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4"/>
  </p:notesMasterIdLst>
  <p:sldIdLst>
    <p:sldId id="256" r:id="rId2"/>
    <p:sldId id="594" r:id="rId3"/>
    <p:sldId id="634" r:id="rId4"/>
    <p:sldId id="791" r:id="rId5"/>
    <p:sldId id="866" r:id="rId6"/>
    <p:sldId id="874" r:id="rId7"/>
    <p:sldId id="875" r:id="rId8"/>
    <p:sldId id="794" r:id="rId9"/>
    <p:sldId id="746" r:id="rId10"/>
    <p:sldId id="747" r:id="rId11"/>
    <p:sldId id="882" r:id="rId12"/>
    <p:sldId id="883" r:id="rId13"/>
    <p:sldId id="750" r:id="rId14"/>
    <p:sldId id="751" r:id="rId15"/>
    <p:sldId id="752" r:id="rId16"/>
    <p:sldId id="753" r:id="rId17"/>
    <p:sldId id="754" r:id="rId18"/>
    <p:sldId id="755" r:id="rId19"/>
    <p:sldId id="756" r:id="rId20"/>
    <p:sldId id="757" r:id="rId21"/>
    <p:sldId id="758" r:id="rId22"/>
    <p:sldId id="759" r:id="rId23"/>
    <p:sldId id="877" r:id="rId24"/>
    <p:sldId id="878" r:id="rId25"/>
    <p:sldId id="772" r:id="rId26"/>
    <p:sldId id="880" r:id="rId27"/>
    <p:sldId id="796" r:id="rId28"/>
    <p:sldId id="884" r:id="rId29"/>
    <p:sldId id="886" r:id="rId30"/>
    <p:sldId id="888" r:id="rId31"/>
    <p:sldId id="889" r:id="rId32"/>
    <p:sldId id="855" r:id="rId33"/>
    <p:sldId id="881" r:id="rId34"/>
    <p:sldId id="890" r:id="rId35"/>
    <p:sldId id="864" r:id="rId36"/>
    <p:sldId id="776" r:id="rId37"/>
    <p:sldId id="777" r:id="rId38"/>
    <p:sldId id="863" r:id="rId39"/>
    <p:sldId id="856" r:id="rId40"/>
    <p:sldId id="785" r:id="rId41"/>
    <p:sldId id="780" r:id="rId42"/>
    <p:sldId id="760" r:id="rId43"/>
    <p:sldId id="762" r:id="rId44"/>
    <p:sldId id="763" r:id="rId45"/>
    <p:sldId id="770" r:id="rId46"/>
    <p:sldId id="771" r:id="rId47"/>
    <p:sldId id="867" r:id="rId48"/>
    <p:sldId id="828" r:id="rId49"/>
    <p:sldId id="477" r:id="rId50"/>
    <p:sldId id="815" r:id="rId51"/>
    <p:sldId id="829" r:id="rId52"/>
    <p:sldId id="830" r:id="rId53"/>
    <p:sldId id="728" r:id="rId54"/>
    <p:sldId id="620" r:id="rId55"/>
    <p:sldId id="621" r:id="rId56"/>
    <p:sldId id="622" r:id="rId57"/>
    <p:sldId id="624" r:id="rId58"/>
    <p:sldId id="625" r:id="rId59"/>
    <p:sldId id="849" r:id="rId60"/>
    <p:sldId id="850" r:id="rId61"/>
    <p:sldId id="851" r:id="rId62"/>
    <p:sldId id="868" r:id="rId63"/>
    <p:sldId id="801" r:id="rId64"/>
    <p:sldId id="839" r:id="rId65"/>
    <p:sldId id="493" r:id="rId66"/>
    <p:sldId id="836" r:id="rId67"/>
    <p:sldId id="840" r:id="rId68"/>
    <p:sldId id="838" r:id="rId69"/>
    <p:sldId id="494" r:id="rId70"/>
    <p:sldId id="495" r:id="rId71"/>
    <p:sldId id="639" r:id="rId72"/>
    <p:sldId id="833" r:id="rId73"/>
    <p:sldId id="891" r:id="rId74"/>
    <p:sldId id="842" r:id="rId75"/>
    <p:sldId id="843" r:id="rId76"/>
    <p:sldId id="845" r:id="rId77"/>
    <p:sldId id="846" r:id="rId78"/>
    <p:sldId id="847" r:id="rId79"/>
    <p:sldId id="852" r:id="rId80"/>
    <p:sldId id="853" r:id="rId81"/>
    <p:sldId id="869" r:id="rId82"/>
    <p:sldId id="580" r:id="rId83"/>
    <p:sldId id="729" r:id="rId84"/>
    <p:sldId id="730" r:id="rId85"/>
    <p:sldId id="731" r:id="rId86"/>
    <p:sldId id="797" r:id="rId87"/>
    <p:sldId id="586" r:id="rId88"/>
    <p:sldId id="587" r:id="rId89"/>
    <p:sldId id="589" r:id="rId90"/>
    <p:sldId id="591" r:id="rId91"/>
    <p:sldId id="592" r:id="rId92"/>
    <p:sldId id="870" r:id="rId93"/>
    <p:sldId id="786" r:id="rId94"/>
    <p:sldId id="871" r:id="rId95"/>
    <p:sldId id="787" r:id="rId96"/>
    <p:sldId id="872" r:id="rId97"/>
    <p:sldId id="837" r:id="rId98"/>
    <p:sldId id="788" r:id="rId99"/>
    <p:sldId id="284" r:id="rId100"/>
    <p:sldId id="433" r:id="rId101"/>
    <p:sldId id="438" r:id="rId102"/>
    <p:sldId id="441" r:id="rId103"/>
    <p:sldId id="447" r:id="rId104"/>
    <p:sldId id="260" r:id="rId105"/>
    <p:sldId id="275" r:id="rId106"/>
    <p:sldId id="409" r:id="rId107"/>
    <p:sldId id="371" r:id="rId108"/>
    <p:sldId id="281" r:id="rId109"/>
    <p:sldId id="278" r:id="rId110"/>
    <p:sldId id="372" r:id="rId111"/>
    <p:sldId id="286" r:id="rId112"/>
    <p:sldId id="287" r:id="rId113"/>
    <p:sldId id="373" r:id="rId114"/>
    <p:sldId id="291" r:id="rId115"/>
    <p:sldId id="289" r:id="rId116"/>
    <p:sldId id="292" r:id="rId117"/>
    <p:sldId id="426" r:id="rId118"/>
    <p:sldId id="427" r:id="rId119"/>
    <p:sldId id="448" r:id="rId120"/>
    <p:sldId id="377" r:id="rId121"/>
    <p:sldId id="378" r:id="rId122"/>
    <p:sldId id="298" r:id="rId123"/>
    <p:sldId id="299" r:id="rId124"/>
    <p:sldId id="300" r:id="rId125"/>
    <p:sldId id="301" r:id="rId126"/>
    <p:sldId id="303" r:id="rId127"/>
    <p:sldId id="305" r:id="rId128"/>
    <p:sldId id="307" r:id="rId129"/>
    <p:sldId id="379" r:id="rId130"/>
    <p:sldId id="308" r:id="rId131"/>
    <p:sldId id="382" r:id="rId132"/>
    <p:sldId id="383" r:id="rId133"/>
    <p:sldId id="380" r:id="rId134"/>
    <p:sldId id="422" r:id="rId135"/>
    <p:sldId id="318" r:id="rId136"/>
    <p:sldId id="384" r:id="rId137"/>
    <p:sldId id="385" r:id="rId138"/>
    <p:sldId id="330" r:id="rId139"/>
    <p:sldId id="386" r:id="rId140"/>
    <p:sldId id="336" r:id="rId141"/>
    <p:sldId id="338" r:id="rId142"/>
    <p:sldId id="388" r:id="rId143"/>
    <p:sldId id="340" r:id="rId144"/>
    <p:sldId id="445" r:id="rId145"/>
    <p:sldId id="446" r:id="rId146"/>
    <p:sldId id="449" r:id="rId147"/>
    <p:sldId id="442" r:id="rId148"/>
    <p:sldId id="349" r:id="rId149"/>
    <p:sldId id="343" r:id="rId150"/>
    <p:sldId id="344" r:id="rId151"/>
    <p:sldId id="390" r:id="rId152"/>
    <p:sldId id="354" r:id="rId153"/>
    <p:sldId id="355" r:id="rId154"/>
    <p:sldId id="450" r:id="rId155"/>
    <p:sldId id="362" r:id="rId156"/>
    <p:sldId id="361" r:id="rId157"/>
    <p:sldId id="451" r:id="rId158"/>
    <p:sldId id="399" r:id="rId159"/>
    <p:sldId id="359" r:id="rId160"/>
    <p:sldId id="452" r:id="rId161"/>
    <p:sldId id="397" r:id="rId162"/>
    <p:sldId id="398" r:id="rId163"/>
    <p:sldId id="453" r:id="rId164"/>
    <p:sldId id="455" r:id="rId165"/>
    <p:sldId id="444" r:id="rId166"/>
    <p:sldId id="258" r:id="rId167"/>
    <p:sldId id="416" r:id="rId168"/>
    <p:sldId id="417" r:id="rId169"/>
    <p:sldId id="418" r:id="rId170"/>
    <p:sldId id="419" r:id="rId171"/>
    <p:sldId id="420" r:id="rId172"/>
    <p:sldId id="421" r:id="rId173"/>
    <p:sldId id="454" r:id="rId174"/>
    <p:sldId id="488" r:id="rId175"/>
    <p:sldId id="513" r:id="rId176"/>
    <p:sldId id="538" r:id="rId177"/>
    <p:sldId id="339" r:id="rId178"/>
    <p:sldId id="490" r:id="rId179"/>
    <p:sldId id="327" r:id="rId180"/>
    <p:sldId id="559" r:id="rId181"/>
    <p:sldId id="892" r:id="rId182"/>
    <p:sldId id="893" r:id="rId183"/>
    <p:sldId id="491" r:id="rId184"/>
    <p:sldId id="357" r:id="rId185"/>
    <p:sldId id="363" r:id="rId186"/>
    <p:sldId id="347" r:id="rId187"/>
    <p:sldId id="517" r:id="rId188"/>
    <p:sldId id="560" r:id="rId189"/>
    <p:sldId id="516" r:id="rId190"/>
    <p:sldId id="561" r:id="rId191"/>
    <p:sldId id="356" r:id="rId192"/>
    <p:sldId id="403" r:id="rId193"/>
    <p:sldId id="562" r:id="rId194"/>
    <p:sldId id="563" r:id="rId195"/>
    <p:sldId id="564" r:id="rId196"/>
    <p:sldId id="474" r:id="rId197"/>
    <p:sldId id="541" r:id="rId198"/>
    <p:sldId id="500" r:id="rId199"/>
    <p:sldId id="539" r:id="rId200"/>
    <p:sldId id="543" r:id="rId201"/>
    <p:sldId id="555" r:id="rId202"/>
    <p:sldId id="501" r:id="rId203"/>
    <p:sldId id="548" r:id="rId204"/>
    <p:sldId id="547" r:id="rId205"/>
    <p:sldId id="506" r:id="rId206"/>
    <p:sldId id="894" r:id="rId207"/>
    <p:sldId id="524" r:id="rId208"/>
    <p:sldId id="485" r:id="rId209"/>
    <p:sldId id="523" r:id="rId210"/>
    <p:sldId id="509" r:id="rId211"/>
    <p:sldId id="507" r:id="rId212"/>
    <p:sldId id="525" r:id="rId213"/>
    <p:sldId id="471" r:id="rId214"/>
    <p:sldId id="527" r:id="rId215"/>
    <p:sldId id="529" r:id="rId216"/>
    <p:sldId id="557" r:id="rId217"/>
    <p:sldId id="522" r:id="rId218"/>
    <p:sldId id="514" r:id="rId219"/>
    <p:sldId id="558" r:id="rId220"/>
    <p:sldId id="518" r:id="rId221"/>
    <p:sldId id="549" r:id="rId222"/>
    <p:sldId id="520" r:id="rId2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2" autoAdjust="0"/>
    <p:restoredTop sz="93899" autoAdjust="0"/>
  </p:normalViewPr>
  <p:slideViewPr>
    <p:cSldViewPr snapToGrid="0">
      <p:cViewPr varScale="1">
        <p:scale>
          <a:sx n="64" d="100"/>
          <a:sy n="64" d="100"/>
        </p:scale>
        <p:origin x="1248" y="3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theme" Target="theme/theme1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224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27963;&#38913;&#31807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工作表1!$F$9</c:f>
              <c:strCache>
                <c:ptCount val="1"/>
                <c:pt idx="0">
                  <c:v>generative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工作表1!$G$8:$M$8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工作表1!$G$9:$M$9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6</c:v>
                </c:pt>
                <c:pt idx="6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B0-43E9-A0DF-1B36F1DF2209}"/>
            </c:ext>
          </c:extLst>
        </c:ser>
        <c:ser>
          <c:idx val="1"/>
          <c:order val="1"/>
          <c:tx>
            <c:strRef>
              <c:f>工作表1!$F$10</c:f>
              <c:strCache>
                <c:ptCount val="1"/>
                <c:pt idx="0">
                  <c:v>adversarial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工作表1!$G$8:$M$8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工作表1!$G$10:$M$10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B0-43E9-A0DF-1B36F1DF2209}"/>
            </c:ext>
          </c:extLst>
        </c:ser>
        <c:ser>
          <c:idx val="2"/>
          <c:order val="2"/>
          <c:tx>
            <c:strRef>
              <c:f>工作表1!$F$11</c:f>
              <c:strCache>
                <c:ptCount val="1"/>
                <c:pt idx="0">
                  <c:v>reinforcement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工作表1!$G$8:$M$8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工作表1!$G$11:$M$11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3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B0-43E9-A0DF-1B36F1DF22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1998056"/>
        <c:axId val="531997072"/>
      </c:barChart>
      <c:catAx>
        <c:axId val="531998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31997072"/>
        <c:crosses val="autoZero"/>
        <c:auto val="1"/>
        <c:lblAlgn val="ctr"/>
        <c:lblOffset val="100"/>
        <c:noMultiLvlLbl val="0"/>
      </c:catAx>
      <c:valAx>
        <c:axId val="531997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531998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0361F4-3931-4E11-852F-26C21FB58C3B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930B08F2-737A-4961-8E04-D66435C98BEB}">
      <dgm:prSet phldrT="[文字]"/>
      <dgm:spPr/>
      <dgm:t>
        <a:bodyPr/>
        <a:lstStyle/>
        <a:p>
          <a:r>
            <a:rPr lang="en-US" altLang="zh-TW" dirty="0"/>
            <a:t>Part I: General Introduction of Generative Adversarial Network (GAN)</a:t>
          </a:r>
          <a:endParaRPr lang="zh-TW" altLang="en-US" dirty="0"/>
        </a:p>
      </dgm:t>
    </dgm:pt>
    <dgm:pt modelId="{56562D01-4A8C-4062-B1E6-788D941C8C8C}" type="parTrans" cxnId="{914C4375-205D-4091-ADCC-9489B2E44441}">
      <dgm:prSet/>
      <dgm:spPr/>
      <dgm:t>
        <a:bodyPr/>
        <a:lstStyle/>
        <a:p>
          <a:endParaRPr lang="zh-TW" altLang="en-US"/>
        </a:p>
      </dgm:t>
    </dgm:pt>
    <dgm:pt modelId="{A525835A-44CD-4C45-978F-DA669CAE0334}" type="sibTrans" cxnId="{914C4375-205D-4091-ADCC-9489B2E44441}">
      <dgm:prSet/>
      <dgm:spPr/>
      <dgm:t>
        <a:bodyPr/>
        <a:lstStyle/>
        <a:p>
          <a:endParaRPr lang="zh-TW" altLang="en-US"/>
        </a:p>
      </dgm:t>
    </dgm:pt>
    <dgm:pt modelId="{B30578B4-26F0-46BF-BBA1-0BB8C3091D55}">
      <dgm:prSet phldrT="[文字]"/>
      <dgm:spPr/>
      <dgm:t>
        <a:bodyPr/>
        <a:lstStyle/>
        <a:p>
          <a:r>
            <a:rPr lang="en-US" altLang="zh-TW" dirty="0"/>
            <a:t>Part II: Applications on Signal Processing</a:t>
          </a:r>
          <a:endParaRPr lang="zh-TW" altLang="en-US" dirty="0"/>
        </a:p>
      </dgm:t>
    </dgm:pt>
    <dgm:pt modelId="{B5DFA637-B976-4C35-8A21-DF7D64109572}" type="parTrans" cxnId="{197A6C6E-BC55-4209-B742-895C0772E1C2}">
      <dgm:prSet/>
      <dgm:spPr/>
      <dgm:t>
        <a:bodyPr/>
        <a:lstStyle/>
        <a:p>
          <a:endParaRPr lang="zh-TW" altLang="en-US"/>
        </a:p>
      </dgm:t>
    </dgm:pt>
    <dgm:pt modelId="{6A97B2AE-C5F9-452B-81AC-80883DFB2B22}" type="sibTrans" cxnId="{197A6C6E-BC55-4209-B742-895C0772E1C2}">
      <dgm:prSet/>
      <dgm:spPr/>
      <dgm:t>
        <a:bodyPr/>
        <a:lstStyle/>
        <a:p>
          <a:endParaRPr lang="zh-TW" altLang="en-US"/>
        </a:p>
      </dgm:t>
    </dgm:pt>
    <dgm:pt modelId="{D0FCA6AC-B7AD-4F2D-9364-002438C8C063}">
      <dgm:prSet phldrT="[文字]"/>
      <dgm:spPr/>
      <dgm:t>
        <a:bodyPr/>
        <a:lstStyle/>
        <a:p>
          <a:r>
            <a:rPr lang="en-US" altLang="zh-TW" dirty="0"/>
            <a:t>Part III: Applications on Natural Language Processing</a:t>
          </a:r>
          <a:endParaRPr lang="zh-TW" altLang="en-US" dirty="0"/>
        </a:p>
      </dgm:t>
    </dgm:pt>
    <dgm:pt modelId="{7739B480-B9D4-46D9-9B7E-6DEB49F1E42C}" type="parTrans" cxnId="{183759D7-06FF-467A-A1A8-730F895768F9}">
      <dgm:prSet/>
      <dgm:spPr/>
      <dgm:t>
        <a:bodyPr/>
        <a:lstStyle/>
        <a:p>
          <a:endParaRPr lang="zh-TW" altLang="en-US"/>
        </a:p>
      </dgm:t>
    </dgm:pt>
    <dgm:pt modelId="{75B0ED95-5C17-4A47-9237-E7BC0DD2A9DF}" type="sibTrans" cxnId="{183759D7-06FF-467A-A1A8-730F895768F9}">
      <dgm:prSet/>
      <dgm:spPr/>
      <dgm:t>
        <a:bodyPr/>
        <a:lstStyle/>
        <a:p>
          <a:endParaRPr lang="zh-TW" altLang="en-US"/>
        </a:p>
      </dgm:t>
    </dgm:pt>
    <dgm:pt modelId="{6F516403-E0CE-4B3F-A965-F552F66A325C}" type="pres">
      <dgm:prSet presAssocID="{E80361F4-3931-4E11-852F-26C21FB58C3B}" presName="linear" presStyleCnt="0">
        <dgm:presLayoutVars>
          <dgm:animLvl val="lvl"/>
          <dgm:resizeHandles val="exact"/>
        </dgm:presLayoutVars>
      </dgm:prSet>
      <dgm:spPr/>
    </dgm:pt>
    <dgm:pt modelId="{F510BAC4-A638-46F6-B68A-0C3A38F23DE4}" type="pres">
      <dgm:prSet presAssocID="{930B08F2-737A-4961-8E04-D66435C98BE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DF65DAA-67D2-462A-A687-74F0B3F40973}" type="pres">
      <dgm:prSet presAssocID="{A525835A-44CD-4C45-978F-DA669CAE0334}" presName="spacer" presStyleCnt="0"/>
      <dgm:spPr/>
    </dgm:pt>
    <dgm:pt modelId="{1EA49EFE-5118-4A7F-868F-E7D0837CDB92}" type="pres">
      <dgm:prSet presAssocID="{B30578B4-26F0-46BF-BBA1-0BB8C3091D5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2E33B3B-B5BB-44F0-BE9F-D360CE5F94C4}" type="pres">
      <dgm:prSet presAssocID="{6A97B2AE-C5F9-452B-81AC-80883DFB2B22}" presName="spacer" presStyleCnt="0"/>
      <dgm:spPr/>
    </dgm:pt>
    <dgm:pt modelId="{1C6B8B99-2F93-41FD-B707-5FE35C8315C6}" type="pres">
      <dgm:prSet presAssocID="{D0FCA6AC-B7AD-4F2D-9364-002438C8C06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97A6C6E-BC55-4209-B742-895C0772E1C2}" srcId="{E80361F4-3931-4E11-852F-26C21FB58C3B}" destId="{B30578B4-26F0-46BF-BBA1-0BB8C3091D55}" srcOrd="1" destOrd="0" parTransId="{B5DFA637-B976-4C35-8A21-DF7D64109572}" sibTransId="{6A97B2AE-C5F9-452B-81AC-80883DFB2B22}"/>
    <dgm:cxn modelId="{BB0F2653-4148-4CC7-AAE6-45554B3973FD}" type="presOf" srcId="{D0FCA6AC-B7AD-4F2D-9364-002438C8C063}" destId="{1C6B8B99-2F93-41FD-B707-5FE35C8315C6}" srcOrd="0" destOrd="0" presId="urn:microsoft.com/office/officeart/2005/8/layout/vList2"/>
    <dgm:cxn modelId="{914C4375-205D-4091-ADCC-9489B2E44441}" srcId="{E80361F4-3931-4E11-852F-26C21FB58C3B}" destId="{930B08F2-737A-4961-8E04-D66435C98BEB}" srcOrd="0" destOrd="0" parTransId="{56562D01-4A8C-4062-B1E6-788D941C8C8C}" sibTransId="{A525835A-44CD-4C45-978F-DA669CAE0334}"/>
    <dgm:cxn modelId="{F5A7AC7C-AEB7-4033-A958-F305862E87C4}" type="presOf" srcId="{B30578B4-26F0-46BF-BBA1-0BB8C3091D55}" destId="{1EA49EFE-5118-4A7F-868F-E7D0837CDB92}" srcOrd="0" destOrd="0" presId="urn:microsoft.com/office/officeart/2005/8/layout/vList2"/>
    <dgm:cxn modelId="{F619919B-9C4C-4747-B82E-9305BF43164D}" type="presOf" srcId="{930B08F2-737A-4961-8E04-D66435C98BEB}" destId="{F510BAC4-A638-46F6-B68A-0C3A38F23DE4}" srcOrd="0" destOrd="0" presId="urn:microsoft.com/office/officeart/2005/8/layout/vList2"/>
    <dgm:cxn modelId="{01806AD1-C28C-43EC-852A-80BAD26CB366}" type="presOf" srcId="{E80361F4-3931-4E11-852F-26C21FB58C3B}" destId="{6F516403-E0CE-4B3F-A965-F552F66A325C}" srcOrd="0" destOrd="0" presId="urn:microsoft.com/office/officeart/2005/8/layout/vList2"/>
    <dgm:cxn modelId="{183759D7-06FF-467A-A1A8-730F895768F9}" srcId="{E80361F4-3931-4E11-852F-26C21FB58C3B}" destId="{D0FCA6AC-B7AD-4F2D-9364-002438C8C063}" srcOrd="2" destOrd="0" parTransId="{7739B480-B9D4-46D9-9B7E-6DEB49F1E42C}" sibTransId="{75B0ED95-5C17-4A47-9237-E7BC0DD2A9DF}"/>
    <dgm:cxn modelId="{6DF22A84-9939-4404-A18E-A10431B99597}" type="presParOf" srcId="{6F516403-E0CE-4B3F-A965-F552F66A325C}" destId="{F510BAC4-A638-46F6-B68A-0C3A38F23DE4}" srcOrd="0" destOrd="0" presId="urn:microsoft.com/office/officeart/2005/8/layout/vList2"/>
    <dgm:cxn modelId="{DD3C3A93-2B35-4717-BBB6-D305D74A42DE}" type="presParOf" srcId="{6F516403-E0CE-4B3F-A965-F552F66A325C}" destId="{5DF65DAA-67D2-462A-A687-74F0B3F40973}" srcOrd="1" destOrd="0" presId="urn:microsoft.com/office/officeart/2005/8/layout/vList2"/>
    <dgm:cxn modelId="{A930EF9B-DEF2-42E1-B129-ED43A7776F4D}" type="presParOf" srcId="{6F516403-E0CE-4B3F-A965-F552F66A325C}" destId="{1EA49EFE-5118-4A7F-868F-E7D0837CDB92}" srcOrd="2" destOrd="0" presId="urn:microsoft.com/office/officeart/2005/8/layout/vList2"/>
    <dgm:cxn modelId="{B7B01C5A-A713-4CA2-B3A5-7F3047DA66B3}" type="presParOf" srcId="{6F516403-E0CE-4B3F-A965-F552F66A325C}" destId="{C2E33B3B-B5BB-44F0-BE9F-D360CE5F94C4}" srcOrd="3" destOrd="0" presId="urn:microsoft.com/office/officeart/2005/8/layout/vList2"/>
    <dgm:cxn modelId="{FD02D741-6091-4ECD-9C2D-A50C2BCB3B29}" type="presParOf" srcId="{6F516403-E0CE-4B3F-A965-F552F66A325C}" destId="{1C6B8B99-2F93-41FD-B707-5FE35C8315C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42AE10E-2FC1-4217-B283-9A8DAC172CA6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98C9902-DBF9-450C-86C4-51E2C191CB3F}">
      <dgm:prSet phldrT="[文字]" custT="1"/>
      <dgm:spPr/>
      <dgm:t>
        <a:bodyPr/>
        <a:lstStyle/>
        <a:p>
          <a:r>
            <a:rPr lang="en-US" altLang="zh-TW" sz="2800" dirty="0"/>
            <a:t>Speech Signal Generation</a:t>
          </a:r>
          <a:endParaRPr lang="zh-TW" altLang="en-US" sz="2800" dirty="0"/>
        </a:p>
      </dgm:t>
    </dgm:pt>
    <dgm:pt modelId="{21120D53-D4F7-4A0A-849D-8AD199ED4C98}" type="par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68A2FAA-474A-4648-9CA2-EE26FA563FF2}" type="sib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C38580B-91C9-45B0-B628-D8F31C6C8ECB}">
      <dgm:prSet phldrT="[文字]" custT="1"/>
      <dgm:spPr/>
      <dgm:t>
        <a:bodyPr/>
        <a:lstStyle/>
        <a:p>
          <a:r>
            <a:rPr lang="en-US" altLang="zh-TW" sz="2800" dirty="0"/>
            <a:t>Speech enhancement </a:t>
          </a:r>
          <a:endParaRPr lang="zh-TW" altLang="en-US" sz="2800" dirty="0"/>
        </a:p>
      </dgm:t>
    </dgm:pt>
    <dgm:pt modelId="{48F7F7EA-A827-4F0F-895D-8507A6BF0C50}" type="par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231F7478-2233-4881-AE41-4A8FBC35903D}" type="sib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E2CAEF5B-B486-4C8C-A46D-0AACB98B7F1E}">
      <dgm:prSet phldrT="[文字]" custT="1"/>
      <dgm:spPr/>
      <dgm:t>
        <a:bodyPr/>
        <a:lstStyle/>
        <a:p>
          <a:r>
            <a:rPr lang="en-US" altLang="zh-TW" sz="2800" dirty="0"/>
            <a:t>Conclusion </a:t>
          </a:r>
          <a:endParaRPr lang="zh-TW" altLang="en-US" sz="2800" dirty="0"/>
        </a:p>
      </dgm:t>
    </dgm:pt>
    <dgm:pt modelId="{4118F3A9-6515-498F-95DE-7F9B91219C20}" type="parTrans" cxnId="{EFB9A79C-80BF-459E-973D-82E4E115EA6E}">
      <dgm:prSet/>
      <dgm:spPr/>
      <dgm:t>
        <a:bodyPr/>
        <a:lstStyle/>
        <a:p>
          <a:endParaRPr lang="zh-TW" altLang="en-US"/>
        </a:p>
      </dgm:t>
    </dgm:pt>
    <dgm:pt modelId="{45EDD19F-5057-4CC3-8D88-8A9C5E5F7A4E}" type="sibTrans" cxnId="{EFB9A79C-80BF-459E-973D-82E4E115EA6E}">
      <dgm:prSet/>
      <dgm:spPr/>
      <dgm:t>
        <a:bodyPr/>
        <a:lstStyle/>
        <a:p>
          <a:endParaRPr lang="zh-TW" altLang="en-US"/>
        </a:p>
      </dgm:t>
    </dgm:pt>
    <dgm:pt modelId="{38272D8F-583B-47FD-BD19-6ECB9D811EC6}">
      <dgm:prSet phldrT="[文字]" custT="1"/>
      <dgm:spPr/>
      <dgm:t>
        <a:bodyPr/>
        <a:lstStyle/>
        <a:p>
          <a:r>
            <a:rPr lang="en-US" altLang="zh-TW" sz="2800" dirty="0" err="1"/>
            <a:t>Postfilter</a:t>
          </a:r>
          <a:r>
            <a:rPr lang="en-US" altLang="zh-TW" sz="2800" dirty="0"/>
            <a:t>, speech synthesis, voice conversion</a:t>
          </a:r>
          <a:endParaRPr lang="zh-TW" altLang="en-US" sz="2800" dirty="0"/>
        </a:p>
      </dgm:t>
    </dgm:pt>
    <dgm:pt modelId="{24B68B60-2D32-4722-9CD7-DDAD22B2EC11}" type="par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C5CF170C-1893-4E2C-A344-68FB113F86FA}" type="sib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1BD85FFE-12BA-47B5-8E8F-3CE43BB64597}">
      <dgm:prSet phldrT="[文字]" custT="1"/>
      <dgm:spPr/>
      <dgm:t>
        <a:bodyPr/>
        <a:lstStyle/>
        <a:p>
          <a:r>
            <a:rPr lang="en-US" altLang="zh-TW" sz="2800" dirty="0"/>
            <a:t>Speech recognition </a:t>
          </a:r>
          <a:endParaRPr lang="zh-TW" altLang="en-US" sz="2800" dirty="0"/>
        </a:p>
      </dgm:t>
    </dgm:pt>
    <dgm:pt modelId="{B4466FA3-0B98-406E-9526-4C077BEB61DF}" type="par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DD8B8A41-21F9-45A6-A976-7887DFA53F27}" type="sib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AFFCB9F6-945B-4ADE-B323-0D6DC4C0EE6C}">
      <dgm:prSet phldrT="[文字]" custT="1"/>
      <dgm:spPr/>
      <dgm:t>
        <a:bodyPr/>
        <a:lstStyle/>
        <a:p>
          <a:r>
            <a:rPr lang="en-US" altLang="zh-TW" sz="2800" dirty="0"/>
            <a:t>Speech Signal Recognition </a:t>
          </a:r>
          <a:endParaRPr lang="zh-TW" altLang="en-US" sz="2800" dirty="0"/>
        </a:p>
      </dgm:t>
    </dgm:pt>
    <dgm:pt modelId="{21E1B4A4-A383-4D73-AB3F-80BC72211AD0}" type="par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07B69AC4-0433-4581-AAF5-2CD7F8843C40}" type="sib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B5CB13AD-CE0D-48D5-9C1F-A1441A17608E}">
      <dgm:prSet phldrT="[文字]" custT="1"/>
      <dgm:spPr/>
      <dgm:t>
        <a:bodyPr/>
        <a:lstStyle/>
        <a:p>
          <a:r>
            <a:rPr lang="en-US" altLang="zh-TW" sz="2800" dirty="0"/>
            <a:t>Speaker recognition</a:t>
          </a:r>
          <a:endParaRPr lang="zh-TW" altLang="en-US" sz="2800" dirty="0"/>
        </a:p>
      </dgm:t>
    </dgm:pt>
    <dgm:pt modelId="{872626B6-0298-42DA-A277-2FCAB88965F0}" type="par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AFF63A30-92BE-4335-9CEB-4203DBF27ECF}" type="sib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AF03C4C1-76FC-45A2-86E6-56E11484EFF3}">
      <dgm:prSet custT="1"/>
      <dgm:spPr/>
      <dgm:t>
        <a:bodyPr/>
        <a:lstStyle/>
        <a:p>
          <a:endParaRPr lang="zh-TW" altLang="en-US" sz="2800" dirty="0"/>
        </a:p>
      </dgm:t>
    </dgm:pt>
    <dgm:pt modelId="{44E17A42-138E-46AF-A233-873FA8E293E1}" type="parTrans" cxnId="{DDD6BB5A-2399-4BC2-9672-4F6B2427994F}">
      <dgm:prSet/>
      <dgm:spPr/>
      <dgm:t>
        <a:bodyPr/>
        <a:lstStyle/>
        <a:p>
          <a:endParaRPr lang="zh-TW" altLang="en-US"/>
        </a:p>
      </dgm:t>
    </dgm:pt>
    <dgm:pt modelId="{7FB167C2-612B-44E4-BF94-4E7241AE0FB4}" type="sibTrans" cxnId="{DDD6BB5A-2399-4BC2-9672-4F6B2427994F}">
      <dgm:prSet/>
      <dgm:spPr/>
      <dgm:t>
        <a:bodyPr/>
        <a:lstStyle/>
        <a:p>
          <a:endParaRPr lang="zh-TW" altLang="en-US"/>
        </a:p>
      </dgm:t>
    </dgm:pt>
    <dgm:pt modelId="{AE266425-75F3-4E59-9D29-207B454757EB}">
      <dgm:prSet phldrT="[文字]" custT="1"/>
      <dgm:spPr/>
      <dgm:t>
        <a:bodyPr/>
        <a:lstStyle/>
        <a:p>
          <a:r>
            <a:rPr lang="en-US" altLang="zh-TW" sz="2800" dirty="0"/>
            <a:t>Speech emotion recognition</a:t>
          </a:r>
          <a:endParaRPr lang="zh-TW" altLang="en-US" sz="2800" dirty="0"/>
        </a:p>
      </dgm:t>
    </dgm:pt>
    <dgm:pt modelId="{94BEC90E-8B43-41BB-982F-FAE505614D54}" type="parTrans" cxnId="{FBC6F6BC-E9B9-45B3-AEC9-6671D08207EA}">
      <dgm:prSet/>
      <dgm:spPr/>
      <dgm:t>
        <a:bodyPr/>
        <a:lstStyle/>
        <a:p>
          <a:endParaRPr lang="zh-TW" altLang="en-US"/>
        </a:p>
      </dgm:t>
    </dgm:pt>
    <dgm:pt modelId="{5007CE74-FF71-4D00-B874-6299B0E28E8B}" type="sibTrans" cxnId="{FBC6F6BC-E9B9-45B3-AEC9-6671D08207EA}">
      <dgm:prSet/>
      <dgm:spPr/>
      <dgm:t>
        <a:bodyPr/>
        <a:lstStyle/>
        <a:p>
          <a:endParaRPr lang="zh-TW" altLang="en-US"/>
        </a:p>
      </dgm:t>
    </dgm:pt>
    <dgm:pt modelId="{0AF1ED8D-D67C-4E20-871E-79F9DD97B6E6}">
      <dgm:prSet phldrT="[文字]" custT="1"/>
      <dgm:spPr/>
      <dgm:t>
        <a:bodyPr/>
        <a:lstStyle/>
        <a:p>
          <a:r>
            <a:rPr lang="en-US" altLang="zh-TW" sz="2800" dirty="0"/>
            <a:t>Lip reading  </a:t>
          </a:r>
          <a:endParaRPr lang="zh-TW" altLang="en-US" sz="2800" dirty="0"/>
        </a:p>
      </dgm:t>
    </dgm:pt>
    <dgm:pt modelId="{9ED9170F-09D5-4D3E-8806-9AF4B0DBA8E6}" type="parTrans" cxnId="{65D57006-BF4D-4047-8137-72B21CB57063}">
      <dgm:prSet/>
      <dgm:spPr/>
      <dgm:t>
        <a:bodyPr/>
        <a:lstStyle/>
        <a:p>
          <a:endParaRPr lang="zh-TW" altLang="en-US"/>
        </a:p>
      </dgm:t>
    </dgm:pt>
    <dgm:pt modelId="{6B0BB00C-C3D4-484C-AFC7-4D6EAEFFBF4C}" type="sibTrans" cxnId="{65D57006-BF4D-4047-8137-72B21CB57063}">
      <dgm:prSet/>
      <dgm:spPr/>
      <dgm:t>
        <a:bodyPr/>
        <a:lstStyle/>
        <a:p>
          <a:endParaRPr lang="zh-TW" altLang="en-US"/>
        </a:p>
      </dgm:t>
    </dgm:pt>
    <dgm:pt modelId="{92C14E10-930A-4454-827E-9E941CA366A1}" type="pres">
      <dgm:prSet presAssocID="{C42AE10E-2FC1-4217-B283-9A8DAC172CA6}" presName="linear" presStyleCnt="0">
        <dgm:presLayoutVars>
          <dgm:animLvl val="lvl"/>
          <dgm:resizeHandles val="exact"/>
        </dgm:presLayoutVars>
      </dgm:prSet>
      <dgm:spPr/>
    </dgm:pt>
    <dgm:pt modelId="{9FBA1960-2D08-45DF-8032-CB4888BFECAB}" type="pres">
      <dgm:prSet presAssocID="{898C9902-DBF9-450C-86C4-51E2C191CB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708CFD9-A96F-4DE7-8E01-F2835461154C}" type="pres">
      <dgm:prSet presAssocID="{898C9902-DBF9-450C-86C4-51E2C191CB3F}" presName="childText" presStyleLbl="revTx" presStyleIdx="0" presStyleCnt="3">
        <dgm:presLayoutVars>
          <dgm:bulletEnabled val="1"/>
        </dgm:presLayoutVars>
      </dgm:prSet>
      <dgm:spPr/>
    </dgm:pt>
    <dgm:pt modelId="{27279EFF-C0F3-44DF-85D3-0521FEEB5806}" type="pres">
      <dgm:prSet presAssocID="{AFFCB9F6-945B-4ADE-B323-0D6DC4C0EE6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89CFBF4-12AB-44C2-A6A6-57606180E3F2}" type="pres">
      <dgm:prSet presAssocID="{AFFCB9F6-945B-4ADE-B323-0D6DC4C0EE6C}" presName="childText" presStyleLbl="revTx" presStyleIdx="1" presStyleCnt="3">
        <dgm:presLayoutVars>
          <dgm:bulletEnabled val="1"/>
        </dgm:presLayoutVars>
      </dgm:prSet>
      <dgm:spPr/>
    </dgm:pt>
    <dgm:pt modelId="{B283B44F-351D-400A-BD35-C007AB632EA5}" type="pres">
      <dgm:prSet presAssocID="{E2CAEF5B-B486-4C8C-A46D-0AACB98B7F1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B99FE67-5195-441C-A565-FF12A6A49AB7}" type="pres">
      <dgm:prSet presAssocID="{E2CAEF5B-B486-4C8C-A46D-0AACB98B7F1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5D57006-BF4D-4047-8137-72B21CB57063}" srcId="{AFFCB9F6-945B-4ADE-B323-0D6DC4C0EE6C}" destId="{0AF1ED8D-D67C-4E20-871E-79F9DD97B6E6}" srcOrd="3" destOrd="0" parTransId="{9ED9170F-09D5-4D3E-8806-9AF4B0DBA8E6}" sibTransId="{6B0BB00C-C3D4-484C-AFC7-4D6EAEFFBF4C}"/>
    <dgm:cxn modelId="{8AB79C1A-CEBA-48C9-9C0C-95784A76792E}" type="presOf" srcId="{E2CAEF5B-B486-4C8C-A46D-0AACB98B7F1E}" destId="{B283B44F-351D-400A-BD35-C007AB632EA5}" srcOrd="0" destOrd="0" presId="urn:microsoft.com/office/officeart/2005/8/layout/vList2"/>
    <dgm:cxn modelId="{1CE4EB27-225E-4FE4-BDE2-784D878956AE}" type="presOf" srcId="{BC38580B-91C9-45B0-B628-D8F31C6C8ECB}" destId="{B708CFD9-A96F-4DE7-8E01-F2835461154C}" srcOrd="0" destOrd="0" presId="urn:microsoft.com/office/officeart/2005/8/layout/vList2"/>
    <dgm:cxn modelId="{64C0B829-DB85-4DD0-A664-C904A59E0E5A}" srcId="{C42AE10E-2FC1-4217-B283-9A8DAC172CA6}" destId="{898C9902-DBF9-450C-86C4-51E2C191CB3F}" srcOrd="0" destOrd="0" parTransId="{21120D53-D4F7-4A0A-849D-8AD199ED4C98}" sibTransId="{B68A2FAA-474A-4648-9CA2-EE26FA563FF2}"/>
    <dgm:cxn modelId="{C74F632E-9DAD-4145-8004-84F293A08F73}" srcId="{C42AE10E-2FC1-4217-B283-9A8DAC172CA6}" destId="{AFFCB9F6-945B-4ADE-B323-0D6DC4C0EE6C}" srcOrd="1" destOrd="0" parTransId="{21E1B4A4-A383-4D73-AB3F-80BC72211AD0}" sibTransId="{07B69AC4-0433-4581-AAF5-2CD7F8843C40}"/>
    <dgm:cxn modelId="{7DD8F632-67B8-42FD-93EA-D9C05760BE40}" srcId="{898C9902-DBF9-450C-86C4-51E2C191CB3F}" destId="{38272D8F-583B-47FD-BD19-6ECB9D811EC6}" srcOrd="1" destOrd="0" parTransId="{24B68B60-2D32-4722-9CD7-DDAD22B2EC11}" sibTransId="{C5CF170C-1893-4E2C-A344-68FB113F86FA}"/>
    <dgm:cxn modelId="{632B9A5D-B151-4A31-B764-080B28E916EC}" type="presOf" srcId="{B5CB13AD-CE0D-48D5-9C1F-A1441A17608E}" destId="{689CFBF4-12AB-44C2-A6A6-57606180E3F2}" srcOrd="0" destOrd="1" presId="urn:microsoft.com/office/officeart/2005/8/layout/vList2"/>
    <dgm:cxn modelId="{F9327444-2360-4D00-A2D6-041D853E999B}" type="presOf" srcId="{38272D8F-583B-47FD-BD19-6ECB9D811EC6}" destId="{B708CFD9-A96F-4DE7-8E01-F2835461154C}" srcOrd="0" destOrd="1" presId="urn:microsoft.com/office/officeart/2005/8/layout/vList2"/>
    <dgm:cxn modelId="{C3FED66C-A83E-4A47-9010-C03A6E726D1E}" type="presOf" srcId="{0AF1ED8D-D67C-4E20-871E-79F9DD97B6E6}" destId="{689CFBF4-12AB-44C2-A6A6-57606180E3F2}" srcOrd="0" destOrd="3" presId="urn:microsoft.com/office/officeart/2005/8/layout/vList2"/>
    <dgm:cxn modelId="{DDD6BB5A-2399-4BC2-9672-4F6B2427994F}" srcId="{E2CAEF5B-B486-4C8C-A46D-0AACB98B7F1E}" destId="{AF03C4C1-76FC-45A2-86E6-56E11484EFF3}" srcOrd="0" destOrd="0" parTransId="{44E17A42-138E-46AF-A233-873FA8E293E1}" sibTransId="{7FB167C2-612B-44E4-BF94-4E7241AE0FB4}"/>
    <dgm:cxn modelId="{78B16E7F-C1C8-4BC4-A539-CCB46232E743}" srcId="{898C9902-DBF9-450C-86C4-51E2C191CB3F}" destId="{BC38580B-91C9-45B0-B628-D8F31C6C8ECB}" srcOrd="0" destOrd="0" parTransId="{48F7F7EA-A827-4F0F-895D-8507A6BF0C50}" sibTransId="{231F7478-2233-4881-AE41-4A8FBC35903D}"/>
    <dgm:cxn modelId="{B1763289-A19C-4FAE-8F3F-21E146854E69}" type="presOf" srcId="{898C9902-DBF9-450C-86C4-51E2C191CB3F}" destId="{9FBA1960-2D08-45DF-8032-CB4888BFECAB}" srcOrd="0" destOrd="0" presId="urn:microsoft.com/office/officeart/2005/8/layout/vList2"/>
    <dgm:cxn modelId="{9CDDC69B-ED70-48AF-8858-7BAB8402963C}" srcId="{AFFCB9F6-945B-4ADE-B323-0D6DC4C0EE6C}" destId="{B5CB13AD-CE0D-48D5-9C1F-A1441A17608E}" srcOrd="1" destOrd="0" parTransId="{872626B6-0298-42DA-A277-2FCAB88965F0}" sibTransId="{AFF63A30-92BE-4335-9CEB-4203DBF27ECF}"/>
    <dgm:cxn modelId="{EFB9A79C-80BF-459E-973D-82E4E115EA6E}" srcId="{C42AE10E-2FC1-4217-B283-9A8DAC172CA6}" destId="{E2CAEF5B-B486-4C8C-A46D-0AACB98B7F1E}" srcOrd="2" destOrd="0" parTransId="{4118F3A9-6515-498F-95DE-7F9B91219C20}" sibTransId="{45EDD19F-5057-4CC3-8D88-8A9C5E5F7A4E}"/>
    <dgm:cxn modelId="{82C829AD-33B3-419A-96CA-CBA621E45816}" type="presOf" srcId="{1BD85FFE-12BA-47B5-8E8F-3CE43BB64597}" destId="{689CFBF4-12AB-44C2-A6A6-57606180E3F2}" srcOrd="0" destOrd="0" presId="urn:microsoft.com/office/officeart/2005/8/layout/vList2"/>
    <dgm:cxn modelId="{90BF0EAF-ECA9-43E7-ABED-FCCE6D4ADA19}" type="presOf" srcId="{AE266425-75F3-4E59-9D29-207B454757EB}" destId="{689CFBF4-12AB-44C2-A6A6-57606180E3F2}" srcOrd="0" destOrd="2" presId="urn:microsoft.com/office/officeart/2005/8/layout/vList2"/>
    <dgm:cxn modelId="{FBC6F6BC-E9B9-45B3-AEC9-6671D08207EA}" srcId="{AFFCB9F6-945B-4ADE-B323-0D6DC4C0EE6C}" destId="{AE266425-75F3-4E59-9D29-207B454757EB}" srcOrd="2" destOrd="0" parTransId="{94BEC90E-8B43-41BB-982F-FAE505614D54}" sibTransId="{5007CE74-FF71-4D00-B874-6299B0E28E8B}"/>
    <dgm:cxn modelId="{87BDEBC2-9237-4ACF-849F-638088FD7D9B}" type="presOf" srcId="{AFFCB9F6-945B-4ADE-B323-0D6DC4C0EE6C}" destId="{27279EFF-C0F3-44DF-85D3-0521FEEB5806}" srcOrd="0" destOrd="0" presId="urn:microsoft.com/office/officeart/2005/8/layout/vList2"/>
    <dgm:cxn modelId="{41D468D8-8BB8-4425-A71D-3F08AF9587E9}" srcId="{AFFCB9F6-945B-4ADE-B323-0D6DC4C0EE6C}" destId="{1BD85FFE-12BA-47B5-8E8F-3CE43BB64597}" srcOrd="0" destOrd="0" parTransId="{B4466FA3-0B98-406E-9526-4C077BEB61DF}" sibTransId="{DD8B8A41-21F9-45A6-A976-7887DFA53F27}"/>
    <dgm:cxn modelId="{B39A27DC-B3EC-4736-B097-329B029C34F9}" type="presOf" srcId="{C42AE10E-2FC1-4217-B283-9A8DAC172CA6}" destId="{92C14E10-930A-4454-827E-9E941CA366A1}" srcOrd="0" destOrd="0" presId="urn:microsoft.com/office/officeart/2005/8/layout/vList2"/>
    <dgm:cxn modelId="{12BB24FA-8E30-419B-877B-578FA3329CDD}" type="presOf" srcId="{AF03C4C1-76FC-45A2-86E6-56E11484EFF3}" destId="{3B99FE67-5195-441C-A565-FF12A6A49AB7}" srcOrd="0" destOrd="0" presId="urn:microsoft.com/office/officeart/2005/8/layout/vList2"/>
    <dgm:cxn modelId="{C86D96A2-CAD6-4285-A685-1BB9EA75BDD6}" type="presParOf" srcId="{92C14E10-930A-4454-827E-9E941CA366A1}" destId="{9FBA1960-2D08-45DF-8032-CB4888BFECAB}" srcOrd="0" destOrd="0" presId="urn:microsoft.com/office/officeart/2005/8/layout/vList2"/>
    <dgm:cxn modelId="{D6D9525A-4B83-42BE-B088-0372EA25BF9E}" type="presParOf" srcId="{92C14E10-930A-4454-827E-9E941CA366A1}" destId="{B708CFD9-A96F-4DE7-8E01-F2835461154C}" srcOrd="1" destOrd="0" presId="urn:microsoft.com/office/officeart/2005/8/layout/vList2"/>
    <dgm:cxn modelId="{1A9D7AD7-6DB3-4593-94FB-3B9DBF4AD69F}" type="presParOf" srcId="{92C14E10-930A-4454-827E-9E941CA366A1}" destId="{27279EFF-C0F3-44DF-85D3-0521FEEB5806}" srcOrd="2" destOrd="0" presId="urn:microsoft.com/office/officeart/2005/8/layout/vList2"/>
    <dgm:cxn modelId="{09849097-B355-4FCC-A941-C857C6C66E64}" type="presParOf" srcId="{92C14E10-930A-4454-827E-9E941CA366A1}" destId="{689CFBF4-12AB-44C2-A6A6-57606180E3F2}" srcOrd="3" destOrd="0" presId="urn:microsoft.com/office/officeart/2005/8/layout/vList2"/>
    <dgm:cxn modelId="{5173A8C4-46EE-42A2-B115-19ADF1F29D9E}" type="presParOf" srcId="{92C14E10-930A-4454-827E-9E941CA366A1}" destId="{B283B44F-351D-400A-BD35-C007AB632EA5}" srcOrd="4" destOrd="0" presId="urn:microsoft.com/office/officeart/2005/8/layout/vList2"/>
    <dgm:cxn modelId="{8DCD2CB1-924C-4484-9D5B-73D8C2B3D395}" type="presParOf" srcId="{92C14E10-930A-4454-827E-9E941CA366A1}" destId="{3B99FE67-5195-441C-A565-FF12A6A49AB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42AE10E-2FC1-4217-B283-9A8DAC172CA6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98C9902-DBF9-450C-86C4-51E2C191CB3F}">
      <dgm:prSet phldrT="[文字]" custT="1"/>
      <dgm:spPr/>
      <dgm:t>
        <a:bodyPr/>
        <a:lstStyle/>
        <a:p>
          <a:r>
            <a:rPr lang="en-US" altLang="zh-TW" sz="2800" dirty="0"/>
            <a:t>Speech Signal Generation</a:t>
          </a:r>
          <a:endParaRPr lang="zh-TW" altLang="en-US" sz="2800" dirty="0"/>
        </a:p>
      </dgm:t>
    </dgm:pt>
    <dgm:pt modelId="{21120D53-D4F7-4A0A-849D-8AD199ED4C98}" type="par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68A2FAA-474A-4648-9CA2-EE26FA563FF2}" type="sib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C38580B-91C9-45B0-B628-D8F31C6C8ECB}">
      <dgm:prSet phldrT="[文字]" custT="1"/>
      <dgm:spPr/>
      <dgm:t>
        <a:bodyPr/>
        <a:lstStyle/>
        <a:p>
          <a:r>
            <a:rPr lang="en-US" altLang="zh-TW" sz="2800" dirty="0"/>
            <a:t>Speech enhancement </a:t>
          </a:r>
          <a:endParaRPr lang="zh-TW" altLang="en-US" sz="2800" dirty="0"/>
        </a:p>
      </dgm:t>
    </dgm:pt>
    <dgm:pt modelId="{48F7F7EA-A827-4F0F-895D-8507A6BF0C50}" type="par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231F7478-2233-4881-AE41-4A8FBC35903D}" type="sib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E2CAEF5B-B486-4C8C-A46D-0AACB98B7F1E}">
      <dgm:prSet phldrT="[文字]" custT="1"/>
      <dgm:spPr/>
      <dgm:t>
        <a:bodyPr/>
        <a:lstStyle/>
        <a:p>
          <a:r>
            <a:rPr lang="en-US" altLang="zh-TW" sz="2800" dirty="0"/>
            <a:t>Conclusion </a:t>
          </a:r>
          <a:endParaRPr lang="zh-TW" altLang="en-US" sz="2800" dirty="0"/>
        </a:p>
      </dgm:t>
    </dgm:pt>
    <dgm:pt modelId="{4118F3A9-6515-498F-95DE-7F9B91219C20}" type="parTrans" cxnId="{EFB9A79C-80BF-459E-973D-82E4E115EA6E}">
      <dgm:prSet/>
      <dgm:spPr/>
      <dgm:t>
        <a:bodyPr/>
        <a:lstStyle/>
        <a:p>
          <a:endParaRPr lang="zh-TW" altLang="en-US"/>
        </a:p>
      </dgm:t>
    </dgm:pt>
    <dgm:pt modelId="{45EDD19F-5057-4CC3-8D88-8A9C5E5F7A4E}" type="sibTrans" cxnId="{EFB9A79C-80BF-459E-973D-82E4E115EA6E}">
      <dgm:prSet/>
      <dgm:spPr/>
      <dgm:t>
        <a:bodyPr/>
        <a:lstStyle/>
        <a:p>
          <a:endParaRPr lang="zh-TW" altLang="en-US"/>
        </a:p>
      </dgm:t>
    </dgm:pt>
    <dgm:pt modelId="{38272D8F-583B-47FD-BD19-6ECB9D811EC6}">
      <dgm:prSet phldrT="[文字]" custT="1"/>
      <dgm:spPr/>
      <dgm:t>
        <a:bodyPr/>
        <a:lstStyle/>
        <a:p>
          <a:r>
            <a:rPr lang="en-US" altLang="zh-TW" sz="2800" dirty="0" err="1"/>
            <a:t>Postfilter</a:t>
          </a:r>
          <a:r>
            <a:rPr lang="en-US" altLang="zh-TW" sz="2800" dirty="0"/>
            <a:t>, speech synthesis, voice conversion</a:t>
          </a:r>
          <a:endParaRPr lang="zh-TW" altLang="en-US" sz="2800" dirty="0"/>
        </a:p>
      </dgm:t>
    </dgm:pt>
    <dgm:pt modelId="{24B68B60-2D32-4722-9CD7-DDAD22B2EC11}" type="par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C5CF170C-1893-4E2C-A344-68FB113F86FA}" type="sib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1BD85FFE-12BA-47B5-8E8F-3CE43BB64597}">
      <dgm:prSet phldrT="[文字]" custT="1"/>
      <dgm:spPr/>
      <dgm:t>
        <a:bodyPr/>
        <a:lstStyle/>
        <a:p>
          <a:r>
            <a:rPr lang="en-US" altLang="zh-TW" sz="2800" dirty="0"/>
            <a:t>Speech recognition </a:t>
          </a:r>
          <a:endParaRPr lang="zh-TW" altLang="en-US" sz="2800" dirty="0"/>
        </a:p>
      </dgm:t>
    </dgm:pt>
    <dgm:pt modelId="{B4466FA3-0B98-406E-9526-4C077BEB61DF}" type="par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DD8B8A41-21F9-45A6-A976-7887DFA53F27}" type="sib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AFFCB9F6-945B-4ADE-B323-0D6DC4C0EE6C}">
      <dgm:prSet phldrT="[文字]" custT="1"/>
      <dgm:spPr/>
      <dgm:t>
        <a:bodyPr/>
        <a:lstStyle/>
        <a:p>
          <a:r>
            <a:rPr lang="en-US" altLang="zh-TW" sz="2800" dirty="0"/>
            <a:t>Speech Signal Recognition </a:t>
          </a:r>
          <a:endParaRPr lang="zh-TW" altLang="en-US" sz="2800" dirty="0"/>
        </a:p>
      </dgm:t>
    </dgm:pt>
    <dgm:pt modelId="{21E1B4A4-A383-4D73-AB3F-80BC72211AD0}" type="par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07B69AC4-0433-4581-AAF5-2CD7F8843C40}" type="sib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B5CB13AD-CE0D-48D5-9C1F-A1441A17608E}">
      <dgm:prSet phldrT="[文字]" custT="1"/>
      <dgm:spPr/>
      <dgm:t>
        <a:bodyPr/>
        <a:lstStyle/>
        <a:p>
          <a:r>
            <a:rPr lang="en-US" altLang="zh-TW" sz="2800" dirty="0"/>
            <a:t>Speaker recognition</a:t>
          </a:r>
          <a:endParaRPr lang="zh-TW" altLang="en-US" sz="2800" dirty="0"/>
        </a:p>
      </dgm:t>
    </dgm:pt>
    <dgm:pt modelId="{872626B6-0298-42DA-A277-2FCAB88965F0}" type="par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AFF63A30-92BE-4335-9CEB-4203DBF27ECF}" type="sib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AF03C4C1-76FC-45A2-86E6-56E11484EFF3}">
      <dgm:prSet custT="1"/>
      <dgm:spPr/>
      <dgm:t>
        <a:bodyPr/>
        <a:lstStyle/>
        <a:p>
          <a:endParaRPr lang="zh-TW" altLang="en-US" sz="2800" dirty="0"/>
        </a:p>
      </dgm:t>
    </dgm:pt>
    <dgm:pt modelId="{44E17A42-138E-46AF-A233-873FA8E293E1}" type="parTrans" cxnId="{DDD6BB5A-2399-4BC2-9672-4F6B2427994F}">
      <dgm:prSet/>
      <dgm:spPr/>
      <dgm:t>
        <a:bodyPr/>
        <a:lstStyle/>
        <a:p>
          <a:endParaRPr lang="zh-TW" altLang="en-US"/>
        </a:p>
      </dgm:t>
    </dgm:pt>
    <dgm:pt modelId="{7FB167C2-612B-44E4-BF94-4E7241AE0FB4}" type="sibTrans" cxnId="{DDD6BB5A-2399-4BC2-9672-4F6B2427994F}">
      <dgm:prSet/>
      <dgm:spPr/>
      <dgm:t>
        <a:bodyPr/>
        <a:lstStyle/>
        <a:p>
          <a:endParaRPr lang="zh-TW" altLang="en-US"/>
        </a:p>
      </dgm:t>
    </dgm:pt>
    <dgm:pt modelId="{AE266425-75F3-4E59-9D29-207B454757EB}">
      <dgm:prSet phldrT="[文字]" custT="1"/>
      <dgm:spPr/>
      <dgm:t>
        <a:bodyPr/>
        <a:lstStyle/>
        <a:p>
          <a:r>
            <a:rPr lang="en-US" altLang="zh-TW" sz="2800" dirty="0"/>
            <a:t>Speech emotion recognition</a:t>
          </a:r>
          <a:endParaRPr lang="zh-TW" altLang="en-US" sz="2800" dirty="0"/>
        </a:p>
      </dgm:t>
    </dgm:pt>
    <dgm:pt modelId="{94BEC90E-8B43-41BB-982F-FAE505614D54}" type="parTrans" cxnId="{FBC6F6BC-E9B9-45B3-AEC9-6671D08207EA}">
      <dgm:prSet/>
      <dgm:spPr/>
      <dgm:t>
        <a:bodyPr/>
        <a:lstStyle/>
        <a:p>
          <a:endParaRPr lang="zh-TW" altLang="en-US"/>
        </a:p>
      </dgm:t>
    </dgm:pt>
    <dgm:pt modelId="{5007CE74-FF71-4D00-B874-6299B0E28E8B}" type="sibTrans" cxnId="{FBC6F6BC-E9B9-45B3-AEC9-6671D08207EA}">
      <dgm:prSet/>
      <dgm:spPr/>
      <dgm:t>
        <a:bodyPr/>
        <a:lstStyle/>
        <a:p>
          <a:endParaRPr lang="zh-TW" altLang="en-US"/>
        </a:p>
      </dgm:t>
    </dgm:pt>
    <dgm:pt modelId="{0AF1ED8D-D67C-4E20-871E-79F9DD97B6E6}">
      <dgm:prSet phldrT="[文字]" custT="1"/>
      <dgm:spPr/>
      <dgm:t>
        <a:bodyPr/>
        <a:lstStyle/>
        <a:p>
          <a:r>
            <a:rPr lang="en-US" altLang="zh-TW" sz="2800" dirty="0"/>
            <a:t>Lip reading  </a:t>
          </a:r>
          <a:endParaRPr lang="zh-TW" altLang="en-US" sz="2800" dirty="0"/>
        </a:p>
      </dgm:t>
    </dgm:pt>
    <dgm:pt modelId="{9ED9170F-09D5-4D3E-8806-9AF4B0DBA8E6}" type="parTrans" cxnId="{65D57006-BF4D-4047-8137-72B21CB57063}">
      <dgm:prSet/>
      <dgm:spPr/>
      <dgm:t>
        <a:bodyPr/>
        <a:lstStyle/>
        <a:p>
          <a:endParaRPr lang="zh-TW" altLang="en-US"/>
        </a:p>
      </dgm:t>
    </dgm:pt>
    <dgm:pt modelId="{6B0BB00C-C3D4-484C-AFC7-4D6EAEFFBF4C}" type="sibTrans" cxnId="{65D57006-BF4D-4047-8137-72B21CB57063}">
      <dgm:prSet/>
      <dgm:spPr/>
      <dgm:t>
        <a:bodyPr/>
        <a:lstStyle/>
        <a:p>
          <a:endParaRPr lang="zh-TW" altLang="en-US"/>
        </a:p>
      </dgm:t>
    </dgm:pt>
    <dgm:pt modelId="{92C14E10-930A-4454-827E-9E941CA366A1}" type="pres">
      <dgm:prSet presAssocID="{C42AE10E-2FC1-4217-B283-9A8DAC172CA6}" presName="linear" presStyleCnt="0">
        <dgm:presLayoutVars>
          <dgm:animLvl val="lvl"/>
          <dgm:resizeHandles val="exact"/>
        </dgm:presLayoutVars>
      </dgm:prSet>
      <dgm:spPr/>
    </dgm:pt>
    <dgm:pt modelId="{9FBA1960-2D08-45DF-8032-CB4888BFECAB}" type="pres">
      <dgm:prSet presAssocID="{898C9902-DBF9-450C-86C4-51E2C191CB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708CFD9-A96F-4DE7-8E01-F2835461154C}" type="pres">
      <dgm:prSet presAssocID="{898C9902-DBF9-450C-86C4-51E2C191CB3F}" presName="childText" presStyleLbl="revTx" presStyleIdx="0" presStyleCnt="3">
        <dgm:presLayoutVars>
          <dgm:bulletEnabled val="1"/>
        </dgm:presLayoutVars>
      </dgm:prSet>
      <dgm:spPr/>
    </dgm:pt>
    <dgm:pt modelId="{27279EFF-C0F3-44DF-85D3-0521FEEB5806}" type="pres">
      <dgm:prSet presAssocID="{AFFCB9F6-945B-4ADE-B323-0D6DC4C0EE6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89CFBF4-12AB-44C2-A6A6-57606180E3F2}" type="pres">
      <dgm:prSet presAssocID="{AFFCB9F6-945B-4ADE-B323-0D6DC4C0EE6C}" presName="childText" presStyleLbl="revTx" presStyleIdx="1" presStyleCnt="3">
        <dgm:presLayoutVars>
          <dgm:bulletEnabled val="1"/>
        </dgm:presLayoutVars>
      </dgm:prSet>
      <dgm:spPr/>
    </dgm:pt>
    <dgm:pt modelId="{B283B44F-351D-400A-BD35-C007AB632EA5}" type="pres">
      <dgm:prSet presAssocID="{E2CAEF5B-B486-4C8C-A46D-0AACB98B7F1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B99FE67-5195-441C-A565-FF12A6A49AB7}" type="pres">
      <dgm:prSet presAssocID="{E2CAEF5B-B486-4C8C-A46D-0AACB98B7F1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5D57006-BF4D-4047-8137-72B21CB57063}" srcId="{AFFCB9F6-945B-4ADE-B323-0D6DC4C0EE6C}" destId="{0AF1ED8D-D67C-4E20-871E-79F9DD97B6E6}" srcOrd="3" destOrd="0" parTransId="{9ED9170F-09D5-4D3E-8806-9AF4B0DBA8E6}" sibTransId="{6B0BB00C-C3D4-484C-AFC7-4D6EAEFFBF4C}"/>
    <dgm:cxn modelId="{8AB79C1A-CEBA-48C9-9C0C-95784A76792E}" type="presOf" srcId="{E2CAEF5B-B486-4C8C-A46D-0AACB98B7F1E}" destId="{B283B44F-351D-400A-BD35-C007AB632EA5}" srcOrd="0" destOrd="0" presId="urn:microsoft.com/office/officeart/2005/8/layout/vList2"/>
    <dgm:cxn modelId="{1CE4EB27-225E-4FE4-BDE2-784D878956AE}" type="presOf" srcId="{BC38580B-91C9-45B0-B628-D8F31C6C8ECB}" destId="{B708CFD9-A96F-4DE7-8E01-F2835461154C}" srcOrd="0" destOrd="0" presId="urn:microsoft.com/office/officeart/2005/8/layout/vList2"/>
    <dgm:cxn modelId="{64C0B829-DB85-4DD0-A664-C904A59E0E5A}" srcId="{C42AE10E-2FC1-4217-B283-9A8DAC172CA6}" destId="{898C9902-DBF9-450C-86C4-51E2C191CB3F}" srcOrd="0" destOrd="0" parTransId="{21120D53-D4F7-4A0A-849D-8AD199ED4C98}" sibTransId="{B68A2FAA-474A-4648-9CA2-EE26FA563FF2}"/>
    <dgm:cxn modelId="{C74F632E-9DAD-4145-8004-84F293A08F73}" srcId="{C42AE10E-2FC1-4217-B283-9A8DAC172CA6}" destId="{AFFCB9F6-945B-4ADE-B323-0D6DC4C0EE6C}" srcOrd="1" destOrd="0" parTransId="{21E1B4A4-A383-4D73-AB3F-80BC72211AD0}" sibTransId="{07B69AC4-0433-4581-AAF5-2CD7F8843C40}"/>
    <dgm:cxn modelId="{7DD8F632-67B8-42FD-93EA-D9C05760BE40}" srcId="{898C9902-DBF9-450C-86C4-51E2C191CB3F}" destId="{38272D8F-583B-47FD-BD19-6ECB9D811EC6}" srcOrd="1" destOrd="0" parTransId="{24B68B60-2D32-4722-9CD7-DDAD22B2EC11}" sibTransId="{C5CF170C-1893-4E2C-A344-68FB113F86FA}"/>
    <dgm:cxn modelId="{632B9A5D-B151-4A31-B764-080B28E916EC}" type="presOf" srcId="{B5CB13AD-CE0D-48D5-9C1F-A1441A17608E}" destId="{689CFBF4-12AB-44C2-A6A6-57606180E3F2}" srcOrd="0" destOrd="1" presId="urn:microsoft.com/office/officeart/2005/8/layout/vList2"/>
    <dgm:cxn modelId="{F9327444-2360-4D00-A2D6-041D853E999B}" type="presOf" srcId="{38272D8F-583B-47FD-BD19-6ECB9D811EC6}" destId="{B708CFD9-A96F-4DE7-8E01-F2835461154C}" srcOrd="0" destOrd="1" presId="urn:microsoft.com/office/officeart/2005/8/layout/vList2"/>
    <dgm:cxn modelId="{C3FED66C-A83E-4A47-9010-C03A6E726D1E}" type="presOf" srcId="{0AF1ED8D-D67C-4E20-871E-79F9DD97B6E6}" destId="{689CFBF4-12AB-44C2-A6A6-57606180E3F2}" srcOrd="0" destOrd="3" presId="urn:microsoft.com/office/officeart/2005/8/layout/vList2"/>
    <dgm:cxn modelId="{DDD6BB5A-2399-4BC2-9672-4F6B2427994F}" srcId="{E2CAEF5B-B486-4C8C-A46D-0AACB98B7F1E}" destId="{AF03C4C1-76FC-45A2-86E6-56E11484EFF3}" srcOrd="0" destOrd="0" parTransId="{44E17A42-138E-46AF-A233-873FA8E293E1}" sibTransId="{7FB167C2-612B-44E4-BF94-4E7241AE0FB4}"/>
    <dgm:cxn modelId="{78B16E7F-C1C8-4BC4-A539-CCB46232E743}" srcId="{898C9902-DBF9-450C-86C4-51E2C191CB3F}" destId="{BC38580B-91C9-45B0-B628-D8F31C6C8ECB}" srcOrd="0" destOrd="0" parTransId="{48F7F7EA-A827-4F0F-895D-8507A6BF0C50}" sibTransId="{231F7478-2233-4881-AE41-4A8FBC35903D}"/>
    <dgm:cxn modelId="{B1763289-A19C-4FAE-8F3F-21E146854E69}" type="presOf" srcId="{898C9902-DBF9-450C-86C4-51E2C191CB3F}" destId="{9FBA1960-2D08-45DF-8032-CB4888BFECAB}" srcOrd="0" destOrd="0" presId="urn:microsoft.com/office/officeart/2005/8/layout/vList2"/>
    <dgm:cxn modelId="{9CDDC69B-ED70-48AF-8858-7BAB8402963C}" srcId="{AFFCB9F6-945B-4ADE-B323-0D6DC4C0EE6C}" destId="{B5CB13AD-CE0D-48D5-9C1F-A1441A17608E}" srcOrd="1" destOrd="0" parTransId="{872626B6-0298-42DA-A277-2FCAB88965F0}" sibTransId="{AFF63A30-92BE-4335-9CEB-4203DBF27ECF}"/>
    <dgm:cxn modelId="{EFB9A79C-80BF-459E-973D-82E4E115EA6E}" srcId="{C42AE10E-2FC1-4217-B283-9A8DAC172CA6}" destId="{E2CAEF5B-B486-4C8C-A46D-0AACB98B7F1E}" srcOrd="2" destOrd="0" parTransId="{4118F3A9-6515-498F-95DE-7F9B91219C20}" sibTransId="{45EDD19F-5057-4CC3-8D88-8A9C5E5F7A4E}"/>
    <dgm:cxn modelId="{82C829AD-33B3-419A-96CA-CBA621E45816}" type="presOf" srcId="{1BD85FFE-12BA-47B5-8E8F-3CE43BB64597}" destId="{689CFBF4-12AB-44C2-A6A6-57606180E3F2}" srcOrd="0" destOrd="0" presId="urn:microsoft.com/office/officeart/2005/8/layout/vList2"/>
    <dgm:cxn modelId="{90BF0EAF-ECA9-43E7-ABED-FCCE6D4ADA19}" type="presOf" srcId="{AE266425-75F3-4E59-9D29-207B454757EB}" destId="{689CFBF4-12AB-44C2-A6A6-57606180E3F2}" srcOrd="0" destOrd="2" presId="urn:microsoft.com/office/officeart/2005/8/layout/vList2"/>
    <dgm:cxn modelId="{FBC6F6BC-E9B9-45B3-AEC9-6671D08207EA}" srcId="{AFFCB9F6-945B-4ADE-B323-0D6DC4C0EE6C}" destId="{AE266425-75F3-4E59-9D29-207B454757EB}" srcOrd="2" destOrd="0" parTransId="{94BEC90E-8B43-41BB-982F-FAE505614D54}" sibTransId="{5007CE74-FF71-4D00-B874-6299B0E28E8B}"/>
    <dgm:cxn modelId="{87BDEBC2-9237-4ACF-849F-638088FD7D9B}" type="presOf" srcId="{AFFCB9F6-945B-4ADE-B323-0D6DC4C0EE6C}" destId="{27279EFF-C0F3-44DF-85D3-0521FEEB5806}" srcOrd="0" destOrd="0" presId="urn:microsoft.com/office/officeart/2005/8/layout/vList2"/>
    <dgm:cxn modelId="{41D468D8-8BB8-4425-A71D-3F08AF9587E9}" srcId="{AFFCB9F6-945B-4ADE-B323-0D6DC4C0EE6C}" destId="{1BD85FFE-12BA-47B5-8E8F-3CE43BB64597}" srcOrd="0" destOrd="0" parTransId="{B4466FA3-0B98-406E-9526-4C077BEB61DF}" sibTransId="{DD8B8A41-21F9-45A6-A976-7887DFA53F27}"/>
    <dgm:cxn modelId="{B39A27DC-B3EC-4736-B097-329B029C34F9}" type="presOf" srcId="{C42AE10E-2FC1-4217-B283-9A8DAC172CA6}" destId="{92C14E10-930A-4454-827E-9E941CA366A1}" srcOrd="0" destOrd="0" presId="urn:microsoft.com/office/officeart/2005/8/layout/vList2"/>
    <dgm:cxn modelId="{12BB24FA-8E30-419B-877B-578FA3329CDD}" type="presOf" srcId="{AF03C4C1-76FC-45A2-86E6-56E11484EFF3}" destId="{3B99FE67-5195-441C-A565-FF12A6A49AB7}" srcOrd="0" destOrd="0" presId="urn:microsoft.com/office/officeart/2005/8/layout/vList2"/>
    <dgm:cxn modelId="{C86D96A2-CAD6-4285-A685-1BB9EA75BDD6}" type="presParOf" srcId="{92C14E10-930A-4454-827E-9E941CA366A1}" destId="{9FBA1960-2D08-45DF-8032-CB4888BFECAB}" srcOrd="0" destOrd="0" presId="urn:microsoft.com/office/officeart/2005/8/layout/vList2"/>
    <dgm:cxn modelId="{D6D9525A-4B83-42BE-B088-0372EA25BF9E}" type="presParOf" srcId="{92C14E10-930A-4454-827E-9E941CA366A1}" destId="{B708CFD9-A96F-4DE7-8E01-F2835461154C}" srcOrd="1" destOrd="0" presId="urn:microsoft.com/office/officeart/2005/8/layout/vList2"/>
    <dgm:cxn modelId="{1A9D7AD7-6DB3-4593-94FB-3B9DBF4AD69F}" type="presParOf" srcId="{92C14E10-930A-4454-827E-9E941CA366A1}" destId="{27279EFF-C0F3-44DF-85D3-0521FEEB5806}" srcOrd="2" destOrd="0" presId="urn:microsoft.com/office/officeart/2005/8/layout/vList2"/>
    <dgm:cxn modelId="{09849097-B355-4FCC-A941-C857C6C66E64}" type="presParOf" srcId="{92C14E10-930A-4454-827E-9E941CA366A1}" destId="{689CFBF4-12AB-44C2-A6A6-57606180E3F2}" srcOrd="3" destOrd="0" presId="urn:microsoft.com/office/officeart/2005/8/layout/vList2"/>
    <dgm:cxn modelId="{5173A8C4-46EE-42A2-B115-19ADF1F29D9E}" type="presParOf" srcId="{92C14E10-930A-4454-827E-9E941CA366A1}" destId="{B283B44F-351D-400A-BD35-C007AB632EA5}" srcOrd="4" destOrd="0" presId="urn:microsoft.com/office/officeart/2005/8/layout/vList2"/>
    <dgm:cxn modelId="{8DCD2CB1-924C-4484-9D5B-73D8C2B3D395}" type="presParOf" srcId="{92C14E10-930A-4454-827E-9E941CA366A1}" destId="{3B99FE67-5195-441C-A565-FF12A6A49AB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42AE10E-2FC1-4217-B283-9A8DAC172CA6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98C9902-DBF9-450C-86C4-51E2C191CB3F}">
      <dgm:prSet phldrT="[文字]" custT="1"/>
      <dgm:spPr/>
      <dgm:t>
        <a:bodyPr/>
        <a:lstStyle/>
        <a:p>
          <a:r>
            <a:rPr lang="en-US" altLang="zh-TW" sz="2800" dirty="0"/>
            <a:t>Speech Signal Generation</a:t>
          </a:r>
          <a:endParaRPr lang="zh-TW" altLang="en-US" sz="2800" dirty="0"/>
        </a:p>
      </dgm:t>
    </dgm:pt>
    <dgm:pt modelId="{21120D53-D4F7-4A0A-849D-8AD199ED4C98}" type="par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68A2FAA-474A-4648-9CA2-EE26FA563FF2}" type="sib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C38580B-91C9-45B0-B628-D8F31C6C8ECB}">
      <dgm:prSet phldrT="[文字]" custT="1"/>
      <dgm:spPr/>
      <dgm:t>
        <a:bodyPr/>
        <a:lstStyle/>
        <a:p>
          <a:r>
            <a:rPr lang="en-US" altLang="zh-TW" sz="2800" dirty="0"/>
            <a:t>Speech enhancement </a:t>
          </a:r>
          <a:endParaRPr lang="zh-TW" altLang="en-US" sz="2800" dirty="0"/>
        </a:p>
      </dgm:t>
    </dgm:pt>
    <dgm:pt modelId="{48F7F7EA-A827-4F0F-895D-8507A6BF0C50}" type="par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231F7478-2233-4881-AE41-4A8FBC35903D}" type="sib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E2CAEF5B-B486-4C8C-A46D-0AACB98B7F1E}">
      <dgm:prSet phldrT="[文字]" custT="1"/>
      <dgm:spPr/>
      <dgm:t>
        <a:bodyPr/>
        <a:lstStyle/>
        <a:p>
          <a:r>
            <a:rPr lang="en-US" altLang="zh-TW" sz="2800" dirty="0"/>
            <a:t>Conclusion </a:t>
          </a:r>
          <a:endParaRPr lang="zh-TW" altLang="en-US" sz="2800" dirty="0"/>
        </a:p>
      </dgm:t>
    </dgm:pt>
    <dgm:pt modelId="{4118F3A9-6515-498F-95DE-7F9B91219C20}" type="parTrans" cxnId="{EFB9A79C-80BF-459E-973D-82E4E115EA6E}">
      <dgm:prSet/>
      <dgm:spPr/>
      <dgm:t>
        <a:bodyPr/>
        <a:lstStyle/>
        <a:p>
          <a:endParaRPr lang="zh-TW" altLang="en-US"/>
        </a:p>
      </dgm:t>
    </dgm:pt>
    <dgm:pt modelId="{45EDD19F-5057-4CC3-8D88-8A9C5E5F7A4E}" type="sibTrans" cxnId="{EFB9A79C-80BF-459E-973D-82E4E115EA6E}">
      <dgm:prSet/>
      <dgm:spPr/>
      <dgm:t>
        <a:bodyPr/>
        <a:lstStyle/>
        <a:p>
          <a:endParaRPr lang="zh-TW" altLang="en-US"/>
        </a:p>
      </dgm:t>
    </dgm:pt>
    <dgm:pt modelId="{38272D8F-583B-47FD-BD19-6ECB9D811EC6}">
      <dgm:prSet phldrT="[文字]" custT="1"/>
      <dgm:spPr/>
      <dgm:t>
        <a:bodyPr/>
        <a:lstStyle/>
        <a:p>
          <a:r>
            <a:rPr lang="en-US" altLang="zh-TW" sz="2800" dirty="0" err="1"/>
            <a:t>Postfilter</a:t>
          </a:r>
          <a:r>
            <a:rPr lang="en-US" altLang="zh-TW" sz="2800" dirty="0"/>
            <a:t>, speech synthesis, voice conversion</a:t>
          </a:r>
          <a:endParaRPr lang="zh-TW" altLang="en-US" sz="2800" dirty="0"/>
        </a:p>
      </dgm:t>
    </dgm:pt>
    <dgm:pt modelId="{24B68B60-2D32-4722-9CD7-DDAD22B2EC11}" type="par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C5CF170C-1893-4E2C-A344-68FB113F86FA}" type="sib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1BD85FFE-12BA-47B5-8E8F-3CE43BB64597}">
      <dgm:prSet phldrT="[文字]" custT="1"/>
      <dgm:spPr/>
      <dgm:t>
        <a:bodyPr/>
        <a:lstStyle/>
        <a:p>
          <a:r>
            <a:rPr lang="en-US" altLang="zh-TW" sz="2800" dirty="0"/>
            <a:t>Speech recognition </a:t>
          </a:r>
          <a:endParaRPr lang="zh-TW" altLang="en-US" sz="2800" dirty="0"/>
        </a:p>
      </dgm:t>
    </dgm:pt>
    <dgm:pt modelId="{B4466FA3-0B98-406E-9526-4C077BEB61DF}" type="par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DD8B8A41-21F9-45A6-A976-7887DFA53F27}" type="sib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AFFCB9F6-945B-4ADE-B323-0D6DC4C0EE6C}">
      <dgm:prSet phldrT="[文字]" custT="1"/>
      <dgm:spPr/>
      <dgm:t>
        <a:bodyPr/>
        <a:lstStyle/>
        <a:p>
          <a:r>
            <a:rPr lang="en-US" altLang="zh-TW" sz="2800" dirty="0"/>
            <a:t>Speech Signal Recognition </a:t>
          </a:r>
          <a:endParaRPr lang="zh-TW" altLang="en-US" sz="2800" dirty="0"/>
        </a:p>
      </dgm:t>
    </dgm:pt>
    <dgm:pt modelId="{21E1B4A4-A383-4D73-AB3F-80BC72211AD0}" type="par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07B69AC4-0433-4581-AAF5-2CD7F8843C40}" type="sib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B5CB13AD-CE0D-48D5-9C1F-A1441A17608E}">
      <dgm:prSet phldrT="[文字]" custT="1"/>
      <dgm:spPr/>
      <dgm:t>
        <a:bodyPr/>
        <a:lstStyle/>
        <a:p>
          <a:r>
            <a:rPr lang="en-US" altLang="zh-TW" sz="2800" dirty="0"/>
            <a:t>Speaker recognition</a:t>
          </a:r>
          <a:endParaRPr lang="zh-TW" altLang="en-US" sz="2800" dirty="0"/>
        </a:p>
      </dgm:t>
    </dgm:pt>
    <dgm:pt modelId="{872626B6-0298-42DA-A277-2FCAB88965F0}" type="par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AFF63A30-92BE-4335-9CEB-4203DBF27ECF}" type="sib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AF03C4C1-76FC-45A2-86E6-56E11484EFF3}">
      <dgm:prSet custT="1"/>
      <dgm:spPr/>
      <dgm:t>
        <a:bodyPr/>
        <a:lstStyle/>
        <a:p>
          <a:endParaRPr lang="zh-TW" altLang="en-US" sz="2800" dirty="0"/>
        </a:p>
      </dgm:t>
    </dgm:pt>
    <dgm:pt modelId="{44E17A42-138E-46AF-A233-873FA8E293E1}" type="parTrans" cxnId="{DDD6BB5A-2399-4BC2-9672-4F6B2427994F}">
      <dgm:prSet/>
      <dgm:spPr/>
      <dgm:t>
        <a:bodyPr/>
        <a:lstStyle/>
        <a:p>
          <a:endParaRPr lang="zh-TW" altLang="en-US"/>
        </a:p>
      </dgm:t>
    </dgm:pt>
    <dgm:pt modelId="{7FB167C2-612B-44E4-BF94-4E7241AE0FB4}" type="sibTrans" cxnId="{DDD6BB5A-2399-4BC2-9672-4F6B2427994F}">
      <dgm:prSet/>
      <dgm:spPr/>
      <dgm:t>
        <a:bodyPr/>
        <a:lstStyle/>
        <a:p>
          <a:endParaRPr lang="zh-TW" altLang="en-US"/>
        </a:p>
      </dgm:t>
    </dgm:pt>
    <dgm:pt modelId="{AE266425-75F3-4E59-9D29-207B454757EB}">
      <dgm:prSet phldrT="[文字]" custT="1"/>
      <dgm:spPr/>
      <dgm:t>
        <a:bodyPr/>
        <a:lstStyle/>
        <a:p>
          <a:r>
            <a:rPr lang="en-US" altLang="zh-TW" sz="2800" dirty="0"/>
            <a:t>Speech emotion recognition</a:t>
          </a:r>
          <a:endParaRPr lang="zh-TW" altLang="en-US" sz="2800" dirty="0"/>
        </a:p>
      </dgm:t>
    </dgm:pt>
    <dgm:pt modelId="{94BEC90E-8B43-41BB-982F-FAE505614D54}" type="parTrans" cxnId="{FBC6F6BC-E9B9-45B3-AEC9-6671D08207EA}">
      <dgm:prSet/>
      <dgm:spPr/>
      <dgm:t>
        <a:bodyPr/>
        <a:lstStyle/>
        <a:p>
          <a:endParaRPr lang="zh-TW" altLang="en-US"/>
        </a:p>
      </dgm:t>
    </dgm:pt>
    <dgm:pt modelId="{5007CE74-FF71-4D00-B874-6299B0E28E8B}" type="sibTrans" cxnId="{FBC6F6BC-E9B9-45B3-AEC9-6671D08207EA}">
      <dgm:prSet/>
      <dgm:spPr/>
      <dgm:t>
        <a:bodyPr/>
        <a:lstStyle/>
        <a:p>
          <a:endParaRPr lang="zh-TW" altLang="en-US"/>
        </a:p>
      </dgm:t>
    </dgm:pt>
    <dgm:pt modelId="{0AF1ED8D-D67C-4E20-871E-79F9DD97B6E6}">
      <dgm:prSet phldrT="[文字]" custT="1"/>
      <dgm:spPr/>
      <dgm:t>
        <a:bodyPr/>
        <a:lstStyle/>
        <a:p>
          <a:r>
            <a:rPr lang="en-US" altLang="zh-TW" sz="2800" dirty="0"/>
            <a:t>Lip reading  </a:t>
          </a:r>
          <a:endParaRPr lang="zh-TW" altLang="en-US" sz="2800" dirty="0"/>
        </a:p>
      </dgm:t>
    </dgm:pt>
    <dgm:pt modelId="{9ED9170F-09D5-4D3E-8806-9AF4B0DBA8E6}" type="parTrans" cxnId="{65D57006-BF4D-4047-8137-72B21CB57063}">
      <dgm:prSet/>
      <dgm:spPr/>
      <dgm:t>
        <a:bodyPr/>
        <a:lstStyle/>
        <a:p>
          <a:endParaRPr lang="zh-TW" altLang="en-US"/>
        </a:p>
      </dgm:t>
    </dgm:pt>
    <dgm:pt modelId="{6B0BB00C-C3D4-484C-AFC7-4D6EAEFFBF4C}" type="sibTrans" cxnId="{65D57006-BF4D-4047-8137-72B21CB57063}">
      <dgm:prSet/>
      <dgm:spPr/>
      <dgm:t>
        <a:bodyPr/>
        <a:lstStyle/>
        <a:p>
          <a:endParaRPr lang="zh-TW" altLang="en-US"/>
        </a:p>
      </dgm:t>
    </dgm:pt>
    <dgm:pt modelId="{92C14E10-930A-4454-827E-9E941CA366A1}" type="pres">
      <dgm:prSet presAssocID="{C42AE10E-2FC1-4217-B283-9A8DAC172CA6}" presName="linear" presStyleCnt="0">
        <dgm:presLayoutVars>
          <dgm:animLvl val="lvl"/>
          <dgm:resizeHandles val="exact"/>
        </dgm:presLayoutVars>
      </dgm:prSet>
      <dgm:spPr/>
    </dgm:pt>
    <dgm:pt modelId="{9FBA1960-2D08-45DF-8032-CB4888BFECAB}" type="pres">
      <dgm:prSet presAssocID="{898C9902-DBF9-450C-86C4-51E2C191CB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708CFD9-A96F-4DE7-8E01-F2835461154C}" type="pres">
      <dgm:prSet presAssocID="{898C9902-DBF9-450C-86C4-51E2C191CB3F}" presName="childText" presStyleLbl="revTx" presStyleIdx="0" presStyleCnt="3">
        <dgm:presLayoutVars>
          <dgm:bulletEnabled val="1"/>
        </dgm:presLayoutVars>
      </dgm:prSet>
      <dgm:spPr/>
    </dgm:pt>
    <dgm:pt modelId="{27279EFF-C0F3-44DF-85D3-0521FEEB5806}" type="pres">
      <dgm:prSet presAssocID="{AFFCB9F6-945B-4ADE-B323-0D6DC4C0EE6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89CFBF4-12AB-44C2-A6A6-57606180E3F2}" type="pres">
      <dgm:prSet presAssocID="{AFFCB9F6-945B-4ADE-B323-0D6DC4C0EE6C}" presName="childText" presStyleLbl="revTx" presStyleIdx="1" presStyleCnt="3">
        <dgm:presLayoutVars>
          <dgm:bulletEnabled val="1"/>
        </dgm:presLayoutVars>
      </dgm:prSet>
      <dgm:spPr/>
    </dgm:pt>
    <dgm:pt modelId="{B283B44F-351D-400A-BD35-C007AB632EA5}" type="pres">
      <dgm:prSet presAssocID="{E2CAEF5B-B486-4C8C-A46D-0AACB98B7F1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B99FE67-5195-441C-A565-FF12A6A49AB7}" type="pres">
      <dgm:prSet presAssocID="{E2CAEF5B-B486-4C8C-A46D-0AACB98B7F1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5D57006-BF4D-4047-8137-72B21CB57063}" srcId="{AFFCB9F6-945B-4ADE-B323-0D6DC4C0EE6C}" destId="{0AF1ED8D-D67C-4E20-871E-79F9DD97B6E6}" srcOrd="3" destOrd="0" parTransId="{9ED9170F-09D5-4D3E-8806-9AF4B0DBA8E6}" sibTransId="{6B0BB00C-C3D4-484C-AFC7-4D6EAEFFBF4C}"/>
    <dgm:cxn modelId="{8AB79C1A-CEBA-48C9-9C0C-95784A76792E}" type="presOf" srcId="{E2CAEF5B-B486-4C8C-A46D-0AACB98B7F1E}" destId="{B283B44F-351D-400A-BD35-C007AB632EA5}" srcOrd="0" destOrd="0" presId="urn:microsoft.com/office/officeart/2005/8/layout/vList2"/>
    <dgm:cxn modelId="{1CE4EB27-225E-4FE4-BDE2-784D878956AE}" type="presOf" srcId="{BC38580B-91C9-45B0-B628-D8F31C6C8ECB}" destId="{B708CFD9-A96F-4DE7-8E01-F2835461154C}" srcOrd="0" destOrd="0" presId="urn:microsoft.com/office/officeart/2005/8/layout/vList2"/>
    <dgm:cxn modelId="{64C0B829-DB85-4DD0-A664-C904A59E0E5A}" srcId="{C42AE10E-2FC1-4217-B283-9A8DAC172CA6}" destId="{898C9902-DBF9-450C-86C4-51E2C191CB3F}" srcOrd="0" destOrd="0" parTransId="{21120D53-D4F7-4A0A-849D-8AD199ED4C98}" sibTransId="{B68A2FAA-474A-4648-9CA2-EE26FA563FF2}"/>
    <dgm:cxn modelId="{C74F632E-9DAD-4145-8004-84F293A08F73}" srcId="{C42AE10E-2FC1-4217-B283-9A8DAC172CA6}" destId="{AFFCB9F6-945B-4ADE-B323-0D6DC4C0EE6C}" srcOrd="1" destOrd="0" parTransId="{21E1B4A4-A383-4D73-AB3F-80BC72211AD0}" sibTransId="{07B69AC4-0433-4581-AAF5-2CD7F8843C40}"/>
    <dgm:cxn modelId="{7DD8F632-67B8-42FD-93EA-D9C05760BE40}" srcId="{898C9902-DBF9-450C-86C4-51E2C191CB3F}" destId="{38272D8F-583B-47FD-BD19-6ECB9D811EC6}" srcOrd="1" destOrd="0" parTransId="{24B68B60-2D32-4722-9CD7-DDAD22B2EC11}" sibTransId="{C5CF170C-1893-4E2C-A344-68FB113F86FA}"/>
    <dgm:cxn modelId="{632B9A5D-B151-4A31-B764-080B28E916EC}" type="presOf" srcId="{B5CB13AD-CE0D-48D5-9C1F-A1441A17608E}" destId="{689CFBF4-12AB-44C2-A6A6-57606180E3F2}" srcOrd="0" destOrd="1" presId="urn:microsoft.com/office/officeart/2005/8/layout/vList2"/>
    <dgm:cxn modelId="{F9327444-2360-4D00-A2D6-041D853E999B}" type="presOf" srcId="{38272D8F-583B-47FD-BD19-6ECB9D811EC6}" destId="{B708CFD9-A96F-4DE7-8E01-F2835461154C}" srcOrd="0" destOrd="1" presId="urn:microsoft.com/office/officeart/2005/8/layout/vList2"/>
    <dgm:cxn modelId="{C3FED66C-A83E-4A47-9010-C03A6E726D1E}" type="presOf" srcId="{0AF1ED8D-D67C-4E20-871E-79F9DD97B6E6}" destId="{689CFBF4-12AB-44C2-A6A6-57606180E3F2}" srcOrd="0" destOrd="3" presId="urn:microsoft.com/office/officeart/2005/8/layout/vList2"/>
    <dgm:cxn modelId="{DDD6BB5A-2399-4BC2-9672-4F6B2427994F}" srcId="{E2CAEF5B-B486-4C8C-A46D-0AACB98B7F1E}" destId="{AF03C4C1-76FC-45A2-86E6-56E11484EFF3}" srcOrd="0" destOrd="0" parTransId="{44E17A42-138E-46AF-A233-873FA8E293E1}" sibTransId="{7FB167C2-612B-44E4-BF94-4E7241AE0FB4}"/>
    <dgm:cxn modelId="{78B16E7F-C1C8-4BC4-A539-CCB46232E743}" srcId="{898C9902-DBF9-450C-86C4-51E2C191CB3F}" destId="{BC38580B-91C9-45B0-B628-D8F31C6C8ECB}" srcOrd="0" destOrd="0" parTransId="{48F7F7EA-A827-4F0F-895D-8507A6BF0C50}" sibTransId="{231F7478-2233-4881-AE41-4A8FBC35903D}"/>
    <dgm:cxn modelId="{B1763289-A19C-4FAE-8F3F-21E146854E69}" type="presOf" srcId="{898C9902-DBF9-450C-86C4-51E2C191CB3F}" destId="{9FBA1960-2D08-45DF-8032-CB4888BFECAB}" srcOrd="0" destOrd="0" presId="urn:microsoft.com/office/officeart/2005/8/layout/vList2"/>
    <dgm:cxn modelId="{9CDDC69B-ED70-48AF-8858-7BAB8402963C}" srcId="{AFFCB9F6-945B-4ADE-B323-0D6DC4C0EE6C}" destId="{B5CB13AD-CE0D-48D5-9C1F-A1441A17608E}" srcOrd="1" destOrd="0" parTransId="{872626B6-0298-42DA-A277-2FCAB88965F0}" sibTransId="{AFF63A30-92BE-4335-9CEB-4203DBF27ECF}"/>
    <dgm:cxn modelId="{EFB9A79C-80BF-459E-973D-82E4E115EA6E}" srcId="{C42AE10E-2FC1-4217-B283-9A8DAC172CA6}" destId="{E2CAEF5B-B486-4C8C-A46D-0AACB98B7F1E}" srcOrd="2" destOrd="0" parTransId="{4118F3A9-6515-498F-95DE-7F9B91219C20}" sibTransId="{45EDD19F-5057-4CC3-8D88-8A9C5E5F7A4E}"/>
    <dgm:cxn modelId="{82C829AD-33B3-419A-96CA-CBA621E45816}" type="presOf" srcId="{1BD85FFE-12BA-47B5-8E8F-3CE43BB64597}" destId="{689CFBF4-12AB-44C2-A6A6-57606180E3F2}" srcOrd="0" destOrd="0" presId="urn:microsoft.com/office/officeart/2005/8/layout/vList2"/>
    <dgm:cxn modelId="{90BF0EAF-ECA9-43E7-ABED-FCCE6D4ADA19}" type="presOf" srcId="{AE266425-75F3-4E59-9D29-207B454757EB}" destId="{689CFBF4-12AB-44C2-A6A6-57606180E3F2}" srcOrd="0" destOrd="2" presId="urn:microsoft.com/office/officeart/2005/8/layout/vList2"/>
    <dgm:cxn modelId="{FBC6F6BC-E9B9-45B3-AEC9-6671D08207EA}" srcId="{AFFCB9F6-945B-4ADE-B323-0D6DC4C0EE6C}" destId="{AE266425-75F3-4E59-9D29-207B454757EB}" srcOrd="2" destOrd="0" parTransId="{94BEC90E-8B43-41BB-982F-FAE505614D54}" sibTransId="{5007CE74-FF71-4D00-B874-6299B0E28E8B}"/>
    <dgm:cxn modelId="{87BDEBC2-9237-4ACF-849F-638088FD7D9B}" type="presOf" srcId="{AFFCB9F6-945B-4ADE-B323-0D6DC4C0EE6C}" destId="{27279EFF-C0F3-44DF-85D3-0521FEEB5806}" srcOrd="0" destOrd="0" presId="urn:microsoft.com/office/officeart/2005/8/layout/vList2"/>
    <dgm:cxn modelId="{41D468D8-8BB8-4425-A71D-3F08AF9587E9}" srcId="{AFFCB9F6-945B-4ADE-B323-0D6DC4C0EE6C}" destId="{1BD85FFE-12BA-47B5-8E8F-3CE43BB64597}" srcOrd="0" destOrd="0" parTransId="{B4466FA3-0B98-406E-9526-4C077BEB61DF}" sibTransId="{DD8B8A41-21F9-45A6-A976-7887DFA53F27}"/>
    <dgm:cxn modelId="{B39A27DC-B3EC-4736-B097-329B029C34F9}" type="presOf" srcId="{C42AE10E-2FC1-4217-B283-9A8DAC172CA6}" destId="{92C14E10-930A-4454-827E-9E941CA366A1}" srcOrd="0" destOrd="0" presId="urn:microsoft.com/office/officeart/2005/8/layout/vList2"/>
    <dgm:cxn modelId="{12BB24FA-8E30-419B-877B-578FA3329CDD}" type="presOf" srcId="{AF03C4C1-76FC-45A2-86E6-56E11484EFF3}" destId="{3B99FE67-5195-441C-A565-FF12A6A49AB7}" srcOrd="0" destOrd="0" presId="urn:microsoft.com/office/officeart/2005/8/layout/vList2"/>
    <dgm:cxn modelId="{C86D96A2-CAD6-4285-A685-1BB9EA75BDD6}" type="presParOf" srcId="{92C14E10-930A-4454-827E-9E941CA366A1}" destId="{9FBA1960-2D08-45DF-8032-CB4888BFECAB}" srcOrd="0" destOrd="0" presId="urn:microsoft.com/office/officeart/2005/8/layout/vList2"/>
    <dgm:cxn modelId="{D6D9525A-4B83-42BE-B088-0372EA25BF9E}" type="presParOf" srcId="{92C14E10-930A-4454-827E-9E941CA366A1}" destId="{B708CFD9-A96F-4DE7-8E01-F2835461154C}" srcOrd="1" destOrd="0" presId="urn:microsoft.com/office/officeart/2005/8/layout/vList2"/>
    <dgm:cxn modelId="{1A9D7AD7-6DB3-4593-94FB-3B9DBF4AD69F}" type="presParOf" srcId="{92C14E10-930A-4454-827E-9E941CA366A1}" destId="{27279EFF-C0F3-44DF-85D3-0521FEEB5806}" srcOrd="2" destOrd="0" presId="urn:microsoft.com/office/officeart/2005/8/layout/vList2"/>
    <dgm:cxn modelId="{09849097-B355-4FCC-A941-C857C6C66E64}" type="presParOf" srcId="{92C14E10-930A-4454-827E-9E941CA366A1}" destId="{689CFBF4-12AB-44C2-A6A6-57606180E3F2}" srcOrd="3" destOrd="0" presId="urn:microsoft.com/office/officeart/2005/8/layout/vList2"/>
    <dgm:cxn modelId="{5173A8C4-46EE-42A2-B115-19ADF1F29D9E}" type="presParOf" srcId="{92C14E10-930A-4454-827E-9E941CA366A1}" destId="{B283B44F-351D-400A-BD35-C007AB632EA5}" srcOrd="4" destOrd="0" presId="urn:microsoft.com/office/officeart/2005/8/layout/vList2"/>
    <dgm:cxn modelId="{8DCD2CB1-924C-4484-9D5B-73D8C2B3D395}" type="presParOf" srcId="{92C14E10-930A-4454-827E-9E941CA366A1}" destId="{3B99FE67-5195-441C-A565-FF12A6A49AB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42AE10E-2FC1-4217-B283-9A8DAC172CA6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98C9902-DBF9-450C-86C4-51E2C191CB3F}">
      <dgm:prSet phldrT="[文字]" custT="1"/>
      <dgm:spPr/>
      <dgm:t>
        <a:bodyPr/>
        <a:lstStyle/>
        <a:p>
          <a:r>
            <a:rPr lang="en-US" altLang="zh-TW" sz="2800" dirty="0"/>
            <a:t>Speech Signal Generation</a:t>
          </a:r>
          <a:endParaRPr lang="zh-TW" altLang="en-US" sz="2800" dirty="0"/>
        </a:p>
      </dgm:t>
    </dgm:pt>
    <dgm:pt modelId="{21120D53-D4F7-4A0A-849D-8AD199ED4C98}" type="par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68A2FAA-474A-4648-9CA2-EE26FA563FF2}" type="sib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C38580B-91C9-45B0-B628-D8F31C6C8ECB}">
      <dgm:prSet phldrT="[文字]" custT="1"/>
      <dgm:spPr/>
      <dgm:t>
        <a:bodyPr/>
        <a:lstStyle/>
        <a:p>
          <a:r>
            <a:rPr lang="en-US" altLang="zh-TW" sz="2800" dirty="0"/>
            <a:t>Speech enhancement </a:t>
          </a:r>
          <a:endParaRPr lang="zh-TW" altLang="en-US" sz="2800" dirty="0"/>
        </a:p>
      </dgm:t>
    </dgm:pt>
    <dgm:pt modelId="{48F7F7EA-A827-4F0F-895D-8507A6BF0C50}" type="par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231F7478-2233-4881-AE41-4A8FBC35903D}" type="sib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E2CAEF5B-B486-4C8C-A46D-0AACB98B7F1E}">
      <dgm:prSet phldrT="[文字]" custT="1"/>
      <dgm:spPr/>
      <dgm:t>
        <a:bodyPr/>
        <a:lstStyle/>
        <a:p>
          <a:r>
            <a:rPr lang="en-US" altLang="zh-TW" sz="2800" dirty="0"/>
            <a:t>Conclusion </a:t>
          </a:r>
          <a:endParaRPr lang="zh-TW" altLang="en-US" sz="2800" dirty="0"/>
        </a:p>
      </dgm:t>
    </dgm:pt>
    <dgm:pt modelId="{4118F3A9-6515-498F-95DE-7F9B91219C20}" type="parTrans" cxnId="{EFB9A79C-80BF-459E-973D-82E4E115EA6E}">
      <dgm:prSet/>
      <dgm:spPr/>
      <dgm:t>
        <a:bodyPr/>
        <a:lstStyle/>
        <a:p>
          <a:endParaRPr lang="zh-TW" altLang="en-US"/>
        </a:p>
      </dgm:t>
    </dgm:pt>
    <dgm:pt modelId="{45EDD19F-5057-4CC3-8D88-8A9C5E5F7A4E}" type="sibTrans" cxnId="{EFB9A79C-80BF-459E-973D-82E4E115EA6E}">
      <dgm:prSet/>
      <dgm:spPr/>
      <dgm:t>
        <a:bodyPr/>
        <a:lstStyle/>
        <a:p>
          <a:endParaRPr lang="zh-TW" altLang="en-US"/>
        </a:p>
      </dgm:t>
    </dgm:pt>
    <dgm:pt modelId="{38272D8F-583B-47FD-BD19-6ECB9D811EC6}">
      <dgm:prSet phldrT="[文字]" custT="1"/>
      <dgm:spPr/>
      <dgm:t>
        <a:bodyPr/>
        <a:lstStyle/>
        <a:p>
          <a:r>
            <a:rPr lang="en-US" altLang="zh-TW" sz="2800" dirty="0" err="1"/>
            <a:t>Postfilter</a:t>
          </a:r>
          <a:r>
            <a:rPr lang="en-US" altLang="zh-TW" sz="2800" dirty="0"/>
            <a:t>, speech synthesis, voice conversion</a:t>
          </a:r>
          <a:endParaRPr lang="zh-TW" altLang="en-US" sz="2800" dirty="0"/>
        </a:p>
      </dgm:t>
    </dgm:pt>
    <dgm:pt modelId="{24B68B60-2D32-4722-9CD7-DDAD22B2EC11}" type="par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C5CF170C-1893-4E2C-A344-68FB113F86FA}" type="sib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1BD85FFE-12BA-47B5-8E8F-3CE43BB64597}">
      <dgm:prSet phldrT="[文字]" custT="1"/>
      <dgm:spPr/>
      <dgm:t>
        <a:bodyPr/>
        <a:lstStyle/>
        <a:p>
          <a:r>
            <a:rPr lang="en-US" altLang="zh-TW" sz="2800" dirty="0"/>
            <a:t>Speech recognition </a:t>
          </a:r>
          <a:endParaRPr lang="zh-TW" altLang="en-US" sz="2800" dirty="0"/>
        </a:p>
      </dgm:t>
    </dgm:pt>
    <dgm:pt modelId="{B4466FA3-0B98-406E-9526-4C077BEB61DF}" type="par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DD8B8A41-21F9-45A6-A976-7887DFA53F27}" type="sib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AFFCB9F6-945B-4ADE-B323-0D6DC4C0EE6C}">
      <dgm:prSet phldrT="[文字]" custT="1"/>
      <dgm:spPr/>
      <dgm:t>
        <a:bodyPr/>
        <a:lstStyle/>
        <a:p>
          <a:r>
            <a:rPr lang="en-US" altLang="zh-TW" sz="2800" dirty="0"/>
            <a:t>Speech Signal Recognition </a:t>
          </a:r>
          <a:endParaRPr lang="zh-TW" altLang="en-US" sz="2800" dirty="0"/>
        </a:p>
      </dgm:t>
    </dgm:pt>
    <dgm:pt modelId="{21E1B4A4-A383-4D73-AB3F-80BC72211AD0}" type="par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07B69AC4-0433-4581-AAF5-2CD7F8843C40}" type="sib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B5CB13AD-CE0D-48D5-9C1F-A1441A17608E}">
      <dgm:prSet phldrT="[文字]" custT="1"/>
      <dgm:spPr/>
      <dgm:t>
        <a:bodyPr/>
        <a:lstStyle/>
        <a:p>
          <a:r>
            <a:rPr lang="en-US" altLang="zh-TW" sz="2800" dirty="0"/>
            <a:t>Speaker recognition</a:t>
          </a:r>
          <a:endParaRPr lang="zh-TW" altLang="en-US" sz="2800" dirty="0"/>
        </a:p>
      </dgm:t>
    </dgm:pt>
    <dgm:pt modelId="{872626B6-0298-42DA-A277-2FCAB88965F0}" type="par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AFF63A30-92BE-4335-9CEB-4203DBF27ECF}" type="sib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AF03C4C1-76FC-45A2-86E6-56E11484EFF3}">
      <dgm:prSet custT="1"/>
      <dgm:spPr/>
      <dgm:t>
        <a:bodyPr/>
        <a:lstStyle/>
        <a:p>
          <a:endParaRPr lang="zh-TW" altLang="en-US" sz="2800" dirty="0"/>
        </a:p>
      </dgm:t>
    </dgm:pt>
    <dgm:pt modelId="{44E17A42-138E-46AF-A233-873FA8E293E1}" type="parTrans" cxnId="{DDD6BB5A-2399-4BC2-9672-4F6B2427994F}">
      <dgm:prSet/>
      <dgm:spPr/>
      <dgm:t>
        <a:bodyPr/>
        <a:lstStyle/>
        <a:p>
          <a:endParaRPr lang="zh-TW" altLang="en-US"/>
        </a:p>
      </dgm:t>
    </dgm:pt>
    <dgm:pt modelId="{7FB167C2-612B-44E4-BF94-4E7241AE0FB4}" type="sibTrans" cxnId="{DDD6BB5A-2399-4BC2-9672-4F6B2427994F}">
      <dgm:prSet/>
      <dgm:spPr/>
      <dgm:t>
        <a:bodyPr/>
        <a:lstStyle/>
        <a:p>
          <a:endParaRPr lang="zh-TW" altLang="en-US"/>
        </a:p>
      </dgm:t>
    </dgm:pt>
    <dgm:pt modelId="{AE266425-75F3-4E59-9D29-207B454757EB}">
      <dgm:prSet phldrT="[文字]" custT="1"/>
      <dgm:spPr/>
      <dgm:t>
        <a:bodyPr/>
        <a:lstStyle/>
        <a:p>
          <a:r>
            <a:rPr lang="en-US" altLang="zh-TW" sz="2800" dirty="0"/>
            <a:t>Speech emotion recognition</a:t>
          </a:r>
          <a:endParaRPr lang="zh-TW" altLang="en-US" sz="2800" dirty="0"/>
        </a:p>
      </dgm:t>
    </dgm:pt>
    <dgm:pt modelId="{94BEC90E-8B43-41BB-982F-FAE505614D54}" type="parTrans" cxnId="{FBC6F6BC-E9B9-45B3-AEC9-6671D08207EA}">
      <dgm:prSet/>
      <dgm:spPr/>
      <dgm:t>
        <a:bodyPr/>
        <a:lstStyle/>
        <a:p>
          <a:endParaRPr lang="zh-TW" altLang="en-US"/>
        </a:p>
      </dgm:t>
    </dgm:pt>
    <dgm:pt modelId="{5007CE74-FF71-4D00-B874-6299B0E28E8B}" type="sibTrans" cxnId="{FBC6F6BC-E9B9-45B3-AEC9-6671D08207EA}">
      <dgm:prSet/>
      <dgm:spPr/>
      <dgm:t>
        <a:bodyPr/>
        <a:lstStyle/>
        <a:p>
          <a:endParaRPr lang="zh-TW" altLang="en-US"/>
        </a:p>
      </dgm:t>
    </dgm:pt>
    <dgm:pt modelId="{0AF1ED8D-D67C-4E20-871E-79F9DD97B6E6}">
      <dgm:prSet phldrT="[文字]" custT="1"/>
      <dgm:spPr/>
      <dgm:t>
        <a:bodyPr/>
        <a:lstStyle/>
        <a:p>
          <a:r>
            <a:rPr lang="en-US" altLang="zh-TW" sz="2800" dirty="0"/>
            <a:t>Lip reading  </a:t>
          </a:r>
          <a:endParaRPr lang="zh-TW" altLang="en-US" sz="2800" dirty="0"/>
        </a:p>
      </dgm:t>
    </dgm:pt>
    <dgm:pt modelId="{9ED9170F-09D5-4D3E-8806-9AF4B0DBA8E6}" type="parTrans" cxnId="{65D57006-BF4D-4047-8137-72B21CB57063}">
      <dgm:prSet/>
      <dgm:spPr/>
      <dgm:t>
        <a:bodyPr/>
        <a:lstStyle/>
        <a:p>
          <a:endParaRPr lang="zh-TW" altLang="en-US"/>
        </a:p>
      </dgm:t>
    </dgm:pt>
    <dgm:pt modelId="{6B0BB00C-C3D4-484C-AFC7-4D6EAEFFBF4C}" type="sibTrans" cxnId="{65D57006-BF4D-4047-8137-72B21CB57063}">
      <dgm:prSet/>
      <dgm:spPr/>
      <dgm:t>
        <a:bodyPr/>
        <a:lstStyle/>
        <a:p>
          <a:endParaRPr lang="zh-TW" altLang="en-US"/>
        </a:p>
      </dgm:t>
    </dgm:pt>
    <dgm:pt modelId="{92C14E10-930A-4454-827E-9E941CA366A1}" type="pres">
      <dgm:prSet presAssocID="{C42AE10E-2FC1-4217-B283-9A8DAC172CA6}" presName="linear" presStyleCnt="0">
        <dgm:presLayoutVars>
          <dgm:animLvl val="lvl"/>
          <dgm:resizeHandles val="exact"/>
        </dgm:presLayoutVars>
      </dgm:prSet>
      <dgm:spPr/>
    </dgm:pt>
    <dgm:pt modelId="{9FBA1960-2D08-45DF-8032-CB4888BFECAB}" type="pres">
      <dgm:prSet presAssocID="{898C9902-DBF9-450C-86C4-51E2C191CB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708CFD9-A96F-4DE7-8E01-F2835461154C}" type="pres">
      <dgm:prSet presAssocID="{898C9902-DBF9-450C-86C4-51E2C191CB3F}" presName="childText" presStyleLbl="revTx" presStyleIdx="0" presStyleCnt="3">
        <dgm:presLayoutVars>
          <dgm:bulletEnabled val="1"/>
        </dgm:presLayoutVars>
      </dgm:prSet>
      <dgm:spPr/>
    </dgm:pt>
    <dgm:pt modelId="{27279EFF-C0F3-44DF-85D3-0521FEEB5806}" type="pres">
      <dgm:prSet presAssocID="{AFFCB9F6-945B-4ADE-B323-0D6DC4C0EE6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89CFBF4-12AB-44C2-A6A6-57606180E3F2}" type="pres">
      <dgm:prSet presAssocID="{AFFCB9F6-945B-4ADE-B323-0D6DC4C0EE6C}" presName="childText" presStyleLbl="revTx" presStyleIdx="1" presStyleCnt="3">
        <dgm:presLayoutVars>
          <dgm:bulletEnabled val="1"/>
        </dgm:presLayoutVars>
      </dgm:prSet>
      <dgm:spPr/>
    </dgm:pt>
    <dgm:pt modelId="{B283B44F-351D-400A-BD35-C007AB632EA5}" type="pres">
      <dgm:prSet presAssocID="{E2CAEF5B-B486-4C8C-A46D-0AACB98B7F1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B99FE67-5195-441C-A565-FF12A6A49AB7}" type="pres">
      <dgm:prSet presAssocID="{E2CAEF5B-B486-4C8C-A46D-0AACB98B7F1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5D57006-BF4D-4047-8137-72B21CB57063}" srcId="{AFFCB9F6-945B-4ADE-B323-0D6DC4C0EE6C}" destId="{0AF1ED8D-D67C-4E20-871E-79F9DD97B6E6}" srcOrd="3" destOrd="0" parTransId="{9ED9170F-09D5-4D3E-8806-9AF4B0DBA8E6}" sibTransId="{6B0BB00C-C3D4-484C-AFC7-4D6EAEFFBF4C}"/>
    <dgm:cxn modelId="{8AB79C1A-CEBA-48C9-9C0C-95784A76792E}" type="presOf" srcId="{E2CAEF5B-B486-4C8C-A46D-0AACB98B7F1E}" destId="{B283B44F-351D-400A-BD35-C007AB632EA5}" srcOrd="0" destOrd="0" presId="urn:microsoft.com/office/officeart/2005/8/layout/vList2"/>
    <dgm:cxn modelId="{1CE4EB27-225E-4FE4-BDE2-784D878956AE}" type="presOf" srcId="{BC38580B-91C9-45B0-B628-D8F31C6C8ECB}" destId="{B708CFD9-A96F-4DE7-8E01-F2835461154C}" srcOrd="0" destOrd="0" presId="urn:microsoft.com/office/officeart/2005/8/layout/vList2"/>
    <dgm:cxn modelId="{64C0B829-DB85-4DD0-A664-C904A59E0E5A}" srcId="{C42AE10E-2FC1-4217-B283-9A8DAC172CA6}" destId="{898C9902-DBF9-450C-86C4-51E2C191CB3F}" srcOrd="0" destOrd="0" parTransId="{21120D53-D4F7-4A0A-849D-8AD199ED4C98}" sibTransId="{B68A2FAA-474A-4648-9CA2-EE26FA563FF2}"/>
    <dgm:cxn modelId="{C74F632E-9DAD-4145-8004-84F293A08F73}" srcId="{C42AE10E-2FC1-4217-B283-9A8DAC172CA6}" destId="{AFFCB9F6-945B-4ADE-B323-0D6DC4C0EE6C}" srcOrd="1" destOrd="0" parTransId="{21E1B4A4-A383-4D73-AB3F-80BC72211AD0}" sibTransId="{07B69AC4-0433-4581-AAF5-2CD7F8843C40}"/>
    <dgm:cxn modelId="{7DD8F632-67B8-42FD-93EA-D9C05760BE40}" srcId="{898C9902-DBF9-450C-86C4-51E2C191CB3F}" destId="{38272D8F-583B-47FD-BD19-6ECB9D811EC6}" srcOrd="1" destOrd="0" parTransId="{24B68B60-2D32-4722-9CD7-DDAD22B2EC11}" sibTransId="{C5CF170C-1893-4E2C-A344-68FB113F86FA}"/>
    <dgm:cxn modelId="{632B9A5D-B151-4A31-B764-080B28E916EC}" type="presOf" srcId="{B5CB13AD-CE0D-48D5-9C1F-A1441A17608E}" destId="{689CFBF4-12AB-44C2-A6A6-57606180E3F2}" srcOrd="0" destOrd="1" presId="urn:microsoft.com/office/officeart/2005/8/layout/vList2"/>
    <dgm:cxn modelId="{F9327444-2360-4D00-A2D6-041D853E999B}" type="presOf" srcId="{38272D8F-583B-47FD-BD19-6ECB9D811EC6}" destId="{B708CFD9-A96F-4DE7-8E01-F2835461154C}" srcOrd="0" destOrd="1" presId="urn:microsoft.com/office/officeart/2005/8/layout/vList2"/>
    <dgm:cxn modelId="{C3FED66C-A83E-4A47-9010-C03A6E726D1E}" type="presOf" srcId="{0AF1ED8D-D67C-4E20-871E-79F9DD97B6E6}" destId="{689CFBF4-12AB-44C2-A6A6-57606180E3F2}" srcOrd="0" destOrd="3" presId="urn:microsoft.com/office/officeart/2005/8/layout/vList2"/>
    <dgm:cxn modelId="{DDD6BB5A-2399-4BC2-9672-4F6B2427994F}" srcId="{E2CAEF5B-B486-4C8C-A46D-0AACB98B7F1E}" destId="{AF03C4C1-76FC-45A2-86E6-56E11484EFF3}" srcOrd="0" destOrd="0" parTransId="{44E17A42-138E-46AF-A233-873FA8E293E1}" sibTransId="{7FB167C2-612B-44E4-BF94-4E7241AE0FB4}"/>
    <dgm:cxn modelId="{78B16E7F-C1C8-4BC4-A539-CCB46232E743}" srcId="{898C9902-DBF9-450C-86C4-51E2C191CB3F}" destId="{BC38580B-91C9-45B0-B628-D8F31C6C8ECB}" srcOrd="0" destOrd="0" parTransId="{48F7F7EA-A827-4F0F-895D-8507A6BF0C50}" sibTransId="{231F7478-2233-4881-AE41-4A8FBC35903D}"/>
    <dgm:cxn modelId="{B1763289-A19C-4FAE-8F3F-21E146854E69}" type="presOf" srcId="{898C9902-DBF9-450C-86C4-51E2C191CB3F}" destId="{9FBA1960-2D08-45DF-8032-CB4888BFECAB}" srcOrd="0" destOrd="0" presId="urn:microsoft.com/office/officeart/2005/8/layout/vList2"/>
    <dgm:cxn modelId="{9CDDC69B-ED70-48AF-8858-7BAB8402963C}" srcId="{AFFCB9F6-945B-4ADE-B323-0D6DC4C0EE6C}" destId="{B5CB13AD-CE0D-48D5-9C1F-A1441A17608E}" srcOrd="1" destOrd="0" parTransId="{872626B6-0298-42DA-A277-2FCAB88965F0}" sibTransId="{AFF63A30-92BE-4335-9CEB-4203DBF27ECF}"/>
    <dgm:cxn modelId="{EFB9A79C-80BF-459E-973D-82E4E115EA6E}" srcId="{C42AE10E-2FC1-4217-B283-9A8DAC172CA6}" destId="{E2CAEF5B-B486-4C8C-A46D-0AACB98B7F1E}" srcOrd="2" destOrd="0" parTransId="{4118F3A9-6515-498F-95DE-7F9B91219C20}" sibTransId="{45EDD19F-5057-4CC3-8D88-8A9C5E5F7A4E}"/>
    <dgm:cxn modelId="{82C829AD-33B3-419A-96CA-CBA621E45816}" type="presOf" srcId="{1BD85FFE-12BA-47B5-8E8F-3CE43BB64597}" destId="{689CFBF4-12AB-44C2-A6A6-57606180E3F2}" srcOrd="0" destOrd="0" presId="urn:microsoft.com/office/officeart/2005/8/layout/vList2"/>
    <dgm:cxn modelId="{90BF0EAF-ECA9-43E7-ABED-FCCE6D4ADA19}" type="presOf" srcId="{AE266425-75F3-4E59-9D29-207B454757EB}" destId="{689CFBF4-12AB-44C2-A6A6-57606180E3F2}" srcOrd="0" destOrd="2" presId="urn:microsoft.com/office/officeart/2005/8/layout/vList2"/>
    <dgm:cxn modelId="{FBC6F6BC-E9B9-45B3-AEC9-6671D08207EA}" srcId="{AFFCB9F6-945B-4ADE-B323-0D6DC4C0EE6C}" destId="{AE266425-75F3-4E59-9D29-207B454757EB}" srcOrd="2" destOrd="0" parTransId="{94BEC90E-8B43-41BB-982F-FAE505614D54}" sibTransId="{5007CE74-FF71-4D00-B874-6299B0E28E8B}"/>
    <dgm:cxn modelId="{87BDEBC2-9237-4ACF-849F-638088FD7D9B}" type="presOf" srcId="{AFFCB9F6-945B-4ADE-B323-0D6DC4C0EE6C}" destId="{27279EFF-C0F3-44DF-85D3-0521FEEB5806}" srcOrd="0" destOrd="0" presId="urn:microsoft.com/office/officeart/2005/8/layout/vList2"/>
    <dgm:cxn modelId="{41D468D8-8BB8-4425-A71D-3F08AF9587E9}" srcId="{AFFCB9F6-945B-4ADE-B323-0D6DC4C0EE6C}" destId="{1BD85FFE-12BA-47B5-8E8F-3CE43BB64597}" srcOrd="0" destOrd="0" parTransId="{B4466FA3-0B98-406E-9526-4C077BEB61DF}" sibTransId="{DD8B8A41-21F9-45A6-A976-7887DFA53F27}"/>
    <dgm:cxn modelId="{B39A27DC-B3EC-4736-B097-329B029C34F9}" type="presOf" srcId="{C42AE10E-2FC1-4217-B283-9A8DAC172CA6}" destId="{92C14E10-930A-4454-827E-9E941CA366A1}" srcOrd="0" destOrd="0" presId="urn:microsoft.com/office/officeart/2005/8/layout/vList2"/>
    <dgm:cxn modelId="{12BB24FA-8E30-419B-877B-578FA3329CDD}" type="presOf" srcId="{AF03C4C1-76FC-45A2-86E6-56E11484EFF3}" destId="{3B99FE67-5195-441C-A565-FF12A6A49AB7}" srcOrd="0" destOrd="0" presId="urn:microsoft.com/office/officeart/2005/8/layout/vList2"/>
    <dgm:cxn modelId="{C86D96A2-CAD6-4285-A685-1BB9EA75BDD6}" type="presParOf" srcId="{92C14E10-930A-4454-827E-9E941CA366A1}" destId="{9FBA1960-2D08-45DF-8032-CB4888BFECAB}" srcOrd="0" destOrd="0" presId="urn:microsoft.com/office/officeart/2005/8/layout/vList2"/>
    <dgm:cxn modelId="{D6D9525A-4B83-42BE-B088-0372EA25BF9E}" type="presParOf" srcId="{92C14E10-930A-4454-827E-9E941CA366A1}" destId="{B708CFD9-A96F-4DE7-8E01-F2835461154C}" srcOrd="1" destOrd="0" presId="urn:microsoft.com/office/officeart/2005/8/layout/vList2"/>
    <dgm:cxn modelId="{1A9D7AD7-6DB3-4593-94FB-3B9DBF4AD69F}" type="presParOf" srcId="{92C14E10-930A-4454-827E-9E941CA366A1}" destId="{27279EFF-C0F3-44DF-85D3-0521FEEB5806}" srcOrd="2" destOrd="0" presId="urn:microsoft.com/office/officeart/2005/8/layout/vList2"/>
    <dgm:cxn modelId="{09849097-B355-4FCC-A941-C857C6C66E64}" type="presParOf" srcId="{92C14E10-930A-4454-827E-9E941CA366A1}" destId="{689CFBF4-12AB-44C2-A6A6-57606180E3F2}" srcOrd="3" destOrd="0" presId="urn:microsoft.com/office/officeart/2005/8/layout/vList2"/>
    <dgm:cxn modelId="{5173A8C4-46EE-42A2-B115-19ADF1F29D9E}" type="presParOf" srcId="{92C14E10-930A-4454-827E-9E941CA366A1}" destId="{B283B44F-351D-400A-BD35-C007AB632EA5}" srcOrd="4" destOrd="0" presId="urn:microsoft.com/office/officeart/2005/8/layout/vList2"/>
    <dgm:cxn modelId="{8DCD2CB1-924C-4484-9D5B-73D8C2B3D395}" type="presParOf" srcId="{92C14E10-930A-4454-827E-9E941CA366A1}" destId="{3B99FE67-5195-441C-A565-FF12A6A49AB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42AE10E-2FC1-4217-B283-9A8DAC172CA6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98C9902-DBF9-450C-86C4-51E2C191CB3F}">
      <dgm:prSet phldrT="[文字]" custT="1"/>
      <dgm:spPr/>
      <dgm:t>
        <a:bodyPr/>
        <a:lstStyle/>
        <a:p>
          <a:r>
            <a:rPr lang="en-US" altLang="zh-TW" sz="2800" dirty="0"/>
            <a:t>Speech Signal Generation</a:t>
          </a:r>
          <a:endParaRPr lang="zh-TW" altLang="en-US" sz="2800" dirty="0"/>
        </a:p>
      </dgm:t>
    </dgm:pt>
    <dgm:pt modelId="{21120D53-D4F7-4A0A-849D-8AD199ED4C98}" type="par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68A2FAA-474A-4648-9CA2-EE26FA563FF2}" type="sib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C38580B-91C9-45B0-B628-D8F31C6C8ECB}">
      <dgm:prSet phldrT="[文字]" custT="1"/>
      <dgm:spPr/>
      <dgm:t>
        <a:bodyPr/>
        <a:lstStyle/>
        <a:p>
          <a:r>
            <a:rPr lang="en-US" altLang="zh-TW" sz="2800" dirty="0"/>
            <a:t>Speech enhancement </a:t>
          </a:r>
          <a:endParaRPr lang="zh-TW" altLang="en-US" sz="2800" dirty="0"/>
        </a:p>
      </dgm:t>
    </dgm:pt>
    <dgm:pt modelId="{48F7F7EA-A827-4F0F-895D-8507A6BF0C50}" type="par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231F7478-2233-4881-AE41-4A8FBC35903D}" type="sib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E2CAEF5B-B486-4C8C-A46D-0AACB98B7F1E}">
      <dgm:prSet phldrT="[文字]" custT="1"/>
      <dgm:spPr/>
      <dgm:t>
        <a:bodyPr/>
        <a:lstStyle/>
        <a:p>
          <a:r>
            <a:rPr lang="en-US" altLang="zh-TW" sz="2800" dirty="0"/>
            <a:t>Conclusion </a:t>
          </a:r>
          <a:endParaRPr lang="zh-TW" altLang="en-US" sz="2800" dirty="0"/>
        </a:p>
      </dgm:t>
    </dgm:pt>
    <dgm:pt modelId="{4118F3A9-6515-498F-95DE-7F9B91219C20}" type="parTrans" cxnId="{EFB9A79C-80BF-459E-973D-82E4E115EA6E}">
      <dgm:prSet/>
      <dgm:spPr/>
      <dgm:t>
        <a:bodyPr/>
        <a:lstStyle/>
        <a:p>
          <a:endParaRPr lang="zh-TW" altLang="en-US"/>
        </a:p>
      </dgm:t>
    </dgm:pt>
    <dgm:pt modelId="{45EDD19F-5057-4CC3-8D88-8A9C5E5F7A4E}" type="sibTrans" cxnId="{EFB9A79C-80BF-459E-973D-82E4E115EA6E}">
      <dgm:prSet/>
      <dgm:spPr/>
      <dgm:t>
        <a:bodyPr/>
        <a:lstStyle/>
        <a:p>
          <a:endParaRPr lang="zh-TW" altLang="en-US"/>
        </a:p>
      </dgm:t>
    </dgm:pt>
    <dgm:pt modelId="{38272D8F-583B-47FD-BD19-6ECB9D811EC6}">
      <dgm:prSet phldrT="[文字]" custT="1"/>
      <dgm:spPr/>
      <dgm:t>
        <a:bodyPr/>
        <a:lstStyle/>
        <a:p>
          <a:r>
            <a:rPr lang="en-US" altLang="zh-TW" sz="2800" dirty="0" err="1"/>
            <a:t>Postfilter</a:t>
          </a:r>
          <a:r>
            <a:rPr lang="en-US" altLang="zh-TW" sz="2800" dirty="0"/>
            <a:t>, speech synthesis, voice conversion</a:t>
          </a:r>
          <a:endParaRPr lang="zh-TW" altLang="en-US" sz="2800" dirty="0"/>
        </a:p>
      </dgm:t>
    </dgm:pt>
    <dgm:pt modelId="{24B68B60-2D32-4722-9CD7-DDAD22B2EC11}" type="par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C5CF170C-1893-4E2C-A344-68FB113F86FA}" type="sib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1BD85FFE-12BA-47B5-8E8F-3CE43BB64597}">
      <dgm:prSet phldrT="[文字]" custT="1"/>
      <dgm:spPr/>
      <dgm:t>
        <a:bodyPr/>
        <a:lstStyle/>
        <a:p>
          <a:r>
            <a:rPr lang="en-US" altLang="zh-TW" sz="2800" dirty="0"/>
            <a:t>Speech recognition </a:t>
          </a:r>
          <a:endParaRPr lang="zh-TW" altLang="en-US" sz="2800" dirty="0"/>
        </a:p>
      </dgm:t>
    </dgm:pt>
    <dgm:pt modelId="{B4466FA3-0B98-406E-9526-4C077BEB61DF}" type="par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DD8B8A41-21F9-45A6-A976-7887DFA53F27}" type="sib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AFFCB9F6-945B-4ADE-B323-0D6DC4C0EE6C}">
      <dgm:prSet phldrT="[文字]" custT="1"/>
      <dgm:spPr/>
      <dgm:t>
        <a:bodyPr/>
        <a:lstStyle/>
        <a:p>
          <a:r>
            <a:rPr lang="en-US" altLang="zh-TW" sz="2800" dirty="0"/>
            <a:t>Speech Signal Recognition </a:t>
          </a:r>
          <a:endParaRPr lang="zh-TW" altLang="en-US" sz="2800" dirty="0"/>
        </a:p>
      </dgm:t>
    </dgm:pt>
    <dgm:pt modelId="{21E1B4A4-A383-4D73-AB3F-80BC72211AD0}" type="par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07B69AC4-0433-4581-AAF5-2CD7F8843C40}" type="sib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B5CB13AD-CE0D-48D5-9C1F-A1441A17608E}">
      <dgm:prSet phldrT="[文字]" custT="1"/>
      <dgm:spPr/>
      <dgm:t>
        <a:bodyPr/>
        <a:lstStyle/>
        <a:p>
          <a:r>
            <a:rPr lang="en-US" altLang="zh-TW" sz="2800" dirty="0"/>
            <a:t>Speaker recognition</a:t>
          </a:r>
          <a:endParaRPr lang="zh-TW" altLang="en-US" sz="2800" dirty="0"/>
        </a:p>
      </dgm:t>
    </dgm:pt>
    <dgm:pt modelId="{872626B6-0298-42DA-A277-2FCAB88965F0}" type="par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AFF63A30-92BE-4335-9CEB-4203DBF27ECF}" type="sib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AF03C4C1-76FC-45A2-86E6-56E11484EFF3}">
      <dgm:prSet custT="1"/>
      <dgm:spPr/>
      <dgm:t>
        <a:bodyPr/>
        <a:lstStyle/>
        <a:p>
          <a:endParaRPr lang="zh-TW" altLang="en-US" sz="2800" dirty="0"/>
        </a:p>
      </dgm:t>
    </dgm:pt>
    <dgm:pt modelId="{44E17A42-138E-46AF-A233-873FA8E293E1}" type="parTrans" cxnId="{DDD6BB5A-2399-4BC2-9672-4F6B2427994F}">
      <dgm:prSet/>
      <dgm:spPr/>
      <dgm:t>
        <a:bodyPr/>
        <a:lstStyle/>
        <a:p>
          <a:endParaRPr lang="zh-TW" altLang="en-US"/>
        </a:p>
      </dgm:t>
    </dgm:pt>
    <dgm:pt modelId="{7FB167C2-612B-44E4-BF94-4E7241AE0FB4}" type="sibTrans" cxnId="{DDD6BB5A-2399-4BC2-9672-4F6B2427994F}">
      <dgm:prSet/>
      <dgm:spPr/>
      <dgm:t>
        <a:bodyPr/>
        <a:lstStyle/>
        <a:p>
          <a:endParaRPr lang="zh-TW" altLang="en-US"/>
        </a:p>
      </dgm:t>
    </dgm:pt>
    <dgm:pt modelId="{AE266425-75F3-4E59-9D29-207B454757EB}">
      <dgm:prSet phldrT="[文字]" custT="1"/>
      <dgm:spPr/>
      <dgm:t>
        <a:bodyPr/>
        <a:lstStyle/>
        <a:p>
          <a:r>
            <a:rPr lang="en-US" altLang="zh-TW" sz="2800" dirty="0"/>
            <a:t>Speech emotion recognition</a:t>
          </a:r>
          <a:endParaRPr lang="zh-TW" altLang="en-US" sz="2800" dirty="0"/>
        </a:p>
      </dgm:t>
    </dgm:pt>
    <dgm:pt modelId="{94BEC90E-8B43-41BB-982F-FAE505614D54}" type="parTrans" cxnId="{FBC6F6BC-E9B9-45B3-AEC9-6671D08207EA}">
      <dgm:prSet/>
      <dgm:spPr/>
      <dgm:t>
        <a:bodyPr/>
        <a:lstStyle/>
        <a:p>
          <a:endParaRPr lang="zh-TW" altLang="en-US"/>
        </a:p>
      </dgm:t>
    </dgm:pt>
    <dgm:pt modelId="{5007CE74-FF71-4D00-B874-6299B0E28E8B}" type="sibTrans" cxnId="{FBC6F6BC-E9B9-45B3-AEC9-6671D08207EA}">
      <dgm:prSet/>
      <dgm:spPr/>
      <dgm:t>
        <a:bodyPr/>
        <a:lstStyle/>
        <a:p>
          <a:endParaRPr lang="zh-TW" altLang="en-US"/>
        </a:p>
      </dgm:t>
    </dgm:pt>
    <dgm:pt modelId="{0AF1ED8D-D67C-4E20-871E-79F9DD97B6E6}">
      <dgm:prSet phldrT="[文字]" custT="1"/>
      <dgm:spPr/>
      <dgm:t>
        <a:bodyPr/>
        <a:lstStyle/>
        <a:p>
          <a:r>
            <a:rPr lang="en-US" altLang="zh-TW" sz="2800" dirty="0"/>
            <a:t>Lip reading  </a:t>
          </a:r>
          <a:endParaRPr lang="zh-TW" altLang="en-US" sz="2800" dirty="0"/>
        </a:p>
      </dgm:t>
    </dgm:pt>
    <dgm:pt modelId="{9ED9170F-09D5-4D3E-8806-9AF4B0DBA8E6}" type="parTrans" cxnId="{65D57006-BF4D-4047-8137-72B21CB57063}">
      <dgm:prSet/>
      <dgm:spPr/>
      <dgm:t>
        <a:bodyPr/>
        <a:lstStyle/>
        <a:p>
          <a:endParaRPr lang="zh-TW" altLang="en-US"/>
        </a:p>
      </dgm:t>
    </dgm:pt>
    <dgm:pt modelId="{6B0BB00C-C3D4-484C-AFC7-4D6EAEFFBF4C}" type="sibTrans" cxnId="{65D57006-BF4D-4047-8137-72B21CB57063}">
      <dgm:prSet/>
      <dgm:spPr/>
      <dgm:t>
        <a:bodyPr/>
        <a:lstStyle/>
        <a:p>
          <a:endParaRPr lang="zh-TW" altLang="en-US"/>
        </a:p>
      </dgm:t>
    </dgm:pt>
    <dgm:pt modelId="{92C14E10-930A-4454-827E-9E941CA366A1}" type="pres">
      <dgm:prSet presAssocID="{C42AE10E-2FC1-4217-B283-9A8DAC172CA6}" presName="linear" presStyleCnt="0">
        <dgm:presLayoutVars>
          <dgm:animLvl val="lvl"/>
          <dgm:resizeHandles val="exact"/>
        </dgm:presLayoutVars>
      </dgm:prSet>
      <dgm:spPr/>
    </dgm:pt>
    <dgm:pt modelId="{9FBA1960-2D08-45DF-8032-CB4888BFECAB}" type="pres">
      <dgm:prSet presAssocID="{898C9902-DBF9-450C-86C4-51E2C191CB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708CFD9-A96F-4DE7-8E01-F2835461154C}" type="pres">
      <dgm:prSet presAssocID="{898C9902-DBF9-450C-86C4-51E2C191CB3F}" presName="childText" presStyleLbl="revTx" presStyleIdx="0" presStyleCnt="3">
        <dgm:presLayoutVars>
          <dgm:bulletEnabled val="1"/>
        </dgm:presLayoutVars>
      </dgm:prSet>
      <dgm:spPr/>
    </dgm:pt>
    <dgm:pt modelId="{27279EFF-C0F3-44DF-85D3-0521FEEB5806}" type="pres">
      <dgm:prSet presAssocID="{AFFCB9F6-945B-4ADE-B323-0D6DC4C0EE6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89CFBF4-12AB-44C2-A6A6-57606180E3F2}" type="pres">
      <dgm:prSet presAssocID="{AFFCB9F6-945B-4ADE-B323-0D6DC4C0EE6C}" presName="childText" presStyleLbl="revTx" presStyleIdx="1" presStyleCnt="3">
        <dgm:presLayoutVars>
          <dgm:bulletEnabled val="1"/>
        </dgm:presLayoutVars>
      </dgm:prSet>
      <dgm:spPr/>
    </dgm:pt>
    <dgm:pt modelId="{B283B44F-351D-400A-BD35-C007AB632EA5}" type="pres">
      <dgm:prSet presAssocID="{E2CAEF5B-B486-4C8C-A46D-0AACB98B7F1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B99FE67-5195-441C-A565-FF12A6A49AB7}" type="pres">
      <dgm:prSet presAssocID="{E2CAEF5B-B486-4C8C-A46D-0AACB98B7F1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5D57006-BF4D-4047-8137-72B21CB57063}" srcId="{AFFCB9F6-945B-4ADE-B323-0D6DC4C0EE6C}" destId="{0AF1ED8D-D67C-4E20-871E-79F9DD97B6E6}" srcOrd="3" destOrd="0" parTransId="{9ED9170F-09D5-4D3E-8806-9AF4B0DBA8E6}" sibTransId="{6B0BB00C-C3D4-484C-AFC7-4D6EAEFFBF4C}"/>
    <dgm:cxn modelId="{8AB79C1A-CEBA-48C9-9C0C-95784A76792E}" type="presOf" srcId="{E2CAEF5B-B486-4C8C-A46D-0AACB98B7F1E}" destId="{B283B44F-351D-400A-BD35-C007AB632EA5}" srcOrd="0" destOrd="0" presId="urn:microsoft.com/office/officeart/2005/8/layout/vList2"/>
    <dgm:cxn modelId="{1CE4EB27-225E-4FE4-BDE2-784D878956AE}" type="presOf" srcId="{BC38580B-91C9-45B0-B628-D8F31C6C8ECB}" destId="{B708CFD9-A96F-4DE7-8E01-F2835461154C}" srcOrd="0" destOrd="0" presId="urn:microsoft.com/office/officeart/2005/8/layout/vList2"/>
    <dgm:cxn modelId="{64C0B829-DB85-4DD0-A664-C904A59E0E5A}" srcId="{C42AE10E-2FC1-4217-B283-9A8DAC172CA6}" destId="{898C9902-DBF9-450C-86C4-51E2C191CB3F}" srcOrd="0" destOrd="0" parTransId="{21120D53-D4F7-4A0A-849D-8AD199ED4C98}" sibTransId="{B68A2FAA-474A-4648-9CA2-EE26FA563FF2}"/>
    <dgm:cxn modelId="{C74F632E-9DAD-4145-8004-84F293A08F73}" srcId="{C42AE10E-2FC1-4217-B283-9A8DAC172CA6}" destId="{AFFCB9F6-945B-4ADE-B323-0D6DC4C0EE6C}" srcOrd="1" destOrd="0" parTransId="{21E1B4A4-A383-4D73-AB3F-80BC72211AD0}" sibTransId="{07B69AC4-0433-4581-AAF5-2CD7F8843C40}"/>
    <dgm:cxn modelId="{7DD8F632-67B8-42FD-93EA-D9C05760BE40}" srcId="{898C9902-DBF9-450C-86C4-51E2C191CB3F}" destId="{38272D8F-583B-47FD-BD19-6ECB9D811EC6}" srcOrd="1" destOrd="0" parTransId="{24B68B60-2D32-4722-9CD7-DDAD22B2EC11}" sibTransId="{C5CF170C-1893-4E2C-A344-68FB113F86FA}"/>
    <dgm:cxn modelId="{632B9A5D-B151-4A31-B764-080B28E916EC}" type="presOf" srcId="{B5CB13AD-CE0D-48D5-9C1F-A1441A17608E}" destId="{689CFBF4-12AB-44C2-A6A6-57606180E3F2}" srcOrd="0" destOrd="1" presId="urn:microsoft.com/office/officeart/2005/8/layout/vList2"/>
    <dgm:cxn modelId="{F9327444-2360-4D00-A2D6-041D853E999B}" type="presOf" srcId="{38272D8F-583B-47FD-BD19-6ECB9D811EC6}" destId="{B708CFD9-A96F-4DE7-8E01-F2835461154C}" srcOrd="0" destOrd="1" presId="urn:microsoft.com/office/officeart/2005/8/layout/vList2"/>
    <dgm:cxn modelId="{C3FED66C-A83E-4A47-9010-C03A6E726D1E}" type="presOf" srcId="{0AF1ED8D-D67C-4E20-871E-79F9DD97B6E6}" destId="{689CFBF4-12AB-44C2-A6A6-57606180E3F2}" srcOrd="0" destOrd="3" presId="urn:microsoft.com/office/officeart/2005/8/layout/vList2"/>
    <dgm:cxn modelId="{DDD6BB5A-2399-4BC2-9672-4F6B2427994F}" srcId="{E2CAEF5B-B486-4C8C-A46D-0AACB98B7F1E}" destId="{AF03C4C1-76FC-45A2-86E6-56E11484EFF3}" srcOrd="0" destOrd="0" parTransId="{44E17A42-138E-46AF-A233-873FA8E293E1}" sibTransId="{7FB167C2-612B-44E4-BF94-4E7241AE0FB4}"/>
    <dgm:cxn modelId="{78B16E7F-C1C8-4BC4-A539-CCB46232E743}" srcId="{898C9902-DBF9-450C-86C4-51E2C191CB3F}" destId="{BC38580B-91C9-45B0-B628-D8F31C6C8ECB}" srcOrd="0" destOrd="0" parTransId="{48F7F7EA-A827-4F0F-895D-8507A6BF0C50}" sibTransId="{231F7478-2233-4881-AE41-4A8FBC35903D}"/>
    <dgm:cxn modelId="{B1763289-A19C-4FAE-8F3F-21E146854E69}" type="presOf" srcId="{898C9902-DBF9-450C-86C4-51E2C191CB3F}" destId="{9FBA1960-2D08-45DF-8032-CB4888BFECAB}" srcOrd="0" destOrd="0" presId="urn:microsoft.com/office/officeart/2005/8/layout/vList2"/>
    <dgm:cxn modelId="{9CDDC69B-ED70-48AF-8858-7BAB8402963C}" srcId="{AFFCB9F6-945B-4ADE-B323-0D6DC4C0EE6C}" destId="{B5CB13AD-CE0D-48D5-9C1F-A1441A17608E}" srcOrd="1" destOrd="0" parTransId="{872626B6-0298-42DA-A277-2FCAB88965F0}" sibTransId="{AFF63A30-92BE-4335-9CEB-4203DBF27ECF}"/>
    <dgm:cxn modelId="{EFB9A79C-80BF-459E-973D-82E4E115EA6E}" srcId="{C42AE10E-2FC1-4217-B283-9A8DAC172CA6}" destId="{E2CAEF5B-B486-4C8C-A46D-0AACB98B7F1E}" srcOrd="2" destOrd="0" parTransId="{4118F3A9-6515-498F-95DE-7F9B91219C20}" sibTransId="{45EDD19F-5057-4CC3-8D88-8A9C5E5F7A4E}"/>
    <dgm:cxn modelId="{82C829AD-33B3-419A-96CA-CBA621E45816}" type="presOf" srcId="{1BD85FFE-12BA-47B5-8E8F-3CE43BB64597}" destId="{689CFBF4-12AB-44C2-A6A6-57606180E3F2}" srcOrd="0" destOrd="0" presId="urn:microsoft.com/office/officeart/2005/8/layout/vList2"/>
    <dgm:cxn modelId="{90BF0EAF-ECA9-43E7-ABED-FCCE6D4ADA19}" type="presOf" srcId="{AE266425-75F3-4E59-9D29-207B454757EB}" destId="{689CFBF4-12AB-44C2-A6A6-57606180E3F2}" srcOrd="0" destOrd="2" presId="urn:microsoft.com/office/officeart/2005/8/layout/vList2"/>
    <dgm:cxn modelId="{FBC6F6BC-E9B9-45B3-AEC9-6671D08207EA}" srcId="{AFFCB9F6-945B-4ADE-B323-0D6DC4C0EE6C}" destId="{AE266425-75F3-4E59-9D29-207B454757EB}" srcOrd="2" destOrd="0" parTransId="{94BEC90E-8B43-41BB-982F-FAE505614D54}" sibTransId="{5007CE74-FF71-4D00-B874-6299B0E28E8B}"/>
    <dgm:cxn modelId="{87BDEBC2-9237-4ACF-849F-638088FD7D9B}" type="presOf" srcId="{AFFCB9F6-945B-4ADE-B323-0D6DC4C0EE6C}" destId="{27279EFF-C0F3-44DF-85D3-0521FEEB5806}" srcOrd="0" destOrd="0" presId="urn:microsoft.com/office/officeart/2005/8/layout/vList2"/>
    <dgm:cxn modelId="{41D468D8-8BB8-4425-A71D-3F08AF9587E9}" srcId="{AFFCB9F6-945B-4ADE-B323-0D6DC4C0EE6C}" destId="{1BD85FFE-12BA-47B5-8E8F-3CE43BB64597}" srcOrd="0" destOrd="0" parTransId="{B4466FA3-0B98-406E-9526-4C077BEB61DF}" sibTransId="{DD8B8A41-21F9-45A6-A976-7887DFA53F27}"/>
    <dgm:cxn modelId="{B39A27DC-B3EC-4736-B097-329B029C34F9}" type="presOf" srcId="{C42AE10E-2FC1-4217-B283-9A8DAC172CA6}" destId="{92C14E10-930A-4454-827E-9E941CA366A1}" srcOrd="0" destOrd="0" presId="urn:microsoft.com/office/officeart/2005/8/layout/vList2"/>
    <dgm:cxn modelId="{12BB24FA-8E30-419B-877B-578FA3329CDD}" type="presOf" srcId="{AF03C4C1-76FC-45A2-86E6-56E11484EFF3}" destId="{3B99FE67-5195-441C-A565-FF12A6A49AB7}" srcOrd="0" destOrd="0" presId="urn:microsoft.com/office/officeart/2005/8/layout/vList2"/>
    <dgm:cxn modelId="{C86D96A2-CAD6-4285-A685-1BB9EA75BDD6}" type="presParOf" srcId="{92C14E10-930A-4454-827E-9E941CA366A1}" destId="{9FBA1960-2D08-45DF-8032-CB4888BFECAB}" srcOrd="0" destOrd="0" presId="urn:microsoft.com/office/officeart/2005/8/layout/vList2"/>
    <dgm:cxn modelId="{D6D9525A-4B83-42BE-B088-0372EA25BF9E}" type="presParOf" srcId="{92C14E10-930A-4454-827E-9E941CA366A1}" destId="{B708CFD9-A96F-4DE7-8E01-F2835461154C}" srcOrd="1" destOrd="0" presId="urn:microsoft.com/office/officeart/2005/8/layout/vList2"/>
    <dgm:cxn modelId="{1A9D7AD7-6DB3-4593-94FB-3B9DBF4AD69F}" type="presParOf" srcId="{92C14E10-930A-4454-827E-9E941CA366A1}" destId="{27279EFF-C0F3-44DF-85D3-0521FEEB5806}" srcOrd="2" destOrd="0" presId="urn:microsoft.com/office/officeart/2005/8/layout/vList2"/>
    <dgm:cxn modelId="{09849097-B355-4FCC-A941-C857C6C66E64}" type="presParOf" srcId="{92C14E10-930A-4454-827E-9E941CA366A1}" destId="{689CFBF4-12AB-44C2-A6A6-57606180E3F2}" srcOrd="3" destOrd="0" presId="urn:microsoft.com/office/officeart/2005/8/layout/vList2"/>
    <dgm:cxn modelId="{5173A8C4-46EE-42A2-B115-19ADF1F29D9E}" type="presParOf" srcId="{92C14E10-930A-4454-827E-9E941CA366A1}" destId="{B283B44F-351D-400A-BD35-C007AB632EA5}" srcOrd="4" destOrd="0" presId="urn:microsoft.com/office/officeart/2005/8/layout/vList2"/>
    <dgm:cxn modelId="{8DCD2CB1-924C-4484-9D5B-73D8C2B3D395}" type="presParOf" srcId="{92C14E10-930A-4454-827E-9E941CA366A1}" destId="{3B99FE67-5195-441C-A565-FF12A6A49AB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42AE10E-2FC1-4217-B283-9A8DAC172CA6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98C9902-DBF9-450C-86C4-51E2C191CB3F}">
      <dgm:prSet phldrT="[文字]" custT="1"/>
      <dgm:spPr/>
      <dgm:t>
        <a:bodyPr/>
        <a:lstStyle/>
        <a:p>
          <a:r>
            <a:rPr lang="en-US" altLang="zh-TW" sz="2800" dirty="0"/>
            <a:t>Speech Signal Generation</a:t>
          </a:r>
          <a:endParaRPr lang="zh-TW" altLang="en-US" sz="2800" dirty="0"/>
        </a:p>
      </dgm:t>
    </dgm:pt>
    <dgm:pt modelId="{21120D53-D4F7-4A0A-849D-8AD199ED4C98}" type="par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68A2FAA-474A-4648-9CA2-EE26FA563FF2}" type="sib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C38580B-91C9-45B0-B628-D8F31C6C8ECB}">
      <dgm:prSet phldrT="[文字]" custT="1"/>
      <dgm:spPr/>
      <dgm:t>
        <a:bodyPr/>
        <a:lstStyle/>
        <a:p>
          <a:r>
            <a:rPr lang="en-US" altLang="zh-TW" sz="2800" dirty="0"/>
            <a:t>Speech enhancement </a:t>
          </a:r>
          <a:endParaRPr lang="zh-TW" altLang="en-US" sz="2800" dirty="0"/>
        </a:p>
      </dgm:t>
    </dgm:pt>
    <dgm:pt modelId="{48F7F7EA-A827-4F0F-895D-8507A6BF0C50}" type="par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231F7478-2233-4881-AE41-4A8FBC35903D}" type="sib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E2CAEF5B-B486-4C8C-A46D-0AACB98B7F1E}">
      <dgm:prSet phldrT="[文字]" custT="1"/>
      <dgm:spPr/>
      <dgm:t>
        <a:bodyPr/>
        <a:lstStyle/>
        <a:p>
          <a:r>
            <a:rPr lang="en-US" altLang="zh-TW" sz="2800" dirty="0"/>
            <a:t>Conclusion </a:t>
          </a:r>
          <a:endParaRPr lang="zh-TW" altLang="en-US" sz="2800" dirty="0"/>
        </a:p>
      </dgm:t>
    </dgm:pt>
    <dgm:pt modelId="{4118F3A9-6515-498F-95DE-7F9B91219C20}" type="parTrans" cxnId="{EFB9A79C-80BF-459E-973D-82E4E115EA6E}">
      <dgm:prSet/>
      <dgm:spPr/>
      <dgm:t>
        <a:bodyPr/>
        <a:lstStyle/>
        <a:p>
          <a:endParaRPr lang="zh-TW" altLang="en-US"/>
        </a:p>
      </dgm:t>
    </dgm:pt>
    <dgm:pt modelId="{45EDD19F-5057-4CC3-8D88-8A9C5E5F7A4E}" type="sibTrans" cxnId="{EFB9A79C-80BF-459E-973D-82E4E115EA6E}">
      <dgm:prSet/>
      <dgm:spPr/>
      <dgm:t>
        <a:bodyPr/>
        <a:lstStyle/>
        <a:p>
          <a:endParaRPr lang="zh-TW" altLang="en-US"/>
        </a:p>
      </dgm:t>
    </dgm:pt>
    <dgm:pt modelId="{38272D8F-583B-47FD-BD19-6ECB9D811EC6}">
      <dgm:prSet phldrT="[文字]" custT="1"/>
      <dgm:spPr/>
      <dgm:t>
        <a:bodyPr/>
        <a:lstStyle/>
        <a:p>
          <a:r>
            <a:rPr lang="en-US" altLang="zh-TW" sz="2800" dirty="0" err="1"/>
            <a:t>Postfilter</a:t>
          </a:r>
          <a:r>
            <a:rPr lang="en-US" altLang="zh-TW" sz="2800" dirty="0"/>
            <a:t>, speech synthesis, voice conversion</a:t>
          </a:r>
          <a:endParaRPr lang="zh-TW" altLang="en-US" sz="2800" dirty="0"/>
        </a:p>
      </dgm:t>
    </dgm:pt>
    <dgm:pt modelId="{24B68B60-2D32-4722-9CD7-DDAD22B2EC11}" type="par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C5CF170C-1893-4E2C-A344-68FB113F86FA}" type="sib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1BD85FFE-12BA-47B5-8E8F-3CE43BB64597}">
      <dgm:prSet phldrT="[文字]" custT="1"/>
      <dgm:spPr/>
      <dgm:t>
        <a:bodyPr/>
        <a:lstStyle/>
        <a:p>
          <a:r>
            <a:rPr lang="en-US" altLang="zh-TW" sz="2800" dirty="0"/>
            <a:t>Speech recognition </a:t>
          </a:r>
          <a:endParaRPr lang="zh-TW" altLang="en-US" sz="2800" dirty="0"/>
        </a:p>
      </dgm:t>
    </dgm:pt>
    <dgm:pt modelId="{B4466FA3-0B98-406E-9526-4C077BEB61DF}" type="par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DD8B8A41-21F9-45A6-A976-7887DFA53F27}" type="sib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AFFCB9F6-945B-4ADE-B323-0D6DC4C0EE6C}">
      <dgm:prSet phldrT="[文字]" custT="1"/>
      <dgm:spPr/>
      <dgm:t>
        <a:bodyPr/>
        <a:lstStyle/>
        <a:p>
          <a:r>
            <a:rPr lang="en-US" altLang="zh-TW" sz="2800" dirty="0"/>
            <a:t>Speech Signal Recognition </a:t>
          </a:r>
          <a:endParaRPr lang="zh-TW" altLang="en-US" sz="2800" dirty="0"/>
        </a:p>
      </dgm:t>
    </dgm:pt>
    <dgm:pt modelId="{21E1B4A4-A383-4D73-AB3F-80BC72211AD0}" type="par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07B69AC4-0433-4581-AAF5-2CD7F8843C40}" type="sib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B5CB13AD-CE0D-48D5-9C1F-A1441A17608E}">
      <dgm:prSet phldrT="[文字]" custT="1"/>
      <dgm:spPr/>
      <dgm:t>
        <a:bodyPr/>
        <a:lstStyle/>
        <a:p>
          <a:r>
            <a:rPr lang="en-US" altLang="zh-TW" sz="2800" dirty="0"/>
            <a:t>Speaker recognition</a:t>
          </a:r>
          <a:endParaRPr lang="zh-TW" altLang="en-US" sz="2800" dirty="0"/>
        </a:p>
      </dgm:t>
    </dgm:pt>
    <dgm:pt modelId="{872626B6-0298-42DA-A277-2FCAB88965F0}" type="par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AFF63A30-92BE-4335-9CEB-4203DBF27ECF}" type="sib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AF03C4C1-76FC-45A2-86E6-56E11484EFF3}">
      <dgm:prSet custT="1"/>
      <dgm:spPr/>
      <dgm:t>
        <a:bodyPr/>
        <a:lstStyle/>
        <a:p>
          <a:endParaRPr lang="zh-TW" altLang="en-US" sz="2800" dirty="0"/>
        </a:p>
      </dgm:t>
    </dgm:pt>
    <dgm:pt modelId="{44E17A42-138E-46AF-A233-873FA8E293E1}" type="parTrans" cxnId="{DDD6BB5A-2399-4BC2-9672-4F6B2427994F}">
      <dgm:prSet/>
      <dgm:spPr/>
      <dgm:t>
        <a:bodyPr/>
        <a:lstStyle/>
        <a:p>
          <a:endParaRPr lang="zh-TW" altLang="en-US"/>
        </a:p>
      </dgm:t>
    </dgm:pt>
    <dgm:pt modelId="{7FB167C2-612B-44E4-BF94-4E7241AE0FB4}" type="sibTrans" cxnId="{DDD6BB5A-2399-4BC2-9672-4F6B2427994F}">
      <dgm:prSet/>
      <dgm:spPr/>
      <dgm:t>
        <a:bodyPr/>
        <a:lstStyle/>
        <a:p>
          <a:endParaRPr lang="zh-TW" altLang="en-US"/>
        </a:p>
      </dgm:t>
    </dgm:pt>
    <dgm:pt modelId="{AE266425-75F3-4E59-9D29-207B454757EB}">
      <dgm:prSet phldrT="[文字]" custT="1"/>
      <dgm:spPr/>
      <dgm:t>
        <a:bodyPr/>
        <a:lstStyle/>
        <a:p>
          <a:r>
            <a:rPr lang="en-US" altLang="zh-TW" sz="2800" dirty="0"/>
            <a:t>Speech emotion recognition</a:t>
          </a:r>
          <a:endParaRPr lang="zh-TW" altLang="en-US" sz="2800" dirty="0"/>
        </a:p>
      </dgm:t>
    </dgm:pt>
    <dgm:pt modelId="{94BEC90E-8B43-41BB-982F-FAE505614D54}" type="parTrans" cxnId="{FBC6F6BC-E9B9-45B3-AEC9-6671D08207EA}">
      <dgm:prSet/>
      <dgm:spPr/>
      <dgm:t>
        <a:bodyPr/>
        <a:lstStyle/>
        <a:p>
          <a:endParaRPr lang="zh-TW" altLang="en-US"/>
        </a:p>
      </dgm:t>
    </dgm:pt>
    <dgm:pt modelId="{5007CE74-FF71-4D00-B874-6299B0E28E8B}" type="sibTrans" cxnId="{FBC6F6BC-E9B9-45B3-AEC9-6671D08207EA}">
      <dgm:prSet/>
      <dgm:spPr/>
      <dgm:t>
        <a:bodyPr/>
        <a:lstStyle/>
        <a:p>
          <a:endParaRPr lang="zh-TW" altLang="en-US"/>
        </a:p>
      </dgm:t>
    </dgm:pt>
    <dgm:pt modelId="{0AF1ED8D-D67C-4E20-871E-79F9DD97B6E6}">
      <dgm:prSet phldrT="[文字]" custT="1"/>
      <dgm:spPr/>
      <dgm:t>
        <a:bodyPr/>
        <a:lstStyle/>
        <a:p>
          <a:r>
            <a:rPr lang="en-US" altLang="zh-TW" sz="2800" dirty="0"/>
            <a:t>Lip reading  </a:t>
          </a:r>
          <a:endParaRPr lang="zh-TW" altLang="en-US" sz="2800" dirty="0"/>
        </a:p>
      </dgm:t>
    </dgm:pt>
    <dgm:pt modelId="{9ED9170F-09D5-4D3E-8806-9AF4B0DBA8E6}" type="parTrans" cxnId="{65D57006-BF4D-4047-8137-72B21CB57063}">
      <dgm:prSet/>
      <dgm:spPr/>
      <dgm:t>
        <a:bodyPr/>
        <a:lstStyle/>
        <a:p>
          <a:endParaRPr lang="zh-TW" altLang="en-US"/>
        </a:p>
      </dgm:t>
    </dgm:pt>
    <dgm:pt modelId="{6B0BB00C-C3D4-484C-AFC7-4D6EAEFFBF4C}" type="sibTrans" cxnId="{65D57006-BF4D-4047-8137-72B21CB57063}">
      <dgm:prSet/>
      <dgm:spPr/>
      <dgm:t>
        <a:bodyPr/>
        <a:lstStyle/>
        <a:p>
          <a:endParaRPr lang="zh-TW" altLang="en-US"/>
        </a:p>
      </dgm:t>
    </dgm:pt>
    <dgm:pt modelId="{92C14E10-930A-4454-827E-9E941CA366A1}" type="pres">
      <dgm:prSet presAssocID="{C42AE10E-2FC1-4217-B283-9A8DAC172CA6}" presName="linear" presStyleCnt="0">
        <dgm:presLayoutVars>
          <dgm:animLvl val="lvl"/>
          <dgm:resizeHandles val="exact"/>
        </dgm:presLayoutVars>
      </dgm:prSet>
      <dgm:spPr/>
    </dgm:pt>
    <dgm:pt modelId="{9FBA1960-2D08-45DF-8032-CB4888BFECAB}" type="pres">
      <dgm:prSet presAssocID="{898C9902-DBF9-450C-86C4-51E2C191CB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708CFD9-A96F-4DE7-8E01-F2835461154C}" type="pres">
      <dgm:prSet presAssocID="{898C9902-DBF9-450C-86C4-51E2C191CB3F}" presName="childText" presStyleLbl="revTx" presStyleIdx="0" presStyleCnt="3">
        <dgm:presLayoutVars>
          <dgm:bulletEnabled val="1"/>
        </dgm:presLayoutVars>
      </dgm:prSet>
      <dgm:spPr/>
    </dgm:pt>
    <dgm:pt modelId="{27279EFF-C0F3-44DF-85D3-0521FEEB5806}" type="pres">
      <dgm:prSet presAssocID="{AFFCB9F6-945B-4ADE-B323-0D6DC4C0EE6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89CFBF4-12AB-44C2-A6A6-57606180E3F2}" type="pres">
      <dgm:prSet presAssocID="{AFFCB9F6-945B-4ADE-B323-0D6DC4C0EE6C}" presName="childText" presStyleLbl="revTx" presStyleIdx="1" presStyleCnt="3">
        <dgm:presLayoutVars>
          <dgm:bulletEnabled val="1"/>
        </dgm:presLayoutVars>
      </dgm:prSet>
      <dgm:spPr/>
    </dgm:pt>
    <dgm:pt modelId="{B283B44F-351D-400A-BD35-C007AB632EA5}" type="pres">
      <dgm:prSet presAssocID="{E2CAEF5B-B486-4C8C-A46D-0AACB98B7F1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B99FE67-5195-441C-A565-FF12A6A49AB7}" type="pres">
      <dgm:prSet presAssocID="{E2CAEF5B-B486-4C8C-A46D-0AACB98B7F1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5D57006-BF4D-4047-8137-72B21CB57063}" srcId="{AFFCB9F6-945B-4ADE-B323-0D6DC4C0EE6C}" destId="{0AF1ED8D-D67C-4E20-871E-79F9DD97B6E6}" srcOrd="3" destOrd="0" parTransId="{9ED9170F-09D5-4D3E-8806-9AF4B0DBA8E6}" sibTransId="{6B0BB00C-C3D4-484C-AFC7-4D6EAEFFBF4C}"/>
    <dgm:cxn modelId="{8AB79C1A-CEBA-48C9-9C0C-95784A76792E}" type="presOf" srcId="{E2CAEF5B-B486-4C8C-A46D-0AACB98B7F1E}" destId="{B283B44F-351D-400A-BD35-C007AB632EA5}" srcOrd="0" destOrd="0" presId="urn:microsoft.com/office/officeart/2005/8/layout/vList2"/>
    <dgm:cxn modelId="{1CE4EB27-225E-4FE4-BDE2-784D878956AE}" type="presOf" srcId="{BC38580B-91C9-45B0-B628-D8F31C6C8ECB}" destId="{B708CFD9-A96F-4DE7-8E01-F2835461154C}" srcOrd="0" destOrd="0" presId="urn:microsoft.com/office/officeart/2005/8/layout/vList2"/>
    <dgm:cxn modelId="{64C0B829-DB85-4DD0-A664-C904A59E0E5A}" srcId="{C42AE10E-2FC1-4217-B283-9A8DAC172CA6}" destId="{898C9902-DBF9-450C-86C4-51E2C191CB3F}" srcOrd="0" destOrd="0" parTransId="{21120D53-D4F7-4A0A-849D-8AD199ED4C98}" sibTransId="{B68A2FAA-474A-4648-9CA2-EE26FA563FF2}"/>
    <dgm:cxn modelId="{C74F632E-9DAD-4145-8004-84F293A08F73}" srcId="{C42AE10E-2FC1-4217-B283-9A8DAC172CA6}" destId="{AFFCB9F6-945B-4ADE-B323-0D6DC4C0EE6C}" srcOrd="1" destOrd="0" parTransId="{21E1B4A4-A383-4D73-AB3F-80BC72211AD0}" sibTransId="{07B69AC4-0433-4581-AAF5-2CD7F8843C40}"/>
    <dgm:cxn modelId="{7DD8F632-67B8-42FD-93EA-D9C05760BE40}" srcId="{898C9902-DBF9-450C-86C4-51E2C191CB3F}" destId="{38272D8F-583B-47FD-BD19-6ECB9D811EC6}" srcOrd="1" destOrd="0" parTransId="{24B68B60-2D32-4722-9CD7-DDAD22B2EC11}" sibTransId="{C5CF170C-1893-4E2C-A344-68FB113F86FA}"/>
    <dgm:cxn modelId="{632B9A5D-B151-4A31-B764-080B28E916EC}" type="presOf" srcId="{B5CB13AD-CE0D-48D5-9C1F-A1441A17608E}" destId="{689CFBF4-12AB-44C2-A6A6-57606180E3F2}" srcOrd="0" destOrd="1" presId="urn:microsoft.com/office/officeart/2005/8/layout/vList2"/>
    <dgm:cxn modelId="{F9327444-2360-4D00-A2D6-041D853E999B}" type="presOf" srcId="{38272D8F-583B-47FD-BD19-6ECB9D811EC6}" destId="{B708CFD9-A96F-4DE7-8E01-F2835461154C}" srcOrd="0" destOrd="1" presId="urn:microsoft.com/office/officeart/2005/8/layout/vList2"/>
    <dgm:cxn modelId="{C3FED66C-A83E-4A47-9010-C03A6E726D1E}" type="presOf" srcId="{0AF1ED8D-D67C-4E20-871E-79F9DD97B6E6}" destId="{689CFBF4-12AB-44C2-A6A6-57606180E3F2}" srcOrd="0" destOrd="3" presId="urn:microsoft.com/office/officeart/2005/8/layout/vList2"/>
    <dgm:cxn modelId="{DDD6BB5A-2399-4BC2-9672-4F6B2427994F}" srcId="{E2CAEF5B-B486-4C8C-A46D-0AACB98B7F1E}" destId="{AF03C4C1-76FC-45A2-86E6-56E11484EFF3}" srcOrd="0" destOrd="0" parTransId="{44E17A42-138E-46AF-A233-873FA8E293E1}" sibTransId="{7FB167C2-612B-44E4-BF94-4E7241AE0FB4}"/>
    <dgm:cxn modelId="{78B16E7F-C1C8-4BC4-A539-CCB46232E743}" srcId="{898C9902-DBF9-450C-86C4-51E2C191CB3F}" destId="{BC38580B-91C9-45B0-B628-D8F31C6C8ECB}" srcOrd="0" destOrd="0" parTransId="{48F7F7EA-A827-4F0F-895D-8507A6BF0C50}" sibTransId="{231F7478-2233-4881-AE41-4A8FBC35903D}"/>
    <dgm:cxn modelId="{B1763289-A19C-4FAE-8F3F-21E146854E69}" type="presOf" srcId="{898C9902-DBF9-450C-86C4-51E2C191CB3F}" destId="{9FBA1960-2D08-45DF-8032-CB4888BFECAB}" srcOrd="0" destOrd="0" presId="urn:microsoft.com/office/officeart/2005/8/layout/vList2"/>
    <dgm:cxn modelId="{9CDDC69B-ED70-48AF-8858-7BAB8402963C}" srcId="{AFFCB9F6-945B-4ADE-B323-0D6DC4C0EE6C}" destId="{B5CB13AD-CE0D-48D5-9C1F-A1441A17608E}" srcOrd="1" destOrd="0" parTransId="{872626B6-0298-42DA-A277-2FCAB88965F0}" sibTransId="{AFF63A30-92BE-4335-9CEB-4203DBF27ECF}"/>
    <dgm:cxn modelId="{EFB9A79C-80BF-459E-973D-82E4E115EA6E}" srcId="{C42AE10E-2FC1-4217-B283-9A8DAC172CA6}" destId="{E2CAEF5B-B486-4C8C-A46D-0AACB98B7F1E}" srcOrd="2" destOrd="0" parTransId="{4118F3A9-6515-498F-95DE-7F9B91219C20}" sibTransId="{45EDD19F-5057-4CC3-8D88-8A9C5E5F7A4E}"/>
    <dgm:cxn modelId="{82C829AD-33B3-419A-96CA-CBA621E45816}" type="presOf" srcId="{1BD85FFE-12BA-47B5-8E8F-3CE43BB64597}" destId="{689CFBF4-12AB-44C2-A6A6-57606180E3F2}" srcOrd="0" destOrd="0" presId="urn:microsoft.com/office/officeart/2005/8/layout/vList2"/>
    <dgm:cxn modelId="{90BF0EAF-ECA9-43E7-ABED-FCCE6D4ADA19}" type="presOf" srcId="{AE266425-75F3-4E59-9D29-207B454757EB}" destId="{689CFBF4-12AB-44C2-A6A6-57606180E3F2}" srcOrd="0" destOrd="2" presId="urn:microsoft.com/office/officeart/2005/8/layout/vList2"/>
    <dgm:cxn modelId="{FBC6F6BC-E9B9-45B3-AEC9-6671D08207EA}" srcId="{AFFCB9F6-945B-4ADE-B323-0D6DC4C0EE6C}" destId="{AE266425-75F3-4E59-9D29-207B454757EB}" srcOrd="2" destOrd="0" parTransId="{94BEC90E-8B43-41BB-982F-FAE505614D54}" sibTransId="{5007CE74-FF71-4D00-B874-6299B0E28E8B}"/>
    <dgm:cxn modelId="{87BDEBC2-9237-4ACF-849F-638088FD7D9B}" type="presOf" srcId="{AFFCB9F6-945B-4ADE-B323-0D6DC4C0EE6C}" destId="{27279EFF-C0F3-44DF-85D3-0521FEEB5806}" srcOrd="0" destOrd="0" presId="urn:microsoft.com/office/officeart/2005/8/layout/vList2"/>
    <dgm:cxn modelId="{41D468D8-8BB8-4425-A71D-3F08AF9587E9}" srcId="{AFFCB9F6-945B-4ADE-B323-0D6DC4C0EE6C}" destId="{1BD85FFE-12BA-47B5-8E8F-3CE43BB64597}" srcOrd="0" destOrd="0" parTransId="{B4466FA3-0B98-406E-9526-4C077BEB61DF}" sibTransId="{DD8B8A41-21F9-45A6-A976-7887DFA53F27}"/>
    <dgm:cxn modelId="{B39A27DC-B3EC-4736-B097-329B029C34F9}" type="presOf" srcId="{C42AE10E-2FC1-4217-B283-9A8DAC172CA6}" destId="{92C14E10-930A-4454-827E-9E941CA366A1}" srcOrd="0" destOrd="0" presId="urn:microsoft.com/office/officeart/2005/8/layout/vList2"/>
    <dgm:cxn modelId="{12BB24FA-8E30-419B-877B-578FA3329CDD}" type="presOf" srcId="{AF03C4C1-76FC-45A2-86E6-56E11484EFF3}" destId="{3B99FE67-5195-441C-A565-FF12A6A49AB7}" srcOrd="0" destOrd="0" presId="urn:microsoft.com/office/officeart/2005/8/layout/vList2"/>
    <dgm:cxn modelId="{C86D96A2-CAD6-4285-A685-1BB9EA75BDD6}" type="presParOf" srcId="{92C14E10-930A-4454-827E-9E941CA366A1}" destId="{9FBA1960-2D08-45DF-8032-CB4888BFECAB}" srcOrd="0" destOrd="0" presId="urn:microsoft.com/office/officeart/2005/8/layout/vList2"/>
    <dgm:cxn modelId="{D6D9525A-4B83-42BE-B088-0372EA25BF9E}" type="presParOf" srcId="{92C14E10-930A-4454-827E-9E941CA366A1}" destId="{B708CFD9-A96F-4DE7-8E01-F2835461154C}" srcOrd="1" destOrd="0" presId="urn:microsoft.com/office/officeart/2005/8/layout/vList2"/>
    <dgm:cxn modelId="{1A9D7AD7-6DB3-4593-94FB-3B9DBF4AD69F}" type="presParOf" srcId="{92C14E10-930A-4454-827E-9E941CA366A1}" destId="{27279EFF-C0F3-44DF-85D3-0521FEEB5806}" srcOrd="2" destOrd="0" presId="urn:microsoft.com/office/officeart/2005/8/layout/vList2"/>
    <dgm:cxn modelId="{09849097-B355-4FCC-A941-C857C6C66E64}" type="presParOf" srcId="{92C14E10-930A-4454-827E-9E941CA366A1}" destId="{689CFBF4-12AB-44C2-A6A6-57606180E3F2}" srcOrd="3" destOrd="0" presId="urn:microsoft.com/office/officeart/2005/8/layout/vList2"/>
    <dgm:cxn modelId="{5173A8C4-46EE-42A2-B115-19ADF1F29D9E}" type="presParOf" srcId="{92C14E10-930A-4454-827E-9E941CA366A1}" destId="{B283B44F-351D-400A-BD35-C007AB632EA5}" srcOrd="4" destOrd="0" presId="urn:microsoft.com/office/officeart/2005/8/layout/vList2"/>
    <dgm:cxn modelId="{8DCD2CB1-924C-4484-9D5B-73D8C2B3D395}" type="presParOf" srcId="{92C14E10-930A-4454-827E-9E941CA366A1}" destId="{3B99FE67-5195-441C-A565-FF12A6A49AB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42AE10E-2FC1-4217-B283-9A8DAC172CA6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98C9902-DBF9-450C-86C4-51E2C191CB3F}">
      <dgm:prSet phldrT="[文字]" custT="1"/>
      <dgm:spPr/>
      <dgm:t>
        <a:bodyPr/>
        <a:lstStyle/>
        <a:p>
          <a:r>
            <a:rPr lang="en-US" altLang="zh-TW" sz="2800" dirty="0"/>
            <a:t>Speech Signal Generation</a:t>
          </a:r>
          <a:endParaRPr lang="zh-TW" altLang="en-US" sz="2800" dirty="0"/>
        </a:p>
      </dgm:t>
    </dgm:pt>
    <dgm:pt modelId="{21120D53-D4F7-4A0A-849D-8AD199ED4C98}" type="par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68A2FAA-474A-4648-9CA2-EE26FA563FF2}" type="sib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C38580B-91C9-45B0-B628-D8F31C6C8ECB}">
      <dgm:prSet phldrT="[文字]" custT="1"/>
      <dgm:spPr/>
      <dgm:t>
        <a:bodyPr/>
        <a:lstStyle/>
        <a:p>
          <a:r>
            <a:rPr lang="en-US" altLang="zh-TW" sz="2800" dirty="0"/>
            <a:t>Speech enhancement </a:t>
          </a:r>
          <a:endParaRPr lang="zh-TW" altLang="en-US" sz="2800" dirty="0"/>
        </a:p>
      </dgm:t>
    </dgm:pt>
    <dgm:pt modelId="{48F7F7EA-A827-4F0F-895D-8507A6BF0C50}" type="par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231F7478-2233-4881-AE41-4A8FBC35903D}" type="sib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E2CAEF5B-B486-4C8C-A46D-0AACB98B7F1E}">
      <dgm:prSet phldrT="[文字]" custT="1"/>
      <dgm:spPr/>
      <dgm:t>
        <a:bodyPr/>
        <a:lstStyle/>
        <a:p>
          <a:r>
            <a:rPr lang="en-US" altLang="zh-TW" sz="2800" dirty="0"/>
            <a:t>Conclusion </a:t>
          </a:r>
          <a:endParaRPr lang="zh-TW" altLang="en-US" sz="2800" dirty="0"/>
        </a:p>
      </dgm:t>
    </dgm:pt>
    <dgm:pt modelId="{4118F3A9-6515-498F-95DE-7F9B91219C20}" type="parTrans" cxnId="{EFB9A79C-80BF-459E-973D-82E4E115EA6E}">
      <dgm:prSet/>
      <dgm:spPr/>
      <dgm:t>
        <a:bodyPr/>
        <a:lstStyle/>
        <a:p>
          <a:endParaRPr lang="zh-TW" altLang="en-US"/>
        </a:p>
      </dgm:t>
    </dgm:pt>
    <dgm:pt modelId="{45EDD19F-5057-4CC3-8D88-8A9C5E5F7A4E}" type="sibTrans" cxnId="{EFB9A79C-80BF-459E-973D-82E4E115EA6E}">
      <dgm:prSet/>
      <dgm:spPr/>
      <dgm:t>
        <a:bodyPr/>
        <a:lstStyle/>
        <a:p>
          <a:endParaRPr lang="zh-TW" altLang="en-US"/>
        </a:p>
      </dgm:t>
    </dgm:pt>
    <dgm:pt modelId="{38272D8F-583B-47FD-BD19-6ECB9D811EC6}">
      <dgm:prSet phldrT="[文字]" custT="1"/>
      <dgm:spPr/>
      <dgm:t>
        <a:bodyPr/>
        <a:lstStyle/>
        <a:p>
          <a:r>
            <a:rPr lang="en-US" altLang="zh-TW" sz="2800" dirty="0" err="1"/>
            <a:t>Postfilter</a:t>
          </a:r>
          <a:r>
            <a:rPr lang="en-US" altLang="zh-TW" sz="2800" dirty="0"/>
            <a:t>, speech synthesis, voice conversion</a:t>
          </a:r>
          <a:endParaRPr lang="zh-TW" altLang="en-US" sz="2800" dirty="0"/>
        </a:p>
      </dgm:t>
    </dgm:pt>
    <dgm:pt modelId="{24B68B60-2D32-4722-9CD7-DDAD22B2EC11}" type="par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C5CF170C-1893-4E2C-A344-68FB113F86FA}" type="sib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1BD85FFE-12BA-47B5-8E8F-3CE43BB64597}">
      <dgm:prSet phldrT="[文字]" custT="1"/>
      <dgm:spPr/>
      <dgm:t>
        <a:bodyPr/>
        <a:lstStyle/>
        <a:p>
          <a:r>
            <a:rPr lang="en-US" altLang="zh-TW" sz="2800" dirty="0"/>
            <a:t>Speech recognition </a:t>
          </a:r>
          <a:endParaRPr lang="zh-TW" altLang="en-US" sz="2800" dirty="0"/>
        </a:p>
      </dgm:t>
    </dgm:pt>
    <dgm:pt modelId="{B4466FA3-0B98-406E-9526-4C077BEB61DF}" type="par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DD8B8A41-21F9-45A6-A976-7887DFA53F27}" type="sib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AFFCB9F6-945B-4ADE-B323-0D6DC4C0EE6C}">
      <dgm:prSet phldrT="[文字]" custT="1"/>
      <dgm:spPr/>
      <dgm:t>
        <a:bodyPr/>
        <a:lstStyle/>
        <a:p>
          <a:r>
            <a:rPr lang="en-US" altLang="zh-TW" sz="2800" dirty="0"/>
            <a:t>Speech Signal Recognition </a:t>
          </a:r>
          <a:endParaRPr lang="zh-TW" altLang="en-US" sz="2800" dirty="0"/>
        </a:p>
      </dgm:t>
    </dgm:pt>
    <dgm:pt modelId="{21E1B4A4-A383-4D73-AB3F-80BC72211AD0}" type="par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07B69AC4-0433-4581-AAF5-2CD7F8843C40}" type="sib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B5CB13AD-CE0D-48D5-9C1F-A1441A17608E}">
      <dgm:prSet phldrT="[文字]" custT="1"/>
      <dgm:spPr/>
      <dgm:t>
        <a:bodyPr/>
        <a:lstStyle/>
        <a:p>
          <a:r>
            <a:rPr lang="en-US" altLang="zh-TW" sz="2800" dirty="0"/>
            <a:t>Speaker recognition</a:t>
          </a:r>
          <a:endParaRPr lang="zh-TW" altLang="en-US" sz="2800" dirty="0"/>
        </a:p>
      </dgm:t>
    </dgm:pt>
    <dgm:pt modelId="{872626B6-0298-42DA-A277-2FCAB88965F0}" type="par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AFF63A30-92BE-4335-9CEB-4203DBF27ECF}" type="sib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AF03C4C1-76FC-45A2-86E6-56E11484EFF3}">
      <dgm:prSet custT="1"/>
      <dgm:spPr/>
      <dgm:t>
        <a:bodyPr/>
        <a:lstStyle/>
        <a:p>
          <a:endParaRPr lang="zh-TW" altLang="en-US" sz="2800" dirty="0"/>
        </a:p>
      </dgm:t>
    </dgm:pt>
    <dgm:pt modelId="{44E17A42-138E-46AF-A233-873FA8E293E1}" type="parTrans" cxnId="{DDD6BB5A-2399-4BC2-9672-4F6B2427994F}">
      <dgm:prSet/>
      <dgm:spPr/>
      <dgm:t>
        <a:bodyPr/>
        <a:lstStyle/>
        <a:p>
          <a:endParaRPr lang="zh-TW" altLang="en-US"/>
        </a:p>
      </dgm:t>
    </dgm:pt>
    <dgm:pt modelId="{7FB167C2-612B-44E4-BF94-4E7241AE0FB4}" type="sibTrans" cxnId="{DDD6BB5A-2399-4BC2-9672-4F6B2427994F}">
      <dgm:prSet/>
      <dgm:spPr/>
      <dgm:t>
        <a:bodyPr/>
        <a:lstStyle/>
        <a:p>
          <a:endParaRPr lang="zh-TW" altLang="en-US"/>
        </a:p>
      </dgm:t>
    </dgm:pt>
    <dgm:pt modelId="{AE266425-75F3-4E59-9D29-207B454757EB}">
      <dgm:prSet phldrT="[文字]" custT="1"/>
      <dgm:spPr/>
      <dgm:t>
        <a:bodyPr/>
        <a:lstStyle/>
        <a:p>
          <a:r>
            <a:rPr lang="en-US" altLang="zh-TW" sz="2800" dirty="0"/>
            <a:t>Speech emotion recognition</a:t>
          </a:r>
          <a:endParaRPr lang="zh-TW" altLang="en-US" sz="2800" dirty="0"/>
        </a:p>
      </dgm:t>
    </dgm:pt>
    <dgm:pt modelId="{94BEC90E-8B43-41BB-982F-FAE505614D54}" type="parTrans" cxnId="{FBC6F6BC-E9B9-45B3-AEC9-6671D08207EA}">
      <dgm:prSet/>
      <dgm:spPr/>
      <dgm:t>
        <a:bodyPr/>
        <a:lstStyle/>
        <a:p>
          <a:endParaRPr lang="zh-TW" altLang="en-US"/>
        </a:p>
      </dgm:t>
    </dgm:pt>
    <dgm:pt modelId="{5007CE74-FF71-4D00-B874-6299B0E28E8B}" type="sibTrans" cxnId="{FBC6F6BC-E9B9-45B3-AEC9-6671D08207EA}">
      <dgm:prSet/>
      <dgm:spPr/>
      <dgm:t>
        <a:bodyPr/>
        <a:lstStyle/>
        <a:p>
          <a:endParaRPr lang="zh-TW" altLang="en-US"/>
        </a:p>
      </dgm:t>
    </dgm:pt>
    <dgm:pt modelId="{0AF1ED8D-D67C-4E20-871E-79F9DD97B6E6}">
      <dgm:prSet phldrT="[文字]" custT="1"/>
      <dgm:spPr/>
      <dgm:t>
        <a:bodyPr/>
        <a:lstStyle/>
        <a:p>
          <a:r>
            <a:rPr lang="en-US" altLang="zh-TW" sz="2800" dirty="0"/>
            <a:t>Lip reading  </a:t>
          </a:r>
          <a:endParaRPr lang="zh-TW" altLang="en-US" sz="2800" dirty="0"/>
        </a:p>
      </dgm:t>
    </dgm:pt>
    <dgm:pt modelId="{9ED9170F-09D5-4D3E-8806-9AF4B0DBA8E6}" type="parTrans" cxnId="{65D57006-BF4D-4047-8137-72B21CB57063}">
      <dgm:prSet/>
      <dgm:spPr/>
      <dgm:t>
        <a:bodyPr/>
        <a:lstStyle/>
        <a:p>
          <a:endParaRPr lang="zh-TW" altLang="en-US"/>
        </a:p>
      </dgm:t>
    </dgm:pt>
    <dgm:pt modelId="{6B0BB00C-C3D4-484C-AFC7-4D6EAEFFBF4C}" type="sibTrans" cxnId="{65D57006-BF4D-4047-8137-72B21CB57063}">
      <dgm:prSet/>
      <dgm:spPr/>
      <dgm:t>
        <a:bodyPr/>
        <a:lstStyle/>
        <a:p>
          <a:endParaRPr lang="zh-TW" altLang="en-US"/>
        </a:p>
      </dgm:t>
    </dgm:pt>
    <dgm:pt modelId="{92C14E10-930A-4454-827E-9E941CA366A1}" type="pres">
      <dgm:prSet presAssocID="{C42AE10E-2FC1-4217-B283-9A8DAC172CA6}" presName="linear" presStyleCnt="0">
        <dgm:presLayoutVars>
          <dgm:animLvl val="lvl"/>
          <dgm:resizeHandles val="exact"/>
        </dgm:presLayoutVars>
      </dgm:prSet>
      <dgm:spPr/>
    </dgm:pt>
    <dgm:pt modelId="{9FBA1960-2D08-45DF-8032-CB4888BFECAB}" type="pres">
      <dgm:prSet presAssocID="{898C9902-DBF9-450C-86C4-51E2C191CB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708CFD9-A96F-4DE7-8E01-F2835461154C}" type="pres">
      <dgm:prSet presAssocID="{898C9902-DBF9-450C-86C4-51E2C191CB3F}" presName="childText" presStyleLbl="revTx" presStyleIdx="0" presStyleCnt="3">
        <dgm:presLayoutVars>
          <dgm:bulletEnabled val="1"/>
        </dgm:presLayoutVars>
      </dgm:prSet>
      <dgm:spPr/>
    </dgm:pt>
    <dgm:pt modelId="{27279EFF-C0F3-44DF-85D3-0521FEEB5806}" type="pres">
      <dgm:prSet presAssocID="{AFFCB9F6-945B-4ADE-B323-0D6DC4C0EE6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89CFBF4-12AB-44C2-A6A6-57606180E3F2}" type="pres">
      <dgm:prSet presAssocID="{AFFCB9F6-945B-4ADE-B323-0D6DC4C0EE6C}" presName="childText" presStyleLbl="revTx" presStyleIdx="1" presStyleCnt="3">
        <dgm:presLayoutVars>
          <dgm:bulletEnabled val="1"/>
        </dgm:presLayoutVars>
      </dgm:prSet>
      <dgm:spPr/>
    </dgm:pt>
    <dgm:pt modelId="{B283B44F-351D-400A-BD35-C007AB632EA5}" type="pres">
      <dgm:prSet presAssocID="{E2CAEF5B-B486-4C8C-A46D-0AACB98B7F1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B99FE67-5195-441C-A565-FF12A6A49AB7}" type="pres">
      <dgm:prSet presAssocID="{E2CAEF5B-B486-4C8C-A46D-0AACB98B7F1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5D57006-BF4D-4047-8137-72B21CB57063}" srcId="{AFFCB9F6-945B-4ADE-B323-0D6DC4C0EE6C}" destId="{0AF1ED8D-D67C-4E20-871E-79F9DD97B6E6}" srcOrd="3" destOrd="0" parTransId="{9ED9170F-09D5-4D3E-8806-9AF4B0DBA8E6}" sibTransId="{6B0BB00C-C3D4-484C-AFC7-4D6EAEFFBF4C}"/>
    <dgm:cxn modelId="{8AB79C1A-CEBA-48C9-9C0C-95784A76792E}" type="presOf" srcId="{E2CAEF5B-B486-4C8C-A46D-0AACB98B7F1E}" destId="{B283B44F-351D-400A-BD35-C007AB632EA5}" srcOrd="0" destOrd="0" presId="urn:microsoft.com/office/officeart/2005/8/layout/vList2"/>
    <dgm:cxn modelId="{1CE4EB27-225E-4FE4-BDE2-784D878956AE}" type="presOf" srcId="{BC38580B-91C9-45B0-B628-D8F31C6C8ECB}" destId="{B708CFD9-A96F-4DE7-8E01-F2835461154C}" srcOrd="0" destOrd="0" presId="urn:microsoft.com/office/officeart/2005/8/layout/vList2"/>
    <dgm:cxn modelId="{64C0B829-DB85-4DD0-A664-C904A59E0E5A}" srcId="{C42AE10E-2FC1-4217-B283-9A8DAC172CA6}" destId="{898C9902-DBF9-450C-86C4-51E2C191CB3F}" srcOrd="0" destOrd="0" parTransId="{21120D53-D4F7-4A0A-849D-8AD199ED4C98}" sibTransId="{B68A2FAA-474A-4648-9CA2-EE26FA563FF2}"/>
    <dgm:cxn modelId="{C74F632E-9DAD-4145-8004-84F293A08F73}" srcId="{C42AE10E-2FC1-4217-B283-9A8DAC172CA6}" destId="{AFFCB9F6-945B-4ADE-B323-0D6DC4C0EE6C}" srcOrd="1" destOrd="0" parTransId="{21E1B4A4-A383-4D73-AB3F-80BC72211AD0}" sibTransId="{07B69AC4-0433-4581-AAF5-2CD7F8843C40}"/>
    <dgm:cxn modelId="{7DD8F632-67B8-42FD-93EA-D9C05760BE40}" srcId="{898C9902-DBF9-450C-86C4-51E2C191CB3F}" destId="{38272D8F-583B-47FD-BD19-6ECB9D811EC6}" srcOrd="1" destOrd="0" parTransId="{24B68B60-2D32-4722-9CD7-DDAD22B2EC11}" sibTransId="{C5CF170C-1893-4E2C-A344-68FB113F86FA}"/>
    <dgm:cxn modelId="{632B9A5D-B151-4A31-B764-080B28E916EC}" type="presOf" srcId="{B5CB13AD-CE0D-48D5-9C1F-A1441A17608E}" destId="{689CFBF4-12AB-44C2-A6A6-57606180E3F2}" srcOrd="0" destOrd="1" presId="urn:microsoft.com/office/officeart/2005/8/layout/vList2"/>
    <dgm:cxn modelId="{F9327444-2360-4D00-A2D6-041D853E999B}" type="presOf" srcId="{38272D8F-583B-47FD-BD19-6ECB9D811EC6}" destId="{B708CFD9-A96F-4DE7-8E01-F2835461154C}" srcOrd="0" destOrd="1" presId="urn:microsoft.com/office/officeart/2005/8/layout/vList2"/>
    <dgm:cxn modelId="{C3FED66C-A83E-4A47-9010-C03A6E726D1E}" type="presOf" srcId="{0AF1ED8D-D67C-4E20-871E-79F9DD97B6E6}" destId="{689CFBF4-12AB-44C2-A6A6-57606180E3F2}" srcOrd="0" destOrd="3" presId="urn:microsoft.com/office/officeart/2005/8/layout/vList2"/>
    <dgm:cxn modelId="{DDD6BB5A-2399-4BC2-9672-4F6B2427994F}" srcId="{E2CAEF5B-B486-4C8C-A46D-0AACB98B7F1E}" destId="{AF03C4C1-76FC-45A2-86E6-56E11484EFF3}" srcOrd="0" destOrd="0" parTransId="{44E17A42-138E-46AF-A233-873FA8E293E1}" sibTransId="{7FB167C2-612B-44E4-BF94-4E7241AE0FB4}"/>
    <dgm:cxn modelId="{78B16E7F-C1C8-4BC4-A539-CCB46232E743}" srcId="{898C9902-DBF9-450C-86C4-51E2C191CB3F}" destId="{BC38580B-91C9-45B0-B628-D8F31C6C8ECB}" srcOrd="0" destOrd="0" parTransId="{48F7F7EA-A827-4F0F-895D-8507A6BF0C50}" sibTransId="{231F7478-2233-4881-AE41-4A8FBC35903D}"/>
    <dgm:cxn modelId="{B1763289-A19C-4FAE-8F3F-21E146854E69}" type="presOf" srcId="{898C9902-DBF9-450C-86C4-51E2C191CB3F}" destId="{9FBA1960-2D08-45DF-8032-CB4888BFECAB}" srcOrd="0" destOrd="0" presId="urn:microsoft.com/office/officeart/2005/8/layout/vList2"/>
    <dgm:cxn modelId="{9CDDC69B-ED70-48AF-8858-7BAB8402963C}" srcId="{AFFCB9F6-945B-4ADE-B323-0D6DC4C0EE6C}" destId="{B5CB13AD-CE0D-48D5-9C1F-A1441A17608E}" srcOrd="1" destOrd="0" parTransId="{872626B6-0298-42DA-A277-2FCAB88965F0}" sibTransId="{AFF63A30-92BE-4335-9CEB-4203DBF27ECF}"/>
    <dgm:cxn modelId="{EFB9A79C-80BF-459E-973D-82E4E115EA6E}" srcId="{C42AE10E-2FC1-4217-B283-9A8DAC172CA6}" destId="{E2CAEF5B-B486-4C8C-A46D-0AACB98B7F1E}" srcOrd="2" destOrd="0" parTransId="{4118F3A9-6515-498F-95DE-7F9B91219C20}" sibTransId="{45EDD19F-5057-4CC3-8D88-8A9C5E5F7A4E}"/>
    <dgm:cxn modelId="{82C829AD-33B3-419A-96CA-CBA621E45816}" type="presOf" srcId="{1BD85FFE-12BA-47B5-8E8F-3CE43BB64597}" destId="{689CFBF4-12AB-44C2-A6A6-57606180E3F2}" srcOrd="0" destOrd="0" presId="urn:microsoft.com/office/officeart/2005/8/layout/vList2"/>
    <dgm:cxn modelId="{90BF0EAF-ECA9-43E7-ABED-FCCE6D4ADA19}" type="presOf" srcId="{AE266425-75F3-4E59-9D29-207B454757EB}" destId="{689CFBF4-12AB-44C2-A6A6-57606180E3F2}" srcOrd="0" destOrd="2" presId="urn:microsoft.com/office/officeart/2005/8/layout/vList2"/>
    <dgm:cxn modelId="{FBC6F6BC-E9B9-45B3-AEC9-6671D08207EA}" srcId="{AFFCB9F6-945B-4ADE-B323-0D6DC4C0EE6C}" destId="{AE266425-75F3-4E59-9D29-207B454757EB}" srcOrd="2" destOrd="0" parTransId="{94BEC90E-8B43-41BB-982F-FAE505614D54}" sibTransId="{5007CE74-FF71-4D00-B874-6299B0E28E8B}"/>
    <dgm:cxn modelId="{87BDEBC2-9237-4ACF-849F-638088FD7D9B}" type="presOf" srcId="{AFFCB9F6-945B-4ADE-B323-0D6DC4C0EE6C}" destId="{27279EFF-C0F3-44DF-85D3-0521FEEB5806}" srcOrd="0" destOrd="0" presId="urn:microsoft.com/office/officeart/2005/8/layout/vList2"/>
    <dgm:cxn modelId="{41D468D8-8BB8-4425-A71D-3F08AF9587E9}" srcId="{AFFCB9F6-945B-4ADE-B323-0D6DC4C0EE6C}" destId="{1BD85FFE-12BA-47B5-8E8F-3CE43BB64597}" srcOrd="0" destOrd="0" parTransId="{B4466FA3-0B98-406E-9526-4C077BEB61DF}" sibTransId="{DD8B8A41-21F9-45A6-A976-7887DFA53F27}"/>
    <dgm:cxn modelId="{B39A27DC-B3EC-4736-B097-329B029C34F9}" type="presOf" srcId="{C42AE10E-2FC1-4217-B283-9A8DAC172CA6}" destId="{92C14E10-930A-4454-827E-9E941CA366A1}" srcOrd="0" destOrd="0" presId="urn:microsoft.com/office/officeart/2005/8/layout/vList2"/>
    <dgm:cxn modelId="{12BB24FA-8E30-419B-877B-578FA3329CDD}" type="presOf" srcId="{AF03C4C1-76FC-45A2-86E6-56E11484EFF3}" destId="{3B99FE67-5195-441C-A565-FF12A6A49AB7}" srcOrd="0" destOrd="0" presId="urn:microsoft.com/office/officeart/2005/8/layout/vList2"/>
    <dgm:cxn modelId="{C86D96A2-CAD6-4285-A685-1BB9EA75BDD6}" type="presParOf" srcId="{92C14E10-930A-4454-827E-9E941CA366A1}" destId="{9FBA1960-2D08-45DF-8032-CB4888BFECAB}" srcOrd="0" destOrd="0" presId="urn:microsoft.com/office/officeart/2005/8/layout/vList2"/>
    <dgm:cxn modelId="{D6D9525A-4B83-42BE-B088-0372EA25BF9E}" type="presParOf" srcId="{92C14E10-930A-4454-827E-9E941CA366A1}" destId="{B708CFD9-A96F-4DE7-8E01-F2835461154C}" srcOrd="1" destOrd="0" presId="urn:microsoft.com/office/officeart/2005/8/layout/vList2"/>
    <dgm:cxn modelId="{1A9D7AD7-6DB3-4593-94FB-3B9DBF4AD69F}" type="presParOf" srcId="{92C14E10-930A-4454-827E-9E941CA366A1}" destId="{27279EFF-C0F3-44DF-85D3-0521FEEB5806}" srcOrd="2" destOrd="0" presId="urn:microsoft.com/office/officeart/2005/8/layout/vList2"/>
    <dgm:cxn modelId="{09849097-B355-4FCC-A941-C857C6C66E64}" type="presParOf" srcId="{92C14E10-930A-4454-827E-9E941CA366A1}" destId="{689CFBF4-12AB-44C2-A6A6-57606180E3F2}" srcOrd="3" destOrd="0" presId="urn:microsoft.com/office/officeart/2005/8/layout/vList2"/>
    <dgm:cxn modelId="{5173A8C4-46EE-42A2-B115-19ADF1F29D9E}" type="presParOf" srcId="{92C14E10-930A-4454-827E-9E941CA366A1}" destId="{B283B44F-351D-400A-BD35-C007AB632EA5}" srcOrd="4" destOrd="0" presId="urn:microsoft.com/office/officeart/2005/8/layout/vList2"/>
    <dgm:cxn modelId="{8DCD2CB1-924C-4484-9D5B-73D8C2B3D395}" type="presParOf" srcId="{92C14E10-930A-4454-827E-9E941CA366A1}" destId="{3B99FE67-5195-441C-A565-FF12A6A49AB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42AE10E-2FC1-4217-B283-9A8DAC172CA6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98C9902-DBF9-450C-86C4-51E2C191CB3F}">
      <dgm:prSet phldrT="[文字]" custT="1"/>
      <dgm:spPr/>
      <dgm:t>
        <a:bodyPr/>
        <a:lstStyle/>
        <a:p>
          <a:r>
            <a:rPr lang="en-US" altLang="zh-TW" sz="2800" dirty="0"/>
            <a:t>Speech Signal Generation</a:t>
          </a:r>
          <a:endParaRPr lang="zh-TW" altLang="en-US" sz="2800" dirty="0"/>
        </a:p>
      </dgm:t>
    </dgm:pt>
    <dgm:pt modelId="{21120D53-D4F7-4A0A-849D-8AD199ED4C98}" type="par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68A2FAA-474A-4648-9CA2-EE26FA563FF2}" type="sib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C38580B-91C9-45B0-B628-D8F31C6C8ECB}">
      <dgm:prSet phldrT="[文字]" custT="1"/>
      <dgm:spPr/>
      <dgm:t>
        <a:bodyPr/>
        <a:lstStyle/>
        <a:p>
          <a:r>
            <a:rPr lang="en-US" altLang="zh-TW" sz="2800" dirty="0"/>
            <a:t>Speech enhancement </a:t>
          </a:r>
          <a:endParaRPr lang="zh-TW" altLang="en-US" sz="2800" dirty="0"/>
        </a:p>
      </dgm:t>
    </dgm:pt>
    <dgm:pt modelId="{48F7F7EA-A827-4F0F-895D-8507A6BF0C50}" type="par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231F7478-2233-4881-AE41-4A8FBC35903D}" type="sib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E2CAEF5B-B486-4C8C-A46D-0AACB98B7F1E}">
      <dgm:prSet phldrT="[文字]" custT="1"/>
      <dgm:spPr/>
      <dgm:t>
        <a:bodyPr/>
        <a:lstStyle/>
        <a:p>
          <a:r>
            <a:rPr lang="en-US" altLang="zh-TW" sz="2800" dirty="0"/>
            <a:t>Conclusion </a:t>
          </a:r>
          <a:endParaRPr lang="zh-TW" altLang="en-US" sz="2800" dirty="0"/>
        </a:p>
      </dgm:t>
    </dgm:pt>
    <dgm:pt modelId="{4118F3A9-6515-498F-95DE-7F9B91219C20}" type="parTrans" cxnId="{EFB9A79C-80BF-459E-973D-82E4E115EA6E}">
      <dgm:prSet/>
      <dgm:spPr/>
      <dgm:t>
        <a:bodyPr/>
        <a:lstStyle/>
        <a:p>
          <a:endParaRPr lang="zh-TW" altLang="en-US"/>
        </a:p>
      </dgm:t>
    </dgm:pt>
    <dgm:pt modelId="{45EDD19F-5057-4CC3-8D88-8A9C5E5F7A4E}" type="sibTrans" cxnId="{EFB9A79C-80BF-459E-973D-82E4E115EA6E}">
      <dgm:prSet/>
      <dgm:spPr/>
      <dgm:t>
        <a:bodyPr/>
        <a:lstStyle/>
        <a:p>
          <a:endParaRPr lang="zh-TW" altLang="en-US"/>
        </a:p>
      </dgm:t>
    </dgm:pt>
    <dgm:pt modelId="{38272D8F-583B-47FD-BD19-6ECB9D811EC6}">
      <dgm:prSet phldrT="[文字]" custT="1"/>
      <dgm:spPr/>
      <dgm:t>
        <a:bodyPr/>
        <a:lstStyle/>
        <a:p>
          <a:r>
            <a:rPr lang="en-US" altLang="zh-TW" sz="2800" dirty="0" err="1"/>
            <a:t>Postfilter</a:t>
          </a:r>
          <a:r>
            <a:rPr lang="en-US" altLang="zh-TW" sz="2800" dirty="0"/>
            <a:t>, speech synthesis, voice conversion</a:t>
          </a:r>
          <a:endParaRPr lang="zh-TW" altLang="en-US" sz="2800" dirty="0"/>
        </a:p>
      </dgm:t>
    </dgm:pt>
    <dgm:pt modelId="{24B68B60-2D32-4722-9CD7-DDAD22B2EC11}" type="par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C5CF170C-1893-4E2C-A344-68FB113F86FA}" type="sib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1BD85FFE-12BA-47B5-8E8F-3CE43BB64597}">
      <dgm:prSet phldrT="[文字]" custT="1"/>
      <dgm:spPr/>
      <dgm:t>
        <a:bodyPr/>
        <a:lstStyle/>
        <a:p>
          <a:r>
            <a:rPr lang="en-US" altLang="zh-TW" sz="2800" dirty="0"/>
            <a:t>Speech recognition </a:t>
          </a:r>
          <a:endParaRPr lang="zh-TW" altLang="en-US" sz="2800" dirty="0"/>
        </a:p>
      </dgm:t>
    </dgm:pt>
    <dgm:pt modelId="{B4466FA3-0B98-406E-9526-4C077BEB61DF}" type="par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DD8B8A41-21F9-45A6-A976-7887DFA53F27}" type="sib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AFFCB9F6-945B-4ADE-B323-0D6DC4C0EE6C}">
      <dgm:prSet phldrT="[文字]" custT="1"/>
      <dgm:spPr/>
      <dgm:t>
        <a:bodyPr/>
        <a:lstStyle/>
        <a:p>
          <a:r>
            <a:rPr lang="en-US" altLang="zh-TW" sz="2800" dirty="0"/>
            <a:t>Speech Signal Recognition </a:t>
          </a:r>
          <a:endParaRPr lang="zh-TW" altLang="en-US" sz="2800" dirty="0"/>
        </a:p>
      </dgm:t>
    </dgm:pt>
    <dgm:pt modelId="{21E1B4A4-A383-4D73-AB3F-80BC72211AD0}" type="par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07B69AC4-0433-4581-AAF5-2CD7F8843C40}" type="sib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B5CB13AD-CE0D-48D5-9C1F-A1441A17608E}">
      <dgm:prSet phldrT="[文字]" custT="1"/>
      <dgm:spPr/>
      <dgm:t>
        <a:bodyPr/>
        <a:lstStyle/>
        <a:p>
          <a:r>
            <a:rPr lang="en-US" altLang="zh-TW" sz="2800" dirty="0"/>
            <a:t>Speaker recognition</a:t>
          </a:r>
          <a:endParaRPr lang="zh-TW" altLang="en-US" sz="2800" dirty="0"/>
        </a:p>
      </dgm:t>
    </dgm:pt>
    <dgm:pt modelId="{872626B6-0298-42DA-A277-2FCAB88965F0}" type="par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AFF63A30-92BE-4335-9CEB-4203DBF27ECF}" type="sib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AF03C4C1-76FC-45A2-86E6-56E11484EFF3}">
      <dgm:prSet custT="1"/>
      <dgm:spPr/>
      <dgm:t>
        <a:bodyPr/>
        <a:lstStyle/>
        <a:p>
          <a:endParaRPr lang="zh-TW" altLang="en-US" sz="2800" dirty="0"/>
        </a:p>
      </dgm:t>
    </dgm:pt>
    <dgm:pt modelId="{44E17A42-138E-46AF-A233-873FA8E293E1}" type="parTrans" cxnId="{DDD6BB5A-2399-4BC2-9672-4F6B2427994F}">
      <dgm:prSet/>
      <dgm:spPr/>
      <dgm:t>
        <a:bodyPr/>
        <a:lstStyle/>
        <a:p>
          <a:endParaRPr lang="zh-TW" altLang="en-US"/>
        </a:p>
      </dgm:t>
    </dgm:pt>
    <dgm:pt modelId="{7FB167C2-612B-44E4-BF94-4E7241AE0FB4}" type="sibTrans" cxnId="{DDD6BB5A-2399-4BC2-9672-4F6B2427994F}">
      <dgm:prSet/>
      <dgm:spPr/>
      <dgm:t>
        <a:bodyPr/>
        <a:lstStyle/>
        <a:p>
          <a:endParaRPr lang="zh-TW" altLang="en-US"/>
        </a:p>
      </dgm:t>
    </dgm:pt>
    <dgm:pt modelId="{AE266425-75F3-4E59-9D29-207B454757EB}">
      <dgm:prSet phldrT="[文字]" custT="1"/>
      <dgm:spPr/>
      <dgm:t>
        <a:bodyPr/>
        <a:lstStyle/>
        <a:p>
          <a:r>
            <a:rPr lang="en-US" altLang="zh-TW" sz="2800" dirty="0"/>
            <a:t>Speech emotion recognition</a:t>
          </a:r>
          <a:endParaRPr lang="zh-TW" altLang="en-US" sz="2800" dirty="0"/>
        </a:p>
      </dgm:t>
    </dgm:pt>
    <dgm:pt modelId="{94BEC90E-8B43-41BB-982F-FAE505614D54}" type="parTrans" cxnId="{FBC6F6BC-E9B9-45B3-AEC9-6671D08207EA}">
      <dgm:prSet/>
      <dgm:spPr/>
      <dgm:t>
        <a:bodyPr/>
        <a:lstStyle/>
        <a:p>
          <a:endParaRPr lang="zh-TW" altLang="en-US"/>
        </a:p>
      </dgm:t>
    </dgm:pt>
    <dgm:pt modelId="{5007CE74-FF71-4D00-B874-6299B0E28E8B}" type="sibTrans" cxnId="{FBC6F6BC-E9B9-45B3-AEC9-6671D08207EA}">
      <dgm:prSet/>
      <dgm:spPr/>
      <dgm:t>
        <a:bodyPr/>
        <a:lstStyle/>
        <a:p>
          <a:endParaRPr lang="zh-TW" altLang="en-US"/>
        </a:p>
      </dgm:t>
    </dgm:pt>
    <dgm:pt modelId="{0AF1ED8D-D67C-4E20-871E-79F9DD97B6E6}">
      <dgm:prSet phldrT="[文字]" custT="1"/>
      <dgm:spPr/>
      <dgm:t>
        <a:bodyPr/>
        <a:lstStyle/>
        <a:p>
          <a:r>
            <a:rPr lang="en-US" altLang="zh-TW" sz="2800" dirty="0"/>
            <a:t>Lip reading  </a:t>
          </a:r>
          <a:endParaRPr lang="zh-TW" altLang="en-US" sz="2800" dirty="0"/>
        </a:p>
      </dgm:t>
    </dgm:pt>
    <dgm:pt modelId="{9ED9170F-09D5-4D3E-8806-9AF4B0DBA8E6}" type="parTrans" cxnId="{65D57006-BF4D-4047-8137-72B21CB57063}">
      <dgm:prSet/>
      <dgm:spPr/>
      <dgm:t>
        <a:bodyPr/>
        <a:lstStyle/>
        <a:p>
          <a:endParaRPr lang="zh-TW" altLang="en-US"/>
        </a:p>
      </dgm:t>
    </dgm:pt>
    <dgm:pt modelId="{6B0BB00C-C3D4-484C-AFC7-4D6EAEFFBF4C}" type="sibTrans" cxnId="{65D57006-BF4D-4047-8137-72B21CB57063}">
      <dgm:prSet/>
      <dgm:spPr/>
      <dgm:t>
        <a:bodyPr/>
        <a:lstStyle/>
        <a:p>
          <a:endParaRPr lang="zh-TW" altLang="en-US"/>
        </a:p>
      </dgm:t>
    </dgm:pt>
    <dgm:pt modelId="{92C14E10-930A-4454-827E-9E941CA366A1}" type="pres">
      <dgm:prSet presAssocID="{C42AE10E-2FC1-4217-B283-9A8DAC172CA6}" presName="linear" presStyleCnt="0">
        <dgm:presLayoutVars>
          <dgm:animLvl val="lvl"/>
          <dgm:resizeHandles val="exact"/>
        </dgm:presLayoutVars>
      </dgm:prSet>
      <dgm:spPr/>
    </dgm:pt>
    <dgm:pt modelId="{9FBA1960-2D08-45DF-8032-CB4888BFECAB}" type="pres">
      <dgm:prSet presAssocID="{898C9902-DBF9-450C-86C4-51E2C191CB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708CFD9-A96F-4DE7-8E01-F2835461154C}" type="pres">
      <dgm:prSet presAssocID="{898C9902-DBF9-450C-86C4-51E2C191CB3F}" presName="childText" presStyleLbl="revTx" presStyleIdx="0" presStyleCnt="3">
        <dgm:presLayoutVars>
          <dgm:bulletEnabled val="1"/>
        </dgm:presLayoutVars>
      </dgm:prSet>
      <dgm:spPr/>
    </dgm:pt>
    <dgm:pt modelId="{27279EFF-C0F3-44DF-85D3-0521FEEB5806}" type="pres">
      <dgm:prSet presAssocID="{AFFCB9F6-945B-4ADE-B323-0D6DC4C0EE6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89CFBF4-12AB-44C2-A6A6-57606180E3F2}" type="pres">
      <dgm:prSet presAssocID="{AFFCB9F6-945B-4ADE-B323-0D6DC4C0EE6C}" presName="childText" presStyleLbl="revTx" presStyleIdx="1" presStyleCnt="3">
        <dgm:presLayoutVars>
          <dgm:bulletEnabled val="1"/>
        </dgm:presLayoutVars>
      </dgm:prSet>
      <dgm:spPr/>
    </dgm:pt>
    <dgm:pt modelId="{B283B44F-351D-400A-BD35-C007AB632EA5}" type="pres">
      <dgm:prSet presAssocID="{E2CAEF5B-B486-4C8C-A46D-0AACB98B7F1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B99FE67-5195-441C-A565-FF12A6A49AB7}" type="pres">
      <dgm:prSet presAssocID="{E2CAEF5B-B486-4C8C-A46D-0AACB98B7F1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65D57006-BF4D-4047-8137-72B21CB57063}" srcId="{AFFCB9F6-945B-4ADE-B323-0D6DC4C0EE6C}" destId="{0AF1ED8D-D67C-4E20-871E-79F9DD97B6E6}" srcOrd="3" destOrd="0" parTransId="{9ED9170F-09D5-4D3E-8806-9AF4B0DBA8E6}" sibTransId="{6B0BB00C-C3D4-484C-AFC7-4D6EAEFFBF4C}"/>
    <dgm:cxn modelId="{8AB79C1A-CEBA-48C9-9C0C-95784A76792E}" type="presOf" srcId="{E2CAEF5B-B486-4C8C-A46D-0AACB98B7F1E}" destId="{B283B44F-351D-400A-BD35-C007AB632EA5}" srcOrd="0" destOrd="0" presId="urn:microsoft.com/office/officeart/2005/8/layout/vList2"/>
    <dgm:cxn modelId="{1CE4EB27-225E-4FE4-BDE2-784D878956AE}" type="presOf" srcId="{BC38580B-91C9-45B0-B628-D8F31C6C8ECB}" destId="{B708CFD9-A96F-4DE7-8E01-F2835461154C}" srcOrd="0" destOrd="0" presId="urn:microsoft.com/office/officeart/2005/8/layout/vList2"/>
    <dgm:cxn modelId="{64C0B829-DB85-4DD0-A664-C904A59E0E5A}" srcId="{C42AE10E-2FC1-4217-B283-9A8DAC172CA6}" destId="{898C9902-DBF9-450C-86C4-51E2C191CB3F}" srcOrd="0" destOrd="0" parTransId="{21120D53-D4F7-4A0A-849D-8AD199ED4C98}" sibTransId="{B68A2FAA-474A-4648-9CA2-EE26FA563FF2}"/>
    <dgm:cxn modelId="{C74F632E-9DAD-4145-8004-84F293A08F73}" srcId="{C42AE10E-2FC1-4217-B283-9A8DAC172CA6}" destId="{AFFCB9F6-945B-4ADE-B323-0D6DC4C0EE6C}" srcOrd="1" destOrd="0" parTransId="{21E1B4A4-A383-4D73-AB3F-80BC72211AD0}" sibTransId="{07B69AC4-0433-4581-AAF5-2CD7F8843C40}"/>
    <dgm:cxn modelId="{7DD8F632-67B8-42FD-93EA-D9C05760BE40}" srcId="{898C9902-DBF9-450C-86C4-51E2C191CB3F}" destId="{38272D8F-583B-47FD-BD19-6ECB9D811EC6}" srcOrd="1" destOrd="0" parTransId="{24B68B60-2D32-4722-9CD7-DDAD22B2EC11}" sibTransId="{C5CF170C-1893-4E2C-A344-68FB113F86FA}"/>
    <dgm:cxn modelId="{632B9A5D-B151-4A31-B764-080B28E916EC}" type="presOf" srcId="{B5CB13AD-CE0D-48D5-9C1F-A1441A17608E}" destId="{689CFBF4-12AB-44C2-A6A6-57606180E3F2}" srcOrd="0" destOrd="1" presId="urn:microsoft.com/office/officeart/2005/8/layout/vList2"/>
    <dgm:cxn modelId="{F9327444-2360-4D00-A2D6-041D853E999B}" type="presOf" srcId="{38272D8F-583B-47FD-BD19-6ECB9D811EC6}" destId="{B708CFD9-A96F-4DE7-8E01-F2835461154C}" srcOrd="0" destOrd="1" presId="urn:microsoft.com/office/officeart/2005/8/layout/vList2"/>
    <dgm:cxn modelId="{C3FED66C-A83E-4A47-9010-C03A6E726D1E}" type="presOf" srcId="{0AF1ED8D-D67C-4E20-871E-79F9DD97B6E6}" destId="{689CFBF4-12AB-44C2-A6A6-57606180E3F2}" srcOrd="0" destOrd="3" presId="urn:microsoft.com/office/officeart/2005/8/layout/vList2"/>
    <dgm:cxn modelId="{DDD6BB5A-2399-4BC2-9672-4F6B2427994F}" srcId="{E2CAEF5B-B486-4C8C-A46D-0AACB98B7F1E}" destId="{AF03C4C1-76FC-45A2-86E6-56E11484EFF3}" srcOrd="0" destOrd="0" parTransId="{44E17A42-138E-46AF-A233-873FA8E293E1}" sibTransId="{7FB167C2-612B-44E4-BF94-4E7241AE0FB4}"/>
    <dgm:cxn modelId="{78B16E7F-C1C8-4BC4-A539-CCB46232E743}" srcId="{898C9902-DBF9-450C-86C4-51E2C191CB3F}" destId="{BC38580B-91C9-45B0-B628-D8F31C6C8ECB}" srcOrd="0" destOrd="0" parTransId="{48F7F7EA-A827-4F0F-895D-8507A6BF0C50}" sibTransId="{231F7478-2233-4881-AE41-4A8FBC35903D}"/>
    <dgm:cxn modelId="{B1763289-A19C-4FAE-8F3F-21E146854E69}" type="presOf" srcId="{898C9902-DBF9-450C-86C4-51E2C191CB3F}" destId="{9FBA1960-2D08-45DF-8032-CB4888BFECAB}" srcOrd="0" destOrd="0" presId="urn:microsoft.com/office/officeart/2005/8/layout/vList2"/>
    <dgm:cxn modelId="{9CDDC69B-ED70-48AF-8858-7BAB8402963C}" srcId="{AFFCB9F6-945B-4ADE-B323-0D6DC4C0EE6C}" destId="{B5CB13AD-CE0D-48D5-9C1F-A1441A17608E}" srcOrd="1" destOrd="0" parTransId="{872626B6-0298-42DA-A277-2FCAB88965F0}" sibTransId="{AFF63A30-92BE-4335-9CEB-4203DBF27ECF}"/>
    <dgm:cxn modelId="{EFB9A79C-80BF-459E-973D-82E4E115EA6E}" srcId="{C42AE10E-2FC1-4217-B283-9A8DAC172CA6}" destId="{E2CAEF5B-B486-4C8C-A46D-0AACB98B7F1E}" srcOrd="2" destOrd="0" parTransId="{4118F3A9-6515-498F-95DE-7F9B91219C20}" sibTransId="{45EDD19F-5057-4CC3-8D88-8A9C5E5F7A4E}"/>
    <dgm:cxn modelId="{82C829AD-33B3-419A-96CA-CBA621E45816}" type="presOf" srcId="{1BD85FFE-12BA-47B5-8E8F-3CE43BB64597}" destId="{689CFBF4-12AB-44C2-A6A6-57606180E3F2}" srcOrd="0" destOrd="0" presId="urn:microsoft.com/office/officeart/2005/8/layout/vList2"/>
    <dgm:cxn modelId="{90BF0EAF-ECA9-43E7-ABED-FCCE6D4ADA19}" type="presOf" srcId="{AE266425-75F3-4E59-9D29-207B454757EB}" destId="{689CFBF4-12AB-44C2-A6A6-57606180E3F2}" srcOrd="0" destOrd="2" presId="urn:microsoft.com/office/officeart/2005/8/layout/vList2"/>
    <dgm:cxn modelId="{FBC6F6BC-E9B9-45B3-AEC9-6671D08207EA}" srcId="{AFFCB9F6-945B-4ADE-B323-0D6DC4C0EE6C}" destId="{AE266425-75F3-4E59-9D29-207B454757EB}" srcOrd="2" destOrd="0" parTransId="{94BEC90E-8B43-41BB-982F-FAE505614D54}" sibTransId="{5007CE74-FF71-4D00-B874-6299B0E28E8B}"/>
    <dgm:cxn modelId="{87BDEBC2-9237-4ACF-849F-638088FD7D9B}" type="presOf" srcId="{AFFCB9F6-945B-4ADE-B323-0D6DC4C0EE6C}" destId="{27279EFF-C0F3-44DF-85D3-0521FEEB5806}" srcOrd="0" destOrd="0" presId="urn:microsoft.com/office/officeart/2005/8/layout/vList2"/>
    <dgm:cxn modelId="{41D468D8-8BB8-4425-A71D-3F08AF9587E9}" srcId="{AFFCB9F6-945B-4ADE-B323-0D6DC4C0EE6C}" destId="{1BD85FFE-12BA-47B5-8E8F-3CE43BB64597}" srcOrd="0" destOrd="0" parTransId="{B4466FA3-0B98-406E-9526-4C077BEB61DF}" sibTransId="{DD8B8A41-21F9-45A6-A976-7887DFA53F27}"/>
    <dgm:cxn modelId="{B39A27DC-B3EC-4736-B097-329B029C34F9}" type="presOf" srcId="{C42AE10E-2FC1-4217-B283-9A8DAC172CA6}" destId="{92C14E10-930A-4454-827E-9E941CA366A1}" srcOrd="0" destOrd="0" presId="urn:microsoft.com/office/officeart/2005/8/layout/vList2"/>
    <dgm:cxn modelId="{12BB24FA-8E30-419B-877B-578FA3329CDD}" type="presOf" srcId="{AF03C4C1-76FC-45A2-86E6-56E11484EFF3}" destId="{3B99FE67-5195-441C-A565-FF12A6A49AB7}" srcOrd="0" destOrd="0" presId="urn:microsoft.com/office/officeart/2005/8/layout/vList2"/>
    <dgm:cxn modelId="{C86D96A2-CAD6-4285-A685-1BB9EA75BDD6}" type="presParOf" srcId="{92C14E10-930A-4454-827E-9E941CA366A1}" destId="{9FBA1960-2D08-45DF-8032-CB4888BFECAB}" srcOrd="0" destOrd="0" presId="urn:microsoft.com/office/officeart/2005/8/layout/vList2"/>
    <dgm:cxn modelId="{D6D9525A-4B83-42BE-B088-0372EA25BF9E}" type="presParOf" srcId="{92C14E10-930A-4454-827E-9E941CA366A1}" destId="{B708CFD9-A96F-4DE7-8E01-F2835461154C}" srcOrd="1" destOrd="0" presId="urn:microsoft.com/office/officeart/2005/8/layout/vList2"/>
    <dgm:cxn modelId="{1A9D7AD7-6DB3-4593-94FB-3B9DBF4AD69F}" type="presParOf" srcId="{92C14E10-930A-4454-827E-9E941CA366A1}" destId="{27279EFF-C0F3-44DF-85D3-0521FEEB5806}" srcOrd="2" destOrd="0" presId="urn:microsoft.com/office/officeart/2005/8/layout/vList2"/>
    <dgm:cxn modelId="{09849097-B355-4FCC-A941-C857C6C66E64}" type="presParOf" srcId="{92C14E10-930A-4454-827E-9E941CA366A1}" destId="{689CFBF4-12AB-44C2-A6A6-57606180E3F2}" srcOrd="3" destOrd="0" presId="urn:microsoft.com/office/officeart/2005/8/layout/vList2"/>
    <dgm:cxn modelId="{5173A8C4-46EE-42A2-B115-19ADF1F29D9E}" type="presParOf" srcId="{92C14E10-930A-4454-827E-9E941CA366A1}" destId="{B283B44F-351D-400A-BD35-C007AB632EA5}" srcOrd="4" destOrd="0" presId="urn:microsoft.com/office/officeart/2005/8/layout/vList2"/>
    <dgm:cxn modelId="{8DCD2CB1-924C-4484-9D5B-73D8C2B3D395}" type="presParOf" srcId="{92C14E10-930A-4454-827E-9E941CA366A1}" destId="{3B99FE67-5195-441C-A565-FF12A6A49AB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42AE10E-2FC1-4217-B283-9A8DAC172CA6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98C9902-DBF9-450C-86C4-51E2C191CB3F}">
      <dgm:prSet phldrT="[文字]" custT="1"/>
      <dgm:spPr/>
      <dgm:t>
        <a:bodyPr/>
        <a:lstStyle/>
        <a:p>
          <a:r>
            <a:rPr lang="en-US" altLang="zh-TW" sz="2800" dirty="0"/>
            <a:t>Conditional Sequence Generation</a:t>
          </a:r>
          <a:endParaRPr lang="zh-TW" altLang="en-US" sz="2800" dirty="0"/>
        </a:p>
      </dgm:t>
    </dgm:pt>
    <dgm:pt modelId="{21120D53-D4F7-4A0A-849D-8AD199ED4C98}" type="par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68A2FAA-474A-4648-9CA2-EE26FA563FF2}" type="sib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C38580B-91C9-45B0-B628-D8F31C6C8ECB}">
      <dgm:prSet phldrT="[文字]" custT="1"/>
      <dgm:spPr/>
      <dgm:t>
        <a:bodyPr/>
        <a:lstStyle/>
        <a:p>
          <a:r>
            <a:rPr lang="en-US" altLang="zh-TW" sz="2800" dirty="0"/>
            <a:t>RL (human feedback)</a:t>
          </a:r>
          <a:endParaRPr lang="zh-TW" altLang="en-US" sz="2800" dirty="0"/>
        </a:p>
      </dgm:t>
    </dgm:pt>
    <dgm:pt modelId="{48F7F7EA-A827-4F0F-895D-8507A6BF0C50}" type="par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231F7478-2233-4881-AE41-4A8FBC35903D}" type="sib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38272D8F-583B-47FD-BD19-6ECB9D811EC6}">
      <dgm:prSet phldrT="[文字]" custT="1"/>
      <dgm:spPr/>
      <dgm:t>
        <a:bodyPr/>
        <a:lstStyle/>
        <a:p>
          <a:r>
            <a:rPr lang="en-US" altLang="zh-TW" sz="2800" dirty="0"/>
            <a:t>GAN (discriminator feedback)</a:t>
          </a:r>
          <a:endParaRPr lang="zh-TW" altLang="en-US" sz="2800" dirty="0"/>
        </a:p>
      </dgm:t>
    </dgm:pt>
    <dgm:pt modelId="{24B68B60-2D32-4722-9CD7-DDAD22B2EC11}" type="par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C5CF170C-1893-4E2C-A344-68FB113F86FA}" type="sib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1BD85FFE-12BA-47B5-8E8F-3CE43BB64597}">
      <dgm:prSet phldrT="[文字]" custT="1"/>
      <dgm:spPr/>
      <dgm:t>
        <a:bodyPr/>
        <a:lstStyle/>
        <a:p>
          <a:r>
            <a:rPr lang="en-US" altLang="zh-TW" sz="2800" dirty="0"/>
            <a:t>Unsupervised Abstractive Summarization</a:t>
          </a:r>
          <a:endParaRPr lang="zh-TW" altLang="en-US" sz="2800" dirty="0"/>
        </a:p>
      </dgm:t>
    </dgm:pt>
    <dgm:pt modelId="{B4466FA3-0B98-406E-9526-4C077BEB61DF}" type="par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DD8B8A41-21F9-45A6-A976-7887DFA53F27}" type="sib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AFFCB9F6-945B-4ADE-B323-0D6DC4C0EE6C}">
      <dgm:prSet phldrT="[文字]" custT="1"/>
      <dgm:spPr/>
      <dgm:t>
        <a:bodyPr/>
        <a:lstStyle/>
        <a:p>
          <a:r>
            <a:rPr lang="en-US" altLang="zh-TW" sz="2800" dirty="0"/>
            <a:t>Unsupervised Conditional Sequence Generation</a:t>
          </a:r>
          <a:endParaRPr lang="zh-TW" altLang="en-US" sz="2800" dirty="0"/>
        </a:p>
      </dgm:t>
    </dgm:pt>
    <dgm:pt modelId="{21E1B4A4-A383-4D73-AB3F-80BC72211AD0}" type="par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07B69AC4-0433-4581-AAF5-2CD7F8843C40}" type="sib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B5CB13AD-CE0D-48D5-9C1F-A1441A17608E}">
      <dgm:prSet phldrT="[文字]" custT="1"/>
      <dgm:spPr/>
      <dgm:t>
        <a:bodyPr/>
        <a:lstStyle/>
        <a:p>
          <a:r>
            <a:rPr lang="en-US" altLang="zh-TW" sz="2800" dirty="0"/>
            <a:t>Unsupervised Translation</a:t>
          </a:r>
          <a:endParaRPr lang="zh-TW" altLang="en-US" sz="2800" dirty="0"/>
        </a:p>
      </dgm:t>
    </dgm:pt>
    <dgm:pt modelId="{872626B6-0298-42DA-A277-2FCAB88965F0}" type="par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AFF63A30-92BE-4335-9CEB-4203DBF27ECF}" type="sib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72E2AE78-00DF-40D7-AAF0-14F3CDB3C6EB}">
      <dgm:prSet phldrT="[文字]" custT="1"/>
      <dgm:spPr/>
      <dgm:t>
        <a:bodyPr/>
        <a:lstStyle/>
        <a:p>
          <a:r>
            <a:rPr lang="en-US" altLang="zh-TW" sz="2800" dirty="0"/>
            <a:t>Text Style Transfer</a:t>
          </a:r>
          <a:endParaRPr lang="zh-TW" altLang="en-US" sz="2800" dirty="0"/>
        </a:p>
      </dgm:t>
    </dgm:pt>
    <dgm:pt modelId="{A60020ED-F5A7-431A-88A4-1DDDADF922FB}" type="parTrans" cxnId="{999ADC00-7869-4468-9CA2-7B9E61057C18}">
      <dgm:prSet/>
      <dgm:spPr/>
      <dgm:t>
        <a:bodyPr/>
        <a:lstStyle/>
        <a:p>
          <a:endParaRPr lang="zh-TW" altLang="en-US"/>
        </a:p>
      </dgm:t>
    </dgm:pt>
    <dgm:pt modelId="{69C0AD63-07D0-40F7-A026-458BB657ED74}" type="sibTrans" cxnId="{999ADC00-7869-4468-9CA2-7B9E61057C18}">
      <dgm:prSet/>
      <dgm:spPr/>
      <dgm:t>
        <a:bodyPr/>
        <a:lstStyle/>
        <a:p>
          <a:endParaRPr lang="zh-TW" altLang="en-US"/>
        </a:p>
      </dgm:t>
    </dgm:pt>
    <dgm:pt modelId="{92C14E10-930A-4454-827E-9E941CA366A1}" type="pres">
      <dgm:prSet presAssocID="{C42AE10E-2FC1-4217-B283-9A8DAC172CA6}" presName="linear" presStyleCnt="0">
        <dgm:presLayoutVars>
          <dgm:animLvl val="lvl"/>
          <dgm:resizeHandles val="exact"/>
        </dgm:presLayoutVars>
      </dgm:prSet>
      <dgm:spPr/>
    </dgm:pt>
    <dgm:pt modelId="{9FBA1960-2D08-45DF-8032-CB4888BFECAB}" type="pres">
      <dgm:prSet presAssocID="{898C9902-DBF9-450C-86C4-51E2C191CB3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708CFD9-A96F-4DE7-8E01-F2835461154C}" type="pres">
      <dgm:prSet presAssocID="{898C9902-DBF9-450C-86C4-51E2C191CB3F}" presName="childText" presStyleLbl="revTx" presStyleIdx="0" presStyleCnt="2">
        <dgm:presLayoutVars>
          <dgm:bulletEnabled val="1"/>
        </dgm:presLayoutVars>
      </dgm:prSet>
      <dgm:spPr/>
    </dgm:pt>
    <dgm:pt modelId="{27279EFF-C0F3-44DF-85D3-0521FEEB5806}" type="pres">
      <dgm:prSet presAssocID="{AFFCB9F6-945B-4ADE-B323-0D6DC4C0EE6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89CFBF4-12AB-44C2-A6A6-57606180E3F2}" type="pres">
      <dgm:prSet presAssocID="{AFFCB9F6-945B-4ADE-B323-0D6DC4C0EE6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99ADC00-7869-4468-9CA2-7B9E61057C18}" srcId="{AFFCB9F6-945B-4ADE-B323-0D6DC4C0EE6C}" destId="{72E2AE78-00DF-40D7-AAF0-14F3CDB3C6EB}" srcOrd="0" destOrd="0" parTransId="{A60020ED-F5A7-431A-88A4-1DDDADF922FB}" sibTransId="{69C0AD63-07D0-40F7-A026-458BB657ED74}"/>
    <dgm:cxn modelId="{956DF808-CB91-4F75-B5CB-4A4745EA3605}" type="presOf" srcId="{72E2AE78-00DF-40D7-AAF0-14F3CDB3C6EB}" destId="{689CFBF4-12AB-44C2-A6A6-57606180E3F2}" srcOrd="0" destOrd="0" presId="urn:microsoft.com/office/officeart/2005/8/layout/vList2"/>
    <dgm:cxn modelId="{1CE4EB27-225E-4FE4-BDE2-784D878956AE}" type="presOf" srcId="{BC38580B-91C9-45B0-B628-D8F31C6C8ECB}" destId="{B708CFD9-A96F-4DE7-8E01-F2835461154C}" srcOrd="0" destOrd="0" presId="urn:microsoft.com/office/officeart/2005/8/layout/vList2"/>
    <dgm:cxn modelId="{64C0B829-DB85-4DD0-A664-C904A59E0E5A}" srcId="{C42AE10E-2FC1-4217-B283-9A8DAC172CA6}" destId="{898C9902-DBF9-450C-86C4-51E2C191CB3F}" srcOrd="0" destOrd="0" parTransId="{21120D53-D4F7-4A0A-849D-8AD199ED4C98}" sibTransId="{B68A2FAA-474A-4648-9CA2-EE26FA563FF2}"/>
    <dgm:cxn modelId="{C74F632E-9DAD-4145-8004-84F293A08F73}" srcId="{C42AE10E-2FC1-4217-B283-9A8DAC172CA6}" destId="{AFFCB9F6-945B-4ADE-B323-0D6DC4C0EE6C}" srcOrd="1" destOrd="0" parTransId="{21E1B4A4-A383-4D73-AB3F-80BC72211AD0}" sibTransId="{07B69AC4-0433-4581-AAF5-2CD7F8843C40}"/>
    <dgm:cxn modelId="{7DD8F632-67B8-42FD-93EA-D9C05760BE40}" srcId="{898C9902-DBF9-450C-86C4-51E2C191CB3F}" destId="{38272D8F-583B-47FD-BD19-6ECB9D811EC6}" srcOrd="1" destOrd="0" parTransId="{24B68B60-2D32-4722-9CD7-DDAD22B2EC11}" sibTransId="{C5CF170C-1893-4E2C-A344-68FB113F86FA}"/>
    <dgm:cxn modelId="{632B9A5D-B151-4A31-B764-080B28E916EC}" type="presOf" srcId="{B5CB13AD-CE0D-48D5-9C1F-A1441A17608E}" destId="{689CFBF4-12AB-44C2-A6A6-57606180E3F2}" srcOrd="0" destOrd="2" presId="urn:microsoft.com/office/officeart/2005/8/layout/vList2"/>
    <dgm:cxn modelId="{F9327444-2360-4D00-A2D6-041D853E999B}" type="presOf" srcId="{38272D8F-583B-47FD-BD19-6ECB9D811EC6}" destId="{B708CFD9-A96F-4DE7-8E01-F2835461154C}" srcOrd="0" destOrd="1" presId="urn:microsoft.com/office/officeart/2005/8/layout/vList2"/>
    <dgm:cxn modelId="{78B16E7F-C1C8-4BC4-A539-CCB46232E743}" srcId="{898C9902-DBF9-450C-86C4-51E2C191CB3F}" destId="{BC38580B-91C9-45B0-B628-D8F31C6C8ECB}" srcOrd="0" destOrd="0" parTransId="{48F7F7EA-A827-4F0F-895D-8507A6BF0C50}" sibTransId="{231F7478-2233-4881-AE41-4A8FBC35903D}"/>
    <dgm:cxn modelId="{B1763289-A19C-4FAE-8F3F-21E146854E69}" type="presOf" srcId="{898C9902-DBF9-450C-86C4-51E2C191CB3F}" destId="{9FBA1960-2D08-45DF-8032-CB4888BFECAB}" srcOrd="0" destOrd="0" presId="urn:microsoft.com/office/officeart/2005/8/layout/vList2"/>
    <dgm:cxn modelId="{9CDDC69B-ED70-48AF-8858-7BAB8402963C}" srcId="{AFFCB9F6-945B-4ADE-B323-0D6DC4C0EE6C}" destId="{B5CB13AD-CE0D-48D5-9C1F-A1441A17608E}" srcOrd="2" destOrd="0" parTransId="{872626B6-0298-42DA-A277-2FCAB88965F0}" sibTransId="{AFF63A30-92BE-4335-9CEB-4203DBF27ECF}"/>
    <dgm:cxn modelId="{82C829AD-33B3-419A-96CA-CBA621E45816}" type="presOf" srcId="{1BD85FFE-12BA-47B5-8E8F-3CE43BB64597}" destId="{689CFBF4-12AB-44C2-A6A6-57606180E3F2}" srcOrd="0" destOrd="1" presId="urn:microsoft.com/office/officeart/2005/8/layout/vList2"/>
    <dgm:cxn modelId="{87BDEBC2-9237-4ACF-849F-638088FD7D9B}" type="presOf" srcId="{AFFCB9F6-945B-4ADE-B323-0D6DC4C0EE6C}" destId="{27279EFF-C0F3-44DF-85D3-0521FEEB5806}" srcOrd="0" destOrd="0" presId="urn:microsoft.com/office/officeart/2005/8/layout/vList2"/>
    <dgm:cxn modelId="{41D468D8-8BB8-4425-A71D-3F08AF9587E9}" srcId="{AFFCB9F6-945B-4ADE-B323-0D6DC4C0EE6C}" destId="{1BD85FFE-12BA-47B5-8E8F-3CE43BB64597}" srcOrd="1" destOrd="0" parTransId="{B4466FA3-0B98-406E-9526-4C077BEB61DF}" sibTransId="{DD8B8A41-21F9-45A6-A976-7887DFA53F27}"/>
    <dgm:cxn modelId="{B39A27DC-B3EC-4736-B097-329B029C34F9}" type="presOf" srcId="{C42AE10E-2FC1-4217-B283-9A8DAC172CA6}" destId="{92C14E10-930A-4454-827E-9E941CA366A1}" srcOrd="0" destOrd="0" presId="urn:microsoft.com/office/officeart/2005/8/layout/vList2"/>
    <dgm:cxn modelId="{C86D96A2-CAD6-4285-A685-1BB9EA75BDD6}" type="presParOf" srcId="{92C14E10-930A-4454-827E-9E941CA366A1}" destId="{9FBA1960-2D08-45DF-8032-CB4888BFECAB}" srcOrd="0" destOrd="0" presId="urn:microsoft.com/office/officeart/2005/8/layout/vList2"/>
    <dgm:cxn modelId="{D6D9525A-4B83-42BE-B088-0372EA25BF9E}" type="presParOf" srcId="{92C14E10-930A-4454-827E-9E941CA366A1}" destId="{B708CFD9-A96F-4DE7-8E01-F2835461154C}" srcOrd="1" destOrd="0" presId="urn:microsoft.com/office/officeart/2005/8/layout/vList2"/>
    <dgm:cxn modelId="{1A9D7AD7-6DB3-4593-94FB-3B9DBF4AD69F}" type="presParOf" srcId="{92C14E10-930A-4454-827E-9E941CA366A1}" destId="{27279EFF-C0F3-44DF-85D3-0521FEEB5806}" srcOrd="2" destOrd="0" presId="urn:microsoft.com/office/officeart/2005/8/layout/vList2"/>
    <dgm:cxn modelId="{09849097-B355-4FCC-A941-C857C6C66E64}" type="presParOf" srcId="{92C14E10-930A-4454-827E-9E941CA366A1}" destId="{689CFBF4-12AB-44C2-A6A6-57606180E3F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42AE10E-2FC1-4217-B283-9A8DAC172CA6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98C9902-DBF9-450C-86C4-51E2C191CB3F}">
      <dgm:prSet phldrT="[文字]" custT="1"/>
      <dgm:spPr/>
      <dgm:t>
        <a:bodyPr/>
        <a:lstStyle/>
        <a:p>
          <a:r>
            <a:rPr lang="en-US" altLang="zh-TW" sz="2800"/>
            <a:t>Improving Supervised Seq-to-seq Model</a:t>
          </a:r>
          <a:endParaRPr lang="zh-TW" altLang="en-US" sz="2800" dirty="0"/>
        </a:p>
      </dgm:t>
    </dgm:pt>
    <dgm:pt modelId="{21120D53-D4F7-4A0A-849D-8AD199ED4C98}" type="par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68A2FAA-474A-4648-9CA2-EE26FA563FF2}" type="sib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EBD56D73-DF33-4351-BEA3-719F8214D72D}">
      <dgm:prSet phldrT="[文字]"/>
      <dgm:spPr/>
      <dgm:t>
        <a:bodyPr/>
        <a:lstStyle/>
        <a:p>
          <a:r>
            <a:rPr lang="en-US" altLang="zh-TW" dirty="0"/>
            <a:t>RL (human feedback)</a:t>
          </a:r>
          <a:endParaRPr lang="zh-TW" altLang="en-US" dirty="0"/>
        </a:p>
      </dgm:t>
    </dgm:pt>
    <dgm:pt modelId="{3C9BA591-1977-4861-AD2A-E77FF4943C46}" type="parTrans" cxnId="{7362359D-B4A5-493C-BDE9-995A65C95DBE}">
      <dgm:prSet/>
      <dgm:spPr/>
      <dgm:t>
        <a:bodyPr/>
        <a:lstStyle/>
        <a:p>
          <a:endParaRPr lang="zh-TW" altLang="en-US"/>
        </a:p>
      </dgm:t>
    </dgm:pt>
    <dgm:pt modelId="{7BD985D5-6F6A-4AAC-831D-122AD2CD2412}" type="sibTrans" cxnId="{7362359D-B4A5-493C-BDE9-995A65C95DBE}">
      <dgm:prSet/>
      <dgm:spPr/>
      <dgm:t>
        <a:bodyPr/>
        <a:lstStyle/>
        <a:p>
          <a:endParaRPr lang="zh-TW" altLang="en-US"/>
        </a:p>
      </dgm:t>
    </dgm:pt>
    <dgm:pt modelId="{4E9D4DB8-AE78-447F-B9DB-ABD775E66D95}">
      <dgm:prSet phldrT="[文字]"/>
      <dgm:spPr/>
      <dgm:t>
        <a:bodyPr/>
        <a:lstStyle/>
        <a:p>
          <a:r>
            <a:rPr lang="en-US" altLang="zh-TW" dirty="0"/>
            <a:t>GAN (discriminator feedback)</a:t>
          </a:r>
          <a:endParaRPr lang="zh-TW" altLang="en-US" dirty="0"/>
        </a:p>
      </dgm:t>
    </dgm:pt>
    <dgm:pt modelId="{E35A114A-2506-4722-AE63-38F0C172284B}" type="parTrans" cxnId="{C4345694-38CA-46BF-A436-69CEA0D82F70}">
      <dgm:prSet/>
      <dgm:spPr/>
      <dgm:t>
        <a:bodyPr/>
        <a:lstStyle/>
        <a:p>
          <a:endParaRPr lang="zh-TW" altLang="en-US"/>
        </a:p>
      </dgm:t>
    </dgm:pt>
    <dgm:pt modelId="{EC79F397-E8C8-45B0-82DD-162540565A09}" type="sibTrans" cxnId="{C4345694-38CA-46BF-A436-69CEA0D82F70}">
      <dgm:prSet/>
      <dgm:spPr/>
      <dgm:t>
        <a:bodyPr/>
        <a:lstStyle/>
        <a:p>
          <a:endParaRPr lang="zh-TW" altLang="en-US"/>
        </a:p>
      </dgm:t>
    </dgm:pt>
    <dgm:pt modelId="{DFDB30D6-4B58-4EEF-993D-34F4EB31F79D}">
      <dgm:prSet phldrT="[文字]"/>
      <dgm:spPr/>
      <dgm:t>
        <a:bodyPr/>
        <a:lstStyle/>
        <a:p>
          <a:r>
            <a:rPr lang="en-US" altLang="zh-TW" dirty="0"/>
            <a:t>Unsupervised </a:t>
          </a:r>
          <a:r>
            <a:rPr lang="en-US" altLang="zh-TW" dirty="0" err="1"/>
            <a:t>Seq</a:t>
          </a:r>
          <a:r>
            <a:rPr lang="en-US" altLang="zh-TW" dirty="0"/>
            <a:t>-to-</a:t>
          </a:r>
          <a:r>
            <a:rPr lang="en-US" altLang="zh-TW" dirty="0" err="1"/>
            <a:t>seq</a:t>
          </a:r>
          <a:r>
            <a:rPr lang="en-US" altLang="zh-TW" dirty="0"/>
            <a:t> Model</a:t>
          </a:r>
          <a:endParaRPr lang="zh-TW" altLang="en-US" dirty="0"/>
        </a:p>
      </dgm:t>
    </dgm:pt>
    <dgm:pt modelId="{1DA9B84E-9976-496B-B66A-22B80742DA1B}" type="parTrans" cxnId="{2707AD0E-B63F-4536-AC7D-B6B021607EF2}">
      <dgm:prSet/>
      <dgm:spPr/>
      <dgm:t>
        <a:bodyPr/>
        <a:lstStyle/>
        <a:p>
          <a:endParaRPr lang="zh-TW" altLang="en-US"/>
        </a:p>
      </dgm:t>
    </dgm:pt>
    <dgm:pt modelId="{91432B37-B5B6-4A37-B669-582672270802}" type="sibTrans" cxnId="{2707AD0E-B63F-4536-AC7D-B6B021607EF2}">
      <dgm:prSet/>
      <dgm:spPr/>
      <dgm:t>
        <a:bodyPr/>
        <a:lstStyle/>
        <a:p>
          <a:endParaRPr lang="zh-TW" altLang="en-US"/>
        </a:p>
      </dgm:t>
    </dgm:pt>
    <dgm:pt modelId="{333E7D29-12D7-4B64-AFCF-AF9B90D99B0D}">
      <dgm:prSet phldrT="[文字]"/>
      <dgm:spPr/>
      <dgm:t>
        <a:bodyPr/>
        <a:lstStyle/>
        <a:p>
          <a:r>
            <a:rPr lang="en-US" altLang="zh-TW" dirty="0"/>
            <a:t>Text Style Transfer</a:t>
          </a:r>
          <a:endParaRPr lang="zh-TW" altLang="en-US" dirty="0"/>
        </a:p>
      </dgm:t>
    </dgm:pt>
    <dgm:pt modelId="{22F42395-C7A6-43A3-BB3F-F82DC6E20A2F}" type="parTrans" cxnId="{C1499694-49F0-481A-94E0-3F2BF276AD63}">
      <dgm:prSet/>
      <dgm:spPr/>
      <dgm:t>
        <a:bodyPr/>
        <a:lstStyle/>
        <a:p>
          <a:endParaRPr lang="zh-TW" altLang="en-US"/>
        </a:p>
      </dgm:t>
    </dgm:pt>
    <dgm:pt modelId="{CA46F5BC-E2F8-43A0-962C-72081CD344FB}" type="sibTrans" cxnId="{C1499694-49F0-481A-94E0-3F2BF276AD63}">
      <dgm:prSet/>
      <dgm:spPr/>
      <dgm:t>
        <a:bodyPr/>
        <a:lstStyle/>
        <a:p>
          <a:endParaRPr lang="zh-TW" altLang="en-US"/>
        </a:p>
      </dgm:t>
    </dgm:pt>
    <dgm:pt modelId="{CEE399C4-D7EA-413F-998D-8B0FC9ECA611}">
      <dgm:prSet phldrT="[文字]"/>
      <dgm:spPr/>
      <dgm:t>
        <a:bodyPr/>
        <a:lstStyle/>
        <a:p>
          <a:r>
            <a:rPr lang="en-US" altLang="zh-TW" dirty="0"/>
            <a:t>Unsupervised Abstractive Summarization</a:t>
          </a:r>
          <a:endParaRPr lang="zh-TW" altLang="en-US" dirty="0"/>
        </a:p>
      </dgm:t>
    </dgm:pt>
    <dgm:pt modelId="{9F7FE484-B2BE-4DA9-BB1F-21408D8D0975}" type="parTrans" cxnId="{180047C3-FBE8-4627-A2D7-DCD51EA349C2}">
      <dgm:prSet/>
      <dgm:spPr/>
      <dgm:t>
        <a:bodyPr/>
        <a:lstStyle/>
        <a:p>
          <a:endParaRPr lang="zh-TW" altLang="en-US"/>
        </a:p>
      </dgm:t>
    </dgm:pt>
    <dgm:pt modelId="{AEA4AF75-3A4E-4643-BD24-1D38BAA0823D}" type="sibTrans" cxnId="{180047C3-FBE8-4627-A2D7-DCD51EA349C2}">
      <dgm:prSet/>
      <dgm:spPr/>
      <dgm:t>
        <a:bodyPr/>
        <a:lstStyle/>
        <a:p>
          <a:endParaRPr lang="zh-TW" altLang="en-US"/>
        </a:p>
      </dgm:t>
    </dgm:pt>
    <dgm:pt modelId="{07B288DA-25B0-4F9B-BF3A-B46AF4ED6844}">
      <dgm:prSet phldrT="[文字]"/>
      <dgm:spPr/>
      <dgm:t>
        <a:bodyPr/>
        <a:lstStyle/>
        <a:p>
          <a:r>
            <a:rPr lang="en-US" altLang="zh-TW" dirty="0"/>
            <a:t>Unsupervised Translation</a:t>
          </a:r>
          <a:endParaRPr lang="zh-TW" altLang="en-US" dirty="0"/>
        </a:p>
      </dgm:t>
    </dgm:pt>
    <dgm:pt modelId="{3176E472-288D-4C53-9A3A-514533B405D9}" type="parTrans" cxnId="{C86CC209-9A97-4816-A827-A20D278C4EA3}">
      <dgm:prSet/>
      <dgm:spPr/>
      <dgm:t>
        <a:bodyPr/>
        <a:lstStyle/>
        <a:p>
          <a:endParaRPr lang="zh-TW" altLang="en-US"/>
        </a:p>
      </dgm:t>
    </dgm:pt>
    <dgm:pt modelId="{7F8294B5-2277-4ACB-9600-DD9B7B02469C}" type="sibTrans" cxnId="{C86CC209-9A97-4816-A827-A20D278C4EA3}">
      <dgm:prSet/>
      <dgm:spPr/>
      <dgm:t>
        <a:bodyPr/>
        <a:lstStyle/>
        <a:p>
          <a:endParaRPr lang="zh-TW" altLang="en-US"/>
        </a:p>
      </dgm:t>
    </dgm:pt>
    <dgm:pt modelId="{92C14E10-930A-4454-827E-9E941CA366A1}" type="pres">
      <dgm:prSet presAssocID="{C42AE10E-2FC1-4217-B283-9A8DAC172CA6}" presName="linear" presStyleCnt="0">
        <dgm:presLayoutVars>
          <dgm:animLvl val="lvl"/>
          <dgm:resizeHandles val="exact"/>
        </dgm:presLayoutVars>
      </dgm:prSet>
      <dgm:spPr/>
    </dgm:pt>
    <dgm:pt modelId="{9FBA1960-2D08-45DF-8032-CB4888BFECAB}" type="pres">
      <dgm:prSet presAssocID="{898C9902-DBF9-450C-86C4-51E2C191CB3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708CFD9-A96F-4DE7-8E01-F2835461154C}" type="pres">
      <dgm:prSet presAssocID="{898C9902-DBF9-450C-86C4-51E2C191CB3F}" presName="childText" presStyleLbl="revTx" presStyleIdx="0" presStyleCnt="2">
        <dgm:presLayoutVars>
          <dgm:bulletEnabled val="1"/>
        </dgm:presLayoutVars>
      </dgm:prSet>
      <dgm:spPr/>
    </dgm:pt>
    <dgm:pt modelId="{017D3855-ED12-4EDC-8EDE-83EA5EDA2EF0}" type="pres">
      <dgm:prSet presAssocID="{DFDB30D6-4B58-4EEF-993D-34F4EB31F79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0196887-C8B2-40FE-ABDC-9C7A42E97A19}" type="pres">
      <dgm:prSet presAssocID="{DFDB30D6-4B58-4EEF-993D-34F4EB31F79D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86CC209-9A97-4816-A827-A20D278C4EA3}" srcId="{DFDB30D6-4B58-4EEF-993D-34F4EB31F79D}" destId="{07B288DA-25B0-4F9B-BF3A-B46AF4ED6844}" srcOrd="2" destOrd="0" parTransId="{3176E472-288D-4C53-9A3A-514533B405D9}" sibTransId="{7F8294B5-2277-4ACB-9600-DD9B7B02469C}"/>
    <dgm:cxn modelId="{2707AD0E-B63F-4536-AC7D-B6B021607EF2}" srcId="{C42AE10E-2FC1-4217-B283-9A8DAC172CA6}" destId="{DFDB30D6-4B58-4EEF-993D-34F4EB31F79D}" srcOrd="1" destOrd="0" parTransId="{1DA9B84E-9976-496B-B66A-22B80742DA1B}" sibTransId="{91432B37-B5B6-4A37-B669-582672270802}"/>
    <dgm:cxn modelId="{64C0B829-DB85-4DD0-A664-C904A59E0E5A}" srcId="{C42AE10E-2FC1-4217-B283-9A8DAC172CA6}" destId="{898C9902-DBF9-450C-86C4-51E2C191CB3F}" srcOrd="0" destOrd="0" parTransId="{21120D53-D4F7-4A0A-849D-8AD199ED4C98}" sibTransId="{B68A2FAA-474A-4648-9CA2-EE26FA563FF2}"/>
    <dgm:cxn modelId="{026AE34B-41D1-494E-93F8-F8D77F6D990D}" type="presOf" srcId="{CEE399C4-D7EA-413F-998D-8B0FC9ECA611}" destId="{C0196887-C8B2-40FE-ABDC-9C7A42E97A19}" srcOrd="0" destOrd="1" presId="urn:microsoft.com/office/officeart/2005/8/layout/vList2"/>
    <dgm:cxn modelId="{B1763289-A19C-4FAE-8F3F-21E146854E69}" type="presOf" srcId="{898C9902-DBF9-450C-86C4-51E2C191CB3F}" destId="{9FBA1960-2D08-45DF-8032-CB4888BFECAB}" srcOrd="0" destOrd="0" presId="urn:microsoft.com/office/officeart/2005/8/layout/vList2"/>
    <dgm:cxn modelId="{C4345694-38CA-46BF-A436-69CEA0D82F70}" srcId="{898C9902-DBF9-450C-86C4-51E2C191CB3F}" destId="{4E9D4DB8-AE78-447F-B9DB-ABD775E66D95}" srcOrd="1" destOrd="0" parTransId="{E35A114A-2506-4722-AE63-38F0C172284B}" sibTransId="{EC79F397-E8C8-45B0-82DD-162540565A09}"/>
    <dgm:cxn modelId="{C1499694-49F0-481A-94E0-3F2BF276AD63}" srcId="{DFDB30D6-4B58-4EEF-993D-34F4EB31F79D}" destId="{333E7D29-12D7-4B64-AFCF-AF9B90D99B0D}" srcOrd="0" destOrd="0" parTransId="{22F42395-C7A6-43A3-BB3F-F82DC6E20A2F}" sibTransId="{CA46F5BC-E2F8-43A0-962C-72081CD344FB}"/>
    <dgm:cxn modelId="{7362359D-B4A5-493C-BDE9-995A65C95DBE}" srcId="{898C9902-DBF9-450C-86C4-51E2C191CB3F}" destId="{EBD56D73-DF33-4351-BEA3-719F8214D72D}" srcOrd="0" destOrd="0" parTransId="{3C9BA591-1977-4861-AD2A-E77FF4943C46}" sibTransId="{7BD985D5-6F6A-4AAC-831D-122AD2CD2412}"/>
    <dgm:cxn modelId="{7862CFB7-6C5A-4564-BFEC-72B7E85B7EA2}" type="presOf" srcId="{DFDB30D6-4B58-4EEF-993D-34F4EB31F79D}" destId="{017D3855-ED12-4EDC-8EDE-83EA5EDA2EF0}" srcOrd="0" destOrd="0" presId="urn:microsoft.com/office/officeart/2005/8/layout/vList2"/>
    <dgm:cxn modelId="{4694F9BB-1F8F-4CDF-B5D1-D74E7BAB6836}" type="presOf" srcId="{333E7D29-12D7-4B64-AFCF-AF9B90D99B0D}" destId="{C0196887-C8B2-40FE-ABDC-9C7A42E97A19}" srcOrd="0" destOrd="0" presId="urn:microsoft.com/office/officeart/2005/8/layout/vList2"/>
    <dgm:cxn modelId="{4CDE6EBE-0960-4F92-B09B-50CAE6AC68F3}" type="presOf" srcId="{EBD56D73-DF33-4351-BEA3-719F8214D72D}" destId="{B708CFD9-A96F-4DE7-8E01-F2835461154C}" srcOrd="0" destOrd="0" presId="urn:microsoft.com/office/officeart/2005/8/layout/vList2"/>
    <dgm:cxn modelId="{180047C3-FBE8-4627-A2D7-DCD51EA349C2}" srcId="{DFDB30D6-4B58-4EEF-993D-34F4EB31F79D}" destId="{CEE399C4-D7EA-413F-998D-8B0FC9ECA611}" srcOrd="1" destOrd="0" parTransId="{9F7FE484-B2BE-4DA9-BB1F-21408D8D0975}" sibTransId="{AEA4AF75-3A4E-4643-BD24-1D38BAA0823D}"/>
    <dgm:cxn modelId="{6604CAC8-0611-483E-AAB1-1E3362FEF3A1}" type="presOf" srcId="{07B288DA-25B0-4F9B-BF3A-B46AF4ED6844}" destId="{C0196887-C8B2-40FE-ABDC-9C7A42E97A19}" srcOrd="0" destOrd="2" presId="urn:microsoft.com/office/officeart/2005/8/layout/vList2"/>
    <dgm:cxn modelId="{9A57D7D3-10AD-47A6-9E4B-232F437A5367}" type="presOf" srcId="{4E9D4DB8-AE78-447F-B9DB-ABD775E66D95}" destId="{B708CFD9-A96F-4DE7-8E01-F2835461154C}" srcOrd="0" destOrd="1" presId="urn:microsoft.com/office/officeart/2005/8/layout/vList2"/>
    <dgm:cxn modelId="{B39A27DC-B3EC-4736-B097-329B029C34F9}" type="presOf" srcId="{C42AE10E-2FC1-4217-B283-9A8DAC172CA6}" destId="{92C14E10-930A-4454-827E-9E941CA366A1}" srcOrd="0" destOrd="0" presId="urn:microsoft.com/office/officeart/2005/8/layout/vList2"/>
    <dgm:cxn modelId="{C86D96A2-CAD6-4285-A685-1BB9EA75BDD6}" type="presParOf" srcId="{92C14E10-930A-4454-827E-9E941CA366A1}" destId="{9FBA1960-2D08-45DF-8032-CB4888BFECAB}" srcOrd="0" destOrd="0" presId="urn:microsoft.com/office/officeart/2005/8/layout/vList2"/>
    <dgm:cxn modelId="{D6D9525A-4B83-42BE-B088-0372EA25BF9E}" type="presParOf" srcId="{92C14E10-930A-4454-827E-9E941CA366A1}" destId="{B708CFD9-A96F-4DE7-8E01-F2835461154C}" srcOrd="1" destOrd="0" presId="urn:microsoft.com/office/officeart/2005/8/layout/vList2"/>
    <dgm:cxn modelId="{3DD1ACA0-3213-487E-B783-3D8920DD6035}" type="presParOf" srcId="{92C14E10-930A-4454-827E-9E941CA366A1}" destId="{017D3855-ED12-4EDC-8EDE-83EA5EDA2EF0}" srcOrd="2" destOrd="0" presId="urn:microsoft.com/office/officeart/2005/8/layout/vList2"/>
    <dgm:cxn modelId="{8F301731-D582-4F97-BA72-53B2201D45C1}" type="presParOf" srcId="{92C14E10-930A-4454-827E-9E941CA366A1}" destId="{C0196887-C8B2-40FE-ABDC-9C7A42E97A1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A4574E-6F6D-4D8C-B841-9023D2D90FED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63050AEA-466A-4B07-8AF2-E8D5DF1672D8}">
      <dgm:prSet phldrT="[文字]" custT="1"/>
      <dgm:spPr/>
      <dgm:t>
        <a:bodyPr/>
        <a:lstStyle/>
        <a:p>
          <a:r>
            <a:rPr lang="en-US" altLang="zh-TW" sz="2800" dirty="0"/>
            <a:t>Generation by GAN</a:t>
          </a:r>
          <a:endParaRPr lang="zh-TW" altLang="en-US" sz="2800" dirty="0"/>
        </a:p>
      </dgm:t>
    </dgm:pt>
    <dgm:pt modelId="{5EB76797-823A-4ACF-9F34-970A044B3E83}" type="parTrans" cxnId="{DEC6BED6-B390-475F-A8A3-8770BB5B913B}">
      <dgm:prSet/>
      <dgm:spPr/>
      <dgm:t>
        <a:bodyPr/>
        <a:lstStyle/>
        <a:p>
          <a:endParaRPr lang="zh-TW" altLang="en-US"/>
        </a:p>
      </dgm:t>
    </dgm:pt>
    <dgm:pt modelId="{A2D7DEE5-1E04-4C45-9373-A32182802E1C}" type="sibTrans" cxnId="{DEC6BED6-B390-475F-A8A3-8770BB5B913B}">
      <dgm:prSet/>
      <dgm:spPr/>
      <dgm:t>
        <a:bodyPr/>
        <a:lstStyle/>
        <a:p>
          <a:endParaRPr lang="zh-TW" altLang="en-US"/>
        </a:p>
      </dgm:t>
    </dgm:pt>
    <dgm:pt modelId="{FC8E094D-F32F-40D8-A2A4-8E9B0DF85373}">
      <dgm:prSet phldrT="[文字]" custT="1"/>
      <dgm:spPr/>
      <dgm:t>
        <a:bodyPr/>
        <a:lstStyle/>
        <a:p>
          <a:r>
            <a:rPr lang="en-US" altLang="zh-TW" sz="2800" dirty="0"/>
            <a:t>Conditional Generation</a:t>
          </a:r>
          <a:endParaRPr lang="zh-TW" altLang="en-US" sz="2800" dirty="0"/>
        </a:p>
      </dgm:t>
    </dgm:pt>
    <dgm:pt modelId="{87D88E5E-3491-4C08-B5D4-42D5D555211D}" type="parTrans" cxnId="{BA45E324-3F95-4E1A-AD43-89D51E48A97D}">
      <dgm:prSet/>
      <dgm:spPr/>
      <dgm:t>
        <a:bodyPr/>
        <a:lstStyle/>
        <a:p>
          <a:endParaRPr lang="zh-TW" altLang="en-US"/>
        </a:p>
      </dgm:t>
    </dgm:pt>
    <dgm:pt modelId="{1BF84A5E-D965-40B7-9220-A3F0B5208F15}" type="sibTrans" cxnId="{BA45E324-3F95-4E1A-AD43-89D51E48A97D}">
      <dgm:prSet/>
      <dgm:spPr/>
      <dgm:t>
        <a:bodyPr/>
        <a:lstStyle/>
        <a:p>
          <a:endParaRPr lang="zh-TW" altLang="en-US"/>
        </a:p>
      </dgm:t>
    </dgm:pt>
    <dgm:pt modelId="{DD57C523-D428-456F-A40B-72E984E0421F}">
      <dgm:prSet phldrT="[文字]" custT="1"/>
      <dgm:spPr/>
      <dgm:t>
        <a:bodyPr/>
        <a:lstStyle/>
        <a:p>
          <a:r>
            <a:rPr lang="en-US" altLang="zh-TW" sz="2800" dirty="0"/>
            <a:t>Relation to Reinforcement Learning</a:t>
          </a:r>
          <a:endParaRPr lang="zh-TW" altLang="en-US" sz="2800" dirty="0"/>
        </a:p>
      </dgm:t>
    </dgm:pt>
    <dgm:pt modelId="{759AABD5-25C0-468E-98CC-7F6C89BDAEB9}" type="parTrans" cxnId="{B68A02E0-099E-4C7D-BBB8-59AE39EE3188}">
      <dgm:prSet/>
      <dgm:spPr/>
      <dgm:t>
        <a:bodyPr/>
        <a:lstStyle/>
        <a:p>
          <a:endParaRPr lang="zh-TW" altLang="en-US"/>
        </a:p>
      </dgm:t>
    </dgm:pt>
    <dgm:pt modelId="{B4E126E1-1CDD-4ABC-82DC-FC0BCD3393BE}" type="sibTrans" cxnId="{B68A02E0-099E-4C7D-BBB8-59AE39EE3188}">
      <dgm:prSet/>
      <dgm:spPr/>
      <dgm:t>
        <a:bodyPr/>
        <a:lstStyle/>
        <a:p>
          <a:endParaRPr lang="zh-TW" altLang="en-US"/>
        </a:p>
      </dgm:t>
    </dgm:pt>
    <dgm:pt modelId="{91620CA1-AC9F-4B55-B875-F17F55DA7F12}">
      <dgm:prSet phldrT="[文字]" custT="1"/>
      <dgm:spPr/>
      <dgm:t>
        <a:bodyPr/>
        <a:lstStyle/>
        <a:p>
          <a:r>
            <a:rPr lang="en-US" altLang="zh-TW" sz="2800" dirty="0"/>
            <a:t>Unsupervised Conditional Generation</a:t>
          </a:r>
          <a:endParaRPr lang="zh-TW" altLang="en-US" sz="2800" dirty="0"/>
        </a:p>
      </dgm:t>
    </dgm:pt>
    <dgm:pt modelId="{9A95487B-9208-4F20-A432-A92D193CCB94}" type="parTrans" cxnId="{2B8AF07D-8928-443A-BB31-1670B453197F}">
      <dgm:prSet/>
      <dgm:spPr/>
      <dgm:t>
        <a:bodyPr/>
        <a:lstStyle/>
        <a:p>
          <a:endParaRPr lang="zh-TW" altLang="en-US"/>
        </a:p>
      </dgm:t>
    </dgm:pt>
    <dgm:pt modelId="{5F8772DB-8B12-4979-A6FF-4F2B85C5308C}" type="sibTrans" cxnId="{2B8AF07D-8928-443A-BB31-1670B453197F}">
      <dgm:prSet/>
      <dgm:spPr/>
      <dgm:t>
        <a:bodyPr/>
        <a:lstStyle/>
        <a:p>
          <a:endParaRPr lang="zh-TW" altLang="en-US"/>
        </a:p>
      </dgm:t>
    </dgm:pt>
    <dgm:pt modelId="{C562770F-5202-44E3-A4C6-E3638A312CB6}" type="pres">
      <dgm:prSet presAssocID="{74A4574E-6F6D-4D8C-B841-9023D2D90FED}" presName="linear" presStyleCnt="0">
        <dgm:presLayoutVars>
          <dgm:animLvl val="lvl"/>
          <dgm:resizeHandles val="exact"/>
        </dgm:presLayoutVars>
      </dgm:prSet>
      <dgm:spPr/>
    </dgm:pt>
    <dgm:pt modelId="{2FF548B6-171C-4F05-9DCD-C8816BB3598E}" type="pres">
      <dgm:prSet presAssocID="{63050AEA-466A-4B07-8AF2-E8D5DF1672D8}" presName="parentText" presStyleLbl="node1" presStyleIdx="0" presStyleCnt="4" custLinFactNeighborY="-14802">
        <dgm:presLayoutVars>
          <dgm:chMax val="0"/>
          <dgm:bulletEnabled val="1"/>
        </dgm:presLayoutVars>
      </dgm:prSet>
      <dgm:spPr/>
    </dgm:pt>
    <dgm:pt modelId="{B26FC40E-3EDC-4A8C-9AAD-0A631731EC87}" type="pres">
      <dgm:prSet presAssocID="{A2D7DEE5-1E04-4C45-9373-A32182802E1C}" presName="spacer" presStyleCnt="0"/>
      <dgm:spPr/>
    </dgm:pt>
    <dgm:pt modelId="{C0F4963B-4D43-42D7-AD9C-2E712C529C5A}" type="pres">
      <dgm:prSet presAssocID="{FC8E094D-F32F-40D8-A2A4-8E9B0DF8537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EEC8C0C-49F9-4894-A4EC-31E101540D02}" type="pres">
      <dgm:prSet presAssocID="{1BF84A5E-D965-40B7-9220-A3F0B5208F15}" presName="spacer" presStyleCnt="0"/>
      <dgm:spPr/>
    </dgm:pt>
    <dgm:pt modelId="{EF371F69-8513-4BAE-BBC5-09A5942F9124}" type="pres">
      <dgm:prSet presAssocID="{91620CA1-AC9F-4B55-B875-F17F55DA7F1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4490F46-AAAE-4DA2-9BE0-39BDB40C9A66}" type="pres">
      <dgm:prSet presAssocID="{5F8772DB-8B12-4979-A6FF-4F2B85C5308C}" presName="spacer" presStyleCnt="0"/>
      <dgm:spPr/>
    </dgm:pt>
    <dgm:pt modelId="{B4850696-A3BA-4B2D-AB72-53A60A76F6B4}" type="pres">
      <dgm:prSet presAssocID="{DD57C523-D428-456F-A40B-72E984E0421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A45E324-3F95-4E1A-AD43-89D51E48A97D}" srcId="{74A4574E-6F6D-4D8C-B841-9023D2D90FED}" destId="{FC8E094D-F32F-40D8-A2A4-8E9B0DF85373}" srcOrd="1" destOrd="0" parTransId="{87D88E5E-3491-4C08-B5D4-42D5D555211D}" sibTransId="{1BF84A5E-D965-40B7-9220-A3F0B5208F15}"/>
    <dgm:cxn modelId="{2B8AF07D-8928-443A-BB31-1670B453197F}" srcId="{74A4574E-6F6D-4D8C-B841-9023D2D90FED}" destId="{91620CA1-AC9F-4B55-B875-F17F55DA7F12}" srcOrd="2" destOrd="0" parTransId="{9A95487B-9208-4F20-A432-A92D193CCB94}" sibTransId="{5F8772DB-8B12-4979-A6FF-4F2B85C5308C}"/>
    <dgm:cxn modelId="{9409D189-0815-4D18-B4D6-759809F82FD6}" type="presOf" srcId="{63050AEA-466A-4B07-8AF2-E8D5DF1672D8}" destId="{2FF548B6-171C-4F05-9DCD-C8816BB3598E}" srcOrd="0" destOrd="0" presId="urn:microsoft.com/office/officeart/2005/8/layout/vList2"/>
    <dgm:cxn modelId="{62F04590-63F7-4706-93E2-8D98F3FF87A0}" type="presOf" srcId="{74A4574E-6F6D-4D8C-B841-9023D2D90FED}" destId="{C562770F-5202-44E3-A4C6-E3638A312CB6}" srcOrd="0" destOrd="0" presId="urn:microsoft.com/office/officeart/2005/8/layout/vList2"/>
    <dgm:cxn modelId="{EC69A691-9CF8-4FA2-9F07-3428D9D41F64}" type="presOf" srcId="{91620CA1-AC9F-4B55-B875-F17F55DA7F12}" destId="{EF371F69-8513-4BAE-BBC5-09A5942F9124}" srcOrd="0" destOrd="0" presId="urn:microsoft.com/office/officeart/2005/8/layout/vList2"/>
    <dgm:cxn modelId="{5F54D2C1-5214-43E9-8EAE-2ACB2217EEA6}" type="presOf" srcId="{DD57C523-D428-456F-A40B-72E984E0421F}" destId="{B4850696-A3BA-4B2D-AB72-53A60A76F6B4}" srcOrd="0" destOrd="0" presId="urn:microsoft.com/office/officeart/2005/8/layout/vList2"/>
    <dgm:cxn modelId="{DEC6BED6-B390-475F-A8A3-8770BB5B913B}" srcId="{74A4574E-6F6D-4D8C-B841-9023D2D90FED}" destId="{63050AEA-466A-4B07-8AF2-E8D5DF1672D8}" srcOrd="0" destOrd="0" parTransId="{5EB76797-823A-4ACF-9F34-970A044B3E83}" sibTransId="{A2D7DEE5-1E04-4C45-9373-A32182802E1C}"/>
    <dgm:cxn modelId="{B68A02E0-099E-4C7D-BBB8-59AE39EE3188}" srcId="{74A4574E-6F6D-4D8C-B841-9023D2D90FED}" destId="{DD57C523-D428-456F-A40B-72E984E0421F}" srcOrd="3" destOrd="0" parTransId="{759AABD5-25C0-468E-98CC-7F6C89BDAEB9}" sibTransId="{B4E126E1-1CDD-4ABC-82DC-FC0BCD3393BE}"/>
    <dgm:cxn modelId="{FC8BB8E7-FDE8-4836-8291-EB015F2FC057}" type="presOf" srcId="{FC8E094D-F32F-40D8-A2A4-8E9B0DF85373}" destId="{C0F4963B-4D43-42D7-AD9C-2E712C529C5A}" srcOrd="0" destOrd="0" presId="urn:microsoft.com/office/officeart/2005/8/layout/vList2"/>
    <dgm:cxn modelId="{67EC78DB-48CE-47E1-8E28-FE4344449F68}" type="presParOf" srcId="{C562770F-5202-44E3-A4C6-E3638A312CB6}" destId="{2FF548B6-171C-4F05-9DCD-C8816BB3598E}" srcOrd="0" destOrd="0" presId="urn:microsoft.com/office/officeart/2005/8/layout/vList2"/>
    <dgm:cxn modelId="{3C7D1EBB-5BA6-49CC-96F0-4C626205B5EC}" type="presParOf" srcId="{C562770F-5202-44E3-A4C6-E3638A312CB6}" destId="{B26FC40E-3EDC-4A8C-9AAD-0A631731EC87}" srcOrd="1" destOrd="0" presId="urn:microsoft.com/office/officeart/2005/8/layout/vList2"/>
    <dgm:cxn modelId="{4B6EDFD1-8563-4763-B280-E92EB1DC6CD7}" type="presParOf" srcId="{C562770F-5202-44E3-A4C6-E3638A312CB6}" destId="{C0F4963B-4D43-42D7-AD9C-2E712C529C5A}" srcOrd="2" destOrd="0" presId="urn:microsoft.com/office/officeart/2005/8/layout/vList2"/>
    <dgm:cxn modelId="{8167F6D1-6866-4B5D-88C1-7C78A33E4C90}" type="presParOf" srcId="{C562770F-5202-44E3-A4C6-E3638A312CB6}" destId="{8EEC8C0C-49F9-4894-A4EC-31E101540D02}" srcOrd="3" destOrd="0" presId="urn:microsoft.com/office/officeart/2005/8/layout/vList2"/>
    <dgm:cxn modelId="{BBBF380D-4588-4586-A6B7-02DD0F060AAB}" type="presParOf" srcId="{C562770F-5202-44E3-A4C6-E3638A312CB6}" destId="{EF371F69-8513-4BAE-BBC5-09A5942F9124}" srcOrd="4" destOrd="0" presId="urn:microsoft.com/office/officeart/2005/8/layout/vList2"/>
    <dgm:cxn modelId="{B503AE46-EC75-4C30-A92E-BCF4E6798CB0}" type="presParOf" srcId="{C562770F-5202-44E3-A4C6-E3638A312CB6}" destId="{F4490F46-AAAE-4DA2-9BE0-39BDB40C9A66}" srcOrd="5" destOrd="0" presId="urn:microsoft.com/office/officeart/2005/8/layout/vList2"/>
    <dgm:cxn modelId="{1331E20E-8BFD-473E-9A49-C0AADC7B28B0}" type="presParOf" srcId="{C562770F-5202-44E3-A4C6-E3638A312CB6}" destId="{B4850696-A3BA-4B2D-AB72-53A60A76F6B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42AE10E-2FC1-4217-B283-9A8DAC172CA6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98C9902-DBF9-450C-86C4-51E2C191CB3F}">
      <dgm:prSet phldrT="[文字]" custT="1"/>
      <dgm:spPr/>
      <dgm:t>
        <a:bodyPr/>
        <a:lstStyle/>
        <a:p>
          <a:r>
            <a:rPr lang="en-US" altLang="zh-TW" sz="2800"/>
            <a:t>Improving Supervised Seq-to-seq Model</a:t>
          </a:r>
          <a:endParaRPr lang="zh-TW" altLang="en-US" sz="2800" dirty="0"/>
        </a:p>
      </dgm:t>
    </dgm:pt>
    <dgm:pt modelId="{21120D53-D4F7-4A0A-849D-8AD199ED4C98}" type="par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68A2FAA-474A-4648-9CA2-EE26FA563FF2}" type="sib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6AE3599F-76A2-4BDB-8AAC-84CA9497673A}">
      <dgm:prSet phldrT="[文字]"/>
      <dgm:spPr/>
      <dgm:t>
        <a:bodyPr/>
        <a:lstStyle/>
        <a:p>
          <a:r>
            <a:rPr lang="en-US" altLang="zh-TW" dirty="0"/>
            <a:t>RL (human feedback)</a:t>
          </a:r>
          <a:endParaRPr lang="zh-TW" altLang="en-US" dirty="0"/>
        </a:p>
      </dgm:t>
    </dgm:pt>
    <dgm:pt modelId="{CCEAB39E-EE4F-4270-B1F0-EC7CC6E9645C}" type="parTrans" cxnId="{8F313A0B-DABC-42B7-8D1C-3383B254830F}">
      <dgm:prSet/>
      <dgm:spPr/>
      <dgm:t>
        <a:bodyPr/>
        <a:lstStyle/>
        <a:p>
          <a:endParaRPr lang="zh-TW" altLang="en-US"/>
        </a:p>
      </dgm:t>
    </dgm:pt>
    <dgm:pt modelId="{4F23D7FD-17A0-4340-B5DC-199E51A965D8}" type="sibTrans" cxnId="{8F313A0B-DABC-42B7-8D1C-3383B254830F}">
      <dgm:prSet/>
      <dgm:spPr/>
      <dgm:t>
        <a:bodyPr/>
        <a:lstStyle/>
        <a:p>
          <a:endParaRPr lang="zh-TW" altLang="en-US"/>
        </a:p>
      </dgm:t>
    </dgm:pt>
    <dgm:pt modelId="{80DE8BEF-0FC2-419C-8415-75F34D415960}">
      <dgm:prSet phldrT="[文字]"/>
      <dgm:spPr/>
      <dgm:t>
        <a:bodyPr/>
        <a:lstStyle/>
        <a:p>
          <a:r>
            <a:rPr lang="en-US" altLang="zh-TW" dirty="0"/>
            <a:t>GAN (discriminator feedback)</a:t>
          </a:r>
          <a:endParaRPr lang="zh-TW" altLang="en-US" dirty="0"/>
        </a:p>
      </dgm:t>
    </dgm:pt>
    <dgm:pt modelId="{C225E5EC-859A-4084-9470-EA2F39CA92AF}" type="parTrans" cxnId="{D90EC600-004C-4DF8-8EF4-37F0D406AFBA}">
      <dgm:prSet/>
      <dgm:spPr/>
      <dgm:t>
        <a:bodyPr/>
        <a:lstStyle/>
        <a:p>
          <a:endParaRPr lang="zh-TW" altLang="en-US"/>
        </a:p>
      </dgm:t>
    </dgm:pt>
    <dgm:pt modelId="{CAF76F11-5E83-4077-9983-CDD70AF99818}" type="sibTrans" cxnId="{D90EC600-004C-4DF8-8EF4-37F0D406AFBA}">
      <dgm:prSet/>
      <dgm:spPr/>
      <dgm:t>
        <a:bodyPr/>
        <a:lstStyle/>
        <a:p>
          <a:endParaRPr lang="zh-TW" altLang="en-US"/>
        </a:p>
      </dgm:t>
    </dgm:pt>
    <dgm:pt modelId="{93C73AED-E0E0-4864-BCCB-7E6B209E7D19}">
      <dgm:prSet phldrT="[文字]"/>
      <dgm:spPr/>
      <dgm:t>
        <a:bodyPr/>
        <a:lstStyle/>
        <a:p>
          <a:r>
            <a:rPr lang="en-US" altLang="zh-TW" dirty="0"/>
            <a:t>Unsupervised </a:t>
          </a:r>
          <a:r>
            <a:rPr lang="en-US" altLang="zh-TW" dirty="0" err="1"/>
            <a:t>Seq</a:t>
          </a:r>
          <a:r>
            <a:rPr lang="en-US" altLang="zh-TW" dirty="0"/>
            <a:t>-to-</a:t>
          </a:r>
          <a:r>
            <a:rPr lang="en-US" altLang="zh-TW" dirty="0" err="1"/>
            <a:t>seq</a:t>
          </a:r>
          <a:r>
            <a:rPr lang="en-US" altLang="zh-TW" dirty="0"/>
            <a:t> Model</a:t>
          </a:r>
          <a:endParaRPr lang="zh-TW" altLang="en-US" dirty="0"/>
        </a:p>
      </dgm:t>
    </dgm:pt>
    <dgm:pt modelId="{E964A26F-41F1-40FD-A772-D6A439D5A986}" type="parTrans" cxnId="{7EA3BFBE-6CA2-4F30-873C-94B114FDE20C}">
      <dgm:prSet/>
      <dgm:spPr/>
      <dgm:t>
        <a:bodyPr/>
        <a:lstStyle/>
        <a:p>
          <a:endParaRPr lang="zh-TW" altLang="en-US"/>
        </a:p>
      </dgm:t>
    </dgm:pt>
    <dgm:pt modelId="{C575FB8A-FC01-4E33-A0A6-DE5A65B9B421}" type="sibTrans" cxnId="{7EA3BFBE-6CA2-4F30-873C-94B114FDE20C}">
      <dgm:prSet/>
      <dgm:spPr/>
      <dgm:t>
        <a:bodyPr/>
        <a:lstStyle/>
        <a:p>
          <a:endParaRPr lang="zh-TW" altLang="en-US"/>
        </a:p>
      </dgm:t>
    </dgm:pt>
    <dgm:pt modelId="{23E28D4F-1886-4528-A587-E1DD306A23B5}">
      <dgm:prSet phldrT="[文字]"/>
      <dgm:spPr/>
      <dgm:t>
        <a:bodyPr/>
        <a:lstStyle/>
        <a:p>
          <a:r>
            <a:rPr lang="en-US" altLang="zh-TW" dirty="0"/>
            <a:t>Text Style Transfer</a:t>
          </a:r>
          <a:endParaRPr lang="zh-TW" altLang="en-US" dirty="0"/>
        </a:p>
      </dgm:t>
    </dgm:pt>
    <dgm:pt modelId="{8220D315-3B6D-443C-8C11-01A3DEE534A3}" type="parTrans" cxnId="{B7AD7BC0-09FB-4252-8623-50F92BA47735}">
      <dgm:prSet/>
      <dgm:spPr/>
      <dgm:t>
        <a:bodyPr/>
        <a:lstStyle/>
        <a:p>
          <a:endParaRPr lang="zh-TW" altLang="en-US"/>
        </a:p>
      </dgm:t>
    </dgm:pt>
    <dgm:pt modelId="{671CAD56-CD30-46FE-AAD4-06B4654932B9}" type="sibTrans" cxnId="{B7AD7BC0-09FB-4252-8623-50F92BA47735}">
      <dgm:prSet/>
      <dgm:spPr/>
      <dgm:t>
        <a:bodyPr/>
        <a:lstStyle/>
        <a:p>
          <a:endParaRPr lang="zh-TW" altLang="en-US"/>
        </a:p>
      </dgm:t>
    </dgm:pt>
    <dgm:pt modelId="{E0A3F300-E460-4CC3-9ADC-3CA878718A8B}">
      <dgm:prSet phldrT="[文字]"/>
      <dgm:spPr/>
      <dgm:t>
        <a:bodyPr/>
        <a:lstStyle/>
        <a:p>
          <a:r>
            <a:rPr lang="en-US" altLang="zh-TW" dirty="0"/>
            <a:t>Unsupervised Abstractive Summarization</a:t>
          </a:r>
          <a:endParaRPr lang="zh-TW" altLang="en-US" dirty="0"/>
        </a:p>
      </dgm:t>
    </dgm:pt>
    <dgm:pt modelId="{92B285A7-45C4-4AA0-BB91-D37A01203871}" type="parTrans" cxnId="{554DDB37-25BA-4949-B5E7-3572EBA686B4}">
      <dgm:prSet/>
      <dgm:spPr/>
      <dgm:t>
        <a:bodyPr/>
        <a:lstStyle/>
        <a:p>
          <a:endParaRPr lang="zh-TW" altLang="en-US"/>
        </a:p>
      </dgm:t>
    </dgm:pt>
    <dgm:pt modelId="{370755CF-31F4-4822-BE73-7C61968FB506}" type="sibTrans" cxnId="{554DDB37-25BA-4949-B5E7-3572EBA686B4}">
      <dgm:prSet/>
      <dgm:spPr/>
      <dgm:t>
        <a:bodyPr/>
        <a:lstStyle/>
        <a:p>
          <a:endParaRPr lang="zh-TW" altLang="en-US"/>
        </a:p>
      </dgm:t>
    </dgm:pt>
    <dgm:pt modelId="{400B90FD-B1CB-4829-A385-4984748441C6}">
      <dgm:prSet phldrT="[文字]"/>
      <dgm:spPr/>
      <dgm:t>
        <a:bodyPr/>
        <a:lstStyle/>
        <a:p>
          <a:r>
            <a:rPr lang="en-US" altLang="zh-TW" dirty="0"/>
            <a:t>Unsupervised Translation</a:t>
          </a:r>
          <a:endParaRPr lang="zh-TW" altLang="en-US" dirty="0"/>
        </a:p>
      </dgm:t>
    </dgm:pt>
    <dgm:pt modelId="{904F7386-4532-4AC9-9404-55712CCD3CF3}" type="parTrans" cxnId="{4BB3D613-BED4-4429-ADCD-2E2B7D4E4FE4}">
      <dgm:prSet/>
      <dgm:spPr/>
      <dgm:t>
        <a:bodyPr/>
        <a:lstStyle/>
        <a:p>
          <a:endParaRPr lang="zh-TW" altLang="en-US"/>
        </a:p>
      </dgm:t>
    </dgm:pt>
    <dgm:pt modelId="{91A0E546-8EB2-4659-A45A-B1A4DF884C4A}" type="sibTrans" cxnId="{4BB3D613-BED4-4429-ADCD-2E2B7D4E4FE4}">
      <dgm:prSet/>
      <dgm:spPr/>
      <dgm:t>
        <a:bodyPr/>
        <a:lstStyle/>
        <a:p>
          <a:endParaRPr lang="zh-TW" altLang="en-US"/>
        </a:p>
      </dgm:t>
    </dgm:pt>
    <dgm:pt modelId="{92C14E10-930A-4454-827E-9E941CA366A1}" type="pres">
      <dgm:prSet presAssocID="{C42AE10E-2FC1-4217-B283-9A8DAC172CA6}" presName="linear" presStyleCnt="0">
        <dgm:presLayoutVars>
          <dgm:animLvl val="lvl"/>
          <dgm:resizeHandles val="exact"/>
        </dgm:presLayoutVars>
      </dgm:prSet>
      <dgm:spPr/>
    </dgm:pt>
    <dgm:pt modelId="{9FBA1960-2D08-45DF-8032-CB4888BFECAB}" type="pres">
      <dgm:prSet presAssocID="{898C9902-DBF9-450C-86C4-51E2C191CB3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708CFD9-A96F-4DE7-8E01-F2835461154C}" type="pres">
      <dgm:prSet presAssocID="{898C9902-DBF9-450C-86C4-51E2C191CB3F}" presName="childText" presStyleLbl="revTx" presStyleIdx="0" presStyleCnt="2">
        <dgm:presLayoutVars>
          <dgm:bulletEnabled val="1"/>
        </dgm:presLayoutVars>
      </dgm:prSet>
      <dgm:spPr/>
    </dgm:pt>
    <dgm:pt modelId="{7E32CA57-C8D7-48D7-A037-11F96B547E32}" type="pres">
      <dgm:prSet presAssocID="{93C73AED-E0E0-4864-BCCB-7E6B209E7D1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3493B0E-AC09-4F9F-81CC-8C4A815D982D}" type="pres">
      <dgm:prSet presAssocID="{93C73AED-E0E0-4864-BCCB-7E6B209E7D1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90EC600-004C-4DF8-8EF4-37F0D406AFBA}" srcId="{898C9902-DBF9-450C-86C4-51E2C191CB3F}" destId="{80DE8BEF-0FC2-419C-8415-75F34D415960}" srcOrd="1" destOrd="0" parTransId="{C225E5EC-859A-4084-9470-EA2F39CA92AF}" sibTransId="{CAF76F11-5E83-4077-9983-CDD70AF99818}"/>
    <dgm:cxn modelId="{8F313A0B-DABC-42B7-8D1C-3383B254830F}" srcId="{898C9902-DBF9-450C-86C4-51E2C191CB3F}" destId="{6AE3599F-76A2-4BDB-8AAC-84CA9497673A}" srcOrd="0" destOrd="0" parTransId="{CCEAB39E-EE4F-4270-B1F0-EC7CC6E9645C}" sibTransId="{4F23D7FD-17A0-4340-B5DC-199E51A965D8}"/>
    <dgm:cxn modelId="{4BB3D613-BED4-4429-ADCD-2E2B7D4E4FE4}" srcId="{93C73AED-E0E0-4864-BCCB-7E6B209E7D19}" destId="{400B90FD-B1CB-4829-A385-4984748441C6}" srcOrd="2" destOrd="0" parTransId="{904F7386-4532-4AC9-9404-55712CCD3CF3}" sibTransId="{91A0E546-8EB2-4659-A45A-B1A4DF884C4A}"/>
    <dgm:cxn modelId="{78FC9F1E-AA3B-4821-93AF-225D49C22EB3}" type="presOf" srcId="{80DE8BEF-0FC2-419C-8415-75F34D415960}" destId="{B708CFD9-A96F-4DE7-8E01-F2835461154C}" srcOrd="0" destOrd="1" presId="urn:microsoft.com/office/officeart/2005/8/layout/vList2"/>
    <dgm:cxn modelId="{64C0B829-DB85-4DD0-A664-C904A59E0E5A}" srcId="{C42AE10E-2FC1-4217-B283-9A8DAC172CA6}" destId="{898C9902-DBF9-450C-86C4-51E2C191CB3F}" srcOrd="0" destOrd="0" parTransId="{21120D53-D4F7-4A0A-849D-8AD199ED4C98}" sibTransId="{B68A2FAA-474A-4648-9CA2-EE26FA563FF2}"/>
    <dgm:cxn modelId="{63627A35-6A77-4C1D-AA85-ABCAA6A32A9D}" type="presOf" srcId="{E0A3F300-E460-4CC3-9ADC-3CA878718A8B}" destId="{93493B0E-AC09-4F9F-81CC-8C4A815D982D}" srcOrd="0" destOrd="1" presId="urn:microsoft.com/office/officeart/2005/8/layout/vList2"/>
    <dgm:cxn modelId="{554DDB37-25BA-4949-B5E7-3572EBA686B4}" srcId="{93C73AED-E0E0-4864-BCCB-7E6B209E7D19}" destId="{E0A3F300-E460-4CC3-9ADC-3CA878718A8B}" srcOrd="1" destOrd="0" parTransId="{92B285A7-45C4-4AA0-BB91-D37A01203871}" sibTransId="{370755CF-31F4-4822-BE73-7C61968FB506}"/>
    <dgm:cxn modelId="{B1763289-A19C-4FAE-8F3F-21E146854E69}" type="presOf" srcId="{898C9902-DBF9-450C-86C4-51E2C191CB3F}" destId="{9FBA1960-2D08-45DF-8032-CB4888BFECAB}" srcOrd="0" destOrd="0" presId="urn:microsoft.com/office/officeart/2005/8/layout/vList2"/>
    <dgm:cxn modelId="{847903B4-9A0D-4C80-8E56-790376DD5673}" type="presOf" srcId="{6AE3599F-76A2-4BDB-8AAC-84CA9497673A}" destId="{B708CFD9-A96F-4DE7-8E01-F2835461154C}" srcOrd="0" destOrd="0" presId="urn:microsoft.com/office/officeart/2005/8/layout/vList2"/>
    <dgm:cxn modelId="{7EA3BFBE-6CA2-4F30-873C-94B114FDE20C}" srcId="{C42AE10E-2FC1-4217-B283-9A8DAC172CA6}" destId="{93C73AED-E0E0-4864-BCCB-7E6B209E7D19}" srcOrd="1" destOrd="0" parTransId="{E964A26F-41F1-40FD-A772-D6A439D5A986}" sibTransId="{C575FB8A-FC01-4E33-A0A6-DE5A65B9B421}"/>
    <dgm:cxn modelId="{B7AD7BC0-09FB-4252-8623-50F92BA47735}" srcId="{93C73AED-E0E0-4864-BCCB-7E6B209E7D19}" destId="{23E28D4F-1886-4528-A587-E1DD306A23B5}" srcOrd="0" destOrd="0" parTransId="{8220D315-3B6D-443C-8C11-01A3DEE534A3}" sibTransId="{671CAD56-CD30-46FE-AAD4-06B4654932B9}"/>
    <dgm:cxn modelId="{B39A27DC-B3EC-4736-B097-329B029C34F9}" type="presOf" srcId="{C42AE10E-2FC1-4217-B283-9A8DAC172CA6}" destId="{92C14E10-930A-4454-827E-9E941CA366A1}" srcOrd="0" destOrd="0" presId="urn:microsoft.com/office/officeart/2005/8/layout/vList2"/>
    <dgm:cxn modelId="{9857A1E4-3690-457F-9F76-B087B2E8ACC6}" type="presOf" srcId="{23E28D4F-1886-4528-A587-E1DD306A23B5}" destId="{93493B0E-AC09-4F9F-81CC-8C4A815D982D}" srcOrd="0" destOrd="0" presId="urn:microsoft.com/office/officeart/2005/8/layout/vList2"/>
    <dgm:cxn modelId="{3A7DAEEB-3495-4327-8774-EBB1533CCC6F}" type="presOf" srcId="{93C73AED-E0E0-4864-BCCB-7E6B209E7D19}" destId="{7E32CA57-C8D7-48D7-A037-11F96B547E32}" srcOrd="0" destOrd="0" presId="urn:microsoft.com/office/officeart/2005/8/layout/vList2"/>
    <dgm:cxn modelId="{208D92FD-1171-479B-A9AD-AAD43BC73255}" type="presOf" srcId="{400B90FD-B1CB-4829-A385-4984748441C6}" destId="{93493B0E-AC09-4F9F-81CC-8C4A815D982D}" srcOrd="0" destOrd="2" presId="urn:microsoft.com/office/officeart/2005/8/layout/vList2"/>
    <dgm:cxn modelId="{C86D96A2-CAD6-4285-A685-1BB9EA75BDD6}" type="presParOf" srcId="{92C14E10-930A-4454-827E-9E941CA366A1}" destId="{9FBA1960-2D08-45DF-8032-CB4888BFECAB}" srcOrd="0" destOrd="0" presId="urn:microsoft.com/office/officeart/2005/8/layout/vList2"/>
    <dgm:cxn modelId="{D6D9525A-4B83-42BE-B088-0372EA25BF9E}" type="presParOf" srcId="{92C14E10-930A-4454-827E-9E941CA366A1}" destId="{B708CFD9-A96F-4DE7-8E01-F2835461154C}" srcOrd="1" destOrd="0" presId="urn:microsoft.com/office/officeart/2005/8/layout/vList2"/>
    <dgm:cxn modelId="{B947DD84-F785-4331-93A5-3598AA435E25}" type="presParOf" srcId="{92C14E10-930A-4454-827E-9E941CA366A1}" destId="{7E32CA57-C8D7-48D7-A037-11F96B547E32}" srcOrd="2" destOrd="0" presId="urn:microsoft.com/office/officeart/2005/8/layout/vList2"/>
    <dgm:cxn modelId="{2BFBBCE9-CD3D-42C1-B211-FACA72E31EB1}" type="presParOf" srcId="{92C14E10-930A-4454-827E-9E941CA366A1}" destId="{93493B0E-AC09-4F9F-81CC-8C4A815D982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72C4D08-9452-440E-9CBB-62EC00A9B327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72B920A5-A1E9-480A-9F34-A42BC1AA93DB}">
      <dgm:prSet phldrT="[文字]" custT="1"/>
      <dgm:spPr/>
      <dgm:t>
        <a:bodyPr/>
        <a:lstStyle/>
        <a:p>
          <a:r>
            <a:rPr lang="en-US" altLang="zh-TW" sz="2800" dirty="0"/>
            <a:t>“Reinforcement Learning”</a:t>
          </a:r>
          <a:endParaRPr lang="zh-TW" altLang="en-US" sz="2800" dirty="0"/>
        </a:p>
      </dgm:t>
    </dgm:pt>
    <dgm:pt modelId="{E3D7A1DA-179B-4C23-BD86-9FC6F6506DE5}" type="parTrans" cxnId="{578389DC-29C1-4FD2-90F8-835B578C71EC}">
      <dgm:prSet/>
      <dgm:spPr/>
      <dgm:t>
        <a:bodyPr/>
        <a:lstStyle/>
        <a:p>
          <a:endParaRPr lang="zh-TW" altLang="en-US"/>
        </a:p>
      </dgm:t>
    </dgm:pt>
    <dgm:pt modelId="{8116A2ED-FD39-43ED-856E-D9C59F1730D5}" type="sibTrans" cxnId="{578389DC-29C1-4FD2-90F8-835B578C71EC}">
      <dgm:prSet/>
      <dgm:spPr/>
      <dgm:t>
        <a:bodyPr/>
        <a:lstStyle/>
        <a:p>
          <a:endParaRPr lang="zh-TW" altLang="en-US"/>
        </a:p>
      </dgm:t>
    </dgm:pt>
    <dgm:pt modelId="{A23583E3-8FA4-4554-9B5B-8632F2D71F00}">
      <dgm:prSet phldrT="[文字]" custT="1"/>
      <dgm:spPr/>
      <dgm:t>
        <a:bodyPr/>
        <a:lstStyle/>
        <a:p>
          <a:r>
            <a:rPr lang="en-US" altLang="zh-TW" sz="1800" dirty="0">
              <a:solidFill>
                <a:srgbClr val="0000FF"/>
              </a:solidFill>
              <a:latin typeface="Lucida Grande"/>
            </a:rPr>
            <a:t>[Yu, et al., AAAI, 2017]</a:t>
          </a:r>
          <a:r>
            <a:rPr lang="de-DE" altLang="zh-TW" sz="1800" dirty="0">
              <a:solidFill>
                <a:srgbClr val="0000FF"/>
              </a:solidFill>
              <a:latin typeface="Lucida Grande"/>
            </a:rPr>
            <a:t>[Li, et al., EMNLP, 2017]</a:t>
          </a:r>
          <a:r>
            <a:rPr lang="en-US" altLang="zh-TW" sz="1800" dirty="0">
              <a:solidFill>
                <a:srgbClr val="0000FF"/>
              </a:solidFill>
            </a:rPr>
            <a:t>[Tong Che</a:t>
          </a:r>
          <a:r>
            <a:rPr lang="en-US" altLang="zh-TW" sz="1800" dirty="0">
              <a:solidFill>
                <a:srgbClr val="0000FF"/>
              </a:solidFill>
              <a:latin typeface="Lucida Grande"/>
            </a:rPr>
            <a:t>, et al</a:t>
          </a:r>
          <a:r>
            <a:rPr lang="en-US" altLang="zh-TW" sz="1800" dirty="0">
              <a:solidFill>
                <a:srgbClr val="0000FF"/>
              </a:solidFill>
            </a:rPr>
            <a:t>, </a:t>
          </a:r>
          <a:r>
            <a:rPr lang="en-US" altLang="zh-TW" sz="1800" dirty="0" err="1">
              <a:solidFill>
                <a:srgbClr val="0000FF"/>
              </a:solidFill>
            </a:rPr>
            <a:t>arXiv</a:t>
          </a:r>
          <a:r>
            <a:rPr lang="en-US" altLang="zh-TW" sz="1800" dirty="0">
              <a:solidFill>
                <a:srgbClr val="0000FF"/>
              </a:solidFill>
            </a:rPr>
            <a:t>, 2017][</a:t>
          </a:r>
          <a:r>
            <a:rPr lang="en-US" altLang="zh-TW" sz="1800" dirty="0" err="1">
              <a:solidFill>
                <a:srgbClr val="0000FF"/>
              </a:solidFill>
            </a:rPr>
            <a:t>Jiaxian</a:t>
          </a:r>
          <a:r>
            <a:rPr lang="en-US" altLang="zh-TW" sz="1800" dirty="0">
              <a:solidFill>
                <a:srgbClr val="0000FF"/>
              </a:solidFill>
            </a:rPr>
            <a:t> Guo, et al., AAAI, 2018][Kevin Lin, et al, NIPS, 2017][William </a:t>
          </a:r>
          <a:r>
            <a:rPr lang="en-US" altLang="zh-TW" sz="1800" dirty="0" err="1">
              <a:solidFill>
                <a:srgbClr val="0000FF"/>
              </a:solidFill>
            </a:rPr>
            <a:t>Fedus</a:t>
          </a:r>
          <a:r>
            <a:rPr lang="en-US" altLang="zh-TW" sz="1800" dirty="0">
              <a:solidFill>
                <a:srgbClr val="0000FF"/>
              </a:solidFill>
            </a:rPr>
            <a:t>, et al., ICLR, 2018]</a:t>
          </a:r>
          <a:r>
            <a:rPr lang="en-US" altLang="zh-TW" sz="1800" dirty="0">
              <a:solidFill>
                <a:srgbClr val="0000FF"/>
              </a:solidFill>
              <a:latin typeface="Lucida Grande"/>
            </a:rPr>
            <a:t> </a:t>
          </a:r>
          <a:endParaRPr lang="zh-TW" altLang="en-US" sz="1800" dirty="0">
            <a:solidFill>
              <a:srgbClr val="0000FF"/>
            </a:solidFill>
          </a:endParaRPr>
        </a:p>
      </dgm:t>
    </dgm:pt>
    <dgm:pt modelId="{5DAEAB3C-F124-4AA3-BFC7-3B5AA5653115}" type="parTrans" cxnId="{67A72EA1-1206-4C90-AD4E-57A9675E4A2A}">
      <dgm:prSet/>
      <dgm:spPr/>
      <dgm:t>
        <a:bodyPr/>
        <a:lstStyle/>
        <a:p>
          <a:endParaRPr lang="zh-TW" altLang="en-US"/>
        </a:p>
      </dgm:t>
    </dgm:pt>
    <dgm:pt modelId="{BC36083C-39D7-466C-9C88-CBB32A13EB03}" type="sibTrans" cxnId="{67A72EA1-1206-4C90-AD4E-57A9675E4A2A}">
      <dgm:prSet/>
      <dgm:spPr/>
      <dgm:t>
        <a:bodyPr/>
        <a:lstStyle/>
        <a:p>
          <a:endParaRPr lang="zh-TW" altLang="en-US"/>
        </a:p>
      </dgm:t>
    </dgm:pt>
    <dgm:pt modelId="{C6277CE0-8520-4CC2-991C-E149F1678F11}">
      <dgm:prSet phldrT="[文字]" custT="1"/>
      <dgm:spPr/>
      <dgm:t>
        <a:bodyPr/>
        <a:lstStyle/>
        <a:p>
          <a:r>
            <a:rPr lang="en-US" altLang="zh-TW" sz="2800" dirty="0"/>
            <a:t>Gumbel-</a:t>
          </a:r>
          <a:r>
            <a:rPr lang="en-US" altLang="zh-TW" sz="2800" dirty="0" err="1"/>
            <a:t>softmax</a:t>
          </a:r>
          <a:endParaRPr lang="zh-TW" altLang="en-US" sz="2800" dirty="0"/>
        </a:p>
      </dgm:t>
    </dgm:pt>
    <dgm:pt modelId="{943320A1-4CC6-4DAD-B39B-6B226305621A}" type="parTrans" cxnId="{645EB7CB-1A25-4729-8A97-201C3C72BBEC}">
      <dgm:prSet/>
      <dgm:spPr/>
      <dgm:t>
        <a:bodyPr/>
        <a:lstStyle/>
        <a:p>
          <a:endParaRPr lang="zh-TW" altLang="en-US"/>
        </a:p>
      </dgm:t>
    </dgm:pt>
    <dgm:pt modelId="{6502C013-A8D6-444B-BBC4-333A0E5B6981}" type="sibTrans" cxnId="{645EB7CB-1A25-4729-8A97-201C3C72BBEC}">
      <dgm:prSet/>
      <dgm:spPr/>
      <dgm:t>
        <a:bodyPr/>
        <a:lstStyle/>
        <a:p>
          <a:endParaRPr lang="zh-TW" altLang="en-US"/>
        </a:p>
      </dgm:t>
    </dgm:pt>
    <dgm:pt modelId="{7D9BA414-DFF5-4FE8-BC8B-D267A347B434}">
      <dgm:prSet phldrT="[文字]" custT="1"/>
      <dgm:spPr/>
      <dgm:t>
        <a:bodyPr/>
        <a:lstStyle/>
        <a:p>
          <a:r>
            <a:rPr lang="en-US" altLang="zh-TW" sz="1800" dirty="0">
              <a:solidFill>
                <a:srgbClr val="0000FF"/>
              </a:solidFill>
            </a:rPr>
            <a:t>[Matt J. </a:t>
          </a:r>
          <a:r>
            <a:rPr lang="en-US" altLang="zh-TW" sz="1800" dirty="0" err="1">
              <a:solidFill>
                <a:srgbClr val="0000FF"/>
              </a:solidFill>
            </a:rPr>
            <a:t>Kusner</a:t>
          </a:r>
          <a:r>
            <a:rPr lang="en-US" altLang="zh-TW" sz="1800" dirty="0">
              <a:solidFill>
                <a:srgbClr val="0000FF"/>
              </a:solidFill>
              <a:latin typeface="Lucida Grande"/>
            </a:rPr>
            <a:t>, et al</a:t>
          </a:r>
          <a:r>
            <a:rPr lang="en-US" altLang="zh-TW" sz="1800" dirty="0">
              <a:solidFill>
                <a:srgbClr val="0000FF"/>
              </a:solidFill>
            </a:rPr>
            <a:t>, </a:t>
          </a:r>
          <a:r>
            <a:rPr lang="en-US" altLang="zh-TW" sz="1800" dirty="0" err="1">
              <a:solidFill>
                <a:srgbClr val="0000FF"/>
              </a:solidFill>
            </a:rPr>
            <a:t>arXiv</a:t>
          </a:r>
          <a:r>
            <a:rPr lang="en-US" altLang="zh-TW" sz="1800" dirty="0">
              <a:solidFill>
                <a:srgbClr val="0000FF"/>
              </a:solidFill>
            </a:rPr>
            <a:t>, 2016]</a:t>
          </a:r>
          <a:endParaRPr lang="zh-TW" altLang="en-US" sz="1800" dirty="0">
            <a:solidFill>
              <a:srgbClr val="0000FF"/>
            </a:solidFill>
          </a:endParaRPr>
        </a:p>
      </dgm:t>
    </dgm:pt>
    <dgm:pt modelId="{8DC6C5B0-B24A-4A76-9309-9166BBDA33AB}" type="parTrans" cxnId="{BB83306F-4940-4DAF-B90D-B01D751D22F3}">
      <dgm:prSet/>
      <dgm:spPr/>
      <dgm:t>
        <a:bodyPr/>
        <a:lstStyle/>
        <a:p>
          <a:endParaRPr lang="zh-TW" altLang="en-US"/>
        </a:p>
      </dgm:t>
    </dgm:pt>
    <dgm:pt modelId="{5FC08EB9-D78F-45BA-A40C-9BA4D92C23C4}" type="sibTrans" cxnId="{BB83306F-4940-4DAF-B90D-B01D751D22F3}">
      <dgm:prSet/>
      <dgm:spPr/>
      <dgm:t>
        <a:bodyPr/>
        <a:lstStyle/>
        <a:p>
          <a:endParaRPr lang="zh-TW" altLang="en-US"/>
        </a:p>
      </dgm:t>
    </dgm:pt>
    <dgm:pt modelId="{BAE4C07F-FD56-45AC-AE41-DE819A167C5E}">
      <dgm:prSet phldrT="[文字]" custT="1"/>
      <dgm:spPr/>
      <dgm:t>
        <a:bodyPr/>
        <a:lstStyle/>
        <a:p>
          <a:r>
            <a:rPr lang="en-US" altLang="zh-TW" sz="2800" dirty="0"/>
            <a:t>Continuous Input for Discriminator</a:t>
          </a:r>
          <a:endParaRPr lang="zh-TW" altLang="en-US" sz="2800" dirty="0"/>
        </a:p>
      </dgm:t>
    </dgm:pt>
    <dgm:pt modelId="{CE5DA154-9DD0-469A-815B-F38D140A7F3C}" type="parTrans" cxnId="{7A541A52-A7C2-4D00-8225-ED13D6199EDC}">
      <dgm:prSet/>
      <dgm:spPr/>
      <dgm:t>
        <a:bodyPr/>
        <a:lstStyle/>
        <a:p>
          <a:endParaRPr lang="zh-TW" altLang="en-US"/>
        </a:p>
      </dgm:t>
    </dgm:pt>
    <dgm:pt modelId="{47471E62-783C-42C1-9551-0050CE605A46}" type="sibTrans" cxnId="{7A541A52-A7C2-4D00-8225-ED13D6199EDC}">
      <dgm:prSet/>
      <dgm:spPr/>
      <dgm:t>
        <a:bodyPr/>
        <a:lstStyle/>
        <a:p>
          <a:endParaRPr lang="zh-TW" altLang="en-US"/>
        </a:p>
      </dgm:t>
    </dgm:pt>
    <dgm:pt modelId="{4E4687E2-AF3A-402B-BCF9-79CC7565ADDA}">
      <dgm:prSet phldrT="[文字]" custT="1"/>
      <dgm:spPr/>
      <dgm:t>
        <a:bodyPr/>
        <a:lstStyle/>
        <a:p>
          <a:r>
            <a:rPr lang="en-US" altLang="zh-TW" sz="1800" dirty="0">
              <a:solidFill>
                <a:srgbClr val="0000FF"/>
              </a:solidFill>
            </a:rPr>
            <a:t>[Sai </a:t>
          </a:r>
          <a:r>
            <a:rPr lang="en-US" altLang="zh-TW" sz="1800" dirty="0" err="1">
              <a:solidFill>
                <a:srgbClr val="0000FF"/>
              </a:solidFill>
            </a:rPr>
            <a:t>Rajeswar</a:t>
          </a:r>
          <a:r>
            <a:rPr lang="en-US" altLang="zh-TW" sz="1800" dirty="0">
              <a:solidFill>
                <a:srgbClr val="0000FF"/>
              </a:solidFill>
            </a:rPr>
            <a:t>, et al., </a:t>
          </a:r>
          <a:r>
            <a:rPr lang="en-US" altLang="zh-TW" sz="1800" dirty="0" err="1">
              <a:solidFill>
                <a:srgbClr val="0000FF"/>
              </a:solidFill>
            </a:rPr>
            <a:t>arXiv</a:t>
          </a:r>
          <a:r>
            <a:rPr lang="en-US" altLang="zh-TW" sz="1800" dirty="0">
              <a:solidFill>
                <a:srgbClr val="0000FF"/>
              </a:solidFill>
            </a:rPr>
            <a:t>, 2017][</a:t>
          </a:r>
          <a:r>
            <a:rPr lang="en-US" altLang="zh-TW" sz="1800" dirty="0" err="1">
              <a:solidFill>
                <a:srgbClr val="0000FF"/>
              </a:solidFill>
            </a:rPr>
            <a:t>Ofir</a:t>
          </a:r>
          <a:r>
            <a:rPr lang="en-US" altLang="zh-TW" sz="1800" dirty="0">
              <a:solidFill>
                <a:srgbClr val="0000FF"/>
              </a:solidFill>
            </a:rPr>
            <a:t> Press, et al., ICML workshop, 2017][Zhen Xu, et al., EMNLP, 2017][Alex Lamb, et al., NIPS, 2016][</a:t>
          </a:r>
          <a:r>
            <a:rPr lang="en-US" altLang="zh-TW" sz="1800" dirty="0" err="1">
              <a:solidFill>
                <a:srgbClr val="0000FF"/>
              </a:solidFill>
            </a:rPr>
            <a:t>Yizhe</a:t>
          </a:r>
          <a:r>
            <a:rPr lang="en-US" altLang="zh-TW" sz="1800" dirty="0">
              <a:solidFill>
                <a:srgbClr val="0000FF"/>
              </a:solidFill>
            </a:rPr>
            <a:t> Zhang, et al., ICML, 2017]</a:t>
          </a:r>
          <a:endParaRPr lang="zh-TW" altLang="en-US" sz="1800" dirty="0">
            <a:solidFill>
              <a:srgbClr val="0000FF"/>
            </a:solidFill>
          </a:endParaRPr>
        </a:p>
      </dgm:t>
    </dgm:pt>
    <dgm:pt modelId="{98963982-1712-4AB8-A388-D91B5E51CF2D}" type="parTrans" cxnId="{31D77344-634F-4AC9-8530-D763247AE0F1}">
      <dgm:prSet/>
      <dgm:spPr/>
      <dgm:t>
        <a:bodyPr/>
        <a:lstStyle/>
        <a:p>
          <a:endParaRPr lang="zh-TW" altLang="en-US"/>
        </a:p>
      </dgm:t>
    </dgm:pt>
    <dgm:pt modelId="{334FE111-520D-4492-9CB3-47FB14A66B2C}" type="sibTrans" cxnId="{31D77344-634F-4AC9-8530-D763247AE0F1}">
      <dgm:prSet/>
      <dgm:spPr/>
      <dgm:t>
        <a:bodyPr/>
        <a:lstStyle/>
        <a:p>
          <a:endParaRPr lang="zh-TW" altLang="en-US"/>
        </a:p>
      </dgm:t>
    </dgm:pt>
    <dgm:pt modelId="{193D844A-C969-4CA4-BC86-0C37C379EF61}" type="pres">
      <dgm:prSet presAssocID="{E72C4D08-9452-440E-9CBB-62EC00A9B327}" presName="linear" presStyleCnt="0">
        <dgm:presLayoutVars>
          <dgm:animLvl val="lvl"/>
          <dgm:resizeHandles val="exact"/>
        </dgm:presLayoutVars>
      </dgm:prSet>
      <dgm:spPr/>
    </dgm:pt>
    <dgm:pt modelId="{49F3BD5C-259E-4D2B-8749-5344227D8E63}" type="pres">
      <dgm:prSet presAssocID="{C6277CE0-8520-4CC2-991C-E149F1678F1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7E3E9F4-8DC2-4EBE-8F63-A062A1560122}" type="pres">
      <dgm:prSet presAssocID="{C6277CE0-8520-4CC2-991C-E149F1678F11}" presName="childText" presStyleLbl="revTx" presStyleIdx="0" presStyleCnt="3">
        <dgm:presLayoutVars>
          <dgm:bulletEnabled val="1"/>
        </dgm:presLayoutVars>
      </dgm:prSet>
      <dgm:spPr/>
    </dgm:pt>
    <dgm:pt modelId="{EC1B19BC-7856-4E02-898F-BE9034D68682}" type="pres">
      <dgm:prSet presAssocID="{BAE4C07F-FD56-45AC-AE41-DE819A167C5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4842BC5-1669-4C6C-860D-72FFE00CFD4D}" type="pres">
      <dgm:prSet presAssocID="{BAE4C07F-FD56-45AC-AE41-DE819A167C5E}" presName="childText" presStyleLbl="revTx" presStyleIdx="1" presStyleCnt="3">
        <dgm:presLayoutVars>
          <dgm:bulletEnabled val="1"/>
        </dgm:presLayoutVars>
      </dgm:prSet>
      <dgm:spPr/>
    </dgm:pt>
    <dgm:pt modelId="{77B2F871-E9D9-4EB3-8B66-4FDC64955243}" type="pres">
      <dgm:prSet presAssocID="{72B920A5-A1E9-480A-9F34-A42BC1AA93D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EB1E1DC-A3E2-4B33-B8F6-6A8DB2248824}" type="pres">
      <dgm:prSet presAssocID="{72B920A5-A1E9-480A-9F34-A42BC1AA93DB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A05FD035-ED8C-4928-AF7F-51900B3422B9}" type="presOf" srcId="{4E4687E2-AF3A-402B-BCF9-79CC7565ADDA}" destId="{E4842BC5-1669-4C6C-860D-72FFE00CFD4D}" srcOrd="0" destOrd="0" presId="urn:microsoft.com/office/officeart/2005/8/layout/vList2"/>
    <dgm:cxn modelId="{FD6F9C41-D99E-438D-A2F1-BCC3DD294E55}" type="presOf" srcId="{A23583E3-8FA4-4554-9B5B-8632F2D71F00}" destId="{0EB1E1DC-A3E2-4B33-B8F6-6A8DB2248824}" srcOrd="0" destOrd="0" presId="urn:microsoft.com/office/officeart/2005/8/layout/vList2"/>
    <dgm:cxn modelId="{31D77344-634F-4AC9-8530-D763247AE0F1}" srcId="{BAE4C07F-FD56-45AC-AE41-DE819A167C5E}" destId="{4E4687E2-AF3A-402B-BCF9-79CC7565ADDA}" srcOrd="0" destOrd="0" parTransId="{98963982-1712-4AB8-A388-D91B5E51CF2D}" sibTransId="{334FE111-520D-4492-9CB3-47FB14A66B2C}"/>
    <dgm:cxn modelId="{BB83306F-4940-4DAF-B90D-B01D751D22F3}" srcId="{C6277CE0-8520-4CC2-991C-E149F1678F11}" destId="{7D9BA414-DFF5-4FE8-BC8B-D267A347B434}" srcOrd="0" destOrd="0" parTransId="{8DC6C5B0-B24A-4A76-9309-9166BBDA33AB}" sibTransId="{5FC08EB9-D78F-45BA-A40C-9BA4D92C23C4}"/>
    <dgm:cxn modelId="{BAE95751-FDB9-421B-BA1B-7A7FE6CD726C}" type="presOf" srcId="{BAE4C07F-FD56-45AC-AE41-DE819A167C5E}" destId="{EC1B19BC-7856-4E02-898F-BE9034D68682}" srcOrd="0" destOrd="0" presId="urn:microsoft.com/office/officeart/2005/8/layout/vList2"/>
    <dgm:cxn modelId="{7A541A52-A7C2-4D00-8225-ED13D6199EDC}" srcId="{E72C4D08-9452-440E-9CBB-62EC00A9B327}" destId="{BAE4C07F-FD56-45AC-AE41-DE819A167C5E}" srcOrd="1" destOrd="0" parTransId="{CE5DA154-9DD0-469A-815B-F38D140A7F3C}" sibTransId="{47471E62-783C-42C1-9551-0050CE605A46}"/>
    <dgm:cxn modelId="{45BD7E75-E1FD-4F07-B6D6-A8F8C713FE29}" type="presOf" srcId="{C6277CE0-8520-4CC2-991C-E149F1678F11}" destId="{49F3BD5C-259E-4D2B-8749-5344227D8E63}" srcOrd="0" destOrd="0" presId="urn:microsoft.com/office/officeart/2005/8/layout/vList2"/>
    <dgm:cxn modelId="{67A72EA1-1206-4C90-AD4E-57A9675E4A2A}" srcId="{72B920A5-A1E9-480A-9F34-A42BC1AA93DB}" destId="{A23583E3-8FA4-4554-9B5B-8632F2D71F00}" srcOrd="0" destOrd="0" parTransId="{5DAEAB3C-F124-4AA3-BFC7-3B5AA5653115}" sibTransId="{BC36083C-39D7-466C-9C88-CBB32A13EB03}"/>
    <dgm:cxn modelId="{645EB7CB-1A25-4729-8A97-201C3C72BBEC}" srcId="{E72C4D08-9452-440E-9CBB-62EC00A9B327}" destId="{C6277CE0-8520-4CC2-991C-E149F1678F11}" srcOrd="0" destOrd="0" parTransId="{943320A1-4CC6-4DAD-B39B-6B226305621A}" sibTransId="{6502C013-A8D6-444B-BBC4-333A0E5B6981}"/>
    <dgm:cxn modelId="{72021BD2-184A-4C7E-B652-1184E9E262B4}" type="presOf" srcId="{72B920A5-A1E9-480A-9F34-A42BC1AA93DB}" destId="{77B2F871-E9D9-4EB3-8B66-4FDC64955243}" srcOrd="0" destOrd="0" presId="urn:microsoft.com/office/officeart/2005/8/layout/vList2"/>
    <dgm:cxn modelId="{494A40DC-F992-4AFF-BFDC-46F1F0027F91}" type="presOf" srcId="{7D9BA414-DFF5-4FE8-BC8B-D267A347B434}" destId="{07E3E9F4-8DC2-4EBE-8F63-A062A1560122}" srcOrd="0" destOrd="0" presId="urn:microsoft.com/office/officeart/2005/8/layout/vList2"/>
    <dgm:cxn modelId="{578389DC-29C1-4FD2-90F8-835B578C71EC}" srcId="{E72C4D08-9452-440E-9CBB-62EC00A9B327}" destId="{72B920A5-A1E9-480A-9F34-A42BC1AA93DB}" srcOrd="2" destOrd="0" parTransId="{E3D7A1DA-179B-4C23-BD86-9FC6F6506DE5}" sibTransId="{8116A2ED-FD39-43ED-856E-D9C59F1730D5}"/>
    <dgm:cxn modelId="{1043CAE9-6C0C-4EB0-AE85-DBA6F1E5AB69}" type="presOf" srcId="{E72C4D08-9452-440E-9CBB-62EC00A9B327}" destId="{193D844A-C969-4CA4-BC86-0C37C379EF61}" srcOrd="0" destOrd="0" presId="urn:microsoft.com/office/officeart/2005/8/layout/vList2"/>
    <dgm:cxn modelId="{8E60B89E-C6E7-435D-B4FA-A15BF67E17AB}" type="presParOf" srcId="{193D844A-C969-4CA4-BC86-0C37C379EF61}" destId="{49F3BD5C-259E-4D2B-8749-5344227D8E63}" srcOrd="0" destOrd="0" presId="urn:microsoft.com/office/officeart/2005/8/layout/vList2"/>
    <dgm:cxn modelId="{0010EFBD-AA82-498A-AB3C-AF92EA96CA8A}" type="presParOf" srcId="{193D844A-C969-4CA4-BC86-0C37C379EF61}" destId="{07E3E9F4-8DC2-4EBE-8F63-A062A1560122}" srcOrd="1" destOrd="0" presId="urn:microsoft.com/office/officeart/2005/8/layout/vList2"/>
    <dgm:cxn modelId="{FA35C8A2-C9E8-4E76-8E45-ED32274C3CF4}" type="presParOf" srcId="{193D844A-C969-4CA4-BC86-0C37C379EF61}" destId="{EC1B19BC-7856-4E02-898F-BE9034D68682}" srcOrd="2" destOrd="0" presId="urn:microsoft.com/office/officeart/2005/8/layout/vList2"/>
    <dgm:cxn modelId="{83AF7F41-02FD-4380-9854-20BAE17AB855}" type="presParOf" srcId="{193D844A-C969-4CA4-BC86-0C37C379EF61}" destId="{E4842BC5-1669-4C6C-860D-72FFE00CFD4D}" srcOrd="3" destOrd="0" presId="urn:microsoft.com/office/officeart/2005/8/layout/vList2"/>
    <dgm:cxn modelId="{F54FC994-3B77-4AC3-89AC-7479CD83B650}" type="presParOf" srcId="{193D844A-C969-4CA4-BC86-0C37C379EF61}" destId="{77B2F871-E9D9-4EB3-8B66-4FDC64955243}" srcOrd="4" destOrd="0" presId="urn:microsoft.com/office/officeart/2005/8/layout/vList2"/>
    <dgm:cxn modelId="{565A81C5-23A4-43F5-850B-608DF444CA56}" type="presParOf" srcId="{193D844A-C969-4CA4-BC86-0C37C379EF61}" destId="{0EB1E1DC-A3E2-4B33-B8F6-6A8DB224882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72C4D08-9452-440E-9CBB-62EC00A9B327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72B920A5-A1E9-480A-9F34-A42BC1AA93DB}">
      <dgm:prSet phldrT="[文字]" custT="1"/>
      <dgm:spPr/>
      <dgm:t>
        <a:bodyPr/>
        <a:lstStyle/>
        <a:p>
          <a:r>
            <a:rPr lang="en-US" altLang="zh-TW" sz="2800" dirty="0"/>
            <a:t>“Reinforcement Learning”</a:t>
          </a:r>
          <a:endParaRPr lang="zh-TW" altLang="en-US" sz="2800" dirty="0"/>
        </a:p>
      </dgm:t>
    </dgm:pt>
    <dgm:pt modelId="{E3D7A1DA-179B-4C23-BD86-9FC6F6506DE5}" type="parTrans" cxnId="{578389DC-29C1-4FD2-90F8-835B578C71EC}">
      <dgm:prSet/>
      <dgm:spPr/>
      <dgm:t>
        <a:bodyPr/>
        <a:lstStyle/>
        <a:p>
          <a:endParaRPr lang="zh-TW" altLang="en-US"/>
        </a:p>
      </dgm:t>
    </dgm:pt>
    <dgm:pt modelId="{8116A2ED-FD39-43ED-856E-D9C59F1730D5}" type="sibTrans" cxnId="{578389DC-29C1-4FD2-90F8-835B578C71EC}">
      <dgm:prSet/>
      <dgm:spPr/>
      <dgm:t>
        <a:bodyPr/>
        <a:lstStyle/>
        <a:p>
          <a:endParaRPr lang="zh-TW" altLang="en-US"/>
        </a:p>
      </dgm:t>
    </dgm:pt>
    <dgm:pt modelId="{A23583E3-8FA4-4554-9B5B-8632F2D71F00}">
      <dgm:prSet phldrT="[文字]" custT="1"/>
      <dgm:spPr/>
      <dgm:t>
        <a:bodyPr/>
        <a:lstStyle/>
        <a:p>
          <a:r>
            <a:rPr lang="en-US" altLang="zh-TW" sz="1800" kern="1200" dirty="0">
              <a:solidFill>
                <a:srgbClr val="0000FF"/>
              </a:solidFill>
              <a:latin typeface="Calibri" panose="020F0502020204030204"/>
              <a:ea typeface="新細明體" panose="02020500000000000000" pitchFamily="18" charset="-120"/>
              <a:cs typeface="+mn-cs"/>
            </a:rPr>
            <a:t>[Yu, et al., AAAI, 2017]</a:t>
          </a:r>
          <a:r>
            <a:rPr lang="de-DE" altLang="zh-TW" sz="1800" kern="1200" dirty="0">
              <a:solidFill>
                <a:srgbClr val="0000FF"/>
              </a:solidFill>
              <a:latin typeface="Calibri" panose="020F0502020204030204"/>
              <a:ea typeface="新細明體" panose="02020500000000000000" pitchFamily="18" charset="-120"/>
              <a:cs typeface="+mn-cs"/>
            </a:rPr>
            <a:t>[Li, et al., EMNLP, 2017]</a:t>
          </a:r>
          <a:r>
            <a:rPr lang="en-US" altLang="zh-TW" sz="1800" kern="1200" dirty="0">
              <a:solidFill>
                <a:srgbClr val="0000FF"/>
              </a:solidFill>
              <a:latin typeface="Calibri" panose="020F0502020204030204"/>
              <a:ea typeface="新細明體" panose="02020500000000000000" pitchFamily="18" charset="-120"/>
              <a:cs typeface="+mn-cs"/>
            </a:rPr>
            <a:t>[Tong </a:t>
          </a:r>
          <a:r>
            <a:rPr lang="en-US" altLang="zh-TW" sz="1800" kern="1200" dirty="0">
              <a:solidFill>
                <a:srgbClr val="0000FF"/>
              </a:solidFill>
            </a:rPr>
            <a:t>Che</a:t>
          </a:r>
          <a:r>
            <a:rPr lang="en-US" altLang="zh-TW" sz="1800" kern="1200" dirty="0">
              <a:solidFill>
                <a:srgbClr val="0000FF"/>
              </a:solidFill>
              <a:latin typeface="Lucida Grande"/>
            </a:rPr>
            <a:t>, et al</a:t>
          </a:r>
          <a:r>
            <a:rPr lang="en-US" altLang="zh-TW" sz="1800" kern="1200" dirty="0">
              <a:solidFill>
                <a:srgbClr val="0000FF"/>
              </a:solidFill>
            </a:rPr>
            <a:t>, </a:t>
          </a:r>
          <a:r>
            <a:rPr lang="en-US" altLang="zh-TW" sz="1800" kern="1200" dirty="0" err="1">
              <a:solidFill>
                <a:srgbClr val="0000FF"/>
              </a:solidFill>
            </a:rPr>
            <a:t>arXiv</a:t>
          </a:r>
          <a:r>
            <a:rPr lang="en-US" altLang="zh-TW" sz="1800" kern="1200" dirty="0">
              <a:solidFill>
                <a:srgbClr val="0000FF"/>
              </a:solidFill>
            </a:rPr>
            <a:t>, 2017][</a:t>
          </a:r>
          <a:r>
            <a:rPr lang="en-US" altLang="zh-TW" sz="1800" kern="1200" dirty="0" err="1">
              <a:solidFill>
                <a:srgbClr val="0000FF"/>
              </a:solidFill>
            </a:rPr>
            <a:t>Jiaxian</a:t>
          </a:r>
          <a:r>
            <a:rPr lang="en-US" altLang="zh-TW" sz="1800" kern="1200" dirty="0">
              <a:solidFill>
                <a:srgbClr val="0000FF"/>
              </a:solidFill>
            </a:rPr>
            <a:t> Guo, et al., AAAI, 2018][Kevin Lin, et al, NIPS, 2017][William </a:t>
          </a:r>
          <a:r>
            <a:rPr lang="en-US" altLang="zh-TW" sz="1800" kern="1200" dirty="0" err="1">
              <a:solidFill>
                <a:srgbClr val="0000FF"/>
              </a:solidFill>
            </a:rPr>
            <a:t>Fedus</a:t>
          </a:r>
          <a:r>
            <a:rPr lang="en-US" altLang="zh-TW" sz="1800" kern="1200" dirty="0">
              <a:solidFill>
                <a:srgbClr val="0000FF"/>
              </a:solidFill>
            </a:rPr>
            <a:t>, et al., ICLR, 2018]</a:t>
          </a:r>
          <a:r>
            <a:rPr lang="en-US" altLang="zh-TW" sz="1800" kern="1200" dirty="0">
              <a:solidFill>
                <a:srgbClr val="0000FF"/>
              </a:solidFill>
              <a:latin typeface="Lucida Grande"/>
            </a:rPr>
            <a:t> </a:t>
          </a:r>
          <a:endParaRPr lang="zh-TW" altLang="en-US" sz="1800" kern="1200" dirty="0">
            <a:solidFill>
              <a:srgbClr val="0000FF"/>
            </a:solidFill>
          </a:endParaRPr>
        </a:p>
      </dgm:t>
    </dgm:pt>
    <dgm:pt modelId="{5DAEAB3C-F124-4AA3-BFC7-3B5AA5653115}" type="parTrans" cxnId="{67A72EA1-1206-4C90-AD4E-57A9675E4A2A}">
      <dgm:prSet/>
      <dgm:spPr/>
      <dgm:t>
        <a:bodyPr/>
        <a:lstStyle/>
        <a:p>
          <a:endParaRPr lang="zh-TW" altLang="en-US"/>
        </a:p>
      </dgm:t>
    </dgm:pt>
    <dgm:pt modelId="{BC36083C-39D7-466C-9C88-CBB32A13EB03}" type="sibTrans" cxnId="{67A72EA1-1206-4C90-AD4E-57A9675E4A2A}">
      <dgm:prSet/>
      <dgm:spPr/>
      <dgm:t>
        <a:bodyPr/>
        <a:lstStyle/>
        <a:p>
          <a:endParaRPr lang="zh-TW" altLang="en-US"/>
        </a:p>
      </dgm:t>
    </dgm:pt>
    <dgm:pt modelId="{C6277CE0-8520-4CC2-991C-E149F1678F11}">
      <dgm:prSet phldrT="[文字]" custT="1"/>
      <dgm:spPr/>
      <dgm:t>
        <a:bodyPr/>
        <a:lstStyle/>
        <a:p>
          <a:r>
            <a:rPr lang="en-US" altLang="zh-TW" sz="2800" dirty="0"/>
            <a:t>Gumbel-</a:t>
          </a:r>
          <a:r>
            <a:rPr lang="en-US" altLang="zh-TW" sz="2800" dirty="0" err="1"/>
            <a:t>softmax</a:t>
          </a:r>
          <a:endParaRPr lang="zh-TW" altLang="en-US" sz="2800" dirty="0"/>
        </a:p>
      </dgm:t>
    </dgm:pt>
    <dgm:pt modelId="{943320A1-4CC6-4DAD-B39B-6B226305621A}" type="parTrans" cxnId="{645EB7CB-1A25-4729-8A97-201C3C72BBEC}">
      <dgm:prSet/>
      <dgm:spPr/>
      <dgm:t>
        <a:bodyPr/>
        <a:lstStyle/>
        <a:p>
          <a:endParaRPr lang="zh-TW" altLang="en-US"/>
        </a:p>
      </dgm:t>
    </dgm:pt>
    <dgm:pt modelId="{6502C013-A8D6-444B-BBC4-333A0E5B6981}" type="sibTrans" cxnId="{645EB7CB-1A25-4729-8A97-201C3C72BBEC}">
      <dgm:prSet/>
      <dgm:spPr/>
      <dgm:t>
        <a:bodyPr/>
        <a:lstStyle/>
        <a:p>
          <a:endParaRPr lang="zh-TW" altLang="en-US"/>
        </a:p>
      </dgm:t>
    </dgm:pt>
    <dgm:pt modelId="{7D9BA414-DFF5-4FE8-BC8B-D267A347B434}">
      <dgm:prSet phldrT="[文字]" custT="1"/>
      <dgm:spPr/>
      <dgm:t>
        <a:bodyPr/>
        <a:lstStyle/>
        <a:p>
          <a:r>
            <a:rPr lang="en-US" altLang="zh-TW" sz="1800" dirty="0">
              <a:solidFill>
                <a:srgbClr val="0000FF"/>
              </a:solidFill>
            </a:rPr>
            <a:t>[Matt J. </a:t>
          </a:r>
          <a:r>
            <a:rPr lang="en-US" altLang="zh-TW" sz="1800" dirty="0" err="1">
              <a:solidFill>
                <a:srgbClr val="0000FF"/>
              </a:solidFill>
            </a:rPr>
            <a:t>Kusner</a:t>
          </a:r>
          <a:r>
            <a:rPr lang="en-US" altLang="zh-TW" sz="1800" dirty="0">
              <a:solidFill>
                <a:srgbClr val="0000FF"/>
              </a:solidFill>
              <a:latin typeface="Lucida Grande"/>
            </a:rPr>
            <a:t>, et al</a:t>
          </a:r>
          <a:r>
            <a:rPr lang="en-US" altLang="zh-TW" sz="1800" dirty="0">
              <a:solidFill>
                <a:srgbClr val="0000FF"/>
              </a:solidFill>
            </a:rPr>
            <a:t>, </a:t>
          </a:r>
          <a:r>
            <a:rPr lang="en-US" altLang="zh-TW" sz="1800" dirty="0" err="1">
              <a:solidFill>
                <a:srgbClr val="0000FF"/>
              </a:solidFill>
            </a:rPr>
            <a:t>arXiv</a:t>
          </a:r>
          <a:r>
            <a:rPr lang="en-US" altLang="zh-TW" sz="1800" dirty="0">
              <a:solidFill>
                <a:srgbClr val="0000FF"/>
              </a:solidFill>
            </a:rPr>
            <a:t>, 2016]</a:t>
          </a:r>
          <a:endParaRPr lang="zh-TW" altLang="en-US" sz="1800" dirty="0">
            <a:solidFill>
              <a:srgbClr val="0000FF"/>
            </a:solidFill>
          </a:endParaRPr>
        </a:p>
      </dgm:t>
    </dgm:pt>
    <dgm:pt modelId="{8DC6C5B0-B24A-4A76-9309-9166BBDA33AB}" type="parTrans" cxnId="{BB83306F-4940-4DAF-B90D-B01D751D22F3}">
      <dgm:prSet/>
      <dgm:spPr/>
      <dgm:t>
        <a:bodyPr/>
        <a:lstStyle/>
        <a:p>
          <a:endParaRPr lang="zh-TW" altLang="en-US"/>
        </a:p>
      </dgm:t>
    </dgm:pt>
    <dgm:pt modelId="{5FC08EB9-D78F-45BA-A40C-9BA4D92C23C4}" type="sibTrans" cxnId="{BB83306F-4940-4DAF-B90D-B01D751D22F3}">
      <dgm:prSet/>
      <dgm:spPr/>
      <dgm:t>
        <a:bodyPr/>
        <a:lstStyle/>
        <a:p>
          <a:endParaRPr lang="zh-TW" altLang="en-US"/>
        </a:p>
      </dgm:t>
    </dgm:pt>
    <dgm:pt modelId="{BAE4C07F-FD56-45AC-AE41-DE819A167C5E}">
      <dgm:prSet phldrT="[文字]" custT="1"/>
      <dgm:spPr/>
      <dgm:t>
        <a:bodyPr/>
        <a:lstStyle/>
        <a:p>
          <a:r>
            <a:rPr lang="en-US" altLang="zh-TW" sz="2800" dirty="0"/>
            <a:t>Continuous Input for Discriminator</a:t>
          </a:r>
          <a:endParaRPr lang="zh-TW" altLang="en-US" sz="2800" dirty="0"/>
        </a:p>
      </dgm:t>
    </dgm:pt>
    <dgm:pt modelId="{CE5DA154-9DD0-469A-815B-F38D140A7F3C}" type="parTrans" cxnId="{7A541A52-A7C2-4D00-8225-ED13D6199EDC}">
      <dgm:prSet/>
      <dgm:spPr/>
      <dgm:t>
        <a:bodyPr/>
        <a:lstStyle/>
        <a:p>
          <a:endParaRPr lang="zh-TW" altLang="en-US"/>
        </a:p>
      </dgm:t>
    </dgm:pt>
    <dgm:pt modelId="{47471E62-783C-42C1-9551-0050CE605A46}" type="sibTrans" cxnId="{7A541A52-A7C2-4D00-8225-ED13D6199EDC}">
      <dgm:prSet/>
      <dgm:spPr/>
      <dgm:t>
        <a:bodyPr/>
        <a:lstStyle/>
        <a:p>
          <a:endParaRPr lang="zh-TW" altLang="en-US"/>
        </a:p>
      </dgm:t>
    </dgm:pt>
    <dgm:pt modelId="{4E4687E2-AF3A-402B-BCF9-79CC7565ADDA}">
      <dgm:prSet phldrT="[文字]" custT="1"/>
      <dgm:spPr/>
      <dgm:t>
        <a:bodyPr/>
        <a:lstStyle/>
        <a:p>
          <a:r>
            <a:rPr lang="en-US" altLang="zh-TW" sz="1800" dirty="0">
              <a:solidFill>
                <a:srgbClr val="0000FF"/>
              </a:solidFill>
            </a:rPr>
            <a:t>[Sai </a:t>
          </a:r>
          <a:r>
            <a:rPr lang="en-US" altLang="zh-TW" sz="1800" dirty="0" err="1">
              <a:solidFill>
                <a:srgbClr val="0000FF"/>
              </a:solidFill>
            </a:rPr>
            <a:t>Rajeswar</a:t>
          </a:r>
          <a:r>
            <a:rPr lang="en-US" altLang="zh-TW" sz="1800" dirty="0">
              <a:solidFill>
                <a:srgbClr val="0000FF"/>
              </a:solidFill>
            </a:rPr>
            <a:t>, et al., </a:t>
          </a:r>
          <a:r>
            <a:rPr lang="en-US" altLang="zh-TW" sz="1800" dirty="0" err="1">
              <a:solidFill>
                <a:srgbClr val="0000FF"/>
              </a:solidFill>
            </a:rPr>
            <a:t>arXiv</a:t>
          </a:r>
          <a:r>
            <a:rPr lang="en-US" altLang="zh-TW" sz="1800" dirty="0">
              <a:solidFill>
                <a:srgbClr val="0000FF"/>
              </a:solidFill>
            </a:rPr>
            <a:t>, 2017][</a:t>
          </a:r>
          <a:r>
            <a:rPr lang="en-US" altLang="zh-TW" sz="1800" dirty="0" err="1">
              <a:solidFill>
                <a:srgbClr val="0000FF"/>
              </a:solidFill>
            </a:rPr>
            <a:t>Ofir</a:t>
          </a:r>
          <a:r>
            <a:rPr lang="en-US" altLang="zh-TW" sz="1800" dirty="0">
              <a:solidFill>
                <a:srgbClr val="0000FF"/>
              </a:solidFill>
            </a:rPr>
            <a:t> Press, et al., ICML workshop, 2017][Zhen Xu, et al., EMNLP, 2017][Alex Lamb, et al., NIPS, 2016][</a:t>
          </a:r>
          <a:r>
            <a:rPr lang="en-US" altLang="zh-TW" sz="1800" dirty="0" err="1">
              <a:solidFill>
                <a:srgbClr val="0000FF"/>
              </a:solidFill>
            </a:rPr>
            <a:t>Yizhe</a:t>
          </a:r>
          <a:r>
            <a:rPr lang="en-US" altLang="zh-TW" sz="1800" dirty="0">
              <a:solidFill>
                <a:srgbClr val="0000FF"/>
              </a:solidFill>
            </a:rPr>
            <a:t> Zhang, et al., ICML, 2017]</a:t>
          </a:r>
          <a:endParaRPr lang="zh-TW" altLang="en-US" sz="1800" dirty="0">
            <a:solidFill>
              <a:srgbClr val="0000FF"/>
            </a:solidFill>
          </a:endParaRPr>
        </a:p>
      </dgm:t>
    </dgm:pt>
    <dgm:pt modelId="{98963982-1712-4AB8-A388-D91B5E51CF2D}" type="parTrans" cxnId="{31D77344-634F-4AC9-8530-D763247AE0F1}">
      <dgm:prSet/>
      <dgm:spPr/>
      <dgm:t>
        <a:bodyPr/>
        <a:lstStyle/>
        <a:p>
          <a:endParaRPr lang="zh-TW" altLang="en-US"/>
        </a:p>
      </dgm:t>
    </dgm:pt>
    <dgm:pt modelId="{334FE111-520D-4492-9CB3-47FB14A66B2C}" type="sibTrans" cxnId="{31D77344-634F-4AC9-8530-D763247AE0F1}">
      <dgm:prSet/>
      <dgm:spPr/>
      <dgm:t>
        <a:bodyPr/>
        <a:lstStyle/>
        <a:p>
          <a:endParaRPr lang="zh-TW" altLang="en-US"/>
        </a:p>
      </dgm:t>
    </dgm:pt>
    <dgm:pt modelId="{193D844A-C969-4CA4-BC86-0C37C379EF61}" type="pres">
      <dgm:prSet presAssocID="{E72C4D08-9452-440E-9CBB-62EC00A9B327}" presName="linear" presStyleCnt="0">
        <dgm:presLayoutVars>
          <dgm:animLvl val="lvl"/>
          <dgm:resizeHandles val="exact"/>
        </dgm:presLayoutVars>
      </dgm:prSet>
      <dgm:spPr/>
    </dgm:pt>
    <dgm:pt modelId="{49F3BD5C-259E-4D2B-8749-5344227D8E63}" type="pres">
      <dgm:prSet presAssocID="{C6277CE0-8520-4CC2-991C-E149F1678F1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7E3E9F4-8DC2-4EBE-8F63-A062A1560122}" type="pres">
      <dgm:prSet presAssocID="{C6277CE0-8520-4CC2-991C-E149F1678F11}" presName="childText" presStyleLbl="revTx" presStyleIdx="0" presStyleCnt="3">
        <dgm:presLayoutVars>
          <dgm:bulletEnabled val="1"/>
        </dgm:presLayoutVars>
      </dgm:prSet>
      <dgm:spPr/>
    </dgm:pt>
    <dgm:pt modelId="{EC1B19BC-7856-4E02-898F-BE9034D68682}" type="pres">
      <dgm:prSet presAssocID="{BAE4C07F-FD56-45AC-AE41-DE819A167C5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4842BC5-1669-4C6C-860D-72FFE00CFD4D}" type="pres">
      <dgm:prSet presAssocID="{BAE4C07F-FD56-45AC-AE41-DE819A167C5E}" presName="childText" presStyleLbl="revTx" presStyleIdx="1" presStyleCnt="3">
        <dgm:presLayoutVars>
          <dgm:bulletEnabled val="1"/>
        </dgm:presLayoutVars>
      </dgm:prSet>
      <dgm:spPr/>
    </dgm:pt>
    <dgm:pt modelId="{77B2F871-E9D9-4EB3-8B66-4FDC64955243}" type="pres">
      <dgm:prSet presAssocID="{72B920A5-A1E9-480A-9F34-A42BC1AA93D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EB1E1DC-A3E2-4B33-B8F6-6A8DB2248824}" type="pres">
      <dgm:prSet presAssocID="{72B920A5-A1E9-480A-9F34-A42BC1AA93DB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A05FD035-ED8C-4928-AF7F-51900B3422B9}" type="presOf" srcId="{4E4687E2-AF3A-402B-BCF9-79CC7565ADDA}" destId="{E4842BC5-1669-4C6C-860D-72FFE00CFD4D}" srcOrd="0" destOrd="0" presId="urn:microsoft.com/office/officeart/2005/8/layout/vList2"/>
    <dgm:cxn modelId="{FD6F9C41-D99E-438D-A2F1-BCC3DD294E55}" type="presOf" srcId="{A23583E3-8FA4-4554-9B5B-8632F2D71F00}" destId="{0EB1E1DC-A3E2-4B33-B8F6-6A8DB2248824}" srcOrd="0" destOrd="0" presId="urn:microsoft.com/office/officeart/2005/8/layout/vList2"/>
    <dgm:cxn modelId="{31D77344-634F-4AC9-8530-D763247AE0F1}" srcId="{BAE4C07F-FD56-45AC-AE41-DE819A167C5E}" destId="{4E4687E2-AF3A-402B-BCF9-79CC7565ADDA}" srcOrd="0" destOrd="0" parTransId="{98963982-1712-4AB8-A388-D91B5E51CF2D}" sibTransId="{334FE111-520D-4492-9CB3-47FB14A66B2C}"/>
    <dgm:cxn modelId="{BB83306F-4940-4DAF-B90D-B01D751D22F3}" srcId="{C6277CE0-8520-4CC2-991C-E149F1678F11}" destId="{7D9BA414-DFF5-4FE8-BC8B-D267A347B434}" srcOrd="0" destOrd="0" parTransId="{8DC6C5B0-B24A-4A76-9309-9166BBDA33AB}" sibTransId="{5FC08EB9-D78F-45BA-A40C-9BA4D92C23C4}"/>
    <dgm:cxn modelId="{BAE95751-FDB9-421B-BA1B-7A7FE6CD726C}" type="presOf" srcId="{BAE4C07F-FD56-45AC-AE41-DE819A167C5E}" destId="{EC1B19BC-7856-4E02-898F-BE9034D68682}" srcOrd="0" destOrd="0" presId="urn:microsoft.com/office/officeart/2005/8/layout/vList2"/>
    <dgm:cxn modelId="{7A541A52-A7C2-4D00-8225-ED13D6199EDC}" srcId="{E72C4D08-9452-440E-9CBB-62EC00A9B327}" destId="{BAE4C07F-FD56-45AC-AE41-DE819A167C5E}" srcOrd="1" destOrd="0" parTransId="{CE5DA154-9DD0-469A-815B-F38D140A7F3C}" sibTransId="{47471E62-783C-42C1-9551-0050CE605A46}"/>
    <dgm:cxn modelId="{45BD7E75-E1FD-4F07-B6D6-A8F8C713FE29}" type="presOf" srcId="{C6277CE0-8520-4CC2-991C-E149F1678F11}" destId="{49F3BD5C-259E-4D2B-8749-5344227D8E63}" srcOrd="0" destOrd="0" presId="urn:microsoft.com/office/officeart/2005/8/layout/vList2"/>
    <dgm:cxn modelId="{67A72EA1-1206-4C90-AD4E-57A9675E4A2A}" srcId="{72B920A5-A1E9-480A-9F34-A42BC1AA93DB}" destId="{A23583E3-8FA4-4554-9B5B-8632F2D71F00}" srcOrd="0" destOrd="0" parTransId="{5DAEAB3C-F124-4AA3-BFC7-3B5AA5653115}" sibTransId="{BC36083C-39D7-466C-9C88-CBB32A13EB03}"/>
    <dgm:cxn modelId="{645EB7CB-1A25-4729-8A97-201C3C72BBEC}" srcId="{E72C4D08-9452-440E-9CBB-62EC00A9B327}" destId="{C6277CE0-8520-4CC2-991C-E149F1678F11}" srcOrd="0" destOrd="0" parTransId="{943320A1-4CC6-4DAD-B39B-6B226305621A}" sibTransId="{6502C013-A8D6-444B-BBC4-333A0E5B6981}"/>
    <dgm:cxn modelId="{72021BD2-184A-4C7E-B652-1184E9E262B4}" type="presOf" srcId="{72B920A5-A1E9-480A-9F34-A42BC1AA93DB}" destId="{77B2F871-E9D9-4EB3-8B66-4FDC64955243}" srcOrd="0" destOrd="0" presId="urn:microsoft.com/office/officeart/2005/8/layout/vList2"/>
    <dgm:cxn modelId="{494A40DC-F992-4AFF-BFDC-46F1F0027F91}" type="presOf" srcId="{7D9BA414-DFF5-4FE8-BC8B-D267A347B434}" destId="{07E3E9F4-8DC2-4EBE-8F63-A062A1560122}" srcOrd="0" destOrd="0" presId="urn:microsoft.com/office/officeart/2005/8/layout/vList2"/>
    <dgm:cxn modelId="{578389DC-29C1-4FD2-90F8-835B578C71EC}" srcId="{E72C4D08-9452-440E-9CBB-62EC00A9B327}" destId="{72B920A5-A1E9-480A-9F34-A42BC1AA93DB}" srcOrd="2" destOrd="0" parTransId="{E3D7A1DA-179B-4C23-BD86-9FC6F6506DE5}" sibTransId="{8116A2ED-FD39-43ED-856E-D9C59F1730D5}"/>
    <dgm:cxn modelId="{1043CAE9-6C0C-4EB0-AE85-DBA6F1E5AB69}" type="presOf" srcId="{E72C4D08-9452-440E-9CBB-62EC00A9B327}" destId="{193D844A-C969-4CA4-BC86-0C37C379EF61}" srcOrd="0" destOrd="0" presId="urn:microsoft.com/office/officeart/2005/8/layout/vList2"/>
    <dgm:cxn modelId="{8E60B89E-C6E7-435D-B4FA-A15BF67E17AB}" type="presParOf" srcId="{193D844A-C969-4CA4-BC86-0C37C379EF61}" destId="{49F3BD5C-259E-4D2B-8749-5344227D8E63}" srcOrd="0" destOrd="0" presId="urn:microsoft.com/office/officeart/2005/8/layout/vList2"/>
    <dgm:cxn modelId="{0010EFBD-AA82-498A-AB3C-AF92EA96CA8A}" type="presParOf" srcId="{193D844A-C969-4CA4-BC86-0C37C379EF61}" destId="{07E3E9F4-8DC2-4EBE-8F63-A062A1560122}" srcOrd="1" destOrd="0" presId="urn:microsoft.com/office/officeart/2005/8/layout/vList2"/>
    <dgm:cxn modelId="{FA35C8A2-C9E8-4E76-8E45-ED32274C3CF4}" type="presParOf" srcId="{193D844A-C969-4CA4-BC86-0C37C379EF61}" destId="{EC1B19BC-7856-4E02-898F-BE9034D68682}" srcOrd="2" destOrd="0" presId="urn:microsoft.com/office/officeart/2005/8/layout/vList2"/>
    <dgm:cxn modelId="{83AF7F41-02FD-4380-9854-20BAE17AB855}" type="presParOf" srcId="{193D844A-C969-4CA4-BC86-0C37C379EF61}" destId="{E4842BC5-1669-4C6C-860D-72FFE00CFD4D}" srcOrd="3" destOrd="0" presId="urn:microsoft.com/office/officeart/2005/8/layout/vList2"/>
    <dgm:cxn modelId="{F54FC994-3B77-4AC3-89AC-7479CD83B650}" type="presParOf" srcId="{193D844A-C969-4CA4-BC86-0C37C379EF61}" destId="{77B2F871-E9D9-4EB3-8B66-4FDC64955243}" srcOrd="4" destOrd="0" presId="urn:microsoft.com/office/officeart/2005/8/layout/vList2"/>
    <dgm:cxn modelId="{565A81C5-23A4-43F5-850B-608DF444CA56}" type="presParOf" srcId="{193D844A-C969-4CA4-BC86-0C37C379EF61}" destId="{0EB1E1DC-A3E2-4B33-B8F6-6A8DB224882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42AE10E-2FC1-4217-B283-9A8DAC172CA6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98C9902-DBF9-450C-86C4-51E2C191CB3F}">
      <dgm:prSet phldrT="[文字]" custT="1"/>
      <dgm:spPr/>
      <dgm:t>
        <a:bodyPr/>
        <a:lstStyle/>
        <a:p>
          <a:r>
            <a:rPr lang="en-US" altLang="zh-TW" sz="2800" dirty="0"/>
            <a:t>Conditional Sequence Generation</a:t>
          </a:r>
          <a:endParaRPr lang="zh-TW" altLang="en-US" sz="2800" dirty="0"/>
        </a:p>
      </dgm:t>
    </dgm:pt>
    <dgm:pt modelId="{21120D53-D4F7-4A0A-849D-8AD199ED4C98}" type="par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68A2FAA-474A-4648-9CA2-EE26FA563FF2}" type="sib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C38580B-91C9-45B0-B628-D8F31C6C8ECB}">
      <dgm:prSet phldrT="[文字]" custT="1"/>
      <dgm:spPr/>
      <dgm:t>
        <a:bodyPr/>
        <a:lstStyle/>
        <a:p>
          <a:r>
            <a:rPr lang="en-US" altLang="zh-TW" sz="2800" dirty="0"/>
            <a:t>RL (human feedback)</a:t>
          </a:r>
          <a:endParaRPr lang="zh-TW" altLang="en-US" sz="2800" dirty="0"/>
        </a:p>
      </dgm:t>
    </dgm:pt>
    <dgm:pt modelId="{48F7F7EA-A827-4F0F-895D-8507A6BF0C50}" type="par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231F7478-2233-4881-AE41-4A8FBC35903D}" type="sib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38272D8F-583B-47FD-BD19-6ECB9D811EC6}">
      <dgm:prSet phldrT="[文字]" custT="1"/>
      <dgm:spPr/>
      <dgm:t>
        <a:bodyPr/>
        <a:lstStyle/>
        <a:p>
          <a:r>
            <a:rPr lang="en-US" altLang="zh-TW" sz="2800" dirty="0"/>
            <a:t>GAN (discriminator feedback)</a:t>
          </a:r>
          <a:endParaRPr lang="zh-TW" altLang="en-US" sz="2800" dirty="0"/>
        </a:p>
      </dgm:t>
    </dgm:pt>
    <dgm:pt modelId="{24B68B60-2D32-4722-9CD7-DDAD22B2EC11}" type="par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C5CF170C-1893-4E2C-A344-68FB113F86FA}" type="sib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1BD85FFE-12BA-47B5-8E8F-3CE43BB64597}">
      <dgm:prSet phldrT="[文字]" custT="1"/>
      <dgm:spPr/>
      <dgm:t>
        <a:bodyPr/>
        <a:lstStyle/>
        <a:p>
          <a:r>
            <a:rPr lang="en-US" altLang="zh-TW" sz="2800" dirty="0"/>
            <a:t>Unsupervised Abstractive Summarization</a:t>
          </a:r>
          <a:endParaRPr lang="zh-TW" altLang="en-US" sz="2800" dirty="0"/>
        </a:p>
      </dgm:t>
    </dgm:pt>
    <dgm:pt modelId="{B4466FA3-0B98-406E-9526-4C077BEB61DF}" type="par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DD8B8A41-21F9-45A6-A976-7887DFA53F27}" type="sib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AFFCB9F6-945B-4ADE-B323-0D6DC4C0EE6C}">
      <dgm:prSet phldrT="[文字]" custT="1"/>
      <dgm:spPr/>
      <dgm:t>
        <a:bodyPr/>
        <a:lstStyle/>
        <a:p>
          <a:r>
            <a:rPr lang="en-US" altLang="zh-TW" sz="2800" dirty="0"/>
            <a:t>Unsupervised Conditional Sequence Generation</a:t>
          </a:r>
          <a:endParaRPr lang="zh-TW" altLang="en-US" sz="2800" dirty="0"/>
        </a:p>
      </dgm:t>
    </dgm:pt>
    <dgm:pt modelId="{21E1B4A4-A383-4D73-AB3F-80BC72211AD0}" type="par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07B69AC4-0433-4581-AAF5-2CD7F8843C40}" type="sib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B5CB13AD-CE0D-48D5-9C1F-A1441A17608E}">
      <dgm:prSet phldrT="[文字]" custT="1"/>
      <dgm:spPr/>
      <dgm:t>
        <a:bodyPr/>
        <a:lstStyle/>
        <a:p>
          <a:r>
            <a:rPr lang="en-US" altLang="zh-TW" sz="2800" dirty="0"/>
            <a:t>Unsupervised Translation</a:t>
          </a:r>
          <a:endParaRPr lang="zh-TW" altLang="en-US" sz="2800" dirty="0"/>
        </a:p>
      </dgm:t>
    </dgm:pt>
    <dgm:pt modelId="{872626B6-0298-42DA-A277-2FCAB88965F0}" type="par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AFF63A30-92BE-4335-9CEB-4203DBF27ECF}" type="sib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72E2AE78-00DF-40D7-AAF0-14F3CDB3C6EB}">
      <dgm:prSet phldrT="[文字]" custT="1"/>
      <dgm:spPr/>
      <dgm:t>
        <a:bodyPr/>
        <a:lstStyle/>
        <a:p>
          <a:r>
            <a:rPr lang="en-US" altLang="zh-TW" sz="2800" dirty="0"/>
            <a:t>Text Style Transfer</a:t>
          </a:r>
          <a:endParaRPr lang="zh-TW" altLang="en-US" sz="2800" dirty="0"/>
        </a:p>
      </dgm:t>
    </dgm:pt>
    <dgm:pt modelId="{A60020ED-F5A7-431A-88A4-1DDDADF922FB}" type="parTrans" cxnId="{999ADC00-7869-4468-9CA2-7B9E61057C18}">
      <dgm:prSet/>
      <dgm:spPr/>
      <dgm:t>
        <a:bodyPr/>
        <a:lstStyle/>
        <a:p>
          <a:endParaRPr lang="zh-TW" altLang="en-US"/>
        </a:p>
      </dgm:t>
    </dgm:pt>
    <dgm:pt modelId="{69C0AD63-07D0-40F7-A026-458BB657ED74}" type="sibTrans" cxnId="{999ADC00-7869-4468-9CA2-7B9E61057C18}">
      <dgm:prSet/>
      <dgm:spPr/>
      <dgm:t>
        <a:bodyPr/>
        <a:lstStyle/>
        <a:p>
          <a:endParaRPr lang="zh-TW" altLang="en-US"/>
        </a:p>
      </dgm:t>
    </dgm:pt>
    <dgm:pt modelId="{92C14E10-930A-4454-827E-9E941CA366A1}" type="pres">
      <dgm:prSet presAssocID="{C42AE10E-2FC1-4217-B283-9A8DAC172CA6}" presName="linear" presStyleCnt="0">
        <dgm:presLayoutVars>
          <dgm:animLvl val="lvl"/>
          <dgm:resizeHandles val="exact"/>
        </dgm:presLayoutVars>
      </dgm:prSet>
      <dgm:spPr/>
    </dgm:pt>
    <dgm:pt modelId="{9FBA1960-2D08-45DF-8032-CB4888BFECAB}" type="pres">
      <dgm:prSet presAssocID="{898C9902-DBF9-450C-86C4-51E2C191CB3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708CFD9-A96F-4DE7-8E01-F2835461154C}" type="pres">
      <dgm:prSet presAssocID="{898C9902-DBF9-450C-86C4-51E2C191CB3F}" presName="childText" presStyleLbl="revTx" presStyleIdx="0" presStyleCnt="2">
        <dgm:presLayoutVars>
          <dgm:bulletEnabled val="1"/>
        </dgm:presLayoutVars>
      </dgm:prSet>
      <dgm:spPr/>
    </dgm:pt>
    <dgm:pt modelId="{27279EFF-C0F3-44DF-85D3-0521FEEB5806}" type="pres">
      <dgm:prSet presAssocID="{AFFCB9F6-945B-4ADE-B323-0D6DC4C0EE6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89CFBF4-12AB-44C2-A6A6-57606180E3F2}" type="pres">
      <dgm:prSet presAssocID="{AFFCB9F6-945B-4ADE-B323-0D6DC4C0EE6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99ADC00-7869-4468-9CA2-7B9E61057C18}" srcId="{AFFCB9F6-945B-4ADE-B323-0D6DC4C0EE6C}" destId="{72E2AE78-00DF-40D7-AAF0-14F3CDB3C6EB}" srcOrd="0" destOrd="0" parTransId="{A60020ED-F5A7-431A-88A4-1DDDADF922FB}" sibTransId="{69C0AD63-07D0-40F7-A026-458BB657ED74}"/>
    <dgm:cxn modelId="{956DF808-CB91-4F75-B5CB-4A4745EA3605}" type="presOf" srcId="{72E2AE78-00DF-40D7-AAF0-14F3CDB3C6EB}" destId="{689CFBF4-12AB-44C2-A6A6-57606180E3F2}" srcOrd="0" destOrd="0" presId="urn:microsoft.com/office/officeart/2005/8/layout/vList2"/>
    <dgm:cxn modelId="{1CE4EB27-225E-4FE4-BDE2-784D878956AE}" type="presOf" srcId="{BC38580B-91C9-45B0-B628-D8F31C6C8ECB}" destId="{B708CFD9-A96F-4DE7-8E01-F2835461154C}" srcOrd="0" destOrd="0" presId="urn:microsoft.com/office/officeart/2005/8/layout/vList2"/>
    <dgm:cxn modelId="{64C0B829-DB85-4DD0-A664-C904A59E0E5A}" srcId="{C42AE10E-2FC1-4217-B283-9A8DAC172CA6}" destId="{898C9902-DBF9-450C-86C4-51E2C191CB3F}" srcOrd="0" destOrd="0" parTransId="{21120D53-D4F7-4A0A-849D-8AD199ED4C98}" sibTransId="{B68A2FAA-474A-4648-9CA2-EE26FA563FF2}"/>
    <dgm:cxn modelId="{C74F632E-9DAD-4145-8004-84F293A08F73}" srcId="{C42AE10E-2FC1-4217-B283-9A8DAC172CA6}" destId="{AFFCB9F6-945B-4ADE-B323-0D6DC4C0EE6C}" srcOrd="1" destOrd="0" parTransId="{21E1B4A4-A383-4D73-AB3F-80BC72211AD0}" sibTransId="{07B69AC4-0433-4581-AAF5-2CD7F8843C40}"/>
    <dgm:cxn modelId="{7DD8F632-67B8-42FD-93EA-D9C05760BE40}" srcId="{898C9902-DBF9-450C-86C4-51E2C191CB3F}" destId="{38272D8F-583B-47FD-BD19-6ECB9D811EC6}" srcOrd="1" destOrd="0" parTransId="{24B68B60-2D32-4722-9CD7-DDAD22B2EC11}" sibTransId="{C5CF170C-1893-4E2C-A344-68FB113F86FA}"/>
    <dgm:cxn modelId="{632B9A5D-B151-4A31-B764-080B28E916EC}" type="presOf" srcId="{B5CB13AD-CE0D-48D5-9C1F-A1441A17608E}" destId="{689CFBF4-12AB-44C2-A6A6-57606180E3F2}" srcOrd="0" destOrd="2" presId="urn:microsoft.com/office/officeart/2005/8/layout/vList2"/>
    <dgm:cxn modelId="{F9327444-2360-4D00-A2D6-041D853E999B}" type="presOf" srcId="{38272D8F-583B-47FD-BD19-6ECB9D811EC6}" destId="{B708CFD9-A96F-4DE7-8E01-F2835461154C}" srcOrd="0" destOrd="1" presId="urn:microsoft.com/office/officeart/2005/8/layout/vList2"/>
    <dgm:cxn modelId="{78B16E7F-C1C8-4BC4-A539-CCB46232E743}" srcId="{898C9902-DBF9-450C-86C4-51E2C191CB3F}" destId="{BC38580B-91C9-45B0-B628-D8F31C6C8ECB}" srcOrd="0" destOrd="0" parTransId="{48F7F7EA-A827-4F0F-895D-8507A6BF0C50}" sibTransId="{231F7478-2233-4881-AE41-4A8FBC35903D}"/>
    <dgm:cxn modelId="{B1763289-A19C-4FAE-8F3F-21E146854E69}" type="presOf" srcId="{898C9902-DBF9-450C-86C4-51E2C191CB3F}" destId="{9FBA1960-2D08-45DF-8032-CB4888BFECAB}" srcOrd="0" destOrd="0" presId="urn:microsoft.com/office/officeart/2005/8/layout/vList2"/>
    <dgm:cxn modelId="{9CDDC69B-ED70-48AF-8858-7BAB8402963C}" srcId="{AFFCB9F6-945B-4ADE-B323-0D6DC4C0EE6C}" destId="{B5CB13AD-CE0D-48D5-9C1F-A1441A17608E}" srcOrd="2" destOrd="0" parTransId="{872626B6-0298-42DA-A277-2FCAB88965F0}" sibTransId="{AFF63A30-92BE-4335-9CEB-4203DBF27ECF}"/>
    <dgm:cxn modelId="{82C829AD-33B3-419A-96CA-CBA621E45816}" type="presOf" srcId="{1BD85FFE-12BA-47B5-8E8F-3CE43BB64597}" destId="{689CFBF4-12AB-44C2-A6A6-57606180E3F2}" srcOrd="0" destOrd="1" presId="urn:microsoft.com/office/officeart/2005/8/layout/vList2"/>
    <dgm:cxn modelId="{87BDEBC2-9237-4ACF-849F-638088FD7D9B}" type="presOf" srcId="{AFFCB9F6-945B-4ADE-B323-0D6DC4C0EE6C}" destId="{27279EFF-C0F3-44DF-85D3-0521FEEB5806}" srcOrd="0" destOrd="0" presId="urn:microsoft.com/office/officeart/2005/8/layout/vList2"/>
    <dgm:cxn modelId="{41D468D8-8BB8-4425-A71D-3F08AF9587E9}" srcId="{AFFCB9F6-945B-4ADE-B323-0D6DC4C0EE6C}" destId="{1BD85FFE-12BA-47B5-8E8F-3CE43BB64597}" srcOrd="1" destOrd="0" parTransId="{B4466FA3-0B98-406E-9526-4C077BEB61DF}" sibTransId="{DD8B8A41-21F9-45A6-A976-7887DFA53F27}"/>
    <dgm:cxn modelId="{B39A27DC-B3EC-4736-B097-329B029C34F9}" type="presOf" srcId="{C42AE10E-2FC1-4217-B283-9A8DAC172CA6}" destId="{92C14E10-930A-4454-827E-9E941CA366A1}" srcOrd="0" destOrd="0" presId="urn:microsoft.com/office/officeart/2005/8/layout/vList2"/>
    <dgm:cxn modelId="{C86D96A2-CAD6-4285-A685-1BB9EA75BDD6}" type="presParOf" srcId="{92C14E10-930A-4454-827E-9E941CA366A1}" destId="{9FBA1960-2D08-45DF-8032-CB4888BFECAB}" srcOrd="0" destOrd="0" presId="urn:microsoft.com/office/officeart/2005/8/layout/vList2"/>
    <dgm:cxn modelId="{D6D9525A-4B83-42BE-B088-0372EA25BF9E}" type="presParOf" srcId="{92C14E10-930A-4454-827E-9E941CA366A1}" destId="{B708CFD9-A96F-4DE7-8E01-F2835461154C}" srcOrd="1" destOrd="0" presId="urn:microsoft.com/office/officeart/2005/8/layout/vList2"/>
    <dgm:cxn modelId="{1A9D7AD7-6DB3-4593-94FB-3B9DBF4AD69F}" type="presParOf" srcId="{92C14E10-930A-4454-827E-9E941CA366A1}" destId="{27279EFF-C0F3-44DF-85D3-0521FEEB5806}" srcOrd="2" destOrd="0" presId="urn:microsoft.com/office/officeart/2005/8/layout/vList2"/>
    <dgm:cxn modelId="{09849097-B355-4FCC-A941-C857C6C66E64}" type="presParOf" srcId="{92C14E10-930A-4454-827E-9E941CA366A1}" destId="{689CFBF4-12AB-44C2-A6A6-57606180E3F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42AE10E-2FC1-4217-B283-9A8DAC172CA6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98C9902-DBF9-450C-86C4-51E2C191CB3F}">
      <dgm:prSet phldrT="[文字]" custT="1"/>
      <dgm:spPr/>
      <dgm:t>
        <a:bodyPr/>
        <a:lstStyle/>
        <a:p>
          <a:r>
            <a:rPr lang="en-US" altLang="zh-TW" sz="2800"/>
            <a:t>Improving Supervised Seq-to-seq Model</a:t>
          </a:r>
          <a:endParaRPr lang="zh-TW" altLang="en-US" sz="2800" dirty="0"/>
        </a:p>
      </dgm:t>
    </dgm:pt>
    <dgm:pt modelId="{21120D53-D4F7-4A0A-849D-8AD199ED4C98}" type="par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68A2FAA-474A-4648-9CA2-EE26FA563FF2}" type="sib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C22BA828-368D-40D6-8219-445CB0CA8FD9}">
      <dgm:prSet phldrT="[文字]"/>
      <dgm:spPr/>
      <dgm:t>
        <a:bodyPr/>
        <a:lstStyle/>
        <a:p>
          <a:r>
            <a:rPr lang="en-US" altLang="zh-TW" dirty="0"/>
            <a:t>RL (human feedback)</a:t>
          </a:r>
          <a:endParaRPr lang="zh-TW" altLang="en-US" dirty="0"/>
        </a:p>
      </dgm:t>
    </dgm:pt>
    <dgm:pt modelId="{77FC139F-31CE-4D38-8739-7ED421AAFCC5}" type="parTrans" cxnId="{D9DA53C8-5E53-4881-A44B-4547182EAD09}">
      <dgm:prSet/>
      <dgm:spPr/>
      <dgm:t>
        <a:bodyPr/>
        <a:lstStyle/>
        <a:p>
          <a:endParaRPr lang="zh-TW" altLang="en-US"/>
        </a:p>
      </dgm:t>
    </dgm:pt>
    <dgm:pt modelId="{44CE827B-85F8-4685-87D3-AE3C28C582C3}" type="sibTrans" cxnId="{D9DA53C8-5E53-4881-A44B-4547182EAD09}">
      <dgm:prSet/>
      <dgm:spPr/>
      <dgm:t>
        <a:bodyPr/>
        <a:lstStyle/>
        <a:p>
          <a:endParaRPr lang="zh-TW" altLang="en-US"/>
        </a:p>
      </dgm:t>
    </dgm:pt>
    <dgm:pt modelId="{C85415CA-74E9-46F7-A16F-A29F5357F0AE}">
      <dgm:prSet phldrT="[文字]"/>
      <dgm:spPr/>
      <dgm:t>
        <a:bodyPr/>
        <a:lstStyle/>
        <a:p>
          <a:r>
            <a:rPr lang="en-US" altLang="zh-TW" dirty="0"/>
            <a:t>GAN (discriminator feedback)</a:t>
          </a:r>
          <a:endParaRPr lang="zh-TW" altLang="en-US" dirty="0"/>
        </a:p>
      </dgm:t>
    </dgm:pt>
    <dgm:pt modelId="{D3E6BAF4-9EA7-482A-BCCA-B65929DCD33D}" type="parTrans" cxnId="{FA52BA87-F89F-4137-9E68-11D55A1531EF}">
      <dgm:prSet/>
      <dgm:spPr/>
      <dgm:t>
        <a:bodyPr/>
        <a:lstStyle/>
        <a:p>
          <a:endParaRPr lang="zh-TW" altLang="en-US"/>
        </a:p>
      </dgm:t>
    </dgm:pt>
    <dgm:pt modelId="{FF492FFF-E38C-4801-A5AA-E2190FBECEA0}" type="sibTrans" cxnId="{FA52BA87-F89F-4137-9E68-11D55A1531EF}">
      <dgm:prSet/>
      <dgm:spPr/>
      <dgm:t>
        <a:bodyPr/>
        <a:lstStyle/>
        <a:p>
          <a:endParaRPr lang="zh-TW" altLang="en-US"/>
        </a:p>
      </dgm:t>
    </dgm:pt>
    <dgm:pt modelId="{FD14D8B8-137F-44FF-BDD8-7841E937E176}">
      <dgm:prSet phldrT="[文字]"/>
      <dgm:spPr/>
      <dgm:t>
        <a:bodyPr/>
        <a:lstStyle/>
        <a:p>
          <a:r>
            <a:rPr lang="en-US" altLang="zh-TW" dirty="0"/>
            <a:t>Unsupervised </a:t>
          </a:r>
          <a:r>
            <a:rPr lang="en-US" altLang="zh-TW" dirty="0" err="1"/>
            <a:t>Seq</a:t>
          </a:r>
          <a:r>
            <a:rPr lang="en-US" altLang="zh-TW" dirty="0"/>
            <a:t>-to-</a:t>
          </a:r>
          <a:r>
            <a:rPr lang="en-US" altLang="zh-TW" dirty="0" err="1"/>
            <a:t>seq</a:t>
          </a:r>
          <a:r>
            <a:rPr lang="en-US" altLang="zh-TW" dirty="0"/>
            <a:t> Model</a:t>
          </a:r>
          <a:endParaRPr lang="zh-TW" altLang="en-US" dirty="0"/>
        </a:p>
      </dgm:t>
    </dgm:pt>
    <dgm:pt modelId="{FE47E185-A214-41B6-B31A-E0AFEB387606}" type="parTrans" cxnId="{7A38BE5D-1470-42DB-894B-153490E11E05}">
      <dgm:prSet/>
      <dgm:spPr/>
      <dgm:t>
        <a:bodyPr/>
        <a:lstStyle/>
        <a:p>
          <a:endParaRPr lang="zh-TW" altLang="en-US"/>
        </a:p>
      </dgm:t>
    </dgm:pt>
    <dgm:pt modelId="{237288B8-EE51-4456-BB04-2872F84A5344}" type="sibTrans" cxnId="{7A38BE5D-1470-42DB-894B-153490E11E05}">
      <dgm:prSet/>
      <dgm:spPr/>
      <dgm:t>
        <a:bodyPr/>
        <a:lstStyle/>
        <a:p>
          <a:endParaRPr lang="zh-TW" altLang="en-US"/>
        </a:p>
      </dgm:t>
    </dgm:pt>
    <dgm:pt modelId="{47163A1A-2A80-4A4A-A1AC-09F7EC6D0190}">
      <dgm:prSet phldrT="[文字]"/>
      <dgm:spPr/>
      <dgm:t>
        <a:bodyPr/>
        <a:lstStyle/>
        <a:p>
          <a:r>
            <a:rPr lang="en-US" altLang="zh-TW" dirty="0"/>
            <a:t>Text Style Transfer</a:t>
          </a:r>
          <a:endParaRPr lang="zh-TW" altLang="en-US" dirty="0"/>
        </a:p>
      </dgm:t>
    </dgm:pt>
    <dgm:pt modelId="{8B5022B7-CEF7-4857-B451-A94140CACAD8}" type="parTrans" cxnId="{9B4BC37B-A689-4413-882E-1EDB337F6B92}">
      <dgm:prSet/>
      <dgm:spPr/>
      <dgm:t>
        <a:bodyPr/>
        <a:lstStyle/>
        <a:p>
          <a:endParaRPr lang="zh-TW" altLang="en-US"/>
        </a:p>
      </dgm:t>
    </dgm:pt>
    <dgm:pt modelId="{2849E861-C168-4A6D-9FEC-7FF8543C7CE1}" type="sibTrans" cxnId="{9B4BC37B-A689-4413-882E-1EDB337F6B92}">
      <dgm:prSet/>
      <dgm:spPr/>
      <dgm:t>
        <a:bodyPr/>
        <a:lstStyle/>
        <a:p>
          <a:endParaRPr lang="zh-TW" altLang="en-US"/>
        </a:p>
      </dgm:t>
    </dgm:pt>
    <dgm:pt modelId="{F51DA7B5-27F3-48E8-9E7C-713CC7708087}">
      <dgm:prSet phldrT="[文字]"/>
      <dgm:spPr/>
      <dgm:t>
        <a:bodyPr/>
        <a:lstStyle/>
        <a:p>
          <a:r>
            <a:rPr lang="en-US" altLang="zh-TW" dirty="0"/>
            <a:t>Unsupervised Abstractive Summarization</a:t>
          </a:r>
          <a:endParaRPr lang="zh-TW" altLang="en-US" dirty="0"/>
        </a:p>
      </dgm:t>
    </dgm:pt>
    <dgm:pt modelId="{F788DE0A-AE18-4789-B092-224439874AC8}" type="parTrans" cxnId="{53725FCE-F98A-43DF-BF62-80784450BF81}">
      <dgm:prSet/>
      <dgm:spPr/>
      <dgm:t>
        <a:bodyPr/>
        <a:lstStyle/>
        <a:p>
          <a:endParaRPr lang="zh-TW" altLang="en-US"/>
        </a:p>
      </dgm:t>
    </dgm:pt>
    <dgm:pt modelId="{F7389CEF-FBD2-40F0-9CE0-9780CAE60AA0}" type="sibTrans" cxnId="{53725FCE-F98A-43DF-BF62-80784450BF81}">
      <dgm:prSet/>
      <dgm:spPr/>
      <dgm:t>
        <a:bodyPr/>
        <a:lstStyle/>
        <a:p>
          <a:endParaRPr lang="zh-TW" altLang="en-US"/>
        </a:p>
      </dgm:t>
    </dgm:pt>
    <dgm:pt modelId="{18806D36-B76C-474B-B947-967FD0499856}">
      <dgm:prSet phldrT="[文字]"/>
      <dgm:spPr/>
      <dgm:t>
        <a:bodyPr/>
        <a:lstStyle/>
        <a:p>
          <a:r>
            <a:rPr lang="en-US" altLang="zh-TW" dirty="0"/>
            <a:t>Unsupervised Translation</a:t>
          </a:r>
          <a:endParaRPr lang="zh-TW" altLang="en-US" dirty="0"/>
        </a:p>
      </dgm:t>
    </dgm:pt>
    <dgm:pt modelId="{02A7B99D-48D3-4A65-989A-E2226F886406}" type="parTrans" cxnId="{DE475FD6-EF92-4856-B94C-EC5248DFDBD8}">
      <dgm:prSet/>
      <dgm:spPr/>
      <dgm:t>
        <a:bodyPr/>
        <a:lstStyle/>
        <a:p>
          <a:endParaRPr lang="zh-TW" altLang="en-US"/>
        </a:p>
      </dgm:t>
    </dgm:pt>
    <dgm:pt modelId="{132FE057-A9AE-4C9F-87B4-313AC94F5176}" type="sibTrans" cxnId="{DE475FD6-EF92-4856-B94C-EC5248DFDBD8}">
      <dgm:prSet/>
      <dgm:spPr/>
      <dgm:t>
        <a:bodyPr/>
        <a:lstStyle/>
        <a:p>
          <a:endParaRPr lang="zh-TW" altLang="en-US"/>
        </a:p>
      </dgm:t>
    </dgm:pt>
    <dgm:pt modelId="{92C14E10-930A-4454-827E-9E941CA366A1}" type="pres">
      <dgm:prSet presAssocID="{C42AE10E-2FC1-4217-B283-9A8DAC172CA6}" presName="linear" presStyleCnt="0">
        <dgm:presLayoutVars>
          <dgm:animLvl val="lvl"/>
          <dgm:resizeHandles val="exact"/>
        </dgm:presLayoutVars>
      </dgm:prSet>
      <dgm:spPr/>
    </dgm:pt>
    <dgm:pt modelId="{9FBA1960-2D08-45DF-8032-CB4888BFECAB}" type="pres">
      <dgm:prSet presAssocID="{898C9902-DBF9-450C-86C4-51E2C191CB3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708CFD9-A96F-4DE7-8E01-F2835461154C}" type="pres">
      <dgm:prSet presAssocID="{898C9902-DBF9-450C-86C4-51E2C191CB3F}" presName="childText" presStyleLbl="revTx" presStyleIdx="0" presStyleCnt="2">
        <dgm:presLayoutVars>
          <dgm:bulletEnabled val="1"/>
        </dgm:presLayoutVars>
      </dgm:prSet>
      <dgm:spPr/>
    </dgm:pt>
    <dgm:pt modelId="{639A7860-62DB-43BA-AD72-F786F8515892}" type="pres">
      <dgm:prSet presAssocID="{FD14D8B8-137F-44FF-BDD8-7841E937E17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A3AB24F-DD59-4EA0-8742-CA2B176428C8}" type="pres">
      <dgm:prSet presAssocID="{FD14D8B8-137F-44FF-BDD8-7841E937E17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E072C12-1CD4-49D9-B0F9-5D6E6C0DD1A8}" type="presOf" srcId="{47163A1A-2A80-4A4A-A1AC-09F7EC6D0190}" destId="{1A3AB24F-DD59-4EA0-8742-CA2B176428C8}" srcOrd="0" destOrd="0" presId="urn:microsoft.com/office/officeart/2005/8/layout/vList2"/>
    <dgm:cxn modelId="{64C0B829-DB85-4DD0-A664-C904A59E0E5A}" srcId="{C42AE10E-2FC1-4217-B283-9A8DAC172CA6}" destId="{898C9902-DBF9-450C-86C4-51E2C191CB3F}" srcOrd="0" destOrd="0" parTransId="{21120D53-D4F7-4A0A-849D-8AD199ED4C98}" sibTransId="{B68A2FAA-474A-4648-9CA2-EE26FA563FF2}"/>
    <dgm:cxn modelId="{7A38BE5D-1470-42DB-894B-153490E11E05}" srcId="{C42AE10E-2FC1-4217-B283-9A8DAC172CA6}" destId="{FD14D8B8-137F-44FF-BDD8-7841E937E176}" srcOrd="1" destOrd="0" parTransId="{FE47E185-A214-41B6-B31A-E0AFEB387606}" sibTransId="{237288B8-EE51-4456-BB04-2872F84A5344}"/>
    <dgm:cxn modelId="{46A6C25F-68FA-4AC1-8C49-2FEFEA66778E}" type="presOf" srcId="{C85415CA-74E9-46F7-A16F-A29F5357F0AE}" destId="{B708CFD9-A96F-4DE7-8E01-F2835461154C}" srcOrd="0" destOrd="1" presId="urn:microsoft.com/office/officeart/2005/8/layout/vList2"/>
    <dgm:cxn modelId="{A4235A44-FDAC-4985-9952-6BAE1379820A}" type="presOf" srcId="{F51DA7B5-27F3-48E8-9E7C-713CC7708087}" destId="{1A3AB24F-DD59-4EA0-8742-CA2B176428C8}" srcOrd="0" destOrd="1" presId="urn:microsoft.com/office/officeart/2005/8/layout/vList2"/>
    <dgm:cxn modelId="{5B671E68-8BC1-4ECB-91E1-D5010E06D549}" type="presOf" srcId="{18806D36-B76C-474B-B947-967FD0499856}" destId="{1A3AB24F-DD59-4EA0-8742-CA2B176428C8}" srcOrd="0" destOrd="2" presId="urn:microsoft.com/office/officeart/2005/8/layout/vList2"/>
    <dgm:cxn modelId="{9B4BC37B-A689-4413-882E-1EDB337F6B92}" srcId="{FD14D8B8-137F-44FF-BDD8-7841E937E176}" destId="{47163A1A-2A80-4A4A-A1AC-09F7EC6D0190}" srcOrd="0" destOrd="0" parTransId="{8B5022B7-CEF7-4857-B451-A94140CACAD8}" sibTransId="{2849E861-C168-4A6D-9FEC-7FF8543C7CE1}"/>
    <dgm:cxn modelId="{FA52BA87-F89F-4137-9E68-11D55A1531EF}" srcId="{898C9902-DBF9-450C-86C4-51E2C191CB3F}" destId="{C85415CA-74E9-46F7-A16F-A29F5357F0AE}" srcOrd="1" destOrd="0" parTransId="{D3E6BAF4-9EA7-482A-BCCA-B65929DCD33D}" sibTransId="{FF492FFF-E38C-4801-A5AA-E2190FBECEA0}"/>
    <dgm:cxn modelId="{B1763289-A19C-4FAE-8F3F-21E146854E69}" type="presOf" srcId="{898C9902-DBF9-450C-86C4-51E2C191CB3F}" destId="{9FBA1960-2D08-45DF-8032-CB4888BFECAB}" srcOrd="0" destOrd="0" presId="urn:microsoft.com/office/officeart/2005/8/layout/vList2"/>
    <dgm:cxn modelId="{D9DA53C8-5E53-4881-A44B-4547182EAD09}" srcId="{898C9902-DBF9-450C-86C4-51E2C191CB3F}" destId="{C22BA828-368D-40D6-8219-445CB0CA8FD9}" srcOrd="0" destOrd="0" parTransId="{77FC139F-31CE-4D38-8739-7ED421AAFCC5}" sibTransId="{44CE827B-85F8-4685-87D3-AE3C28C582C3}"/>
    <dgm:cxn modelId="{3677CDCA-BB91-4870-9646-8E016664A640}" type="presOf" srcId="{FD14D8B8-137F-44FF-BDD8-7841E937E176}" destId="{639A7860-62DB-43BA-AD72-F786F8515892}" srcOrd="0" destOrd="0" presId="urn:microsoft.com/office/officeart/2005/8/layout/vList2"/>
    <dgm:cxn modelId="{53725FCE-F98A-43DF-BF62-80784450BF81}" srcId="{FD14D8B8-137F-44FF-BDD8-7841E937E176}" destId="{F51DA7B5-27F3-48E8-9E7C-713CC7708087}" srcOrd="1" destOrd="0" parTransId="{F788DE0A-AE18-4789-B092-224439874AC8}" sibTransId="{F7389CEF-FBD2-40F0-9CE0-9780CAE60AA0}"/>
    <dgm:cxn modelId="{DE475FD6-EF92-4856-B94C-EC5248DFDBD8}" srcId="{FD14D8B8-137F-44FF-BDD8-7841E937E176}" destId="{18806D36-B76C-474B-B947-967FD0499856}" srcOrd="2" destOrd="0" parTransId="{02A7B99D-48D3-4A65-989A-E2226F886406}" sibTransId="{132FE057-A9AE-4C9F-87B4-313AC94F5176}"/>
    <dgm:cxn modelId="{E2CED2DA-0778-4168-9230-D3A3C733AD3B}" type="presOf" srcId="{C22BA828-368D-40D6-8219-445CB0CA8FD9}" destId="{B708CFD9-A96F-4DE7-8E01-F2835461154C}" srcOrd="0" destOrd="0" presId="urn:microsoft.com/office/officeart/2005/8/layout/vList2"/>
    <dgm:cxn modelId="{B39A27DC-B3EC-4736-B097-329B029C34F9}" type="presOf" srcId="{C42AE10E-2FC1-4217-B283-9A8DAC172CA6}" destId="{92C14E10-930A-4454-827E-9E941CA366A1}" srcOrd="0" destOrd="0" presId="urn:microsoft.com/office/officeart/2005/8/layout/vList2"/>
    <dgm:cxn modelId="{C86D96A2-CAD6-4285-A685-1BB9EA75BDD6}" type="presParOf" srcId="{92C14E10-930A-4454-827E-9E941CA366A1}" destId="{9FBA1960-2D08-45DF-8032-CB4888BFECAB}" srcOrd="0" destOrd="0" presId="urn:microsoft.com/office/officeart/2005/8/layout/vList2"/>
    <dgm:cxn modelId="{D6D9525A-4B83-42BE-B088-0372EA25BF9E}" type="presParOf" srcId="{92C14E10-930A-4454-827E-9E941CA366A1}" destId="{B708CFD9-A96F-4DE7-8E01-F2835461154C}" srcOrd="1" destOrd="0" presId="urn:microsoft.com/office/officeart/2005/8/layout/vList2"/>
    <dgm:cxn modelId="{80481376-21C2-4CF8-860E-2F67FDE94165}" type="presParOf" srcId="{92C14E10-930A-4454-827E-9E941CA366A1}" destId="{639A7860-62DB-43BA-AD72-F786F8515892}" srcOrd="2" destOrd="0" presId="urn:microsoft.com/office/officeart/2005/8/layout/vList2"/>
    <dgm:cxn modelId="{147E6B1C-471A-4371-A280-8A31603A9898}" type="presParOf" srcId="{92C14E10-930A-4454-827E-9E941CA366A1}" destId="{1A3AB24F-DD59-4EA0-8742-CA2B176428C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42AE10E-2FC1-4217-B283-9A8DAC172CA6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98C9902-DBF9-450C-86C4-51E2C191CB3F}">
      <dgm:prSet phldrT="[文字]" custT="1"/>
      <dgm:spPr/>
      <dgm:t>
        <a:bodyPr/>
        <a:lstStyle/>
        <a:p>
          <a:r>
            <a:rPr lang="en-US" altLang="zh-TW" sz="2800"/>
            <a:t>Improving Supervised Seq-to-seq Model</a:t>
          </a:r>
          <a:endParaRPr lang="zh-TW" altLang="en-US" sz="2800" dirty="0"/>
        </a:p>
      </dgm:t>
    </dgm:pt>
    <dgm:pt modelId="{21120D53-D4F7-4A0A-849D-8AD199ED4C98}" type="par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68A2FAA-474A-4648-9CA2-EE26FA563FF2}" type="sib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55BCECF0-5E4F-4A6A-AF47-09EE9E23EC64}">
      <dgm:prSet phldrT="[文字]"/>
      <dgm:spPr/>
      <dgm:t>
        <a:bodyPr/>
        <a:lstStyle/>
        <a:p>
          <a:r>
            <a:rPr lang="en-US" altLang="zh-TW" dirty="0"/>
            <a:t>RL (human feedback)</a:t>
          </a:r>
          <a:endParaRPr lang="zh-TW" altLang="en-US" dirty="0"/>
        </a:p>
      </dgm:t>
    </dgm:pt>
    <dgm:pt modelId="{56EA1458-4E20-4887-A7F0-2E873DA61C0F}" type="parTrans" cxnId="{2C95B2EA-73F7-4929-A3A6-E4B006C56C42}">
      <dgm:prSet/>
      <dgm:spPr/>
      <dgm:t>
        <a:bodyPr/>
        <a:lstStyle/>
        <a:p>
          <a:endParaRPr lang="zh-TW" altLang="en-US"/>
        </a:p>
      </dgm:t>
    </dgm:pt>
    <dgm:pt modelId="{3453BE8D-6FAE-4C0D-BADA-CD4F840EB03F}" type="sibTrans" cxnId="{2C95B2EA-73F7-4929-A3A6-E4B006C56C42}">
      <dgm:prSet/>
      <dgm:spPr/>
      <dgm:t>
        <a:bodyPr/>
        <a:lstStyle/>
        <a:p>
          <a:endParaRPr lang="zh-TW" altLang="en-US"/>
        </a:p>
      </dgm:t>
    </dgm:pt>
    <dgm:pt modelId="{18024CC0-02C6-45F3-8CDB-CF2F8D06E5BE}">
      <dgm:prSet phldrT="[文字]"/>
      <dgm:spPr/>
      <dgm:t>
        <a:bodyPr/>
        <a:lstStyle/>
        <a:p>
          <a:r>
            <a:rPr lang="en-US" altLang="zh-TW" dirty="0"/>
            <a:t>GAN (discriminator feedback)</a:t>
          </a:r>
          <a:endParaRPr lang="zh-TW" altLang="en-US" dirty="0"/>
        </a:p>
      </dgm:t>
    </dgm:pt>
    <dgm:pt modelId="{3F0A68E1-DE29-4E35-A972-D62B9EA7C981}" type="parTrans" cxnId="{62EE92E5-2F90-45CF-B5D6-FEE19B123E5A}">
      <dgm:prSet/>
      <dgm:spPr/>
      <dgm:t>
        <a:bodyPr/>
        <a:lstStyle/>
        <a:p>
          <a:endParaRPr lang="zh-TW" altLang="en-US"/>
        </a:p>
      </dgm:t>
    </dgm:pt>
    <dgm:pt modelId="{3E8096D2-FF0B-4E12-A6C0-1A6650790B1E}" type="sibTrans" cxnId="{62EE92E5-2F90-45CF-B5D6-FEE19B123E5A}">
      <dgm:prSet/>
      <dgm:spPr/>
      <dgm:t>
        <a:bodyPr/>
        <a:lstStyle/>
        <a:p>
          <a:endParaRPr lang="zh-TW" altLang="en-US"/>
        </a:p>
      </dgm:t>
    </dgm:pt>
    <dgm:pt modelId="{A81183C4-F0DE-4578-83B7-E316CB89F020}">
      <dgm:prSet phldrT="[文字]"/>
      <dgm:spPr/>
      <dgm:t>
        <a:bodyPr/>
        <a:lstStyle/>
        <a:p>
          <a:r>
            <a:rPr lang="en-US" altLang="zh-TW" dirty="0"/>
            <a:t>Unsupervised </a:t>
          </a:r>
          <a:r>
            <a:rPr lang="en-US" altLang="zh-TW" dirty="0" err="1"/>
            <a:t>Seq</a:t>
          </a:r>
          <a:r>
            <a:rPr lang="en-US" altLang="zh-TW" dirty="0"/>
            <a:t>-to-</a:t>
          </a:r>
          <a:r>
            <a:rPr lang="en-US" altLang="zh-TW" dirty="0" err="1"/>
            <a:t>seq</a:t>
          </a:r>
          <a:r>
            <a:rPr lang="en-US" altLang="zh-TW" dirty="0"/>
            <a:t> Model</a:t>
          </a:r>
          <a:endParaRPr lang="zh-TW" altLang="en-US" dirty="0"/>
        </a:p>
      </dgm:t>
    </dgm:pt>
    <dgm:pt modelId="{B6BA660D-4891-47B5-97B0-3FF4BA58F845}" type="parTrans" cxnId="{A2D819D8-B63C-472A-A80D-288BC66761B1}">
      <dgm:prSet/>
      <dgm:spPr/>
      <dgm:t>
        <a:bodyPr/>
        <a:lstStyle/>
        <a:p>
          <a:endParaRPr lang="zh-TW" altLang="en-US"/>
        </a:p>
      </dgm:t>
    </dgm:pt>
    <dgm:pt modelId="{E6FBDD0E-2D5F-4269-A7C8-FF36D0D4B9DE}" type="sibTrans" cxnId="{A2D819D8-B63C-472A-A80D-288BC66761B1}">
      <dgm:prSet/>
      <dgm:spPr/>
      <dgm:t>
        <a:bodyPr/>
        <a:lstStyle/>
        <a:p>
          <a:endParaRPr lang="zh-TW" altLang="en-US"/>
        </a:p>
      </dgm:t>
    </dgm:pt>
    <dgm:pt modelId="{D53C2109-3A82-492E-8049-D550DB02C189}">
      <dgm:prSet phldrT="[文字]"/>
      <dgm:spPr/>
      <dgm:t>
        <a:bodyPr/>
        <a:lstStyle/>
        <a:p>
          <a:r>
            <a:rPr lang="en-US" altLang="zh-TW" dirty="0"/>
            <a:t>Text Style Transfer</a:t>
          </a:r>
          <a:endParaRPr lang="zh-TW" altLang="en-US" dirty="0"/>
        </a:p>
      </dgm:t>
    </dgm:pt>
    <dgm:pt modelId="{35E38443-9989-4162-8DED-64F20D285C8F}" type="parTrans" cxnId="{3C86B30B-4A8D-4F37-890F-FA9DB0C519A8}">
      <dgm:prSet/>
      <dgm:spPr/>
      <dgm:t>
        <a:bodyPr/>
        <a:lstStyle/>
        <a:p>
          <a:endParaRPr lang="zh-TW" altLang="en-US"/>
        </a:p>
      </dgm:t>
    </dgm:pt>
    <dgm:pt modelId="{5261CC11-2F5A-4748-B42C-5FA30985B95C}" type="sibTrans" cxnId="{3C86B30B-4A8D-4F37-890F-FA9DB0C519A8}">
      <dgm:prSet/>
      <dgm:spPr/>
      <dgm:t>
        <a:bodyPr/>
        <a:lstStyle/>
        <a:p>
          <a:endParaRPr lang="zh-TW" altLang="en-US"/>
        </a:p>
      </dgm:t>
    </dgm:pt>
    <dgm:pt modelId="{08048085-2DB7-4542-BF34-E37EE9D1B24A}">
      <dgm:prSet phldrT="[文字]"/>
      <dgm:spPr/>
      <dgm:t>
        <a:bodyPr/>
        <a:lstStyle/>
        <a:p>
          <a:r>
            <a:rPr lang="en-US" altLang="zh-TW" dirty="0"/>
            <a:t>Unsupervised Abstractive Summarization</a:t>
          </a:r>
          <a:endParaRPr lang="zh-TW" altLang="en-US" dirty="0"/>
        </a:p>
      </dgm:t>
    </dgm:pt>
    <dgm:pt modelId="{FEFD43E8-72EE-4FB8-928F-C04A4AB85F86}" type="parTrans" cxnId="{C69C0B20-7161-4C7E-8C45-8607FECB39E1}">
      <dgm:prSet/>
      <dgm:spPr/>
      <dgm:t>
        <a:bodyPr/>
        <a:lstStyle/>
        <a:p>
          <a:endParaRPr lang="zh-TW" altLang="en-US"/>
        </a:p>
      </dgm:t>
    </dgm:pt>
    <dgm:pt modelId="{E3E40AF0-E6E7-4844-8551-5E0E3C500004}" type="sibTrans" cxnId="{C69C0B20-7161-4C7E-8C45-8607FECB39E1}">
      <dgm:prSet/>
      <dgm:spPr/>
      <dgm:t>
        <a:bodyPr/>
        <a:lstStyle/>
        <a:p>
          <a:endParaRPr lang="zh-TW" altLang="en-US"/>
        </a:p>
      </dgm:t>
    </dgm:pt>
    <dgm:pt modelId="{51C9E6A1-291A-494A-AC86-147E33FD884B}">
      <dgm:prSet phldrT="[文字]"/>
      <dgm:spPr/>
      <dgm:t>
        <a:bodyPr/>
        <a:lstStyle/>
        <a:p>
          <a:r>
            <a:rPr lang="en-US" altLang="zh-TW" dirty="0"/>
            <a:t>Unsupervised Translation</a:t>
          </a:r>
          <a:endParaRPr lang="zh-TW" altLang="en-US" dirty="0"/>
        </a:p>
      </dgm:t>
    </dgm:pt>
    <dgm:pt modelId="{92100398-699B-4445-920E-F0ACC460BB10}" type="parTrans" cxnId="{CA368AB1-C747-4C8E-AC4C-C112318AD557}">
      <dgm:prSet/>
      <dgm:spPr/>
      <dgm:t>
        <a:bodyPr/>
        <a:lstStyle/>
        <a:p>
          <a:endParaRPr lang="zh-TW" altLang="en-US"/>
        </a:p>
      </dgm:t>
    </dgm:pt>
    <dgm:pt modelId="{E015A95B-6DD9-4D93-BDFD-67E11501DC39}" type="sibTrans" cxnId="{CA368AB1-C747-4C8E-AC4C-C112318AD557}">
      <dgm:prSet/>
      <dgm:spPr/>
      <dgm:t>
        <a:bodyPr/>
        <a:lstStyle/>
        <a:p>
          <a:endParaRPr lang="zh-TW" altLang="en-US"/>
        </a:p>
      </dgm:t>
    </dgm:pt>
    <dgm:pt modelId="{92C14E10-930A-4454-827E-9E941CA366A1}" type="pres">
      <dgm:prSet presAssocID="{C42AE10E-2FC1-4217-B283-9A8DAC172CA6}" presName="linear" presStyleCnt="0">
        <dgm:presLayoutVars>
          <dgm:animLvl val="lvl"/>
          <dgm:resizeHandles val="exact"/>
        </dgm:presLayoutVars>
      </dgm:prSet>
      <dgm:spPr/>
    </dgm:pt>
    <dgm:pt modelId="{9FBA1960-2D08-45DF-8032-CB4888BFECAB}" type="pres">
      <dgm:prSet presAssocID="{898C9902-DBF9-450C-86C4-51E2C191CB3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708CFD9-A96F-4DE7-8E01-F2835461154C}" type="pres">
      <dgm:prSet presAssocID="{898C9902-DBF9-450C-86C4-51E2C191CB3F}" presName="childText" presStyleLbl="revTx" presStyleIdx="0" presStyleCnt="2">
        <dgm:presLayoutVars>
          <dgm:bulletEnabled val="1"/>
        </dgm:presLayoutVars>
      </dgm:prSet>
      <dgm:spPr/>
    </dgm:pt>
    <dgm:pt modelId="{71416716-BE4D-4219-8B20-1C57FFD39BCB}" type="pres">
      <dgm:prSet presAssocID="{A81183C4-F0DE-4578-83B7-E316CB89F02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6D1C976-FDE1-4F38-BFD4-9EDFC7D26C70}" type="pres">
      <dgm:prSet presAssocID="{A81183C4-F0DE-4578-83B7-E316CB89F020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C86B30B-4A8D-4F37-890F-FA9DB0C519A8}" srcId="{A81183C4-F0DE-4578-83B7-E316CB89F020}" destId="{D53C2109-3A82-492E-8049-D550DB02C189}" srcOrd="0" destOrd="0" parTransId="{35E38443-9989-4162-8DED-64F20D285C8F}" sibTransId="{5261CC11-2F5A-4748-B42C-5FA30985B95C}"/>
    <dgm:cxn modelId="{23243A1F-FFE4-483F-9A71-789B22C2875A}" type="presOf" srcId="{08048085-2DB7-4542-BF34-E37EE9D1B24A}" destId="{06D1C976-FDE1-4F38-BFD4-9EDFC7D26C70}" srcOrd="0" destOrd="1" presId="urn:microsoft.com/office/officeart/2005/8/layout/vList2"/>
    <dgm:cxn modelId="{C69C0B20-7161-4C7E-8C45-8607FECB39E1}" srcId="{A81183C4-F0DE-4578-83B7-E316CB89F020}" destId="{08048085-2DB7-4542-BF34-E37EE9D1B24A}" srcOrd="1" destOrd="0" parTransId="{FEFD43E8-72EE-4FB8-928F-C04A4AB85F86}" sibTransId="{E3E40AF0-E6E7-4844-8551-5E0E3C500004}"/>
    <dgm:cxn modelId="{64C0B829-DB85-4DD0-A664-C904A59E0E5A}" srcId="{C42AE10E-2FC1-4217-B283-9A8DAC172CA6}" destId="{898C9902-DBF9-450C-86C4-51E2C191CB3F}" srcOrd="0" destOrd="0" parTransId="{21120D53-D4F7-4A0A-849D-8AD199ED4C98}" sibTransId="{B68A2FAA-474A-4648-9CA2-EE26FA563FF2}"/>
    <dgm:cxn modelId="{EDB9882E-926D-4A72-AB9A-51B1BDA2A785}" type="presOf" srcId="{51C9E6A1-291A-494A-AC86-147E33FD884B}" destId="{06D1C976-FDE1-4F38-BFD4-9EDFC7D26C70}" srcOrd="0" destOrd="2" presId="urn:microsoft.com/office/officeart/2005/8/layout/vList2"/>
    <dgm:cxn modelId="{6406F55A-F8F2-4074-BEFD-F0D1B5A9701B}" type="presOf" srcId="{55BCECF0-5E4F-4A6A-AF47-09EE9E23EC64}" destId="{B708CFD9-A96F-4DE7-8E01-F2835461154C}" srcOrd="0" destOrd="0" presId="urn:microsoft.com/office/officeart/2005/8/layout/vList2"/>
    <dgm:cxn modelId="{B1763289-A19C-4FAE-8F3F-21E146854E69}" type="presOf" srcId="{898C9902-DBF9-450C-86C4-51E2C191CB3F}" destId="{9FBA1960-2D08-45DF-8032-CB4888BFECAB}" srcOrd="0" destOrd="0" presId="urn:microsoft.com/office/officeart/2005/8/layout/vList2"/>
    <dgm:cxn modelId="{045CFC93-0E64-46FB-BF37-F128E3ECCC5F}" type="presOf" srcId="{D53C2109-3A82-492E-8049-D550DB02C189}" destId="{06D1C976-FDE1-4F38-BFD4-9EDFC7D26C70}" srcOrd="0" destOrd="0" presId="urn:microsoft.com/office/officeart/2005/8/layout/vList2"/>
    <dgm:cxn modelId="{33954196-6200-4452-8504-891D429E3DA5}" type="presOf" srcId="{18024CC0-02C6-45F3-8CDB-CF2F8D06E5BE}" destId="{B708CFD9-A96F-4DE7-8E01-F2835461154C}" srcOrd="0" destOrd="1" presId="urn:microsoft.com/office/officeart/2005/8/layout/vList2"/>
    <dgm:cxn modelId="{665EDAA0-0042-465B-87F3-55B354A813E8}" type="presOf" srcId="{A81183C4-F0DE-4578-83B7-E316CB89F020}" destId="{71416716-BE4D-4219-8B20-1C57FFD39BCB}" srcOrd="0" destOrd="0" presId="urn:microsoft.com/office/officeart/2005/8/layout/vList2"/>
    <dgm:cxn modelId="{CA368AB1-C747-4C8E-AC4C-C112318AD557}" srcId="{A81183C4-F0DE-4578-83B7-E316CB89F020}" destId="{51C9E6A1-291A-494A-AC86-147E33FD884B}" srcOrd="2" destOrd="0" parTransId="{92100398-699B-4445-920E-F0ACC460BB10}" sibTransId="{E015A95B-6DD9-4D93-BDFD-67E11501DC39}"/>
    <dgm:cxn modelId="{A2D819D8-B63C-472A-A80D-288BC66761B1}" srcId="{C42AE10E-2FC1-4217-B283-9A8DAC172CA6}" destId="{A81183C4-F0DE-4578-83B7-E316CB89F020}" srcOrd="1" destOrd="0" parTransId="{B6BA660D-4891-47B5-97B0-3FF4BA58F845}" sibTransId="{E6FBDD0E-2D5F-4269-A7C8-FF36D0D4B9DE}"/>
    <dgm:cxn modelId="{B39A27DC-B3EC-4736-B097-329B029C34F9}" type="presOf" srcId="{C42AE10E-2FC1-4217-B283-9A8DAC172CA6}" destId="{92C14E10-930A-4454-827E-9E941CA366A1}" srcOrd="0" destOrd="0" presId="urn:microsoft.com/office/officeart/2005/8/layout/vList2"/>
    <dgm:cxn modelId="{62EE92E5-2F90-45CF-B5D6-FEE19B123E5A}" srcId="{898C9902-DBF9-450C-86C4-51E2C191CB3F}" destId="{18024CC0-02C6-45F3-8CDB-CF2F8D06E5BE}" srcOrd="1" destOrd="0" parTransId="{3F0A68E1-DE29-4E35-A972-D62B9EA7C981}" sibTransId="{3E8096D2-FF0B-4E12-A6C0-1A6650790B1E}"/>
    <dgm:cxn modelId="{2C95B2EA-73F7-4929-A3A6-E4B006C56C42}" srcId="{898C9902-DBF9-450C-86C4-51E2C191CB3F}" destId="{55BCECF0-5E4F-4A6A-AF47-09EE9E23EC64}" srcOrd="0" destOrd="0" parTransId="{56EA1458-4E20-4887-A7F0-2E873DA61C0F}" sibTransId="{3453BE8D-6FAE-4C0D-BADA-CD4F840EB03F}"/>
    <dgm:cxn modelId="{C86D96A2-CAD6-4285-A685-1BB9EA75BDD6}" type="presParOf" srcId="{92C14E10-930A-4454-827E-9E941CA366A1}" destId="{9FBA1960-2D08-45DF-8032-CB4888BFECAB}" srcOrd="0" destOrd="0" presId="urn:microsoft.com/office/officeart/2005/8/layout/vList2"/>
    <dgm:cxn modelId="{D6D9525A-4B83-42BE-B088-0372EA25BF9E}" type="presParOf" srcId="{92C14E10-930A-4454-827E-9E941CA366A1}" destId="{B708CFD9-A96F-4DE7-8E01-F2835461154C}" srcOrd="1" destOrd="0" presId="urn:microsoft.com/office/officeart/2005/8/layout/vList2"/>
    <dgm:cxn modelId="{A5252642-1740-4691-8E72-418FAD39A4D8}" type="presParOf" srcId="{92C14E10-930A-4454-827E-9E941CA366A1}" destId="{71416716-BE4D-4219-8B20-1C57FFD39BCB}" srcOrd="2" destOrd="0" presId="urn:microsoft.com/office/officeart/2005/8/layout/vList2"/>
    <dgm:cxn modelId="{26AE438E-FB52-470D-9D98-050255753D53}" type="presParOf" srcId="{92C14E10-930A-4454-827E-9E941CA366A1}" destId="{06D1C976-FDE1-4F38-BFD4-9EDFC7D26C7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42AE10E-2FC1-4217-B283-9A8DAC172CA6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98C9902-DBF9-450C-86C4-51E2C191CB3F}">
      <dgm:prSet phldrT="[文字]" custT="1"/>
      <dgm:spPr/>
      <dgm:t>
        <a:bodyPr/>
        <a:lstStyle/>
        <a:p>
          <a:r>
            <a:rPr lang="en-US" altLang="zh-TW" sz="2800" dirty="0"/>
            <a:t>Conditional Sequence Generation</a:t>
          </a:r>
          <a:endParaRPr lang="zh-TW" altLang="en-US" sz="2800" dirty="0"/>
        </a:p>
      </dgm:t>
    </dgm:pt>
    <dgm:pt modelId="{21120D53-D4F7-4A0A-849D-8AD199ED4C98}" type="par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68A2FAA-474A-4648-9CA2-EE26FA563FF2}" type="sibTrans" cxnId="{64C0B829-DB85-4DD0-A664-C904A59E0E5A}">
      <dgm:prSet/>
      <dgm:spPr/>
      <dgm:t>
        <a:bodyPr/>
        <a:lstStyle/>
        <a:p>
          <a:endParaRPr lang="zh-TW" altLang="en-US"/>
        </a:p>
      </dgm:t>
    </dgm:pt>
    <dgm:pt modelId="{BC38580B-91C9-45B0-B628-D8F31C6C8ECB}">
      <dgm:prSet phldrT="[文字]" custT="1"/>
      <dgm:spPr/>
      <dgm:t>
        <a:bodyPr/>
        <a:lstStyle/>
        <a:p>
          <a:r>
            <a:rPr lang="en-US" altLang="zh-TW" sz="2800" dirty="0"/>
            <a:t>RL (human feedback)</a:t>
          </a:r>
          <a:endParaRPr lang="zh-TW" altLang="en-US" sz="2800" dirty="0"/>
        </a:p>
      </dgm:t>
    </dgm:pt>
    <dgm:pt modelId="{48F7F7EA-A827-4F0F-895D-8507A6BF0C50}" type="par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231F7478-2233-4881-AE41-4A8FBC35903D}" type="sibTrans" cxnId="{78B16E7F-C1C8-4BC4-A539-CCB46232E743}">
      <dgm:prSet/>
      <dgm:spPr/>
      <dgm:t>
        <a:bodyPr/>
        <a:lstStyle/>
        <a:p>
          <a:endParaRPr lang="zh-TW" altLang="en-US"/>
        </a:p>
      </dgm:t>
    </dgm:pt>
    <dgm:pt modelId="{38272D8F-583B-47FD-BD19-6ECB9D811EC6}">
      <dgm:prSet phldrT="[文字]" custT="1"/>
      <dgm:spPr/>
      <dgm:t>
        <a:bodyPr/>
        <a:lstStyle/>
        <a:p>
          <a:r>
            <a:rPr lang="en-US" altLang="zh-TW" sz="2800" dirty="0"/>
            <a:t>GAN (discriminator feedback)</a:t>
          </a:r>
          <a:endParaRPr lang="zh-TW" altLang="en-US" sz="2800" dirty="0"/>
        </a:p>
      </dgm:t>
    </dgm:pt>
    <dgm:pt modelId="{24B68B60-2D32-4722-9CD7-DDAD22B2EC11}" type="par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C5CF170C-1893-4E2C-A344-68FB113F86FA}" type="sibTrans" cxnId="{7DD8F632-67B8-42FD-93EA-D9C05760BE40}">
      <dgm:prSet/>
      <dgm:spPr/>
      <dgm:t>
        <a:bodyPr/>
        <a:lstStyle/>
        <a:p>
          <a:endParaRPr lang="zh-TW" altLang="en-US"/>
        </a:p>
      </dgm:t>
    </dgm:pt>
    <dgm:pt modelId="{1BD85FFE-12BA-47B5-8E8F-3CE43BB64597}">
      <dgm:prSet phldrT="[文字]" custT="1"/>
      <dgm:spPr/>
      <dgm:t>
        <a:bodyPr/>
        <a:lstStyle/>
        <a:p>
          <a:r>
            <a:rPr lang="en-US" altLang="zh-TW" sz="2800" dirty="0"/>
            <a:t>Unsupervised Abstractive Summarization</a:t>
          </a:r>
          <a:endParaRPr lang="zh-TW" altLang="en-US" sz="2800" dirty="0"/>
        </a:p>
      </dgm:t>
    </dgm:pt>
    <dgm:pt modelId="{B4466FA3-0B98-406E-9526-4C077BEB61DF}" type="par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DD8B8A41-21F9-45A6-A976-7887DFA53F27}" type="sibTrans" cxnId="{41D468D8-8BB8-4425-A71D-3F08AF9587E9}">
      <dgm:prSet/>
      <dgm:spPr/>
      <dgm:t>
        <a:bodyPr/>
        <a:lstStyle/>
        <a:p>
          <a:endParaRPr lang="zh-TW" altLang="en-US"/>
        </a:p>
      </dgm:t>
    </dgm:pt>
    <dgm:pt modelId="{AFFCB9F6-945B-4ADE-B323-0D6DC4C0EE6C}">
      <dgm:prSet phldrT="[文字]" custT="1"/>
      <dgm:spPr/>
      <dgm:t>
        <a:bodyPr/>
        <a:lstStyle/>
        <a:p>
          <a:r>
            <a:rPr lang="en-US" altLang="zh-TW" sz="2800" dirty="0"/>
            <a:t>Unsupervised Conditional Sequence Generation</a:t>
          </a:r>
          <a:endParaRPr lang="zh-TW" altLang="en-US" sz="2800" dirty="0"/>
        </a:p>
      </dgm:t>
    </dgm:pt>
    <dgm:pt modelId="{21E1B4A4-A383-4D73-AB3F-80BC72211AD0}" type="par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07B69AC4-0433-4581-AAF5-2CD7F8843C40}" type="sibTrans" cxnId="{C74F632E-9DAD-4145-8004-84F293A08F73}">
      <dgm:prSet/>
      <dgm:spPr/>
      <dgm:t>
        <a:bodyPr/>
        <a:lstStyle/>
        <a:p>
          <a:endParaRPr lang="zh-TW" altLang="en-US"/>
        </a:p>
      </dgm:t>
    </dgm:pt>
    <dgm:pt modelId="{B5CB13AD-CE0D-48D5-9C1F-A1441A17608E}">
      <dgm:prSet phldrT="[文字]" custT="1"/>
      <dgm:spPr/>
      <dgm:t>
        <a:bodyPr/>
        <a:lstStyle/>
        <a:p>
          <a:r>
            <a:rPr lang="en-US" altLang="zh-TW" sz="2800" dirty="0"/>
            <a:t>Unsupervised Translation</a:t>
          </a:r>
          <a:endParaRPr lang="zh-TW" altLang="en-US" sz="2800" dirty="0"/>
        </a:p>
      </dgm:t>
    </dgm:pt>
    <dgm:pt modelId="{872626B6-0298-42DA-A277-2FCAB88965F0}" type="par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AFF63A30-92BE-4335-9CEB-4203DBF27ECF}" type="sibTrans" cxnId="{9CDDC69B-ED70-48AF-8858-7BAB8402963C}">
      <dgm:prSet/>
      <dgm:spPr/>
      <dgm:t>
        <a:bodyPr/>
        <a:lstStyle/>
        <a:p>
          <a:endParaRPr lang="zh-TW" altLang="en-US"/>
        </a:p>
      </dgm:t>
    </dgm:pt>
    <dgm:pt modelId="{72E2AE78-00DF-40D7-AAF0-14F3CDB3C6EB}">
      <dgm:prSet phldrT="[文字]" custT="1"/>
      <dgm:spPr/>
      <dgm:t>
        <a:bodyPr/>
        <a:lstStyle/>
        <a:p>
          <a:r>
            <a:rPr lang="en-US" altLang="zh-TW" sz="2800" dirty="0"/>
            <a:t>Text Style Transfer</a:t>
          </a:r>
          <a:endParaRPr lang="zh-TW" altLang="en-US" sz="2800" dirty="0"/>
        </a:p>
      </dgm:t>
    </dgm:pt>
    <dgm:pt modelId="{A60020ED-F5A7-431A-88A4-1DDDADF922FB}" type="parTrans" cxnId="{999ADC00-7869-4468-9CA2-7B9E61057C18}">
      <dgm:prSet/>
      <dgm:spPr/>
      <dgm:t>
        <a:bodyPr/>
        <a:lstStyle/>
        <a:p>
          <a:endParaRPr lang="zh-TW" altLang="en-US"/>
        </a:p>
      </dgm:t>
    </dgm:pt>
    <dgm:pt modelId="{69C0AD63-07D0-40F7-A026-458BB657ED74}" type="sibTrans" cxnId="{999ADC00-7869-4468-9CA2-7B9E61057C18}">
      <dgm:prSet/>
      <dgm:spPr/>
      <dgm:t>
        <a:bodyPr/>
        <a:lstStyle/>
        <a:p>
          <a:endParaRPr lang="zh-TW" altLang="en-US"/>
        </a:p>
      </dgm:t>
    </dgm:pt>
    <dgm:pt modelId="{92C14E10-930A-4454-827E-9E941CA366A1}" type="pres">
      <dgm:prSet presAssocID="{C42AE10E-2FC1-4217-B283-9A8DAC172CA6}" presName="linear" presStyleCnt="0">
        <dgm:presLayoutVars>
          <dgm:animLvl val="lvl"/>
          <dgm:resizeHandles val="exact"/>
        </dgm:presLayoutVars>
      </dgm:prSet>
      <dgm:spPr/>
    </dgm:pt>
    <dgm:pt modelId="{9FBA1960-2D08-45DF-8032-CB4888BFECAB}" type="pres">
      <dgm:prSet presAssocID="{898C9902-DBF9-450C-86C4-51E2C191CB3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708CFD9-A96F-4DE7-8E01-F2835461154C}" type="pres">
      <dgm:prSet presAssocID="{898C9902-DBF9-450C-86C4-51E2C191CB3F}" presName="childText" presStyleLbl="revTx" presStyleIdx="0" presStyleCnt="2">
        <dgm:presLayoutVars>
          <dgm:bulletEnabled val="1"/>
        </dgm:presLayoutVars>
      </dgm:prSet>
      <dgm:spPr/>
    </dgm:pt>
    <dgm:pt modelId="{27279EFF-C0F3-44DF-85D3-0521FEEB5806}" type="pres">
      <dgm:prSet presAssocID="{AFFCB9F6-945B-4ADE-B323-0D6DC4C0EE6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689CFBF4-12AB-44C2-A6A6-57606180E3F2}" type="pres">
      <dgm:prSet presAssocID="{AFFCB9F6-945B-4ADE-B323-0D6DC4C0EE6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99ADC00-7869-4468-9CA2-7B9E61057C18}" srcId="{AFFCB9F6-945B-4ADE-B323-0D6DC4C0EE6C}" destId="{72E2AE78-00DF-40D7-AAF0-14F3CDB3C6EB}" srcOrd="0" destOrd="0" parTransId="{A60020ED-F5A7-431A-88A4-1DDDADF922FB}" sibTransId="{69C0AD63-07D0-40F7-A026-458BB657ED74}"/>
    <dgm:cxn modelId="{956DF808-CB91-4F75-B5CB-4A4745EA3605}" type="presOf" srcId="{72E2AE78-00DF-40D7-AAF0-14F3CDB3C6EB}" destId="{689CFBF4-12AB-44C2-A6A6-57606180E3F2}" srcOrd="0" destOrd="0" presId="urn:microsoft.com/office/officeart/2005/8/layout/vList2"/>
    <dgm:cxn modelId="{1CE4EB27-225E-4FE4-BDE2-784D878956AE}" type="presOf" srcId="{BC38580B-91C9-45B0-B628-D8F31C6C8ECB}" destId="{B708CFD9-A96F-4DE7-8E01-F2835461154C}" srcOrd="0" destOrd="0" presId="urn:microsoft.com/office/officeart/2005/8/layout/vList2"/>
    <dgm:cxn modelId="{64C0B829-DB85-4DD0-A664-C904A59E0E5A}" srcId="{C42AE10E-2FC1-4217-B283-9A8DAC172CA6}" destId="{898C9902-DBF9-450C-86C4-51E2C191CB3F}" srcOrd="0" destOrd="0" parTransId="{21120D53-D4F7-4A0A-849D-8AD199ED4C98}" sibTransId="{B68A2FAA-474A-4648-9CA2-EE26FA563FF2}"/>
    <dgm:cxn modelId="{C74F632E-9DAD-4145-8004-84F293A08F73}" srcId="{C42AE10E-2FC1-4217-B283-9A8DAC172CA6}" destId="{AFFCB9F6-945B-4ADE-B323-0D6DC4C0EE6C}" srcOrd="1" destOrd="0" parTransId="{21E1B4A4-A383-4D73-AB3F-80BC72211AD0}" sibTransId="{07B69AC4-0433-4581-AAF5-2CD7F8843C40}"/>
    <dgm:cxn modelId="{7DD8F632-67B8-42FD-93EA-D9C05760BE40}" srcId="{898C9902-DBF9-450C-86C4-51E2C191CB3F}" destId="{38272D8F-583B-47FD-BD19-6ECB9D811EC6}" srcOrd="1" destOrd="0" parTransId="{24B68B60-2D32-4722-9CD7-DDAD22B2EC11}" sibTransId="{C5CF170C-1893-4E2C-A344-68FB113F86FA}"/>
    <dgm:cxn modelId="{632B9A5D-B151-4A31-B764-080B28E916EC}" type="presOf" srcId="{B5CB13AD-CE0D-48D5-9C1F-A1441A17608E}" destId="{689CFBF4-12AB-44C2-A6A6-57606180E3F2}" srcOrd="0" destOrd="2" presId="urn:microsoft.com/office/officeart/2005/8/layout/vList2"/>
    <dgm:cxn modelId="{F9327444-2360-4D00-A2D6-041D853E999B}" type="presOf" srcId="{38272D8F-583B-47FD-BD19-6ECB9D811EC6}" destId="{B708CFD9-A96F-4DE7-8E01-F2835461154C}" srcOrd="0" destOrd="1" presId="urn:microsoft.com/office/officeart/2005/8/layout/vList2"/>
    <dgm:cxn modelId="{78B16E7F-C1C8-4BC4-A539-CCB46232E743}" srcId="{898C9902-DBF9-450C-86C4-51E2C191CB3F}" destId="{BC38580B-91C9-45B0-B628-D8F31C6C8ECB}" srcOrd="0" destOrd="0" parTransId="{48F7F7EA-A827-4F0F-895D-8507A6BF0C50}" sibTransId="{231F7478-2233-4881-AE41-4A8FBC35903D}"/>
    <dgm:cxn modelId="{B1763289-A19C-4FAE-8F3F-21E146854E69}" type="presOf" srcId="{898C9902-DBF9-450C-86C4-51E2C191CB3F}" destId="{9FBA1960-2D08-45DF-8032-CB4888BFECAB}" srcOrd="0" destOrd="0" presId="urn:microsoft.com/office/officeart/2005/8/layout/vList2"/>
    <dgm:cxn modelId="{9CDDC69B-ED70-48AF-8858-7BAB8402963C}" srcId="{AFFCB9F6-945B-4ADE-B323-0D6DC4C0EE6C}" destId="{B5CB13AD-CE0D-48D5-9C1F-A1441A17608E}" srcOrd="2" destOrd="0" parTransId="{872626B6-0298-42DA-A277-2FCAB88965F0}" sibTransId="{AFF63A30-92BE-4335-9CEB-4203DBF27ECF}"/>
    <dgm:cxn modelId="{82C829AD-33B3-419A-96CA-CBA621E45816}" type="presOf" srcId="{1BD85FFE-12BA-47B5-8E8F-3CE43BB64597}" destId="{689CFBF4-12AB-44C2-A6A6-57606180E3F2}" srcOrd="0" destOrd="1" presId="urn:microsoft.com/office/officeart/2005/8/layout/vList2"/>
    <dgm:cxn modelId="{87BDEBC2-9237-4ACF-849F-638088FD7D9B}" type="presOf" srcId="{AFFCB9F6-945B-4ADE-B323-0D6DC4C0EE6C}" destId="{27279EFF-C0F3-44DF-85D3-0521FEEB5806}" srcOrd="0" destOrd="0" presId="urn:microsoft.com/office/officeart/2005/8/layout/vList2"/>
    <dgm:cxn modelId="{41D468D8-8BB8-4425-A71D-3F08AF9587E9}" srcId="{AFFCB9F6-945B-4ADE-B323-0D6DC4C0EE6C}" destId="{1BD85FFE-12BA-47B5-8E8F-3CE43BB64597}" srcOrd="1" destOrd="0" parTransId="{B4466FA3-0B98-406E-9526-4C077BEB61DF}" sibTransId="{DD8B8A41-21F9-45A6-A976-7887DFA53F27}"/>
    <dgm:cxn modelId="{B39A27DC-B3EC-4736-B097-329B029C34F9}" type="presOf" srcId="{C42AE10E-2FC1-4217-B283-9A8DAC172CA6}" destId="{92C14E10-930A-4454-827E-9E941CA366A1}" srcOrd="0" destOrd="0" presId="urn:microsoft.com/office/officeart/2005/8/layout/vList2"/>
    <dgm:cxn modelId="{C86D96A2-CAD6-4285-A685-1BB9EA75BDD6}" type="presParOf" srcId="{92C14E10-930A-4454-827E-9E941CA366A1}" destId="{9FBA1960-2D08-45DF-8032-CB4888BFECAB}" srcOrd="0" destOrd="0" presId="urn:microsoft.com/office/officeart/2005/8/layout/vList2"/>
    <dgm:cxn modelId="{D6D9525A-4B83-42BE-B088-0372EA25BF9E}" type="presParOf" srcId="{92C14E10-930A-4454-827E-9E941CA366A1}" destId="{B708CFD9-A96F-4DE7-8E01-F2835461154C}" srcOrd="1" destOrd="0" presId="urn:microsoft.com/office/officeart/2005/8/layout/vList2"/>
    <dgm:cxn modelId="{1A9D7AD7-6DB3-4593-94FB-3B9DBF4AD69F}" type="presParOf" srcId="{92C14E10-930A-4454-827E-9E941CA366A1}" destId="{27279EFF-C0F3-44DF-85D3-0521FEEB5806}" srcOrd="2" destOrd="0" presId="urn:microsoft.com/office/officeart/2005/8/layout/vList2"/>
    <dgm:cxn modelId="{09849097-B355-4FCC-A941-C857C6C66E64}" type="presParOf" srcId="{92C14E10-930A-4454-827E-9E941CA366A1}" destId="{689CFBF4-12AB-44C2-A6A6-57606180E3F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A4574E-6F6D-4D8C-B841-9023D2D90FED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63050AEA-466A-4B07-8AF2-E8D5DF1672D8}">
      <dgm:prSet phldrT="[文字]" custT="1"/>
      <dgm:spPr/>
      <dgm:t>
        <a:bodyPr/>
        <a:lstStyle/>
        <a:p>
          <a:r>
            <a:rPr lang="en-US" altLang="zh-TW" sz="2800" dirty="0"/>
            <a:t>Generation by GAN</a:t>
          </a:r>
          <a:endParaRPr lang="zh-TW" altLang="en-US" sz="2800" dirty="0"/>
        </a:p>
      </dgm:t>
    </dgm:pt>
    <dgm:pt modelId="{5EB76797-823A-4ACF-9F34-970A044B3E83}" type="parTrans" cxnId="{DEC6BED6-B390-475F-A8A3-8770BB5B913B}">
      <dgm:prSet/>
      <dgm:spPr/>
      <dgm:t>
        <a:bodyPr/>
        <a:lstStyle/>
        <a:p>
          <a:endParaRPr lang="zh-TW" altLang="en-US"/>
        </a:p>
      </dgm:t>
    </dgm:pt>
    <dgm:pt modelId="{A2D7DEE5-1E04-4C45-9373-A32182802E1C}" type="sibTrans" cxnId="{DEC6BED6-B390-475F-A8A3-8770BB5B913B}">
      <dgm:prSet/>
      <dgm:spPr/>
      <dgm:t>
        <a:bodyPr/>
        <a:lstStyle/>
        <a:p>
          <a:endParaRPr lang="zh-TW" altLang="en-US"/>
        </a:p>
      </dgm:t>
    </dgm:pt>
    <dgm:pt modelId="{FC8E094D-F32F-40D8-A2A4-8E9B0DF85373}">
      <dgm:prSet phldrT="[文字]" custT="1"/>
      <dgm:spPr/>
      <dgm:t>
        <a:bodyPr/>
        <a:lstStyle/>
        <a:p>
          <a:r>
            <a:rPr lang="en-US" altLang="zh-TW" sz="2800" dirty="0"/>
            <a:t>Conditional Generation</a:t>
          </a:r>
          <a:endParaRPr lang="zh-TW" altLang="en-US" sz="2800" dirty="0"/>
        </a:p>
      </dgm:t>
    </dgm:pt>
    <dgm:pt modelId="{87D88E5E-3491-4C08-B5D4-42D5D555211D}" type="parTrans" cxnId="{BA45E324-3F95-4E1A-AD43-89D51E48A97D}">
      <dgm:prSet/>
      <dgm:spPr/>
      <dgm:t>
        <a:bodyPr/>
        <a:lstStyle/>
        <a:p>
          <a:endParaRPr lang="zh-TW" altLang="en-US"/>
        </a:p>
      </dgm:t>
    </dgm:pt>
    <dgm:pt modelId="{1BF84A5E-D965-40B7-9220-A3F0B5208F15}" type="sibTrans" cxnId="{BA45E324-3F95-4E1A-AD43-89D51E48A97D}">
      <dgm:prSet/>
      <dgm:spPr/>
      <dgm:t>
        <a:bodyPr/>
        <a:lstStyle/>
        <a:p>
          <a:endParaRPr lang="zh-TW" altLang="en-US"/>
        </a:p>
      </dgm:t>
    </dgm:pt>
    <dgm:pt modelId="{DD57C523-D428-456F-A40B-72E984E0421F}">
      <dgm:prSet phldrT="[文字]" custT="1"/>
      <dgm:spPr/>
      <dgm:t>
        <a:bodyPr/>
        <a:lstStyle/>
        <a:p>
          <a:r>
            <a:rPr lang="en-US" altLang="zh-TW" sz="2800" dirty="0"/>
            <a:t>Relation to Reinforcement Learning</a:t>
          </a:r>
          <a:endParaRPr lang="zh-TW" altLang="en-US" sz="2800" dirty="0"/>
        </a:p>
      </dgm:t>
    </dgm:pt>
    <dgm:pt modelId="{759AABD5-25C0-468E-98CC-7F6C89BDAEB9}" type="parTrans" cxnId="{B68A02E0-099E-4C7D-BBB8-59AE39EE3188}">
      <dgm:prSet/>
      <dgm:spPr/>
      <dgm:t>
        <a:bodyPr/>
        <a:lstStyle/>
        <a:p>
          <a:endParaRPr lang="zh-TW" altLang="en-US"/>
        </a:p>
      </dgm:t>
    </dgm:pt>
    <dgm:pt modelId="{B4E126E1-1CDD-4ABC-82DC-FC0BCD3393BE}" type="sibTrans" cxnId="{B68A02E0-099E-4C7D-BBB8-59AE39EE3188}">
      <dgm:prSet/>
      <dgm:spPr/>
      <dgm:t>
        <a:bodyPr/>
        <a:lstStyle/>
        <a:p>
          <a:endParaRPr lang="zh-TW" altLang="en-US"/>
        </a:p>
      </dgm:t>
    </dgm:pt>
    <dgm:pt modelId="{91620CA1-AC9F-4B55-B875-F17F55DA7F12}">
      <dgm:prSet phldrT="[文字]" custT="1"/>
      <dgm:spPr/>
      <dgm:t>
        <a:bodyPr/>
        <a:lstStyle/>
        <a:p>
          <a:r>
            <a:rPr lang="en-US" altLang="zh-TW" sz="2800" dirty="0"/>
            <a:t>Unsupervised Conditional Generation</a:t>
          </a:r>
          <a:endParaRPr lang="zh-TW" altLang="en-US" sz="2800" dirty="0"/>
        </a:p>
      </dgm:t>
    </dgm:pt>
    <dgm:pt modelId="{9A95487B-9208-4F20-A432-A92D193CCB94}" type="parTrans" cxnId="{2B8AF07D-8928-443A-BB31-1670B453197F}">
      <dgm:prSet/>
      <dgm:spPr/>
      <dgm:t>
        <a:bodyPr/>
        <a:lstStyle/>
        <a:p>
          <a:endParaRPr lang="zh-TW" altLang="en-US"/>
        </a:p>
      </dgm:t>
    </dgm:pt>
    <dgm:pt modelId="{5F8772DB-8B12-4979-A6FF-4F2B85C5308C}" type="sibTrans" cxnId="{2B8AF07D-8928-443A-BB31-1670B453197F}">
      <dgm:prSet/>
      <dgm:spPr/>
      <dgm:t>
        <a:bodyPr/>
        <a:lstStyle/>
        <a:p>
          <a:endParaRPr lang="zh-TW" altLang="en-US"/>
        </a:p>
      </dgm:t>
    </dgm:pt>
    <dgm:pt modelId="{22A5A0ED-F9BF-4815-BA69-122183E7FCCA}">
      <dgm:prSet phldrT="[文字]" custT="1"/>
      <dgm:spPr/>
      <dgm:t>
        <a:bodyPr/>
        <a:lstStyle/>
        <a:p>
          <a:r>
            <a:rPr lang="en-US" altLang="zh-TW" sz="2400" dirty="0"/>
            <a:t>Image Generation as Example</a:t>
          </a:r>
          <a:endParaRPr lang="zh-TW" altLang="en-US" sz="2400" dirty="0"/>
        </a:p>
      </dgm:t>
    </dgm:pt>
    <dgm:pt modelId="{C3C6FDAE-F28C-49A3-9842-6C2FC95721A1}" type="parTrans" cxnId="{0025D277-8EE0-41F4-A6F5-6B13EED3F14F}">
      <dgm:prSet/>
      <dgm:spPr/>
      <dgm:t>
        <a:bodyPr/>
        <a:lstStyle/>
        <a:p>
          <a:endParaRPr lang="zh-TW" altLang="en-US"/>
        </a:p>
      </dgm:t>
    </dgm:pt>
    <dgm:pt modelId="{B02E0F0A-FD4E-4191-9E79-4773EB9613E1}" type="sibTrans" cxnId="{0025D277-8EE0-41F4-A6F5-6B13EED3F14F}">
      <dgm:prSet/>
      <dgm:spPr/>
      <dgm:t>
        <a:bodyPr/>
        <a:lstStyle/>
        <a:p>
          <a:endParaRPr lang="zh-TW" altLang="en-US"/>
        </a:p>
      </dgm:t>
    </dgm:pt>
    <dgm:pt modelId="{FFBC70B2-6116-407B-9A8A-A97AA8F18B19}">
      <dgm:prSet phldrT="[文字]" custT="1"/>
      <dgm:spPr/>
      <dgm:t>
        <a:bodyPr/>
        <a:lstStyle/>
        <a:p>
          <a:r>
            <a:rPr lang="en-US" altLang="zh-TW" sz="2400" dirty="0"/>
            <a:t>Theory behind GAN</a:t>
          </a:r>
          <a:endParaRPr lang="zh-TW" altLang="en-US" sz="2400" dirty="0"/>
        </a:p>
      </dgm:t>
    </dgm:pt>
    <dgm:pt modelId="{47701999-BEAA-45C0-8BF3-3557A122042D}" type="parTrans" cxnId="{C624F964-8B11-4B35-BB40-896856E861B7}">
      <dgm:prSet/>
      <dgm:spPr/>
      <dgm:t>
        <a:bodyPr/>
        <a:lstStyle/>
        <a:p>
          <a:endParaRPr lang="zh-TW" altLang="en-US"/>
        </a:p>
      </dgm:t>
    </dgm:pt>
    <dgm:pt modelId="{3A03D451-E1D6-432F-8BA5-E9EF81B66F1B}" type="sibTrans" cxnId="{C624F964-8B11-4B35-BB40-896856E861B7}">
      <dgm:prSet/>
      <dgm:spPr/>
      <dgm:t>
        <a:bodyPr/>
        <a:lstStyle/>
        <a:p>
          <a:endParaRPr lang="zh-TW" altLang="en-US"/>
        </a:p>
      </dgm:t>
    </dgm:pt>
    <dgm:pt modelId="{8F4AC07C-51C7-44C2-B7AC-8B5A1116EF81}">
      <dgm:prSet phldrT="[文字]" custT="1"/>
      <dgm:spPr/>
      <dgm:t>
        <a:bodyPr/>
        <a:lstStyle/>
        <a:p>
          <a:r>
            <a:rPr lang="en-US" altLang="zh-TW" sz="2400" dirty="0"/>
            <a:t>Issues and Possible Solutions</a:t>
          </a:r>
          <a:endParaRPr lang="zh-TW" altLang="en-US" sz="2400" dirty="0"/>
        </a:p>
      </dgm:t>
    </dgm:pt>
    <dgm:pt modelId="{AF508FB4-E9DC-421E-A49B-1204336E5A84}" type="parTrans" cxnId="{3DF2DF2D-8813-40E7-A93A-716FCF834164}">
      <dgm:prSet/>
      <dgm:spPr/>
      <dgm:t>
        <a:bodyPr/>
        <a:lstStyle/>
        <a:p>
          <a:endParaRPr lang="zh-TW" altLang="en-US"/>
        </a:p>
      </dgm:t>
    </dgm:pt>
    <dgm:pt modelId="{0499E19B-E58F-48DE-9943-5CD43D86C583}" type="sibTrans" cxnId="{3DF2DF2D-8813-40E7-A93A-716FCF834164}">
      <dgm:prSet/>
      <dgm:spPr/>
      <dgm:t>
        <a:bodyPr/>
        <a:lstStyle/>
        <a:p>
          <a:endParaRPr lang="zh-TW" altLang="en-US"/>
        </a:p>
      </dgm:t>
    </dgm:pt>
    <dgm:pt modelId="{C562770F-5202-44E3-A4C6-E3638A312CB6}" type="pres">
      <dgm:prSet presAssocID="{74A4574E-6F6D-4D8C-B841-9023D2D90FED}" presName="linear" presStyleCnt="0">
        <dgm:presLayoutVars>
          <dgm:animLvl val="lvl"/>
          <dgm:resizeHandles val="exact"/>
        </dgm:presLayoutVars>
      </dgm:prSet>
      <dgm:spPr/>
    </dgm:pt>
    <dgm:pt modelId="{2FF548B6-171C-4F05-9DCD-C8816BB3598E}" type="pres">
      <dgm:prSet presAssocID="{63050AEA-466A-4B07-8AF2-E8D5DF1672D8}" presName="parentText" presStyleLbl="node1" presStyleIdx="0" presStyleCnt="4" custLinFactNeighborY="-14802">
        <dgm:presLayoutVars>
          <dgm:chMax val="0"/>
          <dgm:bulletEnabled val="1"/>
        </dgm:presLayoutVars>
      </dgm:prSet>
      <dgm:spPr/>
    </dgm:pt>
    <dgm:pt modelId="{484DEBD2-0C89-4D2A-ACD7-18CB773E1DF2}" type="pres">
      <dgm:prSet presAssocID="{63050AEA-466A-4B07-8AF2-E8D5DF1672D8}" presName="childText" presStyleLbl="revTx" presStyleIdx="0" presStyleCnt="1">
        <dgm:presLayoutVars>
          <dgm:bulletEnabled val="1"/>
        </dgm:presLayoutVars>
      </dgm:prSet>
      <dgm:spPr/>
    </dgm:pt>
    <dgm:pt modelId="{C0F4963B-4D43-42D7-AD9C-2E712C529C5A}" type="pres">
      <dgm:prSet presAssocID="{FC8E094D-F32F-40D8-A2A4-8E9B0DF8537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EEC8C0C-49F9-4894-A4EC-31E101540D02}" type="pres">
      <dgm:prSet presAssocID="{1BF84A5E-D965-40B7-9220-A3F0B5208F15}" presName="spacer" presStyleCnt="0"/>
      <dgm:spPr/>
    </dgm:pt>
    <dgm:pt modelId="{EF371F69-8513-4BAE-BBC5-09A5942F9124}" type="pres">
      <dgm:prSet presAssocID="{91620CA1-AC9F-4B55-B875-F17F55DA7F1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4490F46-AAAE-4DA2-9BE0-39BDB40C9A66}" type="pres">
      <dgm:prSet presAssocID="{5F8772DB-8B12-4979-A6FF-4F2B85C5308C}" presName="spacer" presStyleCnt="0"/>
      <dgm:spPr/>
    </dgm:pt>
    <dgm:pt modelId="{B4850696-A3BA-4B2D-AB72-53A60A76F6B4}" type="pres">
      <dgm:prSet presAssocID="{DD57C523-D428-456F-A40B-72E984E0421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A45E324-3F95-4E1A-AD43-89D51E48A97D}" srcId="{74A4574E-6F6D-4D8C-B841-9023D2D90FED}" destId="{FC8E094D-F32F-40D8-A2A4-8E9B0DF85373}" srcOrd="1" destOrd="0" parTransId="{87D88E5E-3491-4C08-B5D4-42D5D555211D}" sibTransId="{1BF84A5E-D965-40B7-9220-A3F0B5208F15}"/>
    <dgm:cxn modelId="{3DF2DF2D-8813-40E7-A93A-716FCF834164}" srcId="{63050AEA-466A-4B07-8AF2-E8D5DF1672D8}" destId="{8F4AC07C-51C7-44C2-B7AC-8B5A1116EF81}" srcOrd="2" destOrd="0" parTransId="{AF508FB4-E9DC-421E-A49B-1204336E5A84}" sibTransId="{0499E19B-E58F-48DE-9943-5CD43D86C583}"/>
    <dgm:cxn modelId="{2BC5A462-9138-47CD-80D7-6D04B9DE4FF3}" type="presOf" srcId="{22A5A0ED-F9BF-4815-BA69-122183E7FCCA}" destId="{484DEBD2-0C89-4D2A-ACD7-18CB773E1DF2}" srcOrd="0" destOrd="0" presId="urn:microsoft.com/office/officeart/2005/8/layout/vList2"/>
    <dgm:cxn modelId="{C624F964-8B11-4B35-BB40-896856E861B7}" srcId="{63050AEA-466A-4B07-8AF2-E8D5DF1672D8}" destId="{FFBC70B2-6116-407B-9A8A-A97AA8F18B19}" srcOrd="1" destOrd="0" parTransId="{47701999-BEAA-45C0-8BF3-3557A122042D}" sibTransId="{3A03D451-E1D6-432F-8BA5-E9EF81B66F1B}"/>
    <dgm:cxn modelId="{0025D277-8EE0-41F4-A6F5-6B13EED3F14F}" srcId="{63050AEA-466A-4B07-8AF2-E8D5DF1672D8}" destId="{22A5A0ED-F9BF-4815-BA69-122183E7FCCA}" srcOrd="0" destOrd="0" parTransId="{C3C6FDAE-F28C-49A3-9842-6C2FC95721A1}" sibTransId="{B02E0F0A-FD4E-4191-9E79-4773EB9613E1}"/>
    <dgm:cxn modelId="{2B8AF07D-8928-443A-BB31-1670B453197F}" srcId="{74A4574E-6F6D-4D8C-B841-9023D2D90FED}" destId="{91620CA1-AC9F-4B55-B875-F17F55DA7F12}" srcOrd="2" destOrd="0" parTransId="{9A95487B-9208-4F20-A432-A92D193CCB94}" sibTransId="{5F8772DB-8B12-4979-A6FF-4F2B85C5308C}"/>
    <dgm:cxn modelId="{BC378286-B0D4-4298-9065-209ADE368783}" type="presOf" srcId="{8F4AC07C-51C7-44C2-B7AC-8B5A1116EF81}" destId="{484DEBD2-0C89-4D2A-ACD7-18CB773E1DF2}" srcOrd="0" destOrd="2" presId="urn:microsoft.com/office/officeart/2005/8/layout/vList2"/>
    <dgm:cxn modelId="{9409D189-0815-4D18-B4D6-759809F82FD6}" type="presOf" srcId="{63050AEA-466A-4B07-8AF2-E8D5DF1672D8}" destId="{2FF548B6-171C-4F05-9DCD-C8816BB3598E}" srcOrd="0" destOrd="0" presId="urn:microsoft.com/office/officeart/2005/8/layout/vList2"/>
    <dgm:cxn modelId="{1D3ACA8F-DD06-4B91-801B-2DA60758320E}" type="presOf" srcId="{FFBC70B2-6116-407B-9A8A-A97AA8F18B19}" destId="{484DEBD2-0C89-4D2A-ACD7-18CB773E1DF2}" srcOrd="0" destOrd="1" presId="urn:microsoft.com/office/officeart/2005/8/layout/vList2"/>
    <dgm:cxn modelId="{62F04590-63F7-4706-93E2-8D98F3FF87A0}" type="presOf" srcId="{74A4574E-6F6D-4D8C-B841-9023D2D90FED}" destId="{C562770F-5202-44E3-A4C6-E3638A312CB6}" srcOrd="0" destOrd="0" presId="urn:microsoft.com/office/officeart/2005/8/layout/vList2"/>
    <dgm:cxn modelId="{EC69A691-9CF8-4FA2-9F07-3428D9D41F64}" type="presOf" srcId="{91620CA1-AC9F-4B55-B875-F17F55DA7F12}" destId="{EF371F69-8513-4BAE-BBC5-09A5942F9124}" srcOrd="0" destOrd="0" presId="urn:microsoft.com/office/officeart/2005/8/layout/vList2"/>
    <dgm:cxn modelId="{5F54D2C1-5214-43E9-8EAE-2ACB2217EEA6}" type="presOf" srcId="{DD57C523-D428-456F-A40B-72E984E0421F}" destId="{B4850696-A3BA-4B2D-AB72-53A60A76F6B4}" srcOrd="0" destOrd="0" presId="urn:microsoft.com/office/officeart/2005/8/layout/vList2"/>
    <dgm:cxn modelId="{DEC6BED6-B390-475F-A8A3-8770BB5B913B}" srcId="{74A4574E-6F6D-4D8C-B841-9023D2D90FED}" destId="{63050AEA-466A-4B07-8AF2-E8D5DF1672D8}" srcOrd="0" destOrd="0" parTransId="{5EB76797-823A-4ACF-9F34-970A044B3E83}" sibTransId="{A2D7DEE5-1E04-4C45-9373-A32182802E1C}"/>
    <dgm:cxn modelId="{B68A02E0-099E-4C7D-BBB8-59AE39EE3188}" srcId="{74A4574E-6F6D-4D8C-B841-9023D2D90FED}" destId="{DD57C523-D428-456F-A40B-72E984E0421F}" srcOrd="3" destOrd="0" parTransId="{759AABD5-25C0-468E-98CC-7F6C89BDAEB9}" sibTransId="{B4E126E1-1CDD-4ABC-82DC-FC0BCD3393BE}"/>
    <dgm:cxn modelId="{FC8BB8E7-FDE8-4836-8291-EB015F2FC057}" type="presOf" srcId="{FC8E094D-F32F-40D8-A2A4-8E9B0DF85373}" destId="{C0F4963B-4D43-42D7-AD9C-2E712C529C5A}" srcOrd="0" destOrd="0" presId="urn:microsoft.com/office/officeart/2005/8/layout/vList2"/>
    <dgm:cxn modelId="{67EC78DB-48CE-47E1-8E28-FE4344449F68}" type="presParOf" srcId="{C562770F-5202-44E3-A4C6-E3638A312CB6}" destId="{2FF548B6-171C-4F05-9DCD-C8816BB3598E}" srcOrd="0" destOrd="0" presId="urn:microsoft.com/office/officeart/2005/8/layout/vList2"/>
    <dgm:cxn modelId="{E9CFC7BA-6A3F-48A8-AE4B-7688239AAFBE}" type="presParOf" srcId="{C562770F-5202-44E3-A4C6-E3638A312CB6}" destId="{484DEBD2-0C89-4D2A-ACD7-18CB773E1DF2}" srcOrd="1" destOrd="0" presId="urn:microsoft.com/office/officeart/2005/8/layout/vList2"/>
    <dgm:cxn modelId="{4B6EDFD1-8563-4763-B280-E92EB1DC6CD7}" type="presParOf" srcId="{C562770F-5202-44E3-A4C6-E3638A312CB6}" destId="{C0F4963B-4D43-42D7-AD9C-2E712C529C5A}" srcOrd="2" destOrd="0" presId="urn:microsoft.com/office/officeart/2005/8/layout/vList2"/>
    <dgm:cxn modelId="{8167F6D1-6866-4B5D-88C1-7C78A33E4C90}" type="presParOf" srcId="{C562770F-5202-44E3-A4C6-E3638A312CB6}" destId="{8EEC8C0C-49F9-4894-A4EC-31E101540D02}" srcOrd="3" destOrd="0" presId="urn:microsoft.com/office/officeart/2005/8/layout/vList2"/>
    <dgm:cxn modelId="{BBBF380D-4588-4586-A6B7-02DD0F060AAB}" type="presParOf" srcId="{C562770F-5202-44E3-A4C6-E3638A312CB6}" destId="{EF371F69-8513-4BAE-BBC5-09A5942F9124}" srcOrd="4" destOrd="0" presId="urn:microsoft.com/office/officeart/2005/8/layout/vList2"/>
    <dgm:cxn modelId="{B503AE46-EC75-4C30-A92E-BCF4E6798CB0}" type="presParOf" srcId="{C562770F-5202-44E3-A4C6-E3638A312CB6}" destId="{F4490F46-AAAE-4DA2-9BE0-39BDB40C9A66}" srcOrd="5" destOrd="0" presId="urn:microsoft.com/office/officeart/2005/8/layout/vList2"/>
    <dgm:cxn modelId="{1331E20E-8BFD-473E-9A49-C0AADC7B28B0}" type="presParOf" srcId="{C562770F-5202-44E3-A4C6-E3638A312CB6}" destId="{B4850696-A3BA-4B2D-AB72-53A60A76F6B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A4574E-6F6D-4D8C-B841-9023D2D90FED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63050AEA-466A-4B07-8AF2-E8D5DF1672D8}">
      <dgm:prSet phldrT="[文字]" custT="1"/>
      <dgm:spPr/>
      <dgm:t>
        <a:bodyPr/>
        <a:lstStyle/>
        <a:p>
          <a:r>
            <a:rPr lang="en-US" altLang="zh-TW" sz="2800" dirty="0"/>
            <a:t>Generation</a:t>
          </a:r>
          <a:endParaRPr lang="zh-TW" altLang="en-US" sz="2800" dirty="0"/>
        </a:p>
      </dgm:t>
    </dgm:pt>
    <dgm:pt modelId="{5EB76797-823A-4ACF-9F34-970A044B3E83}" type="parTrans" cxnId="{DEC6BED6-B390-475F-A8A3-8770BB5B913B}">
      <dgm:prSet/>
      <dgm:spPr/>
      <dgm:t>
        <a:bodyPr/>
        <a:lstStyle/>
        <a:p>
          <a:endParaRPr lang="zh-TW" altLang="en-US"/>
        </a:p>
      </dgm:t>
    </dgm:pt>
    <dgm:pt modelId="{A2D7DEE5-1E04-4C45-9373-A32182802E1C}" type="sibTrans" cxnId="{DEC6BED6-B390-475F-A8A3-8770BB5B913B}">
      <dgm:prSet/>
      <dgm:spPr/>
      <dgm:t>
        <a:bodyPr/>
        <a:lstStyle/>
        <a:p>
          <a:endParaRPr lang="zh-TW" altLang="en-US"/>
        </a:p>
      </dgm:t>
    </dgm:pt>
    <dgm:pt modelId="{FC8E094D-F32F-40D8-A2A4-8E9B0DF85373}">
      <dgm:prSet phldrT="[文字]" custT="1"/>
      <dgm:spPr/>
      <dgm:t>
        <a:bodyPr/>
        <a:lstStyle/>
        <a:p>
          <a:r>
            <a:rPr lang="en-US" altLang="zh-TW" sz="2800" dirty="0"/>
            <a:t>Conditional Generation</a:t>
          </a:r>
          <a:endParaRPr lang="zh-TW" altLang="en-US" sz="2800" dirty="0"/>
        </a:p>
      </dgm:t>
    </dgm:pt>
    <dgm:pt modelId="{87D88E5E-3491-4C08-B5D4-42D5D555211D}" type="parTrans" cxnId="{BA45E324-3F95-4E1A-AD43-89D51E48A97D}">
      <dgm:prSet/>
      <dgm:spPr/>
      <dgm:t>
        <a:bodyPr/>
        <a:lstStyle/>
        <a:p>
          <a:endParaRPr lang="zh-TW" altLang="en-US"/>
        </a:p>
      </dgm:t>
    </dgm:pt>
    <dgm:pt modelId="{1BF84A5E-D965-40B7-9220-A3F0B5208F15}" type="sibTrans" cxnId="{BA45E324-3F95-4E1A-AD43-89D51E48A97D}">
      <dgm:prSet/>
      <dgm:spPr/>
      <dgm:t>
        <a:bodyPr/>
        <a:lstStyle/>
        <a:p>
          <a:endParaRPr lang="zh-TW" altLang="en-US"/>
        </a:p>
      </dgm:t>
    </dgm:pt>
    <dgm:pt modelId="{DD57C523-D428-456F-A40B-72E984E0421F}">
      <dgm:prSet phldrT="[文字]" custT="1"/>
      <dgm:spPr/>
      <dgm:t>
        <a:bodyPr/>
        <a:lstStyle/>
        <a:p>
          <a:r>
            <a:rPr lang="en-US" altLang="zh-TW" sz="2800" dirty="0"/>
            <a:t>Relation to Reinforcement Learning</a:t>
          </a:r>
          <a:endParaRPr lang="zh-TW" altLang="en-US" sz="2800" dirty="0"/>
        </a:p>
      </dgm:t>
    </dgm:pt>
    <dgm:pt modelId="{759AABD5-25C0-468E-98CC-7F6C89BDAEB9}" type="parTrans" cxnId="{B68A02E0-099E-4C7D-BBB8-59AE39EE3188}">
      <dgm:prSet/>
      <dgm:spPr/>
      <dgm:t>
        <a:bodyPr/>
        <a:lstStyle/>
        <a:p>
          <a:endParaRPr lang="zh-TW" altLang="en-US"/>
        </a:p>
      </dgm:t>
    </dgm:pt>
    <dgm:pt modelId="{B4E126E1-1CDD-4ABC-82DC-FC0BCD3393BE}" type="sibTrans" cxnId="{B68A02E0-099E-4C7D-BBB8-59AE39EE3188}">
      <dgm:prSet/>
      <dgm:spPr/>
      <dgm:t>
        <a:bodyPr/>
        <a:lstStyle/>
        <a:p>
          <a:endParaRPr lang="zh-TW" altLang="en-US"/>
        </a:p>
      </dgm:t>
    </dgm:pt>
    <dgm:pt modelId="{91620CA1-AC9F-4B55-B875-F17F55DA7F12}">
      <dgm:prSet phldrT="[文字]" custT="1"/>
      <dgm:spPr/>
      <dgm:t>
        <a:bodyPr/>
        <a:lstStyle/>
        <a:p>
          <a:r>
            <a:rPr lang="en-US" altLang="zh-TW" sz="2800" dirty="0"/>
            <a:t>Unsupervised Conditional Generation</a:t>
          </a:r>
          <a:endParaRPr lang="zh-TW" altLang="en-US" sz="2800" dirty="0"/>
        </a:p>
      </dgm:t>
    </dgm:pt>
    <dgm:pt modelId="{9A95487B-9208-4F20-A432-A92D193CCB94}" type="parTrans" cxnId="{2B8AF07D-8928-443A-BB31-1670B453197F}">
      <dgm:prSet/>
      <dgm:spPr/>
      <dgm:t>
        <a:bodyPr/>
        <a:lstStyle/>
        <a:p>
          <a:endParaRPr lang="zh-TW" altLang="en-US"/>
        </a:p>
      </dgm:t>
    </dgm:pt>
    <dgm:pt modelId="{5F8772DB-8B12-4979-A6FF-4F2B85C5308C}" type="sibTrans" cxnId="{2B8AF07D-8928-443A-BB31-1670B453197F}">
      <dgm:prSet/>
      <dgm:spPr/>
      <dgm:t>
        <a:bodyPr/>
        <a:lstStyle/>
        <a:p>
          <a:endParaRPr lang="zh-TW" altLang="en-US"/>
        </a:p>
      </dgm:t>
    </dgm:pt>
    <dgm:pt modelId="{22A5A0ED-F9BF-4815-BA69-122183E7FCCA}">
      <dgm:prSet phldrT="[文字]" custT="1"/>
      <dgm:spPr/>
      <dgm:t>
        <a:bodyPr/>
        <a:lstStyle/>
        <a:p>
          <a:r>
            <a:rPr lang="en-US" altLang="zh-TW" sz="2400" dirty="0"/>
            <a:t>Image Generation as Example</a:t>
          </a:r>
          <a:endParaRPr lang="zh-TW" altLang="en-US" sz="2400" dirty="0"/>
        </a:p>
      </dgm:t>
    </dgm:pt>
    <dgm:pt modelId="{C3C6FDAE-F28C-49A3-9842-6C2FC95721A1}" type="parTrans" cxnId="{0025D277-8EE0-41F4-A6F5-6B13EED3F14F}">
      <dgm:prSet/>
      <dgm:spPr/>
      <dgm:t>
        <a:bodyPr/>
        <a:lstStyle/>
        <a:p>
          <a:endParaRPr lang="zh-TW" altLang="en-US"/>
        </a:p>
      </dgm:t>
    </dgm:pt>
    <dgm:pt modelId="{B02E0F0A-FD4E-4191-9E79-4773EB9613E1}" type="sibTrans" cxnId="{0025D277-8EE0-41F4-A6F5-6B13EED3F14F}">
      <dgm:prSet/>
      <dgm:spPr/>
      <dgm:t>
        <a:bodyPr/>
        <a:lstStyle/>
        <a:p>
          <a:endParaRPr lang="zh-TW" altLang="en-US"/>
        </a:p>
      </dgm:t>
    </dgm:pt>
    <dgm:pt modelId="{FFBC70B2-6116-407B-9A8A-A97AA8F18B19}">
      <dgm:prSet phldrT="[文字]" custT="1"/>
      <dgm:spPr/>
      <dgm:t>
        <a:bodyPr/>
        <a:lstStyle/>
        <a:p>
          <a:r>
            <a:rPr lang="en-US" altLang="zh-TW" sz="2400" dirty="0"/>
            <a:t>Theory behind GAN</a:t>
          </a:r>
          <a:endParaRPr lang="zh-TW" altLang="en-US" sz="2400" dirty="0"/>
        </a:p>
      </dgm:t>
    </dgm:pt>
    <dgm:pt modelId="{47701999-BEAA-45C0-8BF3-3557A122042D}" type="parTrans" cxnId="{C624F964-8B11-4B35-BB40-896856E861B7}">
      <dgm:prSet/>
      <dgm:spPr/>
      <dgm:t>
        <a:bodyPr/>
        <a:lstStyle/>
        <a:p>
          <a:endParaRPr lang="zh-TW" altLang="en-US"/>
        </a:p>
      </dgm:t>
    </dgm:pt>
    <dgm:pt modelId="{3A03D451-E1D6-432F-8BA5-E9EF81B66F1B}" type="sibTrans" cxnId="{C624F964-8B11-4B35-BB40-896856E861B7}">
      <dgm:prSet/>
      <dgm:spPr/>
      <dgm:t>
        <a:bodyPr/>
        <a:lstStyle/>
        <a:p>
          <a:endParaRPr lang="zh-TW" altLang="en-US"/>
        </a:p>
      </dgm:t>
    </dgm:pt>
    <dgm:pt modelId="{8F4AC07C-51C7-44C2-B7AC-8B5A1116EF81}">
      <dgm:prSet phldrT="[文字]" custT="1"/>
      <dgm:spPr/>
      <dgm:t>
        <a:bodyPr/>
        <a:lstStyle/>
        <a:p>
          <a:r>
            <a:rPr lang="en-US" altLang="zh-TW" sz="2400" dirty="0"/>
            <a:t>Issues and Possible Solutions</a:t>
          </a:r>
          <a:endParaRPr lang="zh-TW" altLang="en-US" sz="2400" dirty="0"/>
        </a:p>
      </dgm:t>
    </dgm:pt>
    <dgm:pt modelId="{AF508FB4-E9DC-421E-A49B-1204336E5A84}" type="parTrans" cxnId="{3DF2DF2D-8813-40E7-A93A-716FCF834164}">
      <dgm:prSet/>
      <dgm:spPr/>
      <dgm:t>
        <a:bodyPr/>
        <a:lstStyle/>
        <a:p>
          <a:endParaRPr lang="zh-TW" altLang="en-US"/>
        </a:p>
      </dgm:t>
    </dgm:pt>
    <dgm:pt modelId="{0499E19B-E58F-48DE-9943-5CD43D86C583}" type="sibTrans" cxnId="{3DF2DF2D-8813-40E7-A93A-716FCF834164}">
      <dgm:prSet/>
      <dgm:spPr/>
      <dgm:t>
        <a:bodyPr/>
        <a:lstStyle/>
        <a:p>
          <a:endParaRPr lang="zh-TW" altLang="en-US"/>
        </a:p>
      </dgm:t>
    </dgm:pt>
    <dgm:pt modelId="{C562770F-5202-44E3-A4C6-E3638A312CB6}" type="pres">
      <dgm:prSet presAssocID="{74A4574E-6F6D-4D8C-B841-9023D2D90FED}" presName="linear" presStyleCnt="0">
        <dgm:presLayoutVars>
          <dgm:animLvl val="lvl"/>
          <dgm:resizeHandles val="exact"/>
        </dgm:presLayoutVars>
      </dgm:prSet>
      <dgm:spPr/>
    </dgm:pt>
    <dgm:pt modelId="{2FF548B6-171C-4F05-9DCD-C8816BB3598E}" type="pres">
      <dgm:prSet presAssocID="{63050AEA-466A-4B07-8AF2-E8D5DF1672D8}" presName="parentText" presStyleLbl="node1" presStyleIdx="0" presStyleCnt="4" custLinFactNeighborY="-14802">
        <dgm:presLayoutVars>
          <dgm:chMax val="0"/>
          <dgm:bulletEnabled val="1"/>
        </dgm:presLayoutVars>
      </dgm:prSet>
      <dgm:spPr/>
    </dgm:pt>
    <dgm:pt modelId="{484DEBD2-0C89-4D2A-ACD7-18CB773E1DF2}" type="pres">
      <dgm:prSet presAssocID="{63050AEA-466A-4B07-8AF2-E8D5DF1672D8}" presName="childText" presStyleLbl="revTx" presStyleIdx="0" presStyleCnt="1">
        <dgm:presLayoutVars>
          <dgm:bulletEnabled val="1"/>
        </dgm:presLayoutVars>
      </dgm:prSet>
      <dgm:spPr/>
    </dgm:pt>
    <dgm:pt modelId="{C0F4963B-4D43-42D7-AD9C-2E712C529C5A}" type="pres">
      <dgm:prSet presAssocID="{FC8E094D-F32F-40D8-A2A4-8E9B0DF8537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EEC8C0C-49F9-4894-A4EC-31E101540D02}" type="pres">
      <dgm:prSet presAssocID="{1BF84A5E-D965-40B7-9220-A3F0B5208F15}" presName="spacer" presStyleCnt="0"/>
      <dgm:spPr/>
    </dgm:pt>
    <dgm:pt modelId="{EF371F69-8513-4BAE-BBC5-09A5942F9124}" type="pres">
      <dgm:prSet presAssocID="{91620CA1-AC9F-4B55-B875-F17F55DA7F1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4490F46-AAAE-4DA2-9BE0-39BDB40C9A66}" type="pres">
      <dgm:prSet presAssocID="{5F8772DB-8B12-4979-A6FF-4F2B85C5308C}" presName="spacer" presStyleCnt="0"/>
      <dgm:spPr/>
    </dgm:pt>
    <dgm:pt modelId="{B4850696-A3BA-4B2D-AB72-53A60A76F6B4}" type="pres">
      <dgm:prSet presAssocID="{DD57C523-D428-456F-A40B-72E984E0421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A45E324-3F95-4E1A-AD43-89D51E48A97D}" srcId="{74A4574E-6F6D-4D8C-B841-9023D2D90FED}" destId="{FC8E094D-F32F-40D8-A2A4-8E9B0DF85373}" srcOrd="1" destOrd="0" parTransId="{87D88E5E-3491-4C08-B5D4-42D5D555211D}" sibTransId="{1BF84A5E-D965-40B7-9220-A3F0B5208F15}"/>
    <dgm:cxn modelId="{3DF2DF2D-8813-40E7-A93A-716FCF834164}" srcId="{63050AEA-466A-4B07-8AF2-E8D5DF1672D8}" destId="{8F4AC07C-51C7-44C2-B7AC-8B5A1116EF81}" srcOrd="2" destOrd="0" parTransId="{AF508FB4-E9DC-421E-A49B-1204336E5A84}" sibTransId="{0499E19B-E58F-48DE-9943-5CD43D86C583}"/>
    <dgm:cxn modelId="{2BC5A462-9138-47CD-80D7-6D04B9DE4FF3}" type="presOf" srcId="{22A5A0ED-F9BF-4815-BA69-122183E7FCCA}" destId="{484DEBD2-0C89-4D2A-ACD7-18CB773E1DF2}" srcOrd="0" destOrd="0" presId="urn:microsoft.com/office/officeart/2005/8/layout/vList2"/>
    <dgm:cxn modelId="{C624F964-8B11-4B35-BB40-896856E861B7}" srcId="{63050AEA-466A-4B07-8AF2-E8D5DF1672D8}" destId="{FFBC70B2-6116-407B-9A8A-A97AA8F18B19}" srcOrd="1" destOrd="0" parTransId="{47701999-BEAA-45C0-8BF3-3557A122042D}" sibTransId="{3A03D451-E1D6-432F-8BA5-E9EF81B66F1B}"/>
    <dgm:cxn modelId="{0025D277-8EE0-41F4-A6F5-6B13EED3F14F}" srcId="{63050AEA-466A-4B07-8AF2-E8D5DF1672D8}" destId="{22A5A0ED-F9BF-4815-BA69-122183E7FCCA}" srcOrd="0" destOrd="0" parTransId="{C3C6FDAE-F28C-49A3-9842-6C2FC95721A1}" sibTransId="{B02E0F0A-FD4E-4191-9E79-4773EB9613E1}"/>
    <dgm:cxn modelId="{2B8AF07D-8928-443A-BB31-1670B453197F}" srcId="{74A4574E-6F6D-4D8C-B841-9023D2D90FED}" destId="{91620CA1-AC9F-4B55-B875-F17F55DA7F12}" srcOrd="2" destOrd="0" parTransId="{9A95487B-9208-4F20-A432-A92D193CCB94}" sibTransId="{5F8772DB-8B12-4979-A6FF-4F2B85C5308C}"/>
    <dgm:cxn modelId="{BC378286-B0D4-4298-9065-209ADE368783}" type="presOf" srcId="{8F4AC07C-51C7-44C2-B7AC-8B5A1116EF81}" destId="{484DEBD2-0C89-4D2A-ACD7-18CB773E1DF2}" srcOrd="0" destOrd="2" presId="urn:microsoft.com/office/officeart/2005/8/layout/vList2"/>
    <dgm:cxn modelId="{9409D189-0815-4D18-B4D6-759809F82FD6}" type="presOf" srcId="{63050AEA-466A-4B07-8AF2-E8D5DF1672D8}" destId="{2FF548B6-171C-4F05-9DCD-C8816BB3598E}" srcOrd="0" destOrd="0" presId="urn:microsoft.com/office/officeart/2005/8/layout/vList2"/>
    <dgm:cxn modelId="{1D3ACA8F-DD06-4B91-801B-2DA60758320E}" type="presOf" srcId="{FFBC70B2-6116-407B-9A8A-A97AA8F18B19}" destId="{484DEBD2-0C89-4D2A-ACD7-18CB773E1DF2}" srcOrd="0" destOrd="1" presId="urn:microsoft.com/office/officeart/2005/8/layout/vList2"/>
    <dgm:cxn modelId="{62F04590-63F7-4706-93E2-8D98F3FF87A0}" type="presOf" srcId="{74A4574E-6F6D-4D8C-B841-9023D2D90FED}" destId="{C562770F-5202-44E3-A4C6-E3638A312CB6}" srcOrd="0" destOrd="0" presId="urn:microsoft.com/office/officeart/2005/8/layout/vList2"/>
    <dgm:cxn modelId="{EC69A691-9CF8-4FA2-9F07-3428D9D41F64}" type="presOf" srcId="{91620CA1-AC9F-4B55-B875-F17F55DA7F12}" destId="{EF371F69-8513-4BAE-BBC5-09A5942F9124}" srcOrd="0" destOrd="0" presId="urn:microsoft.com/office/officeart/2005/8/layout/vList2"/>
    <dgm:cxn modelId="{5F54D2C1-5214-43E9-8EAE-2ACB2217EEA6}" type="presOf" srcId="{DD57C523-D428-456F-A40B-72E984E0421F}" destId="{B4850696-A3BA-4B2D-AB72-53A60A76F6B4}" srcOrd="0" destOrd="0" presId="urn:microsoft.com/office/officeart/2005/8/layout/vList2"/>
    <dgm:cxn modelId="{DEC6BED6-B390-475F-A8A3-8770BB5B913B}" srcId="{74A4574E-6F6D-4D8C-B841-9023D2D90FED}" destId="{63050AEA-466A-4B07-8AF2-E8D5DF1672D8}" srcOrd="0" destOrd="0" parTransId="{5EB76797-823A-4ACF-9F34-970A044B3E83}" sibTransId="{A2D7DEE5-1E04-4C45-9373-A32182802E1C}"/>
    <dgm:cxn modelId="{B68A02E0-099E-4C7D-BBB8-59AE39EE3188}" srcId="{74A4574E-6F6D-4D8C-B841-9023D2D90FED}" destId="{DD57C523-D428-456F-A40B-72E984E0421F}" srcOrd="3" destOrd="0" parTransId="{759AABD5-25C0-468E-98CC-7F6C89BDAEB9}" sibTransId="{B4E126E1-1CDD-4ABC-82DC-FC0BCD3393BE}"/>
    <dgm:cxn modelId="{FC8BB8E7-FDE8-4836-8291-EB015F2FC057}" type="presOf" srcId="{FC8E094D-F32F-40D8-A2A4-8E9B0DF85373}" destId="{C0F4963B-4D43-42D7-AD9C-2E712C529C5A}" srcOrd="0" destOrd="0" presId="urn:microsoft.com/office/officeart/2005/8/layout/vList2"/>
    <dgm:cxn modelId="{67EC78DB-48CE-47E1-8E28-FE4344449F68}" type="presParOf" srcId="{C562770F-5202-44E3-A4C6-E3638A312CB6}" destId="{2FF548B6-171C-4F05-9DCD-C8816BB3598E}" srcOrd="0" destOrd="0" presId="urn:microsoft.com/office/officeart/2005/8/layout/vList2"/>
    <dgm:cxn modelId="{E9CFC7BA-6A3F-48A8-AE4B-7688239AAFBE}" type="presParOf" srcId="{C562770F-5202-44E3-A4C6-E3638A312CB6}" destId="{484DEBD2-0C89-4D2A-ACD7-18CB773E1DF2}" srcOrd="1" destOrd="0" presId="urn:microsoft.com/office/officeart/2005/8/layout/vList2"/>
    <dgm:cxn modelId="{4B6EDFD1-8563-4763-B280-E92EB1DC6CD7}" type="presParOf" srcId="{C562770F-5202-44E3-A4C6-E3638A312CB6}" destId="{C0F4963B-4D43-42D7-AD9C-2E712C529C5A}" srcOrd="2" destOrd="0" presId="urn:microsoft.com/office/officeart/2005/8/layout/vList2"/>
    <dgm:cxn modelId="{8167F6D1-6866-4B5D-88C1-7C78A33E4C90}" type="presParOf" srcId="{C562770F-5202-44E3-A4C6-E3638A312CB6}" destId="{8EEC8C0C-49F9-4894-A4EC-31E101540D02}" srcOrd="3" destOrd="0" presId="urn:microsoft.com/office/officeart/2005/8/layout/vList2"/>
    <dgm:cxn modelId="{BBBF380D-4588-4586-A6B7-02DD0F060AAB}" type="presParOf" srcId="{C562770F-5202-44E3-A4C6-E3638A312CB6}" destId="{EF371F69-8513-4BAE-BBC5-09A5942F9124}" srcOrd="4" destOrd="0" presId="urn:microsoft.com/office/officeart/2005/8/layout/vList2"/>
    <dgm:cxn modelId="{B503AE46-EC75-4C30-A92E-BCF4E6798CB0}" type="presParOf" srcId="{C562770F-5202-44E3-A4C6-E3638A312CB6}" destId="{F4490F46-AAAE-4DA2-9BE0-39BDB40C9A66}" srcOrd="5" destOrd="0" presId="urn:microsoft.com/office/officeart/2005/8/layout/vList2"/>
    <dgm:cxn modelId="{1331E20E-8BFD-473E-9A49-C0AADC7B28B0}" type="presParOf" srcId="{C562770F-5202-44E3-A4C6-E3638A312CB6}" destId="{B4850696-A3BA-4B2D-AB72-53A60A76F6B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A4574E-6F6D-4D8C-B841-9023D2D90FED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63050AEA-466A-4B07-8AF2-E8D5DF1672D8}">
      <dgm:prSet phldrT="[文字]" custT="1"/>
      <dgm:spPr/>
      <dgm:t>
        <a:bodyPr/>
        <a:lstStyle/>
        <a:p>
          <a:r>
            <a:rPr lang="en-US" altLang="zh-TW" sz="2800" dirty="0"/>
            <a:t>Generation</a:t>
          </a:r>
          <a:endParaRPr lang="zh-TW" altLang="en-US" sz="2800" dirty="0"/>
        </a:p>
      </dgm:t>
    </dgm:pt>
    <dgm:pt modelId="{5EB76797-823A-4ACF-9F34-970A044B3E83}" type="parTrans" cxnId="{DEC6BED6-B390-475F-A8A3-8770BB5B913B}">
      <dgm:prSet/>
      <dgm:spPr/>
      <dgm:t>
        <a:bodyPr/>
        <a:lstStyle/>
        <a:p>
          <a:endParaRPr lang="zh-TW" altLang="en-US"/>
        </a:p>
      </dgm:t>
    </dgm:pt>
    <dgm:pt modelId="{A2D7DEE5-1E04-4C45-9373-A32182802E1C}" type="sibTrans" cxnId="{DEC6BED6-B390-475F-A8A3-8770BB5B913B}">
      <dgm:prSet/>
      <dgm:spPr/>
      <dgm:t>
        <a:bodyPr/>
        <a:lstStyle/>
        <a:p>
          <a:endParaRPr lang="zh-TW" altLang="en-US"/>
        </a:p>
      </dgm:t>
    </dgm:pt>
    <dgm:pt modelId="{FC8E094D-F32F-40D8-A2A4-8E9B0DF85373}">
      <dgm:prSet phldrT="[文字]" custT="1"/>
      <dgm:spPr/>
      <dgm:t>
        <a:bodyPr/>
        <a:lstStyle/>
        <a:p>
          <a:r>
            <a:rPr lang="en-US" altLang="zh-TW" sz="2800" dirty="0"/>
            <a:t>Conditional Generation</a:t>
          </a:r>
          <a:endParaRPr lang="zh-TW" altLang="en-US" sz="2800" dirty="0"/>
        </a:p>
      </dgm:t>
    </dgm:pt>
    <dgm:pt modelId="{87D88E5E-3491-4C08-B5D4-42D5D555211D}" type="parTrans" cxnId="{BA45E324-3F95-4E1A-AD43-89D51E48A97D}">
      <dgm:prSet/>
      <dgm:spPr/>
      <dgm:t>
        <a:bodyPr/>
        <a:lstStyle/>
        <a:p>
          <a:endParaRPr lang="zh-TW" altLang="en-US"/>
        </a:p>
      </dgm:t>
    </dgm:pt>
    <dgm:pt modelId="{1BF84A5E-D965-40B7-9220-A3F0B5208F15}" type="sibTrans" cxnId="{BA45E324-3F95-4E1A-AD43-89D51E48A97D}">
      <dgm:prSet/>
      <dgm:spPr/>
      <dgm:t>
        <a:bodyPr/>
        <a:lstStyle/>
        <a:p>
          <a:endParaRPr lang="zh-TW" altLang="en-US"/>
        </a:p>
      </dgm:t>
    </dgm:pt>
    <dgm:pt modelId="{DD57C523-D428-456F-A40B-72E984E0421F}">
      <dgm:prSet phldrT="[文字]" custT="1"/>
      <dgm:spPr/>
      <dgm:t>
        <a:bodyPr/>
        <a:lstStyle/>
        <a:p>
          <a:r>
            <a:rPr lang="en-US" altLang="zh-TW" sz="2800" dirty="0"/>
            <a:t>Relation to Reinforcement Learning</a:t>
          </a:r>
          <a:endParaRPr lang="zh-TW" altLang="en-US" sz="2800" dirty="0"/>
        </a:p>
      </dgm:t>
    </dgm:pt>
    <dgm:pt modelId="{759AABD5-25C0-468E-98CC-7F6C89BDAEB9}" type="parTrans" cxnId="{B68A02E0-099E-4C7D-BBB8-59AE39EE3188}">
      <dgm:prSet/>
      <dgm:spPr/>
      <dgm:t>
        <a:bodyPr/>
        <a:lstStyle/>
        <a:p>
          <a:endParaRPr lang="zh-TW" altLang="en-US"/>
        </a:p>
      </dgm:t>
    </dgm:pt>
    <dgm:pt modelId="{B4E126E1-1CDD-4ABC-82DC-FC0BCD3393BE}" type="sibTrans" cxnId="{B68A02E0-099E-4C7D-BBB8-59AE39EE3188}">
      <dgm:prSet/>
      <dgm:spPr/>
      <dgm:t>
        <a:bodyPr/>
        <a:lstStyle/>
        <a:p>
          <a:endParaRPr lang="zh-TW" altLang="en-US"/>
        </a:p>
      </dgm:t>
    </dgm:pt>
    <dgm:pt modelId="{91620CA1-AC9F-4B55-B875-F17F55DA7F12}">
      <dgm:prSet phldrT="[文字]" custT="1"/>
      <dgm:spPr/>
      <dgm:t>
        <a:bodyPr/>
        <a:lstStyle/>
        <a:p>
          <a:r>
            <a:rPr lang="en-US" altLang="zh-TW" sz="2800" dirty="0"/>
            <a:t>Unsupervised Conditional Generation</a:t>
          </a:r>
          <a:endParaRPr lang="zh-TW" altLang="en-US" sz="2800" dirty="0"/>
        </a:p>
      </dgm:t>
    </dgm:pt>
    <dgm:pt modelId="{9A95487B-9208-4F20-A432-A92D193CCB94}" type="parTrans" cxnId="{2B8AF07D-8928-443A-BB31-1670B453197F}">
      <dgm:prSet/>
      <dgm:spPr/>
      <dgm:t>
        <a:bodyPr/>
        <a:lstStyle/>
        <a:p>
          <a:endParaRPr lang="zh-TW" altLang="en-US"/>
        </a:p>
      </dgm:t>
    </dgm:pt>
    <dgm:pt modelId="{5F8772DB-8B12-4979-A6FF-4F2B85C5308C}" type="sibTrans" cxnId="{2B8AF07D-8928-443A-BB31-1670B453197F}">
      <dgm:prSet/>
      <dgm:spPr/>
      <dgm:t>
        <a:bodyPr/>
        <a:lstStyle/>
        <a:p>
          <a:endParaRPr lang="zh-TW" altLang="en-US"/>
        </a:p>
      </dgm:t>
    </dgm:pt>
    <dgm:pt modelId="{22A5A0ED-F9BF-4815-BA69-122183E7FCCA}">
      <dgm:prSet phldrT="[文字]" custT="1"/>
      <dgm:spPr/>
      <dgm:t>
        <a:bodyPr/>
        <a:lstStyle/>
        <a:p>
          <a:r>
            <a:rPr lang="en-US" altLang="zh-TW" sz="2400" dirty="0"/>
            <a:t>Image Generation as Example</a:t>
          </a:r>
          <a:endParaRPr lang="zh-TW" altLang="en-US" sz="2400" dirty="0"/>
        </a:p>
      </dgm:t>
    </dgm:pt>
    <dgm:pt modelId="{C3C6FDAE-F28C-49A3-9842-6C2FC95721A1}" type="parTrans" cxnId="{0025D277-8EE0-41F4-A6F5-6B13EED3F14F}">
      <dgm:prSet/>
      <dgm:spPr/>
      <dgm:t>
        <a:bodyPr/>
        <a:lstStyle/>
        <a:p>
          <a:endParaRPr lang="zh-TW" altLang="en-US"/>
        </a:p>
      </dgm:t>
    </dgm:pt>
    <dgm:pt modelId="{B02E0F0A-FD4E-4191-9E79-4773EB9613E1}" type="sibTrans" cxnId="{0025D277-8EE0-41F4-A6F5-6B13EED3F14F}">
      <dgm:prSet/>
      <dgm:spPr/>
      <dgm:t>
        <a:bodyPr/>
        <a:lstStyle/>
        <a:p>
          <a:endParaRPr lang="zh-TW" altLang="en-US"/>
        </a:p>
      </dgm:t>
    </dgm:pt>
    <dgm:pt modelId="{FFBC70B2-6116-407B-9A8A-A97AA8F18B19}">
      <dgm:prSet phldrT="[文字]" custT="1"/>
      <dgm:spPr/>
      <dgm:t>
        <a:bodyPr/>
        <a:lstStyle/>
        <a:p>
          <a:r>
            <a:rPr lang="en-US" altLang="zh-TW" sz="2400" dirty="0"/>
            <a:t>Theory behind GAN</a:t>
          </a:r>
          <a:endParaRPr lang="zh-TW" altLang="en-US" sz="2400" dirty="0"/>
        </a:p>
      </dgm:t>
    </dgm:pt>
    <dgm:pt modelId="{47701999-BEAA-45C0-8BF3-3557A122042D}" type="parTrans" cxnId="{C624F964-8B11-4B35-BB40-896856E861B7}">
      <dgm:prSet/>
      <dgm:spPr/>
      <dgm:t>
        <a:bodyPr/>
        <a:lstStyle/>
        <a:p>
          <a:endParaRPr lang="zh-TW" altLang="en-US"/>
        </a:p>
      </dgm:t>
    </dgm:pt>
    <dgm:pt modelId="{3A03D451-E1D6-432F-8BA5-E9EF81B66F1B}" type="sibTrans" cxnId="{C624F964-8B11-4B35-BB40-896856E861B7}">
      <dgm:prSet/>
      <dgm:spPr/>
      <dgm:t>
        <a:bodyPr/>
        <a:lstStyle/>
        <a:p>
          <a:endParaRPr lang="zh-TW" altLang="en-US"/>
        </a:p>
      </dgm:t>
    </dgm:pt>
    <dgm:pt modelId="{8F4AC07C-51C7-44C2-B7AC-8B5A1116EF81}">
      <dgm:prSet phldrT="[文字]" custT="1"/>
      <dgm:spPr/>
      <dgm:t>
        <a:bodyPr/>
        <a:lstStyle/>
        <a:p>
          <a:r>
            <a:rPr lang="en-US" altLang="zh-TW" sz="2400" dirty="0"/>
            <a:t>Issues and Possible Solutions</a:t>
          </a:r>
          <a:endParaRPr lang="zh-TW" altLang="en-US" sz="2400" dirty="0"/>
        </a:p>
      </dgm:t>
    </dgm:pt>
    <dgm:pt modelId="{AF508FB4-E9DC-421E-A49B-1204336E5A84}" type="parTrans" cxnId="{3DF2DF2D-8813-40E7-A93A-716FCF834164}">
      <dgm:prSet/>
      <dgm:spPr/>
      <dgm:t>
        <a:bodyPr/>
        <a:lstStyle/>
        <a:p>
          <a:endParaRPr lang="zh-TW" altLang="en-US"/>
        </a:p>
      </dgm:t>
    </dgm:pt>
    <dgm:pt modelId="{0499E19B-E58F-48DE-9943-5CD43D86C583}" type="sibTrans" cxnId="{3DF2DF2D-8813-40E7-A93A-716FCF834164}">
      <dgm:prSet/>
      <dgm:spPr/>
      <dgm:t>
        <a:bodyPr/>
        <a:lstStyle/>
        <a:p>
          <a:endParaRPr lang="zh-TW" altLang="en-US"/>
        </a:p>
      </dgm:t>
    </dgm:pt>
    <dgm:pt modelId="{C562770F-5202-44E3-A4C6-E3638A312CB6}" type="pres">
      <dgm:prSet presAssocID="{74A4574E-6F6D-4D8C-B841-9023D2D90FED}" presName="linear" presStyleCnt="0">
        <dgm:presLayoutVars>
          <dgm:animLvl val="lvl"/>
          <dgm:resizeHandles val="exact"/>
        </dgm:presLayoutVars>
      </dgm:prSet>
      <dgm:spPr/>
    </dgm:pt>
    <dgm:pt modelId="{2FF548B6-171C-4F05-9DCD-C8816BB3598E}" type="pres">
      <dgm:prSet presAssocID="{63050AEA-466A-4B07-8AF2-E8D5DF1672D8}" presName="parentText" presStyleLbl="node1" presStyleIdx="0" presStyleCnt="4" custLinFactNeighborY="-14802">
        <dgm:presLayoutVars>
          <dgm:chMax val="0"/>
          <dgm:bulletEnabled val="1"/>
        </dgm:presLayoutVars>
      </dgm:prSet>
      <dgm:spPr/>
    </dgm:pt>
    <dgm:pt modelId="{484DEBD2-0C89-4D2A-ACD7-18CB773E1DF2}" type="pres">
      <dgm:prSet presAssocID="{63050AEA-466A-4B07-8AF2-E8D5DF1672D8}" presName="childText" presStyleLbl="revTx" presStyleIdx="0" presStyleCnt="1">
        <dgm:presLayoutVars>
          <dgm:bulletEnabled val="1"/>
        </dgm:presLayoutVars>
      </dgm:prSet>
      <dgm:spPr/>
    </dgm:pt>
    <dgm:pt modelId="{C0F4963B-4D43-42D7-AD9C-2E712C529C5A}" type="pres">
      <dgm:prSet presAssocID="{FC8E094D-F32F-40D8-A2A4-8E9B0DF8537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EEC8C0C-49F9-4894-A4EC-31E101540D02}" type="pres">
      <dgm:prSet presAssocID="{1BF84A5E-D965-40B7-9220-A3F0B5208F15}" presName="spacer" presStyleCnt="0"/>
      <dgm:spPr/>
    </dgm:pt>
    <dgm:pt modelId="{EF371F69-8513-4BAE-BBC5-09A5942F9124}" type="pres">
      <dgm:prSet presAssocID="{91620CA1-AC9F-4B55-B875-F17F55DA7F1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4490F46-AAAE-4DA2-9BE0-39BDB40C9A66}" type="pres">
      <dgm:prSet presAssocID="{5F8772DB-8B12-4979-A6FF-4F2B85C5308C}" presName="spacer" presStyleCnt="0"/>
      <dgm:spPr/>
    </dgm:pt>
    <dgm:pt modelId="{B4850696-A3BA-4B2D-AB72-53A60A76F6B4}" type="pres">
      <dgm:prSet presAssocID="{DD57C523-D428-456F-A40B-72E984E0421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A45E324-3F95-4E1A-AD43-89D51E48A97D}" srcId="{74A4574E-6F6D-4D8C-B841-9023D2D90FED}" destId="{FC8E094D-F32F-40D8-A2A4-8E9B0DF85373}" srcOrd="1" destOrd="0" parTransId="{87D88E5E-3491-4C08-B5D4-42D5D555211D}" sibTransId="{1BF84A5E-D965-40B7-9220-A3F0B5208F15}"/>
    <dgm:cxn modelId="{3DF2DF2D-8813-40E7-A93A-716FCF834164}" srcId="{63050AEA-466A-4B07-8AF2-E8D5DF1672D8}" destId="{8F4AC07C-51C7-44C2-B7AC-8B5A1116EF81}" srcOrd="2" destOrd="0" parTransId="{AF508FB4-E9DC-421E-A49B-1204336E5A84}" sibTransId="{0499E19B-E58F-48DE-9943-5CD43D86C583}"/>
    <dgm:cxn modelId="{2BC5A462-9138-47CD-80D7-6D04B9DE4FF3}" type="presOf" srcId="{22A5A0ED-F9BF-4815-BA69-122183E7FCCA}" destId="{484DEBD2-0C89-4D2A-ACD7-18CB773E1DF2}" srcOrd="0" destOrd="0" presId="urn:microsoft.com/office/officeart/2005/8/layout/vList2"/>
    <dgm:cxn modelId="{C624F964-8B11-4B35-BB40-896856E861B7}" srcId="{63050AEA-466A-4B07-8AF2-E8D5DF1672D8}" destId="{FFBC70B2-6116-407B-9A8A-A97AA8F18B19}" srcOrd="1" destOrd="0" parTransId="{47701999-BEAA-45C0-8BF3-3557A122042D}" sibTransId="{3A03D451-E1D6-432F-8BA5-E9EF81B66F1B}"/>
    <dgm:cxn modelId="{0025D277-8EE0-41F4-A6F5-6B13EED3F14F}" srcId="{63050AEA-466A-4B07-8AF2-E8D5DF1672D8}" destId="{22A5A0ED-F9BF-4815-BA69-122183E7FCCA}" srcOrd="0" destOrd="0" parTransId="{C3C6FDAE-F28C-49A3-9842-6C2FC95721A1}" sibTransId="{B02E0F0A-FD4E-4191-9E79-4773EB9613E1}"/>
    <dgm:cxn modelId="{2B8AF07D-8928-443A-BB31-1670B453197F}" srcId="{74A4574E-6F6D-4D8C-B841-9023D2D90FED}" destId="{91620CA1-AC9F-4B55-B875-F17F55DA7F12}" srcOrd="2" destOrd="0" parTransId="{9A95487B-9208-4F20-A432-A92D193CCB94}" sibTransId="{5F8772DB-8B12-4979-A6FF-4F2B85C5308C}"/>
    <dgm:cxn modelId="{BC378286-B0D4-4298-9065-209ADE368783}" type="presOf" srcId="{8F4AC07C-51C7-44C2-B7AC-8B5A1116EF81}" destId="{484DEBD2-0C89-4D2A-ACD7-18CB773E1DF2}" srcOrd="0" destOrd="2" presId="urn:microsoft.com/office/officeart/2005/8/layout/vList2"/>
    <dgm:cxn modelId="{9409D189-0815-4D18-B4D6-759809F82FD6}" type="presOf" srcId="{63050AEA-466A-4B07-8AF2-E8D5DF1672D8}" destId="{2FF548B6-171C-4F05-9DCD-C8816BB3598E}" srcOrd="0" destOrd="0" presId="urn:microsoft.com/office/officeart/2005/8/layout/vList2"/>
    <dgm:cxn modelId="{1D3ACA8F-DD06-4B91-801B-2DA60758320E}" type="presOf" srcId="{FFBC70B2-6116-407B-9A8A-A97AA8F18B19}" destId="{484DEBD2-0C89-4D2A-ACD7-18CB773E1DF2}" srcOrd="0" destOrd="1" presId="urn:microsoft.com/office/officeart/2005/8/layout/vList2"/>
    <dgm:cxn modelId="{62F04590-63F7-4706-93E2-8D98F3FF87A0}" type="presOf" srcId="{74A4574E-6F6D-4D8C-B841-9023D2D90FED}" destId="{C562770F-5202-44E3-A4C6-E3638A312CB6}" srcOrd="0" destOrd="0" presId="urn:microsoft.com/office/officeart/2005/8/layout/vList2"/>
    <dgm:cxn modelId="{EC69A691-9CF8-4FA2-9F07-3428D9D41F64}" type="presOf" srcId="{91620CA1-AC9F-4B55-B875-F17F55DA7F12}" destId="{EF371F69-8513-4BAE-BBC5-09A5942F9124}" srcOrd="0" destOrd="0" presId="urn:microsoft.com/office/officeart/2005/8/layout/vList2"/>
    <dgm:cxn modelId="{5F54D2C1-5214-43E9-8EAE-2ACB2217EEA6}" type="presOf" srcId="{DD57C523-D428-456F-A40B-72E984E0421F}" destId="{B4850696-A3BA-4B2D-AB72-53A60A76F6B4}" srcOrd="0" destOrd="0" presId="urn:microsoft.com/office/officeart/2005/8/layout/vList2"/>
    <dgm:cxn modelId="{DEC6BED6-B390-475F-A8A3-8770BB5B913B}" srcId="{74A4574E-6F6D-4D8C-B841-9023D2D90FED}" destId="{63050AEA-466A-4B07-8AF2-E8D5DF1672D8}" srcOrd="0" destOrd="0" parTransId="{5EB76797-823A-4ACF-9F34-970A044B3E83}" sibTransId="{A2D7DEE5-1E04-4C45-9373-A32182802E1C}"/>
    <dgm:cxn modelId="{B68A02E0-099E-4C7D-BBB8-59AE39EE3188}" srcId="{74A4574E-6F6D-4D8C-B841-9023D2D90FED}" destId="{DD57C523-D428-456F-A40B-72E984E0421F}" srcOrd="3" destOrd="0" parTransId="{759AABD5-25C0-468E-98CC-7F6C89BDAEB9}" sibTransId="{B4E126E1-1CDD-4ABC-82DC-FC0BCD3393BE}"/>
    <dgm:cxn modelId="{FC8BB8E7-FDE8-4836-8291-EB015F2FC057}" type="presOf" srcId="{FC8E094D-F32F-40D8-A2A4-8E9B0DF85373}" destId="{C0F4963B-4D43-42D7-AD9C-2E712C529C5A}" srcOrd="0" destOrd="0" presId="urn:microsoft.com/office/officeart/2005/8/layout/vList2"/>
    <dgm:cxn modelId="{67EC78DB-48CE-47E1-8E28-FE4344449F68}" type="presParOf" srcId="{C562770F-5202-44E3-A4C6-E3638A312CB6}" destId="{2FF548B6-171C-4F05-9DCD-C8816BB3598E}" srcOrd="0" destOrd="0" presId="urn:microsoft.com/office/officeart/2005/8/layout/vList2"/>
    <dgm:cxn modelId="{E9CFC7BA-6A3F-48A8-AE4B-7688239AAFBE}" type="presParOf" srcId="{C562770F-5202-44E3-A4C6-E3638A312CB6}" destId="{484DEBD2-0C89-4D2A-ACD7-18CB773E1DF2}" srcOrd="1" destOrd="0" presId="urn:microsoft.com/office/officeart/2005/8/layout/vList2"/>
    <dgm:cxn modelId="{4B6EDFD1-8563-4763-B280-E92EB1DC6CD7}" type="presParOf" srcId="{C562770F-5202-44E3-A4C6-E3638A312CB6}" destId="{C0F4963B-4D43-42D7-AD9C-2E712C529C5A}" srcOrd="2" destOrd="0" presId="urn:microsoft.com/office/officeart/2005/8/layout/vList2"/>
    <dgm:cxn modelId="{8167F6D1-6866-4B5D-88C1-7C78A33E4C90}" type="presParOf" srcId="{C562770F-5202-44E3-A4C6-E3638A312CB6}" destId="{8EEC8C0C-49F9-4894-A4EC-31E101540D02}" srcOrd="3" destOrd="0" presId="urn:microsoft.com/office/officeart/2005/8/layout/vList2"/>
    <dgm:cxn modelId="{BBBF380D-4588-4586-A6B7-02DD0F060AAB}" type="presParOf" srcId="{C562770F-5202-44E3-A4C6-E3638A312CB6}" destId="{EF371F69-8513-4BAE-BBC5-09A5942F9124}" srcOrd="4" destOrd="0" presId="urn:microsoft.com/office/officeart/2005/8/layout/vList2"/>
    <dgm:cxn modelId="{B503AE46-EC75-4C30-A92E-BCF4E6798CB0}" type="presParOf" srcId="{C562770F-5202-44E3-A4C6-E3638A312CB6}" destId="{F4490F46-AAAE-4DA2-9BE0-39BDB40C9A66}" srcOrd="5" destOrd="0" presId="urn:microsoft.com/office/officeart/2005/8/layout/vList2"/>
    <dgm:cxn modelId="{1331E20E-8BFD-473E-9A49-C0AADC7B28B0}" type="presParOf" srcId="{C562770F-5202-44E3-A4C6-E3638A312CB6}" destId="{B4850696-A3BA-4B2D-AB72-53A60A76F6B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A4574E-6F6D-4D8C-B841-9023D2D90FED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63050AEA-466A-4B07-8AF2-E8D5DF1672D8}">
      <dgm:prSet phldrT="[文字]" custT="1"/>
      <dgm:spPr/>
      <dgm:t>
        <a:bodyPr/>
        <a:lstStyle/>
        <a:p>
          <a:r>
            <a:rPr lang="en-US" altLang="zh-TW" sz="2800" dirty="0"/>
            <a:t>Generation</a:t>
          </a:r>
          <a:endParaRPr lang="zh-TW" altLang="en-US" sz="2800" dirty="0"/>
        </a:p>
      </dgm:t>
    </dgm:pt>
    <dgm:pt modelId="{5EB76797-823A-4ACF-9F34-970A044B3E83}" type="parTrans" cxnId="{DEC6BED6-B390-475F-A8A3-8770BB5B913B}">
      <dgm:prSet/>
      <dgm:spPr/>
      <dgm:t>
        <a:bodyPr/>
        <a:lstStyle/>
        <a:p>
          <a:endParaRPr lang="zh-TW" altLang="en-US"/>
        </a:p>
      </dgm:t>
    </dgm:pt>
    <dgm:pt modelId="{A2D7DEE5-1E04-4C45-9373-A32182802E1C}" type="sibTrans" cxnId="{DEC6BED6-B390-475F-A8A3-8770BB5B913B}">
      <dgm:prSet/>
      <dgm:spPr/>
      <dgm:t>
        <a:bodyPr/>
        <a:lstStyle/>
        <a:p>
          <a:endParaRPr lang="zh-TW" altLang="en-US"/>
        </a:p>
      </dgm:t>
    </dgm:pt>
    <dgm:pt modelId="{FC8E094D-F32F-40D8-A2A4-8E9B0DF85373}">
      <dgm:prSet phldrT="[文字]" custT="1"/>
      <dgm:spPr/>
      <dgm:t>
        <a:bodyPr/>
        <a:lstStyle/>
        <a:p>
          <a:r>
            <a:rPr lang="en-US" altLang="zh-TW" sz="2800" dirty="0"/>
            <a:t>Conditional Generation</a:t>
          </a:r>
          <a:endParaRPr lang="zh-TW" altLang="en-US" sz="2800" dirty="0"/>
        </a:p>
      </dgm:t>
    </dgm:pt>
    <dgm:pt modelId="{87D88E5E-3491-4C08-B5D4-42D5D555211D}" type="parTrans" cxnId="{BA45E324-3F95-4E1A-AD43-89D51E48A97D}">
      <dgm:prSet/>
      <dgm:spPr/>
      <dgm:t>
        <a:bodyPr/>
        <a:lstStyle/>
        <a:p>
          <a:endParaRPr lang="zh-TW" altLang="en-US"/>
        </a:p>
      </dgm:t>
    </dgm:pt>
    <dgm:pt modelId="{1BF84A5E-D965-40B7-9220-A3F0B5208F15}" type="sibTrans" cxnId="{BA45E324-3F95-4E1A-AD43-89D51E48A97D}">
      <dgm:prSet/>
      <dgm:spPr/>
      <dgm:t>
        <a:bodyPr/>
        <a:lstStyle/>
        <a:p>
          <a:endParaRPr lang="zh-TW" altLang="en-US"/>
        </a:p>
      </dgm:t>
    </dgm:pt>
    <dgm:pt modelId="{DD57C523-D428-456F-A40B-72E984E0421F}">
      <dgm:prSet phldrT="[文字]" custT="1"/>
      <dgm:spPr/>
      <dgm:t>
        <a:bodyPr/>
        <a:lstStyle/>
        <a:p>
          <a:r>
            <a:rPr lang="en-US" altLang="zh-TW" sz="2800" dirty="0"/>
            <a:t>Relation to Reinforcement Learning</a:t>
          </a:r>
          <a:endParaRPr lang="zh-TW" altLang="en-US" sz="2800" dirty="0"/>
        </a:p>
      </dgm:t>
    </dgm:pt>
    <dgm:pt modelId="{759AABD5-25C0-468E-98CC-7F6C89BDAEB9}" type="parTrans" cxnId="{B68A02E0-099E-4C7D-BBB8-59AE39EE3188}">
      <dgm:prSet/>
      <dgm:spPr/>
      <dgm:t>
        <a:bodyPr/>
        <a:lstStyle/>
        <a:p>
          <a:endParaRPr lang="zh-TW" altLang="en-US"/>
        </a:p>
      </dgm:t>
    </dgm:pt>
    <dgm:pt modelId="{B4E126E1-1CDD-4ABC-82DC-FC0BCD3393BE}" type="sibTrans" cxnId="{B68A02E0-099E-4C7D-BBB8-59AE39EE3188}">
      <dgm:prSet/>
      <dgm:spPr/>
      <dgm:t>
        <a:bodyPr/>
        <a:lstStyle/>
        <a:p>
          <a:endParaRPr lang="zh-TW" altLang="en-US"/>
        </a:p>
      </dgm:t>
    </dgm:pt>
    <dgm:pt modelId="{91620CA1-AC9F-4B55-B875-F17F55DA7F12}">
      <dgm:prSet phldrT="[文字]" custT="1"/>
      <dgm:spPr/>
      <dgm:t>
        <a:bodyPr/>
        <a:lstStyle/>
        <a:p>
          <a:r>
            <a:rPr lang="en-US" altLang="zh-TW" sz="2800" dirty="0"/>
            <a:t>Unsupervised Conditional Generation</a:t>
          </a:r>
          <a:endParaRPr lang="zh-TW" altLang="en-US" sz="2800" dirty="0"/>
        </a:p>
      </dgm:t>
    </dgm:pt>
    <dgm:pt modelId="{9A95487B-9208-4F20-A432-A92D193CCB94}" type="parTrans" cxnId="{2B8AF07D-8928-443A-BB31-1670B453197F}">
      <dgm:prSet/>
      <dgm:spPr/>
      <dgm:t>
        <a:bodyPr/>
        <a:lstStyle/>
        <a:p>
          <a:endParaRPr lang="zh-TW" altLang="en-US"/>
        </a:p>
      </dgm:t>
    </dgm:pt>
    <dgm:pt modelId="{5F8772DB-8B12-4979-A6FF-4F2B85C5308C}" type="sibTrans" cxnId="{2B8AF07D-8928-443A-BB31-1670B453197F}">
      <dgm:prSet/>
      <dgm:spPr/>
      <dgm:t>
        <a:bodyPr/>
        <a:lstStyle/>
        <a:p>
          <a:endParaRPr lang="zh-TW" altLang="en-US"/>
        </a:p>
      </dgm:t>
    </dgm:pt>
    <dgm:pt modelId="{C562770F-5202-44E3-A4C6-E3638A312CB6}" type="pres">
      <dgm:prSet presAssocID="{74A4574E-6F6D-4D8C-B841-9023D2D90FED}" presName="linear" presStyleCnt="0">
        <dgm:presLayoutVars>
          <dgm:animLvl val="lvl"/>
          <dgm:resizeHandles val="exact"/>
        </dgm:presLayoutVars>
      </dgm:prSet>
      <dgm:spPr/>
    </dgm:pt>
    <dgm:pt modelId="{2FF548B6-171C-4F05-9DCD-C8816BB3598E}" type="pres">
      <dgm:prSet presAssocID="{63050AEA-466A-4B07-8AF2-E8D5DF1672D8}" presName="parentText" presStyleLbl="node1" presStyleIdx="0" presStyleCnt="4" custLinFactNeighborY="-14802">
        <dgm:presLayoutVars>
          <dgm:chMax val="0"/>
          <dgm:bulletEnabled val="1"/>
        </dgm:presLayoutVars>
      </dgm:prSet>
      <dgm:spPr/>
    </dgm:pt>
    <dgm:pt modelId="{B26FC40E-3EDC-4A8C-9AAD-0A631731EC87}" type="pres">
      <dgm:prSet presAssocID="{A2D7DEE5-1E04-4C45-9373-A32182802E1C}" presName="spacer" presStyleCnt="0"/>
      <dgm:spPr/>
    </dgm:pt>
    <dgm:pt modelId="{C0F4963B-4D43-42D7-AD9C-2E712C529C5A}" type="pres">
      <dgm:prSet presAssocID="{FC8E094D-F32F-40D8-A2A4-8E9B0DF8537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EEC8C0C-49F9-4894-A4EC-31E101540D02}" type="pres">
      <dgm:prSet presAssocID="{1BF84A5E-D965-40B7-9220-A3F0B5208F15}" presName="spacer" presStyleCnt="0"/>
      <dgm:spPr/>
    </dgm:pt>
    <dgm:pt modelId="{EF371F69-8513-4BAE-BBC5-09A5942F9124}" type="pres">
      <dgm:prSet presAssocID="{91620CA1-AC9F-4B55-B875-F17F55DA7F1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4490F46-AAAE-4DA2-9BE0-39BDB40C9A66}" type="pres">
      <dgm:prSet presAssocID="{5F8772DB-8B12-4979-A6FF-4F2B85C5308C}" presName="spacer" presStyleCnt="0"/>
      <dgm:spPr/>
    </dgm:pt>
    <dgm:pt modelId="{B4850696-A3BA-4B2D-AB72-53A60A76F6B4}" type="pres">
      <dgm:prSet presAssocID="{DD57C523-D428-456F-A40B-72E984E0421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A45E324-3F95-4E1A-AD43-89D51E48A97D}" srcId="{74A4574E-6F6D-4D8C-B841-9023D2D90FED}" destId="{FC8E094D-F32F-40D8-A2A4-8E9B0DF85373}" srcOrd="1" destOrd="0" parTransId="{87D88E5E-3491-4C08-B5D4-42D5D555211D}" sibTransId="{1BF84A5E-D965-40B7-9220-A3F0B5208F15}"/>
    <dgm:cxn modelId="{2B8AF07D-8928-443A-BB31-1670B453197F}" srcId="{74A4574E-6F6D-4D8C-B841-9023D2D90FED}" destId="{91620CA1-AC9F-4B55-B875-F17F55DA7F12}" srcOrd="2" destOrd="0" parTransId="{9A95487B-9208-4F20-A432-A92D193CCB94}" sibTransId="{5F8772DB-8B12-4979-A6FF-4F2B85C5308C}"/>
    <dgm:cxn modelId="{9409D189-0815-4D18-B4D6-759809F82FD6}" type="presOf" srcId="{63050AEA-466A-4B07-8AF2-E8D5DF1672D8}" destId="{2FF548B6-171C-4F05-9DCD-C8816BB3598E}" srcOrd="0" destOrd="0" presId="urn:microsoft.com/office/officeart/2005/8/layout/vList2"/>
    <dgm:cxn modelId="{62F04590-63F7-4706-93E2-8D98F3FF87A0}" type="presOf" srcId="{74A4574E-6F6D-4D8C-B841-9023D2D90FED}" destId="{C562770F-5202-44E3-A4C6-E3638A312CB6}" srcOrd="0" destOrd="0" presId="urn:microsoft.com/office/officeart/2005/8/layout/vList2"/>
    <dgm:cxn modelId="{EC69A691-9CF8-4FA2-9F07-3428D9D41F64}" type="presOf" srcId="{91620CA1-AC9F-4B55-B875-F17F55DA7F12}" destId="{EF371F69-8513-4BAE-BBC5-09A5942F9124}" srcOrd="0" destOrd="0" presId="urn:microsoft.com/office/officeart/2005/8/layout/vList2"/>
    <dgm:cxn modelId="{5F54D2C1-5214-43E9-8EAE-2ACB2217EEA6}" type="presOf" srcId="{DD57C523-D428-456F-A40B-72E984E0421F}" destId="{B4850696-A3BA-4B2D-AB72-53A60A76F6B4}" srcOrd="0" destOrd="0" presId="urn:microsoft.com/office/officeart/2005/8/layout/vList2"/>
    <dgm:cxn modelId="{DEC6BED6-B390-475F-A8A3-8770BB5B913B}" srcId="{74A4574E-6F6D-4D8C-B841-9023D2D90FED}" destId="{63050AEA-466A-4B07-8AF2-E8D5DF1672D8}" srcOrd="0" destOrd="0" parTransId="{5EB76797-823A-4ACF-9F34-970A044B3E83}" sibTransId="{A2D7DEE5-1E04-4C45-9373-A32182802E1C}"/>
    <dgm:cxn modelId="{B68A02E0-099E-4C7D-BBB8-59AE39EE3188}" srcId="{74A4574E-6F6D-4D8C-B841-9023D2D90FED}" destId="{DD57C523-D428-456F-A40B-72E984E0421F}" srcOrd="3" destOrd="0" parTransId="{759AABD5-25C0-468E-98CC-7F6C89BDAEB9}" sibTransId="{B4E126E1-1CDD-4ABC-82DC-FC0BCD3393BE}"/>
    <dgm:cxn modelId="{FC8BB8E7-FDE8-4836-8291-EB015F2FC057}" type="presOf" srcId="{FC8E094D-F32F-40D8-A2A4-8E9B0DF85373}" destId="{C0F4963B-4D43-42D7-AD9C-2E712C529C5A}" srcOrd="0" destOrd="0" presId="urn:microsoft.com/office/officeart/2005/8/layout/vList2"/>
    <dgm:cxn modelId="{67EC78DB-48CE-47E1-8E28-FE4344449F68}" type="presParOf" srcId="{C562770F-5202-44E3-A4C6-E3638A312CB6}" destId="{2FF548B6-171C-4F05-9DCD-C8816BB3598E}" srcOrd="0" destOrd="0" presId="urn:microsoft.com/office/officeart/2005/8/layout/vList2"/>
    <dgm:cxn modelId="{3C7D1EBB-5BA6-49CC-96F0-4C626205B5EC}" type="presParOf" srcId="{C562770F-5202-44E3-A4C6-E3638A312CB6}" destId="{B26FC40E-3EDC-4A8C-9AAD-0A631731EC87}" srcOrd="1" destOrd="0" presId="urn:microsoft.com/office/officeart/2005/8/layout/vList2"/>
    <dgm:cxn modelId="{4B6EDFD1-8563-4763-B280-E92EB1DC6CD7}" type="presParOf" srcId="{C562770F-5202-44E3-A4C6-E3638A312CB6}" destId="{C0F4963B-4D43-42D7-AD9C-2E712C529C5A}" srcOrd="2" destOrd="0" presId="urn:microsoft.com/office/officeart/2005/8/layout/vList2"/>
    <dgm:cxn modelId="{8167F6D1-6866-4B5D-88C1-7C78A33E4C90}" type="presParOf" srcId="{C562770F-5202-44E3-A4C6-E3638A312CB6}" destId="{8EEC8C0C-49F9-4894-A4EC-31E101540D02}" srcOrd="3" destOrd="0" presId="urn:microsoft.com/office/officeart/2005/8/layout/vList2"/>
    <dgm:cxn modelId="{BBBF380D-4588-4586-A6B7-02DD0F060AAB}" type="presParOf" srcId="{C562770F-5202-44E3-A4C6-E3638A312CB6}" destId="{EF371F69-8513-4BAE-BBC5-09A5942F9124}" srcOrd="4" destOrd="0" presId="urn:microsoft.com/office/officeart/2005/8/layout/vList2"/>
    <dgm:cxn modelId="{B503AE46-EC75-4C30-A92E-BCF4E6798CB0}" type="presParOf" srcId="{C562770F-5202-44E3-A4C6-E3638A312CB6}" destId="{F4490F46-AAAE-4DA2-9BE0-39BDB40C9A66}" srcOrd="5" destOrd="0" presId="urn:microsoft.com/office/officeart/2005/8/layout/vList2"/>
    <dgm:cxn modelId="{1331E20E-8BFD-473E-9A49-C0AADC7B28B0}" type="presParOf" srcId="{C562770F-5202-44E3-A4C6-E3638A312CB6}" destId="{B4850696-A3BA-4B2D-AB72-53A60A76F6B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4A4574E-6F6D-4D8C-B841-9023D2D90FED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63050AEA-466A-4B07-8AF2-E8D5DF1672D8}">
      <dgm:prSet phldrT="[文字]" custT="1"/>
      <dgm:spPr/>
      <dgm:t>
        <a:bodyPr/>
        <a:lstStyle/>
        <a:p>
          <a:r>
            <a:rPr lang="en-US" altLang="zh-TW" sz="2800" dirty="0"/>
            <a:t>Generation</a:t>
          </a:r>
          <a:endParaRPr lang="zh-TW" altLang="en-US" sz="2800" dirty="0"/>
        </a:p>
      </dgm:t>
    </dgm:pt>
    <dgm:pt modelId="{5EB76797-823A-4ACF-9F34-970A044B3E83}" type="parTrans" cxnId="{DEC6BED6-B390-475F-A8A3-8770BB5B913B}">
      <dgm:prSet/>
      <dgm:spPr/>
      <dgm:t>
        <a:bodyPr/>
        <a:lstStyle/>
        <a:p>
          <a:endParaRPr lang="zh-TW" altLang="en-US"/>
        </a:p>
      </dgm:t>
    </dgm:pt>
    <dgm:pt modelId="{A2D7DEE5-1E04-4C45-9373-A32182802E1C}" type="sibTrans" cxnId="{DEC6BED6-B390-475F-A8A3-8770BB5B913B}">
      <dgm:prSet/>
      <dgm:spPr/>
      <dgm:t>
        <a:bodyPr/>
        <a:lstStyle/>
        <a:p>
          <a:endParaRPr lang="zh-TW" altLang="en-US"/>
        </a:p>
      </dgm:t>
    </dgm:pt>
    <dgm:pt modelId="{FC8E094D-F32F-40D8-A2A4-8E9B0DF85373}">
      <dgm:prSet phldrT="[文字]" custT="1"/>
      <dgm:spPr/>
      <dgm:t>
        <a:bodyPr/>
        <a:lstStyle/>
        <a:p>
          <a:r>
            <a:rPr lang="en-US" altLang="zh-TW" sz="2800" dirty="0"/>
            <a:t>Conditional Generation</a:t>
          </a:r>
          <a:endParaRPr lang="zh-TW" altLang="en-US" sz="2800" dirty="0"/>
        </a:p>
      </dgm:t>
    </dgm:pt>
    <dgm:pt modelId="{87D88E5E-3491-4C08-B5D4-42D5D555211D}" type="parTrans" cxnId="{BA45E324-3F95-4E1A-AD43-89D51E48A97D}">
      <dgm:prSet/>
      <dgm:spPr/>
      <dgm:t>
        <a:bodyPr/>
        <a:lstStyle/>
        <a:p>
          <a:endParaRPr lang="zh-TW" altLang="en-US"/>
        </a:p>
      </dgm:t>
    </dgm:pt>
    <dgm:pt modelId="{1BF84A5E-D965-40B7-9220-A3F0B5208F15}" type="sibTrans" cxnId="{BA45E324-3F95-4E1A-AD43-89D51E48A97D}">
      <dgm:prSet/>
      <dgm:spPr/>
      <dgm:t>
        <a:bodyPr/>
        <a:lstStyle/>
        <a:p>
          <a:endParaRPr lang="zh-TW" altLang="en-US"/>
        </a:p>
      </dgm:t>
    </dgm:pt>
    <dgm:pt modelId="{DD57C523-D428-456F-A40B-72E984E0421F}">
      <dgm:prSet phldrT="[文字]" custT="1"/>
      <dgm:spPr/>
      <dgm:t>
        <a:bodyPr/>
        <a:lstStyle/>
        <a:p>
          <a:r>
            <a:rPr lang="en-US" altLang="zh-TW" sz="2800" dirty="0"/>
            <a:t>Relation to Reinforcement Learning</a:t>
          </a:r>
          <a:endParaRPr lang="zh-TW" altLang="en-US" sz="2800" dirty="0"/>
        </a:p>
      </dgm:t>
    </dgm:pt>
    <dgm:pt modelId="{759AABD5-25C0-468E-98CC-7F6C89BDAEB9}" type="parTrans" cxnId="{B68A02E0-099E-4C7D-BBB8-59AE39EE3188}">
      <dgm:prSet/>
      <dgm:spPr/>
      <dgm:t>
        <a:bodyPr/>
        <a:lstStyle/>
        <a:p>
          <a:endParaRPr lang="zh-TW" altLang="en-US"/>
        </a:p>
      </dgm:t>
    </dgm:pt>
    <dgm:pt modelId="{B4E126E1-1CDD-4ABC-82DC-FC0BCD3393BE}" type="sibTrans" cxnId="{B68A02E0-099E-4C7D-BBB8-59AE39EE3188}">
      <dgm:prSet/>
      <dgm:spPr/>
      <dgm:t>
        <a:bodyPr/>
        <a:lstStyle/>
        <a:p>
          <a:endParaRPr lang="zh-TW" altLang="en-US"/>
        </a:p>
      </dgm:t>
    </dgm:pt>
    <dgm:pt modelId="{91620CA1-AC9F-4B55-B875-F17F55DA7F12}">
      <dgm:prSet phldrT="[文字]" custT="1"/>
      <dgm:spPr/>
      <dgm:t>
        <a:bodyPr/>
        <a:lstStyle/>
        <a:p>
          <a:r>
            <a:rPr lang="en-US" altLang="zh-TW" sz="2800" dirty="0"/>
            <a:t>Unsupervised Conditional Generation</a:t>
          </a:r>
          <a:endParaRPr lang="zh-TW" altLang="en-US" sz="2800" dirty="0"/>
        </a:p>
      </dgm:t>
    </dgm:pt>
    <dgm:pt modelId="{9A95487B-9208-4F20-A432-A92D193CCB94}" type="parTrans" cxnId="{2B8AF07D-8928-443A-BB31-1670B453197F}">
      <dgm:prSet/>
      <dgm:spPr/>
      <dgm:t>
        <a:bodyPr/>
        <a:lstStyle/>
        <a:p>
          <a:endParaRPr lang="zh-TW" altLang="en-US"/>
        </a:p>
      </dgm:t>
    </dgm:pt>
    <dgm:pt modelId="{5F8772DB-8B12-4979-A6FF-4F2B85C5308C}" type="sibTrans" cxnId="{2B8AF07D-8928-443A-BB31-1670B453197F}">
      <dgm:prSet/>
      <dgm:spPr/>
      <dgm:t>
        <a:bodyPr/>
        <a:lstStyle/>
        <a:p>
          <a:endParaRPr lang="zh-TW" altLang="en-US"/>
        </a:p>
      </dgm:t>
    </dgm:pt>
    <dgm:pt modelId="{C562770F-5202-44E3-A4C6-E3638A312CB6}" type="pres">
      <dgm:prSet presAssocID="{74A4574E-6F6D-4D8C-B841-9023D2D90FED}" presName="linear" presStyleCnt="0">
        <dgm:presLayoutVars>
          <dgm:animLvl val="lvl"/>
          <dgm:resizeHandles val="exact"/>
        </dgm:presLayoutVars>
      </dgm:prSet>
      <dgm:spPr/>
    </dgm:pt>
    <dgm:pt modelId="{2FF548B6-171C-4F05-9DCD-C8816BB3598E}" type="pres">
      <dgm:prSet presAssocID="{63050AEA-466A-4B07-8AF2-E8D5DF1672D8}" presName="parentText" presStyleLbl="node1" presStyleIdx="0" presStyleCnt="4" custLinFactNeighborY="-14802">
        <dgm:presLayoutVars>
          <dgm:chMax val="0"/>
          <dgm:bulletEnabled val="1"/>
        </dgm:presLayoutVars>
      </dgm:prSet>
      <dgm:spPr/>
    </dgm:pt>
    <dgm:pt modelId="{B26FC40E-3EDC-4A8C-9AAD-0A631731EC87}" type="pres">
      <dgm:prSet presAssocID="{A2D7DEE5-1E04-4C45-9373-A32182802E1C}" presName="spacer" presStyleCnt="0"/>
      <dgm:spPr/>
    </dgm:pt>
    <dgm:pt modelId="{C0F4963B-4D43-42D7-AD9C-2E712C529C5A}" type="pres">
      <dgm:prSet presAssocID="{FC8E094D-F32F-40D8-A2A4-8E9B0DF8537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EEC8C0C-49F9-4894-A4EC-31E101540D02}" type="pres">
      <dgm:prSet presAssocID="{1BF84A5E-D965-40B7-9220-A3F0B5208F15}" presName="spacer" presStyleCnt="0"/>
      <dgm:spPr/>
    </dgm:pt>
    <dgm:pt modelId="{EF371F69-8513-4BAE-BBC5-09A5942F9124}" type="pres">
      <dgm:prSet presAssocID="{91620CA1-AC9F-4B55-B875-F17F55DA7F1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4490F46-AAAE-4DA2-9BE0-39BDB40C9A66}" type="pres">
      <dgm:prSet presAssocID="{5F8772DB-8B12-4979-A6FF-4F2B85C5308C}" presName="spacer" presStyleCnt="0"/>
      <dgm:spPr/>
    </dgm:pt>
    <dgm:pt modelId="{B4850696-A3BA-4B2D-AB72-53A60A76F6B4}" type="pres">
      <dgm:prSet presAssocID="{DD57C523-D428-456F-A40B-72E984E0421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A45E324-3F95-4E1A-AD43-89D51E48A97D}" srcId="{74A4574E-6F6D-4D8C-B841-9023D2D90FED}" destId="{FC8E094D-F32F-40D8-A2A4-8E9B0DF85373}" srcOrd="1" destOrd="0" parTransId="{87D88E5E-3491-4C08-B5D4-42D5D555211D}" sibTransId="{1BF84A5E-D965-40B7-9220-A3F0B5208F15}"/>
    <dgm:cxn modelId="{2B8AF07D-8928-443A-BB31-1670B453197F}" srcId="{74A4574E-6F6D-4D8C-B841-9023D2D90FED}" destId="{91620CA1-AC9F-4B55-B875-F17F55DA7F12}" srcOrd="2" destOrd="0" parTransId="{9A95487B-9208-4F20-A432-A92D193CCB94}" sibTransId="{5F8772DB-8B12-4979-A6FF-4F2B85C5308C}"/>
    <dgm:cxn modelId="{9409D189-0815-4D18-B4D6-759809F82FD6}" type="presOf" srcId="{63050AEA-466A-4B07-8AF2-E8D5DF1672D8}" destId="{2FF548B6-171C-4F05-9DCD-C8816BB3598E}" srcOrd="0" destOrd="0" presId="urn:microsoft.com/office/officeart/2005/8/layout/vList2"/>
    <dgm:cxn modelId="{62F04590-63F7-4706-93E2-8D98F3FF87A0}" type="presOf" srcId="{74A4574E-6F6D-4D8C-B841-9023D2D90FED}" destId="{C562770F-5202-44E3-A4C6-E3638A312CB6}" srcOrd="0" destOrd="0" presId="urn:microsoft.com/office/officeart/2005/8/layout/vList2"/>
    <dgm:cxn modelId="{EC69A691-9CF8-4FA2-9F07-3428D9D41F64}" type="presOf" srcId="{91620CA1-AC9F-4B55-B875-F17F55DA7F12}" destId="{EF371F69-8513-4BAE-BBC5-09A5942F9124}" srcOrd="0" destOrd="0" presId="urn:microsoft.com/office/officeart/2005/8/layout/vList2"/>
    <dgm:cxn modelId="{5F54D2C1-5214-43E9-8EAE-2ACB2217EEA6}" type="presOf" srcId="{DD57C523-D428-456F-A40B-72E984E0421F}" destId="{B4850696-A3BA-4B2D-AB72-53A60A76F6B4}" srcOrd="0" destOrd="0" presId="urn:microsoft.com/office/officeart/2005/8/layout/vList2"/>
    <dgm:cxn modelId="{DEC6BED6-B390-475F-A8A3-8770BB5B913B}" srcId="{74A4574E-6F6D-4D8C-B841-9023D2D90FED}" destId="{63050AEA-466A-4B07-8AF2-E8D5DF1672D8}" srcOrd="0" destOrd="0" parTransId="{5EB76797-823A-4ACF-9F34-970A044B3E83}" sibTransId="{A2D7DEE5-1E04-4C45-9373-A32182802E1C}"/>
    <dgm:cxn modelId="{B68A02E0-099E-4C7D-BBB8-59AE39EE3188}" srcId="{74A4574E-6F6D-4D8C-B841-9023D2D90FED}" destId="{DD57C523-D428-456F-A40B-72E984E0421F}" srcOrd="3" destOrd="0" parTransId="{759AABD5-25C0-468E-98CC-7F6C89BDAEB9}" sibTransId="{B4E126E1-1CDD-4ABC-82DC-FC0BCD3393BE}"/>
    <dgm:cxn modelId="{FC8BB8E7-FDE8-4836-8291-EB015F2FC057}" type="presOf" srcId="{FC8E094D-F32F-40D8-A2A4-8E9B0DF85373}" destId="{C0F4963B-4D43-42D7-AD9C-2E712C529C5A}" srcOrd="0" destOrd="0" presId="urn:microsoft.com/office/officeart/2005/8/layout/vList2"/>
    <dgm:cxn modelId="{67EC78DB-48CE-47E1-8E28-FE4344449F68}" type="presParOf" srcId="{C562770F-5202-44E3-A4C6-E3638A312CB6}" destId="{2FF548B6-171C-4F05-9DCD-C8816BB3598E}" srcOrd="0" destOrd="0" presId="urn:microsoft.com/office/officeart/2005/8/layout/vList2"/>
    <dgm:cxn modelId="{3C7D1EBB-5BA6-49CC-96F0-4C626205B5EC}" type="presParOf" srcId="{C562770F-5202-44E3-A4C6-E3638A312CB6}" destId="{B26FC40E-3EDC-4A8C-9AAD-0A631731EC87}" srcOrd="1" destOrd="0" presId="urn:microsoft.com/office/officeart/2005/8/layout/vList2"/>
    <dgm:cxn modelId="{4B6EDFD1-8563-4763-B280-E92EB1DC6CD7}" type="presParOf" srcId="{C562770F-5202-44E3-A4C6-E3638A312CB6}" destId="{C0F4963B-4D43-42D7-AD9C-2E712C529C5A}" srcOrd="2" destOrd="0" presId="urn:microsoft.com/office/officeart/2005/8/layout/vList2"/>
    <dgm:cxn modelId="{8167F6D1-6866-4B5D-88C1-7C78A33E4C90}" type="presParOf" srcId="{C562770F-5202-44E3-A4C6-E3638A312CB6}" destId="{8EEC8C0C-49F9-4894-A4EC-31E101540D02}" srcOrd="3" destOrd="0" presId="urn:microsoft.com/office/officeart/2005/8/layout/vList2"/>
    <dgm:cxn modelId="{BBBF380D-4588-4586-A6B7-02DD0F060AAB}" type="presParOf" srcId="{C562770F-5202-44E3-A4C6-E3638A312CB6}" destId="{EF371F69-8513-4BAE-BBC5-09A5942F9124}" srcOrd="4" destOrd="0" presId="urn:microsoft.com/office/officeart/2005/8/layout/vList2"/>
    <dgm:cxn modelId="{B503AE46-EC75-4C30-A92E-BCF4E6798CB0}" type="presParOf" srcId="{C562770F-5202-44E3-A4C6-E3638A312CB6}" destId="{F4490F46-AAAE-4DA2-9BE0-39BDB40C9A66}" srcOrd="5" destOrd="0" presId="urn:microsoft.com/office/officeart/2005/8/layout/vList2"/>
    <dgm:cxn modelId="{1331E20E-8BFD-473E-9A49-C0AADC7B28B0}" type="presParOf" srcId="{C562770F-5202-44E3-A4C6-E3638A312CB6}" destId="{B4850696-A3BA-4B2D-AB72-53A60A76F6B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4A4574E-6F6D-4D8C-B841-9023D2D90FED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63050AEA-466A-4B07-8AF2-E8D5DF1672D8}">
      <dgm:prSet phldrT="[文字]" custT="1"/>
      <dgm:spPr/>
      <dgm:t>
        <a:bodyPr/>
        <a:lstStyle/>
        <a:p>
          <a:r>
            <a:rPr lang="en-US" altLang="zh-TW" sz="2800" dirty="0"/>
            <a:t>Generation</a:t>
          </a:r>
          <a:endParaRPr lang="zh-TW" altLang="en-US" sz="2800" dirty="0"/>
        </a:p>
      </dgm:t>
    </dgm:pt>
    <dgm:pt modelId="{5EB76797-823A-4ACF-9F34-970A044B3E83}" type="parTrans" cxnId="{DEC6BED6-B390-475F-A8A3-8770BB5B913B}">
      <dgm:prSet/>
      <dgm:spPr/>
      <dgm:t>
        <a:bodyPr/>
        <a:lstStyle/>
        <a:p>
          <a:endParaRPr lang="zh-TW" altLang="en-US"/>
        </a:p>
      </dgm:t>
    </dgm:pt>
    <dgm:pt modelId="{A2D7DEE5-1E04-4C45-9373-A32182802E1C}" type="sibTrans" cxnId="{DEC6BED6-B390-475F-A8A3-8770BB5B913B}">
      <dgm:prSet/>
      <dgm:spPr/>
      <dgm:t>
        <a:bodyPr/>
        <a:lstStyle/>
        <a:p>
          <a:endParaRPr lang="zh-TW" altLang="en-US"/>
        </a:p>
      </dgm:t>
    </dgm:pt>
    <dgm:pt modelId="{FC8E094D-F32F-40D8-A2A4-8E9B0DF85373}">
      <dgm:prSet phldrT="[文字]" custT="1"/>
      <dgm:spPr/>
      <dgm:t>
        <a:bodyPr/>
        <a:lstStyle/>
        <a:p>
          <a:r>
            <a:rPr lang="en-US" altLang="zh-TW" sz="2800" dirty="0"/>
            <a:t>Conditional Generation</a:t>
          </a:r>
          <a:endParaRPr lang="zh-TW" altLang="en-US" sz="2800" dirty="0"/>
        </a:p>
      </dgm:t>
    </dgm:pt>
    <dgm:pt modelId="{87D88E5E-3491-4C08-B5D4-42D5D555211D}" type="parTrans" cxnId="{BA45E324-3F95-4E1A-AD43-89D51E48A97D}">
      <dgm:prSet/>
      <dgm:spPr/>
      <dgm:t>
        <a:bodyPr/>
        <a:lstStyle/>
        <a:p>
          <a:endParaRPr lang="zh-TW" altLang="en-US"/>
        </a:p>
      </dgm:t>
    </dgm:pt>
    <dgm:pt modelId="{1BF84A5E-D965-40B7-9220-A3F0B5208F15}" type="sibTrans" cxnId="{BA45E324-3F95-4E1A-AD43-89D51E48A97D}">
      <dgm:prSet/>
      <dgm:spPr/>
      <dgm:t>
        <a:bodyPr/>
        <a:lstStyle/>
        <a:p>
          <a:endParaRPr lang="zh-TW" altLang="en-US"/>
        </a:p>
      </dgm:t>
    </dgm:pt>
    <dgm:pt modelId="{DD57C523-D428-456F-A40B-72E984E0421F}">
      <dgm:prSet phldrT="[文字]" custT="1"/>
      <dgm:spPr/>
      <dgm:t>
        <a:bodyPr/>
        <a:lstStyle/>
        <a:p>
          <a:r>
            <a:rPr lang="en-US" altLang="zh-TW" sz="2800" dirty="0"/>
            <a:t>Relation to Reinforcement Learning</a:t>
          </a:r>
          <a:endParaRPr lang="zh-TW" altLang="en-US" sz="2800" dirty="0"/>
        </a:p>
      </dgm:t>
    </dgm:pt>
    <dgm:pt modelId="{759AABD5-25C0-468E-98CC-7F6C89BDAEB9}" type="parTrans" cxnId="{B68A02E0-099E-4C7D-BBB8-59AE39EE3188}">
      <dgm:prSet/>
      <dgm:spPr/>
      <dgm:t>
        <a:bodyPr/>
        <a:lstStyle/>
        <a:p>
          <a:endParaRPr lang="zh-TW" altLang="en-US"/>
        </a:p>
      </dgm:t>
    </dgm:pt>
    <dgm:pt modelId="{B4E126E1-1CDD-4ABC-82DC-FC0BCD3393BE}" type="sibTrans" cxnId="{B68A02E0-099E-4C7D-BBB8-59AE39EE3188}">
      <dgm:prSet/>
      <dgm:spPr/>
      <dgm:t>
        <a:bodyPr/>
        <a:lstStyle/>
        <a:p>
          <a:endParaRPr lang="zh-TW" altLang="en-US"/>
        </a:p>
      </dgm:t>
    </dgm:pt>
    <dgm:pt modelId="{91620CA1-AC9F-4B55-B875-F17F55DA7F12}">
      <dgm:prSet phldrT="[文字]" custT="1"/>
      <dgm:spPr/>
      <dgm:t>
        <a:bodyPr/>
        <a:lstStyle/>
        <a:p>
          <a:r>
            <a:rPr lang="en-US" altLang="zh-TW" sz="2800" dirty="0"/>
            <a:t>Unsupervised Conditional Generation</a:t>
          </a:r>
          <a:endParaRPr lang="zh-TW" altLang="en-US" sz="2800" dirty="0"/>
        </a:p>
      </dgm:t>
    </dgm:pt>
    <dgm:pt modelId="{9A95487B-9208-4F20-A432-A92D193CCB94}" type="parTrans" cxnId="{2B8AF07D-8928-443A-BB31-1670B453197F}">
      <dgm:prSet/>
      <dgm:spPr/>
      <dgm:t>
        <a:bodyPr/>
        <a:lstStyle/>
        <a:p>
          <a:endParaRPr lang="zh-TW" altLang="en-US"/>
        </a:p>
      </dgm:t>
    </dgm:pt>
    <dgm:pt modelId="{5F8772DB-8B12-4979-A6FF-4F2B85C5308C}" type="sibTrans" cxnId="{2B8AF07D-8928-443A-BB31-1670B453197F}">
      <dgm:prSet/>
      <dgm:spPr/>
      <dgm:t>
        <a:bodyPr/>
        <a:lstStyle/>
        <a:p>
          <a:endParaRPr lang="zh-TW" altLang="en-US"/>
        </a:p>
      </dgm:t>
    </dgm:pt>
    <dgm:pt modelId="{C562770F-5202-44E3-A4C6-E3638A312CB6}" type="pres">
      <dgm:prSet presAssocID="{74A4574E-6F6D-4D8C-B841-9023D2D90FED}" presName="linear" presStyleCnt="0">
        <dgm:presLayoutVars>
          <dgm:animLvl val="lvl"/>
          <dgm:resizeHandles val="exact"/>
        </dgm:presLayoutVars>
      </dgm:prSet>
      <dgm:spPr/>
    </dgm:pt>
    <dgm:pt modelId="{2FF548B6-171C-4F05-9DCD-C8816BB3598E}" type="pres">
      <dgm:prSet presAssocID="{63050AEA-466A-4B07-8AF2-E8D5DF1672D8}" presName="parentText" presStyleLbl="node1" presStyleIdx="0" presStyleCnt="4" custLinFactNeighborY="-14802">
        <dgm:presLayoutVars>
          <dgm:chMax val="0"/>
          <dgm:bulletEnabled val="1"/>
        </dgm:presLayoutVars>
      </dgm:prSet>
      <dgm:spPr/>
    </dgm:pt>
    <dgm:pt modelId="{B26FC40E-3EDC-4A8C-9AAD-0A631731EC87}" type="pres">
      <dgm:prSet presAssocID="{A2D7DEE5-1E04-4C45-9373-A32182802E1C}" presName="spacer" presStyleCnt="0"/>
      <dgm:spPr/>
    </dgm:pt>
    <dgm:pt modelId="{C0F4963B-4D43-42D7-AD9C-2E712C529C5A}" type="pres">
      <dgm:prSet presAssocID="{FC8E094D-F32F-40D8-A2A4-8E9B0DF8537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EEC8C0C-49F9-4894-A4EC-31E101540D02}" type="pres">
      <dgm:prSet presAssocID="{1BF84A5E-D965-40B7-9220-A3F0B5208F15}" presName="spacer" presStyleCnt="0"/>
      <dgm:spPr/>
    </dgm:pt>
    <dgm:pt modelId="{EF371F69-8513-4BAE-BBC5-09A5942F9124}" type="pres">
      <dgm:prSet presAssocID="{91620CA1-AC9F-4B55-B875-F17F55DA7F1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4490F46-AAAE-4DA2-9BE0-39BDB40C9A66}" type="pres">
      <dgm:prSet presAssocID="{5F8772DB-8B12-4979-A6FF-4F2B85C5308C}" presName="spacer" presStyleCnt="0"/>
      <dgm:spPr/>
    </dgm:pt>
    <dgm:pt modelId="{B4850696-A3BA-4B2D-AB72-53A60A76F6B4}" type="pres">
      <dgm:prSet presAssocID="{DD57C523-D428-456F-A40B-72E984E0421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A45E324-3F95-4E1A-AD43-89D51E48A97D}" srcId="{74A4574E-6F6D-4D8C-B841-9023D2D90FED}" destId="{FC8E094D-F32F-40D8-A2A4-8E9B0DF85373}" srcOrd="1" destOrd="0" parTransId="{87D88E5E-3491-4C08-B5D4-42D5D555211D}" sibTransId="{1BF84A5E-D965-40B7-9220-A3F0B5208F15}"/>
    <dgm:cxn modelId="{2B8AF07D-8928-443A-BB31-1670B453197F}" srcId="{74A4574E-6F6D-4D8C-B841-9023D2D90FED}" destId="{91620CA1-AC9F-4B55-B875-F17F55DA7F12}" srcOrd="2" destOrd="0" parTransId="{9A95487B-9208-4F20-A432-A92D193CCB94}" sibTransId="{5F8772DB-8B12-4979-A6FF-4F2B85C5308C}"/>
    <dgm:cxn modelId="{9409D189-0815-4D18-B4D6-759809F82FD6}" type="presOf" srcId="{63050AEA-466A-4B07-8AF2-E8D5DF1672D8}" destId="{2FF548B6-171C-4F05-9DCD-C8816BB3598E}" srcOrd="0" destOrd="0" presId="urn:microsoft.com/office/officeart/2005/8/layout/vList2"/>
    <dgm:cxn modelId="{62F04590-63F7-4706-93E2-8D98F3FF87A0}" type="presOf" srcId="{74A4574E-6F6D-4D8C-B841-9023D2D90FED}" destId="{C562770F-5202-44E3-A4C6-E3638A312CB6}" srcOrd="0" destOrd="0" presId="urn:microsoft.com/office/officeart/2005/8/layout/vList2"/>
    <dgm:cxn modelId="{EC69A691-9CF8-4FA2-9F07-3428D9D41F64}" type="presOf" srcId="{91620CA1-AC9F-4B55-B875-F17F55DA7F12}" destId="{EF371F69-8513-4BAE-BBC5-09A5942F9124}" srcOrd="0" destOrd="0" presId="urn:microsoft.com/office/officeart/2005/8/layout/vList2"/>
    <dgm:cxn modelId="{5F54D2C1-5214-43E9-8EAE-2ACB2217EEA6}" type="presOf" srcId="{DD57C523-D428-456F-A40B-72E984E0421F}" destId="{B4850696-A3BA-4B2D-AB72-53A60A76F6B4}" srcOrd="0" destOrd="0" presId="urn:microsoft.com/office/officeart/2005/8/layout/vList2"/>
    <dgm:cxn modelId="{DEC6BED6-B390-475F-A8A3-8770BB5B913B}" srcId="{74A4574E-6F6D-4D8C-B841-9023D2D90FED}" destId="{63050AEA-466A-4B07-8AF2-E8D5DF1672D8}" srcOrd="0" destOrd="0" parTransId="{5EB76797-823A-4ACF-9F34-970A044B3E83}" sibTransId="{A2D7DEE5-1E04-4C45-9373-A32182802E1C}"/>
    <dgm:cxn modelId="{B68A02E0-099E-4C7D-BBB8-59AE39EE3188}" srcId="{74A4574E-6F6D-4D8C-B841-9023D2D90FED}" destId="{DD57C523-D428-456F-A40B-72E984E0421F}" srcOrd="3" destOrd="0" parTransId="{759AABD5-25C0-468E-98CC-7F6C89BDAEB9}" sibTransId="{B4E126E1-1CDD-4ABC-82DC-FC0BCD3393BE}"/>
    <dgm:cxn modelId="{FC8BB8E7-FDE8-4836-8291-EB015F2FC057}" type="presOf" srcId="{FC8E094D-F32F-40D8-A2A4-8E9B0DF85373}" destId="{C0F4963B-4D43-42D7-AD9C-2E712C529C5A}" srcOrd="0" destOrd="0" presId="urn:microsoft.com/office/officeart/2005/8/layout/vList2"/>
    <dgm:cxn modelId="{67EC78DB-48CE-47E1-8E28-FE4344449F68}" type="presParOf" srcId="{C562770F-5202-44E3-A4C6-E3638A312CB6}" destId="{2FF548B6-171C-4F05-9DCD-C8816BB3598E}" srcOrd="0" destOrd="0" presId="urn:microsoft.com/office/officeart/2005/8/layout/vList2"/>
    <dgm:cxn modelId="{3C7D1EBB-5BA6-49CC-96F0-4C626205B5EC}" type="presParOf" srcId="{C562770F-5202-44E3-A4C6-E3638A312CB6}" destId="{B26FC40E-3EDC-4A8C-9AAD-0A631731EC87}" srcOrd="1" destOrd="0" presId="urn:microsoft.com/office/officeart/2005/8/layout/vList2"/>
    <dgm:cxn modelId="{4B6EDFD1-8563-4763-B280-E92EB1DC6CD7}" type="presParOf" srcId="{C562770F-5202-44E3-A4C6-E3638A312CB6}" destId="{C0F4963B-4D43-42D7-AD9C-2E712C529C5A}" srcOrd="2" destOrd="0" presId="urn:microsoft.com/office/officeart/2005/8/layout/vList2"/>
    <dgm:cxn modelId="{8167F6D1-6866-4B5D-88C1-7C78A33E4C90}" type="presParOf" srcId="{C562770F-5202-44E3-A4C6-E3638A312CB6}" destId="{8EEC8C0C-49F9-4894-A4EC-31E101540D02}" srcOrd="3" destOrd="0" presId="urn:microsoft.com/office/officeart/2005/8/layout/vList2"/>
    <dgm:cxn modelId="{BBBF380D-4588-4586-A6B7-02DD0F060AAB}" type="presParOf" srcId="{C562770F-5202-44E3-A4C6-E3638A312CB6}" destId="{EF371F69-8513-4BAE-BBC5-09A5942F9124}" srcOrd="4" destOrd="0" presId="urn:microsoft.com/office/officeart/2005/8/layout/vList2"/>
    <dgm:cxn modelId="{B503AE46-EC75-4C30-A92E-BCF4E6798CB0}" type="presParOf" srcId="{C562770F-5202-44E3-A4C6-E3638A312CB6}" destId="{F4490F46-AAAE-4DA2-9BE0-39BDB40C9A66}" srcOrd="5" destOrd="0" presId="urn:microsoft.com/office/officeart/2005/8/layout/vList2"/>
    <dgm:cxn modelId="{1331E20E-8BFD-473E-9A49-C0AADC7B28B0}" type="presParOf" srcId="{C562770F-5202-44E3-A4C6-E3638A312CB6}" destId="{B4850696-A3BA-4B2D-AB72-53A60A76F6B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4A4574E-6F6D-4D8C-B841-9023D2D90FED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63050AEA-466A-4B07-8AF2-E8D5DF1672D8}">
      <dgm:prSet phldrT="[文字]" custT="1"/>
      <dgm:spPr/>
      <dgm:t>
        <a:bodyPr/>
        <a:lstStyle/>
        <a:p>
          <a:r>
            <a:rPr lang="en-US" altLang="zh-TW" sz="2800" dirty="0"/>
            <a:t>Generation</a:t>
          </a:r>
          <a:endParaRPr lang="zh-TW" altLang="en-US" sz="2800" dirty="0"/>
        </a:p>
      </dgm:t>
    </dgm:pt>
    <dgm:pt modelId="{5EB76797-823A-4ACF-9F34-970A044B3E83}" type="parTrans" cxnId="{DEC6BED6-B390-475F-A8A3-8770BB5B913B}">
      <dgm:prSet/>
      <dgm:spPr/>
      <dgm:t>
        <a:bodyPr/>
        <a:lstStyle/>
        <a:p>
          <a:endParaRPr lang="zh-TW" altLang="en-US"/>
        </a:p>
      </dgm:t>
    </dgm:pt>
    <dgm:pt modelId="{A2D7DEE5-1E04-4C45-9373-A32182802E1C}" type="sibTrans" cxnId="{DEC6BED6-B390-475F-A8A3-8770BB5B913B}">
      <dgm:prSet/>
      <dgm:spPr/>
      <dgm:t>
        <a:bodyPr/>
        <a:lstStyle/>
        <a:p>
          <a:endParaRPr lang="zh-TW" altLang="en-US"/>
        </a:p>
      </dgm:t>
    </dgm:pt>
    <dgm:pt modelId="{FC8E094D-F32F-40D8-A2A4-8E9B0DF85373}">
      <dgm:prSet phldrT="[文字]" custT="1"/>
      <dgm:spPr/>
      <dgm:t>
        <a:bodyPr/>
        <a:lstStyle/>
        <a:p>
          <a:r>
            <a:rPr lang="en-US" altLang="zh-TW" sz="2800" dirty="0"/>
            <a:t>Conditional Generation</a:t>
          </a:r>
          <a:endParaRPr lang="zh-TW" altLang="en-US" sz="2800" dirty="0"/>
        </a:p>
      </dgm:t>
    </dgm:pt>
    <dgm:pt modelId="{87D88E5E-3491-4C08-B5D4-42D5D555211D}" type="parTrans" cxnId="{BA45E324-3F95-4E1A-AD43-89D51E48A97D}">
      <dgm:prSet/>
      <dgm:spPr/>
      <dgm:t>
        <a:bodyPr/>
        <a:lstStyle/>
        <a:p>
          <a:endParaRPr lang="zh-TW" altLang="en-US"/>
        </a:p>
      </dgm:t>
    </dgm:pt>
    <dgm:pt modelId="{1BF84A5E-D965-40B7-9220-A3F0B5208F15}" type="sibTrans" cxnId="{BA45E324-3F95-4E1A-AD43-89D51E48A97D}">
      <dgm:prSet/>
      <dgm:spPr/>
      <dgm:t>
        <a:bodyPr/>
        <a:lstStyle/>
        <a:p>
          <a:endParaRPr lang="zh-TW" altLang="en-US"/>
        </a:p>
      </dgm:t>
    </dgm:pt>
    <dgm:pt modelId="{DD57C523-D428-456F-A40B-72E984E0421F}">
      <dgm:prSet phldrT="[文字]" custT="1"/>
      <dgm:spPr/>
      <dgm:t>
        <a:bodyPr/>
        <a:lstStyle/>
        <a:p>
          <a:r>
            <a:rPr lang="en-US" altLang="zh-TW" sz="2800" dirty="0"/>
            <a:t>Relation to Reinforcement Learning</a:t>
          </a:r>
          <a:endParaRPr lang="zh-TW" altLang="en-US" sz="2800" dirty="0"/>
        </a:p>
      </dgm:t>
    </dgm:pt>
    <dgm:pt modelId="{759AABD5-25C0-468E-98CC-7F6C89BDAEB9}" type="parTrans" cxnId="{B68A02E0-099E-4C7D-BBB8-59AE39EE3188}">
      <dgm:prSet/>
      <dgm:spPr/>
      <dgm:t>
        <a:bodyPr/>
        <a:lstStyle/>
        <a:p>
          <a:endParaRPr lang="zh-TW" altLang="en-US"/>
        </a:p>
      </dgm:t>
    </dgm:pt>
    <dgm:pt modelId="{B4E126E1-1CDD-4ABC-82DC-FC0BCD3393BE}" type="sibTrans" cxnId="{B68A02E0-099E-4C7D-BBB8-59AE39EE3188}">
      <dgm:prSet/>
      <dgm:spPr/>
      <dgm:t>
        <a:bodyPr/>
        <a:lstStyle/>
        <a:p>
          <a:endParaRPr lang="zh-TW" altLang="en-US"/>
        </a:p>
      </dgm:t>
    </dgm:pt>
    <dgm:pt modelId="{91620CA1-AC9F-4B55-B875-F17F55DA7F12}">
      <dgm:prSet phldrT="[文字]" custT="1"/>
      <dgm:spPr/>
      <dgm:t>
        <a:bodyPr/>
        <a:lstStyle/>
        <a:p>
          <a:r>
            <a:rPr lang="en-US" altLang="zh-TW" sz="2800" dirty="0"/>
            <a:t>Unsupervised Conditional Generation</a:t>
          </a:r>
          <a:endParaRPr lang="zh-TW" altLang="en-US" sz="2800" dirty="0"/>
        </a:p>
      </dgm:t>
    </dgm:pt>
    <dgm:pt modelId="{9A95487B-9208-4F20-A432-A92D193CCB94}" type="parTrans" cxnId="{2B8AF07D-8928-443A-BB31-1670B453197F}">
      <dgm:prSet/>
      <dgm:spPr/>
      <dgm:t>
        <a:bodyPr/>
        <a:lstStyle/>
        <a:p>
          <a:endParaRPr lang="zh-TW" altLang="en-US"/>
        </a:p>
      </dgm:t>
    </dgm:pt>
    <dgm:pt modelId="{5F8772DB-8B12-4979-A6FF-4F2B85C5308C}" type="sibTrans" cxnId="{2B8AF07D-8928-443A-BB31-1670B453197F}">
      <dgm:prSet/>
      <dgm:spPr/>
      <dgm:t>
        <a:bodyPr/>
        <a:lstStyle/>
        <a:p>
          <a:endParaRPr lang="zh-TW" altLang="en-US"/>
        </a:p>
      </dgm:t>
    </dgm:pt>
    <dgm:pt modelId="{C562770F-5202-44E3-A4C6-E3638A312CB6}" type="pres">
      <dgm:prSet presAssocID="{74A4574E-6F6D-4D8C-B841-9023D2D90FED}" presName="linear" presStyleCnt="0">
        <dgm:presLayoutVars>
          <dgm:animLvl val="lvl"/>
          <dgm:resizeHandles val="exact"/>
        </dgm:presLayoutVars>
      </dgm:prSet>
      <dgm:spPr/>
    </dgm:pt>
    <dgm:pt modelId="{2FF548B6-171C-4F05-9DCD-C8816BB3598E}" type="pres">
      <dgm:prSet presAssocID="{63050AEA-466A-4B07-8AF2-E8D5DF1672D8}" presName="parentText" presStyleLbl="node1" presStyleIdx="0" presStyleCnt="4" custLinFactNeighborY="-14802">
        <dgm:presLayoutVars>
          <dgm:chMax val="0"/>
          <dgm:bulletEnabled val="1"/>
        </dgm:presLayoutVars>
      </dgm:prSet>
      <dgm:spPr/>
    </dgm:pt>
    <dgm:pt modelId="{B26FC40E-3EDC-4A8C-9AAD-0A631731EC87}" type="pres">
      <dgm:prSet presAssocID="{A2D7DEE5-1E04-4C45-9373-A32182802E1C}" presName="spacer" presStyleCnt="0"/>
      <dgm:spPr/>
    </dgm:pt>
    <dgm:pt modelId="{C0F4963B-4D43-42D7-AD9C-2E712C529C5A}" type="pres">
      <dgm:prSet presAssocID="{FC8E094D-F32F-40D8-A2A4-8E9B0DF8537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EEC8C0C-49F9-4894-A4EC-31E101540D02}" type="pres">
      <dgm:prSet presAssocID="{1BF84A5E-D965-40B7-9220-A3F0B5208F15}" presName="spacer" presStyleCnt="0"/>
      <dgm:spPr/>
    </dgm:pt>
    <dgm:pt modelId="{EF371F69-8513-4BAE-BBC5-09A5942F9124}" type="pres">
      <dgm:prSet presAssocID="{91620CA1-AC9F-4B55-B875-F17F55DA7F1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4490F46-AAAE-4DA2-9BE0-39BDB40C9A66}" type="pres">
      <dgm:prSet presAssocID="{5F8772DB-8B12-4979-A6FF-4F2B85C5308C}" presName="spacer" presStyleCnt="0"/>
      <dgm:spPr/>
    </dgm:pt>
    <dgm:pt modelId="{B4850696-A3BA-4B2D-AB72-53A60A76F6B4}" type="pres">
      <dgm:prSet presAssocID="{DD57C523-D428-456F-A40B-72E984E0421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A45E324-3F95-4E1A-AD43-89D51E48A97D}" srcId="{74A4574E-6F6D-4D8C-B841-9023D2D90FED}" destId="{FC8E094D-F32F-40D8-A2A4-8E9B0DF85373}" srcOrd="1" destOrd="0" parTransId="{87D88E5E-3491-4C08-B5D4-42D5D555211D}" sibTransId="{1BF84A5E-D965-40B7-9220-A3F0B5208F15}"/>
    <dgm:cxn modelId="{2B8AF07D-8928-443A-BB31-1670B453197F}" srcId="{74A4574E-6F6D-4D8C-B841-9023D2D90FED}" destId="{91620CA1-AC9F-4B55-B875-F17F55DA7F12}" srcOrd="2" destOrd="0" parTransId="{9A95487B-9208-4F20-A432-A92D193CCB94}" sibTransId="{5F8772DB-8B12-4979-A6FF-4F2B85C5308C}"/>
    <dgm:cxn modelId="{9409D189-0815-4D18-B4D6-759809F82FD6}" type="presOf" srcId="{63050AEA-466A-4B07-8AF2-E8D5DF1672D8}" destId="{2FF548B6-171C-4F05-9DCD-C8816BB3598E}" srcOrd="0" destOrd="0" presId="urn:microsoft.com/office/officeart/2005/8/layout/vList2"/>
    <dgm:cxn modelId="{62F04590-63F7-4706-93E2-8D98F3FF87A0}" type="presOf" srcId="{74A4574E-6F6D-4D8C-B841-9023D2D90FED}" destId="{C562770F-5202-44E3-A4C6-E3638A312CB6}" srcOrd="0" destOrd="0" presId="urn:microsoft.com/office/officeart/2005/8/layout/vList2"/>
    <dgm:cxn modelId="{EC69A691-9CF8-4FA2-9F07-3428D9D41F64}" type="presOf" srcId="{91620CA1-AC9F-4B55-B875-F17F55DA7F12}" destId="{EF371F69-8513-4BAE-BBC5-09A5942F9124}" srcOrd="0" destOrd="0" presId="urn:microsoft.com/office/officeart/2005/8/layout/vList2"/>
    <dgm:cxn modelId="{5F54D2C1-5214-43E9-8EAE-2ACB2217EEA6}" type="presOf" srcId="{DD57C523-D428-456F-A40B-72E984E0421F}" destId="{B4850696-A3BA-4B2D-AB72-53A60A76F6B4}" srcOrd="0" destOrd="0" presId="urn:microsoft.com/office/officeart/2005/8/layout/vList2"/>
    <dgm:cxn modelId="{DEC6BED6-B390-475F-A8A3-8770BB5B913B}" srcId="{74A4574E-6F6D-4D8C-B841-9023D2D90FED}" destId="{63050AEA-466A-4B07-8AF2-E8D5DF1672D8}" srcOrd="0" destOrd="0" parTransId="{5EB76797-823A-4ACF-9F34-970A044B3E83}" sibTransId="{A2D7DEE5-1E04-4C45-9373-A32182802E1C}"/>
    <dgm:cxn modelId="{B68A02E0-099E-4C7D-BBB8-59AE39EE3188}" srcId="{74A4574E-6F6D-4D8C-B841-9023D2D90FED}" destId="{DD57C523-D428-456F-A40B-72E984E0421F}" srcOrd="3" destOrd="0" parTransId="{759AABD5-25C0-468E-98CC-7F6C89BDAEB9}" sibTransId="{B4E126E1-1CDD-4ABC-82DC-FC0BCD3393BE}"/>
    <dgm:cxn modelId="{FC8BB8E7-FDE8-4836-8291-EB015F2FC057}" type="presOf" srcId="{FC8E094D-F32F-40D8-A2A4-8E9B0DF85373}" destId="{C0F4963B-4D43-42D7-AD9C-2E712C529C5A}" srcOrd="0" destOrd="0" presId="urn:microsoft.com/office/officeart/2005/8/layout/vList2"/>
    <dgm:cxn modelId="{67EC78DB-48CE-47E1-8E28-FE4344449F68}" type="presParOf" srcId="{C562770F-5202-44E3-A4C6-E3638A312CB6}" destId="{2FF548B6-171C-4F05-9DCD-C8816BB3598E}" srcOrd="0" destOrd="0" presId="urn:microsoft.com/office/officeart/2005/8/layout/vList2"/>
    <dgm:cxn modelId="{3C7D1EBB-5BA6-49CC-96F0-4C626205B5EC}" type="presParOf" srcId="{C562770F-5202-44E3-A4C6-E3638A312CB6}" destId="{B26FC40E-3EDC-4A8C-9AAD-0A631731EC87}" srcOrd="1" destOrd="0" presId="urn:microsoft.com/office/officeart/2005/8/layout/vList2"/>
    <dgm:cxn modelId="{4B6EDFD1-8563-4763-B280-E92EB1DC6CD7}" type="presParOf" srcId="{C562770F-5202-44E3-A4C6-E3638A312CB6}" destId="{C0F4963B-4D43-42D7-AD9C-2E712C529C5A}" srcOrd="2" destOrd="0" presId="urn:microsoft.com/office/officeart/2005/8/layout/vList2"/>
    <dgm:cxn modelId="{8167F6D1-6866-4B5D-88C1-7C78A33E4C90}" type="presParOf" srcId="{C562770F-5202-44E3-A4C6-E3638A312CB6}" destId="{8EEC8C0C-49F9-4894-A4EC-31E101540D02}" srcOrd="3" destOrd="0" presId="urn:microsoft.com/office/officeart/2005/8/layout/vList2"/>
    <dgm:cxn modelId="{BBBF380D-4588-4586-A6B7-02DD0F060AAB}" type="presParOf" srcId="{C562770F-5202-44E3-A4C6-E3638A312CB6}" destId="{EF371F69-8513-4BAE-BBC5-09A5942F9124}" srcOrd="4" destOrd="0" presId="urn:microsoft.com/office/officeart/2005/8/layout/vList2"/>
    <dgm:cxn modelId="{B503AE46-EC75-4C30-A92E-BCF4E6798CB0}" type="presParOf" srcId="{C562770F-5202-44E3-A4C6-E3638A312CB6}" destId="{F4490F46-AAAE-4DA2-9BE0-39BDB40C9A66}" srcOrd="5" destOrd="0" presId="urn:microsoft.com/office/officeart/2005/8/layout/vList2"/>
    <dgm:cxn modelId="{1331E20E-8BFD-473E-9A49-C0AADC7B28B0}" type="presParOf" srcId="{C562770F-5202-44E3-A4C6-E3638A312CB6}" destId="{B4850696-A3BA-4B2D-AB72-53A60A76F6B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0BAC4-A638-46F6-B68A-0C3A38F23DE4}">
      <dsp:nvSpPr>
        <dsp:cNvPr id="0" name=""/>
        <dsp:cNvSpPr/>
      </dsp:nvSpPr>
      <dsp:spPr>
        <a:xfrm>
          <a:off x="0" y="48969"/>
          <a:ext cx="7886700" cy="13525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400" kern="1200" dirty="0"/>
            <a:t>Part I: General Introduction of Generative Adversarial Network (GAN)</a:t>
          </a:r>
          <a:endParaRPr lang="zh-TW" altLang="en-US" sz="3400" kern="1200" dirty="0"/>
        </a:p>
      </dsp:txBody>
      <dsp:txXfrm>
        <a:off x="66025" y="114994"/>
        <a:ext cx="7754650" cy="1220470"/>
      </dsp:txXfrm>
    </dsp:sp>
    <dsp:sp modelId="{1EA49EFE-5118-4A7F-868F-E7D0837CDB92}">
      <dsp:nvSpPr>
        <dsp:cNvPr id="0" name=""/>
        <dsp:cNvSpPr/>
      </dsp:nvSpPr>
      <dsp:spPr>
        <a:xfrm>
          <a:off x="0" y="1499409"/>
          <a:ext cx="7886700" cy="1352520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400" kern="1200" dirty="0"/>
            <a:t>Part II: Applications on Signal Processing</a:t>
          </a:r>
          <a:endParaRPr lang="zh-TW" altLang="en-US" sz="3400" kern="1200" dirty="0"/>
        </a:p>
      </dsp:txBody>
      <dsp:txXfrm>
        <a:off x="66025" y="1565434"/>
        <a:ext cx="7754650" cy="1220470"/>
      </dsp:txXfrm>
    </dsp:sp>
    <dsp:sp modelId="{1C6B8B99-2F93-41FD-B707-5FE35C8315C6}">
      <dsp:nvSpPr>
        <dsp:cNvPr id="0" name=""/>
        <dsp:cNvSpPr/>
      </dsp:nvSpPr>
      <dsp:spPr>
        <a:xfrm>
          <a:off x="0" y="2949848"/>
          <a:ext cx="7886700" cy="135252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400" kern="1200" dirty="0"/>
            <a:t>Part III: Applications on Natural Language Processing</a:t>
          </a:r>
          <a:endParaRPr lang="zh-TW" altLang="en-US" sz="3400" kern="1200" dirty="0"/>
        </a:p>
      </dsp:txBody>
      <dsp:txXfrm>
        <a:off x="66025" y="3015873"/>
        <a:ext cx="7754650" cy="122047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A1960-2D08-45DF-8032-CB4888BFECAB}">
      <dsp:nvSpPr>
        <dsp:cNvPr id="0" name=""/>
        <dsp:cNvSpPr/>
      </dsp:nvSpPr>
      <dsp:spPr>
        <a:xfrm>
          <a:off x="0" y="4731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Speech Signal Generation</a:t>
          </a:r>
          <a:endParaRPr lang="zh-TW" altLang="en-US" sz="2800" kern="1200" dirty="0"/>
        </a:p>
      </dsp:txBody>
      <dsp:txXfrm>
        <a:off x="32222" y="36953"/>
        <a:ext cx="7847656" cy="595618"/>
      </dsp:txXfrm>
    </dsp:sp>
    <dsp:sp modelId="{B708CFD9-A96F-4DE7-8E01-F2835461154C}">
      <dsp:nvSpPr>
        <dsp:cNvPr id="0" name=""/>
        <dsp:cNvSpPr/>
      </dsp:nvSpPr>
      <dsp:spPr>
        <a:xfrm>
          <a:off x="0" y="664793"/>
          <a:ext cx="7912100" cy="926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enhancement 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 err="1"/>
            <a:t>Postfilter</a:t>
          </a:r>
          <a:r>
            <a:rPr lang="en-US" altLang="zh-TW" sz="2800" kern="1200" dirty="0"/>
            <a:t>, speech synthesis, voice conversion</a:t>
          </a:r>
          <a:endParaRPr lang="zh-TW" altLang="en-US" sz="2800" kern="1200" dirty="0"/>
        </a:p>
      </dsp:txBody>
      <dsp:txXfrm>
        <a:off x="0" y="664793"/>
        <a:ext cx="7912100" cy="926187"/>
      </dsp:txXfrm>
    </dsp:sp>
    <dsp:sp modelId="{27279EFF-C0F3-44DF-85D3-0521FEEB5806}">
      <dsp:nvSpPr>
        <dsp:cNvPr id="0" name=""/>
        <dsp:cNvSpPr/>
      </dsp:nvSpPr>
      <dsp:spPr>
        <a:xfrm>
          <a:off x="0" y="1590981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Speech Signal Recognition </a:t>
          </a:r>
          <a:endParaRPr lang="zh-TW" altLang="en-US" sz="2800" kern="1200" dirty="0"/>
        </a:p>
      </dsp:txBody>
      <dsp:txXfrm>
        <a:off x="32222" y="1623203"/>
        <a:ext cx="7847656" cy="595618"/>
      </dsp:txXfrm>
    </dsp:sp>
    <dsp:sp modelId="{689CFBF4-12AB-44C2-A6A6-57606180E3F2}">
      <dsp:nvSpPr>
        <dsp:cNvPr id="0" name=""/>
        <dsp:cNvSpPr/>
      </dsp:nvSpPr>
      <dsp:spPr>
        <a:xfrm>
          <a:off x="0" y="2251043"/>
          <a:ext cx="7912100" cy="1852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recognition 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Speaker recognition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emotion recognition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Lip reading  </a:t>
          </a:r>
          <a:endParaRPr lang="zh-TW" altLang="en-US" sz="2800" kern="1200" dirty="0"/>
        </a:p>
      </dsp:txBody>
      <dsp:txXfrm>
        <a:off x="0" y="2251043"/>
        <a:ext cx="7912100" cy="1852375"/>
      </dsp:txXfrm>
    </dsp:sp>
    <dsp:sp modelId="{B283B44F-351D-400A-BD35-C007AB632EA5}">
      <dsp:nvSpPr>
        <dsp:cNvPr id="0" name=""/>
        <dsp:cNvSpPr/>
      </dsp:nvSpPr>
      <dsp:spPr>
        <a:xfrm>
          <a:off x="0" y="4103418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Conclusion </a:t>
          </a:r>
          <a:endParaRPr lang="zh-TW" altLang="en-US" sz="2800" kern="1200" dirty="0"/>
        </a:p>
      </dsp:txBody>
      <dsp:txXfrm>
        <a:off x="32222" y="4135640"/>
        <a:ext cx="7847656" cy="595618"/>
      </dsp:txXfrm>
    </dsp:sp>
    <dsp:sp modelId="{3B99FE67-5195-441C-A565-FF12A6A49AB7}">
      <dsp:nvSpPr>
        <dsp:cNvPr id="0" name=""/>
        <dsp:cNvSpPr/>
      </dsp:nvSpPr>
      <dsp:spPr>
        <a:xfrm>
          <a:off x="0" y="4763480"/>
          <a:ext cx="7912100" cy="80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TW" altLang="en-US" sz="2800" kern="1200" dirty="0"/>
        </a:p>
      </dsp:txBody>
      <dsp:txXfrm>
        <a:off x="0" y="4763480"/>
        <a:ext cx="7912100" cy="8053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A1960-2D08-45DF-8032-CB4888BFECAB}">
      <dsp:nvSpPr>
        <dsp:cNvPr id="0" name=""/>
        <dsp:cNvSpPr/>
      </dsp:nvSpPr>
      <dsp:spPr>
        <a:xfrm>
          <a:off x="0" y="4731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Speech Signal Generation</a:t>
          </a:r>
          <a:endParaRPr lang="zh-TW" altLang="en-US" sz="2800" kern="1200" dirty="0"/>
        </a:p>
      </dsp:txBody>
      <dsp:txXfrm>
        <a:off x="32222" y="36953"/>
        <a:ext cx="7847656" cy="595618"/>
      </dsp:txXfrm>
    </dsp:sp>
    <dsp:sp modelId="{B708CFD9-A96F-4DE7-8E01-F2835461154C}">
      <dsp:nvSpPr>
        <dsp:cNvPr id="0" name=""/>
        <dsp:cNvSpPr/>
      </dsp:nvSpPr>
      <dsp:spPr>
        <a:xfrm>
          <a:off x="0" y="664793"/>
          <a:ext cx="7912100" cy="926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enhancement 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 err="1"/>
            <a:t>Postfilter</a:t>
          </a:r>
          <a:r>
            <a:rPr lang="en-US" altLang="zh-TW" sz="2800" kern="1200" dirty="0"/>
            <a:t>, speech synthesis, voice conversion</a:t>
          </a:r>
          <a:endParaRPr lang="zh-TW" altLang="en-US" sz="2800" kern="1200" dirty="0"/>
        </a:p>
      </dsp:txBody>
      <dsp:txXfrm>
        <a:off x="0" y="664793"/>
        <a:ext cx="7912100" cy="926187"/>
      </dsp:txXfrm>
    </dsp:sp>
    <dsp:sp modelId="{27279EFF-C0F3-44DF-85D3-0521FEEB5806}">
      <dsp:nvSpPr>
        <dsp:cNvPr id="0" name=""/>
        <dsp:cNvSpPr/>
      </dsp:nvSpPr>
      <dsp:spPr>
        <a:xfrm>
          <a:off x="0" y="1590981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Speech Signal Recognition </a:t>
          </a:r>
          <a:endParaRPr lang="zh-TW" altLang="en-US" sz="2800" kern="1200" dirty="0"/>
        </a:p>
      </dsp:txBody>
      <dsp:txXfrm>
        <a:off x="32222" y="1623203"/>
        <a:ext cx="7847656" cy="595618"/>
      </dsp:txXfrm>
    </dsp:sp>
    <dsp:sp modelId="{689CFBF4-12AB-44C2-A6A6-57606180E3F2}">
      <dsp:nvSpPr>
        <dsp:cNvPr id="0" name=""/>
        <dsp:cNvSpPr/>
      </dsp:nvSpPr>
      <dsp:spPr>
        <a:xfrm>
          <a:off x="0" y="2251043"/>
          <a:ext cx="7912100" cy="1852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recognition 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Speaker recognition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emotion recognition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Lip reading  </a:t>
          </a:r>
          <a:endParaRPr lang="zh-TW" altLang="en-US" sz="2800" kern="1200" dirty="0"/>
        </a:p>
      </dsp:txBody>
      <dsp:txXfrm>
        <a:off x="0" y="2251043"/>
        <a:ext cx="7912100" cy="1852375"/>
      </dsp:txXfrm>
    </dsp:sp>
    <dsp:sp modelId="{B283B44F-351D-400A-BD35-C007AB632EA5}">
      <dsp:nvSpPr>
        <dsp:cNvPr id="0" name=""/>
        <dsp:cNvSpPr/>
      </dsp:nvSpPr>
      <dsp:spPr>
        <a:xfrm>
          <a:off x="0" y="4103418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Conclusion </a:t>
          </a:r>
          <a:endParaRPr lang="zh-TW" altLang="en-US" sz="2800" kern="1200" dirty="0"/>
        </a:p>
      </dsp:txBody>
      <dsp:txXfrm>
        <a:off x="32222" y="4135640"/>
        <a:ext cx="7847656" cy="595618"/>
      </dsp:txXfrm>
    </dsp:sp>
    <dsp:sp modelId="{3B99FE67-5195-441C-A565-FF12A6A49AB7}">
      <dsp:nvSpPr>
        <dsp:cNvPr id="0" name=""/>
        <dsp:cNvSpPr/>
      </dsp:nvSpPr>
      <dsp:spPr>
        <a:xfrm>
          <a:off x="0" y="4763480"/>
          <a:ext cx="7912100" cy="80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TW" altLang="en-US" sz="2800" kern="1200" dirty="0"/>
        </a:p>
      </dsp:txBody>
      <dsp:txXfrm>
        <a:off x="0" y="4763480"/>
        <a:ext cx="7912100" cy="8053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A1960-2D08-45DF-8032-CB4888BFECAB}">
      <dsp:nvSpPr>
        <dsp:cNvPr id="0" name=""/>
        <dsp:cNvSpPr/>
      </dsp:nvSpPr>
      <dsp:spPr>
        <a:xfrm>
          <a:off x="0" y="4731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Speech Signal Generation</a:t>
          </a:r>
          <a:endParaRPr lang="zh-TW" altLang="en-US" sz="2800" kern="1200" dirty="0"/>
        </a:p>
      </dsp:txBody>
      <dsp:txXfrm>
        <a:off x="32222" y="36953"/>
        <a:ext cx="7847656" cy="595618"/>
      </dsp:txXfrm>
    </dsp:sp>
    <dsp:sp modelId="{B708CFD9-A96F-4DE7-8E01-F2835461154C}">
      <dsp:nvSpPr>
        <dsp:cNvPr id="0" name=""/>
        <dsp:cNvSpPr/>
      </dsp:nvSpPr>
      <dsp:spPr>
        <a:xfrm>
          <a:off x="0" y="664793"/>
          <a:ext cx="7912100" cy="926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enhancement 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 err="1"/>
            <a:t>Postfilter</a:t>
          </a:r>
          <a:r>
            <a:rPr lang="en-US" altLang="zh-TW" sz="2800" kern="1200" dirty="0"/>
            <a:t>, speech synthesis, voice conversion</a:t>
          </a:r>
          <a:endParaRPr lang="zh-TW" altLang="en-US" sz="2800" kern="1200" dirty="0"/>
        </a:p>
      </dsp:txBody>
      <dsp:txXfrm>
        <a:off x="0" y="664793"/>
        <a:ext cx="7912100" cy="926187"/>
      </dsp:txXfrm>
    </dsp:sp>
    <dsp:sp modelId="{27279EFF-C0F3-44DF-85D3-0521FEEB5806}">
      <dsp:nvSpPr>
        <dsp:cNvPr id="0" name=""/>
        <dsp:cNvSpPr/>
      </dsp:nvSpPr>
      <dsp:spPr>
        <a:xfrm>
          <a:off x="0" y="1590981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Speech Signal Recognition </a:t>
          </a:r>
          <a:endParaRPr lang="zh-TW" altLang="en-US" sz="2800" kern="1200" dirty="0"/>
        </a:p>
      </dsp:txBody>
      <dsp:txXfrm>
        <a:off x="32222" y="1623203"/>
        <a:ext cx="7847656" cy="595618"/>
      </dsp:txXfrm>
    </dsp:sp>
    <dsp:sp modelId="{689CFBF4-12AB-44C2-A6A6-57606180E3F2}">
      <dsp:nvSpPr>
        <dsp:cNvPr id="0" name=""/>
        <dsp:cNvSpPr/>
      </dsp:nvSpPr>
      <dsp:spPr>
        <a:xfrm>
          <a:off x="0" y="2251043"/>
          <a:ext cx="7912100" cy="1852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recognition 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Speaker recognition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emotion recognition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Lip reading  </a:t>
          </a:r>
          <a:endParaRPr lang="zh-TW" altLang="en-US" sz="2800" kern="1200" dirty="0"/>
        </a:p>
      </dsp:txBody>
      <dsp:txXfrm>
        <a:off x="0" y="2251043"/>
        <a:ext cx="7912100" cy="1852375"/>
      </dsp:txXfrm>
    </dsp:sp>
    <dsp:sp modelId="{B283B44F-351D-400A-BD35-C007AB632EA5}">
      <dsp:nvSpPr>
        <dsp:cNvPr id="0" name=""/>
        <dsp:cNvSpPr/>
      </dsp:nvSpPr>
      <dsp:spPr>
        <a:xfrm>
          <a:off x="0" y="4103418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Conclusion </a:t>
          </a:r>
          <a:endParaRPr lang="zh-TW" altLang="en-US" sz="2800" kern="1200" dirty="0"/>
        </a:p>
      </dsp:txBody>
      <dsp:txXfrm>
        <a:off x="32222" y="4135640"/>
        <a:ext cx="7847656" cy="595618"/>
      </dsp:txXfrm>
    </dsp:sp>
    <dsp:sp modelId="{3B99FE67-5195-441C-A565-FF12A6A49AB7}">
      <dsp:nvSpPr>
        <dsp:cNvPr id="0" name=""/>
        <dsp:cNvSpPr/>
      </dsp:nvSpPr>
      <dsp:spPr>
        <a:xfrm>
          <a:off x="0" y="4763480"/>
          <a:ext cx="7912100" cy="80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TW" altLang="en-US" sz="2800" kern="1200" dirty="0"/>
        </a:p>
      </dsp:txBody>
      <dsp:txXfrm>
        <a:off x="0" y="4763480"/>
        <a:ext cx="7912100" cy="8053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A1960-2D08-45DF-8032-CB4888BFECAB}">
      <dsp:nvSpPr>
        <dsp:cNvPr id="0" name=""/>
        <dsp:cNvSpPr/>
      </dsp:nvSpPr>
      <dsp:spPr>
        <a:xfrm>
          <a:off x="0" y="4731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Speech Signal Generation</a:t>
          </a:r>
          <a:endParaRPr lang="zh-TW" altLang="en-US" sz="2800" kern="1200" dirty="0"/>
        </a:p>
      </dsp:txBody>
      <dsp:txXfrm>
        <a:off x="32222" y="36953"/>
        <a:ext cx="7847656" cy="595618"/>
      </dsp:txXfrm>
    </dsp:sp>
    <dsp:sp modelId="{B708CFD9-A96F-4DE7-8E01-F2835461154C}">
      <dsp:nvSpPr>
        <dsp:cNvPr id="0" name=""/>
        <dsp:cNvSpPr/>
      </dsp:nvSpPr>
      <dsp:spPr>
        <a:xfrm>
          <a:off x="0" y="664793"/>
          <a:ext cx="7912100" cy="926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enhancement 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 err="1"/>
            <a:t>Postfilter</a:t>
          </a:r>
          <a:r>
            <a:rPr lang="en-US" altLang="zh-TW" sz="2800" kern="1200" dirty="0"/>
            <a:t>, speech synthesis, voice conversion</a:t>
          </a:r>
          <a:endParaRPr lang="zh-TW" altLang="en-US" sz="2800" kern="1200" dirty="0"/>
        </a:p>
      </dsp:txBody>
      <dsp:txXfrm>
        <a:off x="0" y="664793"/>
        <a:ext cx="7912100" cy="926187"/>
      </dsp:txXfrm>
    </dsp:sp>
    <dsp:sp modelId="{27279EFF-C0F3-44DF-85D3-0521FEEB5806}">
      <dsp:nvSpPr>
        <dsp:cNvPr id="0" name=""/>
        <dsp:cNvSpPr/>
      </dsp:nvSpPr>
      <dsp:spPr>
        <a:xfrm>
          <a:off x="0" y="1590981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Speech Signal Recognition </a:t>
          </a:r>
          <a:endParaRPr lang="zh-TW" altLang="en-US" sz="2800" kern="1200" dirty="0"/>
        </a:p>
      </dsp:txBody>
      <dsp:txXfrm>
        <a:off x="32222" y="1623203"/>
        <a:ext cx="7847656" cy="595618"/>
      </dsp:txXfrm>
    </dsp:sp>
    <dsp:sp modelId="{689CFBF4-12AB-44C2-A6A6-57606180E3F2}">
      <dsp:nvSpPr>
        <dsp:cNvPr id="0" name=""/>
        <dsp:cNvSpPr/>
      </dsp:nvSpPr>
      <dsp:spPr>
        <a:xfrm>
          <a:off x="0" y="2251043"/>
          <a:ext cx="7912100" cy="1852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recognition 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Speaker recognition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emotion recognition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Lip reading  </a:t>
          </a:r>
          <a:endParaRPr lang="zh-TW" altLang="en-US" sz="2800" kern="1200" dirty="0"/>
        </a:p>
      </dsp:txBody>
      <dsp:txXfrm>
        <a:off x="0" y="2251043"/>
        <a:ext cx="7912100" cy="1852375"/>
      </dsp:txXfrm>
    </dsp:sp>
    <dsp:sp modelId="{B283B44F-351D-400A-BD35-C007AB632EA5}">
      <dsp:nvSpPr>
        <dsp:cNvPr id="0" name=""/>
        <dsp:cNvSpPr/>
      </dsp:nvSpPr>
      <dsp:spPr>
        <a:xfrm>
          <a:off x="0" y="4103418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Conclusion </a:t>
          </a:r>
          <a:endParaRPr lang="zh-TW" altLang="en-US" sz="2800" kern="1200" dirty="0"/>
        </a:p>
      </dsp:txBody>
      <dsp:txXfrm>
        <a:off x="32222" y="4135640"/>
        <a:ext cx="7847656" cy="595618"/>
      </dsp:txXfrm>
    </dsp:sp>
    <dsp:sp modelId="{3B99FE67-5195-441C-A565-FF12A6A49AB7}">
      <dsp:nvSpPr>
        <dsp:cNvPr id="0" name=""/>
        <dsp:cNvSpPr/>
      </dsp:nvSpPr>
      <dsp:spPr>
        <a:xfrm>
          <a:off x="0" y="4763480"/>
          <a:ext cx="7912100" cy="80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TW" altLang="en-US" sz="2800" kern="1200" dirty="0"/>
        </a:p>
      </dsp:txBody>
      <dsp:txXfrm>
        <a:off x="0" y="4763480"/>
        <a:ext cx="7912100" cy="8053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A1960-2D08-45DF-8032-CB4888BFECAB}">
      <dsp:nvSpPr>
        <dsp:cNvPr id="0" name=""/>
        <dsp:cNvSpPr/>
      </dsp:nvSpPr>
      <dsp:spPr>
        <a:xfrm>
          <a:off x="0" y="4731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Speech Signal Generation</a:t>
          </a:r>
          <a:endParaRPr lang="zh-TW" altLang="en-US" sz="2800" kern="1200" dirty="0"/>
        </a:p>
      </dsp:txBody>
      <dsp:txXfrm>
        <a:off x="32222" y="36953"/>
        <a:ext cx="7847656" cy="595618"/>
      </dsp:txXfrm>
    </dsp:sp>
    <dsp:sp modelId="{B708CFD9-A96F-4DE7-8E01-F2835461154C}">
      <dsp:nvSpPr>
        <dsp:cNvPr id="0" name=""/>
        <dsp:cNvSpPr/>
      </dsp:nvSpPr>
      <dsp:spPr>
        <a:xfrm>
          <a:off x="0" y="664793"/>
          <a:ext cx="7912100" cy="926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enhancement 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 err="1"/>
            <a:t>Postfilter</a:t>
          </a:r>
          <a:r>
            <a:rPr lang="en-US" altLang="zh-TW" sz="2800" kern="1200" dirty="0"/>
            <a:t>, speech synthesis, voice conversion</a:t>
          </a:r>
          <a:endParaRPr lang="zh-TW" altLang="en-US" sz="2800" kern="1200" dirty="0"/>
        </a:p>
      </dsp:txBody>
      <dsp:txXfrm>
        <a:off x="0" y="664793"/>
        <a:ext cx="7912100" cy="926187"/>
      </dsp:txXfrm>
    </dsp:sp>
    <dsp:sp modelId="{27279EFF-C0F3-44DF-85D3-0521FEEB5806}">
      <dsp:nvSpPr>
        <dsp:cNvPr id="0" name=""/>
        <dsp:cNvSpPr/>
      </dsp:nvSpPr>
      <dsp:spPr>
        <a:xfrm>
          <a:off x="0" y="1590981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Speech Signal Recognition </a:t>
          </a:r>
          <a:endParaRPr lang="zh-TW" altLang="en-US" sz="2800" kern="1200" dirty="0"/>
        </a:p>
      </dsp:txBody>
      <dsp:txXfrm>
        <a:off x="32222" y="1623203"/>
        <a:ext cx="7847656" cy="595618"/>
      </dsp:txXfrm>
    </dsp:sp>
    <dsp:sp modelId="{689CFBF4-12AB-44C2-A6A6-57606180E3F2}">
      <dsp:nvSpPr>
        <dsp:cNvPr id="0" name=""/>
        <dsp:cNvSpPr/>
      </dsp:nvSpPr>
      <dsp:spPr>
        <a:xfrm>
          <a:off x="0" y="2251043"/>
          <a:ext cx="7912100" cy="1852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recognition 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Speaker recognition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emotion recognition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Lip reading  </a:t>
          </a:r>
          <a:endParaRPr lang="zh-TW" altLang="en-US" sz="2800" kern="1200" dirty="0"/>
        </a:p>
      </dsp:txBody>
      <dsp:txXfrm>
        <a:off x="0" y="2251043"/>
        <a:ext cx="7912100" cy="1852375"/>
      </dsp:txXfrm>
    </dsp:sp>
    <dsp:sp modelId="{B283B44F-351D-400A-BD35-C007AB632EA5}">
      <dsp:nvSpPr>
        <dsp:cNvPr id="0" name=""/>
        <dsp:cNvSpPr/>
      </dsp:nvSpPr>
      <dsp:spPr>
        <a:xfrm>
          <a:off x="0" y="4103418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Conclusion </a:t>
          </a:r>
          <a:endParaRPr lang="zh-TW" altLang="en-US" sz="2800" kern="1200" dirty="0"/>
        </a:p>
      </dsp:txBody>
      <dsp:txXfrm>
        <a:off x="32222" y="4135640"/>
        <a:ext cx="7847656" cy="595618"/>
      </dsp:txXfrm>
    </dsp:sp>
    <dsp:sp modelId="{3B99FE67-5195-441C-A565-FF12A6A49AB7}">
      <dsp:nvSpPr>
        <dsp:cNvPr id="0" name=""/>
        <dsp:cNvSpPr/>
      </dsp:nvSpPr>
      <dsp:spPr>
        <a:xfrm>
          <a:off x="0" y="4763480"/>
          <a:ext cx="7912100" cy="80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TW" altLang="en-US" sz="2800" kern="1200" dirty="0"/>
        </a:p>
      </dsp:txBody>
      <dsp:txXfrm>
        <a:off x="0" y="4763480"/>
        <a:ext cx="7912100" cy="8053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A1960-2D08-45DF-8032-CB4888BFECAB}">
      <dsp:nvSpPr>
        <dsp:cNvPr id="0" name=""/>
        <dsp:cNvSpPr/>
      </dsp:nvSpPr>
      <dsp:spPr>
        <a:xfrm>
          <a:off x="0" y="4731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Speech Signal Generation</a:t>
          </a:r>
          <a:endParaRPr lang="zh-TW" altLang="en-US" sz="2800" kern="1200" dirty="0"/>
        </a:p>
      </dsp:txBody>
      <dsp:txXfrm>
        <a:off x="32222" y="36953"/>
        <a:ext cx="7847656" cy="595618"/>
      </dsp:txXfrm>
    </dsp:sp>
    <dsp:sp modelId="{B708CFD9-A96F-4DE7-8E01-F2835461154C}">
      <dsp:nvSpPr>
        <dsp:cNvPr id="0" name=""/>
        <dsp:cNvSpPr/>
      </dsp:nvSpPr>
      <dsp:spPr>
        <a:xfrm>
          <a:off x="0" y="664793"/>
          <a:ext cx="7912100" cy="926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enhancement 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 err="1"/>
            <a:t>Postfilter</a:t>
          </a:r>
          <a:r>
            <a:rPr lang="en-US" altLang="zh-TW" sz="2800" kern="1200" dirty="0"/>
            <a:t>, speech synthesis, voice conversion</a:t>
          </a:r>
          <a:endParaRPr lang="zh-TW" altLang="en-US" sz="2800" kern="1200" dirty="0"/>
        </a:p>
      </dsp:txBody>
      <dsp:txXfrm>
        <a:off x="0" y="664793"/>
        <a:ext cx="7912100" cy="926187"/>
      </dsp:txXfrm>
    </dsp:sp>
    <dsp:sp modelId="{27279EFF-C0F3-44DF-85D3-0521FEEB5806}">
      <dsp:nvSpPr>
        <dsp:cNvPr id="0" name=""/>
        <dsp:cNvSpPr/>
      </dsp:nvSpPr>
      <dsp:spPr>
        <a:xfrm>
          <a:off x="0" y="1590981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Speech Signal Recognition </a:t>
          </a:r>
          <a:endParaRPr lang="zh-TW" altLang="en-US" sz="2800" kern="1200" dirty="0"/>
        </a:p>
      </dsp:txBody>
      <dsp:txXfrm>
        <a:off x="32222" y="1623203"/>
        <a:ext cx="7847656" cy="595618"/>
      </dsp:txXfrm>
    </dsp:sp>
    <dsp:sp modelId="{689CFBF4-12AB-44C2-A6A6-57606180E3F2}">
      <dsp:nvSpPr>
        <dsp:cNvPr id="0" name=""/>
        <dsp:cNvSpPr/>
      </dsp:nvSpPr>
      <dsp:spPr>
        <a:xfrm>
          <a:off x="0" y="2251043"/>
          <a:ext cx="7912100" cy="1852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recognition 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Speaker recognition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emotion recognition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Lip reading  </a:t>
          </a:r>
          <a:endParaRPr lang="zh-TW" altLang="en-US" sz="2800" kern="1200" dirty="0"/>
        </a:p>
      </dsp:txBody>
      <dsp:txXfrm>
        <a:off x="0" y="2251043"/>
        <a:ext cx="7912100" cy="1852375"/>
      </dsp:txXfrm>
    </dsp:sp>
    <dsp:sp modelId="{B283B44F-351D-400A-BD35-C007AB632EA5}">
      <dsp:nvSpPr>
        <dsp:cNvPr id="0" name=""/>
        <dsp:cNvSpPr/>
      </dsp:nvSpPr>
      <dsp:spPr>
        <a:xfrm>
          <a:off x="0" y="4103418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Conclusion </a:t>
          </a:r>
          <a:endParaRPr lang="zh-TW" altLang="en-US" sz="2800" kern="1200" dirty="0"/>
        </a:p>
      </dsp:txBody>
      <dsp:txXfrm>
        <a:off x="32222" y="4135640"/>
        <a:ext cx="7847656" cy="595618"/>
      </dsp:txXfrm>
    </dsp:sp>
    <dsp:sp modelId="{3B99FE67-5195-441C-A565-FF12A6A49AB7}">
      <dsp:nvSpPr>
        <dsp:cNvPr id="0" name=""/>
        <dsp:cNvSpPr/>
      </dsp:nvSpPr>
      <dsp:spPr>
        <a:xfrm>
          <a:off x="0" y="4763480"/>
          <a:ext cx="7912100" cy="80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TW" altLang="en-US" sz="2800" kern="1200" dirty="0"/>
        </a:p>
      </dsp:txBody>
      <dsp:txXfrm>
        <a:off x="0" y="4763480"/>
        <a:ext cx="7912100" cy="8053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A1960-2D08-45DF-8032-CB4888BFECAB}">
      <dsp:nvSpPr>
        <dsp:cNvPr id="0" name=""/>
        <dsp:cNvSpPr/>
      </dsp:nvSpPr>
      <dsp:spPr>
        <a:xfrm>
          <a:off x="0" y="4731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Speech Signal Generation</a:t>
          </a:r>
          <a:endParaRPr lang="zh-TW" altLang="en-US" sz="2800" kern="1200" dirty="0"/>
        </a:p>
      </dsp:txBody>
      <dsp:txXfrm>
        <a:off x="32222" y="36953"/>
        <a:ext cx="7847656" cy="595618"/>
      </dsp:txXfrm>
    </dsp:sp>
    <dsp:sp modelId="{B708CFD9-A96F-4DE7-8E01-F2835461154C}">
      <dsp:nvSpPr>
        <dsp:cNvPr id="0" name=""/>
        <dsp:cNvSpPr/>
      </dsp:nvSpPr>
      <dsp:spPr>
        <a:xfrm>
          <a:off x="0" y="664793"/>
          <a:ext cx="7912100" cy="926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enhancement 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 err="1"/>
            <a:t>Postfilter</a:t>
          </a:r>
          <a:r>
            <a:rPr lang="en-US" altLang="zh-TW" sz="2800" kern="1200" dirty="0"/>
            <a:t>, speech synthesis, voice conversion</a:t>
          </a:r>
          <a:endParaRPr lang="zh-TW" altLang="en-US" sz="2800" kern="1200" dirty="0"/>
        </a:p>
      </dsp:txBody>
      <dsp:txXfrm>
        <a:off x="0" y="664793"/>
        <a:ext cx="7912100" cy="926187"/>
      </dsp:txXfrm>
    </dsp:sp>
    <dsp:sp modelId="{27279EFF-C0F3-44DF-85D3-0521FEEB5806}">
      <dsp:nvSpPr>
        <dsp:cNvPr id="0" name=""/>
        <dsp:cNvSpPr/>
      </dsp:nvSpPr>
      <dsp:spPr>
        <a:xfrm>
          <a:off x="0" y="1590981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Speech Signal Recognition </a:t>
          </a:r>
          <a:endParaRPr lang="zh-TW" altLang="en-US" sz="2800" kern="1200" dirty="0"/>
        </a:p>
      </dsp:txBody>
      <dsp:txXfrm>
        <a:off x="32222" y="1623203"/>
        <a:ext cx="7847656" cy="595618"/>
      </dsp:txXfrm>
    </dsp:sp>
    <dsp:sp modelId="{689CFBF4-12AB-44C2-A6A6-57606180E3F2}">
      <dsp:nvSpPr>
        <dsp:cNvPr id="0" name=""/>
        <dsp:cNvSpPr/>
      </dsp:nvSpPr>
      <dsp:spPr>
        <a:xfrm>
          <a:off x="0" y="2251043"/>
          <a:ext cx="7912100" cy="1852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recognition 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Speaker recognition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emotion recognition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Lip reading  </a:t>
          </a:r>
          <a:endParaRPr lang="zh-TW" altLang="en-US" sz="2800" kern="1200" dirty="0"/>
        </a:p>
      </dsp:txBody>
      <dsp:txXfrm>
        <a:off x="0" y="2251043"/>
        <a:ext cx="7912100" cy="1852375"/>
      </dsp:txXfrm>
    </dsp:sp>
    <dsp:sp modelId="{B283B44F-351D-400A-BD35-C007AB632EA5}">
      <dsp:nvSpPr>
        <dsp:cNvPr id="0" name=""/>
        <dsp:cNvSpPr/>
      </dsp:nvSpPr>
      <dsp:spPr>
        <a:xfrm>
          <a:off x="0" y="4103418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Conclusion </a:t>
          </a:r>
          <a:endParaRPr lang="zh-TW" altLang="en-US" sz="2800" kern="1200" dirty="0"/>
        </a:p>
      </dsp:txBody>
      <dsp:txXfrm>
        <a:off x="32222" y="4135640"/>
        <a:ext cx="7847656" cy="595618"/>
      </dsp:txXfrm>
    </dsp:sp>
    <dsp:sp modelId="{3B99FE67-5195-441C-A565-FF12A6A49AB7}">
      <dsp:nvSpPr>
        <dsp:cNvPr id="0" name=""/>
        <dsp:cNvSpPr/>
      </dsp:nvSpPr>
      <dsp:spPr>
        <a:xfrm>
          <a:off x="0" y="4763480"/>
          <a:ext cx="7912100" cy="80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TW" altLang="en-US" sz="2800" kern="1200" dirty="0"/>
        </a:p>
      </dsp:txBody>
      <dsp:txXfrm>
        <a:off x="0" y="4763480"/>
        <a:ext cx="7912100" cy="8053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A1960-2D08-45DF-8032-CB4888BFECAB}">
      <dsp:nvSpPr>
        <dsp:cNvPr id="0" name=""/>
        <dsp:cNvSpPr/>
      </dsp:nvSpPr>
      <dsp:spPr>
        <a:xfrm>
          <a:off x="0" y="4731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Speech Signal Generation</a:t>
          </a:r>
          <a:endParaRPr lang="zh-TW" altLang="en-US" sz="2800" kern="1200" dirty="0"/>
        </a:p>
      </dsp:txBody>
      <dsp:txXfrm>
        <a:off x="32222" y="36953"/>
        <a:ext cx="7847656" cy="595618"/>
      </dsp:txXfrm>
    </dsp:sp>
    <dsp:sp modelId="{B708CFD9-A96F-4DE7-8E01-F2835461154C}">
      <dsp:nvSpPr>
        <dsp:cNvPr id="0" name=""/>
        <dsp:cNvSpPr/>
      </dsp:nvSpPr>
      <dsp:spPr>
        <a:xfrm>
          <a:off x="0" y="664793"/>
          <a:ext cx="7912100" cy="926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enhancement 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 err="1"/>
            <a:t>Postfilter</a:t>
          </a:r>
          <a:r>
            <a:rPr lang="en-US" altLang="zh-TW" sz="2800" kern="1200" dirty="0"/>
            <a:t>, speech synthesis, voice conversion</a:t>
          </a:r>
          <a:endParaRPr lang="zh-TW" altLang="en-US" sz="2800" kern="1200" dirty="0"/>
        </a:p>
      </dsp:txBody>
      <dsp:txXfrm>
        <a:off x="0" y="664793"/>
        <a:ext cx="7912100" cy="926187"/>
      </dsp:txXfrm>
    </dsp:sp>
    <dsp:sp modelId="{27279EFF-C0F3-44DF-85D3-0521FEEB5806}">
      <dsp:nvSpPr>
        <dsp:cNvPr id="0" name=""/>
        <dsp:cNvSpPr/>
      </dsp:nvSpPr>
      <dsp:spPr>
        <a:xfrm>
          <a:off x="0" y="1590981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Speech Signal Recognition </a:t>
          </a:r>
          <a:endParaRPr lang="zh-TW" altLang="en-US" sz="2800" kern="1200" dirty="0"/>
        </a:p>
      </dsp:txBody>
      <dsp:txXfrm>
        <a:off x="32222" y="1623203"/>
        <a:ext cx="7847656" cy="595618"/>
      </dsp:txXfrm>
    </dsp:sp>
    <dsp:sp modelId="{689CFBF4-12AB-44C2-A6A6-57606180E3F2}">
      <dsp:nvSpPr>
        <dsp:cNvPr id="0" name=""/>
        <dsp:cNvSpPr/>
      </dsp:nvSpPr>
      <dsp:spPr>
        <a:xfrm>
          <a:off x="0" y="2251043"/>
          <a:ext cx="7912100" cy="1852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recognition 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Speaker recognition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Speech emotion recognition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Lip reading  </a:t>
          </a:r>
          <a:endParaRPr lang="zh-TW" altLang="en-US" sz="2800" kern="1200" dirty="0"/>
        </a:p>
      </dsp:txBody>
      <dsp:txXfrm>
        <a:off x="0" y="2251043"/>
        <a:ext cx="7912100" cy="1852375"/>
      </dsp:txXfrm>
    </dsp:sp>
    <dsp:sp modelId="{B283B44F-351D-400A-BD35-C007AB632EA5}">
      <dsp:nvSpPr>
        <dsp:cNvPr id="0" name=""/>
        <dsp:cNvSpPr/>
      </dsp:nvSpPr>
      <dsp:spPr>
        <a:xfrm>
          <a:off x="0" y="4103418"/>
          <a:ext cx="7912100" cy="660062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Conclusion </a:t>
          </a:r>
          <a:endParaRPr lang="zh-TW" altLang="en-US" sz="2800" kern="1200" dirty="0"/>
        </a:p>
      </dsp:txBody>
      <dsp:txXfrm>
        <a:off x="32222" y="4135640"/>
        <a:ext cx="7847656" cy="595618"/>
      </dsp:txXfrm>
    </dsp:sp>
    <dsp:sp modelId="{3B99FE67-5195-441C-A565-FF12A6A49AB7}">
      <dsp:nvSpPr>
        <dsp:cNvPr id="0" name=""/>
        <dsp:cNvSpPr/>
      </dsp:nvSpPr>
      <dsp:spPr>
        <a:xfrm>
          <a:off x="0" y="4763480"/>
          <a:ext cx="7912100" cy="80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20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zh-TW" altLang="en-US" sz="2800" kern="1200" dirty="0"/>
        </a:p>
      </dsp:txBody>
      <dsp:txXfrm>
        <a:off x="0" y="4763480"/>
        <a:ext cx="7912100" cy="8053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A1960-2D08-45DF-8032-CB4888BFECAB}">
      <dsp:nvSpPr>
        <dsp:cNvPr id="0" name=""/>
        <dsp:cNvSpPr/>
      </dsp:nvSpPr>
      <dsp:spPr>
        <a:xfrm>
          <a:off x="0" y="18189"/>
          <a:ext cx="7886700" cy="9734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Conditional Sequence Generation</a:t>
          </a:r>
          <a:endParaRPr lang="zh-TW" altLang="en-US" sz="2800" kern="1200" dirty="0"/>
        </a:p>
      </dsp:txBody>
      <dsp:txXfrm>
        <a:off x="47519" y="65708"/>
        <a:ext cx="7791662" cy="878402"/>
      </dsp:txXfrm>
    </dsp:sp>
    <dsp:sp modelId="{B708CFD9-A96F-4DE7-8E01-F2835461154C}">
      <dsp:nvSpPr>
        <dsp:cNvPr id="0" name=""/>
        <dsp:cNvSpPr/>
      </dsp:nvSpPr>
      <dsp:spPr>
        <a:xfrm>
          <a:off x="0" y="991629"/>
          <a:ext cx="7886700" cy="941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RL (human feedback)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GAN (discriminator feedback)</a:t>
          </a:r>
          <a:endParaRPr lang="zh-TW" altLang="en-US" sz="2800" kern="1200" dirty="0"/>
        </a:p>
      </dsp:txBody>
      <dsp:txXfrm>
        <a:off x="0" y="991629"/>
        <a:ext cx="7886700" cy="941850"/>
      </dsp:txXfrm>
    </dsp:sp>
    <dsp:sp modelId="{27279EFF-C0F3-44DF-85D3-0521FEEB5806}">
      <dsp:nvSpPr>
        <dsp:cNvPr id="0" name=""/>
        <dsp:cNvSpPr/>
      </dsp:nvSpPr>
      <dsp:spPr>
        <a:xfrm>
          <a:off x="0" y="1933479"/>
          <a:ext cx="7886700" cy="973440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Unsupervised Conditional Sequence Generation</a:t>
          </a:r>
          <a:endParaRPr lang="zh-TW" altLang="en-US" sz="2800" kern="1200" dirty="0"/>
        </a:p>
      </dsp:txBody>
      <dsp:txXfrm>
        <a:off x="47519" y="1980998"/>
        <a:ext cx="7791662" cy="878402"/>
      </dsp:txXfrm>
    </dsp:sp>
    <dsp:sp modelId="{689CFBF4-12AB-44C2-A6A6-57606180E3F2}">
      <dsp:nvSpPr>
        <dsp:cNvPr id="0" name=""/>
        <dsp:cNvSpPr/>
      </dsp:nvSpPr>
      <dsp:spPr>
        <a:xfrm>
          <a:off x="0" y="2906919"/>
          <a:ext cx="7886700" cy="1426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Text Style Transfer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Unsupervised Abstractive Summarization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Unsupervised Translation</a:t>
          </a:r>
          <a:endParaRPr lang="zh-TW" altLang="en-US" sz="2800" kern="1200" dirty="0"/>
        </a:p>
      </dsp:txBody>
      <dsp:txXfrm>
        <a:off x="0" y="2906919"/>
        <a:ext cx="7886700" cy="142622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A1960-2D08-45DF-8032-CB4888BFECAB}">
      <dsp:nvSpPr>
        <dsp:cNvPr id="0" name=""/>
        <dsp:cNvSpPr/>
      </dsp:nvSpPr>
      <dsp:spPr>
        <a:xfrm>
          <a:off x="0" y="43636"/>
          <a:ext cx="7886700" cy="88744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/>
            <a:t>Improving Supervised Seq-to-seq Model</a:t>
          </a:r>
          <a:endParaRPr lang="zh-TW" altLang="en-US" sz="2800" kern="1200" dirty="0"/>
        </a:p>
      </dsp:txBody>
      <dsp:txXfrm>
        <a:off x="43321" y="86957"/>
        <a:ext cx="7800058" cy="800803"/>
      </dsp:txXfrm>
    </dsp:sp>
    <dsp:sp modelId="{B708CFD9-A96F-4DE7-8E01-F2835461154C}">
      <dsp:nvSpPr>
        <dsp:cNvPr id="0" name=""/>
        <dsp:cNvSpPr/>
      </dsp:nvSpPr>
      <dsp:spPr>
        <a:xfrm>
          <a:off x="0" y="931081"/>
          <a:ext cx="7886700" cy="995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RL (human feedback)</a:t>
          </a:r>
          <a:endParaRPr lang="zh-TW" alt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GAN (discriminator feedback)</a:t>
          </a:r>
          <a:endParaRPr lang="zh-TW" altLang="en-US" sz="2900" kern="1200" dirty="0"/>
        </a:p>
      </dsp:txBody>
      <dsp:txXfrm>
        <a:off x="0" y="931081"/>
        <a:ext cx="7886700" cy="995670"/>
      </dsp:txXfrm>
    </dsp:sp>
    <dsp:sp modelId="{017D3855-ED12-4EDC-8EDE-83EA5EDA2EF0}">
      <dsp:nvSpPr>
        <dsp:cNvPr id="0" name=""/>
        <dsp:cNvSpPr/>
      </dsp:nvSpPr>
      <dsp:spPr>
        <a:xfrm>
          <a:off x="0" y="1926751"/>
          <a:ext cx="7886700" cy="887445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700" kern="1200" dirty="0"/>
            <a:t>Unsupervised </a:t>
          </a:r>
          <a:r>
            <a:rPr lang="en-US" altLang="zh-TW" sz="3700" kern="1200" dirty="0" err="1"/>
            <a:t>Seq</a:t>
          </a:r>
          <a:r>
            <a:rPr lang="en-US" altLang="zh-TW" sz="3700" kern="1200" dirty="0"/>
            <a:t>-to-</a:t>
          </a:r>
          <a:r>
            <a:rPr lang="en-US" altLang="zh-TW" sz="3700" kern="1200" dirty="0" err="1"/>
            <a:t>seq</a:t>
          </a:r>
          <a:r>
            <a:rPr lang="en-US" altLang="zh-TW" sz="3700" kern="1200" dirty="0"/>
            <a:t> Model</a:t>
          </a:r>
          <a:endParaRPr lang="zh-TW" altLang="en-US" sz="3700" kern="1200" dirty="0"/>
        </a:p>
      </dsp:txBody>
      <dsp:txXfrm>
        <a:off x="43321" y="1970072"/>
        <a:ext cx="7800058" cy="800803"/>
      </dsp:txXfrm>
    </dsp:sp>
    <dsp:sp modelId="{C0196887-C8B2-40FE-ABDC-9C7A42E97A19}">
      <dsp:nvSpPr>
        <dsp:cNvPr id="0" name=""/>
        <dsp:cNvSpPr/>
      </dsp:nvSpPr>
      <dsp:spPr>
        <a:xfrm>
          <a:off x="0" y="2814196"/>
          <a:ext cx="7886700" cy="1493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Text Style Transfer</a:t>
          </a:r>
          <a:endParaRPr lang="zh-TW" alt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Unsupervised Abstractive Summarization</a:t>
          </a:r>
          <a:endParaRPr lang="zh-TW" alt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Unsupervised Translation</a:t>
          </a:r>
          <a:endParaRPr lang="zh-TW" altLang="en-US" sz="2900" kern="1200" dirty="0"/>
        </a:p>
      </dsp:txBody>
      <dsp:txXfrm>
        <a:off x="0" y="2814196"/>
        <a:ext cx="7886700" cy="14935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548B6-171C-4F05-9DCD-C8816BB3598E}">
      <dsp:nvSpPr>
        <dsp:cNvPr id="0" name=""/>
        <dsp:cNvSpPr/>
      </dsp:nvSpPr>
      <dsp:spPr>
        <a:xfrm>
          <a:off x="0" y="0"/>
          <a:ext cx="7886700" cy="973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Generation by GAN</a:t>
          </a:r>
          <a:endParaRPr lang="zh-TW" altLang="en-US" sz="2800" kern="1200" dirty="0"/>
        </a:p>
      </dsp:txBody>
      <dsp:txXfrm>
        <a:off x="47519" y="47519"/>
        <a:ext cx="7791662" cy="878402"/>
      </dsp:txXfrm>
    </dsp:sp>
    <dsp:sp modelId="{C0F4963B-4D43-42D7-AD9C-2E712C529C5A}">
      <dsp:nvSpPr>
        <dsp:cNvPr id="0" name=""/>
        <dsp:cNvSpPr/>
      </dsp:nvSpPr>
      <dsp:spPr>
        <a:xfrm>
          <a:off x="0" y="1127349"/>
          <a:ext cx="7886700" cy="973440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Conditional Generation</a:t>
          </a:r>
          <a:endParaRPr lang="zh-TW" altLang="en-US" sz="2800" kern="1200" dirty="0"/>
        </a:p>
      </dsp:txBody>
      <dsp:txXfrm>
        <a:off x="47519" y="1174868"/>
        <a:ext cx="7791662" cy="878402"/>
      </dsp:txXfrm>
    </dsp:sp>
    <dsp:sp modelId="{EF371F69-8513-4BAE-BBC5-09A5942F9124}">
      <dsp:nvSpPr>
        <dsp:cNvPr id="0" name=""/>
        <dsp:cNvSpPr/>
      </dsp:nvSpPr>
      <dsp:spPr>
        <a:xfrm>
          <a:off x="0" y="2250549"/>
          <a:ext cx="7886700" cy="973440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Unsupervised Conditional Generation</a:t>
          </a:r>
          <a:endParaRPr lang="zh-TW" altLang="en-US" sz="2800" kern="1200" dirty="0"/>
        </a:p>
      </dsp:txBody>
      <dsp:txXfrm>
        <a:off x="47519" y="2298068"/>
        <a:ext cx="7791662" cy="878402"/>
      </dsp:txXfrm>
    </dsp:sp>
    <dsp:sp modelId="{B4850696-A3BA-4B2D-AB72-53A60A76F6B4}">
      <dsp:nvSpPr>
        <dsp:cNvPr id="0" name=""/>
        <dsp:cNvSpPr/>
      </dsp:nvSpPr>
      <dsp:spPr>
        <a:xfrm>
          <a:off x="0" y="3373749"/>
          <a:ext cx="7886700" cy="97344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Relation to Reinforcement Learning</a:t>
          </a:r>
          <a:endParaRPr lang="zh-TW" altLang="en-US" sz="2800" kern="1200" dirty="0"/>
        </a:p>
      </dsp:txBody>
      <dsp:txXfrm>
        <a:off x="47519" y="3421268"/>
        <a:ext cx="7791662" cy="87840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A1960-2D08-45DF-8032-CB4888BFECAB}">
      <dsp:nvSpPr>
        <dsp:cNvPr id="0" name=""/>
        <dsp:cNvSpPr/>
      </dsp:nvSpPr>
      <dsp:spPr>
        <a:xfrm>
          <a:off x="0" y="43636"/>
          <a:ext cx="7886700" cy="88744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/>
            <a:t>Improving Supervised Seq-to-seq Model</a:t>
          </a:r>
          <a:endParaRPr lang="zh-TW" altLang="en-US" sz="2800" kern="1200" dirty="0"/>
        </a:p>
      </dsp:txBody>
      <dsp:txXfrm>
        <a:off x="43321" y="86957"/>
        <a:ext cx="7800058" cy="800803"/>
      </dsp:txXfrm>
    </dsp:sp>
    <dsp:sp modelId="{B708CFD9-A96F-4DE7-8E01-F2835461154C}">
      <dsp:nvSpPr>
        <dsp:cNvPr id="0" name=""/>
        <dsp:cNvSpPr/>
      </dsp:nvSpPr>
      <dsp:spPr>
        <a:xfrm>
          <a:off x="0" y="931081"/>
          <a:ext cx="7886700" cy="995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RL (human feedback)</a:t>
          </a:r>
          <a:endParaRPr lang="zh-TW" alt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GAN (discriminator feedback)</a:t>
          </a:r>
          <a:endParaRPr lang="zh-TW" altLang="en-US" sz="2900" kern="1200" dirty="0"/>
        </a:p>
      </dsp:txBody>
      <dsp:txXfrm>
        <a:off x="0" y="931081"/>
        <a:ext cx="7886700" cy="995670"/>
      </dsp:txXfrm>
    </dsp:sp>
    <dsp:sp modelId="{7E32CA57-C8D7-48D7-A037-11F96B547E32}">
      <dsp:nvSpPr>
        <dsp:cNvPr id="0" name=""/>
        <dsp:cNvSpPr/>
      </dsp:nvSpPr>
      <dsp:spPr>
        <a:xfrm>
          <a:off x="0" y="1926751"/>
          <a:ext cx="7886700" cy="887445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700" kern="1200" dirty="0"/>
            <a:t>Unsupervised </a:t>
          </a:r>
          <a:r>
            <a:rPr lang="en-US" altLang="zh-TW" sz="3700" kern="1200" dirty="0" err="1"/>
            <a:t>Seq</a:t>
          </a:r>
          <a:r>
            <a:rPr lang="en-US" altLang="zh-TW" sz="3700" kern="1200" dirty="0"/>
            <a:t>-to-</a:t>
          </a:r>
          <a:r>
            <a:rPr lang="en-US" altLang="zh-TW" sz="3700" kern="1200" dirty="0" err="1"/>
            <a:t>seq</a:t>
          </a:r>
          <a:r>
            <a:rPr lang="en-US" altLang="zh-TW" sz="3700" kern="1200" dirty="0"/>
            <a:t> Model</a:t>
          </a:r>
          <a:endParaRPr lang="zh-TW" altLang="en-US" sz="3700" kern="1200" dirty="0"/>
        </a:p>
      </dsp:txBody>
      <dsp:txXfrm>
        <a:off x="43321" y="1970072"/>
        <a:ext cx="7800058" cy="800803"/>
      </dsp:txXfrm>
    </dsp:sp>
    <dsp:sp modelId="{93493B0E-AC09-4F9F-81CC-8C4A815D982D}">
      <dsp:nvSpPr>
        <dsp:cNvPr id="0" name=""/>
        <dsp:cNvSpPr/>
      </dsp:nvSpPr>
      <dsp:spPr>
        <a:xfrm>
          <a:off x="0" y="2814196"/>
          <a:ext cx="7886700" cy="1493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Text Style Transfer</a:t>
          </a:r>
          <a:endParaRPr lang="zh-TW" alt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Unsupervised Abstractive Summarization</a:t>
          </a:r>
          <a:endParaRPr lang="zh-TW" alt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Unsupervised Translation</a:t>
          </a:r>
          <a:endParaRPr lang="zh-TW" altLang="en-US" sz="2900" kern="1200" dirty="0"/>
        </a:p>
      </dsp:txBody>
      <dsp:txXfrm>
        <a:off x="0" y="2814196"/>
        <a:ext cx="7886700" cy="149350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F3BD5C-259E-4D2B-8749-5344227D8E63}">
      <dsp:nvSpPr>
        <dsp:cNvPr id="0" name=""/>
        <dsp:cNvSpPr/>
      </dsp:nvSpPr>
      <dsp:spPr>
        <a:xfrm>
          <a:off x="0" y="9904"/>
          <a:ext cx="7886700" cy="6926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Gumbel-</a:t>
          </a:r>
          <a:r>
            <a:rPr lang="en-US" altLang="zh-TW" sz="2800" kern="1200" dirty="0" err="1"/>
            <a:t>softmax</a:t>
          </a:r>
          <a:endParaRPr lang="zh-TW" altLang="en-US" sz="2800" kern="1200" dirty="0"/>
        </a:p>
      </dsp:txBody>
      <dsp:txXfrm>
        <a:off x="33812" y="43716"/>
        <a:ext cx="7819076" cy="625016"/>
      </dsp:txXfrm>
    </dsp:sp>
    <dsp:sp modelId="{07E3E9F4-8DC2-4EBE-8F63-A062A1560122}">
      <dsp:nvSpPr>
        <dsp:cNvPr id="0" name=""/>
        <dsp:cNvSpPr/>
      </dsp:nvSpPr>
      <dsp:spPr>
        <a:xfrm>
          <a:off x="0" y="702544"/>
          <a:ext cx="7886700" cy="612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1800" kern="1200" dirty="0">
              <a:solidFill>
                <a:srgbClr val="0000FF"/>
              </a:solidFill>
            </a:rPr>
            <a:t>[Matt J. </a:t>
          </a:r>
          <a:r>
            <a:rPr lang="en-US" altLang="zh-TW" sz="1800" kern="1200" dirty="0" err="1">
              <a:solidFill>
                <a:srgbClr val="0000FF"/>
              </a:solidFill>
            </a:rPr>
            <a:t>Kusner</a:t>
          </a:r>
          <a:r>
            <a:rPr lang="en-US" altLang="zh-TW" sz="1800" kern="1200" dirty="0">
              <a:solidFill>
                <a:srgbClr val="0000FF"/>
              </a:solidFill>
              <a:latin typeface="Lucida Grande"/>
            </a:rPr>
            <a:t>, et al</a:t>
          </a:r>
          <a:r>
            <a:rPr lang="en-US" altLang="zh-TW" sz="1800" kern="1200" dirty="0">
              <a:solidFill>
                <a:srgbClr val="0000FF"/>
              </a:solidFill>
            </a:rPr>
            <a:t>, </a:t>
          </a:r>
          <a:r>
            <a:rPr lang="en-US" altLang="zh-TW" sz="1800" kern="1200" dirty="0" err="1">
              <a:solidFill>
                <a:srgbClr val="0000FF"/>
              </a:solidFill>
            </a:rPr>
            <a:t>arXiv</a:t>
          </a:r>
          <a:r>
            <a:rPr lang="en-US" altLang="zh-TW" sz="1800" kern="1200" dirty="0">
              <a:solidFill>
                <a:srgbClr val="0000FF"/>
              </a:solidFill>
            </a:rPr>
            <a:t>, 2016]</a:t>
          </a:r>
          <a:endParaRPr lang="zh-TW" altLang="en-US" sz="1800" kern="1200" dirty="0">
            <a:solidFill>
              <a:srgbClr val="0000FF"/>
            </a:solidFill>
          </a:endParaRPr>
        </a:p>
      </dsp:txBody>
      <dsp:txXfrm>
        <a:off x="0" y="702544"/>
        <a:ext cx="7886700" cy="612720"/>
      </dsp:txXfrm>
    </dsp:sp>
    <dsp:sp modelId="{EC1B19BC-7856-4E02-898F-BE9034D68682}">
      <dsp:nvSpPr>
        <dsp:cNvPr id="0" name=""/>
        <dsp:cNvSpPr/>
      </dsp:nvSpPr>
      <dsp:spPr>
        <a:xfrm>
          <a:off x="0" y="1315264"/>
          <a:ext cx="7886700" cy="692640"/>
        </a:xfrm>
        <a:prstGeom prst="round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Continuous Input for Discriminator</a:t>
          </a:r>
          <a:endParaRPr lang="zh-TW" altLang="en-US" sz="2800" kern="1200" dirty="0"/>
        </a:p>
      </dsp:txBody>
      <dsp:txXfrm>
        <a:off x="33812" y="1349076"/>
        <a:ext cx="7819076" cy="625016"/>
      </dsp:txXfrm>
    </dsp:sp>
    <dsp:sp modelId="{E4842BC5-1669-4C6C-860D-72FFE00CFD4D}">
      <dsp:nvSpPr>
        <dsp:cNvPr id="0" name=""/>
        <dsp:cNvSpPr/>
      </dsp:nvSpPr>
      <dsp:spPr>
        <a:xfrm>
          <a:off x="0" y="2007904"/>
          <a:ext cx="7886700" cy="804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1800" kern="1200" dirty="0">
              <a:solidFill>
                <a:srgbClr val="0000FF"/>
              </a:solidFill>
            </a:rPr>
            <a:t>[Sai </a:t>
          </a:r>
          <a:r>
            <a:rPr lang="en-US" altLang="zh-TW" sz="1800" kern="1200" dirty="0" err="1">
              <a:solidFill>
                <a:srgbClr val="0000FF"/>
              </a:solidFill>
            </a:rPr>
            <a:t>Rajeswar</a:t>
          </a:r>
          <a:r>
            <a:rPr lang="en-US" altLang="zh-TW" sz="1800" kern="1200" dirty="0">
              <a:solidFill>
                <a:srgbClr val="0000FF"/>
              </a:solidFill>
            </a:rPr>
            <a:t>, et al., </a:t>
          </a:r>
          <a:r>
            <a:rPr lang="en-US" altLang="zh-TW" sz="1800" kern="1200" dirty="0" err="1">
              <a:solidFill>
                <a:srgbClr val="0000FF"/>
              </a:solidFill>
            </a:rPr>
            <a:t>arXiv</a:t>
          </a:r>
          <a:r>
            <a:rPr lang="en-US" altLang="zh-TW" sz="1800" kern="1200" dirty="0">
              <a:solidFill>
                <a:srgbClr val="0000FF"/>
              </a:solidFill>
            </a:rPr>
            <a:t>, 2017][</a:t>
          </a:r>
          <a:r>
            <a:rPr lang="en-US" altLang="zh-TW" sz="1800" kern="1200" dirty="0" err="1">
              <a:solidFill>
                <a:srgbClr val="0000FF"/>
              </a:solidFill>
            </a:rPr>
            <a:t>Ofir</a:t>
          </a:r>
          <a:r>
            <a:rPr lang="en-US" altLang="zh-TW" sz="1800" kern="1200" dirty="0">
              <a:solidFill>
                <a:srgbClr val="0000FF"/>
              </a:solidFill>
            </a:rPr>
            <a:t> Press, et al., ICML workshop, 2017][Zhen Xu, et al., EMNLP, 2017][Alex Lamb, et al., NIPS, 2016][</a:t>
          </a:r>
          <a:r>
            <a:rPr lang="en-US" altLang="zh-TW" sz="1800" kern="1200" dirty="0" err="1">
              <a:solidFill>
                <a:srgbClr val="0000FF"/>
              </a:solidFill>
            </a:rPr>
            <a:t>Yizhe</a:t>
          </a:r>
          <a:r>
            <a:rPr lang="en-US" altLang="zh-TW" sz="1800" kern="1200" dirty="0">
              <a:solidFill>
                <a:srgbClr val="0000FF"/>
              </a:solidFill>
            </a:rPr>
            <a:t> Zhang, et al., ICML, 2017]</a:t>
          </a:r>
          <a:endParaRPr lang="zh-TW" altLang="en-US" sz="1800" kern="1200" dirty="0">
            <a:solidFill>
              <a:srgbClr val="0000FF"/>
            </a:solidFill>
          </a:endParaRPr>
        </a:p>
      </dsp:txBody>
      <dsp:txXfrm>
        <a:off x="0" y="2007904"/>
        <a:ext cx="7886700" cy="804195"/>
      </dsp:txXfrm>
    </dsp:sp>
    <dsp:sp modelId="{77B2F871-E9D9-4EB3-8B66-4FDC64955243}">
      <dsp:nvSpPr>
        <dsp:cNvPr id="0" name=""/>
        <dsp:cNvSpPr/>
      </dsp:nvSpPr>
      <dsp:spPr>
        <a:xfrm>
          <a:off x="0" y="2812099"/>
          <a:ext cx="7886700" cy="692640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“Reinforcement Learning”</a:t>
          </a:r>
          <a:endParaRPr lang="zh-TW" altLang="en-US" sz="2800" kern="1200" dirty="0"/>
        </a:p>
      </dsp:txBody>
      <dsp:txXfrm>
        <a:off x="33812" y="2845911"/>
        <a:ext cx="7819076" cy="625016"/>
      </dsp:txXfrm>
    </dsp:sp>
    <dsp:sp modelId="{0EB1E1DC-A3E2-4B33-B8F6-6A8DB2248824}">
      <dsp:nvSpPr>
        <dsp:cNvPr id="0" name=""/>
        <dsp:cNvSpPr/>
      </dsp:nvSpPr>
      <dsp:spPr>
        <a:xfrm>
          <a:off x="0" y="3504739"/>
          <a:ext cx="7886700" cy="861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1800" kern="1200" dirty="0">
              <a:solidFill>
                <a:srgbClr val="0000FF"/>
              </a:solidFill>
              <a:latin typeface="Lucida Grande"/>
            </a:rPr>
            <a:t>[Yu, et al., AAAI, 2017]</a:t>
          </a:r>
          <a:r>
            <a:rPr lang="de-DE" altLang="zh-TW" sz="1800" kern="1200" dirty="0">
              <a:solidFill>
                <a:srgbClr val="0000FF"/>
              </a:solidFill>
              <a:latin typeface="Lucida Grande"/>
            </a:rPr>
            <a:t>[Li, et al., EMNLP, 2017]</a:t>
          </a:r>
          <a:r>
            <a:rPr lang="en-US" altLang="zh-TW" sz="1800" kern="1200" dirty="0">
              <a:solidFill>
                <a:srgbClr val="0000FF"/>
              </a:solidFill>
            </a:rPr>
            <a:t>[Tong Che</a:t>
          </a:r>
          <a:r>
            <a:rPr lang="en-US" altLang="zh-TW" sz="1800" kern="1200" dirty="0">
              <a:solidFill>
                <a:srgbClr val="0000FF"/>
              </a:solidFill>
              <a:latin typeface="Lucida Grande"/>
            </a:rPr>
            <a:t>, et al</a:t>
          </a:r>
          <a:r>
            <a:rPr lang="en-US" altLang="zh-TW" sz="1800" kern="1200" dirty="0">
              <a:solidFill>
                <a:srgbClr val="0000FF"/>
              </a:solidFill>
            </a:rPr>
            <a:t>, </a:t>
          </a:r>
          <a:r>
            <a:rPr lang="en-US" altLang="zh-TW" sz="1800" kern="1200" dirty="0" err="1">
              <a:solidFill>
                <a:srgbClr val="0000FF"/>
              </a:solidFill>
            </a:rPr>
            <a:t>arXiv</a:t>
          </a:r>
          <a:r>
            <a:rPr lang="en-US" altLang="zh-TW" sz="1800" kern="1200" dirty="0">
              <a:solidFill>
                <a:srgbClr val="0000FF"/>
              </a:solidFill>
            </a:rPr>
            <a:t>, 2017][</a:t>
          </a:r>
          <a:r>
            <a:rPr lang="en-US" altLang="zh-TW" sz="1800" kern="1200" dirty="0" err="1">
              <a:solidFill>
                <a:srgbClr val="0000FF"/>
              </a:solidFill>
            </a:rPr>
            <a:t>Jiaxian</a:t>
          </a:r>
          <a:r>
            <a:rPr lang="en-US" altLang="zh-TW" sz="1800" kern="1200" dirty="0">
              <a:solidFill>
                <a:srgbClr val="0000FF"/>
              </a:solidFill>
            </a:rPr>
            <a:t> Guo, et al., AAAI, 2018][Kevin Lin, et al, NIPS, 2017][William </a:t>
          </a:r>
          <a:r>
            <a:rPr lang="en-US" altLang="zh-TW" sz="1800" kern="1200" dirty="0" err="1">
              <a:solidFill>
                <a:srgbClr val="0000FF"/>
              </a:solidFill>
            </a:rPr>
            <a:t>Fedus</a:t>
          </a:r>
          <a:r>
            <a:rPr lang="en-US" altLang="zh-TW" sz="1800" kern="1200" dirty="0">
              <a:solidFill>
                <a:srgbClr val="0000FF"/>
              </a:solidFill>
            </a:rPr>
            <a:t>, et al., ICLR, 2018]</a:t>
          </a:r>
          <a:r>
            <a:rPr lang="en-US" altLang="zh-TW" sz="1800" kern="1200" dirty="0">
              <a:solidFill>
                <a:srgbClr val="0000FF"/>
              </a:solidFill>
              <a:latin typeface="Lucida Grande"/>
            </a:rPr>
            <a:t> </a:t>
          </a:r>
          <a:endParaRPr lang="zh-TW" altLang="en-US" sz="1800" kern="1200" dirty="0">
            <a:solidFill>
              <a:srgbClr val="0000FF"/>
            </a:solidFill>
          </a:endParaRPr>
        </a:p>
      </dsp:txBody>
      <dsp:txXfrm>
        <a:off x="0" y="3504739"/>
        <a:ext cx="7886700" cy="86163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F3BD5C-259E-4D2B-8749-5344227D8E63}">
      <dsp:nvSpPr>
        <dsp:cNvPr id="0" name=""/>
        <dsp:cNvSpPr/>
      </dsp:nvSpPr>
      <dsp:spPr>
        <a:xfrm>
          <a:off x="0" y="9904"/>
          <a:ext cx="7886700" cy="6926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Gumbel-</a:t>
          </a:r>
          <a:r>
            <a:rPr lang="en-US" altLang="zh-TW" sz="2800" kern="1200" dirty="0" err="1"/>
            <a:t>softmax</a:t>
          </a:r>
          <a:endParaRPr lang="zh-TW" altLang="en-US" sz="2800" kern="1200" dirty="0"/>
        </a:p>
      </dsp:txBody>
      <dsp:txXfrm>
        <a:off x="33812" y="43716"/>
        <a:ext cx="7819076" cy="625016"/>
      </dsp:txXfrm>
    </dsp:sp>
    <dsp:sp modelId="{07E3E9F4-8DC2-4EBE-8F63-A062A1560122}">
      <dsp:nvSpPr>
        <dsp:cNvPr id="0" name=""/>
        <dsp:cNvSpPr/>
      </dsp:nvSpPr>
      <dsp:spPr>
        <a:xfrm>
          <a:off x="0" y="702544"/>
          <a:ext cx="7886700" cy="612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1800" kern="1200" dirty="0">
              <a:solidFill>
                <a:srgbClr val="0000FF"/>
              </a:solidFill>
            </a:rPr>
            <a:t>[Matt J. </a:t>
          </a:r>
          <a:r>
            <a:rPr lang="en-US" altLang="zh-TW" sz="1800" kern="1200" dirty="0" err="1">
              <a:solidFill>
                <a:srgbClr val="0000FF"/>
              </a:solidFill>
            </a:rPr>
            <a:t>Kusner</a:t>
          </a:r>
          <a:r>
            <a:rPr lang="en-US" altLang="zh-TW" sz="1800" kern="1200" dirty="0">
              <a:solidFill>
                <a:srgbClr val="0000FF"/>
              </a:solidFill>
              <a:latin typeface="Lucida Grande"/>
            </a:rPr>
            <a:t>, et al</a:t>
          </a:r>
          <a:r>
            <a:rPr lang="en-US" altLang="zh-TW" sz="1800" kern="1200" dirty="0">
              <a:solidFill>
                <a:srgbClr val="0000FF"/>
              </a:solidFill>
            </a:rPr>
            <a:t>, </a:t>
          </a:r>
          <a:r>
            <a:rPr lang="en-US" altLang="zh-TW" sz="1800" kern="1200" dirty="0" err="1">
              <a:solidFill>
                <a:srgbClr val="0000FF"/>
              </a:solidFill>
            </a:rPr>
            <a:t>arXiv</a:t>
          </a:r>
          <a:r>
            <a:rPr lang="en-US" altLang="zh-TW" sz="1800" kern="1200" dirty="0">
              <a:solidFill>
                <a:srgbClr val="0000FF"/>
              </a:solidFill>
            </a:rPr>
            <a:t>, 2016]</a:t>
          </a:r>
          <a:endParaRPr lang="zh-TW" altLang="en-US" sz="1800" kern="1200" dirty="0">
            <a:solidFill>
              <a:srgbClr val="0000FF"/>
            </a:solidFill>
          </a:endParaRPr>
        </a:p>
      </dsp:txBody>
      <dsp:txXfrm>
        <a:off x="0" y="702544"/>
        <a:ext cx="7886700" cy="612720"/>
      </dsp:txXfrm>
    </dsp:sp>
    <dsp:sp modelId="{EC1B19BC-7856-4E02-898F-BE9034D68682}">
      <dsp:nvSpPr>
        <dsp:cNvPr id="0" name=""/>
        <dsp:cNvSpPr/>
      </dsp:nvSpPr>
      <dsp:spPr>
        <a:xfrm>
          <a:off x="0" y="1315264"/>
          <a:ext cx="7886700" cy="692640"/>
        </a:xfrm>
        <a:prstGeom prst="round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Continuous Input for Discriminator</a:t>
          </a:r>
          <a:endParaRPr lang="zh-TW" altLang="en-US" sz="2800" kern="1200" dirty="0"/>
        </a:p>
      </dsp:txBody>
      <dsp:txXfrm>
        <a:off x="33812" y="1349076"/>
        <a:ext cx="7819076" cy="625016"/>
      </dsp:txXfrm>
    </dsp:sp>
    <dsp:sp modelId="{E4842BC5-1669-4C6C-860D-72FFE00CFD4D}">
      <dsp:nvSpPr>
        <dsp:cNvPr id="0" name=""/>
        <dsp:cNvSpPr/>
      </dsp:nvSpPr>
      <dsp:spPr>
        <a:xfrm>
          <a:off x="0" y="2007904"/>
          <a:ext cx="7886700" cy="804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1800" kern="1200" dirty="0">
              <a:solidFill>
                <a:srgbClr val="0000FF"/>
              </a:solidFill>
            </a:rPr>
            <a:t>[Sai </a:t>
          </a:r>
          <a:r>
            <a:rPr lang="en-US" altLang="zh-TW" sz="1800" kern="1200" dirty="0" err="1">
              <a:solidFill>
                <a:srgbClr val="0000FF"/>
              </a:solidFill>
            </a:rPr>
            <a:t>Rajeswar</a:t>
          </a:r>
          <a:r>
            <a:rPr lang="en-US" altLang="zh-TW" sz="1800" kern="1200" dirty="0">
              <a:solidFill>
                <a:srgbClr val="0000FF"/>
              </a:solidFill>
            </a:rPr>
            <a:t>, et al., </a:t>
          </a:r>
          <a:r>
            <a:rPr lang="en-US" altLang="zh-TW" sz="1800" kern="1200" dirty="0" err="1">
              <a:solidFill>
                <a:srgbClr val="0000FF"/>
              </a:solidFill>
            </a:rPr>
            <a:t>arXiv</a:t>
          </a:r>
          <a:r>
            <a:rPr lang="en-US" altLang="zh-TW" sz="1800" kern="1200" dirty="0">
              <a:solidFill>
                <a:srgbClr val="0000FF"/>
              </a:solidFill>
            </a:rPr>
            <a:t>, 2017][</a:t>
          </a:r>
          <a:r>
            <a:rPr lang="en-US" altLang="zh-TW" sz="1800" kern="1200" dirty="0" err="1">
              <a:solidFill>
                <a:srgbClr val="0000FF"/>
              </a:solidFill>
            </a:rPr>
            <a:t>Ofir</a:t>
          </a:r>
          <a:r>
            <a:rPr lang="en-US" altLang="zh-TW" sz="1800" kern="1200" dirty="0">
              <a:solidFill>
                <a:srgbClr val="0000FF"/>
              </a:solidFill>
            </a:rPr>
            <a:t> Press, et al., ICML workshop, 2017][Zhen Xu, et al., EMNLP, 2017][Alex Lamb, et al., NIPS, 2016][</a:t>
          </a:r>
          <a:r>
            <a:rPr lang="en-US" altLang="zh-TW" sz="1800" kern="1200" dirty="0" err="1">
              <a:solidFill>
                <a:srgbClr val="0000FF"/>
              </a:solidFill>
            </a:rPr>
            <a:t>Yizhe</a:t>
          </a:r>
          <a:r>
            <a:rPr lang="en-US" altLang="zh-TW" sz="1800" kern="1200" dirty="0">
              <a:solidFill>
                <a:srgbClr val="0000FF"/>
              </a:solidFill>
            </a:rPr>
            <a:t> Zhang, et al., ICML, 2017]</a:t>
          </a:r>
          <a:endParaRPr lang="zh-TW" altLang="en-US" sz="1800" kern="1200" dirty="0">
            <a:solidFill>
              <a:srgbClr val="0000FF"/>
            </a:solidFill>
          </a:endParaRPr>
        </a:p>
      </dsp:txBody>
      <dsp:txXfrm>
        <a:off x="0" y="2007904"/>
        <a:ext cx="7886700" cy="804195"/>
      </dsp:txXfrm>
    </dsp:sp>
    <dsp:sp modelId="{77B2F871-E9D9-4EB3-8B66-4FDC64955243}">
      <dsp:nvSpPr>
        <dsp:cNvPr id="0" name=""/>
        <dsp:cNvSpPr/>
      </dsp:nvSpPr>
      <dsp:spPr>
        <a:xfrm>
          <a:off x="0" y="2812099"/>
          <a:ext cx="7886700" cy="692640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“Reinforcement Learning”</a:t>
          </a:r>
          <a:endParaRPr lang="zh-TW" altLang="en-US" sz="2800" kern="1200" dirty="0"/>
        </a:p>
      </dsp:txBody>
      <dsp:txXfrm>
        <a:off x="33812" y="2845911"/>
        <a:ext cx="7819076" cy="625016"/>
      </dsp:txXfrm>
    </dsp:sp>
    <dsp:sp modelId="{0EB1E1DC-A3E2-4B33-B8F6-6A8DB2248824}">
      <dsp:nvSpPr>
        <dsp:cNvPr id="0" name=""/>
        <dsp:cNvSpPr/>
      </dsp:nvSpPr>
      <dsp:spPr>
        <a:xfrm>
          <a:off x="0" y="3504739"/>
          <a:ext cx="7886700" cy="861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1800" kern="1200" dirty="0">
              <a:solidFill>
                <a:srgbClr val="0000FF"/>
              </a:solidFill>
              <a:latin typeface="Calibri" panose="020F0502020204030204"/>
              <a:ea typeface="新細明體" panose="02020500000000000000" pitchFamily="18" charset="-120"/>
              <a:cs typeface="+mn-cs"/>
            </a:rPr>
            <a:t>[Yu, et al., AAAI, 2017]</a:t>
          </a:r>
          <a:r>
            <a:rPr lang="de-DE" altLang="zh-TW" sz="1800" kern="1200" dirty="0">
              <a:solidFill>
                <a:srgbClr val="0000FF"/>
              </a:solidFill>
              <a:latin typeface="Calibri" panose="020F0502020204030204"/>
              <a:ea typeface="新細明體" panose="02020500000000000000" pitchFamily="18" charset="-120"/>
              <a:cs typeface="+mn-cs"/>
            </a:rPr>
            <a:t>[Li, et al., EMNLP, 2017]</a:t>
          </a:r>
          <a:r>
            <a:rPr lang="en-US" altLang="zh-TW" sz="1800" kern="1200" dirty="0">
              <a:solidFill>
                <a:srgbClr val="0000FF"/>
              </a:solidFill>
              <a:latin typeface="Calibri" panose="020F0502020204030204"/>
              <a:ea typeface="新細明體" panose="02020500000000000000" pitchFamily="18" charset="-120"/>
              <a:cs typeface="+mn-cs"/>
            </a:rPr>
            <a:t>[Tong </a:t>
          </a:r>
          <a:r>
            <a:rPr lang="en-US" altLang="zh-TW" sz="1800" kern="1200" dirty="0">
              <a:solidFill>
                <a:srgbClr val="0000FF"/>
              </a:solidFill>
            </a:rPr>
            <a:t>Che</a:t>
          </a:r>
          <a:r>
            <a:rPr lang="en-US" altLang="zh-TW" sz="1800" kern="1200" dirty="0">
              <a:solidFill>
                <a:srgbClr val="0000FF"/>
              </a:solidFill>
              <a:latin typeface="Lucida Grande"/>
            </a:rPr>
            <a:t>, et al</a:t>
          </a:r>
          <a:r>
            <a:rPr lang="en-US" altLang="zh-TW" sz="1800" kern="1200" dirty="0">
              <a:solidFill>
                <a:srgbClr val="0000FF"/>
              </a:solidFill>
            </a:rPr>
            <a:t>, </a:t>
          </a:r>
          <a:r>
            <a:rPr lang="en-US" altLang="zh-TW" sz="1800" kern="1200" dirty="0" err="1">
              <a:solidFill>
                <a:srgbClr val="0000FF"/>
              </a:solidFill>
            </a:rPr>
            <a:t>arXiv</a:t>
          </a:r>
          <a:r>
            <a:rPr lang="en-US" altLang="zh-TW" sz="1800" kern="1200" dirty="0">
              <a:solidFill>
                <a:srgbClr val="0000FF"/>
              </a:solidFill>
            </a:rPr>
            <a:t>, 2017][</a:t>
          </a:r>
          <a:r>
            <a:rPr lang="en-US" altLang="zh-TW" sz="1800" kern="1200" dirty="0" err="1">
              <a:solidFill>
                <a:srgbClr val="0000FF"/>
              </a:solidFill>
            </a:rPr>
            <a:t>Jiaxian</a:t>
          </a:r>
          <a:r>
            <a:rPr lang="en-US" altLang="zh-TW" sz="1800" kern="1200" dirty="0">
              <a:solidFill>
                <a:srgbClr val="0000FF"/>
              </a:solidFill>
            </a:rPr>
            <a:t> Guo, et al., AAAI, 2018][Kevin Lin, et al, NIPS, 2017][William </a:t>
          </a:r>
          <a:r>
            <a:rPr lang="en-US" altLang="zh-TW" sz="1800" kern="1200" dirty="0" err="1">
              <a:solidFill>
                <a:srgbClr val="0000FF"/>
              </a:solidFill>
            </a:rPr>
            <a:t>Fedus</a:t>
          </a:r>
          <a:r>
            <a:rPr lang="en-US" altLang="zh-TW" sz="1800" kern="1200" dirty="0">
              <a:solidFill>
                <a:srgbClr val="0000FF"/>
              </a:solidFill>
            </a:rPr>
            <a:t>, et al., ICLR, 2018]</a:t>
          </a:r>
          <a:r>
            <a:rPr lang="en-US" altLang="zh-TW" sz="1800" kern="1200" dirty="0">
              <a:solidFill>
                <a:srgbClr val="0000FF"/>
              </a:solidFill>
              <a:latin typeface="Lucida Grande"/>
            </a:rPr>
            <a:t> </a:t>
          </a:r>
          <a:endParaRPr lang="zh-TW" altLang="en-US" sz="1800" kern="1200" dirty="0">
            <a:solidFill>
              <a:srgbClr val="0000FF"/>
            </a:solidFill>
          </a:endParaRPr>
        </a:p>
      </dsp:txBody>
      <dsp:txXfrm>
        <a:off x="0" y="3504739"/>
        <a:ext cx="7886700" cy="86163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A1960-2D08-45DF-8032-CB4888BFECAB}">
      <dsp:nvSpPr>
        <dsp:cNvPr id="0" name=""/>
        <dsp:cNvSpPr/>
      </dsp:nvSpPr>
      <dsp:spPr>
        <a:xfrm>
          <a:off x="0" y="18189"/>
          <a:ext cx="7886700" cy="9734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Conditional Sequence Generation</a:t>
          </a:r>
          <a:endParaRPr lang="zh-TW" altLang="en-US" sz="2800" kern="1200" dirty="0"/>
        </a:p>
      </dsp:txBody>
      <dsp:txXfrm>
        <a:off x="47519" y="65708"/>
        <a:ext cx="7791662" cy="878402"/>
      </dsp:txXfrm>
    </dsp:sp>
    <dsp:sp modelId="{B708CFD9-A96F-4DE7-8E01-F2835461154C}">
      <dsp:nvSpPr>
        <dsp:cNvPr id="0" name=""/>
        <dsp:cNvSpPr/>
      </dsp:nvSpPr>
      <dsp:spPr>
        <a:xfrm>
          <a:off x="0" y="991629"/>
          <a:ext cx="7886700" cy="941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RL (human feedback)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GAN (discriminator feedback)</a:t>
          </a:r>
          <a:endParaRPr lang="zh-TW" altLang="en-US" sz="2800" kern="1200" dirty="0"/>
        </a:p>
      </dsp:txBody>
      <dsp:txXfrm>
        <a:off x="0" y="991629"/>
        <a:ext cx="7886700" cy="941850"/>
      </dsp:txXfrm>
    </dsp:sp>
    <dsp:sp modelId="{27279EFF-C0F3-44DF-85D3-0521FEEB5806}">
      <dsp:nvSpPr>
        <dsp:cNvPr id="0" name=""/>
        <dsp:cNvSpPr/>
      </dsp:nvSpPr>
      <dsp:spPr>
        <a:xfrm>
          <a:off x="0" y="1933479"/>
          <a:ext cx="7886700" cy="973440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Unsupervised Conditional Sequence Generation</a:t>
          </a:r>
          <a:endParaRPr lang="zh-TW" altLang="en-US" sz="2800" kern="1200" dirty="0"/>
        </a:p>
      </dsp:txBody>
      <dsp:txXfrm>
        <a:off x="47519" y="1980998"/>
        <a:ext cx="7791662" cy="878402"/>
      </dsp:txXfrm>
    </dsp:sp>
    <dsp:sp modelId="{689CFBF4-12AB-44C2-A6A6-57606180E3F2}">
      <dsp:nvSpPr>
        <dsp:cNvPr id="0" name=""/>
        <dsp:cNvSpPr/>
      </dsp:nvSpPr>
      <dsp:spPr>
        <a:xfrm>
          <a:off x="0" y="2906919"/>
          <a:ext cx="7886700" cy="1426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Text Style Transfer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Unsupervised Abstractive Summarization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Unsupervised Translation</a:t>
          </a:r>
          <a:endParaRPr lang="zh-TW" altLang="en-US" sz="2800" kern="1200" dirty="0"/>
        </a:p>
      </dsp:txBody>
      <dsp:txXfrm>
        <a:off x="0" y="2906919"/>
        <a:ext cx="7886700" cy="142622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A1960-2D08-45DF-8032-CB4888BFECAB}">
      <dsp:nvSpPr>
        <dsp:cNvPr id="0" name=""/>
        <dsp:cNvSpPr/>
      </dsp:nvSpPr>
      <dsp:spPr>
        <a:xfrm>
          <a:off x="0" y="43636"/>
          <a:ext cx="7886700" cy="88744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/>
            <a:t>Improving Supervised Seq-to-seq Model</a:t>
          </a:r>
          <a:endParaRPr lang="zh-TW" altLang="en-US" sz="2800" kern="1200" dirty="0"/>
        </a:p>
      </dsp:txBody>
      <dsp:txXfrm>
        <a:off x="43321" y="86957"/>
        <a:ext cx="7800058" cy="800803"/>
      </dsp:txXfrm>
    </dsp:sp>
    <dsp:sp modelId="{B708CFD9-A96F-4DE7-8E01-F2835461154C}">
      <dsp:nvSpPr>
        <dsp:cNvPr id="0" name=""/>
        <dsp:cNvSpPr/>
      </dsp:nvSpPr>
      <dsp:spPr>
        <a:xfrm>
          <a:off x="0" y="931081"/>
          <a:ext cx="7886700" cy="995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RL (human feedback)</a:t>
          </a:r>
          <a:endParaRPr lang="zh-TW" alt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GAN (discriminator feedback)</a:t>
          </a:r>
          <a:endParaRPr lang="zh-TW" altLang="en-US" sz="2900" kern="1200" dirty="0"/>
        </a:p>
      </dsp:txBody>
      <dsp:txXfrm>
        <a:off x="0" y="931081"/>
        <a:ext cx="7886700" cy="995670"/>
      </dsp:txXfrm>
    </dsp:sp>
    <dsp:sp modelId="{639A7860-62DB-43BA-AD72-F786F8515892}">
      <dsp:nvSpPr>
        <dsp:cNvPr id="0" name=""/>
        <dsp:cNvSpPr/>
      </dsp:nvSpPr>
      <dsp:spPr>
        <a:xfrm>
          <a:off x="0" y="1926751"/>
          <a:ext cx="7886700" cy="887445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700" kern="1200" dirty="0"/>
            <a:t>Unsupervised </a:t>
          </a:r>
          <a:r>
            <a:rPr lang="en-US" altLang="zh-TW" sz="3700" kern="1200" dirty="0" err="1"/>
            <a:t>Seq</a:t>
          </a:r>
          <a:r>
            <a:rPr lang="en-US" altLang="zh-TW" sz="3700" kern="1200" dirty="0"/>
            <a:t>-to-</a:t>
          </a:r>
          <a:r>
            <a:rPr lang="en-US" altLang="zh-TW" sz="3700" kern="1200" dirty="0" err="1"/>
            <a:t>seq</a:t>
          </a:r>
          <a:r>
            <a:rPr lang="en-US" altLang="zh-TW" sz="3700" kern="1200" dirty="0"/>
            <a:t> Model</a:t>
          </a:r>
          <a:endParaRPr lang="zh-TW" altLang="en-US" sz="3700" kern="1200" dirty="0"/>
        </a:p>
      </dsp:txBody>
      <dsp:txXfrm>
        <a:off x="43321" y="1970072"/>
        <a:ext cx="7800058" cy="800803"/>
      </dsp:txXfrm>
    </dsp:sp>
    <dsp:sp modelId="{1A3AB24F-DD59-4EA0-8742-CA2B176428C8}">
      <dsp:nvSpPr>
        <dsp:cNvPr id="0" name=""/>
        <dsp:cNvSpPr/>
      </dsp:nvSpPr>
      <dsp:spPr>
        <a:xfrm>
          <a:off x="0" y="2814196"/>
          <a:ext cx="7886700" cy="1493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Text Style Transfer</a:t>
          </a:r>
          <a:endParaRPr lang="zh-TW" alt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Unsupervised Abstractive Summarization</a:t>
          </a:r>
          <a:endParaRPr lang="zh-TW" alt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Unsupervised Translation</a:t>
          </a:r>
          <a:endParaRPr lang="zh-TW" altLang="en-US" sz="2900" kern="1200" dirty="0"/>
        </a:p>
      </dsp:txBody>
      <dsp:txXfrm>
        <a:off x="0" y="2814196"/>
        <a:ext cx="7886700" cy="149350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A1960-2D08-45DF-8032-CB4888BFECAB}">
      <dsp:nvSpPr>
        <dsp:cNvPr id="0" name=""/>
        <dsp:cNvSpPr/>
      </dsp:nvSpPr>
      <dsp:spPr>
        <a:xfrm>
          <a:off x="0" y="43636"/>
          <a:ext cx="7886700" cy="88744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/>
            <a:t>Improving Supervised Seq-to-seq Model</a:t>
          </a:r>
          <a:endParaRPr lang="zh-TW" altLang="en-US" sz="2800" kern="1200" dirty="0"/>
        </a:p>
      </dsp:txBody>
      <dsp:txXfrm>
        <a:off x="43321" y="86957"/>
        <a:ext cx="7800058" cy="800803"/>
      </dsp:txXfrm>
    </dsp:sp>
    <dsp:sp modelId="{B708CFD9-A96F-4DE7-8E01-F2835461154C}">
      <dsp:nvSpPr>
        <dsp:cNvPr id="0" name=""/>
        <dsp:cNvSpPr/>
      </dsp:nvSpPr>
      <dsp:spPr>
        <a:xfrm>
          <a:off x="0" y="931081"/>
          <a:ext cx="7886700" cy="995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RL (human feedback)</a:t>
          </a:r>
          <a:endParaRPr lang="zh-TW" alt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GAN (discriminator feedback)</a:t>
          </a:r>
          <a:endParaRPr lang="zh-TW" altLang="en-US" sz="2900" kern="1200" dirty="0"/>
        </a:p>
      </dsp:txBody>
      <dsp:txXfrm>
        <a:off x="0" y="931081"/>
        <a:ext cx="7886700" cy="995670"/>
      </dsp:txXfrm>
    </dsp:sp>
    <dsp:sp modelId="{71416716-BE4D-4219-8B20-1C57FFD39BCB}">
      <dsp:nvSpPr>
        <dsp:cNvPr id="0" name=""/>
        <dsp:cNvSpPr/>
      </dsp:nvSpPr>
      <dsp:spPr>
        <a:xfrm>
          <a:off x="0" y="1926751"/>
          <a:ext cx="7886700" cy="887445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700" kern="1200" dirty="0"/>
            <a:t>Unsupervised </a:t>
          </a:r>
          <a:r>
            <a:rPr lang="en-US" altLang="zh-TW" sz="3700" kern="1200" dirty="0" err="1"/>
            <a:t>Seq</a:t>
          </a:r>
          <a:r>
            <a:rPr lang="en-US" altLang="zh-TW" sz="3700" kern="1200" dirty="0"/>
            <a:t>-to-</a:t>
          </a:r>
          <a:r>
            <a:rPr lang="en-US" altLang="zh-TW" sz="3700" kern="1200" dirty="0" err="1"/>
            <a:t>seq</a:t>
          </a:r>
          <a:r>
            <a:rPr lang="en-US" altLang="zh-TW" sz="3700" kern="1200" dirty="0"/>
            <a:t> Model</a:t>
          </a:r>
          <a:endParaRPr lang="zh-TW" altLang="en-US" sz="3700" kern="1200" dirty="0"/>
        </a:p>
      </dsp:txBody>
      <dsp:txXfrm>
        <a:off x="43321" y="1970072"/>
        <a:ext cx="7800058" cy="800803"/>
      </dsp:txXfrm>
    </dsp:sp>
    <dsp:sp modelId="{06D1C976-FDE1-4F38-BFD4-9EDFC7D26C70}">
      <dsp:nvSpPr>
        <dsp:cNvPr id="0" name=""/>
        <dsp:cNvSpPr/>
      </dsp:nvSpPr>
      <dsp:spPr>
        <a:xfrm>
          <a:off x="0" y="2814196"/>
          <a:ext cx="7886700" cy="1493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Text Style Transfer</a:t>
          </a:r>
          <a:endParaRPr lang="zh-TW" alt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Unsupervised Abstractive Summarization</a:t>
          </a:r>
          <a:endParaRPr lang="zh-TW" alt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900" kern="1200" dirty="0"/>
            <a:t>Unsupervised Translation</a:t>
          </a:r>
          <a:endParaRPr lang="zh-TW" altLang="en-US" sz="2900" kern="1200" dirty="0"/>
        </a:p>
      </dsp:txBody>
      <dsp:txXfrm>
        <a:off x="0" y="2814196"/>
        <a:ext cx="7886700" cy="149350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A1960-2D08-45DF-8032-CB4888BFECAB}">
      <dsp:nvSpPr>
        <dsp:cNvPr id="0" name=""/>
        <dsp:cNvSpPr/>
      </dsp:nvSpPr>
      <dsp:spPr>
        <a:xfrm>
          <a:off x="0" y="18189"/>
          <a:ext cx="7886700" cy="9734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Conditional Sequence Generation</a:t>
          </a:r>
          <a:endParaRPr lang="zh-TW" altLang="en-US" sz="2800" kern="1200" dirty="0"/>
        </a:p>
      </dsp:txBody>
      <dsp:txXfrm>
        <a:off x="47519" y="65708"/>
        <a:ext cx="7791662" cy="878402"/>
      </dsp:txXfrm>
    </dsp:sp>
    <dsp:sp modelId="{B708CFD9-A96F-4DE7-8E01-F2835461154C}">
      <dsp:nvSpPr>
        <dsp:cNvPr id="0" name=""/>
        <dsp:cNvSpPr/>
      </dsp:nvSpPr>
      <dsp:spPr>
        <a:xfrm>
          <a:off x="0" y="991629"/>
          <a:ext cx="7886700" cy="941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RL (human feedback)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GAN (discriminator feedback)</a:t>
          </a:r>
          <a:endParaRPr lang="zh-TW" altLang="en-US" sz="2800" kern="1200" dirty="0"/>
        </a:p>
      </dsp:txBody>
      <dsp:txXfrm>
        <a:off x="0" y="991629"/>
        <a:ext cx="7886700" cy="941850"/>
      </dsp:txXfrm>
    </dsp:sp>
    <dsp:sp modelId="{27279EFF-C0F3-44DF-85D3-0521FEEB5806}">
      <dsp:nvSpPr>
        <dsp:cNvPr id="0" name=""/>
        <dsp:cNvSpPr/>
      </dsp:nvSpPr>
      <dsp:spPr>
        <a:xfrm>
          <a:off x="0" y="1933479"/>
          <a:ext cx="7886700" cy="973440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Unsupervised Conditional Sequence Generation</a:t>
          </a:r>
          <a:endParaRPr lang="zh-TW" altLang="en-US" sz="2800" kern="1200" dirty="0"/>
        </a:p>
      </dsp:txBody>
      <dsp:txXfrm>
        <a:off x="47519" y="1980998"/>
        <a:ext cx="7791662" cy="878402"/>
      </dsp:txXfrm>
    </dsp:sp>
    <dsp:sp modelId="{689CFBF4-12AB-44C2-A6A6-57606180E3F2}">
      <dsp:nvSpPr>
        <dsp:cNvPr id="0" name=""/>
        <dsp:cNvSpPr/>
      </dsp:nvSpPr>
      <dsp:spPr>
        <a:xfrm>
          <a:off x="0" y="2906919"/>
          <a:ext cx="7886700" cy="1426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Text Style Transfer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Unsupervised Abstractive Summarization</a:t>
          </a:r>
          <a:endParaRPr lang="zh-TW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800" kern="1200" dirty="0"/>
            <a:t>Unsupervised Translation</a:t>
          </a:r>
          <a:endParaRPr lang="zh-TW" altLang="en-US" sz="2800" kern="1200" dirty="0"/>
        </a:p>
      </dsp:txBody>
      <dsp:txXfrm>
        <a:off x="0" y="2906919"/>
        <a:ext cx="7886700" cy="14262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548B6-171C-4F05-9DCD-C8816BB3598E}">
      <dsp:nvSpPr>
        <dsp:cNvPr id="0" name=""/>
        <dsp:cNvSpPr/>
      </dsp:nvSpPr>
      <dsp:spPr>
        <a:xfrm>
          <a:off x="0" y="0"/>
          <a:ext cx="7886700" cy="71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Generation by GAN</a:t>
          </a:r>
          <a:endParaRPr lang="zh-TW" altLang="en-US" sz="2800" kern="1200" dirty="0"/>
        </a:p>
      </dsp:txBody>
      <dsp:txXfrm>
        <a:off x="34726" y="34726"/>
        <a:ext cx="7817248" cy="641908"/>
      </dsp:txXfrm>
    </dsp:sp>
    <dsp:sp modelId="{484DEBD2-0C89-4D2A-ACD7-18CB773E1DF2}">
      <dsp:nvSpPr>
        <dsp:cNvPr id="0" name=""/>
        <dsp:cNvSpPr/>
      </dsp:nvSpPr>
      <dsp:spPr>
        <a:xfrm>
          <a:off x="0" y="745253"/>
          <a:ext cx="7886700" cy="1219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400" kern="1200" dirty="0"/>
            <a:t>Image Generation as Example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400" kern="1200" dirty="0"/>
            <a:t>Theory behind GAN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400" kern="1200" dirty="0"/>
            <a:t>Issues and Possible Solutions</a:t>
          </a:r>
          <a:endParaRPr lang="zh-TW" altLang="en-US" sz="2400" kern="1200" dirty="0"/>
        </a:p>
      </dsp:txBody>
      <dsp:txXfrm>
        <a:off x="0" y="745253"/>
        <a:ext cx="7886700" cy="1219230"/>
      </dsp:txXfrm>
    </dsp:sp>
    <dsp:sp modelId="{C0F4963B-4D43-42D7-AD9C-2E712C529C5A}">
      <dsp:nvSpPr>
        <dsp:cNvPr id="0" name=""/>
        <dsp:cNvSpPr/>
      </dsp:nvSpPr>
      <dsp:spPr>
        <a:xfrm>
          <a:off x="0" y="1964483"/>
          <a:ext cx="7886700" cy="711360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Conditional Generation</a:t>
          </a:r>
          <a:endParaRPr lang="zh-TW" altLang="en-US" sz="2800" kern="1200" dirty="0"/>
        </a:p>
      </dsp:txBody>
      <dsp:txXfrm>
        <a:off x="34726" y="1999209"/>
        <a:ext cx="7817248" cy="641908"/>
      </dsp:txXfrm>
    </dsp:sp>
    <dsp:sp modelId="{EF371F69-8513-4BAE-BBC5-09A5942F9124}">
      <dsp:nvSpPr>
        <dsp:cNvPr id="0" name=""/>
        <dsp:cNvSpPr/>
      </dsp:nvSpPr>
      <dsp:spPr>
        <a:xfrm>
          <a:off x="0" y="2785284"/>
          <a:ext cx="7886700" cy="711360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Unsupervised Conditional Generation</a:t>
          </a:r>
          <a:endParaRPr lang="zh-TW" altLang="en-US" sz="2800" kern="1200" dirty="0"/>
        </a:p>
      </dsp:txBody>
      <dsp:txXfrm>
        <a:off x="34726" y="2820010"/>
        <a:ext cx="7817248" cy="641908"/>
      </dsp:txXfrm>
    </dsp:sp>
    <dsp:sp modelId="{B4850696-A3BA-4B2D-AB72-53A60A76F6B4}">
      <dsp:nvSpPr>
        <dsp:cNvPr id="0" name=""/>
        <dsp:cNvSpPr/>
      </dsp:nvSpPr>
      <dsp:spPr>
        <a:xfrm>
          <a:off x="0" y="3606084"/>
          <a:ext cx="7886700" cy="71136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Relation to Reinforcement Learning</a:t>
          </a:r>
          <a:endParaRPr lang="zh-TW" altLang="en-US" sz="2800" kern="1200" dirty="0"/>
        </a:p>
      </dsp:txBody>
      <dsp:txXfrm>
        <a:off x="34726" y="3640810"/>
        <a:ext cx="7817248" cy="6419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548B6-171C-4F05-9DCD-C8816BB3598E}">
      <dsp:nvSpPr>
        <dsp:cNvPr id="0" name=""/>
        <dsp:cNvSpPr/>
      </dsp:nvSpPr>
      <dsp:spPr>
        <a:xfrm>
          <a:off x="0" y="0"/>
          <a:ext cx="7886700" cy="71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Generation</a:t>
          </a:r>
          <a:endParaRPr lang="zh-TW" altLang="en-US" sz="2800" kern="1200" dirty="0"/>
        </a:p>
      </dsp:txBody>
      <dsp:txXfrm>
        <a:off x="34726" y="34726"/>
        <a:ext cx="7817248" cy="641908"/>
      </dsp:txXfrm>
    </dsp:sp>
    <dsp:sp modelId="{484DEBD2-0C89-4D2A-ACD7-18CB773E1DF2}">
      <dsp:nvSpPr>
        <dsp:cNvPr id="0" name=""/>
        <dsp:cNvSpPr/>
      </dsp:nvSpPr>
      <dsp:spPr>
        <a:xfrm>
          <a:off x="0" y="745253"/>
          <a:ext cx="7886700" cy="1219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400" kern="1200" dirty="0"/>
            <a:t>Image Generation as Example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400" kern="1200" dirty="0"/>
            <a:t>Theory behind GAN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400" kern="1200" dirty="0"/>
            <a:t>Issues and Possible Solutions</a:t>
          </a:r>
          <a:endParaRPr lang="zh-TW" altLang="en-US" sz="2400" kern="1200" dirty="0"/>
        </a:p>
      </dsp:txBody>
      <dsp:txXfrm>
        <a:off x="0" y="745253"/>
        <a:ext cx="7886700" cy="1219230"/>
      </dsp:txXfrm>
    </dsp:sp>
    <dsp:sp modelId="{C0F4963B-4D43-42D7-AD9C-2E712C529C5A}">
      <dsp:nvSpPr>
        <dsp:cNvPr id="0" name=""/>
        <dsp:cNvSpPr/>
      </dsp:nvSpPr>
      <dsp:spPr>
        <a:xfrm>
          <a:off x="0" y="1964483"/>
          <a:ext cx="7886700" cy="711360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Conditional Generation</a:t>
          </a:r>
          <a:endParaRPr lang="zh-TW" altLang="en-US" sz="2800" kern="1200" dirty="0"/>
        </a:p>
      </dsp:txBody>
      <dsp:txXfrm>
        <a:off x="34726" y="1999209"/>
        <a:ext cx="7817248" cy="641908"/>
      </dsp:txXfrm>
    </dsp:sp>
    <dsp:sp modelId="{EF371F69-8513-4BAE-BBC5-09A5942F9124}">
      <dsp:nvSpPr>
        <dsp:cNvPr id="0" name=""/>
        <dsp:cNvSpPr/>
      </dsp:nvSpPr>
      <dsp:spPr>
        <a:xfrm>
          <a:off x="0" y="2785284"/>
          <a:ext cx="7886700" cy="711360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Unsupervised Conditional Generation</a:t>
          </a:r>
          <a:endParaRPr lang="zh-TW" altLang="en-US" sz="2800" kern="1200" dirty="0"/>
        </a:p>
      </dsp:txBody>
      <dsp:txXfrm>
        <a:off x="34726" y="2820010"/>
        <a:ext cx="7817248" cy="641908"/>
      </dsp:txXfrm>
    </dsp:sp>
    <dsp:sp modelId="{B4850696-A3BA-4B2D-AB72-53A60A76F6B4}">
      <dsp:nvSpPr>
        <dsp:cNvPr id="0" name=""/>
        <dsp:cNvSpPr/>
      </dsp:nvSpPr>
      <dsp:spPr>
        <a:xfrm>
          <a:off x="0" y="3606084"/>
          <a:ext cx="7886700" cy="71136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Relation to Reinforcement Learning</a:t>
          </a:r>
          <a:endParaRPr lang="zh-TW" altLang="en-US" sz="2800" kern="1200" dirty="0"/>
        </a:p>
      </dsp:txBody>
      <dsp:txXfrm>
        <a:off x="34726" y="3640810"/>
        <a:ext cx="7817248" cy="6419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548B6-171C-4F05-9DCD-C8816BB3598E}">
      <dsp:nvSpPr>
        <dsp:cNvPr id="0" name=""/>
        <dsp:cNvSpPr/>
      </dsp:nvSpPr>
      <dsp:spPr>
        <a:xfrm>
          <a:off x="0" y="0"/>
          <a:ext cx="7886700" cy="71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Generation</a:t>
          </a:r>
          <a:endParaRPr lang="zh-TW" altLang="en-US" sz="2800" kern="1200" dirty="0"/>
        </a:p>
      </dsp:txBody>
      <dsp:txXfrm>
        <a:off x="34726" y="34726"/>
        <a:ext cx="7817248" cy="641908"/>
      </dsp:txXfrm>
    </dsp:sp>
    <dsp:sp modelId="{484DEBD2-0C89-4D2A-ACD7-18CB773E1DF2}">
      <dsp:nvSpPr>
        <dsp:cNvPr id="0" name=""/>
        <dsp:cNvSpPr/>
      </dsp:nvSpPr>
      <dsp:spPr>
        <a:xfrm>
          <a:off x="0" y="745253"/>
          <a:ext cx="7886700" cy="1219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400" kern="1200" dirty="0"/>
            <a:t>Image Generation as Example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400" kern="1200" dirty="0"/>
            <a:t>Theory behind GAN</a:t>
          </a:r>
          <a:endParaRPr lang="zh-TW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zh-TW" sz="2400" kern="1200" dirty="0"/>
            <a:t>Issues and Possible Solutions</a:t>
          </a:r>
          <a:endParaRPr lang="zh-TW" altLang="en-US" sz="2400" kern="1200" dirty="0"/>
        </a:p>
      </dsp:txBody>
      <dsp:txXfrm>
        <a:off x="0" y="745253"/>
        <a:ext cx="7886700" cy="1219230"/>
      </dsp:txXfrm>
    </dsp:sp>
    <dsp:sp modelId="{C0F4963B-4D43-42D7-AD9C-2E712C529C5A}">
      <dsp:nvSpPr>
        <dsp:cNvPr id="0" name=""/>
        <dsp:cNvSpPr/>
      </dsp:nvSpPr>
      <dsp:spPr>
        <a:xfrm>
          <a:off x="0" y="1964483"/>
          <a:ext cx="7886700" cy="711360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Conditional Generation</a:t>
          </a:r>
          <a:endParaRPr lang="zh-TW" altLang="en-US" sz="2800" kern="1200" dirty="0"/>
        </a:p>
      </dsp:txBody>
      <dsp:txXfrm>
        <a:off x="34726" y="1999209"/>
        <a:ext cx="7817248" cy="641908"/>
      </dsp:txXfrm>
    </dsp:sp>
    <dsp:sp modelId="{EF371F69-8513-4BAE-BBC5-09A5942F9124}">
      <dsp:nvSpPr>
        <dsp:cNvPr id="0" name=""/>
        <dsp:cNvSpPr/>
      </dsp:nvSpPr>
      <dsp:spPr>
        <a:xfrm>
          <a:off x="0" y="2785284"/>
          <a:ext cx="7886700" cy="711360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Unsupervised Conditional Generation</a:t>
          </a:r>
          <a:endParaRPr lang="zh-TW" altLang="en-US" sz="2800" kern="1200" dirty="0"/>
        </a:p>
      </dsp:txBody>
      <dsp:txXfrm>
        <a:off x="34726" y="2820010"/>
        <a:ext cx="7817248" cy="641908"/>
      </dsp:txXfrm>
    </dsp:sp>
    <dsp:sp modelId="{B4850696-A3BA-4B2D-AB72-53A60A76F6B4}">
      <dsp:nvSpPr>
        <dsp:cNvPr id="0" name=""/>
        <dsp:cNvSpPr/>
      </dsp:nvSpPr>
      <dsp:spPr>
        <a:xfrm>
          <a:off x="0" y="3606084"/>
          <a:ext cx="7886700" cy="71136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Relation to Reinforcement Learning</a:t>
          </a:r>
          <a:endParaRPr lang="zh-TW" altLang="en-US" sz="2800" kern="1200" dirty="0"/>
        </a:p>
      </dsp:txBody>
      <dsp:txXfrm>
        <a:off x="34726" y="3640810"/>
        <a:ext cx="7817248" cy="6419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548B6-171C-4F05-9DCD-C8816BB3598E}">
      <dsp:nvSpPr>
        <dsp:cNvPr id="0" name=""/>
        <dsp:cNvSpPr/>
      </dsp:nvSpPr>
      <dsp:spPr>
        <a:xfrm>
          <a:off x="0" y="0"/>
          <a:ext cx="7886700" cy="973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Generation</a:t>
          </a:r>
          <a:endParaRPr lang="zh-TW" altLang="en-US" sz="2800" kern="1200" dirty="0"/>
        </a:p>
      </dsp:txBody>
      <dsp:txXfrm>
        <a:off x="47519" y="47519"/>
        <a:ext cx="7791662" cy="878402"/>
      </dsp:txXfrm>
    </dsp:sp>
    <dsp:sp modelId="{C0F4963B-4D43-42D7-AD9C-2E712C529C5A}">
      <dsp:nvSpPr>
        <dsp:cNvPr id="0" name=""/>
        <dsp:cNvSpPr/>
      </dsp:nvSpPr>
      <dsp:spPr>
        <a:xfrm>
          <a:off x="0" y="1127349"/>
          <a:ext cx="7886700" cy="973440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Conditional Generation</a:t>
          </a:r>
          <a:endParaRPr lang="zh-TW" altLang="en-US" sz="2800" kern="1200" dirty="0"/>
        </a:p>
      </dsp:txBody>
      <dsp:txXfrm>
        <a:off x="47519" y="1174868"/>
        <a:ext cx="7791662" cy="878402"/>
      </dsp:txXfrm>
    </dsp:sp>
    <dsp:sp modelId="{EF371F69-8513-4BAE-BBC5-09A5942F9124}">
      <dsp:nvSpPr>
        <dsp:cNvPr id="0" name=""/>
        <dsp:cNvSpPr/>
      </dsp:nvSpPr>
      <dsp:spPr>
        <a:xfrm>
          <a:off x="0" y="2250549"/>
          <a:ext cx="7886700" cy="973440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Unsupervised Conditional Generation</a:t>
          </a:r>
          <a:endParaRPr lang="zh-TW" altLang="en-US" sz="2800" kern="1200" dirty="0"/>
        </a:p>
      </dsp:txBody>
      <dsp:txXfrm>
        <a:off x="47519" y="2298068"/>
        <a:ext cx="7791662" cy="878402"/>
      </dsp:txXfrm>
    </dsp:sp>
    <dsp:sp modelId="{B4850696-A3BA-4B2D-AB72-53A60A76F6B4}">
      <dsp:nvSpPr>
        <dsp:cNvPr id="0" name=""/>
        <dsp:cNvSpPr/>
      </dsp:nvSpPr>
      <dsp:spPr>
        <a:xfrm>
          <a:off x="0" y="3373749"/>
          <a:ext cx="7886700" cy="97344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Relation to Reinforcement Learning</a:t>
          </a:r>
          <a:endParaRPr lang="zh-TW" altLang="en-US" sz="2800" kern="1200" dirty="0"/>
        </a:p>
      </dsp:txBody>
      <dsp:txXfrm>
        <a:off x="47519" y="3421268"/>
        <a:ext cx="7791662" cy="8784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548B6-171C-4F05-9DCD-C8816BB3598E}">
      <dsp:nvSpPr>
        <dsp:cNvPr id="0" name=""/>
        <dsp:cNvSpPr/>
      </dsp:nvSpPr>
      <dsp:spPr>
        <a:xfrm>
          <a:off x="0" y="0"/>
          <a:ext cx="7886700" cy="973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Generation</a:t>
          </a:r>
          <a:endParaRPr lang="zh-TW" altLang="en-US" sz="2800" kern="1200" dirty="0"/>
        </a:p>
      </dsp:txBody>
      <dsp:txXfrm>
        <a:off x="47519" y="47519"/>
        <a:ext cx="7791662" cy="878402"/>
      </dsp:txXfrm>
    </dsp:sp>
    <dsp:sp modelId="{C0F4963B-4D43-42D7-AD9C-2E712C529C5A}">
      <dsp:nvSpPr>
        <dsp:cNvPr id="0" name=""/>
        <dsp:cNvSpPr/>
      </dsp:nvSpPr>
      <dsp:spPr>
        <a:xfrm>
          <a:off x="0" y="1127349"/>
          <a:ext cx="7886700" cy="973440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Conditional Generation</a:t>
          </a:r>
          <a:endParaRPr lang="zh-TW" altLang="en-US" sz="2800" kern="1200" dirty="0"/>
        </a:p>
      </dsp:txBody>
      <dsp:txXfrm>
        <a:off x="47519" y="1174868"/>
        <a:ext cx="7791662" cy="878402"/>
      </dsp:txXfrm>
    </dsp:sp>
    <dsp:sp modelId="{EF371F69-8513-4BAE-BBC5-09A5942F9124}">
      <dsp:nvSpPr>
        <dsp:cNvPr id="0" name=""/>
        <dsp:cNvSpPr/>
      </dsp:nvSpPr>
      <dsp:spPr>
        <a:xfrm>
          <a:off x="0" y="2250549"/>
          <a:ext cx="7886700" cy="973440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Unsupervised Conditional Generation</a:t>
          </a:r>
          <a:endParaRPr lang="zh-TW" altLang="en-US" sz="2800" kern="1200" dirty="0"/>
        </a:p>
      </dsp:txBody>
      <dsp:txXfrm>
        <a:off x="47519" y="2298068"/>
        <a:ext cx="7791662" cy="878402"/>
      </dsp:txXfrm>
    </dsp:sp>
    <dsp:sp modelId="{B4850696-A3BA-4B2D-AB72-53A60A76F6B4}">
      <dsp:nvSpPr>
        <dsp:cNvPr id="0" name=""/>
        <dsp:cNvSpPr/>
      </dsp:nvSpPr>
      <dsp:spPr>
        <a:xfrm>
          <a:off x="0" y="3373749"/>
          <a:ext cx="7886700" cy="97344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Relation to Reinforcement Learning</a:t>
          </a:r>
          <a:endParaRPr lang="zh-TW" altLang="en-US" sz="2800" kern="1200" dirty="0"/>
        </a:p>
      </dsp:txBody>
      <dsp:txXfrm>
        <a:off x="47519" y="3421268"/>
        <a:ext cx="7791662" cy="8784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548B6-171C-4F05-9DCD-C8816BB3598E}">
      <dsp:nvSpPr>
        <dsp:cNvPr id="0" name=""/>
        <dsp:cNvSpPr/>
      </dsp:nvSpPr>
      <dsp:spPr>
        <a:xfrm>
          <a:off x="0" y="0"/>
          <a:ext cx="7886700" cy="973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Generation</a:t>
          </a:r>
          <a:endParaRPr lang="zh-TW" altLang="en-US" sz="2800" kern="1200" dirty="0"/>
        </a:p>
      </dsp:txBody>
      <dsp:txXfrm>
        <a:off x="47519" y="47519"/>
        <a:ext cx="7791662" cy="878402"/>
      </dsp:txXfrm>
    </dsp:sp>
    <dsp:sp modelId="{C0F4963B-4D43-42D7-AD9C-2E712C529C5A}">
      <dsp:nvSpPr>
        <dsp:cNvPr id="0" name=""/>
        <dsp:cNvSpPr/>
      </dsp:nvSpPr>
      <dsp:spPr>
        <a:xfrm>
          <a:off x="0" y="1127349"/>
          <a:ext cx="7886700" cy="973440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Conditional Generation</a:t>
          </a:r>
          <a:endParaRPr lang="zh-TW" altLang="en-US" sz="2800" kern="1200" dirty="0"/>
        </a:p>
      </dsp:txBody>
      <dsp:txXfrm>
        <a:off x="47519" y="1174868"/>
        <a:ext cx="7791662" cy="878402"/>
      </dsp:txXfrm>
    </dsp:sp>
    <dsp:sp modelId="{EF371F69-8513-4BAE-BBC5-09A5942F9124}">
      <dsp:nvSpPr>
        <dsp:cNvPr id="0" name=""/>
        <dsp:cNvSpPr/>
      </dsp:nvSpPr>
      <dsp:spPr>
        <a:xfrm>
          <a:off x="0" y="2250549"/>
          <a:ext cx="7886700" cy="973440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Unsupervised Conditional Generation</a:t>
          </a:r>
          <a:endParaRPr lang="zh-TW" altLang="en-US" sz="2800" kern="1200" dirty="0"/>
        </a:p>
      </dsp:txBody>
      <dsp:txXfrm>
        <a:off x="47519" y="2298068"/>
        <a:ext cx="7791662" cy="878402"/>
      </dsp:txXfrm>
    </dsp:sp>
    <dsp:sp modelId="{B4850696-A3BA-4B2D-AB72-53A60A76F6B4}">
      <dsp:nvSpPr>
        <dsp:cNvPr id="0" name=""/>
        <dsp:cNvSpPr/>
      </dsp:nvSpPr>
      <dsp:spPr>
        <a:xfrm>
          <a:off x="0" y="3373749"/>
          <a:ext cx="7886700" cy="97344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Relation to Reinforcement Learning</a:t>
          </a:r>
          <a:endParaRPr lang="zh-TW" altLang="en-US" sz="2800" kern="1200" dirty="0"/>
        </a:p>
      </dsp:txBody>
      <dsp:txXfrm>
        <a:off x="47519" y="3421268"/>
        <a:ext cx="7791662" cy="8784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548B6-171C-4F05-9DCD-C8816BB3598E}">
      <dsp:nvSpPr>
        <dsp:cNvPr id="0" name=""/>
        <dsp:cNvSpPr/>
      </dsp:nvSpPr>
      <dsp:spPr>
        <a:xfrm>
          <a:off x="0" y="0"/>
          <a:ext cx="7886700" cy="973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Generation</a:t>
          </a:r>
          <a:endParaRPr lang="zh-TW" altLang="en-US" sz="2800" kern="1200" dirty="0"/>
        </a:p>
      </dsp:txBody>
      <dsp:txXfrm>
        <a:off x="47519" y="47519"/>
        <a:ext cx="7791662" cy="878402"/>
      </dsp:txXfrm>
    </dsp:sp>
    <dsp:sp modelId="{C0F4963B-4D43-42D7-AD9C-2E712C529C5A}">
      <dsp:nvSpPr>
        <dsp:cNvPr id="0" name=""/>
        <dsp:cNvSpPr/>
      </dsp:nvSpPr>
      <dsp:spPr>
        <a:xfrm>
          <a:off x="0" y="1127349"/>
          <a:ext cx="7886700" cy="973440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Conditional Generation</a:t>
          </a:r>
          <a:endParaRPr lang="zh-TW" altLang="en-US" sz="2800" kern="1200" dirty="0"/>
        </a:p>
      </dsp:txBody>
      <dsp:txXfrm>
        <a:off x="47519" y="1174868"/>
        <a:ext cx="7791662" cy="878402"/>
      </dsp:txXfrm>
    </dsp:sp>
    <dsp:sp modelId="{EF371F69-8513-4BAE-BBC5-09A5942F9124}">
      <dsp:nvSpPr>
        <dsp:cNvPr id="0" name=""/>
        <dsp:cNvSpPr/>
      </dsp:nvSpPr>
      <dsp:spPr>
        <a:xfrm>
          <a:off x="0" y="2250549"/>
          <a:ext cx="7886700" cy="973440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Unsupervised Conditional Generation</a:t>
          </a:r>
          <a:endParaRPr lang="zh-TW" altLang="en-US" sz="2800" kern="1200" dirty="0"/>
        </a:p>
      </dsp:txBody>
      <dsp:txXfrm>
        <a:off x="47519" y="2298068"/>
        <a:ext cx="7791662" cy="878402"/>
      </dsp:txXfrm>
    </dsp:sp>
    <dsp:sp modelId="{B4850696-A3BA-4B2D-AB72-53A60A76F6B4}">
      <dsp:nvSpPr>
        <dsp:cNvPr id="0" name=""/>
        <dsp:cNvSpPr/>
      </dsp:nvSpPr>
      <dsp:spPr>
        <a:xfrm>
          <a:off x="0" y="3373749"/>
          <a:ext cx="7886700" cy="97344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/>
            <a:t>Relation to Reinforcement Learning</a:t>
          </a:r>
          <a:endParaRPr lang="zh-TW" altLang="en-US" sz="2800" kern="1200" dirty="0"/>
        </a:p>
      </dsp:txBody>
      <dsp:txXfrm>
        <a:off x="47519" y="3421268"/>
        <a:ext cx="7791662" cy="878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E878-0FD5-4E5E-BDB8-8FEA1A0F1896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A5611-6D38-444D-A832-F3C43C53E63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679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zhihu.com/?target=https://arxiv.org/abs/1706.04156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0550" TargetMode="External"/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rxiv.org/abs/1706.01399" TargetMode="Externa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-vi/pytorch-tvmisc/blob/master/wasserstein-distance/Improved_Training_of_Wasserstein_GAN.ipynb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/>
          </a:p>
          <a:p>
            <a:endParaRPr lang="en-US" altLang="zh-TW" dirty="0"/>
          </a:p>
          <a:p>
            <a:r>
              <a:rPr lang="en-US" altLang="zh-TW" dirty="0"/>
              <a:t>Q: the iterative approach definitely converge???</a:t>
            </a:r>
          </a:p>
          <a:p>
            <a:r>
              <a:rPr lang="en-US" altLang="zh-TW" dirty="0" err="1"/>
              <a:t>Pg</a:t>
            </a:r>
            <a:r>
              <a:rPr lang="en-US" altLang="zh-TW" dirty="0"/>
              <a:t> converge to </a:t>
            </a:r>
            <a:r>
              <a:rPr lang="en-US" altLang="zh-TW" dirty="0" err="1"/>
              <a:t>Pdata</a:t>
            </a:r>
            <a:endParaRPr lang="en-US" altLang="zh-TW" dirty="0"/>
          </a:p>
          <a:p>
            <a:r>
              <a:rPr lang="en-US" altLang="zh-TW" dirty="0"/>
              <a:t>Q: Why not learn generator and discriminator jointly?</a:t>
            </a:r>
          </a:p>
          <a:p>
            <a:r>
              <a:rPr lang="en-US" altLang="zh-TW" dirty="0"/>
              <a:t>You can</a:t>
            </a:r>
          </a:p>
          <a:p>
            <a:r>
              <a:rPr lang="en-US" altLang="zh-TW" dirty="0"/>
              <a:t>Q: </a:t>
            </a:r>
            <a:r>
              <a:rPr lang="en-US" altLang="zh-TW" dirty="0" err="1"/>
              <a:t>rumer</a:t>
            </a:r>
            <a:r>
              <a:rPr lang="en-US" altLang="zh-TW" dirty="0"/>
              <a:t> about the prior </a:t>
            </a:r>
            <a:r>
              <a:rPr lang="en-US" altLang="zh-TW" dirty="0" err="1"/>
              <a:t>discribution</a:t>
            </a:r>
            <a:endParaRPr lang="en-US" altLang="zh-TW" dirty="0"/>
          </a:p>
          <a:p>
            <a:r>
              <a:rPr lang="en-US" altLang="zh-TW" dirty="0"/>
              <a:t>I don’t know</a:t>
            </a:r>
          </a:p>
          <a:p>
            <a:r>
              <a:rPr lang="en-US" altLang="zh-TW" dirty="0"/>
              <a:t>Q: minmax and </a:t>
            </a:r>
            <a:r>
              <a:rPr lang="en-US" altLang="zh-TW" dirty="0" err="1"/>
              <a:t>maxmin</a:t>
            </a:r>
            <a:endParaRPr lang="en-US" altLang="zh-TW" dirty="0"/>
          </a:p>
          <a:p>
            <a:r>
              <a:rPr lang="en-US" altLang="zh-TW" dirty="0" err="1"/>
              <a:t>Maxmin</a:t>
            </a:r>
            <a:r>
              <a:rPr lang="en-US" altLang="zh-TW" dirty="0"/>
              <a:t> &lt;minmax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Q: how about directly use regularization in WGAN</a:t>
            </a:r>
          </a:p>
          <a:p>
            <a:r>
              <a:rPr lang="en-US" altLang="zh-TW" dirty="0"/>
              <a:t>I don’t know.</a:t>
            </a:r>
          </a:p>
          <a:p>
            <a:endParaRPr lang="en-US" altLang="zh-TW" dirty="0"/>
          </a:p>
          <a:p>
            <a:r>
              <a:rPr lang="en-US" altLang="zh-TW" dirty="0"/>
              <a:t>Q:</a:t>
            </a:r>
            <a:r>
              <a:rPr lang="zh-TW" altLang="en-US" dirty="0"/>
              <a:t> </a:t>
            </a:r>
            <a:r>
              <a:rPr lang="en-US" altLang="zh-TW" dirty="0"/>
              <a:t>AE-GAN alpha GAN</a:t>
            </a:r>
          </a:p>
          <a:p>
            <a:endParaRPr lang="en-US" altLang="zh-TW" dirty="0"/>
          </a:p>
          <a:p>
            <a:r>
              <a:rPr lang="en-US" altLang="zh-TW" dirty="0"/>
              <a:t>This one looks good: https://becominghuman.ai/gans-for-simulation-representation-and-inference-d215c251ed12</a:t>
            </a:r>
          </a:p>
          <a:p>
            <a:r>
              <a:rPr lang="en-US" altLang="zh-TW" dirty="0"/>
              <a:t>https://lilianweng.github.io/lil-log/2017/08/20/from-GAN-to-WGAN.html</a:t>
            </a:r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Gradient descent GAN optimization is locally stable</a:t>
            </a:r>
            <a:endParaRPr lang="en-US" altLang="zh-TW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dirty="0"/>
              <a:t>MMD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0289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924512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 authors have reported the EER and DCF scores </a:t>
            </a:r>
          </a:p>
          <a:p>
            <a:r>
              <a:rPr lang="en-US" altLang="zh-TW" dirty="0"/>
              <a:t>They</a:t>
            </a:r>
            <a:r>
              <a:rPr lang="en-US" altLang="zh-TW" baseline="0" dirty="0"/>
              <a:t> also compared the proposed system with various related works </a:t>
            </a:r>
          </a:p>
          <a:p>
            <a:r>
              <a:rPr lang="en-US" altLang="zh-TW" dirty="0"/>
              <a:t>And the results show</a:t>
            </a:r>
            <a:r>
              <a:rPr lang="en-US" altLang="zh-TW" baseline="0" dirty="0"/>
              <a:t> that the proposed DAT outperforms</a:t>
            </a:r>
            <a:r>
              <a:rPr lang="zh-TW" altLang="en-US" baseline="0" dirty="0"/>
              <a:t> </a:t>
            </a:r>
            <a:r>
              <a:rPr lang="en-US" altLang="zh-TW" baseline="0" dirty="0"/>
              <a:t>conventional approaches </a:t>
            </a:r>
          </a:p>
          <a:p>
            <a:r>
              <a:rPr lang="en-US" altLang="zh-TW" baseline="0" dirty="0"/>
              <a:t>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612534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TW" sz="2800" dirty="0"/>
              <a:t>Next, I am going to present GAN for speech emotion</a:t>
            </a:r>
            <a:r>
              <a:rPr lang="en-US" altLang="zh-TW" sz="2800" baseline="0" dirty="0"/>
              <a:t> recognition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819985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en-US" altLang="zh-TW" baseline="0" dirty="0"/>
              <a:t> is an autoencoder model </a:t>
            </a:r>
          </a:p>
          <a:p>
            <a:r>
              <a:rPr lang="en-US" altLang="zh-TW" baseline="0" dirty="0"/>
              <a:t>Both the input and output is acoustic features</a:t>
            </a:r>
          </a:p>
          <a:p>
            <a:r>
              <a:rPr lang="en-US" altLang="zh-TW" baseline="0" dirty="0"/>
              <a:t>In this work, we can define some distributions </a:t>
            </a:r>
          </a:p>
          <a:p>
            <a:r>
              <a:rPr lang="en-US" altLang="zh-TW" baseline="0" dirty="0"/>
              <a:t>And D is used to force the code vectors to have the same distributions to the defined distribution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In this work, they have defined distributions of four emotions, including angry, sad, neural, and happy</a:t>
            </a:r>
            <a:endParaRPr lang="en-US" altLang="zh-TW" dirty="0"/>
          </a:p>
          <a:p>
            <a:r>
              <a:rPr lang="en-US" altLang="zh-TW" dirty="0"/>
              <a:t>Accordingly</a:t>
            </a:r>
            <a:r>
              <a:rPr lang="en-US" altLang="zh-TW" baseline="0" dirty="0"/>
              <a:t> each code vector is a two dimensional vector </a:t>
            </a:r>
          </a:p>
          <a:p>
            <a:r>
              <a:rPr lang="en-US" altLang="zh-TW" baseline="0" dirty="0"/>
              <a:t>The results show that in the two-D space, the four emotions are clearly separated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108652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Based</a:t>
            </a:r>
            <a:r>
              <a:rPr lang="en-US" altLang="zh-TW" baseline="0" dirty="0"/>
              <a:t> on the code vectors, we conducted the emotion recognition task</a:t>
            </a:r>
          </a:p>
          <a:p>
            <a:r>
              <a:rPr lang="en-US" altLang="zh-TW" baseline="0" dirty="0"/>
              <a:t>The results show that using the 2-D code vector, we can achieve similar recognition results to the original system, </a:t>
            </a:r>
          </a:p>
          <a:p>
            <a:r>
              <a:rPr lang="en-US" altLang="zh-TW" baseline="0" dirty="0"/>
              <a:t>which uses a high-dimensional vector </a:t>
            </a:r>
          </a:p>
          <a:p>
            <a:r>
              <a:rPr lang="en-US" altLang="zh-TW" baseline="0" dirty="0"/>
              <a:t>The results also show that the 2-D vector outperforms several traditional approaches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The authors further used the AAE system to synthesize training data</a:t>
            </a:r>
          </a:p>
          <a:p>
            <a:r>
              <a:rPr lang="en-US" altLang="zh-TW" baseline="0" dirty="0"/>
              <a:t>The results show that by combining the original training data with synthesized training data, </a:t>
            </a:r>
          </a:p>
          <a:p>
            <a:r>
              <a:rPr lang="en-US" altLang="zh-TW" baseline="0" dirty="0"/>
              <a:t>we can obtain better emotion recognition results </a:t>
            </a:r>
          </a:p>
          <a:p>
            <a:r>
              <a:rPr lang="en-US" altLang="zh-TW" baseline="0" dirty="0"/>
              <a:t>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92475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TW" sz="2800" dirty="0"/>
              <a:t>Next,</a:t>
            </a:r>
            <a:r>
              <a:rPr lang="en-US" altLang="zh-TW" sz="2800" baseline="0" dirty="0"/>
              <a:t> I am going to present GAN for lip reading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068826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In</a:t>
            </a:r>
            <a:r>
              <a:rPr lang="en-US" altLang="zh-TW" baseline="0" dirty="0"/>
              <a:t> a lip-reading system,</a:t>
            </a:r>
            <a:r>
              <a:rPr lang="zh-TW" altLang="en-US" baseline="0" dirty="0"/>
              <a:t> </a:t>
            </a:r>
            <a:r>
              <a:rPr lang="en-US" altLang="zh-TW" baseline="0" dirty="0"/>
              <a:t>the input is the video of the speaker and the output is word </a:t>
            </a:r>
          </a:p>
          <a:p>
            <a:r>
              <a:rPr lang="en-US" altLang="zh-TW" baseline="0" dirty="0"/>
              <a:t>If we train and testing recognition with the same speaker </a:t>
            </a:r>
          </a:p>
          <a:p>
            <a:r>
              <a:rPr lang="en-US" altLang="zh-TW" baseline="0" dirty="0"/>
              <a:t>The recognition can be around 80 % word accuracy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However, if a new speaker tried to use the system, the recognition accuracy will be significantly reduced </a:t>
            </a:r>
          </a:p>
          <a:p>
            <a:r>
              <a:rPr lang="en-US" altLang="zh-TW" baseline="0" dirty="0"/>
              <a:t>Here, the same domain adversarial training can be used to adapt the model </a:t>
            </a:r>
          </a:p>
          <a:p>
            <a:r>
              <a:rPr lang="en-US" altLang="zh-TW" baseline="0" dirty="0"/>
              <a:t>And thus to minimize the speaker information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698097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</a:t>
            </a:r>
            <a:r>
              <a:rPr lang="en-US" altLang="zh-TW" baseline="0" dirty="0"/>
              <a:t> results are listed here</a:t>
            </a:r>
          </a:p>
          <a:p>
            <a:r>
              <a:rPr lang="en-US" altLang="zh-TW" baseline="0" dirty="0"/>
              <a:t>The top is the baseline, where no adaptation is applied </a:t>
            </a:r>
          </a:p>
          <a:p>
            <a:r>
              <a:rPr lang="en-US" altLang="zh-TW" dirty="0"/>
              <a:t>As</a:t>
            </a:r>
            <a:r>
              <a:rPr lang="en-US" altLang="zh-TW" baseline="0" dirty="0"/>
              <a:t> you can see, without adaptation, the word accuracy is very low 18.7 %</a:t>
            </a:r>
          </a:p>
          <a:p>
            <a:r>
              <a:rPr lang="en-US" altLang="zh-TW" baseline="0" dirty="0"/>
              <a:t>If we train the recognizer with data from more speakers, then we can get some performance improvements </a:t>
            </a:r>
          </a:p>
          <a:p>
            <a:r>
              <a:rPr lang="en-US" altLang="zh-TW" baseline="0" dirty="0"/>
              <a:t>When we apply the domain adversarial training, we note that the recognition results in different systems are all improved </a:t>
            </a:r>
          </a:p>
          <a:p>
            <a:r>
              <a:rPr lang="en-US" altLang="zh-TW" baseline="0" dirty="0"/>
              <a:t>Finally, since the authors test the adaptation performance using less data</a:t>
            </a:r>
          </a:p>
          <a:p>
            <a:r>
              <a:rPr lang="en-US" altLang="zh-TW" baseline="0" dirty="0"/>
              <a:t>The results are listed here</a:t>
            </a:r>
          </a:p>
          <a:p>
            <a:r>
              <a:rPr lang="en-US" altLang="zh-TW" baseline="0" dirty="0"/>
              <a:t>The results show that the DAT system still outperforms the baseline among different systems </a:t>
            </a:r>
          </a:p>
          <a:p>
            <a:r>
              <a:rPr lang="en-US" altLang="zh-TW" baseline="0" dirty="0"/>
              <a:t>The results confirm the effectiveness of DAT for model adaptation for the lip-reading system </a:t>
            </a:r>
          </a:p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64663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TW" sz="2800" dirty="0"/>
              <a:t>Next,</a:t>
            </a:r>
            <a:r>
              <a:rPr lang="en-US" altLang="zh-TW" sz="2800" baseline="0" dirty="0"/>
              <a:t> I am going to provide conclusion remarks </a:t>
            </a:r>
          </a:p>
          <a:p>
            <a:pPr lvl="0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375005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Speech signal generation is a regression task </a:t>
            </a:r>
          </a:p>
          <a:p>
            <a:r>
              <a:rPr lang="en-US" altLang="zh-TW" baseline="0" dirty="0"/>
              <a:t>The goal is to generate output speech that is close to the clean speech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In this tutorial, I am going to present some approaches that use conditional GAN and Cycle-GAN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Where GAN is used as a new objective function </a:t>
            </a:r>
          </a:p>
          <a:p>
            <a:r>
              <a:rPr lang="en-US" altLang="zh-TW" baseline="0" dirty="0"/>
              <a:t>Or, by GAN, we may not need paired training data</a:t>
            </a:r>
          </a:p>
          <a:p>
            <a:r>
              <a:rPr lang="en-US" altLang="zh-TW" baseline="0" dirty="0"/>
              <a:t>The conditional GAN and Cycle-GAN (that presented in Part-I) are used for this task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328683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dirty="0"/>
              <a:t>Speech, Speaker, Emotion Recognition and Lip-reading are Classification Tasks</a:t>
            </a:r>
          </a:p>
          <a:p>
            <a:r>
              <a:rPr lang="en-US" altLang="zh-TW" sz="1200" dirty="0"/>
              <a:t>For the classification</a:t>
            </a:r>
            <a:r>
              <a:rPr lang="en-US" altLang="zh-TW" sz="1200" baseline="0" dirty="0"/>
              <a:t> task, we train a classifier using training data</a:t>
            </a:r>
          </a:p>
          <a:p>
            <a:r>
              <a:rPr lang="en-US" altLang="zh-TW" sz="1200" baseline="0" dirty="0"/>
              <a:t>Usually, we test recognition on another domain </a:t>
            </a:r>
          </a:p>
          <a:p>
            <a:r>
              <a:rPr lang="en-US" altLang="zh-TW" sz="1200" baseline="0" dirty="0"/>
              <a:t>The acoustic mismatch of training and testing data may degrade the recognition performance </a:t>
            </a:r>
          </a:p>
          <a:p>
            <a:r>
              <a:rPr lang="en-US" altLang="zh-TW" sz="1200" baseline="0" dirty="0"/>
              <a:t>To address this issue, we prepare a small amount of adaptation data to adapt the classifier </a:t>
            </a:r>
          </a:p>
          <a:p>
            <a:r>
              <a:rPr lang="en-US" altLang="zh-TW" sz="1200" baseline="0" dirty="0"/>
              <a:t>Then we use the adapted classifier to test recognition using the test data</a:t>
            </a:r>
          </a:p>
          <a:p>
            <a:r>
              <a:rPr lang="en-US" altLang="zh-TW" sz="1200" baseline="0" dirty="0"/>
              <a:t>For this task, the domain adversarial training (introduced in Part-1) to perform model adaptation </a:t>
            </a:r>
          </a:p>
          <a:p>
            <a:endParaRPr lang="en-US" altLang="zh-TW" sz="1200" baseline="0" dirty="0"/>
          </a:p>
          <a:p>
            <a:endParaRPr lang="en-US" altLang="zh-TW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3355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850798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Due to the limitation of time, I did not</a:t>
            </a:r>
            <a:r>
              <a:rPr lang="en-US" altLang="zh-TW" baseline="0" dirty="0"/>
              <a:t> review all the papers of GAN-based signal processing </a:t>
            </a:r>
          </a:p>
          <a:p>
            <a:r>
              <a:rPr lang="en-US" altLang="zh-TW" baseline="0" dirty="0"/>
              <a:t>Here are some more related works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30E42-3EE2-4D0F-BD03-B8C9BCE450C7}" type="slidenum">
              <a:rPr lang="zh-TW" altLang="en-US" smtClean="0"/>
              <a:t>166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541470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We also</a:t>
            </a:r>
            <a:r>
              <a:rPr lang="en-US" altLang="zh-TW" baseline="0" dirty="0"/>
              <a:t> list the reference papers here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30E42-3EE2-4D0F-BD03-B8C9BCE450C7}" type="slidenum">
              <a:rPr lang="zh-TW" altLang="en-US" smtClean="0"/>
              <a:t>167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52575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We also noted that in</a:t>
            </a:r>
            <a:r>
              <a:rPr lang="en-US" altLang="zh-TW" baseline="0" dirty="0"/>
              <a:t> this ICASSP, many approaches have been proposed that are based on GAN</a:t>
            </a:r>
            <a:r>
              <a:rPr lang="zh-TW" altLang="en-US" baseline="0" dirty="0"/>
              <a:t> </a:t>
            </a:r>
            <a:r>
              <a:rPr lang="en-US" altLang="zh-TW" baseline="0" dirty="0"/>
              <a:t>for speech signal processing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30E42-3EE2-4D0F-BD03-B8C9BCE450C7}" type="slidenum">
              <a:rPr lang="zh-TW" altLang="en-US" smtClean="0"/>
              <a:t>171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014486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30E42-3EE2-4D0F-BD03-B8C9BCE450C7}" type="slidenum">
              <a:rPr lang="zh-TW" altLang="en-US" smtClean="0"/>
              <a:t>172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594756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To</a:t>
            </a:r>
            <a:r>
              <a:rPr lang="en-US" altLang="zh-TW" baseline="0" dirty="0"/>
              <a:t> me, I think GAN for speech signal processing is a promising direction and still have room for further improvements</a:t>
            </a:r>
          </a:p>
          <a:p>
            <a:r>
              <a:rPr lang="en-US" altLang="zh-TW" baseline="0" dirty="0"/>
              <a:t>Thank you very much for your listening </a:t>
            </a:r>
          </a:p>
          <a:p>
            <a:r>
              <a:rPr lang="en-US" altLang="zh-TW" baseline="0" dirty="0"/>
              <a:t>You are very welcome to contact me to exchange research experience with me </a:t>
            </a:r>
          </a:p>
          <a:p>
            <a:r>
              <a:rPr lang="en-US" altLang="zh-TW" baseline="0" dirty="0"/>
              <a:t>Here is my contact list </a:t>
            </a:r>
          </a:p>
          <a:p>
            <a:r>
              <a:rPr lang="en-US" altLang="zh-TW" baseline="0" dirty="0"/>
              <a:t>Thank you very much for your listening </a:t>
            </a:r>
          </a:p>
          <a:p>
            <a:r>
              <a:rPr lang="en-US" altLang="zh-TW" baseline="0" dirty="0"/>
              <a:t>If you have any question, I would be happy to address them now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30E42-3EE2-4D0F-BD03-B8C9BCE450C7}" type="slidenum">
              <a:rPr lang="zh-TW" altLang="en-US" smtClean="0"/>
              <a:t>173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612266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hlinkClick r:id="rId3"/>
              </a:rPr>
              <a:t>https://arxiv.org/abs/1706.00550</a:t>
            </a:r>
            <a:endParaRPr lang="en-US" altLang="zh-TW" dirty="0"/>
          </a:p>
          <a:p>
            <a:r>
              <a:rPr lang="en-US" altLang="zh-TW" dirty="0"/>
              <a:t>GAN </a:t>
            </a:r>
            <a:r>
              <a:rPr lang="zh-TW" altLang="en-US" dirty="0"/>
              <a:t>和 </a:t>
            </a:r>
            <a:r>
              <a:rPr lang="en-US" altLang="zh-TW" dirty="0"/>
              <a:t>VAE</a:t>
            </a:r>
            <a:r>
              <a:rPr lang="zh-TW" altLang="en-US" dirty="0"/>
              <a:t> 很像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Compare different models</a:t>
            </a:r>
          </a:p>
          <a:p>
            <a:r>
              <a:rPr lang="en-US" altLang="zh-TW" dirty="0"/>
              <a:t>https://arxiv.org/pdf/1705.10929.pdf</a:t>
            </a:r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hlinkClick r:id="rId4"/>
              </a:rPr>
              <a:t>Language generation with recurrent generative adversarial networks without pre-training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CL, VL, Teacher helping</a:t>
            </a:r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174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680665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TW" sz="2800" dirty="0"/>
              <a:t>RF and GAN for chat-bot</a:t>
            </a:r>
            <a:endParaRPr lang="zh-TW" altLang="en-US" sz="2800" dirty="0"/>
          </a:p>
          <a:p>
            <a:pPr lvl="1"/>
            <a:r>
              <a:rPr lang="en-US" altLang="zh-TW" sz="2800" dirty="0"/>
              <a:t>Human provides feedback</a:t>
            </a:r>
            <a:endParaRPr lang="zh-TW" altLang="en-US" sz="2800" dirty="0"/>
          </a:p>
          <a:p>
            <a:pPr lvl="0"/>
            <a:r>
              <a:rPr lang="en-US" altLang="zh-TW" sz="2800" dirty="0"/>
              <a:t>GAN for chat-bot</a:t>
            </a:r>
            <a:endParaRPr lang="zh-TW" altLang="en-US" sz="2800" dirty="0"/>
          </a:p>
          <a:p>
            <a:pPr lvl="1"/>
            <a:r>
              <a:rPr lang="en-US" altLang="zh-TW" sz="2800" dirty="0"/>
              <a:t>Machine (discriminator) provides feedback</a:t>
            </a:r>
            <a:endParaRPr lang="zh-TW" altLang="en-US" sz="2800" dirty="0"/>
          </a:p>
          <a:p>
            <a:pPr lvl="1"/>
            <a:r>
              <a:rPr lang="en-US" altLang="zh-TW" sz="2800" dirty="0"/>
              <a:t>Rewarding for Every Generation Step </a:t>
            </a:r>
            <a:endParaRPr lang="zh-TW" altLang="en-US" sz="2800" dirty="0"/>
          </a:p>
          <a:p>
            <a:pPr lvl="2"/>
            <a:r>
              <a:rPr lang="en-US" altLang="zh-TW" sz="2800" dirty="0"/>
              <a:t>MCMC</a:t>
            </a:r>
            <a:endParaRPr lang="zh-TW" altLang="en-US" sz="2800" dirty="0"/>
          </a:p>
          <a:p>
            <a:pPr lvl="2"/>
            <a:r>
              <a:rPr lang="en-US" altLang="zh-TW" sz="2800" dirty="0"/>
              <a:t>Rewarding Partial Decoded Sequence</a:t>
            </a:r>
            <a:endParaRPr lang="zh-TW" altLang="en-US" sz="28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37968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Sequence to sequence learning: Both input and output are both sequences </a:t>
            </a:r>
            <a:r>
              <a:rPr lang="en-US" altLang="zh-TW" sz="1200" b="1" i="1" u="sng" dirty="0"/>
              <a:t>with different lengths</a:t>
            </a:r>
            <a:r>
              <a:rPr lang="en-US" altLang="zh-TW" sz="1200" dirty="0"/>
              <a:t>.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566750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TW" sz="2800" dirty="0"/>
              <a:t>RF and GAN for chat-bot</a:t>
            </a:r>
            <a:endParaRPr lang="zh-TW" altLang="en-US" sz="2800" dirty="0"/>
          </a:p>
          <a:p>
            <a:pPr lvl="1"/>
            <a:r>
              <a:rPr lang="en-US" altLang="zh-TW" sz="2800" dirty="0"/>
              <a:t>Human provides feedback</a:t>
            </a:r>
            <a:endParaRPr lang="zh-TW" altLang="en-US" sz="2800" dirty="0"/>
          </a:p>
          <a:p>
            <a:pPr lvl="0"/>
            <a:r>
              <a:rPr lang="en-US" altLang="zh-TW" sz="2800" dirty="0"/>
              <a:t>GAN for chat-bot</a:t>
            </a:r>
            <a:endParaRPr lang="zh-TW" altLang="en-US" sz="2800" dirty="0"/>
          </a:p>
          <a:p>
            <a:pPr lvl="1"/>
            <a:r>
              <a:rPr lang="en-US" altLang="zh-TW" sz="2800" dirty="0"/>
              <a:t>Machine (discriminator) provides feedback</a:t>
            </a:r>
            <a:endParaRPr lang="zh-TW" altLang="en-US" sz="2800" dirty="0"/>
          </a:p>
          <a:p>
            <a:pPr lvl="1"/>
            <a:r>
              <a:rPr lang="en-US" altLang="zh-TW" sz="2800" dirty="0"/>
              <a:t>Rewarding for Every Generation Step </a:t>
            </a:r>
            <a:endParaRPr lang="zh-TW" altLang="en-US" sz="2800" dirty="0"/>
          </a:p>
          <a:p>
            <a:pPr lvl="2"/>
            <a:r>
              <a:rPr lang="en-US" altLang="zh-TW" sz="2800" dirty="0"/>
              <a:t>MCMC</a:t>
            </a:r>
            <a:endParaRPr lang="zh-TW" altLang="en-US" sz="2800" dirty="0"/>
          </a:p>
          <a:p>
            <a:pPr lvl="2"/>
            <a:r>
              <a:rPr lang="en-US" altLang="zh-TW" sz="2800" dirty="0"/>
              <a:t>Rewarding Partial Decoded Sequence</a:t>
            </a:r>
            <a:endParaRPr lang="zh-TW" altLang="en-US" sz="28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1425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>
                <a:solidFill>
                  <a:srgbClr val="FF0000"/>
                </a:solidFill>
              </a:rPr>
              <a:t>Consider that you have a non-differentiable objective function</a:t>
            </a:r>
            <a:endParaRPr lang="zh-TW" altLang="en-US" dirty="0">
              <a:solidFill>
                <a:srgbClr val="FF0000"/>
              </a:solidFill>
            </a:endParaRP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This is cost! </a:t>
            </a:r>
          </a:p>
          <a:p>
            <a:endParaRPr lang="en-US" altLang="zh-TW" dirty="0"/>
          </a:p>
          <a:p>
            <a:r>
              <a:rPr lang="en-US" altLang="zh-TW" dirty="0"/>
              <a:t>Ignore multiple turns here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2635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http://www.wxlhcc.com/product/328294.html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CD3A6-38CC-4046-9170-53F7549E255A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499068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 am not going to derive the formulation</a:t>
            </a:r>
          </a:p>
          <a:p>
            <a:r>
              <a:rPr lang="en-US" altLang="zh-TW" dirty="0"/>
              <a:t>I will directly give you the results.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648685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TW" sz="2800" dirty="0"/>
              <a:t>RF and GAN for chat-bot</a:t>
            </a:r>
            <a:endParaRPr lang="zh-TW" altLang="en-US" sz="2800" dirty="0"/>
          </a:p>
          <a:p>
            <a:pPr lvl="1"/>
            <a:r>
              <a:rPr lang="en-US" altLang="zh-TW" sz="2800" dirty="0"/>
              <a:t>Human provides feedback</a:t>
            </a:r>
            <a:endParaRPr lang="zh-TW" altLang="en-US" sz="2800" dirty="0"/>
          </a:p>
          <a:p>
            <a:pPr lvl="0"/>
            <a:r>
              <a:rPr lang="en-US" altLang="zh-TW" sz="2800" dirty="0"/>
              <a:t>GAN for chat-bot</a:t>
            </a:r>
            <a:endParaRPr lang="zh-TW" altLang="en-US" sz="2800" dirty="0"/>
          </a:p>
          <a:p>
            <a:pPr lvl="1"/>
            <a:r>
              <a:rPr lang="en-US" altLang="zh-TW" sz="2800" dirty="0"/>
              <a:t>Machine (discriminator) provides feedback</a:t>
            </a:r>
            <a:endParaRPr lang="zh-TW" altLang="en-US" sz="2800" dirty="0"/>
          </a:p>
          <a:p>
            <a:pPr lvl="1"/>
            <a:r>
              <a:rPr lang="en-US" altLang="zh-TW" sz="2800" dirty="0"/>
              <a:t>Rewarding for Every Generation Step </a:t>
            </a:r>
            <a:endParaRPr lang="zh-TW" altLang="en-US" sz="2800" dirty="0"/>
          </a:p>
          <a:p>
            <a:pPr lvl="2"/>
            <a:r>
              <a:rPr lang="en-US" altLang="zh-TW" sz="2800" dirty="0"/>
              <a:t>MCMC</a:t>
            </a:r>
            <a:endParaRPr lang="zh-TW" altLang="en-US" sz="2800" dirty="0"/>
          </a:p>
          <a:p>
            <a:pPr lvl="2"/>
            <a:r>
              <a:rPr lang="en-US" altLang="zh-TW" sz="2800" dirty="0"/>
              <a:t>Rewarding Partial Decoded Sequence</a:t>
            </a:r>
            <a:endParaRPr lang="zh-TW" altLang="en-US" sz="28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897876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20561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(it does not use RNN)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14912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https://blog.csdn.net/qq_25737169/article/details/78259631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052001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(it does not use RNN)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055397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https://blog.csdn.net/qq_25737169/article/details/78259631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6898364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dirty="0">
                <a:solidFill>
                  <a:srgbClr val="000000"/>
                </a:solidFill>
              </a:rPr>
              <a:t>The score of current utterances being human-generated ones assigned by the discriminator is used as a reward for generator, which is trained to maximize the expected reward of generated utterances using REINFORCE algorithm.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Actor critic 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004217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altLang="zh-TW" sz="1800" dirty="0"/>
              <a:t>Sidi Lu, </a:t>
            </a:r>
            <a:r>
              <a:rPr lang="en-US" altLang="zh-TW" sz="1800" dirty="0" err="1"/>
              <a:t>Yaoming</a:t>
            </a:r>
            <a:r>
              <a:rPr lang="en-US" altLang="zh-TW" sz="1800" dirty="0"/>
              <a:t> Zhu, </a:t>
            </a:r>
            <a:r>
              <a:rPr lang="en-US" altLang="zh-TW" sz="1800" dirty="0" err="1"/>
              <a:t>Weinan</a:t>
            </a:r>
            <a:r>
              <a:rPr lang="en-US" altLang="zh-TW" sz="1800" dirty="0"/>
              <a:t> Zhang, Jun Wang, Yong Yu, Neural Text Generation: Past, Present and Beyond, 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, 2018</a:t>
            </a:r>
          </a:p>
          <a:p>
            <a:pPr lvl="1"/>
            <a:r>
              <a:rPr lang="en-US" altLang="zh-TW" sz="1800" dirty="0" err="1"/>
              <a:t>Yaoming</a:t>
            </a:r>
            <a:r>
              <a:rPr lang="en-US" altLang="zh-TW" sz="1800" dirty="0"/>
              <a:t> Zhu, Sidi Lu, Lei Zheng, </a:t>
            </a:r>
            <a:r>
              <a:rPr lang="en-US" altLang="zh-TW" sz="1800" dirty="0" err="1"/>
              <a:t>Jiaxian</a:t>
            </a:r>
            <a:r>
              <a:rPr lang="en-US" altLang="zh-TW" sz="1800" dirty="0"/>
              <a:t> Guo, </a:t>
            </a:r>
            <a:r>
              <a:rPr lang="en-US" altLang="zh-TW" sz="1800" dirty="0" err="1"/>
              <a:t>Weinan</a:t>
            </a:r>
            <a:r>
              <a:rPr lang="en-US" altLang="zh-TW" sz="1800" dirty="0"/>
              <a:t> Zhang, Jun Wang, Yong Yu, </a:t>
            </a:r>
            <a:r>
              <a:rPr lang="en-US" altLang="zh-TW" sz="1800" dirty="0" err="1"/>
              <a:t>Texygen</a:t>
            </a:r>
            <a:r>
              <a:rPr lang="en-US" altLang="zh-TW" sz="1800" dirty="0"/>
              <a:t>: A Benchmarking Platform for Text Generation Models, 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, 2018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800" dirty="0"/>
              <a:t>(unpublished)</a:t>
            </a:r>
            <a:endParaRPr lang="zh-TW" altLang="en-US" sz="1800" dirty="0"/>
          </a:p>
          <a:p>
            <a:pPr lvl="1"/>
            <a:endParaRPr lang="en-US" altLang="zh-TW" sz="1800" dirty="0"/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Input}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'm shaking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*****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MLE}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'm sorry .\\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stepGAN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 okay ?\\\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Input}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got the money right here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*****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MLE}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'm sorry .\\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stepGAN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'll take you home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Input} &amp; we 've got to look for another route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*****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MLE}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'm sorry .\\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stepGAN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 you 're not going to be here for a while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Input} &amp; sort of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*****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MLE}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'm sorry .\\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stepGAN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 you 're right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Input}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so stupid to think that anything could ever change you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*****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MLE}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'm sorry .\\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stepGAN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 you 're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gonna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all right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Input} &amp; thank you , thank you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*****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MLE}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'm sorry .\\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stepGAN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 you 're welcome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Input}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don 't think so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*****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MLE}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don 't know .\\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stepGAN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 what 's your name ?\\\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Input} &amp; what choice ?\\\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*****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MLE}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don 't know .\\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stepGAN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 what 's going on ?\\\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Input}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't you saying what a beautiful day it was ?\\\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*****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MLE}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don 't know .\\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stepGAN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don 't know what you 're talking about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Input} &amp; you can save him by talking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*****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MLE}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don 't know .\\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stepGAN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 you know what 's going on in there , you know what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mean ?\\\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Input} &amp; hey , dad , why don 't you get remarried ?\\\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*****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MLE}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don 't know .\\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stepGAN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don 't want you to go out there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Input} &amp; you need to go somewhere where you can get a genuine rest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*****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MLE}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don 't know .\\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stepGAN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 what 's the matter with you two ?\\\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Input} &amp; god , you know ,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cannot wait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*****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MLE}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don 't know .\\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stepGAN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got you guys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Input} &amp; that 's funny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*****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MLE} &amp;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don 't know .\\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{\bf 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stepGAN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&amp; you 're funny .\\\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hline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32132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IRGAN: A Minimax Game for Unifying Generative and Discriminative Information Retrieval Models</a:t>
            </a:r>
          </a:p>
          <a:p>
            <a:endParaRPr lang="en-US" altLang="zh-TW" dirty="0"/>
          </a:p>
          <a:p>
            <a:r>
              <a:rPr lang="en-US" altLang="zh-TW" dirty="0"/>
              <a:t>Improving Neural Machine Translation with Conditional Sequence Generative Adversarial Nets</a:t>
            </a:r>
            <a:r>
              <a:rPr lang="zh-TW" altLang="en-US" dirty="0"/>
              <a:t>，</a:t>
            </a:r>
            <a:endParaRPr lang="en-US" altLang="zh-TW" dirty="0"/>
          </a:p>
          <a:p>
            <a:endParaRPr lang="en-US" altLang="zh-TW" sz="1000" dirty="0">
              <a:solidFill>
                <a:srgbClr val="0000FF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3727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利普希茨連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Simply speaking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CD3A6-38CC-4046-9170-53F7549E255A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096663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TW" sz="2800" dirty="0"/>
              <a:t>RF and GAN for chat-bot</a:t>
            </a:r>
            <a:endParaRPr lang="zh-TW" altLang="en-US" sz="2800" dirty="0"/>
          </a:p>
          <a:p>
            <a:pPr lvl="1"/>
            <a:r>
              <a:rPr lang="en-US" altLang="zh-TW" sz="2800" dirty="0"/>
              <a:t>Human provides feedback</a:t>
            </a:r>
            <a:endParaRPr lang="zh-TW" altLang="en-US" sz="2800" dirty="0"/>
          </a:p>
          <a:p>
            <a:pPr lvl="0"/>
            <a:r>
              <a:rPr lang="en-US" altLang="zh-TW" sz="2800" dirty="0"/>
              <a:t>GAN for chat-bot</a:t>
            </a:r>
            <a:endParaRPr lang="zh-TW" altLang="en-US" sz="2800" dirty="0"/>
          </a:p>
          <a:p>
            <a:pPr lvl="1"/>
            <a:r>
              <a:rPr lang="en-US" altLang="zh-TW" sz="2800" dirty="0"/>
              <a:t>Machine (discriminator) provides feedback</a:t>
            </a:r>
            <a:endParaRPr lang="zh-TW" altLang="en-US" sz="2800" dirty="0"/>
          </a:p>
          <a:p>
            <a:pPr lvl="1"/>
            <a:r>
              <a:rPr lang="en-US" altLang="zh-TW" sz="2800" dirty="0"/>
              <a:t>Rewarding for Every Generation Step </a:t>
            </a:r>
            <a:endParaRPr lang="zh-TW" altLang="en-US" sz="2800" dirty="0"/>
          </a:p>
          <a:p>
            <a:pPr lvl="2"/>
            <a:r>
              <a:rPr lang="en-US" altLang="zh-TW" sz="2800" dirty="0"/>
              <a:t>MCMC</a:t>
            </a:r>
            <a:endParaRPr lang="zh-TW" altLang="en-US" sz="2800" dirty="0"/>
          </a:p>
          <a:p>
            <a:pPr lvl="2"/>
            <a:r>
              <a:rPr lang="en-US" altLang="zh-TW" sz="2800" dirty="0"/>
              <a:t>Rewarding Partial Decoded Sequence</a:t>
            </a:r>
            <a:endParaRPr lang="zh-TW" altLang="en-US" sz="28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456437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Transform an object from one domain to another </a:t>
            </a:r>
            <a:r>
              <a:rPr lang="en-US" altLang="zh-TW" sz="1200" b="1" i="1" u="sng" dirty="0"/>
              <a:t>without paired data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err="1"/>
              <a:t>Oerview</a:t>
            </a:r>
            <a:r>
              <a:rPr lang="en-US" altLang="zh-TW" dirty="0"/>
              <a:t>: </a:t>
            </a:r>
            <a:r>
              <a:rPr lang="zh-TW" altLang="en-US" dirty="0"/>
              <a:t>https://arxiv.org/abs/1711.06861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b="1" i="1" u="sng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147F0-B7C4-4202-B910-DF59561D49D3}" type="slidenum">
              <a:rPr lang="zh-TW" altLang="en-US" smtClean="0"/>
              <a:t>198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4084499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lang="en-US" altLang="zh-TW" dirty="0"/>
                </a:b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TW" sz="12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rPr>
                      <m:t>antonym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KK[ˋ</a:t>
                </a:r>
                <a:r>
                  <a:rPr lang="en-US" altLang="zh-TW" sz="1200" b="0" i="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æntə</a:t>
                </a:r>
                <a:r>
                  <a:rPr lang="el-GR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͵</a:t>
                </a:r>
                <a:r>
                  <a:rPr lang="en-US" altLang="zh-TW" sz="1200" b="0" i="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nɪm</a:t>
                </a: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]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antonym of sick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i="0">
                    <a:latin typeface="Cambria Math" panose="02040503050406030204" pitchFamily="18" charset="0"/>
                  </a:rPr>
                  <a:t>→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893481-9538-44C6-A910-B58F9FEA8431}" type="slidenum">
              <a:rPr lang="zh-TW" altLang="en-US" smtClean="0"/>
              <a:t>202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565238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TW" sz="2800" dirty="0"/>
              <a:t>RF and GAN for chat-bot</a:t>
            </a:r>
            <a:endParaRPr lang="zh-TW" altLang="en-US" sz="2800" dirty="0"/>
          </a:p>
          <a:p>
            <a:pPr lvl="1"/>
            <a:r>
              <a:rPr lang="en-US" altLang="zh-TW" sz="2800" dirty="0"/>
              <a:t>Human provides feedback</a:t>
            </a:r>
            <a:endParaRPr lang="zh-TW" altLang="en-US" sz="2800" dirty="0"/>
          </a:p>
          <a:p>
            <a:pPr lvl="0"/>
            <a:r>
              <a:rPr lang="en-US" altLang="zh-TW" sz="2800" dirty="0"/>
              <a:t>GAN for chat-bot</a:t>
            </a:r>
            <a:endParaRPr lang="zh-TW" altLang="en-US" sz="2800" dirty="0"/>
          </a:p>
          <a:p>
            <a:pPr lvl="1"/>
            <a:r>
              <a:rPr lang="en-US" altLang="zh-TW" sz="2800" dirty="0"/>
              <a:t>Machine (discriminator) provides feedback</a:t>
            </a:r>
            <a:endParaRPr lang="zh-TW" altLang="en-US" sz="2800" dirty="0"/>
          </a:p>
          <a:p>
            <a:pPr lvl="1"/>
            <a:r>
              <a:rPr lang="en-US" altLang="zh-TW" sz="2800" dirty="0"/>
              <a:t>Rewarding for Every Generation Step </a:t>
            </a:r>
            <a:endParaRPr lang="zh-TW" altLang="en-US" sz="2800" dirty="0"/>
          </a:p>
          <a:p>
            <a:pPr lvl="2"/>
            <a:r>
              <a:rPr lang="en-US" altLang="zh-TW" sz="2800" dirty="0"/>
              <a:t>MCMC</a:t>
            </a:r>
            <a:endParaRPr lang="zh-TW" altLang="en-US" sz="2800" dirty="0"/>
          </a:p>
          <a:p>
            <a:pPr lvl="2"/>
            <a:r>
              <a:rPr lang="en-US" altLang="zh-TW" sz="2800" dirty="0"/>
              <a:t>Rewarding Partial Decoded Sequence</a:t>
            </a:r>
            <a:endParaRPr lang="zh-TW" altLang="en-US" sz="28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205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933534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i="1" u="sng" dirty="0"/>
              <a:t>Title generation</a:t>
            </a:r>
            <a:r>
              <a:rPr lang="en-US" altLang="zh-TW" dirty="0"/>
              <a:t>: abstractive summary with one sentence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147F0-B7C4-4202-B910-DF59561D49D3}" type="slidenum">
              <a:rPr lang="zh-TW" altLang="en-US" smtClean="0"/>
              <a:t>206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885131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147F0-B7C4-4202-B910-DF59561D49D3}" type="slidenum">
              <a:rPr lang="zh-TW" altLang="en-US" smtClean="0"/>
              <a:t>207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41571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147F0-B7C4-4202-B910-DF59561D49D3}" type="slidenum">
              <a:rPr lang="zh-TW" altLang="en-US" smtClean="0"/>
              <a:t>208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664872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147F0-B7C4-4202-B910-DF59561D49D3}" type="slidenum">
              <a:rPr lang="zh-TW" altLang="en-US" smtClean="0"/>
              <a:t>209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354947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TW" sz="2800" dirty="0"/>
              <a:t>RF and GAN for chat-bot</a:t>
            </a:r>
            <a:endParaRPr lang="zh-TW" altLang="en-US" sz="2800" dirty="0"/>
          </a:p>
          <a:p>
            <a:pPr lvl="1"/>
            <a:r>
              <a:rPr lang="en-US" altLang="zh-TW" sz="2800" dirty="0"/>
              <a:t>Human provides feedback</a:t>
            </a:r>
            <a:endParaRPr lang="zh-TW" altLang="en-US" sz="2800" dirty="0"/>
          </a:p>
          <a:p>
            <a:pPr lvl="0"/>
            <a:r>
              <a:rPr lang="en-US" altLang="zh-TW" sz="2800" dirty="0"/>
              <a:t>GAN for chat-bot</a:t>
            </a:r>
            <a:endParaRPr lang="zh-TW" altLang="en-US" sz="2800" dirty="0"/>
          </a:p>
          <a:p>
            <a:pPr lvl="1"/>
            <a:r>
              <a:rPr lang="en-US" altLang="zh-TW" sz="2800" dirty="0"/>
              <a:t>Machine (discriminator) provides feedback</a:t>
            </a:r>
            <a:endParaRPr lang="zh-TW" altLang="en-US" sz="2800" dirty="0"/>
          </a:p>
          <a:p>
            <a:pPr lvl="1"/>
            <a:r>
              <a:rPr lang="en-US" altLang="zh-TW" sz="2800" dirty="0"/>
              <a:t>Rewarding for Every Generation Step </a:t>
            </a:r>
            <a:endParaRPr lang="zh-TW" altLang="en-US" sz="2800" dirty="0"/>
          </a:p>
          <a:p>
            <a:pPr lvl="2"/>
            <a:r>
              <a:rPr lang="en-US" altLang="zh-TW" sz="2800" dirty="0"/>
              <a:t>MCMC</a:t>
            </a:r>
            <a:endParaRPr lang="zh-TW" altLang="en-US" sz="2800" dirty="0"/>
          </a:p>
          <a:p>
            <a:pPr lvl="2"/>
            <a:r>
              <a:rPr lang="en-US" altLang="zh-TW" sz="2800" dirty="0"/>
              <a:t>Rewarding Partial Decoded Sequence</a:t>
            </a:r>
            <a:endParaRPr lang="zh-TW" altLang="en-US" sz="28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211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3399472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Transform an object from one domain to another </a:t>
            </a:r>
            <a:r>
              <a:rPr lang="en-US" altLang="zh-TW" sz="1200" b="1" i="1" u="sng" dirty="0"/>
              <a:t>without paired data </a:t>
            </a:r>
            <a:endParaRPr lang="zh-TW" altLang="en-US" sz="1200" b="1" i="1" u="sng" dirty="0"/>
          </a:p>
          <a:p>
            <a:r>
              <a:rPr lang="en-US" altLang="zh-TW" dirty="0"/>
              <a:t>Facebook AI Research,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147F0-B7C4-4202-B910-DF59561D49D3}" type="slidenum">
              <a:rPr lang="zh-TW" altLang="en-US" smtClean="0"/>
              <a:t>212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875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TW" dirty="0"/>
          </a:p>
          <a:p>
            <a:r>
              <a:rPr lang="en-US" altLang="zh-TW" dirty="0" err="1"/>
              <a:t>DraGAN</a:t>
            </a:r>
            <a:r>
              <a:rPr lang="en-US" altLang="zh-TW" dirty="0"/>
              <a:t> (Deep Regret Analytic Generative Adversarial Networks)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Demo on toy examples</a:t>
            </a:r>
          </a:p>
          <a:p>
            <a:r>
              <a:rPr lang="en-US" altLang="zh-TW" dirty="0">
                <a:hlinkClick r:id="rId3"/>
              </a:rPr>
              <a:t>https://github.com/t-vi/pytorch-tvmisc/blob/master/wasserstein-distance/Improved_Training_of_Wasserstein_GAN.ipynb</a:t>
            </a:r>
            <a:endParaRPr lang="en-US" altLang="zh-TW" dirty="0"/>
          </a:p>
          <a:p>
            <a:r>
              <a:rPr lang="en-US" altLang="zh-TW" dirty="0"/>
              <a:t>Improved GRAGAN, SLOGAN</a:t>
            </a:r>
          </a:p>
          <a:p>
            <a:r>
              <a:rPr lang="en-US" altLang="zh-TW" dirty="0"/>
              <a:t>https://lernapparat.de/more-improved-wgan/</a:t>
            </a:r>
            <a:endParaRPr lang="zh-TW" altLang="en-US" dirty="0"/>
          </a:p>
          <a:p>
            <a:endParaRPr lang="en-US" altLang="zh-TW" dirty="0"/>
          </a:p>
          <a:p>
            <a:r>
              <a:rPr lang="en-US" altLang="zh-TW" dirty="0"/>
              <a:t>https://arxiv.org/pdf/1704.00028.pdf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EF51-542F-46EE-BED1-D95B1201EC92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297339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 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德文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German</a:t>
            </a: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 War</a:t>
            </a: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C-3PO learnt the Ewok language through observation.</a:t>
            </a: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https://scifi.stackexchange.com/questions/124394/how-did-c3po-know-the-ewok-language</a:t>
            </a: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3PO-series protocol droids are equipped with a 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TranLang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III communications module. It comes with up to six million galactic languages - common and obscure, organic and inorganic - at purchase. It also possessed phonetic pattern 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analysers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provides the capability to learn and translate new languages not in its existing database.</a:t>
            </a: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 corpus or not?</a:t>
            </a:r>
          </a:p>
          <a:p>
            <a:r>
              <a:rPr lang="en-US" altLang="zh-TW" sz="1200" dirty="0"/>
              <a:t>Unsupervised Machine Translation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213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9696769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 admit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215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5587268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TW" sz="2800" dirty="0"/>
              <a:t>RF and GAN for chat-bot</a:t>
            </a:r>
            <a:endParaRPr lang="zh-TW" altLang="en-US" sz="2800" dirty="0"/>
          </a:p>
          <a:p>
            <a:pPr lvl="1"/>
            <a:r>
              <a:rPr lang="en-US" altLang="zh-TW" sz="2800" dirty="0"/>
              <a:t>Human provides feedback</a:t>
            </a:r>
            <a:endParaRPr lang="zh-TW" altLang="en-US" sz="2800" dirty="0"/>
          </a:p>
          <a:p>
            <a:pPr lvl="0"/>
            <a:r>
              <a:rPr lang="en-US" altLang="zh-TW" sz="2800" dirty="0"/>
              <a:t>GAN for chat-bot</a:t>
            </a:r>
            <a:endParaRPr lang="zh-TW" altLang="en-US" sz="2800" dirty="0"/>
          </a:p>
          <a:p>
            <a:pPr lvl="1"/>
            <a:r>
              <a:rPr lang="en-US" altLang="zh-TW" sz="2800" dirty="0"/>
              <a:t>Machine (discriminator) provides feedback</a:t>
            </a:r>
            <a:endParaRPr lang="zh-TW" altLang="en-US" sz="2800" dirty="0"/>
          </a:p>
          <a:p>
            <a:pPr lvl="1"/>
            <a:r>
              <a:rPr lang="en-US" altLang="zh-TW" sz="2800" dirty="0"/>
              <a:t>Rewarding for Every Generation Step </a:t>
            </a:r>
            <a:endParaRPr lang="zh-TW" altLang="en-US" sz="2800" dirty="0"/>
          </a:p>
          <a:p>
            <a:pPr lvl="2"/>
            <a:r>
              <a:rPr lang="en-US" altLang="zh-TW" sz="2800" dirty="0"/>
              <a:t>MCMC</a:t>
            </a:r>
            <a:endParaRPr lang="zh-TW" altLang="en-US" sz="2800" dirty="0"/>
          </a:p>
          <a:p>
            <a:pPr lvl="2"/>
            <a:r>
              <a:rPr lang="en-US" altLang="zh-TW" sz="2800" dirty="0"/>
              <a:t>Rewarding Partial Decoded Sequence</a:t>
            </a:r>
            <a:endParaRPr lang="zh-TW" altLang="en-US" sz="28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216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9829955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217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871900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Adversarial generation for natural language -&gt; </a:t>
            </a:r>
            <a:r>
              <a:rPr lang="en-US" altLang="zh-TW" b="1" dirty="0"/>
              <a:t>This paper has CNN </a:t>
            </a:r>
            <a:r>
              <a:rPr lang="en-US" altLang="zh-TW" b="1" dirty="0" err="1"/>
              <a:t>v.s</a:t>
            </a:r>
            <a:r>
              <a:rPr lang="en-US" altLang="zh-TW" b="1" dirty="0"/>
              <a:t>. RNN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219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77655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220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7186880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Igor Melnyk, Cicero </a:t>
            </a:r>
            <a:r>
              <a:rPr lang="en-US" altLang="zh-TW" dirty="0" err="1"/>
              <a:t>Nogueira</a:t>
            </a:r>
            <a:r>
              <a:rPr lang="en-US" altLang="zh-TW" dirty="0"/>
              <a:t> dos Santos, </a:t>
            </a:r>
            <a:r>
              <a:rPr lang="en-US" altLang="zh-TW" dirty="0" err="1"/>
              <a:t>Kahini</a:t>
            </a:r>
            <a:r>
              <a:rPr lang="en-US" altLang="zh-TW" dirty="0"/>
              <a:t> </a:t>
            </a:r>
            <a:r>
              <a:rPr lang="en-US" altLang="zh-TW" dirty="0" err="1"/>
              <a:t>Wadhawan</a:t>
            </a:r>
            <a:r>
              <a:rPr lang="en-US" altLang="zh-TW" dirty="0"/>
              <a:t>, </a:t>
            </a:r>
            <a:r>
              <a:rPr lang="en-US" altLang="zh-TW" dirty="0" err="1"/>
              <a:t>Inkit</a:t>
            </a:r>
            <a:r>
              <a:rPr lang="en-US" altLang="zh-TW" dirty="0"/>
              <a:t> </a:t>
            </a:r>
            <a:r>
              <a:rPr lang="en-US" altLang="zh-TW" dirty="0" err="1"/>
              <a:t>Padhi</a:t>
            </a:r>
            <a:r>
              <a:rPr lang="en-US" altLang="zh-TW" dirty="0"/>
              <a:t>, Abhishek Kumar, Improved Neural Text Attribute Transfer with Non-parallel Data, NIPS Workshop, 2017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221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5933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Beige skin KK[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beʒ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endParaRPr lang="en-US" altLang="zh-TW" dirty="0"/>
          </a:p>
          <a:p>
            <a:r>
              <a:rPr lang="en-US" altLang="zh-TW" dirty="0"/>
              <a:t>Dark skin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1032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Considering </a:t>
            </a:r>
            <a:r>
              <a:rPr lang="zh-TW" altLang="en-US" dirty="0"/>
              <a:t>AdaGAN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5688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Objective evaluation / 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quantitatively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4460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Tim </a:t>
            </a:r>
            <a:r>
              <a:rPr lang="en-US" altLang="zh-TW" dirty="0" err="1"/>
              <a:t>Salimans</a:t>
            </a:r>
            <a:r>
              <a:rPr lang="en-US" altLang="zh-TW" dirty="0"/>
              <a:t>, Ian </a:t>
            </a:r>
            <a:r>
              <a:rPr lang="en-US" altLang="zh-TW" dirty="0" err="1"/>
              <a:t>Goodfellow</a:t>
            </a:r>
            <a:r>
              <a:rPr lang="en-US" altLang="zh-TW" dirty="0"/>
              <a:t>, </a:t>
            </a:r>
            <a:r>
              <a:rPr lang="en-US" altLang="zh-TW" dirty="0" err="1"/>
              <a:t>Wojciech</a:t>
            </a:r>
            <a:r>
              <a:rPr lang="en-US" altLang="zh-TW" dirty="0"/>
              <a:t> </a:t>
            </a:r>
            <a:r>
              <a:rPr lang="en-US" altLang="zh-TW" dirty="0" err="1"/>
              <a:t>Zaremba</a:t>
            </a:r>
            <a:r>
              <a:rPr lang="en-US" altLang="zh-TW" dirty="0"/>
              <a:t>, Vicki Cheung, Alec Radford, Xi Chen, “Improved Techniques for Training GANs”, </a:t>
            </a:r>
            <a:r>
              <a:rPr lang="en-US" altLang="zh-TW" dirty="0" err="1"/>
              <a:t>arXiv</a:t>
            </a:r>
            <a:r>
              <a:rPr lang="en-US" altLang="zh-TW" dirty="0"/>
              <a:t> </a:t>
            </a:r>
            <a:r>
              <a:rPr lang="en-US" altLang="zh-TW" dirty="0" err="1"/>
              <a:t>prepring</a:t>
            </a:r>
            <a:r>
              <a:rPr lang="en-US" altLang="zh-TW" dirty="0"/>
              <a:t>, 2016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9A75B-916A-47E7-A328-D8032403CE7B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9071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https://arxiv.org/pdf/1802.05637.pdf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3082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/>
              <a:t>一日搞懂 </a:t>
            </a:r>
            <a:r>
              <a:rPr lang="en-US" altLang="zh-TW" sz="1200" dirty="0"/>
              <a:t>GAN</a:t>
            </a:r>
            <a:r>
              <a:rPr lang="zh-TW" altLang="en-US" sz="1200" dirty="0"/>
              <a:t>：https://www.slideshare.net/tw_dsconf/ss-78795326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Q: </a:t>
            </a:r>
            <a:r>
              <a:rPr lang="zh-TW" altLang="en-US" dirty="0"/>
              <a:t>可以做得很好</a:t>
            </a:r>
            <a:r>
              <a:rPr lang="en-US" altLang="zh-TW" dirty="0"/>
              <a:t>?</a:t>
            </a:r>
            <a:r>
              <a:rPr lang="zh-TW" altLang="en-US" dirty="0"/>
              <a:t> 為什麼</a:t>
            </a:r>
            <a:r>
              <a:rPr lang="en-US" altLang="zh-TW" dirty="0"/>
              <a:t>?</a:t>
            </a:r>
          </a:p>
          <a:p>
            <a:r>
              <a:rPr lang="en-US" altLang="zh-TW" dirty="0"/>
              <a:t>Q:</a:t>
            </a:r>
            <a:r>
              <a:rPr lang="zh-TW" altLang="en-US" dirty="0"/>
              <a:t> </a:t>
            </a:r>
            <a:r>
              <a:rPr lang="en-US" altLang="zh-TW" dirty="0"/>
              <a:t>VAE</a:t>
            </a:r>
            <a:r>
              <a:rPr lang="zh-TW" altLang="en-US" dirty="0"/>
              <a:t> 為何不好</a:t>
            </a:r>
            <a:r>
              <a:rPr lang="en-US" altLang="zh-TW" dirty="0"/>
              <a:t>?</a:t>
            </a:r>
          </a:p>
          <a:p>
            <a:r>
              <a:rPr lang="en-US" altLang="zh-TW" dirty="0"/>
              <a:t>Q:</a:t>
            </a:r>
            <a:r>
              <a:rPr lang="zh-TW" altLang="en-US" dirty="0"/>
              <a:t> </a:t>
            </a:r>
            <a:r>
              <a:rPr lang="en-US" altLang="zh-TW" dirty="0"/>
              <a:t>unroll GAN</a:t>
            </a:r>
            <a:r>
              <a:rPr lang="zh-TW" altLang="en-US" dirty="0"/>
              <a:t>有用嗎？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3933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Façade</a:t>
            </a:r>
            <a:r>
              <a:rPr lang="zh-TW" altLang="en-US" dirty="0"/>
              <a:t>門面</a:t>
            </a:r>
            <a:r>
              <a:rPr lang="en-US" altLang="zh-TW" dirty="0"/>
              <a:t>,</a:t>
            </a:r>
            <a:r>
              <a:rPr lang="zh-TW" altLang="en-US" dirty="0"/>
              <a:t>正面</a:t>
            </a:r>
            <a:r>
              <a:rPr lang="en-US" altLang="zh-TW" dirty="0"/>
              <a:t>,</a:t>
            </a:r>
            <a:r>
              <a:rPr lang="zh-TW" altLang="en-US" dirty="0"/>
              <a:t>外觀</a:t>
            </a:r>
            <a:r>
              <a:rPr lang="en-US" altLang="zh-TW" dirty="0"/>
              <a:t>,</a:t>
            </a:r>
            <a:r>
              <a:rPr lang="zh-TW" altLang="en-US" dirty="0"/>
              <a:t>虛設的外表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KK[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fəˋsɑd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福薩德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 the facade of the Palace.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那是宮殿的正面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C9608-0E78-43F8-A5E8-CE7891427132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151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smoketak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6418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Conditional version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73629-6B6E-4D65-87B0-9A7329A1B6D5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571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one split into two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8316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6B813-8075-40D9-91A0-5550FC56F0A4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35721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dirty="0"/>
              <a:t>c.f. </a:t>
            </a:r>
            <a:r>
              <a:rPr lang="en-US" altLang="zh-TW" sz="1200" dirty="0" err="1"/>
              <a:t>reconstructor</a:t>
            </a:r>
            <a:r>
              <a:rPr lang="en-US" altLang="zh-TW" sz="1200" dirty="0"/>
              <a:t> in </a:t>
            </a:r>
            <a:r>
              <a:rPr lang="en-US" altLang="zh-TW" sz="1200" dirty="0" err="1"/>
              <a:t>CycleGAN</a:t>
            </a:r>
            <a:endParaRPr lang="zh-TW" altLang="en-US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51658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Good </a:t>
            </a:r>
            <a:r>
              <a:rPr lang="en-US" altLang="zh-TW" dirty="0" err="1"/>
              <a:t>ref:https</a:t>
            </a:r>
            <a:r>
              <a:rPr lang="en-US" altLang="zh-TW" dirty="0"/>
              <a:t>://www.slideshare.net/JunhoCho1/image-translation-with-gan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97459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 photo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Van Gogh</a:t>
            </a:r>
            <a:endParaRPr lang="en-US" altLang="zh-TW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Transform an object from one domain to another </a:t>
            </a:r>
            <a:r>
              <a:rPr lang="en-US" altLang="zh-TW" sz="1200" b="1" i="1" u="sng" dirty="0"/>
              <a:t>without paired data </a:t>
            </a:r>
            <a:endParaRPr lang="zh-TW" altLang="en-US" sz="1200" b="1" i="1" u="sng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147F0-B7C4-4202-B910-DF59561D49D3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3650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>
                <a:solidFill>
                  <a:srgbClr val="FF0000"/>
                </a:solidFill>
              </a:rPr>
              <a:t>This is not real example.</a:t>
            </a:r>
            <a:endParaRPr lang="zh-TW" altLang="en-US" b="1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24380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https://arxiv.org/abs/1703.10593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https://junyanz.github.io/CycleGAN/</a:t>
            </a:r>
          </a:p>
          <a:p>
            <a:endParaRPr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Berkeley AI Research (BAIR) laboratory, UC Berkeley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CD3A6-38CC-4046-9170-53F7549E255A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6736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DeepMind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20184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https://arxiv.org/abs/1703.10593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https://junyanz.github.io/CycleGAN/</a:t>
            </a:r>
          </a:p>
          <a:p>
            <a:endParaRPr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Berkeley AI Research (BAIR) laboratory, UC Berkeley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CD3A6-38CC-4046-9170-53F7549E255A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51642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https://arxiv.org/abs/1703.10593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https://junyanz.github.io/CycleGAN/</a:t>
            </a:r>
          </a:p>
          <a:p>
            <a:endParaRPr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Berkeley AI Research (BAIR) laboratory, UC Berkeley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CD3A6-38CC-4046-9170-53F7549E255A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88988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https://arxiv.org/abs/1703.10593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https://junyanz.github.io/CycleGAN/</a:t>
            </a:r>
          </a:p>
          <a:p>
            <a:endParaRPr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Berkeley AI Research (BAIR) laboratory, UC Berkeley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CD3A6-38CC-4046-9170-53F7549E255A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09952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http://sunreader1309.pixnet.net/blog/post/394665458-%E6%94%9D%E5%BD%B1%E8%88%87%E7%95%AB%E4%BD%9C%EF%BC%8C%E6%A2%B5%E8%B0%B7%E8%87%AA%E7%95%AB%E5%83%8F%E7%9A%84%E7%9C%9F%E9%9D%A2%E7%9B%AE%3F--------------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CD3A6-38CC-4046-9170-53F7549E255A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3790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>
                <a:solidFill>
                  <a:srgbClr val="FF0000"/>
                </a:solidFill>
              </a:rPr>
              <a:t>This is not real example.</a:t>
            </a:r>
            <a:endParaRPr lang="zh-TW" altLang="en-US" b="1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01984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Good </a:t>
            </a:r>
            <a:r>
              <a:rPr lang="en-US" altLang="zh-TW" dirty="0" err="1"/>
              <a:t>ref:https</a:t>
            </a:r>
            <a:r>
              <a:rPr lang="en-US" altLang="zh-TW" dirty="0"/>
              <a:t>://www.slideshare.net/JunhoCho1/image-translation-with-gan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079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Taking the action with the highest score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3D5AB-7609-4D47-9461-82249A8F29D7}" type="slidenum">
              <a:rPr lang="zh-TW" altLang="en-US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8267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Usually there is some randomness in the environment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13297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Ref: </a:t>
            </a:r>
            <a:r>
              <a:rPr lang="zh-TW" altLang="en-US" dirty="0"/>
              <a:t>https://www.youtube.com/watch?v=W8XF3ME8G2I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09E6A-ABDF-4E16-B6CE-071B50FB0C3F}" type="slidenum">
              <a:rPr lang="zh-TW" altLang="en-US" smtClean="0"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41315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Inverse RL vs. behavioral cloning</a:t>
            </a:r>
          </a:p>
          <a:p>
            <a:r>
              <a:rPr lang="en-US" altLang="zh-TW" b="1" dirty="0"/>
              <a:t>Which has the most succinct description: </a:t>
            </a:r>
            <a:r>
              <a:rPr lang="en-US" altLang="zh-TW" dirty="0"/>
              <a:t>π</a:t>
            </a:r>
            <a:r>
              <a:rPr lang="en-US" altLang="zh-TW" b="1" dirty="0"/>
              <a:t>* vs. </a:t>
            </a:r>
            <a:r>
              <a:rPr lang="en-US" altLang="zh-TW" dirty="0"/>
              <a:t>R</a:t>
            </a:r>
            <a:r>
              <a:rPr lang="en-US" altLang="zh-TW" b="1" dirty="0"/>
              <a:t>*?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E23A0-1D79-4A42-AF91-0403EE2B1A89}" type="slidenum">
              <a:rPr lang="zh-TW" altLang="en-US" smtClean="0"/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6451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Anime Face Generation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82910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修改遊戲規則 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09E6A-ABDF-4E16-B6CE-071B50FB0C3F}" type="slidenum">
              <a:rPr lang="zh-TW" altLang="en-US" smtClean="0"/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03943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Good </a:t>
            </a:r>
            <a:r>
              <a:rPr lang="en-US" altLang="zh-TW" dirty="0" err="1"/>
              <a:t>ref:https</a:t>
            </a:r>
            <a:r>
              <a:rPr lang="en-US" altLang="zh-TW" dirty="0"/>
              <a:t>://www.slideshare.net/JunhoCho1/image-translation-with-gan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77590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Xi Chen, Yan </a:t>
            </a:r>
            <a:r>
              <a:rPr lang="en-US" altLang="zh-TW" dirty="0" err="1"/>
              <a:t>Duan</a:t>
            </a:r>
            <a:r>
              <a:rPr lang="en-US" altLang="zh-TW" dirty="0"/>
              <a:t>, Rein </a:t>
            </a:r>
            <a:r>
              <a:rPr lang="en-US" altLang="zh-TW" dirty="0" err="1"/>
              <a:t>Houthooft</a:t>
            </a:r>
            <a:r>
              <a:rPr lang="en-US" altLang="zh-TW" dirty="0"/>
              <a:t>, John Schulman, Ilya </a:t>
            </a:r>
            <a:r>
              <a:rPr lang="en-US" altLang="zh-TW" dirty="0" err="1"/>
              <a:t>Sutskever</a:t>
            </a:r>
            <a:r>
              <a:rPr lang="en-US" altLang="zh-TW" dirty="0"/>
              <a:t>, Pieter </a:t>
            </a:r>
            <a:r>
              <a:rPr lang="en-US" altLang="zh-TW" dirty="0" err="1"/>
              <a:t>Abbeel</a:t>
            </a:r>
            <a:r>
              <a:rPr lang="en-US" altLang="zh-TW" dirty="0"/>
              <a:t>, </a:t>
            </a:r>
            <a:r>
              <a:rPr lang="en-US" altLang="zh-TW" dirty="0" err="1"/>
              <a:t>InfoGAN</a:t>
            </a:r>
            <a:r>
              <a:rPr lang="en-US" altLang="zh-TW" dirty="0"/>
              <a:t>: Interpretable Representation Learning by Information Maximizing Generative Adversarial Nets, NIPS, 2015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88660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Hi I</a:t>
            </a:r>
            <a:r>
              <a:rPr lang="en-US" altLang="zh-TW" sz="1200" baseline="0" dirty="0"/>
              <a:t> am Yu </a:t>
            </a:r>
            <a:r>
              <a:rPr lang="en-US" altLang="zh-TW" sz="1200" baseline="0" dirty="0" err="1"/>
              <a:t>Tsao</a:t>
            </a:r>
            <a:r>
              <a:rPr lang="en-US" altLang="zh-TW" sz="1200" baseline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aseline="0" dirty="0"/>
              <a:t>I am going to present the second part of this tutorial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aseline="0" dirty="0"/>
              <a:t>GAN for speech signal processing 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Q: </a:t>
            </a:r>
            <a:r>
              <a:rPr lang="zh-TW" altLang="en-US" dirty="0"/>
              <a:t>可以做得很好</a:t>
            </a:r>
            <a:r>
              <a:rPr lang="en-US" altLang="zh-TW" dirty="0"/>
              <a:t>?</a:t>
            </a:r>
            <a:r>
              <a:rPr lang="zh-TW" altLang="en-US" dirty="0"/>
              <a:t> 為什麼</a:t>
            </a:r>
            <a:r>
              <a:rPr lang="en-US" altLang="zh-TW" dirty="0"/>
              <a:t>?</a:t>
            </a:r>
          </a:p>
          <a:p>
            <a:r>
              <a:rPr lang="en-US" altLang="zh-TW" dirty="0"/>
              <a:t>Q:</a:t>
            </a:r>
            <a:r>
              <a:rPr lang="zh-TW" altLang="en-US" dirty="0"/>
              <a:t> </a:t>
            </a:r>
            <a:r>
              <a:rPr lang="en-US" altLang="zh-TW" dirty="0"/>
              <a:t>VAE</a:t>
            </a:r>
            <a:r>
              <a:rPr lang="zh-TW" altLang="en-US" dirty="0"/>
              <a:t> 為何不好</a:t>
            </a:r>
            <a:r>
              <a:rPr lang="en-US" altLang="zh-TW" dirty="0"/>
              <a:t>?</a:t>
            </a:r>
          </a:p>
          <a:p>
            <a:r>
              <a:rPr lang="en-US" altLang="zh-TW" dirty="0"/>
              <a:t>Q:</a:t>
            </a:r>
            <a:r>
              <a:rPr lang="zh-TW" altLang="en-US" dirty="0"/>
              <a:t> </a:t>
            </a:r>
            <a:r>
              <a:rPr lang="en-US" altLang="zh-TW" dirty="0"/>
              <a:t>unroll GAN</a:t>
            </a:r>
            <a:r>
              <a:rPr lang="zh-TW" altLang="en-US" dirty="0"/>
              <a:t>有用嗎？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99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5531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TW" sz="2800" dirty="0"/>
              <a:t>This is the outline of the</a:t>
            </a:r>
            <a:r>
              <a:rPr lang="en-US" altLang="zh-TW" sz="2800" baseline="0" dirty="0"/>
              <a:t> part 2</a:t>
            </a:r>
          </a:p>
          <a:p>
            <a:pPr lvl="0"/>
            <a:r>
              <a:rPr lang="en-US" altLang="zh-TW" sz="2800" baseline="0" dirty="0"/>
              <a:t>First I am going to present GAN for speech signal processing </a:t>
            </a:r>
          </a:p>
          <a:p>
            <a:pPr lvl="0"/>
            <a:r>
              <a:rPr lang="en-US" altLang="zh-TW" sz="2800" baseline="0" dirty="0"/>
              <a:t>Then, I am going to present GAN for speech signal recognition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11822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Speech signal generation is a regression task </a:t>
            </a:r>
          </a:p>
          <a:p>
            <a:r>
              <a:rPr lang="en-US" altLang="zh-TW" baseline="0" dirty="0"/>
              <a:t>The goal is to generate output speech that is close to the clean speech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In this tutorial, I am going to present some approaches that use conditional GAN and Cycle-GAN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Where GAN is used as a new objective function </a:t>
            </a:r>
          </a:p>
          <a:p>
            <a:r>
              <a:rPr lang="en-US" altLang="zh-TW" baseline="0" dirty="0"/>
              <a:t>Or, by GAN, we may not need paired training data</a:t>
            </a:r>
          </a:p>
          <a:p>
            <a:r>
              <a:rPr lang="en-US" altLang="zh-TW" baseline="0" dirty="0"/>
              <a:t>The conditional GAN and Cycle-GAN (that presented in Part-I) are used for this task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101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96285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dirty="0"/>
              <a:t>Speech, Speaker, Emotion Recognition and Lip-reading are Classification Tasks</a:t>
            </a:r>
          </a:p>
          <a:p>
            <a:r>
              <a:rPr lang="en-US" altLang="zh-TW" sz="1200" dirty="0"/>
              <a:t>For the classification</a:t>
            </a:r>
            <a:r>
              <a:rPr lang="en-US" altLang="zh-TW" sz="1200" baseline="0" dirty="0"/>
              <a:t> task, we train a classifier using training data</a:t>
            </a:r>
          </a:p>
          <a:p>
            <a:r>
              <a:rPr lang="en-US" altLang="zh-TW" sz="1200" baseline="0" dirty="0"/>
              <a:t>Usually, we test recognition on another domain </a:t>
            </a:r>
          </a:p>
          <a:p>
            <a:r>
              <a:rPr lang="en-US" altLang="zh-TW" sz="1200" baseline="0" dirty="0"/>
              <a:t>The acoustic mismatch of training and testing data may degrade the recognition performance </a:t>
            </a:r>
          </a:p>
          <a:p>
            <a:r>
              <a:rPr lang="en-US" altLang="zh-TW" sz="1200" baseline="0" dirty="0"/>
              <a:t>To address this issue, we prepare a small amount of adaptation data to adapt the classifier </a:t>
            </a:r>
          </a:p>
          <a:p>
            <a:r>
              <a:rPr lang="en-US" altLang="zh-TW" sz="1200" baseline="0" dirty="0"/>
              <a:t>Then we use the adapted classifier to test recognition using the test data</a:t>
            </a:r>
          </a:p>
          <a:p>
            <a:r>
              <a:rPr lang="en-US" altLang="zh-TW" sz="1200" baseline="0" dirty="0"/>
              <a:t>In this tutorial, I</a:t>
            </a:r>
            <a:r>
              <a:rPr lang="zh-TW" altLang="en-US" sz="1200" baseline="0" dirty="0"/>
              <a:t>　</a:t>
            </a:r>
            <a:r>
              <a:rPr lang="en-US" altLang="zh-TW" sz="1200" baseline="0" dirty="0"/>
              <a:t>am going to review some approaches that use the domain adversarial training (introduced in Part-1) to perform model adaptation </a:t>
            </a:r>
          </a:p>
          <a:p>
            <a:endParaRPr lang="en-US" altLang="zh-TW" sz="1200" baseline="0" dirty="0"/>
          </a:p>
          <a:p>
            <a:endParaRPr lang="en-US" altLang="zh-TW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32625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TW" sz="2800" dirty="0"/>
              <a:t>OK, let me start to present some approaches using GAN for speech enhancement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103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73290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</a:t>
            </a:r>
            <a:r>
              <a:rPr lang="en-US" altLang="zh-TW" baseline="0" dirty="0"/>
              <a:t> goal of speech enhancement is to transform noisy speech to clean speech </a:t>
            </a:r>
          </a:p>
          <a:p>
            <a:r>
              <a:rPr lang="en-US" altLang="zh-TW" baseline="0" dirty="0"/>
              <a:t>To attain higher intelligibility and quality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This is a typical speech enhancement system </a:t>
            </a:r>
          </a:p>
          <a:p>
            <a:r>
              <a:rPr lang="en-US" altLang="zh-TW" baseline="0" dirty="0"/>
              <a:t>We have a mapping function or generator G</a:t>
            </a:r>
          </a:p>
          <a:p>
            <a:r>
              <a:rPr lang="en-US" altLang="zh-TW" baseline="0" dirty="0"/>
              <a:t>The input of  G is noisy speech</a:t>
            </a:r>
          </a:p>
          <a:p>
            <a:r>
              <a:rPr lang="en-US" altLang="zh-TW" baseline="0" dirty="0"/>
              <a:t>Then, G generates output speech </a:t>
            </a:r>
          </a:p>
          <a:p>
            <a:r>
              <a:rPr lang="en-US" altLang="zh-TW" baseline="0" dirty="0"/>
              <a:t>We used an objective function to measure the difference of the output speech and clean speech</a:t>
            </a:r>
          </a:p>
          <a:p>
            <a:r>
              <a:rPr lang="en-US" altLang="zh-TW" baseline="0" dirty="0"/>
              <a:t>Based on the objective function, we can update the parameters in G</a:t>
            </a:r>
          </a:p>
          <a:p>
            <a:r>
              <a:rPr lang="en-US" altLang="zh-TW" baseline="0" dirty="0"/>
              <a:t> </a:t>
            </a:r>
          </a:p>
          <a:p>
            <a:r>
              <a:rPr lang="en-US" altLang="zh-TW" dirty="0"/>
              <a:t>Recently,</a:t>
            </a:r>
            <a:r>
              <a:rPr lang="en-US" altLang="zh-TW" baseline="0" dirty="0"/>
              <a:t> many deep learning based models have been used as G </a:t>
            </a:r>
          </a:p>
          <a:p>
            <a:r>
              <a:rPr lang="en-US" altLang="zh-TW" baseline="0" dirty="0"/>
              <a:t>Such as DNN, DDAE, RNN (LSTM) and CNN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Meanwhile, there are several types of objective functions have been derived </a:t>
            </a:r>
          </a:p>
          <a:p>
            <a:r>
              <a:rPr lang="en-US" altLang="zh-TW" baseline="0" dirty="0"/>
              <a:t>Such as MSE, Maximum likelihood, L1 norm, and STOI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More recently, GAN is used for the objective function</a:t>
            </a:r>
          </a:p>
          <a:p>
            <a:r>
              <a:rPr lang="en-US" altLang="zh-TW" baseline="0" dirty="0"/>
              <a:t>The idea is that we don’t need to define an objective function </a:t>
            </a:r>
          </a:p>
          <a:p>
            <a:r>
              <a:rPr lang="en-US" altLang="zh-TW" baseline="0" dirty="0"/>
              <a:t>We directly train another model to judge whether the output is good enough or not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104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82089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 is a GAN-based speech enhancement system, SEGAN</a:t>
            </a:r>
            <a:endParaRPr lang="en-US" altLang="zh-TW" baseline="0" dirty="0"/>
          </a:p>
          <a:p>
            <a:r>
              <a:rPr lang="en-US" altLang="zh-TW" baseline="0" dirty="0"/>
              <a:t>The input of the generator is noisy speech waveform</a:t>
            </a:r>
          </a:p>
          <a:p>
            <a:r>
              <a:rPr lang="en-US" altLang="zh-TW" baseline="0" dirty="0"/>
              <a:t>Then G generates the output speech waveform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Instead of using an objective function to compute the difference of output and clean speech waveforms  </a:t>
            </a:r>
          </a:p>
          <a:p>
            <a:r>
              <a:rPr lang="en-US" altLang="zh-TW" baseline="0" dirty="0"/>
              <a:t>We used a discriminator, D, to distinguish the output  and clean speech waveforms </a:t>
            </a:r>
          </a:p>
          <a:p>
            <a:r>
              <a:rPr lang="en-US" altLang="zh-TW" baseline="0" dirty="0"/>
              <a:t>If D can easily discriminate the output and clean </a:t>
            </a:r>
          </a:p>
          <a:p>
            <a:r>
              <a:rPr lang="en-US" altLang="zh-TW" baseline="0" dirty="0"/>
              <a:t>Means that if the output is not good enough </a:t>
            </a:r>
          </a:p>
          <a:p>
            <a:r>
              <a:rPr lang="en-US" altLang="zh-TW" baseline="0" dirty="0"/>
              <a:t>then D will force G to update model parameters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After the parameters in G have been updated </a:t>
            </a:r>
          </a:p>
          <a:p>
            <a:r>
              <a:rPr lang="zh-TW" altLang="en-US" baseline="0" dirty="0"/>
              <a:t>Ｇ</a:t>
            </a:r>
            <a:r>
              <a:rPr lang="en-US" altLang="zh-TW" baseline="0" dirty="0"/>
              <a:t>can generate better output </a:t>
            </a:r>
          </a:p>
          <a:p>
            <a:r>
              <a:rPr lang="en-US" altLang="zh-TW" baseline="0" dirty="0"/>
              <a:t>Then D has to become better </a:t>
            </a:r>
          </a:p>
          <a:p>
            <a:r>
              <a:rPr lang="en-US" altLang="zh-TW" baseline="0" dirty="0"/>
              <a:t>So that D can discriminate better output and clean speech waveforms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To attain better enhancement performance, the cost function of SEGAN is an combination of GAN loss and L1 loss </a:t>
            </a:r>
          </a:p>
          <a:p>
            <a:r>
              <a:rPr lang="en-US" altLang="zh-TW" baseline="0" dirty="0"/>
              <a:t>Because the system is based on the conditional GAN, we have an random noise input here</a:t>
            </a:r>
          </a:p>
          <a:p>
            <a:r>
              <a:rPr lang="en-US" altLang="zh-TW" baseline="0" dirty="0"/>
              <a:t>In the following discussion, we do not include z for simplicity </a:t>
            </a:r>
          </a:p>
          <a:p>
            <a:r>
              <a:rPr lang="en-US" altLang="zh-TW" baseline="0" dirty="0"/>
              <a:t>We also use the conditional noisy speech waveforms to train D</a:t>
            </a:r>
          </a:p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105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6278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EF51-542F-46EE-BED1-D95B1201EC92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11454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/>
              <a:t>The authors reported both objective and subjective evaluation results </a:t>
            </a:r>
          </a:p>
          <a:p>
            <a:r>
              <a:rPr lang="en-US" altLang="zh-TW" baseline="0" dirty="0"/>
              <a:t>For the objective results, SEGAN yields higher scores than noisy and Weiner filter </a:t>
            </a:r>
          </a:p>
          <a:p>
            <a:r>
              <a:rPr lang="en-US" altLang="zh-TW" baseline="0" dirty="0"/>
              <a:t>For the subjective listening results, SEGAN gives higher scores and better preference test results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106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9640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en-US" altLang="zh-TW" baseline="0" dirty="0"/>
              <a:t> slide shows the pix2pix GAN-based speech enhancement approach </a:t>
            </a:r>
            <a:endParaRPr lang="en-US" altLang="zh-TW" dirty="0"/>
          </a:p>
          <a:p>
            <a:r>
              <a:rPr lang="en-US" altLang="zh-TW" dirty="0"/>
              <a:t>The system</a:t>
            </a:r>
            <a:r>
              <a:rPr lang="en-US" altLang="zh-TW" baseline="0" dirty="0"/>
              <a:t> is very similar to SEGAN </a:t>
            </a:r>
          </a:p>
          <a:p>
            <a:r>
              <a:rPr lang="en-US" altLang="zh-TW" baseline="0" dirty="0"/>
              <a:t>The only difference is that the Pix2pix approach performs speech enhancement in the spectral domain 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baseline="0" dirty="0"/>
              <a:t>The input of G is noisy speech spectrogram </a:t>
            </a:r>
          </a:p>
          <a:p>
            <a:r>
              <a:rPr lang="en-US" altLang="zh-TW" baseline="0" dirty="0"/>
              <a:t>Then G generates the output speech spectrogram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The combination of output and noisy speech spectrogram is treated as the fake</a:t>
            </a:r>
            <a:r>
              <a:rPr lang="zh-TW" altLang="en-US" baseline="0" dirty="0"/>
              <a:t> </a:t>
            </a:r>
            <a:r>
              <a:rPr lang="en-US" altLang="zh-TW" baseline="0" dirty="0"/>
              <a:t>input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The combination of clean and noisy speech spectrogram is treated as the real input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107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76549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 authors first compare the speech spectrograms</a:t>
            </a:r>
            <a:r>
              <a:rPr lang="zh-TW" altLang="en-US" baseline="0" dirty="0"/>
              <a:t> </a:t>
            </a:r>
            <a:r>
              <a:rPr lang="en-US" altLang="zh-TW" baseline="0" dirty="0"/>
              <a:t>of five systems </a:t>
            </a:r>
            <a:endParaRPr lang="en-US" altLang="zh-TW" dirty="0"/>
          </a:p>
          <a:p>
            <a:r>
              <a:rPr lang="en-US" altLang="zh-TW" dirty="0"/>
              <a:t>This</a:t>
            </a:r>
            <a:r>
              <a:rPr lang="en-US" altLang="zh-TW" baseline="0" dirty="0"/>
              <a:t> one is the noisy speech spectrogram, this is the clean speech spectrogram </a:t>
            </a:r>
          </a:p>
          <a:p>
            <a:r>
              <a:rPr lang="en-US" altLang="zh-TW" baseline="0" dirty="0"/>
              <a:t>This is the speech spectrogram of Pox2pix </a:t>
            </a:r>
          </a:p>
          <a:p>
            <a:r>
              <a:rPr lang="en-US" altLang="zh-TW" baseline="0" dirty="0"/>
              <a:t>This is the speech spectrogram of DNN</a:t>
            </a:r>
          </a:p>
          <a:p>
            <a:r>
              <a:rPr lang="en-US" altLang="zh-TW" baseline="0" dirty="0"/>
              <a:t>This is the speech spectrogram of MMSE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From the results, we can see that the </a:t>
            </a:r>
            <a:r>
              <a:rPr lang="en-US" altLang="zh-TW" sz="1200" dirty="0"/>
              <a:t>Pix2Pix</a:t>
            </a:r>
            <a:r>
              <a:rPr lang="zh-TW" altLang="en-US" sz="1200" dirty="0"/>
              <a:t> </a:t>
            </a:r>
            <a:r>
              <a:rPr lang="en-US" altLang="zh-TW" sz="1200" dirty="0"/>
              <a:t>outperforms STAT-MMSE and is competitive to DNN SE.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108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29174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 </a:t>
            </a:r>
            <a:r>
              <a:rPr lang="en-US" altLang="zh-TW" baseline="0" dirty="0"/>
              <a:t>authors also compares the speech signals using </a:t>
            </a:r>
            <a:r>
              <a:rPr lang="en-US" altLang="zh-TW" dirty="0"/>
              <a:t>STOI and PESQ scores</a:t>
            </a:r>
          </a:p>
          <a:p>
            <a:r>
              <a:rPr lang="en-US" altLang="zh-TW" dirty="0"/>
              <a:t>A higher STOI score means better speech intelligibility</a:t>
            </a:r>
            <a:r>
              <a:rPr lang="en-US" altLang="zh-TW" baseline="0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A higher PESQ score means better speech quality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The blue box is the NG-pix2pix approach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By comparing the original noisy signals without speech enhancement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We can see that the  NG-pix2pix approach outperforms noisy signals without speech enhancement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Also, the  NG-pix2pix approach outperforms STAT-MMSE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Finally, we noted that the  NG-pix2pix approach is comparable to DNN-based speech enhancement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The paper also adopts the denoising approach as the front-end process for a speaker verification task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The results are reported in equal error rate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A lower EER means better verification performance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The verification results are similar to the objective results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The Pix2Pix approach is better than original noisy speech and STAT-MMSE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While is comparable to DNN approach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EER scores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109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90449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In the ICASP</a:t>
            </a:r>
            <a:r>
              <a:rPr lang="en-US" altLang="zh-TW" baseline="0" dirty="0"/>
              <a:t> this year, a FSEGAN speech enhancement approach has been proposed </a:t>
            </a:r>
            <a:endParaRPr lang="en-US" altLang="zh-TW" dirty="0"/>
          </a:p>
          <a:p>
            <a:r>
              <a:rPr lang="zh-TW" altLang="en-US" dirty="0"/>
              <a:t>Ｔ</a:t>
            </a:r>
            <a:r>
              <a:rPr lang="en-US" altLang="zh-TW" dirty="0"/>
              <a:t>he system is very similar to the </a:t>
            </a:r>
            <a:r>
              <a:rPr lang="en-US" altLang="zh-TW" baseline="0" dirty="0"/>
              <a:t>pix2pix approach </a:t>
            </a:r>
          </a:p>
          <a:p>
            <a:r>
              <a:rPr lang="en-US" altLang="zh-TW" baseline="0" dirty="0"/>
              <a:t>While they use this system as a front-end for noise robust ASR task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37331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 authors compared the results of using L1 and</a:t>
            </a:r>
            <a:r>
              <a:rPr lang="en-US" altLang="zh-TW" baseline="0" dirty="0"/>
              <a:t> GAN for the objective function</a:t>
            </a:r>
          </a:p>
          <a:p>
            <a:r>
              <a:rPr lang="en-US" altLang="zh-TW" baseline="0" dirty="0"/>
              <a:t>This is noisy speech spectrogram, clean speech spectrogram, L1 and GAN enhanced speech spectrogram  </a:t>
            </a:r>
          </a:p>
          <a:p>
            <a:r>
              <a:rPr lang="en-US" altLang="zh-TW" baseline="0" dirty="0"/>
              <a:t>From these four spectrograms, we can see that the proposed FSEGAN generates similar spectrogram to clean speech spectrogram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40974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Table</a:t>
            </a:r>
            <a:r>
              <a:rPr lang="en-US" altLang="zh-TW" baseline="0" dirty="0"/>
              <a:t> 5 shows the recognition results of using SEGAN and FSEGAN as the front-end</a:t>
            </a:r>
          </a:p>
          <a:p>
            <a:r>
              <a:rPr lang="en-US" altLang="zh-TW" baseline="0" dirty="0"/>
              <a:t>The authors also use SEGAN and FSEGAN to process the training data</a:t>
            </a:r>
          </a:p>
          <a:p>
            <a:r>
              <a:rPr lang="en-US" altLang="zh-TW" baseline="0" dirty="0"/>
              <a:t>and the processed speech data are used to retrain the acoustic models</a:t>
            </a:r>
          </a:p>
          <a:p>
            <a:r>
              <a:rPr lang="en-US" altLang="zh-TW" baseline="0" dirty="0"/>
              <a:t>The results of retrained acoustic models are listed in Table 6</a:t>
            </a:r>
          </a:p>
          <a:p>
            <a:r>
              <a:rPr lang="en-US" altLang="zh-TW" baseline="0" dirty="0"/>
              <a:t>From the results in Table 6, we can see that </a:t>
            </a:r>
            <a:r>
              <a:rPr lang="en-US" altLang="zh-TW" sz="1200" dirty="0"/>
              <a:t>Hybrid Retraining with FSEGAN outperforms Baseline</a:t>
            </a:r>
          </a:p>
          <a:p>
            <a:r>
              <a:rPr lang="en-US" altLang="zh-TW" sz="1200" baseline="0" dirty="0"/>
              <a:t>However </a:t>
            </a:r>
            <a:r>
              <a:rPr lang="en-US" altLang="zh-TW" sz="1200" dirty="0"/>
              <a:t>L1–based retraining outperforms FSEGAN–based retraining</a:t>
            </a:r>
            <a:endParaRPr lang="en-US" altLang="zh-TW" baseline="0" dirty="0"/>
          </a:p>
          <a:p>
            <a:endParaRPr lang="en-US" altLang="zh-TW" baseline="0" dirty="0"/>
          </a:p>
          <a:p>
            <a:r>
              <a:rPr lang="en-US" altLang="zh-TW" baseline="0" dirty="0"/>
              <a:t>So the conclusion here is GAN for speech enhancement is good and can be used as a front-end for speech recognition and speaker recognition</a:t>
            </a:r>
          </a:p>
          <a:p>
            <a:r>
              <a:rPr lang="en-US" altLang="zh-TW" baseline="0" dirty="0"/>
              <a:t>However, it still has room for further improvement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84873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/>
              <a:t>Another GAN-based mask estimation system is proposed </a:t>
            </a:r>
            <a:r>
              <a:rPr lang="en-US" altLang="zh-TW" dirty="0"/>
              <a:t>In</a:t>
            </a:r>
            <a:r>
              <a:rPr lang="en-US" altLang="zh-TW" baseline="0" dirty="0"/>
              <a:t> ASRU 2017, </a:t>
            </a:r>
          </a:p>
          <a:p>
            <a:r>
              <a:rPr lang="en-US" altLang="zh-TW" baseline="0" dirty="0"/>
              <a:t>The system has two discriminators, </a:t>
            </a:r>
          </a:p>
          <a:p>
            <a:r>
              <a:rPr lang="en-US" altLang="zh-TW" baseline="0" dirty="0"/>
              <a:t>one is to distinguish true noise and estimated noise </a:t>
            </a:r>
          </a:p>
          <a:p>
            <a:r>
              <a:rPr lang="en-US" altLang="zh-TW" baseline="0" dirty="0"/>
              <a:t>Another discriminator is to distinguish true speech and estimated speech </a:t>
            </a:r>
          </a:p>
          <a:p>
            <a:r>
              <a:rPr lang="en-US" altLang="zh-TW" baseline="0" dirty="0"/>
              <a:t>The objective function of the mask estimator is to generate the speech and noise</a:t>
            </a:r>
          </a:p>
          <a:p>
            <a:r>
              <a:rPr lang="en-US" altLang="zh-TW" baseline="0" dirty="0"/>
              <a:t>To cheat these two discriminators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Please note that, because these two Ds can be trained separately</a:t>
            </a:r>
          </a:p>
          <a:p>
            <a:r>
              <a:rPr lang="en-US" altLang="zh-TW" baseline="0" dirty="0"/>
              <a:t>This approach does not require paired training data 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593591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en-US" altLang="zh-TW" baseline="0" dirty="0"/>
              <a:t> slide shows th</a:t>
            </a:r>
            <a:r>
              <a:rPr lang="en-US" altLang="zh-TW" dirty="0"/>
              <a:t>e spectrograms of speech</a:t>
            </a:r>
            <a:r>
              <a:rPr lang="en-US" altLang="zh-TW" baseline="0" dirty="0"/>
              <a:t> mask and noise mask </a:t>
            </a:r>
            <a:endParaRPr lang="en-US" altLang="zh-TW" dirty="0"/>
          </a:p>
          <a:p>
            <a:r>
              <a:rPr lang="en-US" altLang="zh-TW" baseline="0" dirty="0"/>
              <a:t>These two spectrograms are the spectrograms for the speech mask</a:t>
            </a:r>
          </a:p>
          <a:p>
            <a:r>
              <a:rPr lang="en-US" altLang="zh-TW" baseline="0" dirty="0"/>
              <a:t>And these two spectrograms are the spectrograms for the noise mask </a:t>
            </a:r>
          </a:p>
          <a:p>
            <a:r>
              <a:rPr lang="en-US" altLang="zh-TW" baseline="0" dirty="0"/>
              <a:t>The top two spectrograms are estimated by supervised data</a:t>
            </a:r>
          </a:p>
          <a:p>
            <a:r>
              <a:rPr lang="en-US" altLang="zh-TW" baseline="0" dirty="0"/>
              <a:t>That means during training, the true clean speech and true noise were given to train the mask generator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From the results of these four spectrograms, </a:t>
            </a:r>
          </a:p>
          <a:p>
            <a:r>
              <a:rPr lang="en-US" altLang="zh-TW" baseline="0" dirty="0"/>
              <a:t>we can note that the proposed adversarial training can effectively capture speech and noise signals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However, the authors did not directly use the estimated speech signal for speech recognition </a:t>
            </a:r>
          </a:p>
          <a:p>
            <a:r>
              <a:rPr lang="en-US" altLang="zh-TW" baseline="0" dirty="0"/>
              <a:t>Instead, they use the estimated noise mask for a mask-based </a:t>
            </a:r>
            <a:r>
              <a:rPr lang="en-US" altLang="zh-TW" baseline="0" dirty="0" err="1"/>
              <a:t>beamformer</a:t>
            </a:r>
            <a:r>
              <a:rPr lang="en-US" altLang="zh-TW" baseline="0" dirty="0"/>
              <a:t> </a:t>
            </a:r>
          </a:p>
          <a:p>
            <a:endParaRPr lang="en-US" altLang="zh-TW" baseline="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47304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 estimated noise makes is used with</a:t>
            </a:r>
            <a:r>
              <a:rPr lang="en-US" altLang="zh-TW" baseline="0" dirty="0"/>
              <a:t> the MVDR </a:t>
            </a:r>
            <a:r>
              <a:rPr lang="en-US" altLang="zh-TW" baseline="0" dirty="0" err="1"/>
              <a:t>beamformer</a:t>
            </a:r>
            <a:r>
              <a:rPr lang="en-US" altLang="zh-TW" baseline="0" dirty="0"/>
              <a:t> </a:t>
            </a:r>
          </a:p>
          <a:p>
            <a:r>
              <a:rPr lang="en-US" altLang="zh-TW" baseline="0" dirty="0"/>
              <a:t>When we have multiple signal inputs y</a:t>
            </a:r>
          </a:p>
          <a:p>
            <a:r>
              <a:rPr lang="en-US" altLang="zh-TW" baseline="0" dirty="0"/>
              <a:t>We need to estimate a weight vector, which consists of </a:t>
            </a:r>
            <a:r>
              <a:rPr lang="en-US" altLang="zh-TW" baseline="0" dirty="0" err="1"/>
              <a:t>beamformer</a:t>
            </a:r>
            <a:r>
              <a:rPr lang="en-US" altLang="zh-TW" baseline="0" dirty="0"/>
              <a:t> coefficients </a:t>
            </a:r>
          </a:p>
          <a:p>
            <a:r>
              <a:rPr lang="en-US" altLang="zh-TW" baseline="0" dirty="0"/>
              <a:t>We use the MVDR to compute this coefficient vector </a:t>
            </a:r>
          </a:p>
          <a:p>
            <a:r>
              <a:rPr lang="en-US" altLang="zh-TW" baseline="0" dirty="0"/>
              <a:t>For the MVDR algorithm, we need to have the steering vector h</a:t>
            </a:r>
          </a:p>
          <a:p>
            <a:r>
              <a:rPr lang="en-US" altLang="zh-TW" baseline="0" dirty="0"/>
              <a:t>To compute h, we need to have the spatial covariance matrix </a:t>
            </a:r>
          </a:p>
          <a:p>
            <a:r>
              <a:rPr lang="en-US" altLang="zh-TW" baseline="0" dirty="0"/>
              <a:t>IT is not easy to directly compute the spatial covariance matrix, so the estimated mask is used here</a:t>
            </a:r>
          </a:p>
          <a:p>
            <a:r>
              <a:rPr lang="en-US" altLang="zh-TW" baseline="0" dirty="0"/>
              <a:t>Based on the estimated mask, we can compute this</a:t>
            </a:r>
          </a:p>
          <a:p>
            <a:r>
              <a:rPr lang="en-US" altLang="zh-TW" baseline="0" dirty="0"/>
              <a:t>Then, we can get spatial contrivance matrix of target signal </a:t>
            </a:r>
          </a:p>
          <a:p>
            <a:r>
              <a:rPr lang="en-US" altLang="zh-TW" baseline="0" dirty="0"/>
              <a:t>Then, we can compute h</a:t>
            </a:r>
          </a:p>
          <a:p>
            <a:r>
              <a:rPr lang="en-US" altLang="zh-TW" baseline="0" dirty="0"/>
              <a:t>And w </a:t>
            </a:r>
          </a:p>
          <a:p>
            <a:r>
              <a:rPr lang="en-US" altLang="zh-TW" baseline="0" dirty="0"/>
              <a:t>And finally, we can get the enhanced speech signal s </a:t>
            </a:r>
          </a:p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488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DEF51-542F-46EE-BED1-D95B1201EC92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61358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</a:t>
            </a:r>
            <a:r>
              <a:rPr lang="en-US" altLang="zh-TW" baseline="0" dirty="0"/>
              <a:t> ASR results are listed here</a:t>
            </a:r>
          </a:p>
          <a:p>
            <a:r>
              <a:rPr lang="en-US" altLang="zh-TW" baseline="0" dirty="0"/>
              <a:t>Comparing with unprocessed signals, the proposed adversarial training approach yields significant recognition improvements</a:t>
            </a:r>
          </a:p>
          <a:p>
            <a:r>
              <a:rPr lang="en-US" altLang="zh-TW" baseline="0" dirty="0"/>
              <a:t>Comparing with the supervised version, when paired speech and noise are provided, the proposed method also gives comparable results 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55082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 is another GAN-based speech enhancement</a:t>
            </a:r>
            <a:r>
              <a:rPr lang="en-US" altLang="zh-TW" baseline="0" dirty="0"/>
              <a:t> system </a:t>
            </a:r>
          </a:p>
          <a:p>
            <a:r>
              <a:rPr lang="en-US" altLang="zh-TW" baseline="0" dirty="0"/>
              <a:t>The system is actually based on the cycle-GAN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For the top row, the clean speech is first converted to synthesized noisy speech</a:t>
            </a:r>
          </a:p>
          <a:p>
            <a:r>
              <a:rPr lang="en-US" altLang="zh-TW" baseline="0" dirty="0"/>
              <a:t>And then transformed back to the clean speech </a:t>
            </a:r>
          </a:p>
          <a:p>
            <a:r>
              <a:rPr lang="en-US" altLang="zh-TW" baseline="0" dirty="0"/>
              <a:t>For the bottom raw, the noisy speech is first converted to enhanced speech</a:t>
            </a:r>
          </a:p>
          <a:p>
            <a:r>
              <a:rPr lang="en-US" altLang="zh-TW" baseline="0" dirty="0"/>
              <a:t>And then transformed to the noisy speech</a:t>
            </a:r>
          </a:p>
          <a:p>
            <a:r>
              <a:rPr lang="en-US" altLang="zh-TW" baseline="0" dirty="0"/>
              <a:t>Then the consistency loss is applied to make sure these two and these two are as close as possible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Moreover, there are two mode discriminators, this aims to make the synthesized noisy speech to be close to the real noisy speech</a:t>
            </a:r>
          </a:p>
          <a:p>
            <a:r>
              <a:rPr lang="en-US" altLang="zh-TW" baseline="0" dirty="0"/>
              <a:t>And this is to make the enhanced speech to be close to the clean speech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From this system, we can use this enhanced speech as front-end processing for ASR</a:t>
            </a:r>
          </a:p>
          <a:p>
            <a:r>
              <a:rPr lang="en-US" altLang="zh-TW" baseline="0" dirty="0"/>
              <a:t>We can also use this synthesized noisy speech to adapt the acoustic models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41007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The cycle-GAN based speech enhancement was tested on two ASR tasks </a:t>
                </a:r>
              </a:p>
              <a:p>
                <a:r>
                  <a:rPr lang="en-US" altLang="zh-TW" dirty="0"/>
                  <a:t>One is noise robustness </a:t>
                </a:r>
              </a:p>
              <a:p>
                <a:r>
                  <a:rPr lang="en-US" altLang="zh-TW" dirty="0"/>
                  <a:t>The other is speaker style adaptation </a:t>
                </a:r>
              </a:p>
              <a:p>
                <a:endParaRPr lang="en-US" altLang="zh-TW" dirty="0"/>
              </a:p>
              <a:p>
                <a:r>
                  <a:rPr lang="en-US" altLang="zh-TW" dirty="0"/>
                  <a:t>From</a:t>
                </a:r>
                <a:r>
                  <a:rPr lang="en-US" altLang="zh-TW" baseline="0" dirty="0"/>
                  <a:t> the results, we can note that </a:t>
                </a:r>
                <a:r>
                  <a:rPr lang="en-US" altLang="zh-TW" sz="1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zh-TW" baseline="0" dirty="0"/>
                  <a:t> feature transformation can improve recognition results for both noisy and style adaptation ASR tasks</a:t>
                </a:r>
              </a:p>
              <a:p>
                <a:r>
                  <a:rPr lang="en-US" altLang="zh-TW" baseline="0" dirty="0"/>
                  <a:t>We also noted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TW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TW" baseline="0" dirty="0"/>
                  <a:t> can be used for model adaptation to improve ASR results in noisy conditions 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 smtClean="0"/>
                  <a:t>The cycle-GAN based speech enhancement was tested on two ASR tasks </a:t>
                </a:r>
              </a:p>
              <a:p>
                <a:r>
                  <a:rPr lang="en-US" altLang="zh-TW" dirty="0" smtClean="0"/>
                  <a:t>One is noise robustness </a:t>
                </a:r>
              </a:p>
              <a:p>
                <a:r>
                  <a:rPr lang="en-US" altLang="zh-TW" dirty="0" smtClean="0"/>
                  <a:t>The other is speaker style adaptation </a:t>
                </a:r>
              </a:p>
              <a:p>
                <a:r>
                  <a:rPr lang="en-US" altLang="zh-TW" dirty="0" smtClean="0"/>
                  <a:t>From</a:t>
                </a:r>
                <a:r>
                  <a:rPr lang="en-US" altLang="zh-TW" baseline="0" dirty="0" smtClean="0"/>
                  <a:t> the results, we can note that </a:t>
                </a:r>
                <a:r>
                  <a:rPr lang="en-US" altLang="zh-TW" sz="1200" dirty="0" smtClean="0"/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𝐺_(𝑇</a:t>
                </a:r>
                <a:r>
                  <a:rPr lang="en-US" altLang="zh-TW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→𝑆)</a:t>
                </a:r>
                <a:r>
                  <a:rPr lang="en-US" altLang="zh-TW" baseline="0" dirty="0" smtClean="0"/>
                  <a:t> feature transformation can improve recognition results for both noisy and accented ASR</a:t>
                </a:r>
              </a:p>
              <a:p>
                <a:r>
                  <a:rPr lang="en-US" altLang="zh-TW" baseline="0" dirty="0" smtClean="0"/>
                  <a:t>We also noted that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𝐺</a:t>
                </a:r>
                <a:r>
                  <a:rPr lang="en-US" altLang="zh-TW" sz="1200" i="0" smtClean="0">
                    <a:latin typeface="Cambria Math" panose="02040503050406030204" pitchFamily="18" charset="0"/>
                  </a:rPr>
                  <a:t>_(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𝑆</a:t>
                </a:r>
                <a:r>
                  <a:rPr lang="en-US" altLang="zh-TW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→𝑇</a:t>
                </a:r>
                <a:r>
                  <a:rPr lang="en-US" altLang="zh-TW" sz="120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altLang="zh-TW" baseline="0" dirty="0" smtClean="0"/>
                  <a:t> can be used for model adaptation to improve ASR results in noisy conditions  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83395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TW" sz="2800" dirty="0"/>
              <a:t>Next, I</a:t>
            </a:r>
            <a:r>
              <a:rPr lang="en-US" altLang="zh-TW" sz="2800" baseline="0" dirty="0"/>
              <a:t> am going to present GAN for </a:t>
            </a:r>
            <a:r>
              <a:rPr lang="en-US" altLang="zh-TW" sz="2800" baseline="0" dirty="0" err="1"/>
              <a:t>postfilter</a:t>
            </a:r>
            <a:r>
              <a:rPr lang="en-US" altLang="zh-TW" sz="2800" baseline="0" dirty="0"/>
              <a:t>, speech synthesis, and voice conversion </a:t>
            </a:r>
          </a:p>
          <a:p>
            <a:pPr lvl="0"/>
            <a:r>
              <a:rPr lang="en-US" altLang="zh-TW" sz="2800" baseline="0" dirty="0"/>
              <a:t>Again the conditional GAN and Cycle-GAN are widely used for these tasks </a:t>
            </a:r>
            <a:endParaRPr lang="zh-TW" altLang="en-US" sz="2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83318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First,</a:t>
            </a:r>
            <a:r>
              <a:rPr lang="en-US" altLang="zh-TW" baseline="0" dirty="0"/>
              <a:t> let me briefly introduce the post-filter task</a:t>
            </a:r>
          </a:p>
          <a:p>
            <a:r>
              <a:rPr lang="en-US" altLang="zh-TW" baseline="0" dirty="0"/>
              <a:t>The post-filter task uses a mapping function, G, to convert synthesized speech to the one that is similar to natural speech</a:t>
            </a:r>
          </a:p>
          <a:p>
            <a:r>
              <a:rPr lang="en-US" altLang="zh-TW" baseline="0" dirty="0"/>
              <a:t>An objective function is used to judge the difference of generated speech and natural speech </a:t>
            </a:r>
          </a:p>
          <a:p>
            <a:r>
              <a:rPr lang="en-US" altLang="zh-TW" baseline="0" dirty="0"/>
              <a:t>In the past, many algorithms have been used to design the mapping function </a:t>
            </a:r>
          </a:p>
          <a:p>
            <a:r>
              <a:rPr lang="en-US" altLang="zh-TW" baseline="0" dirty="0"/>
              <a:t>Similar to speech enhancement, GAN is also used as an objective function to compute the parameters of the mapping function, G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62953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 plot is a</a:t>
            </a:r>
            <a:r>
              <a:rPr lang="en-US" altLang="zh-TW" baseline="0" dirty="0"/>
              <a:t> </a:t>
            </a:r>
            <a:r>
              <a:rPr lang="en-US" altLang="zh-TW" sz="1200" dirty="0">
                <a:solidFill>
                  <a:srgbClr val="0000FF"/>
                </a:solidFill>
              </a:rPr>
              <a:t>GAN-based post-filter</a:t>
            </a:r>
            <a:r>
              <a:rPr lang="en-US" altLang="zh-TW" sz="1200" baseline="0" dirty="0">
                <a:solidFill>
                  <a:srgbClr val="0000FF"/>
                </a:solidFill>
              </a:rPr>
              <a:t> system</a:t>
            </a:r>
            <a:endParaRPr lang="en-US" altLang="zh-TW" sz="1200" dirty="0">
              <a:solidFill>
                <a:srgbClr val="0000FF"/>
              </a:solidFill>
            </a:endParaRPr>
          </a:p>
          <a:p>
            <a:r>
              <a:rPr lang="en-US" altLang="zh-TW" sz="1200" dirty="0">
                <a:solidFill>
                  <a:srgbClr val="0000FF"/>
                </a:solidFill>
              </a:rPr>
              <a:t>The input</a:t>
            </a:r>
            <a:r>
              <a:rPr lang="en-US" altLang="zh-TW" sz="1200" baseline="0" dirty="0">
                <a:solidFill>
                  <a:srgbClr val="0000FF"/>
                </a:solidFill>
              </a:rPr>
              <a:t> of the mapping function, G, is the synthesized speech,</a:t>
            </a:r>
            <a:endParaRPr lang="en-US" altLang="zh-TW" sz="1200" baseline="0" dirty="0">
              <a:solidFill>
                <a:schemeClr val="tx1"/>
              </a:solidFill>
            </a:endParaRPr>
          </a:p>
          <a:p>
            <a:r>
              <a:rPr lang="en-US" altLang="zh-TW" sz="1200" baseline="0" dirty="0">
                <a:solidFill>
                  <a:schemeClr val="tx1"/>
                </a:solidFill>
              </a:rPr>
              <a:t>The output is the generated speech </a:t>
            </a:r>
          </a:p>
          <a:p>
            <a:r>
              <a:rPr lang="en-US" altLang="zh-TW" sz="1200" baseline="0" dirty="0">
                <a:solidFill>
                  <a:schemeClr val="tx1"/>
                </a:solidFill>
              </a:rPr>
              <a:t>The discriminator is trained with the aim to distinguish the generated and natural spectral features</a:t>
            </a:r>
          </a:p>
          <a:p>
            <a:r>
              <a:rPr lang="en-US" altLang="zh-TW" sz="1200" baseline="0" dirty="0">
                <a:solidFill>
                  <a:schemeClr val="tx1"/>
                </a:solidFill>
              </a:rPr>
              <a:t>In here, they used the low-resolution feature: </a:t>
            </a:r>
            <a:r>
              <a:rPr lang="en-US" altLang="zh-TW" sz="1200" baseline="0" dirty="0" err="1">
                <a:solidFill>
                  <a:schemeClr val="tx1"/>
                </a:solidFill>
              </a:rPr>
              <a:t>mel</a:t>
            </a:r>
            <a:r>
              <a:rPr lang="en-US" altLang="zh-TW" sz="1200" baseline="0" dirty="0">
                <a:solidFill>
                  <a:schemeClr val="tx1"/>
                </a:solidFill>
              </a:rPr>
              <a:t> </a:t>
            </a:r>
            <a:r>
              <a:rPr lang="en-US" altLang="zh-TW" sz="1200" baseline="0" dirty="0" err="1">
                <a:solidFill>
                  <a:schemeClr val="tx1"/>
                </a:solidFill>
              </a:rPr>
              <a:t>cepstral</a:t>
            </a:r>
            <a:r>
              <a:rPr lang="en-US" altLang="zh-TW" sz="1200" baseline="0" dirty="0">
                <a:solidFill>
                  <a:schemeClr val="tx1"/>
                </a:solidFill>
              </a:rPr>
              <a:t> coefficients </a:t>
            </a:r>
          </a:p>
          <a:p>
            <a:r>
              <a:rPr lang="en-US" altLang="zh-TW" sz="1200" baseline="0" dirty="0">
                <a:solidFill>
                  <a:schemeClr val="tx1"/>
                </a:solidFill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Traditional MSE-based objective function suffers over-smoothing problem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Based on GAN, the naturalness of the generated speech can be further improved </a:t>
            </a:r>
            <a:endParaRPr lang="en-US" altLang="zh-TW" sz="1200" baseline="0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096171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</a:t>
            </a:r>
            <a:r>
              <a:rPr lang="en-US" altLang="zh-TW" baseline="0" dirty="0"/>
              <a:t> authors listed the spectrograms of natural speech and several well-known post-filter approaches </a:t>
            </a:r>
          </a:p>
          <a:p>
            <a:r>
              <a:rPr lang="en-US" altLang="zh-TW" baseline="0" dirty="0"/>
              <a:t>The result of GAN is shown here</a:t>
            </a:r>
          </a:p>
          <a:p>
            <a:r>
              <a:rPr lang="en-US" altLang="zh-TW" baseline="0" dirty="0"/>
              <a:t>From the spectrograms, we can note that GAN </a:t>
            </a:r>
            <a:r>
              <a:rPr lang="en-US" altLang="zh-TW" sz="1200" dirty="0"/>
              <a:t>generates spectral texture similar to the natural one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53603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</a:t>
            </a:r>
            <a:r>
              <a:rPr lang="en-US" altLang="zh-TW" baseline="0" dirty="0"/>
              <a:t> objective evaluations in terms of </a:t>
            </a:r>
            <a:r>
              <a:rPr lang="en-US" altLang="zh-TW" dirty="0"/>
              <a:t>Feature trajectory and modulation spectrum</a:t>
            </a:r>
            <a:r>
              <a:rPr lang="zh-TW" altLang="en-US" baseline="0" dirty="0"/>
              <a:t> </a:t>
            </a:r>
            <a:endParaRPr lang="en-US" altLang="zh-TW" baseline="0" dirty="0"/>
          </a:p>
          <a:p>
            <a:r>
              <a:rPr lang="en-US" altLang="zh-TW" baseline="0" dirty="0"/>
              <a:t>Here, the authors proposed an improved version of GAN-based post-filter, </a:t>
            </a:r>
            <a:r>
              <a:rPr lang="en-US" altLang="zh-TW" baseline="0" dirty="0" err="1"/>
              <a:t>GANv</a:t>
            </a:r>
            <a:endParaRPr lang="en-US" altLang="zh-TW" baseline="0" dirty="0"/>
          </a:p>
          <a:p>
            <a:r>
              <a:rPr lang="en-US" altLang="zh-TW" baseline="0" dirty="0"/>
              <a:t>Where the GAN-based post-filter is only applied in voice segments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The objective results show that </a:t>
            </a:r>
            <a:endParaRPr lang="en-US" altLang="zh-TW" dirty="0"/>
          </a:p>
          <a:p>
            <a:r>
              <a:rPr lang="en-US" altLang="zh-TW" dirty="0"/>
              <a:t>Both GAN</a:t>
            </a:r>
            <a:r>
              <a:rPr lang="en-US" altLang="zh-TW" baseline="0" dirty="0"/>
              <a:t> and </a:t>
            </a:r>
            <a:r>
              <a:rPr lang="en-US" altLang="zh-TW" baseline="0" dirty="0" err="1"/>
              <a:t>GANv</a:t>
            </a:r>
            <a:r>
              <a:rPr lang="en-US" altLang="zh-TW" baseline="0" dirty="0"/>
              <a:t> always outperform conventional approaches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425157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They have also conducted</a:t>
            </a:r>
            <a:r>
              <a:rPr lang="en-US" altLang="zh-TW" baseline="0" dirty="0"/>
              <a:t> subjective listening tests </a:t>
            </a:r>
          </a:p>
          <a:p>
            <a:r>
              <a:rPr lang="en-US" altLang="zh-TW" baseline="0" dirty="0"/>
              <a:t>The results show that </a:t>
            </a:r>
          </a:p>
          <a:p>
            <a:r>
              <a:rPr lang="en-US" altLang="zh-TW" baseline="0" dirty="0"/>
              <a:t>GAN clearly outperforms synthesized speech </a:t>
            </a:r>
          </a:p>
          <a:p>
            <a:r>
              <a:rPr lang="en-US" altLang="zh-TW" baseline="0" dirty="0"/>
              <a:t>And </a:t>
            </a:r>
            <a:r>
              <a:rPr lang="en-US" altLang="zh-TW" baseline="0" dirty="0" err="1"/>
              <a:t>GANv</a:t>
            </a:r>
            <a:r>
              <a:rPr lang="en-US" altLang="zh-TW" baseline="0" dirty="0"/>
              <a:t> provides further improvements over GAN</a:t>
            </a:r>
          </a:p>
          <a:p>
            <a:r>
              <a:rPr lang="en-US" altLang="zh-TW" baseline="0" dirty="0"/>
              <a:t>Moreover, </a:t>
            </a:r>
            <a:r>
              <a:rPr lang="en-US" altLang="zh-TW" baseline="0" dirty="0" err="1"/>
              <a:t>GANv</a:t>
            </a:r>
            <a:r>
              <a:rPr lang="en-US" altLang="zh-TW" baseline="0" dirty="0"/>
              <a:t> yields comparable scores to natural speech </a:t>
            </a:r>
          </a:p>
          <a:p>
            <a:endParaRPr lang="en-US" altLang="zh-TW" baseline="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325160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Later on the same group</a:t>
            </a:r>
            <a:r>
              <a:rPr lang="en-US" altLang="zh-TW" baseline="0" dirty="0"/>
              <a:t> has proposed another work</a:t>
            </a:r>
          </a:p>
          <a:p>
            <a:r>
              <a:rPr lang="en-US" altLang="zh-TW" dirty="0"/>
              <a:t>Before, the applied GAN-based post-filter on </a:t>
            </a:r>
            <a:r>
              <a:rPr lang="en-US" altLang="zh-TW" dirty="0" err="1"/>
              <a:t>mel</a:t>
            </a:r>
            <a:r>
              <a:rPr lang="en-US" altLang="zh-TW" dirty="0"/>
              <a:t> </a:t>
            </a:r>
            <a:r>
              <a:rPr lang="en-US" altLang="zh-TW" dirty="0" err="1"/>
              <a:t>cepstrum</a:t>
            </a:r>
            <a:r>
              <a:rPr lang="en-US" altLang="zh-TW" dirty="0"/>
              <a:t> coefficient</a:t>
            </a:r>
            <a:r>
              <a:rPr lang="en-US" altLang="zh-TW" baseline="0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In this work, the authors applied </a:t>
            </a:r>
            <a:r>
              <a:rPr lang="en-US" altLang="zh-TW" dirty="0"/>
              <a:t>GAN-based post-filter on STFT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spectgroams</a:t>
            </a:r>
            <a:r>
              <a:rPr lang="en-US" altLang="zh-TW" baseline="0" dirty="0"/>
              <a:t> (which is the higher resolution feature)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In stead of working on every frequency bin, they first partition the </a:t>
            </a:r>
            <a:r>
              <a:rPr lang="en-US" altLang="zh-TW" baseline="0" dirty="0" err="1"/>
              <a:t>spectrgromas</a:t>
            </a:r>
            <a:r>
              <a:rPr lang="en-US" altLang="zh-TW" baseline="0" dirty="0"/>
              <a:t> into N </a:t>
            </a:r>
            <a:r>
              <a:rPr lang="en-US" altLang="zh-TW" baseline="0" dirty="0" err="1"/>
              <a:t>subbands</a:t>
            </a:r>
            <a:endParaRPr lang="en-US" altLang="zh-TW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The GAN-based post-filter is applied on each </a:t>
            </a:r>
            <a:r>
              <a:rPr lang="en-US" altLang="zh-TW" baseline="0" dirty="0" err="1"/>
              <a:t>subband</a:t>
            </a:r>
            <a:r>
              <a:rPr lang="en-US" altLang="zh-TW" baseline="0" dirty="0"/>
              <a:t> individually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Finally, these N bands are combined to reconstruct the output spectrogram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1399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圖片生成：</a:t>
            </a:r>
            <a:endParaRPr lang="en-US" altLang="zh-TW" dirty="0"/>
          </a:p>
          <a:p>
            <a:r>
              <a:rPr lang="zh-TW" altLang="en-US" dirty="0"/>
              <a:t>吳宗翰、謝濬丞、</a:t>
            </a:r>
            <a:endParaRPr lang="en-US" altLang="zh-TW" dirty="0"/>
          </a:p>
          <a:p>
            <a:r>
              <a:rPr lang="zh-TW" altLang="en-US" dirty="0"/>
              <a:t>陳延昊、錢柏均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2122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They used four </a:t>
            </a:r>
            <a:r>
              <a:rPr lang="en-US" altLang="zh-TW" dirty="0" err="1"/>
              <a:t>subbands</a:t>
            </a:r>
            <a:r>
              <a:rPr lang="en-US" altLang="zh-TW" dirty="0"/>
              <a:t> in their experiment </a:t>
            </a:r>
          </a:p>
          <a:p>
            <a:r>
              <a:rPr lang="en-US" altLang="zh-TW" dirty="0"/>
              <a:t>The</a:t>
            </a:r>
            <a:r>
              <a:rPr lang="en-US" altLang="zh-TW" baseline="0" dirty="0"/>
              <a:t> spectrograms of each sub-bands are listed in column one, two, three, and four </a:t>
            </a:r>
          </a:p>
          <a:p>
            <a:r>
              <a:rPr lang="en-US" altLang="zh-TW" baseline="0" dirty="0"/>
              <a:t>Corresponding to lower frequency region, middle frequency regions, and high frequency region </a:t>
            </a:r>
          </a:p>
          <a:p>
            <a:r>
              <a:rPr lang="en-US" altLang="zh-TW" dirty="0"/>
              <a:t>The final column is the combination</a:t>
            </a:r>
            <a:r>
              <a:rPr lang="en-US" altLang="zh-TW" baseline="0" dirty="0"/>
              <a:t> of these four </a:t>
            </a:r>
            <a:r>
              <a:rPr lang="en-US" altLang="zh-TW" baseline="0" dirty="0" err="1"/>
              <a:t>subbands</a:t>
            </a:r>
            <a:endParaRPr lang="en-US" altLang="zh-TW" baseline="0" dirty="0"/>
          </a:p>
          <a:p>
            <a:r>
              <a:rPr lang="en-US" altLang="zh-TW" baseline="0" dirty="0"/>
              <a:t>From the spectrogram comparison, we can note that GAN-based post-filter can generate spectral texture that is similar to the natural spectral texture 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14958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GAN</a:t>
            </a:r>
            <a:r>
              <a:rPr lang="en-US" altLang="zh-TW" baseline="0" dirty="0"/>
              <a:t> is also used to improve the speech synthesis system </a:t>
            </a:r>
          </a:p>
          <a:p>
            <a:r>
              <a:rPr lang="en-US" altLang="zh-TW" baseline="0" dirty="0"/>
              <a:t>In a speech synthesis system </a:t>
            </a:r>
          </a:p>
          <a:p>
            <a:r>
              <a:rPr lang="en-US" altLang="zh-TW" baseline="0" dirty="0"/>
              <a:t>The input is the linguist feature, and G generates speech parameters, such as </a:t>
            </a:r>
            <a:r>
              <a:rPr lang="en-US" altLang="zh-TW" baseline="0" dirty="0" err="1"/>
              <a:t>mel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cepstral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coefficeitns</a:t>
            </a:r>
            <a:r>
              <a:rPr lang="en-US" altLang="zh-TW" baseline="0" dirty="0"/>
              <a:t>, f0, duration, </a:t>
            </a:r>
          </a:p>
          <a:p>
            <a:r>
              <a:rPr lang="en-US" altLang="zh-TW" baseline="0" dirty="0"/>
              <a:t>Traditional speech synthesis system uses one objective function to compute the difference of generated speech parameters and the natural speech parameters </a:t>
            </a:r>
          </a:p>
          <a:p>
            <a:r>
              <a:rPr lang="en-US" altLang="zh-TW" baseline="0" dirty="0"/>
              <a:t>Minimum generation error and</a:t>
            </a:r>
            <a:r>
              <a:rPr lang="zh-TW" altLang="en-US" baseline="0" dirty="0"/>
              <a:t> </a:t>
            </a:r>
            <a:r>
              <a:rPr lang="en-US" altLang="zh-TW" baseline="0" dirty="0"/>
              <a:t>MSE are two common objective functions  </a:t>
            </a:r>
          </a:p>
          <a:p>
            <a:r>
              <a:rPr lang="zh-TW" altLang="en-US" baseline="0" dirty="0"/>
              <a:t>Ｂ</a:t>
            </a:r>
            <a:r>
              <a:rPr lang="en-US" altLang="zh-TW" baseline="0" dirty="0"/>
              <a:t>y optimizing the objective function, we can then update the parameters in the generator </a:t>
            </a:r>
          </a:p>
          <a:p>
            <a:endParaRPr lang="en-US" altLang="zh-TW" baseline="0" dirty="0"/>
          </a:p>
          <a:p>
            <a:r>
              <a:rPr lang="en-US" altLang="zh-TW" dirty="0"/>
              <a:t>Thi</a:t>
            </a:r>
            <a:r>
              <a:rPr lang="en-US" altLang="zh-TW" baseline="0" dirty="0"/>
              <a:t>s is a work combining a speech synthesis module with an </a:t>
            </a:r>
            <a:r>
              <a:rPr lang="en-US" altLang="zh-TW" dirty="0"/>
              <a:t>anti-spoofing verification module</a:t>
            </a:r>
          </a:p>
          <a:p>
            <a:r>
              <a:rPr lang="en-US" altLang="zh-TW" dirty="0"/>
              <a:t>So,</a:t>
            </a:r>
            <a:r>
              <a:rPr lang="en-US" altLang="zh-TW" baseline="0" dirty="0"/>
              <a:t> here we call it  the ASV approach </a:t>
            </a:r>
            <a:r>
              <a:rPr lang="en-US" altLang="zh-TW" dirty="0"/>
              <a:t> </a:t>
            </a:r>
          </a:p>
          <a:p>
            <a:r>
              <a:rPr lang="en-US" altLang="zh-TW" dirty="0"/>
              <a:t>This part is speech synthesis</a:t>
            </a:r>
          </a:p>
          <a:p>
            <a:r>
              <a:rPr lang="en-US" altLang="zh-TW" dirty="0"/>
              <a:t>The</a:t>
            </a:r>
            <a:r>
              <a:rPr lang="en-US" altLang="zh-TW" baseline="0" dirty="0"/>
              <a:t> input is linguist features and the output is the generated speech parameters </a:t>
            </a:r>
          </a:p>
          <a:p>
            <a:r>
              <a:rPr lang="en-US" altLang="zh-TW" baseline="0" dirty="0"/>
              <a:t>The objective function for the synthesis module is a combination of </a:t>
            </a:r>
            <a:r>
              <a:rPr lang="en-US" altLang="zh-TW" sz="1200" dirty="0"/>
              <a:t>Minimum generation error and this</a:t>
            </a:r>
            <a:r>
              <a:rPr lang="en-US" altLang="zh-TW" sz="1200" baseline="0" dirty="0"/>
              <a:t> term </a:t>
            </a:r>
          </a:p>
          <a:p>
            <a:r>
              <a:rPr lang="en-US" altLang="zh-TW" sz="1200" baseline="0" dirty="0"/>
              <a:t>Which forces the synthesizer to generate more natural speech to cheat the ASV module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This </a:t>
            </a:r>
            <a:r>
              <a:rPr lang="en-US" altLang="zh-TW" dirty="0"/>
              <a:t>anti-spoofing verification module is used to distinguish</a:t>
            </a:r>
            <a:r>
              <a:rPr lang="en-US" altLang="zh-TW" baseline="0" dirty="0"/>
              <a:t> </a:t>
            </a:r>
            <a:r>
              <a:rPr lang="en-US" altLang="zh-TW" dirty="0"/>
              <a:t>generated speech</a:t>
            </a:r>
            <a:r>
              <a:rPr lang="en-US" altLang="zh-TW" baseline="0" dirty="0"/>
              <a:t> parameters and natural speech parameters </a:t>
            </a:r>
          </a:p>
          <a:p>
            <a:r>
              <a:rPr lang="en-US" altLang="zh-TW" sz="1200" baseline="0" dirty="0"/>
              <a:t> The speech parameters here is the </a:t>
            </a:r>
            <a:r>
              <a:rPr lang="en-US" altLang="zh-TW" sz="1200" baseline="0" dirty="0" err="1"/>
              <a:t>mel</a:t>
            </a:r>
            <a:r>
              <a:rPr lang="en-US" altLang="zh-TW" sz="1200" baseline="0" dirty="0"/>
              <a:t> </a:t>
            </a:r>
            <a:r>
              <a:rPr lang="en-US" altLang="zh-TW" sz="1200" baseline="0" dirty="0" err="1"/>
              <a:t>cepstram</a:t>
            </a:r>
            <a:r>
              <a:rPr lang="en-US" altLang="zh-TW" sz="1200" baseline="0" dirty="0"/>
              <a:t> coefficient </a:t>
            </a:r>
          </a:p>
          <a:p>
            <a:endParaRPr lang="en-US" altLang="zh-TW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65654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 authors show the results of both objective and subjective evaluations </a:t>
            </a:r>
          </a:p>
          <a:p>
            <a:r>
              <a:rPr lang="en-US" altLang="zh-TW" dirty="0"/>
              <a:t>For</a:t>
            </a:r>
            <a:r>
              <a:rPr lang="en-US" altLang="zh-TW" baseline="0" dirty="0"/>
              <a:t> the objective evaluation, they have compared the</a:t>
            </a:r>
            <a:r>
              <a:rPr lang="zh-TW" altLang="en-US" baseline="0" dirty="0"/>
              <a:t> </a:t>
            </a:r>
            <a:r>
              <a:rPr lang="en-US" altLang="zh-TW" baseline="0" dirty="0"/>
              <a:t>global variance of different features </a:t>
            </a:r>
          </a:p>
          <a:p>
            <a:r>
              <a:rPr lang="en-US" altLang="zh-TW" baseline="0" dirty="0"/>
              <a:t>The results show that the proposed ASV approach outperforms the MGE approach </a:t>
            </a:r>
          </a:p>
          <a:p>
            <a:r>
              <a:rPr lang="en-US" altLang="zh-TW" baseline="0" dirty="0"/>
              <a:t>And is comparable to the natural speech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For the subjective listening test</a:t>
            </a:r>
          </a:p>
          <a:p>
            <a:r>
              <a:rPr lang="en-US" altLang="zh-TW" baseline="0" dirty="0"/>
              <a:t>The results show that the proposed approach outperforms MGE training with different parameter setups </a:t>
            </a:r>
          </a:p>
          <a:p>
            <a:r>
              <a:rPr lang="en-US" altLang="zh-TW" baseline="0" dirty="0"/>
              <a:t>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295433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 dirty="0"/>
              <a:t>Let us look at the ASV system again </a:t>
            </a:r>
          </a:p>
          <a:p>
            <a:r>
              <a:rPr lang="en-US" altLang="zh-TW" baseline="0" dirty="0"/>
              <a:t>It is not easy to tell that the system is very similar to a GAN system</a:t>
            </a:r>
          </a:p>
          <a:p>
            <a:r>
              <a:rPr lang="en-US" altLang="zh-TW" baseline="0" dirty="0"/>
              <a:t>So later on, the same group rename their system with SS-GAN</a:t>
            </a:r>
          </a:p>
          <a:p>
            <a:r>
              <a:rPr lang="en-US" altLang="zh-TW" baseline="0" dirty="0"/>
              <a:t>And they also tried to apply this system to different speech parameters </a:t>
            </a:r>
          </a:p>
          <a:p>
            <a:r>
              <a:rPr lang="en-US" altLang="zh-TW" baseline="0" dirty="0"/>
              <a:t>In addition to  the </a:t>
            </a:r>
            <a:r>
              <a:rPr lang="en-US" altLang="zh-TW" baseline="0" dirty="0" err="1"/>
              <a:t>mel</a:t>
            </a:r>
            <a:r>
              <a:rPr lang="en-US" altLang="zh-TW" baseline="0" dirty="0"/>
              <a:t> </a:t>
            </a:r>
            <a:r>
              <a:rPr lang="en-US" altLang="zh-TW" baseline="0" dirty="0" err="1"/>
              <a:t>cepstral</a:t>
            </a:r>
            <a:r>
              <a:rPr lang="en-US" altLang="zh-TW" baseline="0" dirty="0"/>
              <a:t> coefficients, they also tried f0 and duration </a:t>
            </a:r>
            <a:r>
              <a:rPr lang="en-US" altLang="zh-TW" baseline="0" dirty="0" err="1"/>
              <a:t>coeffiecincts</a:t>
            </a:r>
            <a:endParaRPr lang="en-US" altLang="zh-TW" baseline="0" dirty="0"/>
          </a:p>
          <a:p>
            <a:r>
              <a:rPr lang="en-US" altLang="zh-TW" baseline="0" dirty="0"/>
              <a:t> </a:t>
            </a:r>
          </a:p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038451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Here is the results of subjective listening</a:t>
            </a:r>
            <a:r>
              <a:rPr lang="en-US" altLang="zh-TW" baseline="0" dirty="0"/>
              <a:t> scores,</a:t>
            </a:r>
          </a:p>
          <a:p>
            <a:r>
              <a:rPr lang="en-US" altLang="zh-TW" baseline="0" dirty="0"/>
              <a:t>For the generation of spectral features </a:t>
            </a:r>
          </a:p>
          <a:p>
            <a:r>
              <a:rPr lang="en-US" altLang="zh-TW" baseline="0" dirty="0"/>
              <a:t>the proposed approach outperforms conventional MGE training </a:t>
            </a:r>
          </a:p>
          <a:p>
            <a:endParaRPr lang="en-US" altLang="zh-TW" dirty="0"/>
          </a:p>
          <a:p>
            <a:r>
              <a:rPr lang="en-US" altLang="zh-TW" dirty="0"/>
              <a:t>First, they</a:t>
            </a:r>
            <a:r>
              <a:rPr lang="en-US" altLang="zh-TW" baseline="0" dirty="0"/>
              <a:t> tested GAN for MCCs and F0 </a:t>
            </a:r>
          </a:p>
          <a:p>
            <a:r>
              <a:rPr lang="en-US" altLang="zh-TW" baseline="0" dirty="0"/>
              <a:t>The results show that the GAN-based approach performs better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Then they compared with f0 and without f0, and the results show that with f0 performs better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In conclusion, the proposed approach works well for both spectral features and F0 parameters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763443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dirty="0">
                <a:solidFill>
                  <a:srgbClr val="0000FF"/>
                </a:solidFill>
              </a:rPr>
              <a:t>Glottal</a:t>
            </a:r>
            <a:r>
              <a:rPr lang="en-US" altLang="zh-TW" sz="1200" baseline="0" dirty="0">
                <a:solidFill>
                  <a:srgbClr val="0000FF"/>
                </a:solidFill>
              </a:rPr>
              <a:t> waveform is another speech parameters that is often used in speech synthesis </a:t>
            </a:r>
            <a:endParaRPr lang="en-US" altLang="zh-TW" sz="1200" dirty="0">
              <a:solidFill>
                <a:srgbClr val="0000FF"/>
              </a:solidFill>
            </a:endParaRPr>
          </a:p>
          <a:p>
            <a:r>
              <a:rPr lang="en-US" altLang="zh-TW" sz="1200" dirty="0">
                <a:solidFill>
                  <a:srgbClr val="0000FF"/>
                </a:solidFill>
              </a:rPr>
              <a:t>This plot</a:t>
            </a:r>
            <a:r>
              <a:rPr lang="en-US" altLang="zh-TW" sz="1200" baseline="0" dirty="0">
                <a:solidFill>
                  <a:srgbClr val="0000FF"/>
                </a:solidFill>
              </a:rPr>
              <a:t> shows </a:t>
            </a:r>
            <a:r>
              <a:rPr lang="en-US" altLang="zh-TW" sz="1200" dirty="0">
                <a:solidFill>
                  <a:srgbClr val="0000FF"/>
                </a:solidFill>
              </a:rPr>
              <a:t>a</a:t>
            </a:r>
            <a:r>
              <a:rPr lang="en-US" altLang="zh-TW" sz="1200" baseline="0" dirty="0">
                <a:solidFill>
                  <a:srgbClr val="0000FF"/>
                </a:solidFill>
              </a:rPr>
              <a:t> GAN-based speech synthesis system </a:t>
            </a:r>
            <a:r>
              <a:rPr lang="en-US" altLang="zh-TW" sz="1200" baseline="0" dirty="0">
                <a:solidFill>
                  <a:schemeClr val="tx1"/>
                </a:solidFill>
              </a:rPr>
              <a:t>to generate more natural glottal waveforms </a:t>
            </a:r>
          </a:p>
          <a:p>
            <a:r>
              <a:rPr lang="en-US" altLang="zh-TW" sz="1200" baseline="0" dirty="0">
                <a:solidFill>
                  <a:srgbClr val="0000FF"/>
                </a:solidFill>
              </a:rPr>
              <a:t>The input of generator is acoustic features </a:t>
            </a:r>
          </a:p>
          <a:p>
            <a:r>
              <a:rPr lang="en-US" altLang="zh-TW" sz="1200" baseline="0" dirty="0">
                <a:solidFill>
                  <a:srgbClr val="0000FF"/>
                </a:solidFill>
              </a:rPr>
              <a:t>And the output is glottal waveforms </a:t>
            </a:r>
          </a:p>
          <a:p>
            <a:r>
              <a:rPr lang="en-US" altLang="zh-TW" sz="1200" baseline="0" dirty="0">
                <a:solidFill>
                  <a:srgbClr val="0000FF"/>
                </a:solidFill>
              </a:rPr>
              <a:t>D here aims to distinguish generated and natural glottal waveforms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504531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 authors have compared the GAN-based system with different model architectures</a:t>
            </a:r>
            <a:r>
              <a:rPr lang="en-US" altLang="zh-TW" baseline="0" dirty="0"/>
              <a:t> </a:t>
            </a:r>
          </a:p>
          <a:p>
            <a:r>
              <a:rPr lang="en-US" altLang="zh-TW" baseline="0" dirty="0"/>
              <a:t>Including using DNN for both G and D</a:t>
            </a:r>
          </a:p>
          <a:p>
            <a:r>
              <a:rPr lang="en-US" altLang="zh-TW" baseline="0" dirty="0"/>
              <a:t>Conditional DNN for both G and D</a:t>
            </a:r>
          </a:p>
          <a:p>
            <a:r>
              <a:rPr lang="en-US" altLang="zh-TW" baseline="0" dirty="0"/>
              <a:t>Deep CNN for G and D</a:t>
            </a:r>
          </a:p>
          <a:p>
            <a:r>
              <a:rPr lang="en-US" altLang="zh-TW" baseline="0" dirty="0"/>
              <a:t>Deep CNN for G and D and with the least square loss</a:t>
            </a:r>
          </a:p>
          <a:p>
            <a:r>
              <a:rPr lang="en-US" altLang="zh-TW" baseline="0" dirty="0"/>
              <a:t>The results show that the </a:t>
            </a:r>
            <a:r>
              <a:rPr lang="en-US" altLang="zh-TW" dirty="0"/>
              <a:t>Deep CNN with LS loss performs the best and</a:t>
            </a:r>
          </a:p>
          <a:p>
            <a:r>
              <a:rPr lang="en-US" altLang="zh-TW" dirty="0"/>
              <a:t>The</a:t>
            </a:r>
            <a:r>
              <a:rPr lang="en-US" altLang="zh-TW" baseline="0" dirty="0"/>
              <a:t> generated glottal waveforms are more similar to the natural one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38375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In ASRU</a:t>
            </a:r>
            <a:r>
              <a:rPr lang="en-US" altLang="zh-TW" baseline="0" dirty="0"/>
              <a:t> 2017, another GAN-based speech synthesis approach has been proposed </a:t>
            </a:r>
          </a:p>
          <a:p>
            <a:r>
              <a:rPr lang="en-US" altLang="zh-TW" baseline="0" dirty="0"/>
              <a:t>The difference of their work and Saito’s work is that </a:t>
            </a:r>
          </a:p>
          <a:p>
            <a:r>
              <a:rPr lang="en-US" altLang="zh-TW" baseline="0" dirty="0"/>
              <a:t>They claim the input should be random noise</a:t>
            </a:r>
          </a:p>
          <a:p>
            <a:r>
              <a:rPr lang="en-US" altLang="zh-TW" baseline="0" dirty="0"/>
              <a:t>While the linguist features are used as condition both for the speech synthesizer and discriminator </a:t>
            </a:r>
          </a:p>
          <a:p>
            <a:r>
              <a:rPr lang="en-US" altLang="zh-TW" baseline="0" dirty="0"/>
              <a:t>This could be more similar to the setup of conditional GAN </a:t>
            </a:r>
          </a:p>
          <a:p>
            <a:r>
              <a:rPr lang="en-US" altLang="zh-TW" baseline="0" dirty="0"/>
              <a:t>To train the synthesizer, the objective function is formed by combining MSE and adversarial loss </a:t>
            </a:r>
          </a:p>
          <a:p>
            <a:endParaRPr lang="en-US" altLang="zh-TW" baseline="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695098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Moreover,</a:t>
            </a:r>
            <a:r>
              <a:rPr lang="en-US" altLang="zh-TW" baseline="0" dirty="0"/>
              <a:t> they have proposed a new loss function to replace the original loss function of the discriminator </a:t>
            </a:r>
          </a:p>
          <a:p>
            <a:r>
              <a:rPr lang="en-US" altLang="zh-TW" baseline="0" dirty="0"/>
              <a:t>Original loss function is to determine the generated and natural speech by setting one and zero </a:t>
            </a:r>
          </a:p>
          <a:p>
            <a:r>
              <a:rPr lang="en-US" altLang="zh-TW" baseline="0" dirty="0"/>
              <a:t>The new discriminator is a phone classifier</a:t>
            </a:r>
          </a:p>
          <a:p>
            <a:r>
              <a:rPr lang="en-US" altLang="zh-TW" baseline="0" dirty="0"/>
              <a:t>The output of D is a phone recognition vector </a:t>
            </a:r>
          </a:p>
          <a:p>
            <a:r>
              <a:rPr lang="en-US" altLang="zh-TW" baseline="0" dirty="0"/>
              <a:t>If the input is real speech parameters, the recognition vector should be close to the true label </a:t>
            </a:r>
          </a:p>
          <a:p>
            <a:r>
              <a:rPr lang="en-US" altLang="zh-TW" baseline="0" dirty="0"/>
              <a:t>When the input is generated speech parameters, then the recognition vector should be different from the true </a:t>
            </a:r>
            <a:r>
              <a:rPr lang="en-US" altLang="zh-TW" baseline="0" dirty="0" err="1"/>
              <a:t>lalbes</a:t>
            </a:r>
            <a:r>
              <a:rPr lang="en-US" altLang="zh-TW" baseline="0" dirty="0"/>
              <a:t> </a:t>
            </a:r>
          </a:p>
          <a:p>
            <a:r>
              <a:rPr lang="en-US" altLang="zh-TW" baseline="0" dirty="0"/>
              <a:t>Based on such D and C, we can improve G </a:t>
            </a:r>
          </a:p>
          <a:p>
            <a:endParaRPr lang="en-US" altLang="zh-TW" baseline="0" dirty="0"/>
          </a:p>
          <a:p>
            <a:endParaRPr lang="en-US" altLang="zh-TW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556035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 authors present the objective</a:t>
            </a:r>
            <a:r>
              <a:rPr lang="en-US" altLang="zh-TW" baseline="0" dirty="0"/>
              <a:t> and subject evaluation results </a:t>
            </a:r>
          </a:p>
          <a:p>
            <a:r>
              <a:rPr lang="en-US" altLang="zh-TW" baseline="0" dirty="0"/>
              <a:t>They have compared their systems with BLSTM and ASV systems </a:t>
            </a:r>
          </a:p>
          <a:p>
            <a:r>
              <a:rPr lang="en-US" altLang="zh-TW" baseline="0" dirty="0"/>
              <a:t>The results showed that the proposed methods and the BLSTM and ASV approaches are similar in terms of objective evaluations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From the subjective evaluation results, we can note that</a:t>
            </a:r>
          </a:p>
          <a:p>
            <a:pPr marL="228600" indent="-228600">
              <a:buAutoNum type="arabicParenBoth"/>
            </a:pPr>
            <a:r>
              <a:rPr lang="en-US" altLang="zh-TW" baseline="0" dirty="0"/>
              <a:t>GAN outperforms BLSTM and ASV</a:t>
            </a:r>
          </a:p>
          <a:p>
            <a:pPr marL="228600" indent="-228600">
              <a:buAutoNum type="arabicParenBoth"/>
            </a:pPr>
            <a:r>
              <a:rPr lang="en-US" altLang="zh-TW" baseline="0" dirty="0"/>
              <a:t>Unfortunately the phone-based classifier could not give further improvements over GAN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9605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感謝陳柏文同學提供實驗結果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501916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Next,</a:t>
            </a:r>
            <a:r>
              <a:rPr lang="en-US" altLang="zh-TW" baseline="0" dirty="0"/>
              <a:t> </a:t>
            </a:r>
            <a:r>
              <a:rPr lang="zh-TW" altLang="en-US" baseline="0" dirty="0"/>
              <a:t>Ｉ </a:t>
            </a:r>
            <a:r>
              <a:rPr lang="en-US" altLang="zh-TW" baseline="0" dirty="0"/>
              <a:t>am going to present GAN-based voice conversion </a:t>
            </a:r>
          </a:p>
          <a:p>
            <a:r>
              <a:rPr lang="en-US" altLang="zh-TW" baseline="0" dirty="0"/>
              <a:t>The overall process of voice conversion is very similar to speech enhancement</a:t>
            </a:r>
          </a:p>
          <a:p>
            <a:r>
              <a:rPr lang="en-US" altLang="zh-TW" baseline="0" dirty="0"/>
              <a:t>A mapping function, G, is used to convert speech from source speaker to target speaker </a:t>
            </a:r>
          </a:p>
          <a:p>
            <a:r>
              <a:rPr lang="en-US" altLang="zh-TW" baseline="0" dirty="0"/>
              <a:t>In the past, many approaches have been proposed for voice conversion </a:t>
            </a:r>
          </a:p>
          <a:p>
            <a:endParaRPr lang="en-US" altLang="zh-TW" baseline="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524810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Traditionally, many approaches use the MMSE criterion to estimate the parameters in G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However, using the MMSE criterion usually results in the over-smoothing issue </a:t>
            </a:r>
          </a:p>
          <a:p>
            <a:r>
              <a:rPr lang="en-US" altLang="zh-TW" dirty="0"/>
              <a:t>Recently</a:t>
            </a:r>
            <a:r>
              <a:rPr lang="en-US" altLang="zh-TW" baseline="0" dirty="0"/>
              <a:t>, GAN has been widely used as a new objective function to estimate G</a:t>
            </a:r>
          </a:p>
          <a:p>
            <a:r>
              <a:rPr lang="en-US" altLang="zh-TW" baseline="0" dirty="0"/>
              <a:t>The goal is to increase the naturalness, clarity, and similarity of converted speech </a:t>
            </a:r>
          </a:p>
          <a:p>
            <a:r>
              <a:rPr lang="en-US" altLang="zh-TW" baseline="0" dirty="0"/>
              <a:t>This figure shows the work of VAW-GAN</a:t>
            </a:r>
          </a:p>
          <a:p>
            <a:r>
              <a:rPr lang="en-US" altLang="zh-TW" baseline="0" dirty="0"/>
              <a:t>For the generator, the input is speech of the source speaker </a:t>
            </a:r>
          </a:p>
          <a:p>
            <a:r>
              <a:rPr lang="en-US" altLang="zh-TW" baseline="0" dirty="0"/>
              <a:t>The output is the speech of the target speaker </a:t>
            </a:r>
          </a:p>
          <a:p>
            <a:r>
              <a:rPr lang="en-US" altLang="zh-TW" baseline="0" dirty="0"/>
              <a:t>The discriminator is to distinguish whether the input is real or converted speech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872531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 is the results they show in the paper </a:t>
            </a:r>
          </a:p>
          <a:p>
            <a:r>
              <a:rPr lang="en-US" altLang="zh-TW" dirty="0"/>
              <a:t>The</a:t>
            </a:r>
            <a:r>
              <a:rPr lang="en-US" altLang="zh-TW" baseline="0" dirty="0"/>
              <a:t> objective results show that the VAW-GAN has clearer structures, more peaks and valleys</a:t>
            </a:r>
          </a:p>
          <a:p>
            <a:r>
              <a:rPr lang="en-US" altLang="zh-TW" baseline="0" dirty="0"/>
              <a:t>The MOS results also showed that VAW-GAN outperforms VAE for both intra-gender and inter-gender conditions  </a:t>
            </a:r>
          </a:p>
          <a:p>
            <a:endParaRPr lang="en-US" altLang="zh-TW" baseline="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30E42-3EE2-4D0F-BD03-B8C9BCE450C7}" type="slidenum">
              <a:rPr lang="zh-TW" altLang="en-US" smtClean="0"/>
              <a:t>138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081739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</a:t>
            </a:r>
            <a:r>
              <a:rPr lang="en-US" altLang="zh-TW" baseline="0" dirty="0"/>
              <a:t> plot shows a</a:t>
            </a:r>
            <a:r>
              <a:rPr lang="en-US" altLang="zh-TW" dirty="0"/>
              <a:t>nother</a:t>
            </a:r>
            <a:r>
              <a:rPr lang="en-US" altLang="zh-TW" baseline="0" dirty="0"/>
              <a:t> GAN-based VC </a:t>
            </a:r>
          </a:p>
          <a:p>
            <a:r>
              <a:rPr lang="en-US" altLang="zh-TW" baseline="0" dirty="0"/>
              <a:t>The authors argue that the we don not need to design an objective function to estimate the difference of speech signals </a:t>
            </a:r>
          </a:p>
          <a:p>
            <a:r>
              <a:rPr lang="en-US" altLang="zh-TW" baseline="0" dirty="0"/>
              <a:t>Instead, we can estimate the difference in a hidden layer in the discriminator </a:t>
            </a:r>
          </a:p>
          <a:p>
            <a:r>
              <a:rPr lang="en-US" altLang="zh-TW" baseline="0" dirty="0"/>
              <a:t>In this way, we can compare the signals in a more abstract domain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Moreover, they have combined the traditional voice conversion with GAN in this way</a:t>
            </a:r>
          </a:p>
          <a:p>
            <a:r>
              <a:rPr lang="en-US" altLang="zh-TW" baseline="0" dirty="0"/>
              <a:t>So the D needs to distinguish the speech of the real target speech, converted speech, and generated speech </a:t>
            </a:r>
          </a:p>
          <a:p>
            <a:endParaRPr lang="en-US" altLang="zh-TW" baseline="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535967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 conversion is performed</a:t>
            </a:r>
            <a:r>
              <a:rPr lang="en-US" altLang="zh-TW" baseline="0" dirty="0"/>
              <a:t> in the Mel </a:t>
            </a:r>
            <a:r>
              <a:rPr lang="en-US" altLang="zh-TW" baseline="0" dirty="0" err="1"/>
              <a:t>cepstral</a:t>
            </a:r>
            <a:r>
              <a:rPr lang="en-US" altLang="zh-TW" baseline="0" dirty="0"/>
              <a:t> coefficient domain </a:t>
            </a:r>
          </a:p>
          <a:p>
            <a:r>
              <a:rPr lang="en-US" altLang="zh-TW" baseline="0" dirty="0"/>
              <a:t>The top figures are the MCC spectrogram </a:t>
            </a:r>
          </a:p>
          <a:p>
            <a:r>
              <a:rPr lang="en-US" altLang="zh-TW" baseline="0" dirty="0"/>
              <a:t>And lower figures are the STFT</a:t>
            </a:r>
            <a:r>
              <a:rPr lang="zh-TW" altLang="en-US" baseline="0" dirty="0"/>
              <a:t> </a:t>
            </a:r>
            <a:r>
              <a:rPr lang="en-US" altLang="zh-TW" baseline="0" dirty="0"/>
              <a:t>spectrogram </a:t>
            </a:r>
          </a:p>
          <a:p>
            <a:r>
              <a:rPr lang="en-US" altLang="zh-TW" baseline="0" dirty="0"/>
              <a:t>We can note clear over-smoothing results in these two figures </a:t>
            </a:r>
          </a:p>
          <a:p>
            <a:r>
              <a:rPr lang="en-US" altLang="zh-TW" baseline="0" dirty="0"/>
              <a:t>We can also note that the spectral texture from the proposed LSM is similar to the target one </a:t>
            </a:r>
          </a:p>
          <a:p>
            <a:endParaRPr lang="en-US" altLang="zh-TW" baseline="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927645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 authors also conducted subjective listening</a:t>
            </a:r>
            <a:r>
              <a:rPr lang="en-US" altLang="zh-TW" baseline="0" dirty="0"/>
              <a:t> tests</a:t>
            </a:r>
          </a:p>
          <a:p>
            <a:r>
              <a:rPr lang="en-US" altLang="zh-TW" baseline="0" dirty="0"/>
              <a:t>Here are the preference tests of naturalness and clarity </a:t>
            </a:r>
          </a:p>
          <a:p>
            <a:r>
              <a:rPr lang="en-US" altLang="zh-TW" baseline="0" dirty="0"/>
              <a:t>From the results, the proposed method are notably better than conventional frame-based VC and MSE-based sequence-to-sequence approach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For the voice conversion task, it is important that the converted speech sound differently to the source speaker </a:t>
            </a:r>
          </a:p>
          <a:p>
            <a:r>
              <a:rPr lang="en-US" altLang="zh-TW" baseline="0" dirty="0"/>
              <a:t>While sound similarly to the target speaker </a:t>
            </a:r>
          </a:p>
          <a:p>
            <a:r>
              <a:rPr lang="en-US" altLang="zh-TW" baseline="0" dirty="0"/>
              <a:t>So, the authors have conducted the similarity listening tests </a:t>
            </a:r>
          </a:p>
          <a:p>
            <a:r>
              <a:rPr lang="en-US" altLang="zh-TW" dirty="0"/>
              <a:t>The</a:t>
            </a:r>
            <a:r>
              <a:rPr lang="en-US" altLang="zh-TW" baseline="0" dirty="0"/>
              <a:t> results show that the proposed method achieve better similarity scores than conventional approaches </a:t>
            </a:r>
          </a:p>
          <a:p>
            <a:r>
              <a:rPr lang="en-US" altLang="zh-TW" dirty="0"/>
              <a:t>Again verify the</a:t>
            </a:r>
            <a:r>
              <a:rPr lang="en-US" altLang="zh-TW" baseline="0" dirty="0"/>
              <a:t> effectiveness of the proposed approach 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098247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</a:t>
            </a:r>
            <a:r>
              <a:rPr lang="en-US" altLang="zh-TW" baseline="0" dirty="0"/>
              <a:t>s is a</a:t>
            </a:r>
            <a:r>
              <a:rPr lang="en-US" altLang="zh-TW" dirty="0"/>
              <a:t> </a:t>
            </a:r>
            <a:r>
              <a:rPr lang="en-US" altLang="zh-TW" dirty="0" err="1"/>
              <a:t>cycleGAN</a:t>
            </a:r>
            <a:r>
              <a:rPr lang="en-US" altLang="zh-TW" baseline="0" dirty="0"/>
              <a:t> based VC system</a:t>
            </a:r>
          </a:p>
          <a:p>
            <a:r>
              <a:rPr lang="en-US" altLang="zh-TW" baseline="0" dirty="0"/>
              <a:t>For the top row, G converts source speech to target speech </a:t>
            </a:r>
          </a:p>
          <a:p>
            <a:r>
              <a:rPr lang="en-US" altLang="zh-TW" baseline="0" dirty="0"/>
              <a:t>Then another G converts the target speech again back to the source speech </a:t>
            </a:r>
          </a:p>
          <a:p>
            <a:r>
              <a:rPr lang="en-US" altLang="zh-TW" baseline="0" dirty="0"/>
              <a:t>One goal is to minimize the difference of these two source speech signals </a:t>
            </a:r>
          </a:p>
          <a:p>
            <a:r>
              <a:rPr lang="en-US" altLang="zh-TW" baseline="0" dirty="0"/>
              <a:t>A D is used here to</a:t>
            </a:r>
            <a:r>
              <a:rPr lang="zh-TW" altLang="en-US" baseline="0" dirty="0"/>
              <a:t> </a:t>
            </a:r>
            <a:r>
              <a:rPr lang="en-US" altLang="zh-TW" baseline="0" dirty="0"/>
              <a:t>make the converted speech to be more natural and similar to the target speech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Similarly In the bottom row, a G is used here to convert the target speech to source speech </a:t>
            </a:r>
          </a:p>
          <a:p>
            <a:r>
              <a:rPr lang="en-US" altLang="zh-TW" baseline="0" dirty="0"/>
              <a:t>Another G is used to convert the source speech to the target speech </a:t>
            </a:r>
          </a:p>
          <a:p>
            <a:r>
              <a:rPr lang="en-US" altLang="zh-TW" baseline="0" dirty="0"/>
              <a:t>There is another D, which tries to make the converted speech to be more natural and similar to the source speech </a:t>
            </a:r>
          </a:p>
          <a:p>
            <a:endParaRPr lang="en-US" altLang="zh-TW" baseline="0" dirty="0"/>
          </a:p>
          <a:p>
            <a:endParaRPr lang="en-US" altLang="zh-TW" baseline="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97194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 authors have reported the subjective listening tests</a:t>
            </a:r>
          </a:p>
          <a:p>
            <a:r>
              <a:rPr lang="en-US" altLang="zh-TW" dirty="0"/>
              <a:t>The</a:t>
            </a:r>
            <a:r>
              <a:rPr lang="en-US" altLang="zh-TW" baseline="0" dirty="0"/>
              <a:t> results in terms of MOS sow that the proposed approach outperforms the baseline GMM system </a:t>
            </a:r>
          </a:p>
          <a:p>
            <a:r>
              <a:rPr lang="en-US" altLang="zh-TW" baseline="0" dirty="0"/>
              <a:t>They also conducted the similarity test</a:t>
            </a:r>
          </a:p>
          <a:p>
            <a:r>
              <a:rPr lang="en-US" altLang="zh-TW" baseline="0" dirty="0"/>
              <a:t>And the results show that the proposed approach outperforms the baseline GMM-based system 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Baseline: GMM</a:t>
            </a:r>
          </a:p>
          <a:p>
            <a:r>
              <a:rPr lang="en-US" altLang="zh-TW" dirty="0"/>
              <a:t>Synth:</a:t>
            </a:r>
            <a:r>
              <a:rPr lang="en-US" altLang="zh-TW" baseline="0" dirty="0"/>
              <a:t> synthesized-and-analyzed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219625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More recently</a:t>
            </a:r>
            <a:r>
              <a:rPr lang="en-US" altLang="zh-TW" baseline="0" dirty="0"/>
              <a:t> </a:t>
            </a:r>
            <a:r>
              <a:rPr lang="en-US" altLang="zh-TW" dirty="0"/>
              <a:t>a</a:t>
            </a:r>
            <a:r>
              <a:rPr lang="en-US" altLang="zh-TW" baseline="0" dirty="0"/>
              <a:t> multi-target VC has been proposed </a:t>
            </a:r>
          </a:p>
          <a:p>
            <a:r>
              <a:rPr lang="en-US" altLang="zh-TW" baseline="0" dirty="0"/>
              <a:t>There are two stages in the system </a:t>
            </a:r>
          </a:p>
          <a:p>
            <a:r>
              <a:rPr lang="en-US" altLang="zh-TW" baseline="0" dirty="0"/>
              <a:t>In the first stage, we have an encoder, a decoder, and a classifier</a:t>
            </a:r>
          </a:p>
          <a:p>
            <a:r>
              <a:rPr lang="en-US" altLang="zh-TW" baseline="0" dirty="0"/>
              <a:t>The input of the encoder is source speech</a:t>
            </a:r>
          </a:p>
          <a:p>
            <a:r>
              <a:rPr lang="en-US" altLang="zh-TW" baseline="0" dirty="0"/>
              <a:t>And the encoder generates code vector </a:t>
            </a:r>
          </a:p>
          <a:p>
            <a:r>
              <a:rPr lang="en-US" altLang="zh-TW" baseline="0" dirty="0"/>
              <a:t>The classifier is trained to maximize the speaker ID output </a:t>
            </a:r>
          </a:p>
          <a:p>
            <a:r>
              <a:rPr lang="en-US" altLang="zh-TW" baseline="0" dirty="0"/>
              <a:t>While minimize the speaker information in the code vector </a:t>
            </a:r>
          </a:p>
          <a:p>
            <a:r>
              <a:rPr lang="en-US" altLang="zh-TW" baseline="0" dirty="0"/>
              <a:t>Then, given the target speaker code, the decoder will generate the speech of the target speaker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In stage-2, this part is fixed</a:t>
            </a:r>
          </a:p>
          <a:p>
            <a:r>
              <a:rPr lang="en-US" altLang="zh-TW" baseline="0" dirty="0"/>
              <a:t>While another GAN is used to improve the converted speech </a:t>
            </a:r>
          </a:p>
          <a:p>
            <a:r>
              <a:rPr lang="en-US" altLang="zh-TW" baseline="0" dirty="0"/>
              <a:t>Additionally, the a classifier is used with D  </a:t>
            </a:r>
          </a:p>
          <a:p>
            <a:r>
              <a:rPr lang="en-US" altLang="zh-TW" baseline="0" dirty="0"/>
              <a:t>So this unit, (D+C) not only distinguish real and fake speech</a:t>
            </a:r>
          </a:p>
          <a:p>
            <a:r>
              <a:rPr lang="en-US" altLang="zh-TW" baseline="0" dirty="0"/>
              <a:t>But also force G to maximize the speaker information in the generated speech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59784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</a:t>
            </a:r>
            <a:r>
              <a:rPr lang="en-US" altLang="zh-TW" baseline="0" dirty="0"/>
              <a:t> multi-target VC uses non-parallel data</a:t>
            </a:r>
          </a:p>
          <a:p>
            <a:r>
              <a:rPr lang="en-US" altLang="zh-TW" baseline="0" dirty="0"/>
              <a:t>And the results show the effectiveness of the two stage or 1 stage </a:t>
            </a:r>
          </a:p>
          <a:p>
            <a:r>
              <a:rPr lang="en-US" altLang="zh-TW" baseline="0" dirty="0"/>
              <a:t>The results also show that the multi-target approach is comparable to </a:t>
            </a:r>
            <a:r>
              <a:rPr lang="en-US" altLang="zh-TW" sz="1200" dirty="0"/>
              <a:t>Cycle-GAN-VC in </a:t>
            </a:r>
            <a:br>
              <a:rPr lang="en-US" altLang="zh-TW" sz="1200" dirty="0"/>
            </a:br>
            <a:r>
              <a:rPr lang="en-US" altLang="zh-TW" sz="1200" dirty="0"/>
              <a:t>     terms of the naturalness and the similarity.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9267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FIT: </a:t>
            </a:r>
          </a:p>
          <a:p>
            <a:r>
              <a:rPr lang="zh-TW" altLang="en-US" dirty="0"/>
              <a:t>https://arxiv.org/pdf/1706.08500.pdf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6A5611-6D38-444D-A832-F3C43C53E63E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021355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TW" sz="2800" dirty="0"/>
              <a:t>Next, I am going to present the second part of part II</a:t>
            </a:r>
          </a:p>
          <a:p>
            <a:pPr lvl="0"/>
            <a:r>
              <a:rPr lang="en-US" altLang="zh-TW" sz="2800" dirty="0"/>
              <a:t>That is GAN</a:t>
            </a:r>
            <a:r>
              <a:rPr lang="en-US" altLang="zh-TW" sz="2800" baseline="0" dirty="0"/>
              <a:t> for </a:t>
            </a:r>
            <a:r>
              <a:rPr lang="en-US" altLang="zh-TW" sz="2800" dirty="0"/>
              <a:t>speech signal recognition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51346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As motioned earlier</a:t>
            </a:r>
            <a:r>
              <a:rPr lang="en-US" altLang="zh-TW" baseline="0" dirty="0"/>
              <a:t>, I am going to review some approaches that use the domain adversarial training to perform model adaptation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441677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 is the </a:t>
            </a:r>
            <a:r>
              <a:rPr lang="en-US" altLang="zh-TW" baseline="0" dirty="0"/>
              <a:t>standard </a:t>
            </a:r>
            <a:r>
              <a:rPr lang="en-US" altLang="zh-TW" dirty="0"/>
              <a:t>flowchart</a:t>
            </a:r>
            <a:r>
              <a:rPr lang="en-US" altLang="zh-TW" baseline="0" dirty="0"/>
              <a:t> of the ASR training </a:t>
            </a:r>
          </a:p>
          <a:p>
            <a:r>
              <a:rPr lang="en-US" altLang="zh-TW" baseline="0" dirty="0"/>
              <a:t>The input is acoustic feature vectors , and the output is </a:t>
            </a:r>
            <a:r>
              <a:rPr lang="en-US" altLang="zh-TW" baseline="0" dirty="0" err="1"/>
              <a:t>senone</a:t>
            </a:r>
            <a:r>
              <a:rPr lang="en-US" altLang="zh-TW" baseline="0" dirty="0"/>
              <a:t> vectors</a:t>
            </a:r>
          </a:p>
          <a:p>
            <a:r>
              <a:rPr lang="en-US" altLang="zh-TW" baseline="0" dirty="0"/>
              <a:t>The loss function is V_{y} </a:t>
            </a:r>
          </a:p>
          <a:p>
            <a:r>
              <a:rPr lang="en-US" altLang="zh-TW" baseline="0" dirty="0"/>
              <a:t>Based on this loss, the parameters in G and E are updated to maximize the classification accuracy </a:t>
            </a:r>
          </a:p>
          <a:p>
            <a:endParaRPr lang="en-US" altLang="zh-TW" baseline="0" dirty="0"/>
          </a:p>
          <a:p>
            <a:endParaRPr lang="en-US" altLang="zh-TW" baseline="0" dirty="0"/>
          </a:p>
          <a:p>
            <a:r>
              <a:rPr lang="en-US" altLang="zh-TW" baseline="0" dirty="0"/>
              <a:t>In the adversarial training framework</a:t>
            </a:r>
          </a:p>
          <a:p>
            <a:r>
              <a:rPr lang="en-US" altLang="zh-TW" baseline="0" dirty="0"/>
              <a:t>We have another network D, and we have another loss function </a:t>
            </a:r>
          </a:p>
          <a:p>
            <a:r>
              <a:rPr lang="en-US" altLang="zh-TW" baseline="0" dirty="0"/>
              <a:t>Based on this function, the parameters in D are updated to maximize the domain accuracy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Here, the GRL: gradient reversal layer is used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baseline="0" dirty="0"/>
              <a:t>E is trained to maximize the recognition accuracy and minimize the domain discrimination </a:t>
            </a:r>
          </a:p>
          <a:p>
            <a:r>
              <a:rPr lang="en-US" altLang="zh-TW" dirty="0"/>
              <a:t>So the</a:t>
            </a:r>
            <a:r>
              <a:rPr lang="en-US" altLang="zh-TW" baseline="0" dirty="0"/>
              <a:t> recognition will be less sensitive or invariant to the domain information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242838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 table shows the WERs of DNNs with two types of training criteria</a:t>
            </a:r>
          </a:p>
          <a:p>
            <a:r>
              <a:rPr lang="en-US" altLang="zh-TW" dirty="0"/>
              <a:t>Single</a:t>
            </a:r>
            <a:r>
              <a:rPr lang="en-US" altLang="zh-TW" baseline="0" dirty="0"/>
              <a:t> task and adversarial multi-task training </a:t>
            </a:r>
          </a:p>
          <a:p>
            <a:r>
              <a:rPr lang="en-US" altLang="zh-TW" baseline="0" dirty="0"/>
              <a:t>From the results, we can easily note that the adversarial multitask training outperforms single task training </a:t>
            </a:r>
          </a:p>
          <a:p>
            <a:r>
              <a:rPr lang="en-US" altLang="zh-TW" baseline="0" dirty="0"/>
              <a:t>with giving lower WERs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100783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</a:t>
            </a:r>
            <a:r>
              <a:rPr lang="en-US" altLang="zh-TW" baseline="0" dirty="0"/>
              <a:t> same system has been used in the accented ASR task </a:t>
            </a:r>
          </a:p>
          <a:p>
            <a:r>
              <a:rPr lang="en-US" altLang="zh-TW" baseline="0" dirty="0"/>
              <a:t>Based on this domain adversarial training </a:t>
            </a:r>
          </a:p>
          <a:p>
            <a:r>
              <a:rPr lang="en-US" altLang="zh-TW" baseline="0" dirty="0"/>
              <a:t>The recognizer become less sensitive to domain information </a:t>
            </a:r>
          </a:p>
          <a:p>
            <a:r>
              <a:rPr lang="en-US" altLang="zh-TW" baseline="0" dirty="0"/>
              <a:t>Here is accented 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98148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</a:t>
            </a:r>
            <a:r>
              <a:rPr lang="en-US" altLang="zh-TW" baseline="0" dirty="0"/>
              <a:t> authors have conducted ASR on accented speech </a:t>
            </a:r>
          </a:p>
          <a:p>
            <a:r>
              <a:rPr lang="en-US" altLang="zh-TW" baseline="0" dirty="0"/>
              <a:t>STD means standard speech </a:t>
            </a:r>
          </a:p>
          <a:p>
            <a:r>
              <a:rPr lang="en-US" altLang="zh-TW" baseline="0" dirty="0"/>
              <a:t>From the results, we can note that with domain adversarial training, the WER has been significantly reduced </a:t>
            </a:r>
          </a:p>
          <a:p>
            <a:r>
              <a:rPr lang="en-US" altLang="zh-TW" baseline="0" dirty="0"/>
              <a:t>The authors also tried unsupervised adaptation </a:t>
            </a:r>
          </a:p>
          <a:p>
            <a:r>
              <a:rPr lang="en-US" altLang="zh-TW" baseline="0" dirty="0"/>
              <a:t>Where the adaptation data does not have labeled transcriptions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 The results how that DAT is effective in learning features invariant to domain differences</a:t>
            </a:r>
            <a:r>
              <a:rPr lang="en-US" altLang="zh-TW" sz="1200" baseline="0" dirty="0"/>
              <a:t> </a:t>
            </a:r>
            <a:r>
              <a:rPr lang="en-US" altLang="zh-TW" sz="1200" dirty="0"/>
              <a:t>with and without labeled transcriptions.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165380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From a</a:t>
            </a:r>
            <a:r>
              <a:rPr lang="en-US" altLang="zh-TW" baseline="0" dirty="0"/>
              <a:t> different point of view</a:t>
            </a:r>
          </a:p>
          <a:p>
            <a:r>
              <a:rPr lang="en-US" altLang="zh-TW" baseline="0" dirty="0"/>
              <a:t>If we have data from two domains </a:t>
            </a:r>
          </a:p>
          <a:p>
            <a:r>
              <a:rPr lang="en-US" altLang="zh-TW" baseline="0" dirty="0"/>
              <a:t>And we have the same encoder </a:t>
            </a:r>
          </a:p>
          <a:p>
            <a:r>
              <a:rPr lang="en-US" altLang="zh-TW" baseline="0" dirty="0"/>
              <a:t>We want to force the code vectors of these two domains as close as possible </a:t>
            </a:r>
          </a:p>
          <a:p>
            <a:r>
              <a:rPr lang="en-US" altLang="zh-TW" dirty="0"/>
              <a:t>We can incorporate a constraint during training,</a:t>
            </a:r>
            <a:r>
              <a:rPr lang="en-US" altLang="zh-TW" baseline="0" dirty="0"/>
              <a:t> such as</a:t>
            </a:r>
            <a:r>
              <a:rPr lang="en-US" altLang="zh-TW" dirty="0"/>
              <a:t> the L1 norm, to force these two code vectors to be close </a:t>
            </a:r>
          </a:p>
          <a:p>
            <a:r>
              <a:rPr lang="en-US" altLang="zh-TW" dirty="0"/>
              <a:t>The objective function</a:t>
            </a:r>
            <a:r>
              <a:rPr lang="en-US" altLang="zh-TW" baseline="0" dirty="0"/>
              <a:t> to update the parameters in the recognizer is like this </a:t>
            </a:r>
          </a:p>
          <a:p>
            <a:endParaRPr lang="en-US" altLang="zh-TW" dirty="0"/>
          </a:p>
          <a:p>
            <a:r>
              <a:rPr lang="en-US" altLang="zh-TW" dirty="0"/>
              <a:t>In</a:t>
            </a:r>
            <a:r>
              <a:rPr lang="en-US" altLang="zh-TW" baseline="0" dirty="0"/>
              <a:t> this work, a GAN-enhancer is proposed which places D here to distinguish the code vectors of clean and noisy speech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582825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This table shows the WER</a:t>
            </a:r>
            <a:r>
              <a:rPr lang="en-US" altLang="zh-TW" baseline="0" dirty="0"/>
              <a:t> results in a far field speech recognition task </a:t>
            </a:r>
          </a:p>
          <a:p>
            <a:r>
              <a:rPr lang="en-US" altLang="zh-TW" baseline="0" dirty="0"/>
              <a:t>We can note that GAN enhancer can provide notable recognition improvements over conventional approaches </a:t>
            </a:r>
          </a:p>
          <a:p>
            <a:r>
              <a:rPr lang="en-US" altLang="zh-TW" baseline="0" dirty="0"/>
              <a:t>And L1 enhancer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610893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altLang="zh-TW" sz="2800" dirty="0"/>
              <a:t>Next,</a:t>
            </a:r>
            <a:r>
              <a:rPr lang="en-US" altLang="zh-TW" sz="2800" baseline="0" dirty="0"/>
              <a:t> I am going to review an approach of GAN for speaker recognition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3A59F-5AE1-44B8-B093-9D591AA514EC}" type="slidenum">
              <a:rPr lang="zh-TW" altLang="en-US" smtClean="0"/>
              <a:t>154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967001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 system is similar to speech recognition</a:t>
            </a:r>
            <a:r>
              <a:rPr lang="en-US" altLang="zh-TW" baseline="0" dirty="0"/>
              <a:t> </a:t>
            </a:r>
          </a:p>
          <a:p>
            <a:r>
              <a:rPr lang="en-US" altLang="zh-TW" dirty="0"/>
              <a:t>The input is</a:t>
            </a:r>
            <a:r>
              <a:rPr lang="en-US" altLang="zh-TW" baseline="0" dirty="0"/>
              <a:t> the I-vector </a:t>
            </a:r>
          </a:p>
          <a:p>
            <a:r>
              <a:rPr lang="en-US" altLang="zh-TW" baseline="0" dirty="0"/>
              <a:t>And the output is the speaker label </a:t>
            </a:r>
          </a:p>
          <a:p>
            <a:r>
              <a:rPr lang="en-US" altLang="zh-TW" baseline="0" dirty="0"/>
              <a:t>And here, we have another output, which is the domain label </a:t>
            </a:r>
          </a:p>
          <a:p>
            <a:r>
              <a:rPr lang="en-US" altLang="zh-TW" baseline="0" dirty="0"/>
              <a:t>Based on the domain adversarial training, the code vector is less sensitive to the domain variations </a:t>
            </a:r>
          </a:p>
          <a:p>
            <a:endParaRPr lang="en-US" altLang="zh-TW" baseline="0" dirty="0"/>
          </a:p>
          <a:p>
            <a:r>
              <a:rPr lang="en-US" altLang="zh-TW" baseline="0" dirty="0"/>
              <a:t>And the encoder is used here, and the code vector is used to perform speaker verification </a:t>
            </a:r>
          </a:p>
          <a:p>
            <a:r>
              <a:rPr lang="en-US" altLang="zh-TW" dirty="0"/>
              <a:t>The pre-processing here is signal</a:t>
            </a:r>
            <a:r>
              <a:rPr lang="en-US" altLang="zh-TW" baseline="0" dirty="0"/>
              <a:t> whitening and normalization </a:t>
            </a:r>
          </a:p>
          <a:p>
            <a:r>
              <a:rPr lang="en-US" altLang="zh-TW" baseline="0" dirty="0"/>
              <a:t>And the scoring is based on the PLDDA model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C91A8-92D6-4C4C-B7EE-8DAAB567DEDE}" type="slidenum">
              <a:rPr lang="zh-TW" altLang="en-US" smtClean="0"/>
              <a:t>155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6506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9501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5381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469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073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798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166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0306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3371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2202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8516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6B0D4-50AE-455C-8CB8-FA91D2297756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446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6B0D4-50AE-455C-8CB8-FA91D2297756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18D97-057B-4649-A039-448A1754A34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935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JPG"/><Relationship Id="rId4" Type="http://schemas.openxmlformats.org/officeDocument/2006/relationships/image" Target="../media/image171.emf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174.jpe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JPG"/><Relationship Id="rId4" Type="http://schemas.openxmlformats.org/officeDocument/2006/relationships/image" Target="../media/image177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emf"/><Relationship Id="rId4" Type="http://schemas.openxmlformats.org/officeDocument/2006/relationships/image" Target="../media/image171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11.jpg"/><Relationship Id="rId3" Type="http://schemas.openxmlformats.org/officeDocument/2006/relationships/image" Target="../media/image23.png"/><Relationship Id="rId7" Type="http://schemas.openxmlformats.org/officeDocument/2006/relationships/image" Target="../media/image9.jp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8.jpg"/><Relationship Id="rId5" Type="http://schemas.openxmlformats.org/officeDocument/2006/relationships/image" Target="../media/image13.jpg"/><Relationship Id="rId10" Type="http://schemas.openxmlformats.org/officeDocument/2006/relationships/image" Target="../media/image7.jpg"/><Relationship Id="rId4" Type="http://schemas.openxmlformats.org/officeDocument/2006/relationships/image" Target="../media/image3.jpg"/><Relationship Id="rId9" Type="http://schemas.openxmlformats.org/officeDocument/2006/relationships/image" Target="../media/image5.jpg"/><Relationship Id="rId14" Type="http://schemas.openxmlformats.org/officeDocument/2006/relationships/image" Target="../media/image12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emf"/><Relationship Id="rId4" Type="http://schemas.openxmlformats.org/officeDocument/2006/relationships/image" Target="../media/image171.e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188.emf"/><Relationship Id="rId12" Type="http://schemas.openxmlformats.org/officeDocument/2006/relationships/image" Target="../media/image179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emf"/><Relationship Id="rId11" Type="http://schemas.openxmlformats.org/officeDocument/2006/relationships/image" Target="../media/image170.emf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7" Type="http://schemas.openxmlformats.org/officeDocument/2006/relationships/image" Target="NUL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90.JP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17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em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emf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JP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9.jpg"/><Relationship Id="rId4" Type="http://schemas.openxmlformats.org/officeDocument/2006/relationships/image" Target="../media/image6.jp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34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8" Type="http://schemas.openxmlformats.org/officeDocument/2006/relationships/image" Target="NULL"/><Relationship Id="rId3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78.xml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6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4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JP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07.emf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4.png"/><Relationship Id="rId7" Type="http://schemas.openxmlformats.org/officeDocument/2006/relationships/image" Target="../media/image216.e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emf"/><Relationship Id="rId5" Type="http://schemas.openxmlformats.org/officeDocument/2006/relationships/image" Target="../media/image206.emf"/><Relationship Id="rId10" Type="http://schemas.openxmlformats.org/officeDocument/2006/relationships/image" Target="NULL"/><Relationship Id="rId4" Type="http://schemas.openxmlformats.org/officeDocument/2006/relationships/image" Target="../media/image215.png"/><Relationship Id="rId9" Type="http://schemas.openxmlformats.org/officeDocument/2006/relationships/image" Target="../media/image218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JP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emf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../media/image207.emf"/><Relationship Id="rId12" Type="http://schemas.openxmlformats.org/officeDocument/2006/relationships/image" Target="NUL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emf"/><Relationship Id="rId11" Type="http://schemas.openxmlformats.org/officeDocument/2006/relationships/image" Target="NULL"/><Relationship Id="rId5" Type="http://schemas.openxmlformats.org/officeDocument/2006/relationships/image" Target="../media/image215.png"/><Relationship Id="rId10" Type="http://schemas.openxmlformats.org/officeDocument/2006/relationships/image" Target="NULL"/><Relationship Id="rId4" Type="http://schemas.openxmlformats.org/officeDocument/2006/relationships/image" Target="../media/image214.png"/><Relationship Id="rId9" Type="http://schemas.openxmlformats.org/officeDocument/2006/relationships/image" Target="../media/image218.png"/><Relationship Id="rId1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7" Type="http://schemas.openxmlformats.org/officeDocument/2006/relationships/image" Target="../media/image21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224.JPG"/><Relationship Id="rId4" Type="http://schemas.openxmlformats.org/officeDocument/2006/relationships/image" Target="../media/image223.JP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225.emf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207.em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216.emf"/><Relationship Id="rId5" Type="http://schemas.openxmlformats.org/officeDocument/2006/relationships/image" Target="NULL"/><Relationship Id="rId10" Type="http://schemas.openxmlformats.org/officeDocument/2006/relationships/image" Target="../media/image206.emf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27.JP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NULL"/><Relationship Id="rId18" Type="http://schemas.openxmlformats.org/officeDocument/2006/relationships/image" Target="../media/image228.jpeg"/><Relationship Id="rId3" Type="http://schemas.openxmlformats.org/officeDocument/2006/relationships/image" Target="../media/image206.emf"/><Relationship Id="rId21" Type="http://schemas.openxmlformats.org/officeDocument/2006/relationships/image" Target="NULL"/><Relationship Id="rId7" Type="http://schemas.openxmlformats.org/officeDocument/2006/relationships/image" Target="../media/image214.png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88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207.emf"/><Relationship Id="rId14" Type="http://schemas.openxmlformats.org/officeDocument/2006/relationships/image" Target="NUL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174.jpe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94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gif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235.JP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8.jpeg"/><Relationship Id="rId4" Type="http://schemas.openxmlformats.org/officeDocument/2006/relationships/image" Target="../media/image23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239.JP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JPG"/><Relationship Id="rId4" Type="http://schemas.openxmlformats.org/officeDocument/2006/relationships/image" Target="../media/image171.emf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174.jpe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hyperlink" Target="mailto:yu.tsao@citi.sinica.edu.tw" TargetMode="External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2.png"/><Relationship Id="rId3" Type="http://schemas.openxmlformats.org/officeDocument/2006/relationships/image" Target="../media/image243.png"/><Relationship Id="rId7" Type="http://schemas.openxmlformats.org/officeDocument/2006/relationships/image" Target="../media/image10.png"/><Relationship Id="rId12" Type="http://schemas.openxmlformats.org/officeDocument/2006/relationships/image" Target="../media/image1510.png"/><Relationship Id="rId2" Type="http://schemas.openxmlformats.org/officeDocument/2006/relationships/image" Target="../media/image242.png"/><Relationship Id="rId16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10.png"/><Relationship Id="rId5" Type="http://schemas.openxmlformats.org/officeDocument/2006/relationships/image" Target="../media/image8.png"/><Relationship Id="rId15" Type="http://schemas.openxmlformats.org/officeDocument/2006/relationships/image" Target="../media/image180.png"/><Relationship Id="rId10" Type="http://schemas.openxmlformats.org/officeDocument/2006/relationships/image" Target="../media/image13.png"/><Relationship Id="rId4" Type="http://schemas.openxmlformats.org/officeDocument/2006/relationships/image" Target="../media/image680.png"/><Relationship Id="rId9" Type="http://schemas.openxmlformats.org/officeDocument/2006/relationships/image" Target="../media/image12.png"/><Relationship Id="rId14" Type="http://schemas.openxmlformats.org/officeDocument/2006/relationships/image" Target="../media/image170.png"/></Relationships>
</file>

<file path=ppt/slides/_rels/slide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19.png"/><Relationship Id="rId7" Type="http://schemas.openxmlformats.org/officeDocument/2006/relationships/image" Target="../media/image258.png"/><Relationship Id="rId2" Type="http://schemas.openxmlformats.org/officeDocument/2006/relationships/image" Target="../media/image20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Relationship Id="rId9" Type="http://schemas.openxmlformats.org/officeDocument/2006/relationships/image" Target="../media/image270.pn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7.png"/><Relationship Id="rId4" Type="http://schemas.openxmlformats.org/officeDocument/2006/relationships/image" Target="../media/image300.pn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1.png"/><Relationship Id="rId18" Type="http://schemas.openxmlformats.org/officeDocument/2006/relationships/image" Target="../media/image450.png"/><Relationship Id="rId26" Type="http://schemas.openxmlformats.org/officeDocument/2006/relationships/image" Target="../media/image531.png"/><Relationship Id="rId3" Type="http://schemas.openxmlformats.org/officeDocument/2006/relationships/image" Target="../media/image310.png"/><Relationship Id="rId21" Type="http://schemas.openxmlformats.org/officeDocument/2006/relationships/image" Target="../media/image481.png"/><Relationship Id="rId7" Type="http://schemas.openxmlformats.org/officeDocument/2006/relationships/image" Target="../media/image248.png"/><Relationship Id="rId12" Type="http://schemas.openxmlformats.org/officeDocument/2006/relationships/image" Target="../media/image392.png"/><Relationship Id="rId17" Type="http://schemas.openxmlformats.org/officeDocument/2006/relationships/image" Target="../media/image440.png"/><Relationship Id="rId25" Type="http://schemas.openxmlformats.org/officeDocument/2006/relationships/image" Target="../media/image521.png"/><Relationship Id="rId2" Type="http://schemas.openxmlformats.org/officeDocument/2006/relationships/image" Target="../media/image242.png"/><Relationship Id="rId16" Type="http://schemas.openxmlformats.org/officeDocument/2006/relationships/image" Target="../media/image430.png"/><Relationship Id="rId20" Type="http://schemas.openxmlformats.org/officeDocument/2006/relationships/image" Target="../media/image4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1.png"/><Relationship Id="rId11" Type="http://schemas.openxmlformats.org/officeDocument/2006/relationships/image" Target="../media/image243.png"/><Relationship Id="rId24" Type="http://schemas.openxmlformats.org/officeDocument/2006/relationships/image" Target="../media/image510.png"/><Relationship Id="rId5" Type="http://schemas.openxmlformats.org/officeDocument/2006/relationships/image" Target="../media/image341.png"/><Relationship Id="rId15" Type="http://schemas.openxmlformats.org/officeDocument/2006/relationships/image" Target="../media/image420.png"/><Relationship Id="rId23" Type="http://schemas.openxmlformats.org/officeDocument/2006/relationships/image" Target="../media/image501.png"/><Relationship Id="rId10" Type="http://schemas.openxmlformats.org/officeDocument/2006/relationships/image" Target="../media/image246.jpeg"/><Relationship Id="rId19" Type="http://schemas.openxmlformats.org/officeDocument/2006/relationships/image" Target="../media/image460.png"/><Relationship Id="rId4" Type="http://schemas.openxmlformats.org/officeDocument/2006/relationships/image" Target="../media/image330.png"/><Relationship Id="rId9" Type="http://schemas.openxmlformats.org/officeDocument/2006/relationships/image" Target="../media/image382.png"/><Relationship Id="rId14" Type="http://schemas.openxmlformats.org/officeDocument/2006/relationships/image" Target="../media/image410.png"/><Relationship Id="rId22" Type="http://schemas.openxmlformats.org/officeDocument/2006/relationships/image" Target="../media/image491.pn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13" Type="http://schemas.openxmlformats.org/officeDocument/2006/relationships/image" Target="../media/image590.png"/><Relationship Id="rId3" Type="http://schemas.openxmlformats.org/officeDocument/2006/relationships/image" Target="../media/image520.png"/><Relationship Id="rId7" Type="http://schemas.openxmlformats.org/officeDocument/2006/relationships/image" Target="../media/image550.png"/><Relationship Id="rId12" Type="http://schemas.openxmlformats.org/officeDocument/2006/relationships/image" Target="../media/image58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1.png"/><Relationship Id="rId11" Type="http://schemas.openxmlformats.org/officeDocument/2006/relationships/image" Target="../media/image1070.png"/><Relationship Id="rId5" Type="http://schemas.openxmlformats.org/officeDocument/2006/relationships/image" Target="../media/image530.png"/><Relationship Id="rId15" Type="http://schemas.openxmlformats.org/officeDocument/2006/relationships/image" Target="../media/image610.png"/><Relationship Id="rId10" Type="http://schemas.openxmlformats.org/officeDocument/2006/relationships/image" Target="../media/image570.png"/><Relationship Id="rId4" Type="http://schemas.openxmlformats.org/officeDocument/2006/relationships/image" Target="../media/image1010.png"/><Relationship Id="rId9" Type="http://schemas.openxmlformats.org/officeDocument/2006/relationships/image" Target="../media/image247.png"/><Relationship Id="rId14" Type="http://schemas.openxmlformats.org/officeDocument/2006/relationships/image" Target="../media/image600.png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image" Target="../media/image1090.png"/><Relationship Id="rId7" Type="http://schemas.openxmlformats.org/officeDocument/2006/relationships/image" Target="../media/image650.png"/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1.png"/><Relationship Id="rId5" Type="http://schemas.openxmlformats.org/officeDocument/2006/relationships/image" Target="../media/image630.png"/><Relationship Id="rId4" Type="http://schemas.openxmlformats.org/officeDocument/2006/relationships/image" Target="../media/image1120.png"/><Relationship Id="rId9" Type="http://schemas.openxmlformats.org/officeDocument/2006/relationships/image" Target="../media/image671.png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5.png"/><Relationship Id="rId7" Type="http://schemas.openxmlformats.org/officeDocument/2006/relationships/image" Target="../media/image249.jpe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135.png"/><Relationship Id="rId5" Type="http://schemas.openxmlformats.org/officeDocument/2006/relationships/image" Target="../media/image146.png"/><Relationship Id="rId10" Type="http://schemas.openxmlformats.org/officeDocument/2006/relationships/image" Target="../media/image251.png"/><Relationship Id="rId4" Type="http://schemas.openxmlformats.org/officeDocument/2006/relationships/image" Target="../media/image136.png"/><Relationship Id="rId9" Type="http://schemas.openxmlformats.org/officeDocument/2006/relationships/image" Target="../media/image250.png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3" Type="http://schemas.openxmlformats.org/officeDocument/2006/relationships/image" Target="../media/image136.png"/><Relationship Id="rId7" Type="http://schemas.openxmlformats.org/officeDocument/2006/relationships/image" Target="../media/image150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11" Type="http://schemas.openxmlformats.org/officeDocument/2006/relationships/image" Target="../media/image7100.png"/><Relationship Id="rId5" Type="http://schemas.openxmlformats.org/officeDocument/2006/relationships/image" Target="../media/image640.png"/><Relationship Id="rId10" Type="http://schemas.openxmlformats.org/officeDocument/2006/relationships/image" Target="../media/image7000.png"/><Relationship Id="rId4" Type="http://schemas.openxmlformats.org/officeDocument/2006/relationships/image" Target="../media/image142.png"/><Relationship Id="rId9" Type="http://schemas.openxmlformats.org/officeDocument/2006/relationships/image" Target="../media/image6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7" Type="http://schemas.openxmlformats.org/officeDocument/2006/relationships/image" Target="../media/image7100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0.png"/><Relationship Id="rId5" Type="http://schemas.openxmlformats.org/officeDocument/2006/relationships/image" Target="../media/image690.png"/><Relationship Id="rId4" Type="http://schemas.openxmlformats.org/officeDocument/2006/relationships/image" Target="../media/image670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7" Type="http://schemas.openxmlformats.org/officeDocument/2006/relationships/image" Target="../media/image7100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00.png"/><Relationship Id="rId5" Type="http://schemas.openxmlformats.org/officeDocument/2006/relationships/image" Target="../media/image690.png"/><Relationship Id="rId4" Type="http://schemas.openxmlformats.org/officeDocument/2006/relationships/image" Target="../media/image670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3" Type="http://schemas.openxmlformats.org/officeDocument/2006/relationships/image" Target="../media/image144.jpeg"/><Relationship Id="rId7" Type="http://schemas.openxmlformats.org/officeDocument/2006/relationships/image" Target="../media/image790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0.png"/><Relationship Id="rId5" Type="http://schemas.openxmlformats.org/officeDocument/2006/relationships/image" Target="../media/image770.png"/><Relationship Id="rId4" Type="http://schemas.openxmlformats.org/officeDocument/2006/relationships/image" Target="../media/image760.png"/><Relationship Id="rId9" Type="http://schemas.openxmlformats.org/officeDocument/2006/relationships/image" Target="../media/image810.png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3" Type="http://schemas.openxmlformats.org/officeDocument/2006/relationships/image" Target="../media/image770.png"/><Relationship Id="rId7" Type="http://schemas.openxmlformats.org/officeDocument/2006/relationships/image" Target="../media/image81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780.png"/><Relationship Id="rId9" Type="http://schemas.openxmlformats.org/officeDocument/2006/relationships/image" Target="../media/image830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7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5" Type="http://schemas.openxmlformats.org/officeDocument/2006/relationships/image" Target="../media/image259.png"/><Relationship Id="rId4" Type="http://schemas.openxmlformats.org/officeDocument/2006/relationships/image" Target="../media/image14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1.png"/><Relationship Id="rId4" Type="http://schemas.openxmlformats.org/officeDocument/2006/relationships/image" Target="../media/image259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1.png"/><Relationship Id="rId4" Type="http://schemas.openxmlformats.org/officeDocument/2006/relationships/image" Target="../media/image2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emf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5.png"/><Relationship Id="rId7" Type="http://schemas.openxmlformats.org/officeDocument/2006/relationships/image" Target="../media/image148.jpeg"/><Relationship Id="rId12" Type="http://schemas.openxmlformats.org/officeDocument/2006/relationships/image" Target="../media/image264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263.jpeg"/><Relationship Id="rId5" Type="http://schemas.openxmlformats.org/officeDocument/2006/relationships/image" Target="../media/image146.png"/><Relationship Id="rId10" Type="http://schemas.openxmlformats.org/officeDocument/2006/relationships/image" Target="../media/image135.png"/><Relationship Id="rId4" Type="http://schemas.openxmlformats.org/officeDocument/2006/relationships/image" Target="../media/image136.png"/><Relationship Id="rId9" Type="http://schemas.openxmlformats.org/officeDocument/2006/relationships/image" Target="../media/image134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2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350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342.png"/><Relationship Id="rId17" Type="http://schemas.openxmlformats.org/officeDocument/2006/relationships/image" Target="../media/image39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331.png"/><Relationship Id="rId5" Type="http://schemas.openxmlformats.org/officeDocument/2006/relationships/image" Target="../media/image40.png"/><Relationship Id="rId15" Type="http://schemas.openxmlformats.org/officeDocument/2006/relationships/image" Target="../media/image372.png"/><Relationship Id="rId10" Type="http://schemas.openxmlformats.org/officeDocument/2006/relationships/image" Target="../media/image321.png"/><Relationship Id="rId4" Type="http://schemas.openxmlformats.org/officeDocument/2006/relationships/image" Target="../media/image39.png"/><Relationship Id="rId9" Type="http://schemas.openxmlformats.org/officeDocument/2006/relationships/image" Target="../media/image59.png"/><Relationship Id="rId14" Type="http://schemas.openxmlformats.org/officeDocument/2006/relationships/image" Target="../media/image362.png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13" Type="http://schemas.openxmlformats.org/officeDocument/2006/relationships/image" Target="../media/image54.png"/><Relationship Id="rId3" Type="http://schemas.openxmlformats.org/officeDocument/2006/relationships/image" Target="../media/image47.png"/><Relationship Id="rId7" Type="http://schemas.openxmlformats.org/officeDocument/2006/relationships/image" Target="../media/image490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0.jpg"/><Relationship Id="rId3" Type="http://schemas.openxmlformats.org/officeDocument/2006/relationships/image" Target="../media/image55.png"/><Relationship Id="rId7" Type="http://schemas.openxmlformats.org/officeDocument/2006/relationships/image" Target="../media/image6.jpg"/><Relationship Id="rId12" Type="http://schemas.openxmlformats.org/officeDocument/2006/relationships/image" Target="../media/image8.jpg"/><Relationship Id="rId17" Type="http://schemas.openxmlformats.org/officeDocument/2006/relationships/image" Target="../media/image57.png"/><Relationship Id="rId2" Type="http://schemas.openxmlformats.org/officeDocument/2006/relationships/image" Target="../media/image540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7.jpg"/><Relationship Id="rId5" Type="http://schemas.openxmlformats.org/officeDocument/2006/relationships/image" Target="../media/image3.jpg"/><Relationship Id="rId15" Type="http://schemas.openxmlformats.org/officeDocument/2006/relationships/image" Target="../media/image12.jpg"/><Relationship Id="rId10" Type="http://schemas.openxmlformats.org/officeDocument/2006/relationships/image" Target="../media/image5.jpg"/><Relationship Id="rId4" Type="http://schemas.openxmlformats.org/officeDocument/2006/relationships/image" Target="../media/image23.png"/><Relationship Id="rId9" Type="http://schemas.openxmlformats.org/officeDocument/2006/relationships/image" Target="../media/image4.jpg"/><Relationship Id="rId14" Type="http://schemas.openxmlformats.org/officeDocument/2006/relationships/image" Target="../media/image1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image" Target="../media/image54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54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1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710.png"/><Relationship Id="rId7" Type="http://schemas.openxmlformats.org/officeDocument/2006/relationships/image" Target="../media/image98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71.png"/><Relationship Id="rId5" Type="http://schemas.openxmlformats.org/officeDocument/2006/relationships/image" Target="../media/image96.png"/><Relationship Id="rId10" Type="http://schemas.openxmlformats.org/officeDocument/2006/relationships/image" Target="../media/image100.png"/><Relationship Id="rId4" Type="http://schemas.openxmlformats.org/officeDocument/2006/relationships/image" Target="../media/image95.png"/><Relationship Id="rId9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0.png"/><Relationship Id="rId5" Type="http://schemas.openxmlformats.org/officeDocument/2006/relationships/image" Target="../media/image940.png"/><Relationship Id="rId4" Type="http://schemas.openxmlformats.org/officeDocument/2006/relationships/image" Target="../media/image9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0.png"/><Relationship Id="rId4" Type="http://schemas.openxmlformats.org/officeDocument/2006/relationships/image" Target="../media/image102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13.png"/><Relationship Id="rId3" Type="http://schemas.openxmlformats.org/officeDocument/2006/relationships/image" Target="../media/image710.png"/><Relationship Id="rId7" Type="http://schemas.openxmlformats.org/officeDocument/2006/relationships/image" Target="../media/image98.png"/><Relationship Id="rId12" Type="http://schemas.openxmlformats.org/officeDocument/2006/relationships/image" Target="../media/image112.png"/><Relationship Id="rId17" Type="http://schemas.openxmlformats.org/officeDocument/2006/relationships/image" Target="../media/image115.png"/><Relationship Id="rId2" Type="http://schemas.openxmlformats.org/officeDocument/2006/relationships/image" Target="../media/image700.png"/><Relationship Id="rId16" Type="http://schemas.openxmlformats.org/officeDocument/2006/relationships/image" Target="../media/image1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71.png"/><Relationship Id="rId5" Type="http://schemas.openxmlformats.org/officeDocument/2006/relationships/image" Target="../media/image96.png"/><Relationship Id="rId10" Type="http://schemas.openxmlformats.org/officeDocument/2006/relationships/image" Target="../media/image111.png"/><Relationship Id="rId4" Type="http://schemas.openxmlformats.org/officeDocument/2006/relationships/image" Target="../media/image95.png"/><Relationship Id="rId9" Type="http://schemas.openxmlformats.org/officeDocument/2006/relationships/image" Target="../media/image110.png"/><Relationship Id="rId14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0.png"/><Relationship Id="rId5" Type="http://schemas.openxmlformats.org/officeDocument/2006/relationships/image" Target="../media/image850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2.png"/><Relationship Id="rId13" Type="http://schemas.openxmlformats.org/officeDocument/2006/relationships/image" Target="../media/image991.png"/><Relationship Id="rId3" Type="http://schemas.openxmlformats.org/officeDocument/2006/relationships/image" Target="../media/image28.png"/><Relationship Id="rId7" Type="http://schemas.openxmlformats.org/officeDocument/2006/relationships/image" Target="../media/image921.png"/><Relationship Id="rId12" Type="http://schemas.openxmlformats.org/officeDocument/2006/relationships/image" Target="../media/image9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0.png"/><Relationship Id="rId11" Type="http://schemas.openxmlformats.org/officeDocument/2006/relationships/image" Target="../media/image971.png"/><Relationship Id="rId5" Type="http://schemas.openxmlformats.org/officeDocument/2006/relationships/image" Target="../media/image900.png"/><Relationship Id="rId10" Type="http://schemas.openxmlformats.org/officeDocument/2006/relationships/image" Target="../media/image961.png"/><Relationship Id="rId4" Type="http://schemas.openxmlformats.org/officeDocument/2006/relationships/image" Target="../media/image890.png"/><Relationship Id="rId9" Type="http://schemas.openxmlformats.org/officeDocument/2006/relationships/image" Target="../media/image941.png"/><Relationship Id="rId14" Type="http://schemas.openxmlformats.org/officeDocument/2006/relationships/image" Target="../media/image100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3" Type="http://schemas.openxmlformats.org/officeDocument/2006/relationships/image" Target="../media/image89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0.png"/><Relationship Id="rId5" Type="http://schemas.openxmlformats.org/officeDocument/2006/relationships/image" Target="../media/image931.png"/><Relationship Id="rId4" Type="http://schemas.openxmlformats.org/officeDocument/2006/relationships/image" Target="../media/image9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48.png"/><Relationship Id="rId7" Type="http://schemas.openxmlformats.org/officeDocument/2006/relationships/image" Target="../media/image1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92.png"/><Relationship Id="rId5" Type="http://schemas.openxmlformats.org/officeDocument/2006/relationships/image" Target="../media/image138.png"/><Relationship Id="rId10" Type="http://schemas.openxmlformats.org/officeDocument/2006/relationships/image" Target="../media/image91.png"/><Relationship Id="rId4" Type="http://schemas.openxmlformats.org/officeDocument/2006/relationships/image" Target="../media/image137.png"/><Relationship Id="rId9" Type="http://schemas.openxmlformats.org/officeDocument/2006/relationships/image" Target="../media/image14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30.png"/><Relationship Id="rId17" Type="http://schemas.openxmlformats.org/officeDocument/2006/relationships/image" Target="../media/image71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95.jpeg"/><Relationship Id="rId14" Type="http://schemas.openxmlformats.org/officeDocument/2006/relationships/image" Target="../media/image1801.png"/></Relationships>
</file>

<file path=ppt/slides/_rels/slide51.xml.rels><?xml version="1.0" encoding="UTF-8" standalone="yes"?>
<Relationships xmlns="http://schemas.openxmlformats.org/package/2006/relationships"><Relationship Id="rId12" Type="http://schemas.openxmlformats.org/officeDocument/2006/relationships/image" Target="../media/image1920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910.png"/><Relationship Id="rId15" Type="http://schemas.openxmlformats.org/officeDocument/2006/relationships/image" Target="../media/image95.jpeg"/><Relationship Id="rId14" Type="http://schemas.openxmlformats.org/officeDocument/2006/relationships/image" Target="../media/image180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0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0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122.png"/><Relationship Id="rId10" Type="http://schemas.openxmlformats.org/officeDocument/2006/relationships/image" Target="../media/image107.png"/><Relationship Id="rId4" Type="http://schemas.openxmlformats.org/officeDocument/2006/relationships/image" Target="../media/image116.png"/><Relationship Id="rId9" Type="http://schemas.openxmlformats.org/officeDocument/2006/relationships/image" Target="../media/image11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g"/><Relationship Id="rId3" Type="http://schemas.openxmlformats.org/officeDocument/2006/relationships/image" Target="../media/image1780.png"/><Relationship Id="rId7" Type="http://schemas.openxmlformats.org/officeDocument/2006/relationships/image" Target="../media/image18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0.png"/><Relationship Id="rId5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4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2060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2070.png"/><Relationship Id="rId4" Type="http://schemas.openxmlformats.org/officeDocument/2006/relationships/image" Target="../media/image145.png"/><Relationship Id="rId9" Type="http://schemas.openxmlformats.org/officeDocument/2006/relationships/image" Target="../media/image14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2060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2070.png"/><Relationship Id="rId4" Type="http://schemas.openxmlformats.org/officeDocument/2006/relationships/image" Target="../media/image145.png"/><Relationship Id="rId9" Type="http://schemas.openxmlformats.org/officeDocument/2006/relationships/image" Target="../media/image14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2060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2070.png"/><Relationship Id="rId4" Type="http://schemas.openxmlformats.org/officeDocument/2006/relationships/image" Target="../media/image145.png"/><Relationship Id="rId9" Type="http://schemas.openxmlformats.org/officeDocument/2006/relationships/image" Target="../media/image14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2060.png"/><Relationship Id="rId7" Type="http://schemas.openxmlformats.org/officeDocument/2006/relationships/image" Target="../media/image14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2070.png"/><Relationship Id="rId4" Type="http://schemas.openxmlformats.org/officeDocument/2006/relationships/image" Target="../media/image145.png"/><Relationship Id="rId9" Type="http://schemas.openxmlformats.org/officeDocument/2006/relationships/image" Target="../media/image14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0.png"/><Relationship Id="rId13" Type="http://schemas.openxmlformats.org/officeDocument/2006/relationships/image" Target="../media/image149.png"/><Relationship Id="rId12" Type="http://schemas.openxmlformats.org/officeDocument/2006/relationships/image" Target="../media/image148.jpe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47.png"/><Relationship Id="rId15" Type="http://schemas.openxmlformats.org/officeDocument/2006/relationships/image" Target="../media/image2110.png"/><Relationship Id="rId10" Type="http://schemas.openxmlformats.org/officeDocument/2006/relationships/image" Target="../media/image2101.png"/><Relationship Id="rId9" Type="http://schemas.openxmlformats.org/officeDocument/2006/relationships/image" Target="../media/image136.png"/><Relationship Id="rId14" Type="http://schemas.openxmlformats.org/officeDocument/2006/relationships/image" Target="../media/image1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8.jpeg"/><Relationship Id="rId18" Type="http://schemas.openxmlformats.org/officeDocument/2006/relationships/image" Target="../media/image2170.png"/><Relationship Id="rId12" Type="http://schemas.openxmlformats.org/officeDocument/2006/relationships/image" Target="../media/image2110.png"/><Relationship Id="rId17" Type="http://schemas.openxmlformats.org/officeDocument/2006/relationships/image" Target="../media/image2160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15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42.png"/><Relationship Id="rId15" Type="http://schemas.openxmlformats.org/officeDocument/2006/relationships/image" Target="../media/image2140.png"/><Relationship Id="rId10" Type="http://schemas.openxmlformats.org/officeDocument/2006/relationships/image" Target="../media/image136.png"/><Relationship Id="rId9" Type="http://schemas.openxmlformats.org/officeDocument/2006/relationships/image" Target="../media/image2090.png"/><Relationship Id="rId14" Type="http://schemas.openxmlformats.org/officeDocument/2006/relationships/image" Target="../media/image15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1.png"/><Relationship Id="rId5" Type="http://schemas.openxmlformats.org/officeDocument/2006/relationships/image" Target="../media/image1911.png"/><Relationship Id="rId4" Type="http://schemas.openxmlformats.org/officeDocument/2006/relationships/image" Target="../media/image15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g"/><Relationship Id="rId3" Type="http://schemas.openxmlformats.org/officeDocument/2006/relationships/image" Target="../media/image1780.png"/><Relationship Id="rId7" Type="http://schemas.openxmlformats.org/officeDocument/2006/relationships/image" Target="../media/image18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0.png"/><Relationship Id="rId5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4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97.png"/><Relationship Id="rId3" Type="http://schemas.openxmlformats.org/officeDocument/2006/relationships/image" Target="../media/image158.png"/><Relationship Id="rId7" Type="http://schemas.openxmlformats.org/officeDocument/2006/relationships/image" Target="../media/image8.jpg"/><Relationship Id="rId12" Type="http://schemas.openxmlformats.org/officeDocument/2006/relationships/image" Target="../media/image7.jpg"/><Relationship Id="rId2" Type="http://schemas.openxmlformats.org/officeDocument/2006/relationships/image" Target="../media/image157.png"/><Relationship Id="rId16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44.jpeg"/><Relationship Id="rId5" Type="http://schemas.openxmlformats.org/officeDocument/2006/relationships/image" Target="../media/image160.png"/><Relationship Id="rId15" Type="http://schemas.openxmlformats.org/officeDocument/2006/relationships/image" Target="../media/image199.png"/><Relationship Id="rId10" Type="http://schemas.openxmlformats.org/officeDocument/2006/relationships/image" Target="../media/image13.jpg"/><Relationship Id="rId4" Type="http://schemas.openxmlformats.org/officeDocument/2006/relationships/image" Target="../media/image159.png"/><Relationship Id="rId9" Type="http://schemas.openxmlformats.org/officeDocument/2006/relationships/image" Target="../media/image10.jpg"/><Relationship Id="rId14" Type="http://schemas.openxmlformats.org/officeDocument/2006/relationships/image" Target="../media/image198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97.png"/><Relationship Id="rId3" Type="http://schemas.openxmlformats.org/officeDocument/2006/relationships/image" Target="../media/image158.png"/><Relationship Id="rId7" Type="http://schemas.openxmlformats.org/officeDocument/2006/relationships/image" Target="../media/image8.jpg"/><Relationship Id="rId12" Type="http://schemas.openxmlformats.org/officeDocument/2006/relationships/image" Target="../media/image7.jpg"/><Relationship Id="rId2" Type="http://schemas.openxmlformats.org/officeDocument/2006/relationships/image" Target="../media/image157.png"/><Relationship Id="rId16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44.jpeg"/><Relationship Id="rId5" Type="http://schemas.openxmlformats.org/officeDocument/2006/relationships/image" Target="../media/image160.png"/><Relationship Id="rId15" Type="http://schemas.openxmlformats.org/officeDocument/2006/relationships/image" Target="../media/image199.png"/><Relationship Id="rId10" Type="http://schemas.openxmlformats.org/officeDocument/2006/relationships/image" Target="../media/image13.jpg"/><Relationship Id="rId4" Type="http://schemas.openxmlformats.org/officeDocument/2006/relationships/image" Target="../media/image159.png"/><Relationship Id="rId9" Type="http://schemas.openxmlformats.org/officeDocument/2006/relationships/image" Target="../media/image10.jpg"/><Relationship Id="rId14" Type="http://schemas.openxmlformats.org/officeDocument/2006/relationships/image" Target="../media/image19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2.png"/><Relationship Id="rId7" Type="http://schemas.openxmlformats.org/officeDocument/2006/relationships/image" Target="../media/image205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Relationship Id="rId9" Type="http://schemas.openxmlformats.org/officeDocument/2006/relationships/image" Target="../media/image13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202.png"/><Relationship Id="rId7" Type="http://schemas.openxmlformats.org/officeDocument/2006/relationships/image" Target="../media/image144.jpeg"/><Relationship Id="rId12" Type="http://schemas.openxmlformats.org/officeDocument/2006/relationships/image" Target="../media/image213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206.png"/><Relationship Id="rId5" Type="http://schemas.openxmlformats.org/officeDocument/2006/relationships/image" Target="../media/image204.png"/><Relationship Id="rId10" Type="http://schemas.openxmlformats.org/officeDocument/2006/relationships/image" Target="../media/image205.png"/><Relationship Id="rId4" Type="http://schemas.openxmlformats.org/officeDocument/2006/relationships/image" Target="../media/image203.png"/><Relationship Id="rId9" Type="http://schemas.openxmlformats.org/officeDocument/2006/relationships/image" Target="../media/image21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2.png"/><Relationship Id="rId7" Type="http://schemas.openxmlformats.org/officeDocument/2006/relationships/image" Target="../media/image205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2.png"/><Relationship Id="rId7" Type="http://schemas.openxmlformats.org/officeDocument/2006/relationships/image" Target="../media/image205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166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../media/image168.png"/><Relationship Id="rId10" Type="http://schemas.openxmlformats.org/officeDocument/2006/relationships/image" Target="NULL"/><Relationship Id="rId4" Type="http://schemas.openxmlformats.org/officeDocument/2006/relationships/image" Target="../media/image167.png"/><Relationship Id="rId9" Type="http://schemas.openxmlformats.org/officeDocument/2006/relationships/image" Target="../media/image1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7.png"/><Relationship Id="rId7" Type="http://schemas.openxmlformats.org/officeDocument/2006/relationships/image" Target="NUL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68.png"/><Relationship Id="rId9" Type="http://schemas.openxmlformats.org/officeDocument/2006/relationships/image" Target="NUL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1870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880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216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0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190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7" Type="http://schemas.openxmlformats.org/officeDocument/2006/relationships/image" Target="../media/image3.jpg"/><Relationship Id="rId1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23.png"/><Relationship Id="rId5" Type="http://schemas.openxmlformats.org/officeDocument/2006/relationships/image" Target="NULL"/><Relationship Id="rId10" Type="http://schemas.openxmlformats.org/officeDocument/2006/relationships/image" Target="../media/image9.jpg"/><Relationship Id="rId9" Type="http://schemas.openxmlformats.org/officeDocument/2006/relationships/image" Target="../media/image6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F72917-78CF-4FDF-8385-C36AB30B0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17320"/>
            <a:ext cx="7772400" cy="2387600"/>
          </a:xfrm>
        </p:spPr>
        <p:txBody>
          <a:bodyPr>
            <a:normAutofit/>
          </a:bodyPr>
          <a:lstStyle/>
          <a:p>
            <a:r>
              <a:rPr lang="en-US" altLang="zh-TW" sz="4400" b="1" dirty="0"/>
              <a:t>Generative Adversarial Network </a:t>
            </a:r>
            <a:br>
              <a:rPr lang="en-US" altLang="zh-TW" sz="4400" dirty="0"/>
            </a:br>
            <a:r>
              <a:rPr lang="en-US" altLang="zh-TW" sz="3600" b="1" dirty="0">
                <a:solidFill>
                  <a:srgbClr val="0000FF"/>
                </a:solidFill>
              </a:rPr>
              <a:t>and its Applications to Signal Processing </a:t>
            </a:r>
            <a:br>
              <a:rPr lang="en-US" altLang="zh-TW" sz="3600" b="1" dirty="0">
                <a:solidFill>
                  <a:srgbClr val="0000FF"/>
                </a:solidFill>
              </a:rPr>
            </a:br>
            <a:r>
              <a:rPr lang="en-US" altLang="zh-TW" sz="3600" b="1" dirty="0">
                <a:solidFill>
                  <a:srgbClr val="0000FF"/>
                </a:solidFill>
              </a:rPr>
              <a:t>and Natural Language Processing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DD0DE4C-A8A3-4739-AD25-D663CE92692E}"/>
              </a:ext>
            </a:extLst>
          </p:cNvPr>
          <p:cNvSpPr txBox="1"/>
          <p:nvPr/>
        </p:nvSpPr>
        <p:spPr>
          <a:xfrm>
            <a:off x="1859280" y="4566345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/>
              <a:t>Hung-yi Lee and Yu Tsao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89151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45E50D0A-F33B-4736-BB2B-290982C1AAEE}"/>
              </a:ext>
            </a:extLst>
          </p:cNvPr>
          <p:cNvSpPr/>
          <p:nvPr/>
        </p:nvSpPr>
        <p:spPr>
          <a:xfrm>
            <a:off x="3040555" y="1726462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</p:txBody>
      </p:sp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1B1AD4B2-E573-49C7-B4E9-461732CF0BBE}"/>
              </a:ext>
            </a:extLst>
          </p:cNvPr>
          <p:cNvSpPr/>
          <p:nvPr/>
        </p:nvSpPr>
        <p:spPr>
          <a:xfrm>
            <a:off x="2116958" y="2140300"/>
            <a:ext cx="788276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089FA29A-4DCB-43FF-80CF-C4A66E201D5B}"/>
              </a:ext>
            </a:extLst>
          </p:cNvPr>
          <p:cNvSpPr/>
          <p:nvPr/>
        </p:nvSpPr>
        <p:spPr>
          <a:xfrm>
            <a:off x="4702719" y="2140299"/>
            <a:ext cx="788276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0820269-AD02-420C-9733-988B292B7BC5}"/>
              </a:ext>
            </a:extLst>
          </p:cNvPr>
          <p:cNvSpPr txBox="1"/>
          <p:nvPr/>
        </p:nvSpPr>
        <p:spPr>
          <a:xfrm>
            <a:off x="5554495" y="1775733"/>
            <a:ext cx="1199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scalar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A8C9356-CBB0-424D-8F99-CD91D99B5012}"/>
              </a:ext>
            </a:extLst>
          </p:cNvPr>
          <p:cNvSpPr/>
          <p:nvPr/>
        </p:nvSpPr>
        <p:spPr>
          <a:xfrm>
            <a:off x="1091302" y="1934927"/>
            <a:ext cx="814986" cy="867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381C5D6-FFEB-4C25-941D-B91A810D4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TW" dirty="0"/>
              <a:t>Basic Idea of GAN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E902273-3956-4F1C-80E5-3283EF4034F2}"/>
              </a:ext>
            </a:extLst>
          </p:cNvPr>
          <p:cNvSpPr txBox="1"/>
          <p:nvPr/>
        </p:nvSpPr>
        <p:spPr>
          <a:xfrm>
            <a:off x="5157294" y="651222"/>
            <a:ext cx="3499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It is a neural network (NN), or a function.</a:t>
            </a:r>
            <a:endParaRPr lang="zh-TW" altLang="en-US" sz="2800" dirty="0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578F7C6F-C648-4E0F-9A4A-80DEE1223D99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4414345" y="1128276"/>
            <a:ext cx="742949" cy="76314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81D5FD1-9969-432B-ACF9-9948396E2D97}"/>
              </a:ext>
            </a:extLst>
          </p:cNvPr>
          <p:cNvSpPr txBox="1"/>
          <p:nvPr/>
        </p:nvSpPr>
        <p:spPr>
          <a:xfrm>
            <a:off x="5615209" y="2259716"/>
            <a:ext cx="3376391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Larger value means real, smaller value means fake.</a:t>
            </a:r>
            <a:endParaRPr lang="zh-TW" altLang="en-US" sz="2400" dirty="0"/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8285227C-7CC7-4807-AADE-F203DB746A8E}"/>
              </a:ext>
            </a:extLst>
          </p:cNvPr>
          <p:cNvCxnSpPr/>
          <p:nvPr/>
        </p:nvCxnSpPr>
        <p:spPr>
          <a:xfrm>
            <a:off x="-471907" y="3211212"/>
            <a:ext cx="980615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>
            <a:extLst>
              <a:ext uri="{FF2B5EF4-FFF2-40B4-BE49-F238E27FC236}">
                <a16:creationId xmlns:a16="http://schemas.microsoft.com/office/drawing/2014/main" id="{A4D19CCE-B1BC-4E29-BF4D-4BDEA18AE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45" y="3784944"/>
            <a:ext cx="848388" cy="84838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AF87C0D-D13D-4546-B426-D56C56636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89" y="3760883"/>
            <a:ext cx="879920" cy="87992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D326126-1159-44ED-94F4-602134738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21" y="5317688"/>
            <a:ext cx="848388" cy="89304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0ACF7F6F-ECCF-4419-8312-27CDD7ED7749}"/>
              </a:ext>
            </a:extLst>
          </p:cNvPr>
          <p:cNvSpPr/>
          <p:nvPr/>
        </p:nvSpPr>
        <p:spPr>
          <a:xfrm>
            <a:off x="2116460" y="3774765"/>
            <a:ext cx="1355850" cy="8521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DAC9BFF-D2DD-4180-8462-82980955126C}"/>
              </a:ext>
            </a:extLst>
          </p:cNvPr>
          <p:cNvSpPr/>
          <p:nvPr/>
        </p:nvSpPr>
        <p:spPr>
          <a:xfrm>
            <a:off x="2089100" y="5317338"/>
            <a:ext cx="1355850" cy="8521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C8BC38C-CE15-440F-AE9E-4AD3A37CE446}"/>
              </a:ext>
            </a:extLst>
          </p:cNvPr>
          <p:cNvSpPr/>
          <p:nvPr/>
        </p:nvSpPr>
        <p:spPr>
          <a:xfrm>
            <a:off x="6090184" y="3745100"/>
            <a:ext cx="1355850" cy="8521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</p:txBody>
      </p:sp>
      <p:sp>
        <p:nvSpPr>
          <p:cNvPr id="29" name="箭號: 向右 28">
            <a:extLst>
              <a:ext uri="{FF2B5EF4-FFF2-40B4-BE49-F238E27FC236}">
                <a16:creationId xmlns:a16="http://schemas.microsoft.com/office/drawing/2014/main" id="{207AB8FB-8298-45A5-8A57-76637A3F470E}"/>
              </a:ext>
            </a:extLst>
          </p:cNvPr>
          <p:cNvSpPr/>
          <p:nvPr/>
        </p:nvSpPr>
        <p:spPr>
          <a:xfrm>
            <a:off x="1681809" y="3965338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C6FA0708-2161-4442-8EF9-F17AA8C548D0}"/>
              </a:ext>
            </a:extLst>
          </p:cNvPr>
          <p:cNvSpPr/>
          <p:nvPr/>
        </p:nvSpPr>
        <p:spPr>
          <a:xfrm>
            <a:off x="1676764" y="5494562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37B7860A-B41B-4028-A22D-C580BDAC41E3}"/>
              </a:ext>
            </a:extLst>
          </p:cNvPr>
          <p:cNvSpPr/>
          <p:nvPr/>
        </p:nvSpPr>
        <p:spPr>
          <a:xfrm>
            <a:off x="5669213" y="3910782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箭號: 向右 32">
            <a:extLst>
              <a:ext uri="{FF2B5EF4-FFF2-40B4-BE49-F238E27FC236}">
                <a16:creationId xmlns:a16="http://schemas.microsoft.com/office/drawing/2014/main" id="{D4B0CC1C-45AE-478F-B321-3FEBD5FB6BDB}"/>
              </a:ext>
            </a:extLst>
          </p:cNvPr>
          <p:cNvSpPr/>
          <p:nvPr/>
        </p:nvSpPr>
        <p:spPr>
          <a:xfrm>
            <a:off x="3487184" y="3965338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箭號: 向右 33">
            <a:extLst>
              <a:ext uri="{FF2B5EF4-FFF2-40B4-BE49-F238E27FC236}">
                <a16:creationId xmlns:a16="http://schemas.microsoft.com/office/drawing/2014/main" id="{02FF98EA-FADD-4201-AED6-A28DF90292B2}"/>
              </a:ext>
            </a:extLst>
          </p:cNvPr>
          <p:cNvSpPr/>
          <p:nvPr/>
        </p:nvSpPr>
        <p:spPr>
          <a:xfrm>
            <a:off x="3482139" y="5494562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18B4ADB2-E953-42B5-BACB-5522C0B02D3F}"/>
              </a:ext>
            </a:extLst>
          </p:cNvPr>
          <p:cNvSpPr/>
          <p:nvPr/>
        </p:nvSpPr>
        <p:spPr>
          <a:xfrm>
            <a:off x="7461255" y="3951209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E300ED9-6D66-423A-A6A4-75B86EEFE085}"/>
              </a:ext>
            </a:extLst>
          </p:cNvPr>
          <p:cNvSpPr txBox="1"/>
          <p:nvPr/>
        </p:nvSpPr>
        <p:spPr>
          <a:xfrm>
            <a:off x="3916528" y="3962066"/>
            <a:ext cx="87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1.0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DB34EF88-E0E8-44C0-B462-ADED06D8200F}"/>
              </a:ext>
            </a:extLst>
          </p:cNvPr>
          <p:cNvSpPr txBox="1"/>
          <p:nvPr/>
        </p:nvSpPr>
        <p:spPr>
          <a:xfrm>
            <a:off x="7919734" y="3925692"/>
            <a:ext cx="87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1.0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4C5EC68-F2AC-4559-B468-980222719476}"/>
              </a:ext>
            </a:extLst>
          </p:cNvPr>
          <p:cNvSpPr txBox="1"/>
          <p:nvPr/>
        </p:nvSpPr>
        <p:spPr>
          <a:xfrm>
            <a:off x="3905946" y="5481803"/>
            <a:ext cx="87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0.1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61E7208-C4C5-49ED-A6F6-66A1A88AAB19}"/>
              </a:ext>
            </a:extLst>
          </p:cNvPr>
          <p:cNvSpPr/>
          <p:nvPr/>
        </p:nvSpPr>
        <p:spPr>
          <a:xfrm>
            <a:off x="6062824" y="5373328"/>
            <a:ext cx="1355850" cy="8521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</p:txBody>
      </p:sp>
      <p:sp>
        <p:nvSpPr>
          <p:cNvPr id="42" name="箭號: 向右 41">
            <a:extLst>
              <a:ext uri="{FF2B5EF4-FFF2-40B4-BE49-F238E27FC236}">
                <a16:creationId xmlns:a16="http://schemas.microsoft.com/office/drawing/2014/main" id="{475C192C-7740-4C5A-AC9E-F1C824DC500A}"/>
              </a:ext>
            </a:extLst>
          </p:cNvPr>
          <p:cNvSpPr/>
          <p:nvPr/>
        </p:nvSpPr>
        <p:spPr>
          <a:xfrm>
            <a:off x="5650488" y="5550552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箭號: 向右 42">
            <a:extLst>
              <a:ext uri="{FF2B5EF4-FFF2-40B4-BE49-F238E27FC236}">
                <a16:creationId xmlns:a16="http://schemas.microsoft.com/office/drawing/2014/main" id="{6D1ADAD4-EFF9-497F-A389-2D0EB9D7D948}"/>
              </a:ext>
            </a:extLst>
          </p:cNvPr>
          <p:cNvSpPr/>
          <p:nvPr/>
        </p:nvSpPr>
        <p:spPr>
          <a:xfrm>
            <a:off x="7455863" y="5550552"/>
            <a:ext cx="407291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1514FCAB-C62B-4209-9448-E1E4E6C994E9}"/>
              </a:ext>
            </a:extLst>
          </p:cNvPr>
          <p:cNvSpPr txBox="1"/>
          <p:nvPr/>
        </p:nvSpPr>
        <p:spPr>
          <a:xfrm>
            <a:off x="7879670" y="5537793"/>
            <a:ext cx="87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0.1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54E4D03-5B98-4AAD-8895-0666D2CF7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149" y="5330664"/>
            <a:ext cx="866775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9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 animBg="1"/>
      <p:bldP spid="5" grpId="0"/>
      <p:bldP spid="22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4" grpId="0"/>
      <p:bldP spid="37" grpId="0"/>
      <p:bldP spid="38" grpId="0"/>
      <p:bldP spid="41" grpId="0" animBg="1"/>
      <p:bldP spid="42" grpId="0" animBg="1"/>
      <p:bldP spid="43" grpId="0" animBg="1"/>
      <p:bldP spid="4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1874" y="203201"/>
            <a:ext cx="7886700" cy="994172"/>
          </a:xfrm>
        </p:spPr>
        <p:txBody>
          <a:bodyPr/>
          <a:lstStyle/>
          <a:p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 Part II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73100" y="1361550"/>
          <a:ext cx="7912100" cy="4848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489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肘形接點 13"/>
          <p:cNvCxnSpPr/>
          <p:nvPr/>
        </p:nvCxnSpPr>
        <p:spPr>
          <a:xfrm rot="5400000" flipH="1" flipV="1">
            <a:off x="3253835" y="165713"/>
            <a:ext cx="873864" cy="3502148"/>
          </a:xfrm>
          <a:prstGeom prst="bentConnector2">
            <a:avLst/>
          </a:prstGeom>
          <a:ln w="158750">
            <a:tailEnd type="triangle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2" y="64812"/>
            <a:ext cx="8618917" cy="994172"/>
          </a:xfrm>
        </p:spPr>
        <p:txBody>
          <a:bodyPr>
            <a:normAutofit/>
          </a:bodyPr>
          <a:lstStyle/>
          <a:p>
            <a:pPr lvl="0"/>
            <a:r>
              <a:rPr lang="en-US" altLang="zh-TW" sz="3600" dirty="0"/>
              <a:t>Speech Signal Generation (Regression Task)</a:t>
            </a:r>
            <a:endParaRPr lang="zh-TW" altLang="en-US" sz="3600" dirty="0"/>
          </a:p>
        </p:txBody>
      </p:sp>
      <p:grpSp>
        <p:nvGrpSpPr>
          <p:cNvPr id="6" name="群組 5"/>
          <p:cNvGrpSpPr/>
          <p:nvPr/>
        </p:nvGrpSpPr>
        <p:grpSpPr>
          <a:xfrm>
            <a:off x="1272410" y="1224041"/>
            <a:ext cx="6847015" cy="1773904"/>
            <a:chOff x="1379616" y="2340239"/>
            <a:chExt cx="6847015" cy="1773904"/>
          </a:xfrm>
        </p:grpSpPr>
        <p:grpSp>
          <p:nvGrpSpPr>
            <p:cNvPr id="45" name="群組 44"/>
            <p:cNvGrpSpPr/>
            <p:nvPr/>
          </p:nvGrpSpPr>
          <p:grpSpPr>
            <a:xfrm>
              <a:off x="1379616" y="2340239"/>
              <a:ext cx="6847015" cy="1773904"/>
              <a:chOff x="1054925" y="3186189"/>
              <a:chExt cx="6279760" cy="1949030"/>
            </a:xfrm>
          </p:grpSpPr>
          <p:grpSp>
            <p:nvGrpSpPr>
              <p:cNvPr id="24" name="群組 23"/>
              <p:cNvGrpSpPr/>
              <p:nvPr/>
            </p:nvGrpSpPr>
            <p:grpSpPr>
              <a:xfrm>
                <a:off x="2389744" y="3821929"/>
                <a:ext cx="4944941" cy="1313290"/>
                <a:chOff x="4126327" y="3918193"/>
                <a:chExt cx="3570240" cy="1013283"/>
              </a:xfrm>
            </p:grpSpPr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30001361-E9BB-4D53-9A0E-54F47C85241B}"/>
                    </a:ext>
                  </a:extLst>
                </p:cNvPr>
                <p:cNvSpPr/>
                <p:nvPr/>
              </p:nvSpPr>
              <p:spPr>
                <a:xfrm>
                  <a:off x="4472249" y="4370879"/>
                  <a:ext cx="1055077" cy="56059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2200" b="1" i="1" dirty="0">
                      <a:solidFill>
                        <a:schemeClr val="tx2"/>
                      </a:solidFill>
                    </a:rPr>
                    <a:t>G</a:t>
                  </a:r>
                  <a:endParaRPr lang="zh-TW" altLang="en-US" sz="2200" b="1" i="1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5" name="箭號: 向右 14">
                  <a:extLst>
                    <a:ext uri="{FF2B5EF4-FFF2-40B4-BE49-F238E27FC236}">
                      <a16:creationId xmlns:a16="http://schemas.microsoft.com/office/drawing/2014/main" id="{74ACB8BE-0A5D-4C56-B556-207C34901E5C}"/>
                    </a:ext>
                  </a:extLst>
                </p:cNvPr>
                <p:cNvSpPr/>
                <p:nvPr/>
              </p:nvSpPr>
              <p:spPr>
                <a:xfrm>
                  <a:off x="4126327" y="4512037"/>
                  <a:ext cx="316523" cy="255024"/>
                </a:xfrm>
                <a:prstGeom prst="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200"/>
                </a:p>
              </p:txBody>
            </p:sp>
            <p:sp>
              <p:nvSpPr>
                <p:cNvPr id="16" name="箭號: 向右 15">
                  <a:extLst>
                    <a:ext uri="{FF2B5EF4-FFF2-40B4-BE49-F238E27FC236}">
                      <a16:creationId xmlns:a16="http://schemas.microsoft.com/office/drawing/2014/main" id="{7E10B9E3-902D-4CD8-9977-AA4697900348}"/>
                    </a:ext>
                  </a:extLst>
                </p:cNvPr>
                <p:cNvSpPr/>
                <p:nvPr/>
              </p:nvSpPr>
              <p:spPr>
                <a:xfrm>
                  <a:off x="5556720" y="4539432"/>
                  <a:ext cx="316523" cy="255024"/>
                </a:xfrm>
                <a:prstGeom prst="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200"/>
                </a:p>
              </p:txBody>
            </p:sp>
            <p:sp>
              <p:nvSpPr>
                <p:cNvPr id="17" name="箭號: 上-下雙向 16">
                  <a:extLst>
                    <a:ext uri="{FF2B5EF4-FFF2-40B4-BE49-F238E27FC236}">
                      <a16:creationId xmlns:a16="http://schemas.microsoft.com/office/drawing/2014/main" id="{62017C2C-EBA7-463F-8F5A-EB057979DFDC}"/>
                    </a:ext>
                  </a:extLst>
                </p:cNvPr>
                <p:cNvSpPr/>
                <p:nvPr/>
              </p:nvSpPr>
              <p:spPr>
                <a:xfrm>
                  <a:off x="6209482" y="3918193"/>
                  <a:ext cx="219075" cy="41104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200"/>
                </a:p>
              </p:txBody>
            </p:sp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F3A6A1EE-1E7B-474E-A24A-CED9A74603DF}"/>
                    </a:ext>
                  </a:extLst>
                </p:cNvPr>
                <p:cNvSpPr/>
                <p:nvPr/>
              </p:nvSpPr>
              <p:spPr>
                <a:xfrm>
                  <a:off x="5923511" y="4375335"/>
                  <a:ext cx="883724" cy="525667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2200" dirty="0"/>
                    <a:t>Output</a:t>
                  </a:r>
                  <a:endParaRPr lang="zh-TW" altLang="en-US" sz="2200" dirty="0"/>
                </a:p>
              </p:txBody>
            </p:sp>
            <p:sp>
              <p:nvSpPr>
                <p:cNvPr id="23" name="矩形 22"/>
                <p:cNvSpPr/>
                <p:nvPr/>
              </p:nvSpPr>
              <p:spPr>
                <a:xfrm>
                  <a:off x="6436616" y="3931448"/>
                  <a:ext cx="1259951" cy="2805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sz="2000" dirty="0"/>
                    <a:t>Objective function</a:t>
                  </a:r>
                  <a:endParaRPr lang="zh-TW" altLang="en-US" sz="2000" dirty="0"/>
                </a:p>
              </p:txBody>
            </p:sp>
          </p:grpSp>
          <p:pic>
            <p:nvPicPr>
              <p:cNvPr id="43" name="圖片 42"/>
              <p:cNvPicPr preferRelativeResize="0">
                <a:picLocks/>
              </p:cNvPicPr>
              <p:nvPr/>
            </p:nvPicPr>
            <p:blipFill rotWithShape="1">
              <a:blip r:embed="rId3"/>
              <a:srcRect l="13019" t="7660" r="9435" b="11161"/>
              <a:stretch/>
            </p:blipFill>
            <p:spPr>
              <a:xfrm>
                <a:off x="1054925" y="4434325"/>
                <a:ext cx="1224000" cy="5760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</p:pic>
          <p:pic>
            <p:nvPicPr>
              <p:cNvPr id="44" name="圖片 43"/>
              <p:cNvPicPr preferRelativeResize="0">
                <a:picLocks/>
              </p:cNvPicPr>
              <p:nvPr/>
            </p:nvPicPr>
            <p:blipFill rotWithShape="1">
              <a:blip r:embed="rId4"/>
              <a:srcRect l="13036" t="7459" r="9570" b="11112"/>
              <a:stretch/>
            </p:blipFill>
            <p:spPr>
              <a:xfrm>
                <a:off x="4878931" y="3186189"/>
                <a:ext cx="1224000" cy="5760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</p:pic>
        </p:grpSp>
        <p:sp>
          <p:nvSpPr>
            <p:cNvPr id="5" name="矩形 4"/>
            <p:cNvSpPr/>
            <p:nvPr/>
          </p:nvSpPr>
          <p:spPr>
            <a:xfrm>
              <a:off x="2286000" y="29673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endParaRPr lang="zh-TW" altLang="en-US" dirty="0"/>
            </a:p>
          </p:txBody>
        </p:sp>
      </p:grpSp>
      <p:sp>
        <p:nvSpPr>
          <p:cNvPr id="29" name="矩形 28"/>
          <p:cNvSpPr/>
          <p:nvPr/>
        </p:nvSpPr>
        <p:spPr>
          <a:xfrm>
            <a:off x="3151262" y="1079744"/>
            <a:ext cx="8442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/>
              <a:t>Paired</a:t>
            </a:r>
            <a:endParaRPr lang="zh-TW" altLang="en-US" sz="2000" dirty="0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7" y="3158212"/>
            <a:ext cx="3967032" cy="3551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532" y="3158212"/>
            <a:ext cx="4271519" cy="3551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  <p:par>
              <p:cTn id="10"/>
            </p:par>
            <p:par>
              <p:cTn id="11"/>
            </p:par>
            <p:par>
              <p:cTn id="12"/>
            </p:par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3" y="57849"/>
            <a:ext cx="9374039" cy="994172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TW" sz="3600" dirty="0"/>
              <a:t>Speech, Speaker, Emotion Recognition and Lip-reading (Classification Task)</a:t>
            </a:r>
            <a:endParaRPr lang="zh-TW" altLang="en-US" sz="3600" dirty="0"/>
          </a:p>
        </p:txBody>
      </p:sp>
      <p:sp>
        <p:nvSpPr>
          <p:cNvPr id="59" name="矩形 58"/>
          <p:cNvSpPr/>
          <p:nvPr/>
        </p:nvSpPr>
        <p:spPr>
          <a:xfrm>
            <a:off x="1627521" y="1936310"/>
            <a:ext cx="184731" cy="351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135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6722250" y="1721103"/>
            <a:ext cx="923876" cy="829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Output</a:t>
            </a:r>
          </a:p>
          <a:p>
            <a:pPr algn="ctr"/>
            <a:r>
              <a:rPr lang="en-US" altLang="zh-TW" sz="2000" dirty="0"/>
              <a:t>label</a:t>
            </a:r>
            <a:endParaRPr lang="zh-TW" altLang="en-US" sz="20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5385543" y="5519300"/>
            <a:ext cx="174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Clean data</a:t>
            </a:r>
            <a:endParaRPr lang="zh-TW" altLang="en-US" sz="2000" dirty="0"/>
          </a:p>
        </p:txBody>
      </p:sp>
      <p:sp>
        <p:nvSpPr>
          <p:cNvPr id="13" name="矩形 12"/>
          <p:cNvSpPr/>
          <p:nvPr/>
        </p:nvSpPr>
        <p:spPr>
          <a:xfrm>
            <a:off x="5832376" y="3808519"/>
            <a:ext cx="902647" cy="7970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i="1" dirty="0"/>
              <a:t>E</a:t>
            </a:r>
            <a:endParaRPr lang="zh-TW" altLang="en-US" sz="2000" i="1" dirty="0"/>
          </a:p>
        </p:txBody>
      </p:sp>
      <p:sp>
        <p:nvSpPr>
          <p:cNvPr id="14" name="矩形 13"/>
          <p:cNvSpPr/>
          <p:nvPr/>
        </p:nvSpPr>
        <p:spPr>
          <a:xfrm>
            <a:off x="5832376" y="2447273"/>
            <a:ext cx="934993" cy="7917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i="1" dirty="0">
                <a:solidFill>
                  <a:srgbClr val="002060"/>
                </a:solidFill>
              </a:rPr>
              <a:t>G</a:t>
            </a:r>
            <a:endParaRPr lang="zh-TW" altLang="en-US" sz="2000" b="1" i="1" dirty="0">
              <a:solidFill>
                <a:srgbClr val="00206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873939" y="4884455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18" name="矩形 17"/>
          <p:cNvSpPr/>
          <p:nvPr/>
        </p:nvSpPr>
        <p:spPr>
          <a:xfrm>
            <a:off x="6012849" y="4884455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19" name="矩形 18"/>
          <p:cNvSpPr/>
          <p:nvPr/>
        </p:nvSpPr>
        <p:spPr>
          <a:xfrm>
            <a:off x="6136282" y="4884455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20" name="矩形 19"/>
          <p:cNvSpPr/>
          <p:nvPr/>
        </p:nvSpPr>
        <p:spPr>
          <a:xfrm>
            <a:off x="6259714" y="4884455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21" name="矩形 20"/>
          <p:cNvSpPr/>
          <p:nvPr/>
        </p:nvSpPr>
        <p:spPr>
          <a:xfrm>
            <a:off x="6638325" y="4884455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cxnSp>
        <p:nvCxnSpPr>
          <p:cNvPr id="22" name="直線接點 21"/>
          <p:cNvCxnSpPr/>
          <p:nvPr/>
        </p:nvCxnSpPr>
        <p:spPr>
          <a:xfrm>
            <a:off x="6329978" y="5059694"/>
            <a:ext cx="30834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群組 27"/>
          <p:cNvGrpSpPr/>
          <p:nvPr/>
        </p:nvGrpSpPr>
        <p:grpSpPr>
          <a:xfrm>
            <a:off x="5877761" y="1716344"/>
            <a:ext cx="834650" cy="662835"/>
            <a:chOff x="6013110" y="4870578"/>
            <a:chExt cx="1402527" cy="1667072"/>
          </a:xfrm>
        </p:grpSpPr>
        <p:sp>
          <p:nvSpPr>
            <p:cNvPr id="29" name="圓角矩形 28"/>
            <p:cNvSpPr/>
            <p:nvPr/>
          </p:nvSpPr>
          <p:spPr>
            <a:xfrm>
              <a:off x="6013110" y="4870580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6215343" y="4870579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6451719" y="4870579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6653952" y="4870578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7307637" y="4870578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cxnSp>
          <p:nvCxnSpPr>
            <p:cNvPr id="34" name="直線接點 33"/>
            <p:cNvCxnSpPr/>
            <p:nvPr/>
          </p:nvCxnSpPr>
          <p:spPr>
            <a:xfrm>
              <a:off x="6788240" y="5701002"/>
              <a:ext cx="460027" cy="0"/>
            </a:xfrm>
            <a:prstGeom prst="line">
              <a:avLst/>
            </a:prstGeom>
            <a:ln w="28575" cap="rnd">
              <a:solidFill>
                <a:schemeClr val="tx1"/>
              </a:solidFill>
              <a:prstDash val="sysDot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直線單箭頭接點 43"/>
          <p:cNvCxnSpPr/>
          <p:nvPr/>
        </p:nvCxnSpPr>
        <p:spPr>
          <a:xfrm flipV="1">
            <a:off x="6240200" y="4605586"/>
            <a:ext cx="0" cy="2388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 flipV="1">
            <a:off x="6273348" y="3239052"/>
            <a:ext cx="0" cy="5731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矩形 90"/>
              <p:cNvSpPr/>
              <p:nvPr/>
            </p:nvSpPr>
            <p:spPr>
              <a:xfrm>
                <a:off x="6170914" y="1262236"/>
                <a:ext cx="396262" cy="4689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91" name="矩形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914" y="1262236"/>
                <a:ext cx="396262" cy="4689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矩形 91"/>
              <p:cNvSpPr/>
              <p:nvPr/>
            </p:nvSpPr>
            <p:spPr>
              <a:xfrm>
                <a:off x="4367305" y="5236975"/>
                <a:ext cx="389850" cy="4689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sz="20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92" name="矩形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305" y="5236975"/>
                <a:ext cx="389850" cy="468967"/>
              </a:xfrm>
              <a:prstGeom prst="rect">
                <a:avLst/>
              </a:prstGeom>
              <a:blipFill>
                <a:blip r:embed="rId4"/>
                <a:stretch>
                  <a:fillRect t="-2597" r="-78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5820023" y="3469475"/>
            <a:ext cx="921466" cy="216023"/>
          </a:xfrm>
          <a:prstGeom prst="rect">
            <a:avLst/>
          </a:prstGeom>
          <a:solidFill>
            <a:srgbClr val="99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solidFill>
                  <a:schemeClr val="bg1"/>
                </a:solidFill>
              </a:rPr>
              <a:t>Emb</a:t>
            </a:r>
            <a:r>
              <a:rPr lang="en-US" altLang="zh-TW" sz="2000" dirty="0">
                <a:solidFill>
                  <a:schemeClr val="bg1"/>
                </a:solidFill>
              </a:rPr>
              <a:t>.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3621967" y="5498441"/>
            <a:ext cx="174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Noisy data</a:t>
            </a:r>
            <a:endParaRPr lang="zh-TW" altLang="en-US" sz="2000" dirty="0"/>
          </a:p>
        </p:txBody>
      </p:sp>
      <p:sp>
        <p:nvSpPr>
          <p:cNvPr id="72" name="矩形 71"/>
          <p:cNvSpPr/>
          <p:nvPr/>
        </p:nvSpPr>
        <p:spPr>
          <a:xfrm>
            <a:off x="4141323" y="4869266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3" name="矩形 72"/>
          <p:cNvSpPr/>
          <p:nvPr/>
        </p:nvSpPr>
        <p:spPr>
          <a:xfrm>
            <a:off x="4280233" y="4869266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5" name="矩形 74"/>
          <p:cNvSpPr/>
          <p:nvPr/>
        </p:nvSpPr>
        <p:spPr>
          <a:xfrm>
            <a:off x="4403666" y="4869266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7" name="矩形 76"/>
          <p:cNvSpPr/>
          <p:nvPr/>
        </p:nvSpPr>
        <p:spPr>
          <a:xfrm>
            <a:off x="4527098" y="4869266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8" name="矩形 77"/>
          <p:cNvSpPr/>
          <p:nvPr/>
        </p:nvSpPr>
        <p:spPr>
          <a:xfrm>
            <a:off x="5164263" y="4869266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cxnSp>
        <p:nvCxnSpPr>
          <p:cNvPr id="79" name="直線接點 78"/>
          <p:cNvCxnSpPr/>
          <p:nvPr/>
        </p:nvCxnSpPr>
        <p:spPr>
          <a:xfrm>
            <a:off x="4855916" y="5044505"/>
            <a:ext cx="30834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矩形 81"/>
              <p:cNvSpPr/>
              <p:nvPr/>
            </p:nvSpPr>
            <p:spPr>
              <a:xfrm>
                <a:off x="6096339" y="5255791"/>
                <a:ext cx="389850" cy="4689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82" name="矩形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339" y="5255791"/>
                <a:ext cx="389850" cy="4689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矩形 86"/>
              <p:cNvSpPr/>
              <p:nvPr/>
            </p:nvSpPr>
            <p:spPr>
              <a:xfrm>
                <a:off x="6694280" y="3149240"/>
                <a:ext cx="1145826" cy="42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  <m:r>
                      <a:rPr lang="en-US" altLang="zh-TW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altLang="zh-TW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87" name="矩形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280" y="3149240"/>
                <a:ext cx="1145826" cy="428246"/>
              </a:xfrm>
              <a:prstGeom prst="rect">
                <a:avLst/>
              </a:prstGeom>
              <a:blipFill>
                <a:blip r:embed="rId6"/>
                <a:stretch>
                  <a:fillRect t="-8571" r="-30319" b="-1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6735023" y="4067171"/>
                <a:ext cx="602601" cy="42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023" y="4067171"/>
                <a:ext cx="602601" cy="428246"/>
              </a:xfrm>
              <a:prstGeom prst="rect">
                <a:avLst/>
              </a:prstGeom>
              <a:blipFill>
                <a:blip r:embed="rId7"/>
                <a:stretch>
                  <a:fillRect t="-7143" r="-9091" b="-1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矩形 87"/>
              <p:cNvSpPr/>
              <p:nvPr/>
            </p:nvSpPr>
            <p:spPr>
              <a:xfrm>
                <a:off x="6773133" y="2640657"/>
                <a:ext cx="588174" cy="42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88" name="矩形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133" y="2640657"/>
                <a:ext cx="588174" cy="428246"/>
              </a:xfrm>
              <a:prstGeom prst="rect">
                <a:avLst/>
              </a:prstGeom>
              <a:blipFill>
                <a:blip r:embed="rId8"/>
                <a:stretch>
                  <a:fillRect t="-7143" r="-10309" b="-1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文字方塊 55"/>
          <p:cNvSpPr txBox="1"/>
          <p:nvPr/>
        </p:nvSpPr>
        <p:spPr>
          <a:xfrm>
            <a:off x="2216454" y="5473592"/>
            <a:ext cx="1747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Accented speech</a:t>
            </a:r>
            <a:endParaRPr lang="zh-TW" altLang="en-US" sz="2000" dirty="0"/>
          </a:p>
        </p:txBody>
      </p:sp>
      <p:sp>
        <p:nvSpPr>
          <p:cNvPr id="60" name="矩形 59"/>
          <p:cNvSpPr/>
          <p:nvPr/>
        </p:nvSpPr>
        <p:spPr>
          <a:xfrm>
            <a:off x="2735810" y="4844417"/>
            <a:ext cx="70264" cy="350477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62" name="矩形 61"/>
          <p:cNvSpPr/>
          <p:nvPr/>
        </p:nvSpPr>
        <p:spPr>
          <a:xfrm>
            <a:off x="2874720" y="4844417"/>
            <a:ext cx="70264" cy="350477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64" name="矩形 63"/>
          <p:cNvSpPr/>
          <p:nvPr/>
        </p:nvSpPr>
        <p:spPr>
          <a:xfrm>
            <a:off x="2998153" y="4844417"/>
            <a:ext cx="70264" cy="350477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65" name="矩形 64"/>
          <p:cNvSpPr/>
          <p:nvPr/>
        </p:nvSpPr>
        <p:spPr>
          <a:xfrm>
            <a:off x="3121585" y="4844417"/>
            <a:ext cx="70264" cy="350477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66" name="矩形 65"/>
          <p:cNvSpPr/>
          <p:nvPr/>
        </p:nvSpPr>
        <p:spPr>
          <a:xfrm>
            <a:off x="3500196" y="4844417"/>
            <a:ext cx="70264" cy="350477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cxnSp>
        <p:nvCxnSpPr>
          <p:cNvPr id="67" name="直線接點 66"/>
          <p:cNvCxnSpPr/>
          <p:nvPr/>
        </p:nvCxnSpPr>
        <p:spPr>
          <a:xfrm>
            <a:off x="3191849" y="5019656"/>
            <a:ext cx="30834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矩形 68"/>
              <p:cNvSpPr/>
              <p:nvPr/>
            </p:nvSpPr>
            <p:spPr>
              <a:xfrm>
                <a:off x="2976227" y="5236976"/>
                <a:ext cx="38985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̆"/>
                          <m:ctrlPr>
                            <a:rPr lang="en-US" altLang="zh-TW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69" name="矩形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227" y="5236976"/>
                <a:ext cx="389850" cy="400110"/>
              </a:xfrm>
              <a:prstGeom prst="rect">
                <a:avLst/>
              </a:prstGeom>
              <a:blipFill>
                <a:blip r:embed="rId9"/>
                <a:stretch>
                  <a:fillRect t="-1515" r="-93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文字方塊 70"/>
          <p:cNvSpPr txBox="1"/>
          <p:nvPr/>
        </p:nvSpPr>
        <p:spPr>
          <a:xfrm>
            <a:off x="926049" y="5473592"/>
            <a:ext cx="1747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Channel distortion</a:t>
            </a:r>
            <a:endParaRPr lang="zh-TW" altLang="en-US" sz="2000" dirty="0"/>
          </a:p>
        </p:txBody>
      </p:sp>
      <p:sp>
        <p:nvSpPr>
          <p:cNvPr id="74" name="矩形 73"/>
          <p:cNvSpPr/>
          <p:nvPr/>
        </p:nvSpPr>
        <p:spPr>
          <a:xfrm>
            <a:off x="1445405" y="4844417"/>
            <a:ext cx="70264" cy="350477"/>
          </a:xfrm>
          <a:prstGeom prst="rect">
            <a:avLst/>
          </a:prstGeom>
          <a:solidFill>
            <a:schemeClr val="accent6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6" name="矩形 75"/>
          <p:cNvSpPr/>
          <p:nvPr/>
        </p:nvSpPr>
        <p:spPr>
          <a:xfrm>
            <a:off x="1584315" y="4844417"/>
            <a:ext cx="70264" cy="350477"/>
          </a:xfrm>
          <a:prstGeom prst="rect">
            <a:avLst/>
          </a:prstGeom>
          <a:solidFill>
            <a:schemeClr val="accent6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83" name="矩形 82"/>
          <p:cNvSpPr/>
          <p:nvPr/>
        </p:nvSpPr>
        <p:spPr>
          <a:xfrm>
            <a:off x="1707748" y="4844417"/>
            <a:ext cx="70264" cy="350477"/>
          </a:xfrm>
          <a:prstGeom prst="rect">
            <a:avLst/>
          </a:prstGeom>
          <a:solidFill>
            <a:schemeClr val="accent6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84" name="矩形 83"/>
          <p:cNvSpPr/>
          <p:nvPr/>
        </p:nvSpPr>
        <p:spPr>
          <a:xfrm>
            <a:off x="1831180" y="4844417"/>
            <a:ext cx="70264" cy="350477"/>
          </a:xfrm>
          <a:prstGeom prst="rect">
            <a:avLst/>
          </a:prstGeom>
          <a:solidFill>
            <a:schemeClr val="accent6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89" name="矩形 88"/>
          <p:cNvSpPr/>
          <p:nvPr/>
        </p:nvSpPr>
        <p:spPr>
          <a:xfrm>
            <a:off x="2209791" y="4844417"/>
            <a:ext cx="70264" cy="350477"/>
          </a:xfrm>
          <a:prstGeom prst="rect">
            <a:avLst/>
          </a:prstGeom>
          <a:solidFill>
            <a:schemeClr val="accent6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cxnSp>
        <p:nvCxnSpPr>
          <p:cNvPr id="90" name="直線接點 89"/>
          <p:cNvCxnSpPr/>
          <p:nvPr/>
        </p:nvCxnSpPr>
        <p:spPr>
          <a:xfrm>
            <a:off x="1901444" y="5019656"/>
            <a:ext cx="30834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矩形 92"/>
              <p:cNvSpPr/>
              <p:nvPr/>
            </p:nvSpPr>
            <p:spPr>
              <a:xfrm>
                <a:off x="1685822" y="5236976"/>
                <a:ext cx="38985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93" name="矩形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22" y="5236976"/>
                <a:ext cx="389850" cy="400110"/>
              </a:xfrm>
              <a:prstGeom prst="rect">
                <a:avLst/>
              </a:prstGeom>
              <a:blipFill>
                <a:blip r:embed="rId10"/>
                <a:stretch>
                  <a:fillRect t="-7576" r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圓角矩形 5"/>
          <p:cNvSpPr/>
          <p:nvPr/>
        </p:nvSpPr>
        <p:spPr>
          <a:xfrm>
            <a:off x="763795" y="4708455"/>
            <a:ext cx="4619777" cy="148630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文字方塊 93"/>
          <p:cNvSpPr txBox="1"/>
          <p:nvPr/>
        </p:nvSpPr>
        <p:spPr>
          <a:xfrm>
            <a:off x="1831180" y="4223211"/>
            <a:ext cx="2621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Acoustic Mismatch </a:t>
            </a:r>
            <a:endParaRPr lang="zh-TW" altLang="en-US" sz="2000" dirty="0"/>
          </a:p>
        </p:txBody>
      </p:sp>
      <p:pic>
        <p:nvPicPr>
          <p:cNvPr id="95" name="圖片 94"/>
          <p:cNvPicPr preferRelativeResize="0"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/>
          <a:stretch/>
        </p:blipFill>
        <p:spPr>
          <a:xfrm>
            <a:off x="864966" y="1637505"/>
            <a:ext cx="4352456" cy="22234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3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2" grpId="0" animBg="1"/>
      <p:bldP spid="73" grpId="0" animBg="1"/>
      <p:bldP spid="75" grpId="0" animBg="1"/>
      <p:bldP spid="77" grpId="0" animBg="1"/>
      <p:bldP spid="78" grpId="0" animBg="1"/>
      <p:bldP spid="82" grpId="0"/>
      <p:bldP spid="56" grpId="0"/>
      <p:bldP spid="60" grpId="0" animBg="1"/>
      <p:bldP spid="62" grpId="0" animBg="1"/>
      <p:bldP spid="64" grpId="0" animBg="1"/>
      <p:bldP spid="65" grpId="0" animBg="1"/>
      <p:bldP spid="66" grpId="0" animBg="1"/>
      <p:bldP spid="69" grpId="0"/>
      <p:bldP spid="71" grpId="0"/>
      <p:bldP spid="74" grpId="0" animBg="1"/>
      <p:bldP spid="76" grpId="0" animBg="1"/>
      <p:bldP spid="83" grpId="0" animBg="1"/>
      <p:bldP spid="84" grpId="0" animBg="1"/>
      <p:bldP spid="89" grpId="0" animBg="1"/>
      <p:bldP spid="93" grpId="0"/>
      <p:bldP spid="6" grpId="0" animBg="1"/>
      <p:bldP spid="9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1874" y="203201"/>
            <a:ext cx="7886700" cy="994172"/>
          </a:xfrm>
        </p:spPr>
        <p:txBody>
          <a:bodyPr/>
          <a:lstStyle/>
          <a:p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 Part II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73100" y="1361550"/>
          <a:ext cx="7912100" cy="4848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06CB14CD-9C79-464C-8062-15EB3C2D113F}"/>
              </a:ext>
            </a:extLst>
          </p:cNvPr>
          <p:cNvSpPr/>
          <p:nvPr/>
        </p:nvSpPr>
        <p:spPr>
          <a:xfrm>
            <a:off x="673100" y="2049517"/>
            <a:ext cx="7886700" cy="4204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91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3" y="162445"/>
            <a:ext cx="7886700" cy="994172"/>
          </a:xfrm>
        </p:spPr>
        <p:txBody>
          <a:bodyPr/>
          <a:lstStyle/>
          <a:p>
            <a:r>
              <a:rPr lang="en-US" altLang="zh-TW" dirty="0"/>
              <a:t>Speech Enhancement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85631F-2476-4002-8660-49D89D13C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94" y="1145875"/>
            <a:ext cx="9199534" cy="3969572"/>
          </a:xfrm>
        </p:spPr>
        <p:txBody>
          <a:bodyPr>
            <a:noAutofit/>
          </a:bodyPr>
          <a:lstStyle/>
          <a:p>
            <a:endParaRPr lang="en-US" altLang="zh-TW" sz="2400" dirty="0"/>
          </a:p>
          <a:p>
            <a:endParaRPr lang="en-US" altLang="zh-TW" sz="2400" dirty="0"/>
          </a:p>
          <a:p>
            <a:r>
              <a:rPr lang="en-US" altLang="zh-TW" sz="2400" dirty="0"/>
              <a:t>Typical objective function </a:t>
            </a:r>
          </a:p>
          <a:p>
            <a:pPr marL="457200" lvl="1" indent="0">
              <a:buNone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r>
              <a:rPr lang="en-US" altLang="zh-TW" sz="2400" dirty="0"/>
              <a:t>Typical objective function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2000" dirty="0"/>
              <a:t> Mean square error (MSE) </a:t>
            </a:r>
            <a:r>
              <a:rPr lang="en-US" altLang="zh-TW" sz="2000" dirty="0">
                <a:solidFill>
                  <a:srgbClr val="0000FF"/>
                </a:solidFill>
              </a:rPr>
              <a:t>[Xu et al., TASLP 2015]</a:t>
            </a:r>
            <a:r>
              <a:rPr lang="en-US" altLang="zh-TW" sz="2000" dirty="0"/>
              <a:t>, L1 </a:t>
            </a:r>
            <a:r>
              <a:rPr lang="en-US" altLang="zh-TW" sz="2000" dirty="0">
                <a:solidFill>
                  <a:srgbClr val="0000FF"/>
                </a:solidFill>
              </a:rPr>
              <a:t>[</a:t>
            </a:r>
            <a:r>
              <a:rPr lang="en-US" altLang="zh-TW" sz="2000" dirty="0" err="1">
                <a:solidFill>
                  <a:srgbClr val="0000FF"/>
                </a:solidFill>
              </a:rPr>
              <a:t>Pascual</a:t>
            </a:r>
            <a:r>
              <a:rPr lang="en-US" altLang="zh-TW" sz="2000" dirty="0">
                <a:solidFill>
                  <a:srgbClr val="0000FF"/>
                </a:solidFill>
              </a:rPr>
              <a:t> et al., </a:t>
            </a:r>
            <a:r>
              <a:rPr lang="en-US" altLang="zh-TW" sz="2000" dirty="0" err="1">
                <a:solidFill>
                  <a:srgbClr val="0000FF"/>
                </a:solidFill>
              </a:rPr>
              <a:t>Interspeech</a:t>
            </a:r>
            <a:r>
              <a:rPr lang="en-US" altLang="zh-TW" sz="2000" dirty="0">
                <a:solidFill>
                  <a:srgbClr val="0000FF"/>
                </a:solidFill>
              </a:rPr>
              <a:t> 2017]</a:t>
            </a:r>
            <a:r>
              <a:rPr lang="en-US" altLang="zh-TW" sz="2000" dirty="0"/>
              <a:t>, likelihood </a:t>
            </a:r>
            <a:r>
              <a:rPr lang="en-US" altLang="zh-TW" sz="2000" dirty="0">
                <a:solidFill>
                  <a:srgbClr val="0000FF"/>
                </a:solidFill>
              </a:rPr>
              <a:t>[</a:t>
            </a:r>
            <a:r>
              <a:rPr lang="da-DK" altLang="zh-TW" sz="2000" dirty="0">
                <a:solidFill>
                  <a:srgbClr val="0000FF"/>
                </a:solidFill>
              </a:rPr>
              <a:t>Chai et al., MLSP 2017</a:t>
            </a:r>
            <a:r>
              <a:rPr lang="en-US" altLang="zh-TW" sz="2000" dirty="0">
                <a:solidFill>
                  <a:srgbClr val="0000FF"/>
                </a:solidFill>
              </a:rPr>
              <a:t>]</a:t>
            </a:r>
            <a:r>
              <a:rPr lang="en-US" altLang="zh-TW" sz="2000" dirty="0"/>
              <a:t>, STOI</a:t>
            </a:r>
            <a:r>
              <a:rPr lang="en-US" altLang="zh-TW" sz="2000" dirty="0">
                <a:solidFill>
                  <a:srgbClr val="0000FF"/>
                </a:solidFill>
              </a:rPr>
              <a:t> [Fu et al., TASLP 2018]</a:t>
            </a:r>
            <a:r>
              <a:rPr lang="en-US" altLang="zh-TW" sz="2000" dirty="0"/>
              <a:t>.</a:t>
            </a:r>
          </a:p>
          <a:p>
            <a:endParaRPr lang="zh-TW" altLang="en-US" sz="2400" dirty="0"/>
          </a:p>
        </p:txBody>
      </p:sp>
      <p:grpSp>
        <p:nvGrpSpPr>
          <p:cNvPr id="4" name="群組 3"/>
          <p:cNvGrpSpPr/>
          <p:nvPr/>
        </p:nvGrpSpPr>
        <p:grpSpPr>
          <a:xfrm>
            <a:off x="2205058" y="1118848"/>
            <a:ext cx="4100870" cy="750539"/>
            <a:chOff x="1816303" y="1029047"/>
            <a:chExt cx="4944741" cy="1120918"/>
          </a:xfrm>
        </p:grpSpPr>
        <p:sp>
          <p:nvSpPr>
            <p:cNvPr id="33" name="箭號: 向右 14">
              <a:extLst>
                <a:ext uri="{FF2B5EF4-FFF2-40B4-BE49-F238E27FC236}">
                  <a16:creationId xmlns:a16="http://schemas.microsoft.com/office/drawing/2014/main" id="{74ACB8BE-0A5D-4C56-B556-207C34901E5C}"/>
                </a:ext>
              </a:extLst>
            </p:cNvPr>
            <p:cNvSpPr/>
            <p:nvPr/>
          </p:nvSpPr>
          <p:spPr>
            <a:xfrm>
              <a:off x="3752596" y="1567569"/>
              <a:ext cx="1039331" cy="22191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34" name="矩形 33"/>
            <p:cNvSpPr/>
            <p:nvPr/>
          </p:nvSpPr>
          <p:spPr>
            <a:xfrm>
              <a:off x="3489899" y="1029047"/>
              <a:ext cx="12602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dirty="0"/>
                <a:t>Enhancing</a:t>
              </a:r>
            </a:p>
          </p:txBody>
        </p:sp>
        <p:pic>
          <p:nvPicPr>
            <p:cNvPr id="41" name="圖片 40"/>
            <p:cNvPicPr preferRelativeResize="0">
              <a:picLocks/>
            </p:cNvPicPr>
            <p:nvPr/>
          </p:nvPicPr>
          <p:blipFill rotWithShape="1">
            <a:blip r:embed="rId3"/>
            <a:srcRect l="13036" t="7459" r="9570" b="11112"/>
            <a:stretch/>
          </p:blipFill>
          <p:spPr>
            <a:xfrm>
              <a:off x="5141044" y="1235859"/>
              <a:ext cx="1620000" cy="90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pic>
          <p:nvPicPr>
            <p:cNvPr id="42" name="圖片 41"/>
            <p:cNvPicPr preferRelativeResize="0">
              <a:picLocks/>
            </p:cNvPicPr>
            <p:nvPr/>
          </p:nvPicPr>
          <p:blipFill rotWithShape="1">
            <a:blip r:embed="rId4"/>
            <a:srcRect l="13019" t="7660" r="9435" b="11161"/>
            <a:stretch/>
          </p:blipFill>
          <p:spPr>
            <a:xfrm>
              <a:off x="1816303" y="1249965"/>
              <a:ext cx="1620000" cy="90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</p:grpSp>
      <p:grpSp>
        <p:nvGrpSpPr>
          <p:cNvPr id="6" name="群組 5"/>
          <p:cNvGrpSpPr/>
          <p:nvPr/>
        </p:nvGrpSpPr>
        <p:grpSpPr>
          <a:xfrm>
            <a:off x="1379616" y="2340239"/>
            <a:ext cx="6847015" cy="1773904"/>
            <a:chOff x="1379616" y="2340239"/>
            <a:chExt cx="6847015" cy="1773904"/>
          </a:xfrm>
        </p:grpSpPr>
        <p:grpSp>
          <p:nvGrpSpPr>
            <p:cNvPr id="45" name="群組 44"/>
            <p:cNvGrpSpPr/>
            <p:nvPr/>
          </p:nvGrpSpPr>
          <p:grpSpPr>
            <a:xfrm>
              <a:off x="1379616" y="2340239"/>
              <a:ext cx="6847015" cy="1773904"/>
              <a:chOff x="1054925" y="3186189"/>
              <a:chExt cx="6279760" cy="1949030"/>
            </a:xfrm>
          </p:grpSpPr>
          <p:grpSp>
            <p:nvGrpSpPr>
              <p:cNvPr id="24" name="群組 23"/>
              <p:cNvGrpSpPr/>
              <p:nvPr/>
            </p:nvGrpSpPr>
            <p:grpSpPr>
              <a:xfrm>
                <a:off x="2389744" y="3821929"/>
                <a:ext cx="4944941" cy="1313290"/>
                <a:chOff x="4126327" y="3918193"/>
                <a:chExt cx="3570240" cy="1013283"/>
              </a:xfrm>
            </p:grpSpPr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30001361-E9BB-4D53-9A0E-54F47C85241B}"/>
                    </a:ext>
                  </a:extLst>
                </p:cNvPr>
                <p:cNvSpPr/>
                <p:nvPr/>
              </p:nvSpPr>
              <p:spPr>
                <a:xfrm>
                  <a:off x="4472249" y="4370879"/>
                  <a:ext cx="1055077" cy="56059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2200" b="1" i="1" dirty="0">
                      <a:solidFill>
                        <a:schemeClr val="tx2"/>
                      </a:solidFill>
                    </a:rPr>
                    <a:t>G</a:t>
                  </a:r>
                  <a:endParaRPr lang="zh-TW" altLang="en-US" sz="2200" b="1" i="1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5" name="箭號: 向右 14">
                  <a:extLst>
                    <a:ext uri="{FF2B5EF4-FFF2-40B4-BE49-F238E27FC236}">
                      <a16:creationId xmlns:a16="http://schemas.microsoft.com/office/drawing/2014/main" id="{74ACB8BE-0A5D-4C56-B556-207C34901E5C}"/>
                    </a:ext>
                  </a:extLst>
                </p:cNvPr>
                <p:cNvSpPr/>
                <p:nvPr/>
              </p:nvSpPr>
              <p:spPr>
                <a:xfrm>
                  <a:off x="4126327" y="4512037"/>
                  <a:ext cx="316523" cy="255024"/>
                </a:xfrm>
                <a:prstGeom prst="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200"/>
                </a:p>
              </p:txBody>
            </p:sp>
            <p:sp>
              <p:nvSpPr>
                <p:cNvPr id="16" name="箭號: 向右 15">
                  <a:extLst>
                    <a:ext uri="{FF2B5EF4-FFF2-40B4-BE49-F238E27FC236}">
                      <a16:creationId xmlns:a16="http://schemas.microsoft.com/office/drawing/2014/main" id="{7E10B9E3-902D-4CD8-9977-AA4697900348}"/>
                    </a:ext>
                  </a:extLst>
                </p:cNvPr>
                <p:cNvSpPr/>
                <p:nvPr/>
              </p:nvSpPr>
              <p:spPr>
                <a:xfrm>
                  <a:off x="5556720" y="4539432"/>
                  <a:ext cx="316523" cy="255024"/>
                </a:xfrm>
                <a:prstGeom prst="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200"/>
                </a:p>
              </p:txBody>
            </p:sp>
            <p:sp>
              <p:nvSpPr>
                <p:cNvPr id="17" name="箭號: 上-下雙向 16">
                  <a:extLst>
                    <a:ext uri="{FF2B5EF4-FFF2-40B4-BE49-F238E27FC236}">
                      <a16:creationId xmlns:a16="http://schemas.microsoft.com/office/drawing/2014/main" id="{62017C2C-EBA7-463F-8F5A-EB057979DFDC}"/>
                    </a:ext>
                  </a:extLst>
                </p:cNvPr>
                <p:cNvSpPr/>
                <p:nvPr/>
              </p:nvSpPr>
              <p:spPr>
                <a:xfrm>
                  <a:off x="6209482" y="3918193"/>
                  <a:ext cx="219075" cy="41104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200"/>
                </a:p>
              </p:txBody>
            </p:sp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F3A6A1EE-1E7B-474E-A24A-CED9A74603DF}"/>
                    </a:ext>
                  </a:extLst>
                </p:cNvPr>
                <p:cNvSpPr/>
                <p:nvPr/>
              </p:nvSpPr>
              <p:spPr>
                <a:xfrm>
                  <a:off x="5923511" y="4375335"/>
                  <a:ext cx="883724" cy="525667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2200" dirty="0"/>
                    <a:t>Output</a:t>
                  </a:r>
                  <a:endParaRPr lang="zh-TW" altLang="en-US" sz="2200" dirty="0"/>
                </a:p>
              </p:txBody>
            </p:sp>
            <p:sp>
              <p:nvSpPr>
                <p:cNvPr id="23" name="矩形 22"/>
                <p:cNvSpPr/>
                <p:nvPr/>
              </p:nvSpPr>
              <p:spPr>
                <a:xfrm>
                  <a:off x="6436616" y="3931448"/>
                  <a:ext cx="1259951" cy="2805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sz="2000" dirty="0"/>
                    <a:t>Objective function</a:t>
                  </a:r>
                  <a:endParaRPr lang="zh-TW" altLang="en-US" sz="2000" dirty="0"/>
                </a:p>
              </p:txBody>
            </p:sp>
          </p:grpSp>
          <p:pic>
            <p:nvPicPr>
              <p:cNvPr id="43" name="圖片 42"/>
              <p:cNvPicPr preferRelativeResize="0">
                <a:picLocks/>
              </p:cNvPicPr>
              <p:nvPr/>
            </p:nvPicPr>
            <p:blipFill rotWithShape="1">
              <a:blip r:embed="rId4"/>
              <a:srcRect l="13019" t="7660" r="9435" b="11161"/>
              <a:stretch/>
            </p:blipFill>
            <p:spPr>
              <a:xfrm>
                <a:off x="1054925" y="4434325"/>
                <a:ext cx="1224000" cy="5760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</p:pic>
          <p:pic>
            <p:nvPicPr>
              <p:cNvPr id="44" name="圖片 43"/>
              <p:cNvPicPr preferRelativeResize="0">
                <a:picLocks/>
              </p:cNvPicPr>
              <p:nvPr/>
            </p:nvPicPr>
            <p:blipFill rotWithShape="1">
              <a:blip r:embed="rId3"/>
              <a:srcRect l="13036" t="7459" r="9570" b="11112"/>
              <a:stretch/>
            </p:blipFill>
            <p:spPr>
              <a:xfrm>
                <a:off x="4878931" y="3186189"/>
                <a:ext cx="1224000" cy="5760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</p:pic>
        </p:grpSp>
        <p:sp>
          <p:nvSpPr>
            <p:cNvPr id="5" name="矩形 4"/>
            <p:cNvSpPr/>
            <p:nvPr/>
          </p:nvSpPr>
          <p:spPr>
            <a:xfrm>
              <a:off x="2286000" y="29673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endParaRPr lang="zh-TW" altLang="en-US" dirty="0"/>
            </a:p>
          </p:txBody>
        </p:sp>
      </p:grpSp>
      <p:sp>
        <p:nvSpPr>
          <p:cNvPr id="7" name="矩形 6"/>
          <p:cNvSpPr/>
          <p:nvPr/>
        </p:nvSpPr>
        <p:spPr>
          <a:xfrm>
            <a:off x="73094" y="6389006"/>
            <a:ext cx="86404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2000" dirty="0"/>
              <a:t> GAN is used as a new objective function to estimate the parameters in </a:t>
            </a:r>
            <a:r>
              <a:rPr lang="en-US" altLang="zh-TW" sz="2000" b="1" i="1" dirty="0">
                <a:solidFill>
                  <a:schemeClr val="tx2"/>
                </a:solidFill>
              </a:rPr>
              <a:t>G</a:t>
            </a:r>
            <a:r>
              <a:rPr lang="en-US" altLang="zh-TW" sz="2000" dirty="0"/>
              <a:t>.</a:t>
            </a:r>
            <a:endParaRPr lang="zh-TW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73094" y="4476482"/>
            <a:ext cx="89527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2000" dirty="0"/>
              <a:t>Model structures of </a:t>
            </a:r>
            <a:r>
              <a:rPr lang="en-US" altLang="zh-TW" sz="2000" b="1" i="1" dirty="0">
                <a:solidFill>
                  <a:schemeClr val="tx2"/>
                </a:solidFill>
              </a:rPr>
              <a:t>G</a:t>
            </a:r>
            <a:r>
              <a:rPr lang="en-US" altLang="zh-TW" sz="2000" dirty="0"/>
              <a:t>:</a:t>
            </a:r>
            <a:r>
              <a:rPr lang="en-US" altLang="zh-TW" sz="2000" b="1" i="1" dirty="0">
                <a:solidFill>
                  <a:schemeClr val="tx2"/>
                </a:solidFill>
              </a:rPr>
              <a:t> </a:t>
            </a:r>
            <a:r>
              <a:rPr lang="en-US" altLang="zh-TW" sz="2000" dirty="0"/>
              <a:t>DNN </a:t>
            </a:r>
            <a:r>
              <a:rPr lang="en-US" altLang="zh-TW" sz="2000" dirty="0">
                <a:solidFill>
                  <a:srgbClr val="0000FF"/>
                </a:solidFill>
              </a:rPr>
              <a:t>[Wang et al. NIPS 2012; Xu et al., SPL 2014]</a:t>
            </a:r>
            <a:r>
              <a:rPr lang="en-US" altLang="zh-TW" sz="2000" dirty="0"/>
              <a:t>, DDAE   </a:t>
            </a:r>
            <a:br>
              <a:rPr lang="en-US" altLang="zh-TW" sz="2000" dirty="0"/>
            </a:br>
            <a:r>
              <a:rPr lang="en-US" altLang="zh-TW" sz="2000" dirty="0"/>
              <a:t>    </a:t>
            </a:r>
            <a:r>
              <a:rPr lang="en-US" altLang="zh-TW" sz="2000" dirty="0">
                <a:solidFill>
                  <a:srgbClr val="0000FF"/>
                </a:solidFill>
              </a:rPr>
              <a:t>[Lu et al., </a:t>
            </a:r>
            <a:r>
              <a:rPr lang="en-US" altLang="zh-TW" sz="2000" dirty="0" err="1">
                <a:solidFill>
                  <a:srgbClr val="0000FF"/>
                </a:solidFill>
              </a:rPr>
              <a:t>Interspeech</a:t>
            </a:r>
            <a:r>
              <a:rPr lang="en-US" altLang="zh-TW" sz="2000" dirty="0">
                <a:solidFill>
                  <a:srgbClr val="0000FF"/>
                </a:solidFill>
              </a:rPr>
              <a:t> 2013]</a:t>
            </a:r>
            <a:r>
              <a:rPr lang="en-US" altLang="zh-TW" sz="2000" dirty="0"/>
              <a:t>, RNN (LSTM) </a:t>
            </a:r>
            <a:r>
              <a:rPr lang="en-US" altLang="zh-TW" sz="2000" dirty="0">
                <a:solidFill>
                  <a:srgbClr val="0000FF"/>
                </a:solidFill>
              </a:rPr>
              <a:t>[</a:t>
            </a:r>
            <a:r>
              <a:rPr lang="nl-NL" altLang="zh-TW" sz="2000" dirty="0">
                <a:solidFill>
                  <a:srgbClr val="0000FF"/>
                </a:solidFill>
              </a:rPr>
              <a:t>Chen et al., Interspeech 2015</a:t>
            </a:r>
            <a:r>
              <a:rPr lang="nl-NL" altLang="zh-TW" sz="2000" dirty="0"/>
              <a:t>;</a:t>
            </a:r>
            <a:r>
              <a:rPr lang="nl-NL" altLang="zh-TW" sz="2000" dirty="0">
                <a:solidFill>
                  <a:srgbClr val="0000FF"/>
                </a:solidFill>
              </a:rPr>
              <a:t> </a:t>
            </a:r>
            <a:br>
              <a:rPr lang="nl-NL" altLang="zh-TW" sz="2000" dirty="0">
                <a:solidFill>
                  <a:srgbClr val="0000FF"/>
                </a:solidFill>
              </a:rPr>
            </a:br>
            <a:r>
              <a:rPr lang="nl-NL" altLang="zh-TW" sz="2000" dirty="0">
                <a:solidFill>
                  <a:srgbClr val="0000FF"/>
                </a:solidFill>
              </a:rPr>
              <a:t>    </a:t>
            </a:r>
            <a:r>
              <a:rPr lang="en-US" altLang="zh-TW" sz="2000" dirty="0" err="1">
                <a:solidFill>
                  <a:srgbClr val="0000FF"/>
                </a:solidFill>
              </a:rPr>
              <a:t>Weninger</a:t>
            </a:r>
            <a:r>
              <a:rPr lang="en-US" altLang="zh-TW" sz="2000" dirty="0">
                <a:solidFill>
                  <a:srgbClr val="0000FF"/>
                </a:solidFill>
              </a:rPr>
              <a:t> et al., LVA/ICA 2015]</a:t>
            </a:r>
            <a:r>
              <a:rPr lang="en-US" altLang="zh-TW" sz="2000" dirty="0"/>
              <a:t>, CNN </a:t>
            </a:r>
            <a:r>
              <a:rPr lang="en-US" altLang="zh-TW" sz="2000" dirty="0">
                <a:solidFill>
                  <a:srgbClr val="0000FF"/>
                </a:solidFill>
              </a:rPr>
              <a:t>[Fu et al., </a:t>
            </a:r>
            <a:r>
              <a:rPr lang="en-US" altLang="zh-TW" sz="2000" dirty="0" err="1">
                <a:solidFill>
                  <a:srgbClr val="0000FF"/>
                </a:solidFill>
              </a:rPr>
              <a:t>Interspeech</a:t>
            </a:r>
            <a:r>
              <a:rPr lang="en-US" altLang="zh-TW" sz="2000" dirty="0">
                <a:solidFill>
                  <a:srgbClr val="0000FF"/>
                </a:solidFill>
              </a:rPr>
              <a:t> 2016]</a:t>
            </a:r>
            <a:r>
              <a:rPr lang="en-US" altLang="zh-TW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2170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3"/>
            </p:par>
            <p:par>
              <p:cTn id="24"/>
            </p:par>
            <p:par>
              <p:cTn id="25"/>
            </p:par>
            <p:par>
              <p:cTn id="26"/>
            </p:par>
          </p:childTnLst>
        </p:cTn>
      </p:par>
    </p:tnLst>
    <p:bldLst>
      <p:bldP spid="7" grpId="0"/>
      <p:bldP spid="8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6"/>
          <a:stretch/>
        </p:blipFill>
        <p:spPr>
          <a:xfrm>
            <a:off x="104300" y="3645196"/>
            <a:ext cx="9144000" cy="2871031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56"/>
          <a:stretch/>
        </p:blipFill>
        <p:spPr>
          <a:xfrm>
            <a:off x="0" y="1679287"/>
            <a:ext cx="9144000" cy="1841835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 txBox="1">
            <a:spLocks/>
          </p:cNvSpPr>
          <p:nvPr/>
        </p:nvSpPr>
        <p:spPr>
          <a:xfrm>
            <a:off x="159323" y="1624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Speech Enhancement</a:t>
            </a:r>
            <a:endParaRPr lang="zh-TW" altLang="en-US" dirty="0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00" y="1038207"/>
            <a:ext cx="9104245" cy="3263504"/>
          </a:xfrm>
        </p:spPr>
        <p:txBody>
          <a:bodyPr/>
          <a:lstStyle/>
          <a:p>
            <a:r>
              <a:rPr lang="en-US" altLang="zh-TW" dirty="0"/>
              <a:t>Speech enhancement GAN (SEGAN) </a:t>
            </a:r>
            <a:r>
              <a:rPr lang="en-US" altLang="zh-TW" sz="2000" dirty="0">
                <a:solidFill>
                  <a:srgbClr val="0000FF"/>
                </a:solidFill>
              </a:rPr>
              <a:t>[</a:t>
            </a:r>
            <a:r>
              <a:rPr lang="en-US" altLang="zh-TW" sz="2000" dirty="0" err="1">
                <a:solidFill>
                  <a:srgbClr val="0000FF"/>
                </a:solidFill>
              </a:rPr>
              <a:t>Pascual</a:t>
            </a:r>
            <a:r>
              <a:rPr lang="en-US" altLang="zh-TW" sz="2000" dirty="0">
                <a:solidFill>
                  <a:srgbClr val="0000FF"/>
                </a:solidFill>
              </a:rPr>
              <a:t> et al., </a:t>
            </a:r>
            <a:r>
              <a:rPr lang="en-US" altLang="zh-TW" sz="2000" dirty="0" err="1">
                <a:solidFill>
                  <a:srgbClr val="0000FF"/>
                </a:solidFill>
              </a:rPr>
              <a:t>Interspeech</a:t>
            </a:r>
            <a:r>
              <a:rPr lang="en-US" altLang="zh-TW" sz="2000" dirty="0">
                <a:solidFill>
                  <a:srgbClr val="0000FF"/>
                </a:solidFill>
              </a:rPr>
              <a:t> 2017]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11" name="箭號: 向右 5">
            <a:extLst>
              <a:ext uri="{FF2B5EF4-FFF2-40B4-BE49-F238E27FC236}">
                <a16:creationId xmlns:a16="http://schemas.microsoft.com/office/drawing/2014/main" id="{7B7AD4A5-C0E0-41E3-AA18-8D02EE613AD7}"/>
              </a:ext>
            </a:extLst>
          </p:cNvPr>
          <p:cNvSpPr/>
          <p:nvPr/>
        </p:nvSpPr>
        <p:spPr>
          <a:xfrm rot="16200000">
            <a:off x="3341792" y="2995635"/>
            <a:ext cx="460749" cy="42336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2" name="矩形 1"/>
          <p:cNvSpPr/>
          <p:nvPr/>
        </p:nvSpPr>
        <p:spPr>
          <a:xfrm>
            <a:off x="3437081" y="3376400"/>
            <a:ext cx="276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/>
              <a:t>z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14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3"/>
          <a:stretch/>
        </p:blipFill>
        <p:spPr>
          <a:xfrm>
            <a:off x="260923" y="2367481"/>
            <a:ext cx="4368227" cy="221997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97" y="2330743"/>
            <a:ext cx="4287712" cy="112689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1273" y="1930517"/>
            <a:ext cx="4167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Table 1:</a:t>
            </a:r>
            <a:r>
              <a:rPr lang="zh-TW" altLang="en-US" sz="2000" dirty="0"/>
              <a:t> </a:t>
            </a:r>
            <a:r>
              <a:rPr lang="en-US" altLang="zh-TW" sz="2000" dirty="0"/>
              <a:t>Objective evaluation results. </a:t>
            </a:r>
            <a:endParaRPr lang="zh-TW" altLang="en-US" sz="2000" dirty="0"/>
          </a:p>
        </p:txBody>
      </p:sp>
      <p:sp>
        <p:nvSpPr>
          <p:cNvPr id="6" name="矩形 5"/>
          <p:cNvSpPr/>
          <p:nvPr/>
        </p:nvSpPr>
        <p:spPr>
          <a:xfrm>
            <a:off x="4828797" y="193063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2000" dirty="0"/>
              <a:t>Table 2:</a:t>
            </a:r>
            <a:r>
              <a:rPr lang="zh-TW" altLang="en-US" sz="2000" dirty="0"/>
              <a:t> </a:t>
            </a:r>
            <a:r>
              <a:rPr lang="en-US" altLang="zh-TW" sz="2000" dirty="0"/>
              <a:t>Subjective evaluation results.</a:t>
            </a:r>
            <a:endParaRPr lang="zh-TW" altLang="en-US" sz="20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461" y="4213980"/>
            <a:ext cx="5032348" cy="170481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327511" y="3874004"/>
            <a:ext cx="40069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Fig. 1: Preference test results.</a:t>
            </a:r>
            <a:endParaRPr lang="zh-TW" altLang="en-US" sz="20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 txBox="1">
            <a:spLocks/>
          </p:cNvSpPr>
          <p:nvPr/>
        </p:nvSpPr>
        <p:spPr>
          <a:xfrm>
            <a:off x="159323" y="1624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Speech Enhancement (SEGAN)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331035" y="6043323"/>
            <a:ext cx="8535926" cy="430887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TW" sz="2200" dirty="0"/>
              <a:t>SEGAN</a:t>
            </a:r>
            <a:r>
              <a:rPr lang="zh-TW" altLang="en-US" sz="2200" dirty="0"/>
              <a:t> </a:t>
            </a:r>
            <a:r>
              <a:rPr lang="en-US" altLang="zh-TW" sz="2200" dirty="0"/>
              <a:t>yields better speech enhancement results than Noisy and Wiener.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55" y="1097374"/>
            <a:ext cx="7886700" cy="3263504"/>
          </a:xfrm>
        </p:spPr>
        <p:txBody>
          <a:bodyPr/>
          <a:lstStyle/>
          <a:p>
            <a:r>
              <a:rPr lang="en-US" altLang="zh-TW" dirty="0"/>
              <a:t>Experimental results 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3388772" y="2526358"/>
            <a:ext cx="1071349" cy="1775052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7795612" y="2512290"/>
            <a:ext cx="1071349" cy="77305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5497625" y="4437212"/>
            <a:ext cx="3086433" cy="130909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162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13" grpId="0" animBg="1"/>
      <p:bldP spid="1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圖片 42"/>
          <p:cNvPicPr preferRelativeResize="0">
            <a:picLocks/>
          </p:cNvPicPr>
          <p:nvPr/>
        </p:nvPicPr>
        <p:blipFill rotWithShape="1">
          <a:blip r:embed="rId3"/>
          <a:srcRect l="13019" t="7660" r="9435" b="11161"/>
          <a:stretch/>
        </p:blipFill>
        <p:spPr>
          <a:xfrm>
            <a:off x="4061720" y="5262337"/>
            <a:ext cx="1620000" cy="12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755" y="1097374"/>
            <a:ext cx="7886700" cy="3263504"/>
          </a:xfrm>
        </p:spPr>
        <p:txBody>
          <a:bodyPr/>
          <a:lstStyle/>
          <a:p>
            <a:r>
              <a:rPr lang="en-US" altLang="zh-TW" dirty="0"/>
              <a:t>Pix2Pix </a:t>
            </a:r>
            <a:r>
              <a:rPr lang="en-US" altLang="zh-TW" sz="2000" dirty="0">
                <a:solidFill>
                  <a:srgbClr val="0000FF"/>
                </a:solidFill>
              </a:rPr>
              <a:t>[</a:t>
            </a:r>
            <a:r>
              <a:rPr lang="en-US" altLang="zh-TW" sz="2000" dirty="0" err="1">
                <a:solidFill>
                  <a:srgbClr val="0000FF"/>
                </a:solidFill>
              </a:rPr>
              <a:t>Michelsanti</a:t>
            </a:r>
            <a:r>
              <a:rPr lang="en-US" altLang="zh-TW" sz="2000" dirty="0">
                <a:solidFill>
                  <a:srgbClr val="0000FF"/>
                </a:solidFill>
              </a:rPr>
              <a:t> et al., </a:t>
            </a:r>
            <a:r>
              <a:rPr lang="en-US" altLang="zh-TW" sz="2000" dirty="0" err="1">
                <a:solidFill>
                  <a:srgbClr val="0000FF"/>
                </a:solidFill>
              </a:rPr>
              <a:t>Interpsech</a:t>
            </a:r>
            <a:r>
              <a:rPr lang="en-US" altLang="zh-TW" sz="2000" dirty="0">
                <a:solidFill>
                  <a:srgbClr val="0000FF"/>
                </a:solidFill>
              </a:rPr>
              <a:t> 2017]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DA0DD7C-03D9-4027-92BF-F54C69D01976}"/>
              </a:ext>
            </a:extLst>
          </p:cNvPr>
          <p:cNvSpPr/>
          <p:nvPr/>
        </p:nvSpPr>
        <p:spPr>
          <a:xfrm>
            <a:off x="6195963" y="4327129"/>
            <a:ext cx="1440000" cy="144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200" b="1" i="1" dirty="0">
                <a:solidFill>
                  <a:schemeClr val="accent6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233D1E01-B0D0-4E4A-94A2-EFCF8DC8A646}"/>
              </a:ext>
            </a:extLst>
          </p:cNvPr>
          <p:cNvSpPr/>
          <p:nvPr/>
        </p:nvSpPr>
        <p:spPr>
          <a:xfrm>
            <a:off x="7651398" y="4856965"/>
            <a:ext cx="315191" cy="3927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798F2496-997F-4F8B-BCF0-A4321F228CCE}"/>
              </a:ext>
            </a:extLst>
          </p:cNvPr>
          <p:cNvSpPr/>
          <p:nvPr/>
        </p:nvSpPr>
        <p:spPr>
          <a:xfrm>
            <a:off x="5748030" y="4442531"/>
            <a:ext cx="432824" cy="3927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E2CA0E82-5B39-41E7-BD03-51340E9EB337}"/>
              </a:ext>
            </a:extLst>
          </p:cNvPr>
          <p:cNvSpPr/>
          <p:nvPr/>
        </p:nvSpPr>
        <p:spPr>
          <a:xfrm>
            <a:off x="5762098" y="5296007"/>
            <a:ext cx="432824" cy="3927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9F1C25F-6173-4134-95DB-03FE14DCC7B3}"/>
              </a:ext>
            </a:extLst>
          </p:cNvPr>
          <p:cNvSpPr txBox="1"/>
          <p:nvPr/>
        </p:nvSpPr>
        <p:spPr>
          <a:xfrm>
            <a:off x="7971750" y="4793030"/>
            <a:ext cx="1684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/>
              <a:t>Scalar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449C14AC-95EB-40A3-9B99-C1529D827D3A}"/>
              </a:ext>
            </a:extLst>
          </p:cNvPr>
          <p:cNvSpPr txBox="1"/>
          <p:nvPr/>
        </p:nvSpPr>
        <p:spPr>
          <a:xfrm>
            <a:off x="3036264" y="4238962"/>
            <a:ext cx="13778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dirty="0"/>
              <a:t>Clean</a:t>
            </a:r>
            <a:endParaRPr lang="zh-TW" altLang="en-US" sz="2200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D2301230-3A3A-4353-BD99-317D93CC410D}"/>
              </a:ext>
            </a:extLst>
          </p:cNvPr>
          <p:cNvSpPr txBox="1"/>
          <p:nvPr/>
        </p:nvSpPr>
        <p:spPr>
          <a:xfrm>
            <a:off x="2953402" y="5572278"/>
            <a:ext cx="13778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dirty="0"/>
              <a:t>Noisy</a:t>
            </a:r>
            <a:endParaRPr lang="zh-TW" altLang="en-US" sz="22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34CD4EB-7BAA-4D44-9C65-78F02936E6A2}"/>
              </a:ext>
            </a:extLst>
          </p:cNvPr>
          <p:cNvSpPr/>
          <p:nvPr/>
        </p:nvSpPr>
        <p:spPr>
          <a:xfrm>
            <a:off x="7755605" y="5044642"/>
            <a:ext cx="14823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200" dirty="0"/>
              <a:t>(Fake</a:t>
            </a:r>
            <a:r>
              <a:rPr lang="en-US" altLang="zh-TW" sz="2200" b="1" dirty="0">
                <a:solidFill>
                  <a:srgbClr val="FF0000"/>
                </a:solidFill>
              </a:rPr>
              <a:t>/</a:t>
            </a:r>
            <a:r>
              <a:rPr lang="en-US" altLang="zh-TW" sz="2200" dirty="0"/>
              <a:t>Real)</a:t>
            </a:r>
            <a:endParaRPr lang="zh-TW" altLang="en-US" sz="2200" dirty="0"/>
          </a:p>
        </p:txBody>
      </p:sp>
      <p:cxnSp>
        <p:nvCxnSpPr>
          <p:cNvPr id="35" name="直線接點 34"/>
          <p:cNvCxnSpPr/>
          <p:nvPr/>
        </p:nvCxnSpPr>
        <p:spPr>
          <a:xfrm flipH="1">
            <a:off x="2963432" y="3696624"/>
            <a:ext cx="547127" cy="292735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449C14AC-95EB-40A3-9B99-C1529D827D3A}"/>
              </a:ext>
            </a:extLst>
          </p:cNvPr>
          <p:cNvSpPr txBox="1"/>
          <p:nvPr/>
        </p:nvSpPr>
        <p:spPr>
          <a:xfrm>
            <a:off x="-90568" y="4082726"/>
            <a:ext cx="13778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dirty="0"/>
              <a:t>Output</a:t>
            </a:r>
            <a:endParaRPr lang="zh-TW" altLang="en-US" sz="2200" dirty="0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D2301230-3A3A-4353-BD99-317D93CC410D}"/>
              </a:ext>
            </a:extLst>
          </p:cNvPr>
          <p:cNvSpPr txBox="1"/>
          <p:nvPr/>
        </p:nvSpPr>
        <p:spPr>
          <a:xfrm>
            <a:off x="-125709" y="5562300"/>
            <a:ext cx="13778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dirty="0"/>
              <a:t>Noisy</a:t>
            </a:r>
            <a:endParaRPr lang="zh-TW" altLang="en-US" sz="22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5293ED7-2A84-4D0E-95BA-5F4C5FD9C400}"/>
              </a:ext>
            </a:extLst>
          </p:cNvPr>
          <p:cNvSpPr/>
          <p:nvPr/>
        </p:nvSpPr>
        <p:spPr>
          <a:xfrm>
            <a:off x="2813026" y="1889518"/>
            <a:ext cx="1440000" cy="144000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200" b="1" i="1" dirty="0">
                <a:solidFill>
                  <a:schemeClr val="tx2"/>
                </a:solidFill>
              </a:rPr>
              <a:t>G</a:t>
            </a:r>
          </a:p>
        </p:txBody>
      </p: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1B247D78-BA52-4C38-AA41-01B9B82D1FE1}"/>
              </a:ext>
            </a:extLst>
          </p:cNvPr>
          <p:cNvSpPr/>
          <p:nvPr/>
        </p:nvSpPr>
        <p:spPr>
          <a:xfrm>
            <a:off x="4309108" y="2396229"/>
            <a:ext cx="396106" cy="49246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7B7AD4A5-C0E0-41E3-AA18-8D02EE613AD7}"/>
              </a:ext>
            </a:extLst>
          </p:cNvPr>
          <p:cNvSpPr/>
          <p:nvPr/>
        </p:nvSpPr>
        <p:spPr>
          <a:xfrm>
            <a:off x="2287562" y="2343208"/>
            <a:ext cx="460749" cy="49246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1069D948-184A-4F11-A947-900FA43244A7}"/>
              </a:ext>
            </a:extLst>
          </p:cNvPr>
          <p:cNvCxnSpPr>
            <a:cxnSpLocks/>
          </p:cNvCxnSpPr>
          <p:nvPr/>
        </p:nvCxnSpPr>
        <p:spPr>
          <a:xfrm>
            <a:off x="6451954" y="2642459"/>
            <a:ext cx="492260" cy="0"/>
          </a:xfrm>
          <a:prstGeom prst="straightConnector1">
            <a:avLst/>
          </a:prstGeom>
          <a:ln w="635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73A4D9C-800F-487C-BD9A-CD677E9E450A}"/>
              </a:ext>
            </a:extLst>
          </p:cNvPr>
          <p:cNvSpPr txBox="1"/>
          <p:nvPr/>
        </p:nvSpPr>
        <p:spPr>
          <a:xfrm>
            <a:off x="650647" y="1590780"/>
            <a:ext cx="1466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dirty="0"/>
              <a:t>Noisy</a:t>
            </a:r>
            <a:endParaRPr lang="zh-TW" altLang="en-US" sz="2200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83ECDB0-83CD-4B75-AAE1-0F4C0461C975}"/>
              </a:ext>
            </a:extLst>
          </p:cNvPr>
          <p:cNvSpPr txBox="1"/>
          <p:nvPr/>
        </p:nvSpPr>
        <p:spPr>
          <a:xfrm>
            <a:off x="4877598" y="1600013"/>
            <a:ext cx="1466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dirty="0"/>
              <a:t>Output</a:t>
            </a:r>
            <a:endParaRPr lang="zh-TW" altLang="en-US" sz="2200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9E4EE1A1-EBB7-4BA3-9895-541EF1AE920D}"/>
              </a:ext>
            </a:extLst>
          </p:cNvPr>
          <p:cNvSpPr txBox="1"/>
          <p:nvPr/>
        </p:nvSpPr>
        <p:spPr>
          <a:xfrm>
            <a:off x="7072868" y="1603609"/>
            <a:ext cx="1466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dirty="0"/>
              <a:t>Clean</a:t>
            </a:r>
            <a:endParaRPr lang="zh-TW" altLang="en-US" sz="2200" dirty="0"/>
          </a:p>
        </p:txBody>
      </p:sp>
      <p:sp>
        <p:nvSpPr>
          <p:cNvPr id="52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3" y="162445"/>
            <a:ext cx="7886700" cy="994172"/>
          </a:xfrm>
        </p:spPr>
        <p:txBody>
          <a:bodyPr/>
          <a:lstStyle/>
          <a:p>
            <a:r>
              <a:rPr lang="en-US" altLang="zh-TW" dirty="0"/>
              <a:t>Speech Enhancement</a:t>
            </a:r>
            <a:endParaRPr lang="zh-TW" altLang="en-US" dirty="0"/>
          </a:p>
        </p:txBody>
      </p:sp>
      <p:pic>
        <p:nvPicPr>
          <p:cNvPr id="33" name="圖片 32"/>
          <p:cNvPicPr preferRelativeResize="0">
            <a:picLocks/>
          </p:cNvPicPr>
          <p:nvPr/>
        </p:nvPicPr>
        <p:blipFill rotWithShape="1">
          <a:blip r:embed="rId4"/>
          <a:srcRect l="13036" t="7459" r="9570" b="11112"/>
          <a:stretch/>
        </p:blipFill>
        <p:spPr>
          <a:xfrm>
            <a:off x="7021851" y="2048788"/>
            <a:ext cx="1620000" cy="12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4" name="圖片 33"/>
          <p:cNvPicPr preferRelativeResize="0">
            <a:picLocks/>
          </p:cNvPicPr>
          <p:nvPr/>
        </p:nvPicPr>
        <p:blipFill rotWithShape="1">
          <a:blip r:embed="rId5"/>
          <a:srcRect l="13048" t="7553" r="9458" b="11190"/>
          <a:stretch/>
        </p:blipFill>
        <p:spPr>
          <a:xfrm>
            <a:off x="4831954" y="2048788"/>
            <a:ext cx="1620000" cy="12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8" name="圖片 37"/>
          <p:cNvPicPr preferRelativeResize="0">
            <a:picLocks/>
          </p:cNvPicPr>
          <p:nvPr/>
        </p:nvPicPr>
        <p:blipFill rotWithShape="1">
          <a:blip r:embed="rId3"/>
          <a:srcRect l="13019" t="7660" r="9435" b="11161"/>
          <a:stretch/>
        </p:blipFill>
        <p:spPr>
          <a:xfrm>
            <a:off x="564441" y="2048538"/>
            <a:ext cx="1620000" cy="12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1" name="圖片 40"/>
          <p:cNvPicPr preferRelativeResize="0">
            <a:picLocks/>
          </p:cNvPicPr>
          <p:nvPr/>
        </p:nvPicPr>
        <p:blipFill rotWithShape="1">
          <a:blip r:embed="rId5"/>
          <a:srcRect l="13048" t="7553" r="9458" b="11190"/>
          <a:stretch/>
        </p:blipFill>
        <p:spPr>
          <a:xfrm>
            <a:off x="1218372" y="3780017"/>
            <a:ext cx="1620000" cy="12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2" name="圖片 41"/>
          <p:cNvPicPr preferRelativeResize="0">
            <a:picLocks/>
          </p:cNvPicPr>
          <p:nvPr/>
        </p:nvPicPr>
        <p:blipFill rotWithShape="1">
          <a:blip r:embed="rId3"/>
          <a:srcRect l="13019" t="7660" r="9435" b="11161"/>
          <a:stretch/>
        </p:blipFill>
        <p:spPr>
          <a:xfrm>
            <a:off x="1224778" y="5264333"/>
            <a:ext cx="1620000" cy="12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4" name="圖片 43"/>
          <p:cNvPicPr preferRelativeResize="0">
            <a:picLocks/>
          </p:cNvPicPr>
          <p:nvPr/>
        </p:nvPicPr>
        <p:blipFill rotWithShape="1">
          <a:blip r:embed="rId4"/>
          <a:srcRect l="13036" t="7459" r="9570" b="11112"/>
          <a:stretch/>
        </p:blipFill>
        <p:spPr>
          <a:xfrm>
            <a:off x="4088283" y="3748766"/>
            <a:ext cx="1620000" cy="12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3284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7"/>
          <a:stretch/>
        </p:blipFill>
        <p:spPr>
          <a:xfrm>
            <a:off x="1177214" y="2091546"/>
            <a:ext cx="5960319" cy="178107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81245" y="1749367"/>
            <a:ext cx="76582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/>
              <a:t>Fig. 2: Spectrogram comparison of Pix2Pix with baseline methods.</a:t>
            </a:r>
            <a:endParaRPr lang="zh-TW" altLang="en-US" sz="2200" dirty="0"/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3" y="162445"/>
            <a:ext cx="7886700" cy="994172"/>
          </a:xfrm>
        </p:spPr>
        <p:txBody>
          <a:bodyPr/>
          <a:lstStyle/>
          <a:p>
            <a:r>
              <a:rPr lang="en-US" altLang="zh-TW" dirty="0"/>
              <a:t>Speech Enhancement (Pix2Pix)</a:t>
            </a:r>
            <a:endParaRPr lang="zh-TW" altLang="en-US" dirty="0"/>
          </a:p>
        </p:txBody>
      </p:sp>
      <p:sp>
        <p:nvSpPr>
          <p:cNvPr id="16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352755" y="1097374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Spectrogram analysis </a:t>
            </a:r>
            <a:endParaRPr lang="zh-TW" altLang="en-US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8"/>
          <a:stretch/>
        </p:blipFill>
        <p:spPr>
          <a:xfrm>
            <a:off x="2525678" y="3999359"/>
            <a:ext cx="3904422" cy="170745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35081" y="6145703"/>
            <a:ext cx="7343719" cy="430887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Pix2Pix</a:t>
            </a:r>
            <a:r>
              <a:rPr lang="zh-TW" altLang="en-US" sz="2200" dirty="0"/>
              <a:t> </a:t>
            </a:r>
            <a:r>
              <a:rPr lang="en-US" altLang="zh-TW" sz="2200" dirty="0"/>
              <a:t>outperforms STAT-MMSE and is competitive to DNN SE.</a:t>
            </a:r>
          </a:p>
        </p:txBody>
      </p:sp>
      <p:sp>
        <p:nvSpPr>
          <p:cNvPr id="7" name="矩形 6"/>
          <p:cNvSpPr/>
          <p:nvPr/>
        </p:nvSpPr>
        <p:spPr>
          <a:xfrm>
            <a:off x="2986861" y="5556458"/>
            <a:ext cx="11705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200" dirty="0"/>
              <a:t>NG-DNN</a:t>
            </a:r>
            <a:endParaRPr lang="zh-TW" altLang="en-US" sz="2200" dirty="0"/>
          </a:p>
        </p:txBody>
      </p:sp>
      <p:sp>
        <p:nvSpPr>
          <p:cNvPr id="9" name="矩形 8"/>
          <p:cNvSpPr/>
          <p:nvPr/>
        </p:nvSpPr>
        <p:spPr>
          <a:xfrm>
            <a:off x="4618557" y="5564800"/>
            <a:ext cx="15428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200" dirty="0"/>
              <a:t>STAT-MMSE</a:t>
            </a:r>
            <a:endParaRPr lang="zh-TW" altLang="en-US" sz="2200" dirty="0"/>
          </a:p>
        </p:txBody>
      </p:sp>
      <p:sp>
        <p:nvSpPr>
          <p:cNvPr id="4" name="矩形 3"/>
          <p:cNvSpPr/>
          <p:nvPr/>
        </p:nvSpPr>
        <p:spPr>
          <a:xfrm>
            <a:off x="1742670" y="3688528"/>
            <a:ext cx="11129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/>
              <a:t>Noisy</a:t>
            </a:r>
            <a:endParaRPr lang="zh-TW" altLang="en-US" sz="2200" dirty="0"/>
          </a:p>
        </p:txBody>
      </p:sp>
      <p:sp>
        <p:nvSpPr>
          <p:cNvPr id="5" name="矩形 4"/>
          <p:cNvSpPr/>
          <p:nvPr/>
        </p:nvSpPr>
        <p:spPr>
          <a:xfrm>
            <a:off x="3567968" y="3658777"/>
            <a:ext cx="12939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/>
              <a:t>     Clean</a:t>
            </a:r>
            <a:endParaRPr lang="zh-TW" altLang="en-US" sz="2200" dirty="0"/>
          </a:p>
        </p:txBody>
      </p:sp>
      <p:sp>
        <p:nvSpPr>
          <p:cNvPr id="6" name="矩形 5"/>
          <p:cNvSpPr/>
          <p:nvPr/>
        </p:nvSpPr>
        <p:spPr>
          <a:xfrm>
            <a:off x="5574298" y="3652409"/>
            <a:ext cx="143821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200" dirty="0"/>
              <a:t>NG-Pix2Pix</a:t>
            </a:r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43747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647019" y="2040115"/>
            <a:ext cx="3827190" cy="1450221"/>
            <a:chOff x="879306" y="2393048"/>
            <a:chExt cx="2088069" cy="904471"/>
          </a:xfrm>
        </p:grpSpPr>
        <p:pic>
          <p:nvPicPr>
            <p:cNvPr id="68" name="圖片 6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36" r="43933" b="53660"/>
            <a:stretch/>
          </p:blipFill>
          <p:spPr>
            <a:xfrm>
              <a:off x="885204" y="2725281"/>
              <a:ext cx="2082171" cy="572238"/>
            </a:xfrm>
            <a:prstGeom prst="rect">
              <a:avLst/>
            </a:prstGeom>
          </p:spPr>
        </p:pic>
        <p:pic>
          <p:nvPicPr>
            <p:cNvPr id="70" name="圖片 6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9" t="363" r="44252" b="89047"/>
            <a:stretch/>
          </p:blipFill>
          <p:spPr>
            <a:xfrm>
              <a:off x="879306" y="2393048"/>
              <a:ext cx="2076272" cy="344254"/>
            </a:xfrm>
            <a:prstGeom prst="rect">
              <a:avLst/>
            </a:prstGeom>
          </p:spPr>
        </p:pic>
      </p:grpSp>
      <p:pic>
        <p:nvPicPr>
          <p:cNvPr id="96" name="圖片 9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1" t="7787" b="74634"/>
          <a:stretch/>
        </p:blipFill>
        <p:spPr>
          <a:xfrm>
            <a:off x="5634172" y="2440952"/>
            <a:ext cx="3003965" cy="1024485"/>
          </a:xfrm>
          <a:prstGeom prst="rect">
            <a:avLst/>
          </a:prstGeom>
        </p:spPr>
      </p:pic>
      <p:sp>
        <p:nvSpPr>
          <p:cNvPr id="81" name="矩形 80"/>
          <p:cNvSpPr/>
          <p:nvPr/>
        </p:nvSpPr>
        <p:spPr>
          <a:xfrm flipV="1">
            <a:off x="1188840" y="3322446"/>
            <a:ext cx="3307977" cy="16788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66757" y="1602063"/>
            <a:ext cx="56294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Table 3: Objective evaluation results.</a:t>
            </a:r>
            <a:endParaRPr lang="zh-TW" altLang="en-US" sz="2000" dirty="0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3" y="162445"/>
            <a:ext cx="7886700" cy="994172"/>
          </a:xfrm>
        </p:spPr>
        <p:txBody>
          <a:bodyPr/>
          <a:lstStyle/>
          <a:p>
            <a:r>
              <a:rPr lang="en-US" altLang="zh-TW" dirty="0"/>
              <a:t>Speech Enhancement (Pix2Pix)</a:t>
            </a:r>
            <a:endParaRPr lang="zh-TW" altLang="en-US" dirty="0"/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352755" y="1097374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Objective evaluation and speaker verification test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4820264" y="1631306"/>
            <a:ext cx="56294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Table 4: Speaker verification results. </a:t>
            </a:r>
            <a:endParaRPr lang="zh-TW" altLang="en-US" sz="2000" dirty="0"/>
          </a:p>
        </p:txBody>
      </p:sp>
      <p:sp>
        <p:nvSpPr>
          <p:cNvPr id="16" name="矩形 15"/>
          <p:cNvSpPr/>
          <p:nvPr/>
        </p:nvSpPr>
        <p:spPr>
          <a:xfrm>
            <a:off x="842512" y="5306714"/>
            <a:ext cx="7955504" cy="1446550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1.  From the objective evaluations, Pix2Pix</a:t>
            </a:r>
            <a:r>
              <a:rPr lang="zh-TW" altLang="en-US" sz="2200" dirty="0"/>
              <a:t> </a:t>
            </a:r>
            <a:r>
              <a:rPr lang="en-US" altLang="zh-TW" sz="2200" dirty="0"/>
              <a:t>outperforms Noisy and </a:t>
            </a:r>
            <a:br>
              <a:rPr lang="en-US" altLang="zh-TW" sz="2200" dirty="0"/>
            </a:br>
            <a:r>
              <a:rPr lang="en-US" altLang="zh-TW" sz="2200" dirty="0"/>
              <a:t>     MMSE and is competitive to DNN SE.</a:t>
            </a:r>
          </a:p>
          <a:p>
            <a:endParaRPr lang="en-US" altLang="zh-TW" sz="2200" dirty="0"/>
          </a:p>
          <a:p>
            <a:pPr marL="457200" indent="-457200">
              <a:buAutoNum type="arabicPeriod"/>
            </a:pPr>
            <a:endParaRPr lang="en-US" altLang="zh-TW" sz="2200" dirty="0"/>
          </a:p>
        </p:txBody>
      </p:sp>
      <p:grpSp>
        <p:nvGrpSpPr>
          <p:cNvPr id="78" name="群組 77"/>
          <p:cNvGrpSpPr/>
          <p:nvPr/>
        </p:nvGrpSpPr>
        <p:grpSpPr>
          <a:xfrm>
            <a:off x="6395279" y="3976172"/>
            <a:ext cx="1844176" cy="1157928"/>
            <a:chOff x="6953840" y="3983991"/>
            <a:chExt cx="1713558" cy="1013114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7" t="7939" r="69335" b="74677"/>
            <a:stretch/>
          </p:blipFill>
          <p:spPr>
            <a:xfrm>
              <a:off x="7240589" y="3995710"/>
              <a:ext cx="1415265" cy="965776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9" t="12142" r="85203" b="71644"/>
            <a:stretch/>
          </p:blipFill>
          <p:spPr>
            <a:xfrm>
              <a:off x="6953840" y="4017281"/>
              <a:ext cx="364941" cy="955924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6953840" y="3983991"/>
              <a:ext cx="1713558" cy="101311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85204" y="6004276"/>
            <a:ext cx="79839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/>
              <a:t>2.  From the speaker verification results, Pix2Pix outperforms the </a:t>
            </a:r>
            <a:br>
              <a:rPr lang="en-US" altLang="zh-TW" sz="2200" dirty="0"/>
            </a:br>
            <a:r>
              <a:rPr lang="en-US" altLang="zh-TW" sz="2200" dirty="0"/>
              <a:t>     baseline models when the clean training data is used.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647018" y="3671895"/>
            <a:ext cx="3827190" cy="1378363"/>
            <a:chOff x="2371841" y="3937304"/>
            <a:chExt cx="2168896" cy="821868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53" t="29206" b="53655"/>
            <a:stretch/>
          </p:blipFill>
          <p:spPr>
            <a:xfrm>
              <a:off x="2949508" y="4202054"/>
              <a:ext cx="1591229" cy="557118"/>
            </a:xfrm>
            <a:prstGeom prst="rect">
              <a:avLst/>
            </a:prstGeom>
          </p:spPr>
        </p:pic>
        <p:pic>
          <p:nvPicPr>
            <p:cNvPr id="71" name="圖片 7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3" t="3517" b="88338"/>
            <a:stretch/>
          </p:blipFill>
          <p:spPr>
            <a:xfrm>
              <a:off x="2924243" y="3937304"/>
              <a:ext cx="1616494" cy="264750"/>
            </a:xfrm>
            <a:prstGeom prst="rect">
              <a:avLst/>
            </a:prstGeom>
          </p:spPr>
        </p:pic>
        <p:pic>
          <p:nvPicPr>
            <p:cNvPr id="72" name="圖片 7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36" r="84897" b="54135"/>
            <a:stretch/>
          </p:blipFill>
          <p:spPr>
            <a:xfrm>
              <a:off x="2371841" y="4189985"/>
              <a:ext cx="560893" cy="556817"/>
            </a:xfrm>
            <a:prstGeom prst="rect">
              <a:avLst/>
            </a:prstGeom>
          </p:spPr>
        </p:pic>
      </p:grpSp>
      <p:grpSp>
        <p:nvGrpSpPr>
          <p:cNvPr id="79" name="群組 78"/>
          <p:cNvGrpSpPr/>
          <p:nvPr/>
        </p:nvGrpSpPr>
        <p:grpSpPr>
          <a:xfrm>
            <a:off x="4936949" y="1946447"/>
            <a:ext cx="4146123" cy="1513773"/>
            <a:chOff x="4718552" y="1980345"/>
            <a:chExt cx="3937303" cy="1513773"/>
          </a:xfrm>
        </p:grpSpPr>
        <p:pic>
          <p:nvPicPr>
            <p:cNvPr id="76" name="圖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9" t="12142" r="85203" b="71644"/>
            <a:stretch/>
          </p:blipFill>
          <p:spPr>
            <a:xfrm>
              <a:off x="5001487" y="2506492"/>
              <a:ext cx="364941" cy="987626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70" t="-926" r="-8966" b="92189"/>
            <a:stretch/>
          </p:blipFill>
          <p:spPr>
            <a:xfrm>
              <a:off x="4718552" y="1980345"/>
              <a:ext cx="3937303" cy="500876"/>
            </a:xfrm>
            <a:prstGeom prst="rect">
              <a:avLst/>
            </a:prstGeom>
          </p:spPr>
        </p:pic>
      </p:grpSp>
      <p:sp>
        <p:nvSpPr>
          <p:cNvPr id="84" name="矩形 83"/>
          <p:cNvSpPr/>
          <p:nvPr/>
        </p:nvSpPr>
        <p:spPr>
          <a:xfrm flipV="1">
            <a:off x="1194213" y="3168469"/>
            <a:ext cx="3297177" cy="145176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矩形 84"/>
          <p:cNvSpPr/>
          <p:nvPr/>
        </p:nvSpPr>
        <p:spPr>
          <a:xfrm flipV="1">
            <a:off x="5219904" y="3268783"/>
            <a:ext cx="3426898" cy="183365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矩形 85"/>
          <p:cNvSpPr/>
          <p:nvPr/>
        </p:nvSpPr>
        <p:spPr>
          <a:xfrm flipV="1">
            <a:off x="5226276" y="2452535"/>
            <a:ext cx="3396875" cy="334678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矩形 86"/>
          <p:cNvSpPr/>
          <p:nvPr/>
        </p:nvSpPr>
        <p:spPr>
          <a:xfrm flipV="1">
            <a:off x="1171617" y="4144742"/>
            <a:ext cx="3282397" cy="27977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矩形 87"/>
          <p:cNvSpPr/>
          <p:nvPr/>
        </p:nvSpPr>
        <p:spPr>
          <a:xfrm flipV="1">
            <a:off x="1171617" y="4878843"/>
            <a:ext cx="3307977" cy="16788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矩形 88"/>
          <p:cNvSpPr/>
          <p:nvPr/>
        </p:nvSpPr>
        <p:spPr>
          <a:xfrm flipV="1">
            <a:off x="1172792" y="4719128"/>
            <a:ext cx="3306801" cy="15410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矩形 89"/>
          <p:cNvSpPr/>
          <p:nvPr/>
        </p:nvSpPr>
        <p:spPr>
          <a:xfrm flipV="1">
            <a:off x="1194214" y="2610369"/>
            <a:ext cx="3282397" cy="279773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矩形 90"/>
          <p:cNvSpPr/>
          <p:nvPr/>
        </p:nvSpPr>
        <p:spPr>
          <a:xfrm flipV="1">
            <a:off x="5217894" y="3102354"/>
            <a:ext cx="3428908" cy="15303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矩形 91"/>
          <p:cNvSpPr/>
          <p:nvPr/>
        </p:nvSpPr>
        <p:spPr>
          <a:xfrm flipV="1">
            <a:off x="6406768" y="4907476"/>
            <a:ext cx="1832687" cy="238590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矩形 92"/>
          <p:cNvSpPr/>
          <p:nvPr/>
        </p:nvSpPr>
        <p:spPr>
          <a:xfrm flipV="1">
            <a:off x="6401651" y="3993765"/>
            <a:ext cx="1825380" cy="38050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矩形 93"/>
          <p:cNvSpPr/>
          <p:nvPr/>
        </p:nvSpPr>
        <p:spPr>
          <a:xfrm flipV="1">
            <a:off x="6405693" y="4719128"/>
            <a:ext cx="1833762" cy="19912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5" name="圖片 9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8530" r="92799" b="75766"/>
          <a:stretch/>
        </p:blipFill>
        <p:spPr>
          <a:xfrm>
            <a:off x="4820264" y="2479163"/>
            <a:ext cx="334222" cy="91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4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16" grpId="0" animBg="1"/>
      <p:bldP spid="4" grpId="0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865B9B-C431-4CB2-9E24-A6BFF98C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70" y="693464"/>
            <a:ext cx="7886700" cy="6073095"/>
          </a:xfrm>
        </p:spPr>
        <p:txBody>
          <a:bodyPr/>
          <a:lstStyle/>
          <a:p>
            <a:r>
              <a:rPr lang="en-US" altLang="zh-TW" dirty="0"/>
              <a:t>Initialize generator and discriminator</a:t>
            </a:r>
          </a:p>
          <a:p>
            <a:r>
              <a:rPr lang="en-US" altLang="zh-TW" dirty="0"/>
              <a:t>In each training iteration:</a:t>
            </a:r>
          </a:p>
          <a:p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8E07828-B004-4E7B-ACFC-C15486CA2BA1}"/>
              </a:ext>
            </a:extLst>
          </p:cNvPr>
          <p:cNvGrpSpPr/>
          <p:nvPr/>
        </p:nvGrpSpPr>
        <p:grpSpPr>
          <a:xfrm>
            <a:off x="6522028" y="626841"/>
            <a:ext cx="1698796" cy="557753"/>
            <a:chOff x="5084896" y="679363"/>
            <a:chExt cx="1698796" cy="557753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3927BB2-EE1E-4612-B68A-B1A992A03C0D}"/>
                </a:ext>
              </a:extLst>
            </p:cNvPr>
            <p:cNvSpPr/>
            <p:nvPr/>
          </p:nvSpPr>
          <p:spPr>
            <a:xfrm>
              <a:off x="6000318" y="679363"/>
              <a:ext cx="783374" cy="55135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D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1A660FB-3169-4A70-877F-683D6C004528}"/>
                </a:ext>
              </a:extLst>
            </p:cNvPr>
            <p:cNvSpPr/>
            <p:nvPr/>
          </p:nvSpPr>
          <p:spPr>
            <a:xfrm>
              <a:off x="5084896" y="679363"/>
              <a:ext cx="773176" cy="5577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</a:t>
              </a:r>
            </a:p>
          </p:txBody>
        </p: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BBDDB249-99B1-46CB-B183-3C60ABFEE051}"/>
              </a:ext>
            </a:extLst>
          </p:cNvPr>
          <p:cNvSpPr txBox="1"/>
          <p:nvPr/>
        </p:nvSpPr>
        <p:spPr>
          <a:xfrm>
            <a:off x="2764536" y="2721892"/>
            <a:ext cx="112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sample</a:t>
            </a:r>
            <a:endParaRPr lang="zh-TW" altLang="en-US" sz="24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F075F5C-F0F3-4420-9CA0-926AA73C764F}"/>
              </a:ext>
            </a:extLst>
          </p:cNvPr>
          <p:cNvSpPr txBox="1"/>
          <p:nvPr/>
        </p:nvSpPr>
        <p:spPr>
          <a:xfrm>
            <a:off x="2115938" y="3631542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generated objects</a:t>
            </a:r>
            <a:endParaRPr lang="zh-TW" altLang="en-US" sz="2400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A0E6E02F-FF77-42D7-94A0-D28183ECB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538" y="3658512"/>
            <a:ext cx="2851417" cy="718557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D4EC1BF5-83BF-42B4-9722-54DFF8170B17}"/>
              </a:ext>
            </a:extLst>
          </p:cNvPr>
          <p:cNvGrpSpPr/>
          <p:nvPr/>
        </p:nvGrpSpPr>
        <p:grpSpPr>
          <a:xfrm>
            <a:off x="4249538" y="2827515"/>
            <a:ext cx="2851417" cy="731192"/>
            <a:chOff x="3798412" y="6111526"/>
            <a:chExt cx="2162335" cy="554490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3F235E3-3790-4CEC-BC14-6B5138F9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0747" y="6126016"/>
              <a:ext cx="540000" cy="540000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3AF2D4C-5ABF-4EC9-A575-BB1C2B53B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8412" y="6111526"/>
              <a:ext cx="540000" cy="5400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84527AAC-87FE-45CC-A533-774F46B5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747" y="6126016"/>
              <a:ext cx="540000" cy="540000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0A513B47-9A64-4081-84F0-9418A403D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747" y="6111526"/>
              <a:ext cx="540000" cy="540000"/>
            </a:xfrm>
            <a:prstGeom prst="rect">
              <a:avLst/>
            </a:prstGeom>
          </p:spPr>
        </p:pic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24D8903A-FEC2-46D0-975D-7CAE0A6DB450}"/>
              </a:ext>
            </a:extLst>
          </p:cNvPr>
          <p:cNvSpPr/>
          <p:nvPr/>
        </p:nvSpPr>
        <p:spPr>
          <a:xfrm>
            <a:off x="5243965" y="4720722"/>
            <a:ext cx="972909" cy="7018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4E89B81-C61D-42DC-8413-3FEC1F55DC46}"/>
              </a:ext>
            </a:extLst>
          </p:cNvPr>
          <p:cNvSpPr txBox="1"/>
          <p:nvPr/>
        </p:nvSpPr>
        <p:spPr>
          <a:xfrm>
            <a:off x="121858" y="42066"/>
            <a:ext cx="3924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Algorithm</a:t>
            </a:r>
            <a:endParaRPr lang="zh-TW" altLang="en-US" sz="3200" b="1" i="1" u="sng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8F92AF4-1D01-401A-91C0-879369016A11}"/>
              </a:ext>
            </a:extLst>
          </p:cNvPr>
          <p:cNvSpPr/>
          <p:nvPr/>
        </p:nvSpPr>
        <p:spPr>
          <a:xfrm>
            <a:off x="7556143" y="3399410"/>
            <a:ext cx="783374" cy="5513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695F0EF-A27F-4F9F-BCB7-4816F3869F95}"/>
              </a:ext>
            </a:extLst>
          </p:cNvPr>
          <p:cNvSpPr txBox="1"/>
          <p:nvPr/>
        </p:nvSpPr>
        <p:spPr>
          <a:xfrm>
            <a:off x="7386020" y="2914676"/>
            <a:ext cx="1123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Update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33F7ADF2-A21D-46E3-8A0B-AEC4A810703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4821926" y="5071640"/>
            <a:ext cx="422039" cy="112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35C5CD72-8DB5-4979-B159-9099AEB94561}"/>
              </a:ext>
            </a:extLst>
          </p:cNvPr>
          <p:cNvSpPr/>
          <p:nvPr/>
        </p:nvSpPr>
        <p:spPr>
          <a:xfrm rot="5400000">
            <a:off x="3066487" y="4933477"/>
            <a:ext cx="905437" cy="2988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6F8C9B4-F097-413A-810F-E554BFDC839C}"/>
              </a:ext>
            </a:extLst>
          </p:cNvPr>
          <p:cNvSpPr/>
          <p:nvPr/>
        </p:nvSpPr>
        <p:spPr>
          <a:xfrm rot="5400000">
            <a:off x="3450924" y="4933477"/>
            <a:ext cx="905437" cy="298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D54AD14-FE1D-47C9-8214-6845F067B5B4}"/>
              </a:ext>
            </a:extLst>
          </p:cNvPr>
          <p:cNvSpPr/>
          <p:nvPr/>
        </p:nvSpPr>
        <p:spPr>
          <a:xfrm rot="5400000">
            <a:off x="3835361" y="4933477"/>
            <a:ext cx="905437" cy="2988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BF586E7-BBCB-418C-A003-929A8D1FA430}"/>
              </a:ext>
            </a:extLst>
          </p:cNvPr>
          <p:cNvSpPr/>
          <p:nvPr/>
        </p:nvSpPr>
        <p:spPr>
          <a:xfrm rot="5400000">
            <a:off x="4219797" y="4933477"/>
            <a:ext cx="905437" cy="2988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48EA584C-5C4B-400D-A428-8A5CCD8CBEDE}"/>
              </a:ext>
            </a:extLst>
          </p:cNvPr>
          <p:cNvCxnSpPr>
            <a:cxnSpLocks/>
          </p:cNvCxnSpPr>
          <p:nvPr/>
        </p:nvCxnSpPr>
        <p:spPr>
          <a:xfrm flipH="1" flipV="1">
            <a:off x="4597944" y="4377069"/>
            <a:ext cx="1151350" cy="3384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485AAB39-C505-4948-A5E1-6D1173C2E721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5374453" y="4335312"/>
            <a:ext cx="355967" cy="3854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FA067F83-5E90-471E-B97E-D44C27EB381B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5730420" y="4335312"/>
            <a:ext cx="300744" cy="3854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04C5898C-FB80-4B6C-82A7-88F3DDDF92FD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5730420" y="4396177"/>
            <a:ext cx="996493" cy="3245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5864FFE2-0E73-4274-A838-658F205F6179}"/>
              </a:ext>
            </a:extLst>
          </p:cNvPr>
          <p:cNvSpPr/>
          <p:nvPr/>
        </p:nvSpPr>
        <p:spPr>
          <a:xfrm>
            <a:off x="6699600" y="3925732"/>
            <a:ext cx="362512" cy="43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/>
              <a:t>0</a:t>
            </a:r>
            <a:endParaRPr lang="zh-TW" altLang="en-US" sz="2400" b="1" dirty="0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CB82E3EB-7FCD-421B-B5E7-62EAE54EC23C}"/>
              </a:ext>
            </a:extLst>
          </p:cNvPr>
          <p:cNvSpPr/>
          <p:nvPr/>
        </p:nvSpPr>
        <p:spPr>
          <a:xfrm>
            <a:off x="6031164" y="3925732"/>
            <a:ext cx="362512" cy="43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/>
              <a:t>0</a:t>
            </a:r>
            <a:endParaRPr lang="zh-TW" altLang="en-US" sz="2400" b="1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F964FB04-ABE9-443B-AA66-EEDA8B5DE37A}"/>
              </a:ext>
            </a:extLst>
          </p:cNvPr>
          <p:cNvSpPr/>
          <p:nvPr/>
        </p:nvSpPr>
        <p:spPr>
          <a:xfrm>
            <a:off x="5299448" y="3925732"/>
            <a:ext cx="362512" cy="43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/>
              <a:t>0</a:t>
            </a:r>
            <a:endParaRPr lang="zh-TW" altLang="en-US" sz="2400" b="1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71483682-3DAF-4FF9-8816-5F4B1C13E5F8}"/>
              </a:ext>
            </a:extLst>
          </p:cNvPr>
          <p:cNvSpPr/>
          <p:nvPr/>
        </p:nvSpPr>
        <p:spPr>
          <a:xfrm>
            <a:off x="4597944" y="3925732"/>
            <a:ext cx="362512" cy="43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/>
              <a:t>0</a:t>
            </a:r>
            <a:endParaRPr lang="zh-TW" altLang="en-US" sz="2400" b="1" dirty="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15844557-E225-472B-AB9A-00017A9AF0CD}"/>
              </a:ext>
            </a:extLst>
          </p:cNvPr>
          <p:cNvSpPr/>
          <p:nvPr/>
        </p:nvSpPr>
        <p:spPr>
          <a:xfrm>
            <a:off x="6732710" y="3124173"/>
            <a:ext cx="362512" cy="4344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B3DF6A6A-2223-4CA0-B853-B054E19CD9EF}"/>
              </a:ext>
            </a:extLst>
          </p:cNvPr>
          <p:cNvSpPr/>
          <p:nvPr/>
        </p:nvSpPr>
        <p:spPr>
          <a:xfrm>
            <a:off x="6064274" y="3124173"/>
            <a:ext cx="362512" cy="4344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EE3D4AE4-9646-4F40-97C8-D04FB7E857E4}"/>
              </a:ext>
            </a:extLst>
          </p:cNvPr>
          <p:cNvSpPr/>
          <p:nvPr/>
        </p:nvSpPr>
        <p:spPr>
          <a:xfrm>
            <a:off x="5332558" y="3124173"/>
            <a:ext cx="362512" cy="4344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65CC803-F94B-4829-87AF-2061918452B6}"/>
              </a:ext>
            </a:extLst>
          </p:cNvPr>
          <p:cNvSpPr/>
          <p:nvPr/>
        </p:nvSpPr>
        <p:spPr>
          <a:xfrm>
            <a:off x="4631054" y="3124173"/>
            <a:ext cx="362512" cy="4344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251C234C-4FAD-43A6-8EBA-6745F552193B}"/>
              </a:ext>
            </a:extLst>
          </p:cNvPr>
          <p:cNvSpPr txBox="1"/>
          <p:nvPr/>
        </p:nvSpPr>
        <p:spPr>
          <a:xfrm>
            <a:off x="1898349" y="4688298"/>
            <a:ext cx="1518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randomly sampled</a:t>
            </a:r>
            <a:endParaRPr lang="zh-TW" altLang="en-US" sz="24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5D4070A3-8B89-4BE5-AC7C-D34FAD92C8C8}"/>
              </a:ext>
            </a:extLst>
          </p:cNvPr>
          <p:cNvSpPr txBox="1"/>
          <p:nvPr/>
        </p:nvSpPr>
        <p:spPr>
          <a:xfrm>
            <a:off x="701156" y="3829080"/>
            <a:ext cx="173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Database</a:t>
            </a:r>
            <a:endParaRPr lang="zh-TW" altLang="en-US" sz="2400" dirty="0"/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0A2ECA34-FC12-4D05-B1FC-7B9EA82F89C8}"/>
              </a:ext>
            </a:extLst>
          </p:cNvPr>
          <p:cNvGrpSpPr/>
          <p:nvPr/>
        </p:nvGrpSpPr>
        <p:grpSpPr>
          <a:xfrm>
            <a:off x="674370" y="2584693"/>
            <a:ext cx="1751174" cy="1307774"/>
            <a:chOff x="644126" y="4258170"/>
            <a:chExt cx="3652768" cy="2387400"/>
          </a:xfrm>
        </p:grpSpPr>
        <p:pic>
          <p:nvPicPr>
            <p:cNvPr id="60" name="圖片 59">
              <a:extLst>
                <a:ext uri="{FF2B5EF4-FFF2-40B4-BE49-F238E27FC236}">
                  <a16:creationId xmlns:a16="http://schemas.microsoft.com/office/drawing/2014/main" id="{614645E6-A3B2-474E-A665-A6DDC10A8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494" y="5112971"/>
              <a:ext cx="914400" cy="914400"/>
            </a:xfrm>
            <a:prstGeom prst="rect">
              <a:avLst/>
            </a:prstGeom>
          </p:spPr>
        </p:pic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D4970D74-AB5C-4AC6-A682-3C2867CF9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869" y="4258170"/>
              <a:ext cx="914400" cy="914400"/>
            </a:xfrm>
            <a:prstGeom prst="rect">
              <a:avLst/>
            </a:prstGeom>
          </p:spPr>
        </p:pic>
        <p:pic>
          <p:nvPicPr>
            <p:cNvPr id="71" name="圖片 70">
              <a:extLst>
                <a:ext uri="{FF2B5EF4-FFF2-40B4-BE49-F238E27FC236}">
                  <a16:creationId xmlns:a16="http://schemas.microsoft.com/office/drawing/2014/main" id="{4797C96C-D328-4F32-B9A4-F22C28C4F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681" y="4287858"/>
              <a:ext cx="914400" cy="914400"/>
            </a:xfrm>
            <a:prstGeom prst="rect">
              <a:avLst/>
            </a:prstGeom>
          </p:spPr>
        </p:pic>
        <p:pic>
          <p:nvPicPr>
            <p:cNvPr id="72" name="圖片 71">
              <a:extLst>
                <a:ext uri="{FF2B5EF4-FFF2-40B4-BE49-F238E27FC236}">
                  <a16:creationId xmlns:a16="http://schemas.microsoft.com/office/drawing/2014/main" id="{F5D9BBFA-3AA2-4526-8E21-8E4535273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676" y="4749170"/>
              <a:ext cx="914400" cy="914400"/>
            </a:xfrm>
            <a:prstGeom prst="rect">
              <a:avLst/>
            </a:prstGeom>
          </p:spPr>
        </p:pic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483678E0-33A7-4DF6-BEC5-BA5190225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2888" y="5731170"/>
              <a:ext cx="914400" cy="914400"/>
            </a:xfrm>
            <a:prstGeom prst="rect">
              <a:avLst/>
            </a:prstGeom>
          </p:spPr>
        </p:pic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30527B2A-973C-4FD1-A36A-1277CD35C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386" y="5187858"/>
              <a:ext cx="914400" cy="914400"/>
            </a:xfrm>
            <a:prstGeom prst="rect">
              <a:avLst/>
            </a:prstGeom>
          </p:spPr>
        </p:pic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3DD2FBBE-0AE5-498E-930B-B3EA4D133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678" y="4749170"/>
              <a:ext cx="914400" cy="914400"/>
            </a:xfrm>
            <a:prstGeom prst="rect">
              <a:avLst/>
            </a:prstGeom>
          </p:spPr>
        </p:pic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C9C886ED-D68B-4E2A-8DDF-1FB99A04F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580" y="5731170"/>
              <a:ext cx="914400" cy="914400"/>
            </a:xfrm>
            <a:prstGeom prst="rect">
              <a:avLst/>
            </a:prstGeom>
          </p:spPr>
        </p:pic>
        <p:pic>
          <p:nvPicPr>
            <p:cNvPr id="81" name="圖片 80">
              <a:extLst>
                <a:ext uri="{FF2B5EF4-FFF2-40B4-BE49-F238E27FC236}">
                  <a16:creationId xmlns:a16="http://schemas.microsoft.com/office/drawing/2014/main" id="{4DC1F014-3799-4E5D-8852-6BC8E786C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182" y="5390058"/>
              <a:ext cx="914400" cy="914400"/>
            </a:xfrm>
            <a:prstGeom prst="rect">
              <a:avLst/>
            </a:prstGeom>
          </p:spPr>
        </p:pic>
        <p:pic>
          <p:nvPicPr>
            <p:cNvPr id="82" name="圖片 81">
              <a:extLst>
                <a:ext uri="{FF2B5EF4-FFF2-40B4-BE49-F238E27FC236}">
                  <a16:creationId xmlns:a16="http://schemas.microsoft.com/office/drawing/2014/main" id="{E7220688-7E27-4BC5-A163-E84CF7781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6869" y="4524714"/>
              <a:ext cx="914400" cy="914400"/>
            </a:xfrm>
            <a:prstGeom prst="rect">
              <a:avLst/>
            </a:prstGeom>
          </p:spPr>
        </p:pic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E3D5204C-C996-4F5C-955A-4CE95E66E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26" y="5731170"/>
              <a:ext cx="914400" cy="914400"/>
            </a:xfrm>
            <a:prstGeom prst="rect">
              <a:avLst/>
            </a:prstGeom>
          </p:spPr>
        </p:pic>
      </p:grp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0983F4FD-15A7-4C81-B378-FAD05ACBE29C}"/>
              </a:ext>
            </a:extLst>
          </p:cNvPr>
          <p:cNvSpPr/>
          <p:nvPr/>
        </p:nvSpPr>
        <p:spPr>
          <a:xfrm>
            <a:off x="2510152" y="3061346"/>
            <a:ext cx="1665714" cy="33023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3940718-213B-4172-886E-6EFC0CC71B0E}"/>
              </a:ext>
            </a:extLst>
          </p:cNvPr>
          <p:cNvSpPr txBox="1"/>
          <p:nvPr/>
        </p:nvSpPr>
        <p:spPr>
          <a:xfrm>
            <a:off x="445955" y="1889360"/>
            <a:ext cx="845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Step 1</a:t>
            </a:r>
            <a:r>
              <a:rPr lang="en-US" altLang="zh-TW" sz="2800" dirty="0"/>
              <a:t>: Fix generator G, and update discriminator D</a:t>
            </a:r>
            <a:endParaRPr lang="zh-TW" altLang="en-US" sz="2800" dirty="0"/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A6D8E6F0-E2DE-40AE-A7E5-0FB49582BB3B}"/>
              </a:ext>
            </a:extLst>
          </p:cNvPr>
          <p:cNvSpPr txBox="1"/>
          <p:nvPr/>
        </p:nvSpPr>
        <p:spPr>
          <a:xfrm>
            <a:off x="499297" y="5665873"/>
            <a:ext cx="8346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Discriminator learns to assign high scores to real objects and low scores to generated objects.</a:t>
            </a:r>
            <a:endParaRPr lang="zh-TW" altLang="en-US" sz="2800" dirty="0"/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BDB145D3-1F08-4826-B7A9-2132143B0E7E}"/>
              </a:ext>
            </a:extLst>
          </p:cNvPr>
          <p:cNvSpPr txBox="1"/>
          <p:nvPr/>
        </p:nvSpPr>
        <p:spPr>
          <a:xfrm>
            <a:off x="5938492" y="4856488"/>
            <a:ext cx="1123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Fix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2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 animBg="1"/>
      <p:bldP spid="22" grpId="0" animBg="1"/>
      <p:bldP spid="23" grpId="0"/>
      <p:bldP spid="30" grpId="0" animBg="1"/>
      <p:bldP spid="31" grpId="0" animBg="1"/>
      <p:bldP spid="32" grpId="0" animBg="1"/>
      <p:bldP spid="3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8" grpId="0"/>
      <p:bldP spid="2" grpId="0"/>
      <p:bldP spid="6" grpId="0" animBg="1"/>
      <p:bldP spid="8" grpId="0"/>
      <p:bldP spid="84" grpId="0"/>
      <p:bldP spid="8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圖片 42"/>
          <p:cNvPicPr preferRelativeResize="0">
            <a:picLocks/>
          </p:cNvPicPr>
          <p:nvPr/>
        </p:nvPicPr>
        <p:blipFill rotWithShape="1">
          <a:blip r:embed="rId3"/>
          <a:srcRect l="13019" t="7660" r="9435" b="11161"/>
          <a:stretch/>
        </p:blipFill>
        <p:spPr>
          <a:xfrm>
            <a:off x="3860054" y="5244449"/>
            <a:ext cx="1620000" cy="12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079" y="1034247"/>
            <a:ext cx="8824753" cy="3263504"/>
          </a:xfrm>
        </p:spPr>
        <p:txBody>
          <a:bodyPr/>
          <a:lstStyle/>
          <a:p>
            <a:r>
              <a:rPr lang="en-US" altLang="zh-TW" dirty="0"/>
              <a:t>Frequency-domain SEGAN (FSEGAN) </a:t>
            </a:r>
            <a:r>
              <a:rPr lang="en-US" altLang="zh-TW" sz="2000" dirty="0">
                <a:solidFill>
                  <a:srgbClr val="0000FF"/>
                </a:solidFill>
              </a:rPr>
              <a:t>[Donahue et al., ICASSP 2018]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DA0DD7C-03D9-4027-92BF-F54C69D01976}"/>
              </a:ext>
            </a:extLst>
          </p:cNvPr>
          <p:cNvSpPr/>
          <p:nvPr/>
        </p:nvSpPr>
        <p:spPr>
          <a:xfrm>
            <a:off x="6137744" y="4317704"/>
            <a:ext cx="1440000" cy="1440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200" b="1" i="1" dirty="0">
                <a:solidFill>
                  <a:schemeClr val="accent6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233D1E01-B0D0-4E4A-94A2-EFCF8DC8A646}"/>
              </a:ext>
            </a:extLst>
          </p:cNvPr>
          <p:cNvSpPr/>
          <p:nvPr/>
        </p:nvSpPr>
        <p:spPr>
          <a:xfrm>
            <a:off x="7618864" y="4847540"/>
            <a:ext cx="315191" cy="3927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798F2496-997F-4F8B-BCF0-A4321F228CCE}"/>
              </a:ext>
            </a:extLst>
          </p:cNvPr>
          <p:cNvSpPr/>
          <p:nvPr/>
        </p:nvSpPr>
        <p:spPr>
          <a:xfrm>
            <a:off x="5664126" y="4433106"/>
            <a:ext cx="432824" cy="3927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E2CA0E82-5B39-41E7-BD03-51340E9EB337}"/>
              </a:ext>
            </a:extLst>
          </p:cNvPr>
          <p:cNvSpPr/>
          <p:nvPr/>
        </p:nvSpPr>
        <p:spPr>
          <a:xfrm>
            <a:off x="5678194" y="5286582"/>
            <a:ext cx="432824" cy="3927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9F1C25F-6173-4134-95DB-03FE14DCC7B3}"/>
              </a:ext>
            </a:extLst>
          </p:cNvPr>
          <p:cNvSpPr txBox="1"/>
          <p:nvPr/>
        </p:nvSpPr>
        <p:spPr>
          <a:xfrm>
            <a:off x="7975175" y="4891910"/>
            <a:ext cx="1684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dirty="0"/>
              <a:t>Scalar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449C14AC-95EB-40A3-9B99-C1529D827D3A}"/>
              </a:ext>
            </a:extLst>
          </p:cNvPr>
          <p:cNvSpPr txBox="1"/>
          <p:nvPr/>
        </p:nvSpPr>
        <p:spPr>
          <a:xfrm>
            <a:off x="2834598" y="4221074"/>
            <a:ext cx="13778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dirty="0"/>
              <a:t>Clean</a:t>
            </a:r>
            <a:endParaRPr lang="zh-TW" altLang="en-US" sz="2200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D2301230-3A3A-4353-BD99-317D93CC410D}"/>
              </a:ext>
            </a:extLst>
          </p:cNvPr>
          <p:cNvSpPr txBox="1"/>
          <p:nvPr/>
        </p:nvSpPr>
        <p:spPr>
          <a:xfrm>
            <a:off x="2751736" y="5554390"/>
            <a:ext cx="13778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dirty="0"/>
              <a:t>Noisy</a:t>
            </a:r>
            <a:endParaRPr lang="zh-TW" altLang="en-US" sz="22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34CD4EB-7BAA-4D44-9C65-78F02936E6A2}"/>
              </a:ext>
            </a:extLst>
          </p:cNvPr>
          <p:cNvSpPr/>
          <p:nvPr/>
        </p:nvSpPr>
        <p:spPr>
          <a:xfrm>
            <a:off x="7759030" y="5143522"/>
            <a:ext cx="14823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200" dirty="0"/>
              <a:t>(Fake</a:t>
            </a:r>
            <a:r>
              <a:rPr lang="en-US" altLang="zh-TW" sz="2200" b="1" dirty="0">
                <a:solidFill>
                  <a:srgbClr val="FF0000"/>
                </a:solidFill>
              </a:rPr>
              <a:t>/</a:t>
            </a:r>
            <a:r>
              <a:rPr lang="en-US" altLang="zh-TW" sz="2200" dirty="0"/>
              <a:t>Real)</a:t>
            </a:r>
            <a:endParaRPr lang="zh-TW" altLang="en-US" sz="2200" dirty="0"/>
          </a:p>
        </p:txBody>
      </p:sp>
      <p:cxnSp>
        <p:nvCxnSpPr>
          <p:cNvPr id="35" name="直線接點 34"/>
          <p:cNvCxnSpPr/>
          <p:nvPr/>
        </p:nvCxnSpPr>
        <p:spPr>
          <a:xfrm flipH="1">
            <a:off x="2751737" y="3640966"/>
            <a:ext cx="547127" cy="292735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449C14AC-95EB-40A3-9B99-C1529D827D3A}"/>
              </a:ext>
            </a:extLst>
          </p:cNvPr>
          <p:cNvSpPr txBox="1"/>
          <p:nvPr/>
        </p:nvSpPr>
        <p:spPr>
          <a:xfrm>
            <a:off x="-218570" y="4153429"/>
            <a:ext cx="13778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dirty="0"/>
              <a:t>Output</a:t>
            </a:r>
            <a:endParaRPr lang="zh-TW" altLang="en-US" sz="2200" dirty="0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D2301230-3A3A-4353-BD99-317D93CC410D}"/>
              </a:ext>
            </a:extLst>
          </p:cNvPr>
          <p:cNvSpPr txBox="1"/>
          <p:nvPr/>
        </p:nvSpPr>
        <p:spPr>
          <a:xfrm>
            <a:off x="-299278" y="5556528"/>
            <a:ext cx="13778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dirty="0"/>
              <a:t>Noisy</a:t>
            </a:r>
            <a:endParaRPr lang="zh-TW" altLang="en-US" sz="22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5293ED7-2A84-4D0E-95BA-5F4C5FD9C400}"/>
              </a:ext>
            </a:extLst>
          </p:cNvPr>
          <p:cNvSpPr/>
          <p:nvPr/>
        </p:nvSpPr>
        <p:spPr>
          <a:xfrm>
            <a:off x="2816451" y="1880093"/>
            <a:ext cx="1440000" cy="144000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200" b="1" i="1" dirty="0">
                <a:solidFill>
                  <a:schemeClr val="tx2"/>
                </a:solidFill>
              </a:rPr>
              <a:t>G</a:t>
            </a:r>
          </a:p>
        </p:txBody>
      </p: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1B247D78-BA52-4C38-AA41-01B9B82D1FE1}"/>
              </a:ext>
            </a:extLst>
          </p:cNvPr>
          <p:cNvSpPr/>
          <p:nvPr/>
        </p:nvSpPr>
        <p:spPr>
          <a:xfrm>
            <a:off x="4312533" y="2386804"/>
            <a:ext cx="396106" cy="49246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7B7AD4A5-C0E0-41E3-AA18-8D02EE613AD7}"/>
              </a:ext>
            </a:extLst>
          </p:cNvPr>
          <p:cNvSpPr/>
          <p:nvPr/>
        </p:nvSpPr>
        <p:spPr>
          <a:xfrm>
            <a:off x="2290987" y="2333783"/>
            <a:ext cx="460749" cy="49246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1069D948-184A-4F11-A947-900FA43244A7}"/>
              </a:ext>
            </a:extLst>
          </p:cNvPr>
          <p:cNvCxnSpPr>
            <a:cxnSpLocks/>
          </p:cNvCxnSpPr>
          <p:nvPr/>
        </p:nvCxnSpPr>
        <p:spPr>
          <a:xfrm>
            <a:off x="6455379" y="2633034"/>
            <a:ext cx="492260" cy="0"/>
          </a:xfrm>
          <a:prstGeom prst="straightConnector1">
            <a:avLst/>
          </a:prstGeom>
          <a:ln w="635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73A4D9C-800F-487C-BD9A-CD677E9E450A}"/>
              </a:ext>
            </a:extLst>
          </p:cNvPr>
          <p:cNvSpPr txBox="1"/>
          <p:nvPr/>
        </p:nvSpPr>
        <p:spPr>
          <a:xfrm>
            <a:off x="703812" y="1625812"/>
            <a:ext cx="1466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dirty="0"/>
              <a:t>Noisy</a:t>
            </a:r>
            <a:endParaRPr lang="zh-TW" altLang="en-US" sz="2200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83ECDB0-83CD-4B75-AAE1-0F4C0461C975}"/>
              </a:ext>
            </a:extLst>
          </p:cNvPr>
          <p:cNvSpPr txBox="1"/>
          <p:nvPr/>
        </p:nvSpPr>
        <p:spPr>
          <a:xfrm>
            <a:off x="4930763" y="1635045"/>
            <a:ext cx="1466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dirty="0"/>
              <a:t>Output</a:t>
            </a:r>
            <a:endParaRPr lang="zh-TW" altLang="en-US" sz="2200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9E4EE1A1-EBB7-4BA3-9895-541EF1AE920D}"/>
              </a:ext>
            </a:extLst>
          </p:cNvPr>
          <p:cNvSpPr txBox="1"/>
          <p:nvPr/>
        </p:nvSpPr>
        <p:spPr>
          <a:xfrm>
            <a:off x="7126033" y="1638641"/>
            <a:ext cx="1466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dirty="0"/>
              <a:t>Clean</a:t>
            </a:r>
            <a:endParaRPr lang="zh-TW" altLang="en-US" sz="2200" dirty="0"/>
          </a:p>
        </p:txBody>
      </p:sp>
      <p:sp>
        <p:nvSpPr>
          <p:cNvPr id="52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3" y="162445"/>
            <a:ext cx="7886700" cy="994172"/>
          </a:xfrm>
        </p:spPr>
        <p:txBody>
          <a:bodyPr/>
          <a:lstStyle/>
          <a:p>
            <a:r>
              <a:rPr lang="en-US" altLang="zh-TW" dirty="0"/>
              <a:t>Speech Enhancement</a:t>
            </a:r>
            <a:endParaRPr lang="zh-TW" altLang="en-US" dirty="0"/>
          </a:p>
        </p:txBody>
      </p:sp>
      <p:pic>
        <p:nvPicPr>
          <p:cNvPr id="33" name="圖片 32"/>
          <p:cNvPicPr preferRelativeResize="0">
            <a:picLocks/>
          </p:cNvPicPr>
          <p:nvPr/>
        </p:nvPicPr>
        <p:blipFill rotWithShape="1">
          <a:blip r:embed="rId4"/>
          <a:srcRect l="13036" t="7459" r="9570" b="11112"/>
          <a:stretch/>
        </p:blipFill>
        <p:spPr>
          <a:xfrm>
            <a:off x="7025276" y="2039363"/>
            <a:ext cx="1620000" cy="12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4" name="圖片 33"/>
          <p:cNvPicPr preferRelativeResize="0">
            <a:picLocks/>
          </p:cNvPicPr>
          <p:nvPr/>
        </p:nvPicPr>
        <p:blipFill rotWithShape="1">
          <a:blip r:embed="rId5"/>
          <a:srcRect l="13048" t="7553" r="9458" b="11190"/>
          <a:stretch/>
        </p:blipFill>
        <p:spPr>
          <a:xfrm>
            <a:off x="4835379" y="2039363"/>
            <a:ext cx="1620000" cy="12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8" name="圖片 37"/>
          <p:cNvPicPr preferRelativeResize="0">
            <a:picLocks/>
          </p:cNvPicPr>
          <p:nvPr/>
        </p:nvPicPr>
        <p:blipFill rotWithShape="1">
          <a:blip r:embed="rId3"/>
          <a:srcRect l="13019" t="7660" r="9435" b="11161"/>
          <a:stretch/>
        </p:blipFill>
        <p:spPr>
          <a:xfrm>
            <a:off x="567866" y="2039113"/>
            <a:ext cx="1620000" cy="12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1" name="圖片 40"/>
          <p:cNvPicPr preferRelativeResize="0">
            <a:picLocks/>
          </p:cNvPicPr>
          <p:nvPr/>
        </p:nvPicPr>
        <p:blipFill rotWithShape="1">
          <a:blip r:embed="rId5"/>
          <a:srcRect l="13048" t="7553" r="9458" b="11190"/>
          <a:stretch/>
        </p:blipFill>
        <p:spPr>
          <a:xfrm>
            <a:off x="972125" y="3760133"/>
            <a:ext cx="1620000" cy="12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2" name="圖片 41"/>
          <p:cNvPicPr preferRelativeResize="0">
            <a:picLocks/>
          </p:cNvPicPr>
          <p:nvPr/>
        </p:nvPicPr>
        <p:blipFill rotWithShape="1">
          <a:blip r:embed="rId3"/>
          <a:srcRect l="13019" t="7660" r="9435" b="11161"/>
          <a:stretch/>
        </p:blipFill>
        <p:spPr>
          <a:xfrm>
            <a:off x="978531" y="5244449"/>
            <a:ext cx="1620000" cy="12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44" name="圖片 43"/>
          <p:cNvPicPr preferRelativeResize="0">
            <a:picLocks/>
          </p:cNvPicPr>
          <p:nvPr/>
        </p:nvPicPr>
        <p:blipFill rotWithShape="1">
          <a:blip r:embed="rId4"/>
          <a:srcRect l="13036" t="7459" r="9570" b="11112"/>
          <a:stretch/>
        </p:blipFill>
        <p:spPr>
          <a:xfrm>
            <a:off x="3886617" y="3730878"/>
            <a:ext cx="1620000" cy="12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60223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10" y="2091546"/>
            <a:ext cx="4704053" cy="367874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34577" y="1691436"/>
            <a:ext cx="77434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Fig. 2: Spectrogram comparison of FSEGAN with L1-trained method.</a:t>
            </a:r>
            <a:endParaRPr lang="zh-TW" altLang="en-US" sz="2000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3" y="162445"/>
            <a:ext cx="7886700" cy="994172"/>
          </a:xfrm>
        </p:spPr>
        <p:txBody>
          <a:bodyPr/>
          <a:lstStyle/>
          <a:p>
            <a:r>
              <a:rPr lang="en-US" altLang="zh-TW" dirty="0"/>
              <a:t>Speech Enhancement (FSEGAN)</a:t>
            </a:r>
            <a:endParaRPr lang="zh-TW" altLang="en-US" dirty="0"/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352755" y="1097374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Spectrogram analysis 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971363" y="6040873"/>
            <a:ext cx="7461524" cy="430887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FSEGAN reduces both additive noise and reverberant smearing.</a:t>
            </a:r>
          </a:p>
        </p:txBody>
      </p:sp>
    </p:spTree>
    <p:extLst>
      <p:ext uri="{BB962C8B-B14F-4D97-AF65-F5344CB8AC3E}">
        <p14:creationId xmlns:p14="http://schemas.microsoft.com/office/powerpoint/2010/main" val="7296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825" y="2171782"/>
            <a:ext cx="3679687" cy="270922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07215" y="1771672"/>
            <a:ext cx="44312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Table 5: WER (%) of SEGAN and FSEGAN.</a:t>
            </a:r>
            <a:endParaRPr lang="zh-TW" altLang="en-US" sz="20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782"/>
            <a:ext cx="4746393" cy="158070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746393" y="1771672"/>
            <a:ext cx="4819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Table 6: WER (%) of FSEGAN with retrain.</a:t>
            </a:r>
            <a:endParaRPr lang="zh-TW" altLang="en-US" sz="2000" dirty="0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3" y="162445"/>
            <a:ext cx="7886700" cy="994172"/>
          </a:xfrm>
        </p:spPr>
        <p:txBody>
          <a:bodyPr/>
          <a:lstStyle/>
          <a:p>
            <a:r>
              <a:rPr lang="en-US" altLang="zh-TW" dirty="0"/>
              <a:t>Speech Enhancement (FSEGAN)</a:t>
            </a:r>
            <a:endParaRPr lang="zh-TW" altLang="en-US" dirty="0"/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352755" y="1097374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ASR</a:t>
            </a:r>
            <a:r>
              <a:rPr lang="zh-TW" altLang="en-US" dirty="0"/>
              <a:t> </a:t>
            </a:r>
            <a:r>
              <a:rPr lang="en-US" altLang="zh-TW" dirty="0"/>
              <a:t>results</a:t>
            </a:r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206792" y="5102485"/>
            <a:ext cx="8571446" cy="1446550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1. From Table 5, (1) FSEGAN improves recognition results for ASR-Clean.</a:t>
            </a:r>
          </a:p>
          <a:p>
            <a:r>
              <a:rPr lang="en-US" altLang="zh-TW" sz="2200" dirty="0"/>
              <a:t>     (2) FSEGAN outperforms SEGAN as front-ends.</a:t>
            </a:r>
          </a:p>
          <a:p>
            <a:r>
              <a:rPr lang="en-US" altLang="zh-TW" sz="2200" dirty="0"/>
              <a:t>    </a:t>
            </a:r>
          </a:p>
          <a:p>
            <a:endParaRPr lang="en-US" altLang="zh-TW" sz="2200" dirty="0"/>
          </a:p>
        </p:txBody>
      </p:sp>
      <p:sp>
        <p:nvSpPr>
          <p:cNvPr id="10" name="矩形 9"/>
          <p:cNvSpPr/>
          <p:nvPr/>
        </p:nvSpPr>
        <p:spPr>
          <a:xfrm flipV="1">
            <a:off x="914452" y="3414744"/>
            <a:ext cx="3831941" cy="210432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 flipV="1">
            <a:off x="913615" y="2937182"/>
            <a:ext cx="3823486" cy="45216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/>
          <p:cNvGrpSpPr/>
          <p:nvPr/>
        </p:nvGrpSpPr>
        <p:grpSpPr>
          <a:xfrm>
            <a:off x="5048851" y="2913389"/>
            <a:ext cx="3430035" cy="1747642"/>
            <a:chOff x="5056751" y="2613236"/>
            <a:chExt cx="3430035" cy="1747642"/>
          </a:xfrm>
        </p:grpSpPr>
        <p:sp>
          <p:nvSpPr>
            <p:cNvPr id="22" name="矩形 21"/>
            <p:cNvSpPr/>
            <p:nvPr/>
          </p:nvSpPr>
          <p:spPr>
            <a:xfrm flipV="1">
              <a:off x="5056751" y="3368663"/>
              <a:ext cx="3414236" cy="210432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矩形 22"/>
            <p:cNvSpPr/>
            <p:nvPr/>
          </p:nvSpPr>
          <p:spPr>
            <a:xfrm flipV="1">
              <a:off x="5072550" y="4150446"/>
              <a:ext cx="3414236" cy="21043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 23"/>
            <p:cNvSpPr/>
            <p:nvPr/>
          </p:nvSpPr>
          <p:spPr>
            <a:xfrm flipV="1">
              <a:off x="5056751" y="2613236"/>
              <a:ext cx="3414236" cy="21043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250935" y="5776009"/>
            <a:ext cx="85273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/>
              <a:t>2. From Table 6, (1) Hybrid Retraining with FSEGAN outperforms Baseline; </a:t>
            </a:r>
            <a:br>
              <a:rPr lang="en-US" altLang="zh-TW" sz="2200" dirty="0"/>
            </a:br>
            <a:r>
              <a:rPr lang="en-US" altLang="zh-TW" sz="2200" dirty="0"/>
              <a:t>   (2) FSEGAN retraining slightly underperforms L1–based retraining.</a:t>
            </a:r>
          </a:p>
        </p:txBody>
      </p:sp>
    </p:spTree>
    <p:extLst>
      <p:ext uri="{BB962C8B-B14F-4D97-AF65-F5344CB8AC3E}">
        <p14:creationId xmlns:p14="http://schemas.microsoft.com/office/powerpoint/2010/main" val="121950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6" grpId="0" animBg="1"/>
      <p:bldP spid="5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矩形 77"/>
          <p:cNvSpPr/>
          <p:nvPr/>
        </p:nvSpPr>
        <p:spPr>
          <a:xfrm>
            <a:off x="5241663" y="5036977"/>
            <a:ext cx="3739428" cy="132965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矩形 50"/>
              <p:cNvSpPr/>
              <p:nvPr/>
            </p:nvSpPr>
            <p:spPr>
              <a:xfrm>
                <a:off x="5318906" y="5399188"/>
                <a:ext cx="3714735" cy="8733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TW" sz="20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  <m:sub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𝑓𝑎𝑘𝑒</m:t>
                                </m:r>
                              </m:sub>
                            </m:sSub>
                          </m:sub>
                        </m:sSub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⁡(1−</m:t>
                            </m:r>
                            <m:sSub>
                              <m:sSub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zh-TW" sz="2000" b="1" i="1" smtClean="0">
                                    <a:latin typeface="Cambria Math" panose="02040503050406030204" pitchFamily="18" charset="0"/>
                                  </a:rPr>
                                  <m:t>𝑺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b="1" i="1"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𝑓𝑎𝑘𝑒</m:t>
                                    </m:r>
                                  </m:sub>
                                </m:sSub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TW" altLang="en-US" sz="20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func>
                  </m:oMath>
                </a14:m>
                <a:endParaRPr lang="en-US" altLang="zh-TW" sz="2000" b="1" dirty="0"/>
              </a:p>
              <a:p>
                <a:r>
                  <a:rPr lang="en-US" altLang="zh-TW" sz="2000" dirty="0"/>
                  <a:t>  +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  <m:sub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𝑓𝑎𝑘𝑒</m:t>
                                </m:r>
                              </m:sub>
                            </m:sSub>
                          </m:sub>
                        </m:sSub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⁡(1−</m:t>
                            </m:r>
                            <m:sSub>
                              <m:sSub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zh-TW" sz="2000" b="1" i="1" smtClean="0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b="1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𝑓𝑎𝑘𝑒</m:t>
                                    </m:r>
                                  </m:sub>
                                </m:sSub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zh-TW" altLang="en-US" sz="20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func>
                  </m:oMath>
                </a14:m>
                <a:endParaRPr lang="en-US" altLang="zh-TW" sz="2000" b="1" dirty="0"/>
              </a:p>
            </p:txBody>
          </p:sp>
        </mc:Choice>
        <mc:Fallback xmlns="">
          <p:sp>
            <p:nvSpPr>
              <p:cNvPr id="51" name="矩形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8906" y="5399188"/>
                <a:ext cx="3714735" cy="873316"/>
              </a:xfrm>
              <a:prstGeom prst="rect">
                <a:avLst/>
              </a:prstGeom>
              <a:blipFill>
                <a:blip r:embed="rId3"/>
                <a:stretch>
                  <a:fillRect b="-559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339064" y="994281"/>
            <a:ext cx="849279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Adversarial training based mask estimation (ATME) </a:t>
            </a:r>
            <a:r>
              <a:rPr lang="en-US" altLang="zh-TW" sz="2000" dirty="0">
                <a:solidFill>
                  <a:srgbClr val="0000FF"/>
                </a:solidFill>
              </a:rPr>
              <a:t>[Higuchi et al., ASRU 2017]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3" y="162445"/>
            <a:ext cx="7886700" cy="994172"/>
          </a:xfrm>
        </p:spPr>
        <p:txBody>
          <a:bodyPr/>
          <a:lstStyle/>
          <a:p>
            <a:r>
              <a:rPr lang="en-US" altLang="zh-TW" dirty="0"/>
              <a:t>Speech Enhancement</a:t>
            </a:r>
            <a:endParaRPr lang="zh-TW" altLang="en-US" dirty="0"/>
          </a:p>
        </p:txBody>
      </p:sp>
      <p:grpSp>
        <p:nvGrpSpPr>
          <p:cNvPr id="2" name="群組 1"/>
          <p:cNvGrpSpPr/>
          <p:nvPr/>
        </p:nvGrpSpPr>
        <p:grpSpPr>
          <a:xfrm>
            <a:off x="251907" y="1988453"/>
            <a:ext cx="7940907" cy="4734922"/>
            <a:chOff x="282560" y="1508223"/>
            <a:chExt cx="8199317" cy="5295027"/>
          </a:xfrm>
        </p:grpSpPr>
        <p:cxnSp>
          <p:nvCxnSpPr>
            <p:cNvPr id="70" name="直線單箭頭接點 69"/>
            <p:cNvCxnSpPr/>
            <p:nvPr/>
          </p:nvCxnSpPr>
          <p:spPr>
            <a:xfrm flipV="1">
              <a:off x="2328249" y="1838452"/>
              <a:ext cx="7810" cy="3376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單箭頭接點 68"/>
            <p:cNvCxnSpPr/>
            <p:nvPr/>
          </p:nvCxnSpPr>
          <p:spPr>
            <a:xfrm flipV="1">
              <a:off x="6288685" y="1836611"/>
              <a:ext cx="7810" cy="3376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矩形 53"/>
            <p:cNvSpPr/>
            <p:nvPr/>
          </p:nvSpPr>
          <p:spPr>
            <a:xfrm>
              <a:off x="2336702" y="3550307"/>
              <a:ext cx="122126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/>
                <a:t>Estimated speech</a:t>
              </a:r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6DA0DD7C-03D9-4027-92BF-F54C69D01976}"/>
                    </a:ext>
                  </a:extLst>
                </p:cNvPr>
                <p:cNvSpPr/>
                <p:nvPr/>
              </p:nvSpPr>
              <p:spPr>
                <a:xfrm>
                  <a:off x="5553860" y="2103506"/>
                  <a:ext cx="1440000" cy="1080000"/>
                </a:xfrm>
                <a:prstGeom prst="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TW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sub>
                        </m:sSub>
                      </m:oMath>
                    </m:oMathPara>
                  </a14:m>
                  <a:endParaRPr lang="en-US" altLang="zh-TW" sz="22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6DA0DD7C-03D9-4027-92BF-F54C69D019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3860" y="2103506"/>
                  <a:ext cx="1440000" cy="10800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6DA0DD7C-03D9-4027-92BF-F54C69D01976}"/>
                    </a:ext>
                  </a:extLst>
                </p:cNvPr>
                <p:cNvSpPr/>
                <p:nvPr/>
              </p:nvSpPr>
              <p:spPr>
                <a:xfrm>
                  <a:off x="1616060" y="2092684"/>
                  <a:ext cx="1440000" cy="1080000"/>
                </a:xfrm>
                <a:prstGeom prst="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TW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sub>
                        </m:sSub>
                      </m:oMath>
                    </m:oMathPara>
                  </a14:m>
                  <a:endParaRPr lang="en-US" altLang="zh-TW" sz="2400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矩形 11">
                  <a:extLst>
                    <a:ext uri="{FF2B5EF4-FFF2-40B4-BE49-F238E27FC236}">
                      <a16:creationId xmlns:a16="http://schemas.microsoft.com/office/drawing/2014/main" id="{6DA0DD7C-03D9-4027-92BF-F54C69D019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6060" y="2092684"/>
                  <a:ext cx="1440000" cy="10800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矩形 12">
                  <a:extLst>
                    <a:ext uri="{FF2B5EF4-FFF2-40B4-BE49-F238E27FC236}">
                      <a16:creationId xmlns:a16="http://schemas.microsoft.com/office/drawing/2014/main" id="{95293ED7-2A84-4D0E-95BA-5F4C5FD9C400}"/>
                    </a:ext>
                  </a:extLst>
                </p:cNvPr>
                <p:cNvSpPr/>
                <p:nvPr/>
              </p:nvSpPr>
              <p:spPr>
                <a:xfrm>
                  <a:off x="3594132" y="4254882"/>
                  <a:ext cx="1440000" cy="1091725"/>
                </a:xfrm>
                <a:prstGeom prst="rect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𝑮</m:t>
                            </m:r>
                          </m:e>
                          <m:sub>
                            <m:r>
                              <a:rPr lang="en-US" altLang="zh-TW" sz="2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𝑴𝒂𝒔𝒌</m:t>
                            </m:r>
                          </m:sub>
                        </m:sSub>
                      </m:oMath>
                    </m:oMathPara>
                  </a14:m>
                  <a:endParaRPr lang="en-US" altLang="zh-TW" sz="24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矩形 12">
                  <a:extLst>
                    <a:ext uri="{FF2B5EF4-FFF2-40B4-BE49-F238E27FC236}">
                      <a16:creationId xmlns:a16="http://schemas.microsoft.com/office/drawing/2014/main" id="{95293ED7-2A84-4D0E-95BA-5F4C5FD9C4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4132" y="4254882"/>
                  <a:ext cx="1440000" cy="109172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圓柱 15"/>
            <p:cNvSpPr/>
            <p:nvPr/>
          </p:nvSpPr>
          <p:spPr>
            <a:xfrm>
              <a:off x="282560" y="3831116"/>
              <a:ext cx="1739900" cy="963824"/>
            </a:xfrm>
            <a:prstGeom prst="can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</a:rPr>
                <a:t>Clean speech data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圓柱 16"/>
            <p:cNvSpPr/>
            <p:nvPr/>
          </p:nvSpPr>
          <p:spPr>
            <a:xfrm>
              <a:off x="6741977" y="3694534"/>
              <a:ext cx="1739900" cy="963824"/>
            </a:xfrm>
            <a:prstGeom prst="can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</a:rPr>
                <a:t>Noise data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圓柱 17"/>
            <p:cNvSpPr/>
            <p:nvPr/>
          </p:nvSpPr>
          <p:spPr>
            <a:xfrm>
              <a:off x="3444182" y="5839426"/>
              <a:ext cx="1739900" cy="963824"/>
            </a:xfrm>
            <a:prstGeom prst="can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>
                  <a:solidFill>
                    <a:schemeClr val="tx1"/>
                  </a:solidFill>
                </a:rPr>
                <a:t>Noisy data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直線單箭頭接點 4"/>
            <p:cNvCxnSpPr>
              <a:stCxn id="18" idx="1"/>
              <a:endCxn id="13" idx="2"/>
            </p:cNvCxnSpPr>
            <p:nvPr/>
          </p:nvCxnSpPr>
          <p:spPr>
            <a:xfrm flipV="1">
              <a:off x="4314132" y="5346607"/>
              <a:ext cx="0" cy="4928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/>
            <p:cNvCxnSpPr>
              <a:stCxn id="16" idx="1"/>
            </p:cNvCxnSpPr>
            <p:nvPr/>
          </p:nvCxnSpPr>
          <p:spPr>
            <a:xfrm flipV="1">
              <a:off x="1152510" y="3503392"/>
              <a:ext cx="852023" cy="327724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單箭頭接點 19"/>
            <p:cNvCxnSpPr/>
            <p:nvPr/>
          </p:nvCxnSpPr>
          <p:spPr>
            <a:xfrm flipV="1">
              <a:off x="2000250" y="3177085"/>
              <a:ext cx="7810" cy="337602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>
              <a:stCxn id="17" idx="1"/>
            </p:cNvCxnSpPr>
            <p:nvPr/>
          </p:nvCxnSpPr>
          <p:spPr>
            <a:xfrm flipH="1" flipV="1">
              <a:off x="6594770" y="3484010"/>
              <a:ext cx="1017157" cy="216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24"/>
            <p:cNvCxnSpPr/>
            <p:nvPr/>
          </p:nvCxnSpPr>
          <p:spPr>
            <a:xfrm flipV="1">
              <a:off x="6612697" y="3162479"/>
              <a:ext cx="0" cy="33580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單箭頭接點 32"/>
            <p:cNvCxnSpPr/>
            <p:nvPr/>
          </p:nvCxnSpPr>
          <p:spPr>
            <a:xfrm flipV="1">
              <a:off x="2665061" y="3171437"/>
              <a:ext cx="7810" cy="337602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單箭頭接點 33"/>
            <p:cNvCxnSpPr/>
            <p:nvPr/>
          </p:nvCxnSpPr>
          <p:spPr>
            <a:xfrm flipV="1">
              <a:off x="5977198" y="3165249"/>
              <a:ext cx="7810" cy="33760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/>
            <p:cNvCxnSpPr/>
            <p:nvPr/>
          </p:nvCxnSpPr>
          <p:spPr>
            <a:xfrm>
              <a:off x="2672871" y="3498282"/>
              <a:ext cx="921261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/>
            <p:cNvCxnSpPr/>
            <p:nvPr/>
          </p:nvCxnSpPr>
          <p:spPr>
            <a:xfrm>
              <a:off x="5063747" y="3502121"/>
              <a:ext cx="921261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橢圓 35"/>
            <p:cNvSpPr/>
            <p:nvPr/>
          </p:nvSpPr>
          <p:spPr>
            <a:xfrm>
              <a:off x="4711826" y="3304010"/>
              <a:ext cx="360000" cy="3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8" name="直線接點 37"/>
            <p:cNvCxnSpPr>
              <a:stCxn id="36" idx="7"/>
              <a:endCxn id="36" idx="3"/>
            </p:cNvCxnSpPr>
            <p:nvPr/>
          </p:nvCxnSpPr>
          <p:spPr>
            <a:xfrm flipH="1">
              <a:off x="4764547" y="3356731"/>
              <a:ext cx="254558" cy="25455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/>
            <p:cNvCxnSpPr>
              <a:stCxn id="36" idx="1"/>
              <a:endCxn id="36" idx="5"/>
            </p:cNvCxnSpPr>
            <p:nvPr/>
          </p:nvCxnSpPr>
          <p:spPr>
            <a:xfrm>
              <a:off x="4764547" y="3356731"/>
              <a:ext cx="254558" cy="25455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橢圓 45"/>
            <p:cNvSpPr/>
            <p:nvPr/>
          </p:nvSpPr>
          <p:spPr>
            <a:xfrm>
              <a:off x="3594132" y="3318282"/>
              <a:ext cx="360000" cy="360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7" name="直線接點 46"/>
            <p:cNvCxnSpPr>
              <a:stCxn id="46" idx="7"/>
              <a:endCxn id="46" idx="3"/>
            </p:cNvCxnSpPr>
            <p:nvPr/>
          </p:nvCxnSpPr>
          <p:spPr>
            <a:xfrm flipH="1">
              <a:off x="3646853" y="3371003"/>
              <a:ext cx="254558" cy="25455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>
              <a:stCxn id="46" idx="1"/>
              <a:endCxn id="46" idx="5"/>
            </p:cNvCxnSpPr>
            <p:nvPr/>
          </p:nvCxnSpPr>
          <p:spPr>
            <a:xfrm>
              <a:off x="3646853" y="3371003"/>
              <a:ext cx="254558" cy="25455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/>
            <p:cNvCxnSpPr>
              <a:stCxn id="13" idx="0"/>
              <a:endCxn id="36" idx="3"/>
            </p:cNvCxnSpPr>
            <p:nvPr/>
          </p:nvCxnSpPr>
          <p:spPr>
            <a:xfrm flipV="1">
              <a:off x="4314132" y="3611289"/>
              <a:ext cx="450415" cy="64359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單箭頭接點 44"/>
            <p:cNvCxnSpPr>
              <a:stCxn id="13" idx="0"/>
              <a:endCxn id="46" idx="5"/>
            </p:cNvCxnSpPr>
            <p:nvPr/>
          </p:nvCxnSpPr>
          <p:spPr>
            <a:xfrm flipH="1" flipV="1">
              <a:off x="3901411" y="3625561"/>
              <a:ext cx="412721" cy="629321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矩形 52"/>
            <p:cNvSpPr/>
            <p:nvPr/>
          </p:nvSpPr>
          <p:spPr>
            <a:xfrm>
              <a:off x="4984924" y="3600254"/>
              <a:ext cx="12081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dirty="0"/>
                <a:t>Estimated noise</a:t>
              </a:r>
              <a:endParaRPr lang="zh-TW" altLang="en-US" dirty="0"/>
            </a:p>
          </p:txBody>
        </p:sp>
        <p:sp>
          <p:nvSpPr>
            <p:cNvPr id="55" name="矩形 54"/>
            <p:cNvSpPr/>
            <p:nvPr/>
          </p:nvSpPr>
          <p:spPr>
            <a:xfrm>
              <a:off x="7083942" y="3219940"/>
              <a:ext cx="11546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dirty="0"/>
                <a:t>True noise</a:t>
              </a:r>
              <a:endParaRPr lang="zh-TW" altLang="en-US" dirty="0"/>
            </a:p>
          </p:txBody>
        </p:sp>
        <p:sp>
          <p:nvSpPr>
            <p:cNvPr id="56" name="矩形 55"/>
            <p:cNvSpPr/>
            <p:nvPr/>
          </p:nvSpPr>
          <p:spPr>
            <a:xfrm>
              <a:off x="338839" y="3296430"/>
              <a:ext cx="13149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dirty="0"/>
                <a:t>True speech</a:t>
              </a:r>
              <a:endParaRPr lang="zh-TW" altLang="en-US" dirty="0"/>
            </a:p>
          </p:txBody>
        </p:sp>
        <p:sp>
          <p:nvSpPr>
            <p:cNvPr id="66" name="矩形 65"/>
            <p:cNvSpPr/>
            <p:nvPr/>
          </p:nvSpPr>
          <p:spPr>
            <a:xfrm>
              <a:off x="2837896" y="5419756"/>
              <a:ext cx="14132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dirty="0"/>
                <a:t>Noisy speech</a:t>
              </a:r>
              <a:endParaRPr lang="zh-TW" altLang="en-US" dirty="0"/>
            </a:p>
          </p:txBody>
        </p:sp>
        <p:sp>
          <p:nvSpPr>
            <p:cNvPr id="67" name="矩形 66"/>
            <p:cNvSpPr/>
            <p:nvPr/>
          </p:nvSpPr>
          <p:spPr>
            <a:xfrm>
              <a:off x="5587163" y="1510904"/>
              <a:ext cx="1373393" cy="4130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dirty="0"/>
                <a:t>True or Fake</a:t>
              </a:r>
              <a:endParaRPr lang="zh-TW" altLang="en-US" dirty="0"/>
            </a:p>
          </p:txBody>
        </p:sp>
        <p:sp>
          <p:nvSpPr>
            <p:cNvPr id="68" name="矩形 67"/>
            <p:cNvSpPr/>
            <p:nvPr/>
          </p:nvSpPr>
          <p:spPr>
            <a:xfrm>
              <a:off x="1649363" y="1508223"/>
              <a:ext cx="1373393" cy="4130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dirty="0"/>
                <a:t>True or Fake</a:t>
              </a:r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矩形 76"/>
                <p:cNvSpPr/>
                <p:nvPr/>
              </p:nvSpPr>
              <p:spPr>
                <a:xfrm>
                  <a:off x="5384070" y="4876911"/>
                  <a:ext cx="1007968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𝑀𝑎𝑠𝑘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77" name="矩形 7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4070" y="4876911"/>
                  <a:ext cx="1007968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470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矩形 2"/>
          <p:cNvSpPr/>
          <p:nvPr/>
        </p:nvSpPr>
        <p:spPr>
          <a:xfrm>
            <a:off x="5868813" y="3427483"/>
            <a:ext cx="439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or </a:t>
            </a:r>
            <a:endParaRPr lang="zh-TW" altLang="en-US" dirty="0"/>
          </a:p>
        </p:txBody>
      </p:sp>
      <p:sp>
        <p:nvSpPr>
          <p:cNvPr id="48" name="矩形 47"/>
          <p:cNvSpPr/>
          <p:nvPr/>
        </p:nvSpPr>
        <p:spPr>
          <a:xfrm>
            <a:off x="2053638" y="3401908"/>
            <a:ext cx="439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or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4685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01113" y="1590814"/>
            <a:ext cx="7123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Fig. 3: Spectrogram comparison of (a) noisy; (b) MMSE with supervision; (c) ATMB without supervision.</a:t>
            </a:r>
            <a:endParaRPr lang="zh-TW" altLang="en-US" sz="20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2542"/>
          <a:stretch/>
        </p:blipFill>
        <p:spPr>
          <a:xfrm>
            <a:off x="562894" y="2295989"/>
            <a:ext cx="7483129" cy="3289300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3" y="162445"/>
            <a:ext cx="7886700" cy="994172"/>
          </a:xfrm>
        </p:spPr>
        <p:txBody>
          <a:bodyPr/>
          <a:lstStyle/>
          <a:p>
            <a:r>
              <a:rPr lang="en-US" altLang="zh-TW" dirty="0"/>
              <a:t>Speech Enhancement (ATME)</a:t>
            </a:r>
            <a:endParaRPr lang="zh-TW" altLang="en-US" dirty="0"/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352755" y="1097374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Spectrogram analysis 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397917" y="5803979"/>
            <a:ext cx="6501484" cy="769441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The proposed adversarial training mask estimation can capture speech/noise signals without supervised data.</a:t>
            </a:r>
          </a:p>
        </p:txBody>
      </p:sp>
      <p:sp>
        <p:nvSpPr>
          <p:cNvPr id="3" name="矩形 2"/>
          <p:cNvSpPr/>
          <p:nvPr/>
        </p:nvSpPr>
        <p:spPr>
          <a:xfrm>
            <a:off x="3723775" y="3855646"/>
            <a:ext cx="140455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dirty="0"/>
              <a:t>Speech</a:t>
            </a:r>
            <a:r>
              <a:rPr lang="zh-TW" altLang="en-US" dirty="0"/>
              <a:t> </a:t>
            </a:r>
            <a:r>
              <a:rPr lang="en-US" altLang="zh-TW" dirty="0"/>
              <a:t>mask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6233520" y="3855646"/>
            <a:ext cx="125547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dirty="0"/>
              <a:t>Noise</a:t>
            </a:r>
            <a:r>
              <a:rPr lang="zh-TW" altLang="en-US" dirty="0"/>
              <a:t> </a:t>
            </a:r>
            <a:r>
              <a:rPr lang="en-US" altLang="zh-TW" dirty="0"/>
              <a:t>mask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676472" y="2373330"/>
            <a:ext cx="2448025" cy="3277457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8085869" y="3804317"/>
                <a:ext cx="701731" cy="4719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zh-TW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869" y="3804317"/>
                <a:ext cx="701731" cy="471989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532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6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1083BA84-459A-4697-A4C0-A267439598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059" y="1932973"/>
                <a:ext cx="8759870" cy="3263504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zh-TW" altLang="en-US" sz="2200" dirty="0"/>
                  <a:t> </a:t>
                </a:r>
                <a:r>
                  <a:rPr lang="en-US" altLang="zh-TW" sz="2200" dirty="0"/>
                  <a:t>The estimated mask parameters are used to compute spatial covariance </a:t>
                </a:r>
                <a:r>
                  <a:rPr lang="zh-TW" altLang="en-US" sz="2200" dirty="0"/>
                  <a:t> </a:t>
                </a:r>
                <a:br>
                  <a:rPr lang="en-US" altLang="zh-TW" sz="2200" dirty="0"/>
                </a:br>
                <a:r>
                  <a:rPr lang="zh-TW" altLang="en-US" sz="2200" dirty="0"/>
                  <a:t> </a:t>
                </a:r>
                <a:r>
                  <a:rPr lang="en-US" altLang="zh-TW" sz="2200" dirty="0"/>
                  <a:t>matrix for MVDR </a:t>
                </a:r>
                <a:r>
                  <a:rPr lang="en-US" altLang="zh-TW" sz="2200" dirty="0" err="1"/>
                  <a:t>beamformer</a:t>
                </a:r>
                <a:r>
                  <a:rPr lang="en-US" altLang="zh-TW" sz="2200" dirty="0"/>
                  <a:t>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zh-TW" altLang="en-US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TW" sz="2200" i="1" dirty="0">
                    <a:latin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2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200" b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TW" sz="2200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sSub>
                      <m:sSubPr>
                        <m:ctrlPr>
                          <a:rPr lang="en-US" altLang="zh-TW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200" b="1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TW" sz="2200" i="1" dirty="0">
                    <a:latin typeface="Cambria Math" panose="02040503050406030204" pitchFamily="18" charset="0"/>
                  </a:rPr>
                  <a:t> ,  </a:t>
                </a:r>
                <a:r>
                  <a:rPr lang="en-US" altLang="zh-TW" sz="2200" dirty="0"/>
                  <a:t>where</a:t>
                </a:r>
                <a:r>
                  <a:rPr lang="en-US" altLang="zh-TW" sz="22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TW" sz="22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2200" dirty="0"/>
                  <a:t>is the enhanced signal, and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200" b="1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TW" sz="22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2200" dirty="0"/>
                  <a:t>denotes the </a:t>
                </a:r>
                <a:br>
                  <a:rPr lang="en-US" altLang="zh-TW" sz="2200" dirty="0"/>
                </a:br>
                <a:r>
                  <a:rPr lang="zh-TW" altLang="en-US" sz="2200" dirty="0"/>
                  <a:t> </a:t>
                </a:r>
                <a:r>
                  <a:rPr lang="en-US" altLang="zh-TW" sz="2200" dirty="0"/>
                  <a:t>observation of </a:t>
                </a:r>
                <a:r>
                  <a:rPr lang="en-US" altLang="zh-TW" sz="2200" i="1" dirty="0"/>
                  <a:t>M </a:t>
                </a:r>
                <a:r>
                  <a:rPr lang="en-US" altLang="zh-TW" sz="2200" dirty="0"/>
                  <a:t>microphones, 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200" dirty="0"/>
                  <a:t> and </a:t>
                </a:r>
                <a14:m>
                  <m:oMath xmlns:m="http://schemas.openxmlformats.org/officeDocument/2006/math">
                    <m:r>
                      <a:rPr lang="en-US" altLang="zh-TW" sz="22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TW" sz="2200" dirty="0"/>
                  <a:t> are frequency and time indices</a:t>
                </a:r>
                <a:r>
                  <a:rPr lang="en-US" altLang="zh-TW" sz="2200" dirty="0">
                    <a:latin typeface="Cambria Math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zh-TW" altLang="en-US" sz="2200" b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zh-TW" sz="2200" b="1" dirty="0"/>
                  <a:t> </a:t>
                </a:r>
                <a:r>
                  <a:rPr lang="en-US" altLang="zh-TW" sz="2200" dirty="0"/>
                  <a:t>denotes the </a:t>
                </a:r>
                <a:r>
                  <a:rPr lang="en-US" altLang="zh-TW" sz="2200" dirty="0" err="1"/>
                  <a:t>beamformer</a:t>
                </a:r>
                <a:r>
                  <a:rPr lang="en-US" altLang="zh-TW" sz="2200" dirty="0"/>
                  <a:t> coefficient. 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zh-TW" altLang="en-US" sz="2200" dirty="0"/>
                  <a:t> </a:t>
                </a:r>
                <a:r>
                  <a:rPr lang="en-US" altLang="zh-TW" sz="2200" dirty="0"/>
                  <a:t>The MVDR solves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zh-TW" altLang="en-US" sz="2200" b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zh-TW" sz="2200" dirty="0"/>
                  <a:t> by: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zh-TW" altLang="en-US" sz="2200" b="1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zh-TW" sz="2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altLang="zh-TW" sz="2200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200" b="1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Sup>
                                  <m:sSubSupPr>
                                    <m:ctrlPr>
                                      <a:rPr lang="en-US" altLang="zh-TW" sz="22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2200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altLang="zh-TW" sz="22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lang="en-US" altLang="zh-TW" sz="22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sz="2200" b="0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  <m:r>
                                          <a:rPr lang="en-US" altLang="zh-TW" sz="2200" b="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altLang="zh-TW" sz="2200" b="0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d>
                                  </m:sup>
                                </m:sSubSup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TW" sz="2200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r>
                              <a:rPr lang="en-US" altLang="zh-TW" sz="2200" b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200" b="1">
                                <a:latin typeface="Cambria Math" panose="02040503050406030204" pitchFamily="18" charset="0"/>
                              </a:rPr>
                              <m:t>𝐡</m:t>
                            </m:r>
                          </m:e>
                          <m:sub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altLang="zh-TW" sz="22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200" b="1">
                                <a:latin typeface="Cambria Math" panose="02040503050406030204" pitchFamily="18" charset="0"/>
                              </a:rPr>
                              <m:t>𝐡</m:t>
                            </m:r>
                          </m:e>
                          <m:sub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TW" sz="2200">
                                <a:latin typeface="Cambria Math" panose="02040503050406030204" pitchFamily="18" charset="0"/>
                              </a:rPr>
                              <m:t>H</m:t>
                            </m:r>
                          </m:sup>
                        </m:sSubSup>
                        <m:r>
                          <a:rPr lang="en-US" altLang="zh-TW" sz="2200" b="1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altLang="zh-TW" sz="22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200" b="1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TW" sz="2200" b="1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sz="22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200" b="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en-US" altLang="zh-TW" sz="2200" b="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TW" sz="2200" b="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TW" sz="22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TW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200" b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200" b="1">
                                <a:latin typeface="Cambria Math" panose="02040503050406030204" pitchFamily="18" charset="0"/>
                              </a:rPr>
                              <m:t>𝐡</m:t>
                            </m:r>
                          </m:e>
                          <m:sub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den>
                    </m:f>
                  </m:oMath>
                </a14:m>
                <a:endParaRPr lang="en-US" altLang="zh-TW" sz="22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zh-TW" altLang="en-US" sz="2200" dirty="0"/>
                  <a:t> </a:t>
                </a:r>
                <a:r>
                  <a:rPr lang="en-US" altLang="zh-TW" sz="2200" dirty="0"/>
                  <a:t>To 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200" b="1">
                            <a:latin typeface="Cambria Math" panose="02040503050406030204" pitchFamily="18" charset="0"/>
                          </a:rPr>
                          <m:t>𝐡</m:t>
                        </m:r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zh-TW" sz="2200" dirty="0"/>
                  <a:t>, the spatial covariance matrix of the target signal,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2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d>
                          <m:dPr>
                            <m:ctrlPr>
                              <a:rPr lang="en-US" altLang="zh-TW" sz="22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altLang="zh-TW" sz="2200" dirty="0"/>
                  <a:t>, is </a:t>
                </a:r>
                <a:br>
                  <a:rPr lang="en-US" altLang="zh-TW" sz="2200" dirty="0"/>
                </a:br>
                <a:r>
                  <a:rPr lang="zh-TW" altLang="en-US" sz="2200" dirty="0"/>
                  <a:t> </a:t>
                </a:r>
                <a:r>
                  <a:rPr lang="en-US" altLang="zh-TW" sz="2200" dirty="0"/>
                  <a:t>computed by :</a:t>
                </a:r>
                <a:r>
                  <a:rPr lang="zh-TW" altLang="en-US" sz="2200" b="1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2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d>
                          <m:dPr>
                            <m:ctrlPr>
                              <a:rPr lang="en-US" altLang="zh-TW" sz="22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sup>
                    </m:sSubSup>
                    <m:r>
                      <a:rPr lang="en-US" altLang="zh-TW" sz="2200" b="0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sz="22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d>
                          <m:dPr>
                            <m:ctrlPr>
                              <a:rPr lang="en-US" altLang="zh-TW" sz="22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p>
                    </m:sSubSup>
                  </m:oMath>
                </a14:m>
                <a:r>
                  <a:rPr lang="zh-TW" altLang="en-US" sz="2200" dirty="0"/>
                  <a:t>－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2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d>
                          <m:dPr>
                            <m:ctrlPr>
                              <a:rPr lang="en-US" altLang="zh-TW" sz="22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altLang="zh-TW" sz="2200" dirty="0"/>
                  <a:t>,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2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d>
                          <m:dPr>
                            <m:ctrlPr>
                              <a:rPr lang="en-US" altLang="zh-TW" sz="22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altLang="zh-TW" sz="2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lang="en-US" altLang="zh-TW" sz="2200" b="1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sz="22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2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altLang="zh-TW" sz="22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200" b="1" i="0" smtClean="0"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b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altLang="zh-TW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altLang="zh-TW" sz="2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altLang="zh-TW" sz="22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200" b="1" i="0" smtClean="0"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  <m:sub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altLang="zh-TW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TW" sz="2200">
                                <a:latin typeface="Cambria Math" panose="02040503050406030204" pitchFamily="18" charset="0"/>
                              </a:rPr>
                              <m:t>H</m:t>
                            </m:r>
                          </m:sup>
                        </m:sSubSup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200" b="1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200" b="1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2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altLang="zh-TW" sz="22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2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bSup>
                          </m:e>
                        </m:nary>
                      </m:den>
                    </m:f>
                  </m:oMath>
                </a14:m>
                <a:r>
                  <a:rPr lang="en-US" altLang="zh-TW" sz="2200" dirty="0"/>
                  <a:t> 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2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d>
                          <m:dPr>
                            <m:ctrlPr>
                              <a:rPr lang="en-US" altLang="zh-TW" sz="22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altLang="zh-TW" sz="2200" dirty="0"/>
                  <a:t> was computed by AT.</a:t>
                </a:r>
              </a:p>
              <a:p>
                <a:endParaRPr lang="en-US" altLang="zh-TW" sz="2200" dirty="0"/>
              </a:p>
              <a:p>
                <a:endParaRPr lang="zh-TW" altLang="en-US" sz="2200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1083BA84-459A-4697-A4C0-A267439598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059" y="1932973"/>
                <a:ext cx="8759870" cy="3263504"/>
              </a:xfrm>
              <a:blipFill>
                <a:blip r:embed="rId3"/>
                <a:stretch>
                  <a:fillRect l="-765" t="-2430" r="-905" b="-323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矩形 49"/>
          <p:cNvSpPr/>
          <p:nvPr/>
        </p:nvSpPr>
        <p:spPr>
          <a:xfrm>
            <a:off x="751448" y="4189487"/>
            <a:ext cx="77130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1650" dirty="0"/>
          </a:p>
          <a:p>
            <a:endParaRPr lang="en-US" altLang="zh-TW" sz="1650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159323" y="1226065"/>
            <a:ext cx="849279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Mask-based </a:t>
            </a:r>
            <a:r>
              <a:rPr lang="en-US" altLang="zh-TW" dirty="0" err="1"/>
              <a:t>beamformer</a:t>
            </a:r>
            <a:r>
              <a:rPr lang="en-US" altLang="zh-TW" dirty="0"/>
              <a:t> for robust ASR</a:t>
            </a:r>
            <a:endParaRPr lang="zh-TW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3" y="162445"/>
            <a:ext cx="7886700" cy="994172"/>
          </a:xfrm>
        </p:spPr>
        <p:txBody>
          <a:bodyPr/>
          <a:lstStyle/>
          <a:p>
            <a:r>
              <a:rPr lang="en-US" altLang="zh-TW" dirty="0"/>
              <a:t>Speech Enhancement (ATME)</a:t>
            </a: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1229710" y="2604463"/>
            <a:ext cx="472966" cy="47927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3980801" y="3782661"/>
            <a:ext cx="1892229" cy="778928"/>
            <a:chOff x="3980801" y="3782661"/>
            <a:chExt cx="1892229" cy="778928"/>
          </a:xfrm>
        </p:grpSpPr>
        <p:sp>
          <p:nvSpPr>
            <p:cNvPr id="8" name="矩形 7"/>
            <p:cNvSpPr/>
            <p:nvPr/>
          </p:nvSpPr>
          <p:spPr>
            <a:xfrm>
              <a:off x="5235652" y="3782661"/>
              <a:ext cx="424919" cy="37210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980801" y="4189487"/>
              <a:ext cx="424919" cy="37210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448111" y="4189487"/>
              <a:ext cx="424919" cy="372102"/>
            </a:xfrm>
            <a:prstGeom prst="rect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8034366" y="4598916"/>
            <a:ext cx="498911" cy="473828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2279452" y="5162976"/>
            <a:ext cx="2401405" cy="473828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5531547" y="4985658"/>
            <a:ext cx="2719824" cy="85634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7630509" y="5116048"/>
            <a:ext cx="620861" cy="578169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250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321230" y="2255386"/>
            <a:ext cx="70168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Table 7: WERs (%) for the development and evaluation sets.</a:t>
            </a:r>
            <a:endParaRPr lang="zh-TW" altLang="en-US" sz="2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 b="-1"/>
          <a:stretch/>
        </p:blipFill>
        <p:spPr>
          <a:xfrm>
            <a:off x="111201" y="2759839"/>
            <a:ext cx="8955275" cy="1666111"/>
          </a:xfrm>
          <a:prstGeom prst="rect">
            <a:avLst/>
          </a:prstGeom>
        </p:spPr>
      </p:pic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159323" y="1461015"/>
            <a:ext cx="849279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ASR results </a:t>
            </a:r>
            <a:endParaRPr lang="zh-TW" altLang="en-US" dirty="0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3" y="162445"/>
            <a:ext cx="7886700" cy="994172"/>
          </a:xfrm>
        </p:spPr>
        <p:txBody>
          <a:bodyPr/>
          <a:lstStyle/>
          <a:p>
            <a:r>
              <a:rPr lang="en-US" altLang="zh-TW" dirty="0"/>
              <a:t>Speech Enhancement (ATME)</a:t>
            </a: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816691" y="4955333"/>
            <a:ext cx="7721170" cy="769441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1. ATME provides significant improvements over Unprocessed. </a:t>
            </a:r>
          </a:p>
          <a:p>
            <a:endParaRPr lang="zh-TW" altLang="en-US" sz="2200" dirty="0"/>
          </a:p>
        </p:txBody>
      </p:sp>
      <p:grpSp>
        <p:nvGrpSpPr>
          <p:cNvPr id="5" name="群組 4"/>
          <p:cNvGrpSpPr/>
          <p:nvPr/>
        </p:nvGrpSpPr>
        <p:grpSpPr>
          <a:xfrm>
            <a:off x="148928" y="3417609"/>
            <a:ext cx="8855372" cy="600209"/>
            <a:chOff x="148928" y="3417609"/>
            <a:chExt cx="8855372" cy="600209"/>
          </a:xfrm>
        </p:grpSpPr>
        <p:sp>
          <p:nvSpPr>
            <p:cNvPr id="12" name="矩形 11"/>
            <p:cNvSpPr/>
            <p:nvPr/>
          </p:nvSpPr>
          <p:spPr>
            <a:xfrm flipV="1">
              <a:off x="180104" y="3743888"/>
              <a:ext cx="8824196" cy="273930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 flipV="1">
              <a:off x="148928" y="3417609"/>
              <a:ext cx="8855371" cy="29857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816690" y="5288476"/>
            <a:ext cx="78354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/>
              <a:t>2. Unsupervised ATME slightly underperforms supervised MMSE.</a:t>
            </a:r>
            <a:endParaRPr lang="zh-TW" altLang="en-US" sz="2200" dirty="0"/>
          </a:p>
        </p:txBody>
      </p:sp>
      <p:grpSp>
        <p:nvGrpSpPr>
          <p:cNvPr id="3" name="群組 2"/>
          <p:cNvGrpSpPr/>
          <p:nvPr/>
        </p:nvGrpSpPr>
        <p:grpSpPr>
          <a:xfrm>
            <a:off x="143155" y="3759262"/>
            <a:ext cx="8855371" cy="562954"/>
            <a:chOff x="159323" y="6327741"/>
            <a:chExt cx="8855371" cy="562954"/>
          </a:xfrm>
        </p:grpSpPr>
        <p:sp>
          <p:nvSpPr>
            <p:cNvPr id="15" name="矩形 14"/>
            <p:cNvSpPr/>
            <p:nvPr/>
          </p:nvSpPr>
          <p:spPr>
            <a:xfrm flipV="1">
              <a:off x="159323" y="6592125"/>
              <a:ext cx="8855371" cy="298570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 flipV="1">
              <a:off x="178369" y="6327741"/>
              <a:ext cx="8824196" cy="273930"/>
            </a:xfrm>
            <a:prstGeom prst="rect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55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8" name="矩形 67"/>
              <p:cNvSpPr/>
              <p:nvPr/>
            </p:nvSpPr>
            <p:spPr>
              <a:xfrm>
                <a:off x="2719407" y="2654681"/>
                <a:ext cx="821142" cy="71180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TW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zh-TW" altLang="en-US" sz="2100" dirty="0"/>
              </a:p>
            </p:txBody>
          </p:sp>
        </mc:Choice>
        <mc:Fallback xmlns="">
          <p:sp>
            <p:nvSpPr>
              <p:cNvPr id="68" name="矩形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9407" y="2654681"/>
                <a:ext cx="821142" cy="7118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箭號: 向右 14"/>
          <p:cNvSpPr/>
          <p:nvPr/>
        </p:nvSpPr>
        <p:spPr>
          <a:xfrm>
            <a:off x="2344498" y="2876626"/>
            <a:ext cx="342534" cy="27752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1" name="箭號: 向右 15"/>
          <p:cNvSpPr/>
          <p:nvPr/>
        </p:nvSpPr>
        <p:spPr>
          <a:xfrm>
            <a:off x="3609688" y="2876626"/>
            <a:ext cx="342534" cy="27752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矩形 76"/>
              <p:cNvSpPr/>
              <p:nvPr/>
            </p:nvSpPr>
            <p:spPr>
              <a:xfrm>
                <a:off x="5474823" y="2650610"/>
                <a:ext cx="821142" cy="71180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TW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zh-TW" altLang="en-US" sz="2100" dirty="0"/>
              </a:p>
            </p:txBody>
          </p:sp>
        </mc:Choice>
        <mc:Fallback xmlns="">
          <p:sp>
            <p:nvSpPr>
              <p:cNvPr id="77" name="矩形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4823" y="2650610"/>
                <a:ext cx="821142" cy="7118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箭號: 向右 20"/>
          <p:cNvSpPr/>
          <p:nvPr/>
        </p:nvSpPr>
        <p:spPr>
          <a:xfrm>
            <a:off x="5100587" y="2894424"/>
            <a:ext cx="342534" cy="27752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79" name="箭號: 向右 21"/>
          <p:cNvSpPr/>
          <p:nvPr/>
        </p:nvSpPr>
        <p:spPr>
          <a:xfrm>
            <a:off x="6365777" y="2894424"/>
            <a:ext cx="342534" cy="27752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80" name="文字方塊 79"/>
          <p:cNvSpPr txBox="1"/>
          <p:nvPr/>
        </p:nvSpPr>
        <p:spPr>
          <a:xfrm>
            <a:off x="3521663" y="1824654"/>
            <a:ext cx="2021928" cy="757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as close as possible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81" name="直線接點 80"/>
          <p:cNvCxnSpPr>
            <a:cxnSpLocks/>
          </p:cNvCxnSpPr>
          <p:nvPr/>
        </p:nvCxnSpPr>
        <p:spPr>
          <a:xfrm>
            <a:off x="1777453" y="2189941"/>
            <a:ext cx="54888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接點 81"/>
          <p:cNvCxnSpPr>
            <a:cxnSpLocks/>
          </p:cNvCxnSpPr>
          <p:nvPr/>
        </p:nvCxnSpPr>
        <p:spPr>
          <a:xfrm>
            <a:off x="1772055" y="2218311"/>
            <a:ext cx="0" cy="352904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接點 82"/>
          <p:cNvCxnSpPr>
            <a:cxnSpLocks/>
          </p:cNvCxnSpPr>
          <p:nvPr/>
        </p:nvCxnSpPr>
        <p:spPr>
          <a:xfrm>
            <a:off x="7275005" y="2196081"/>
            <a:ext cx="0" cy="352904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矩形 106"/>
              <p:cNvSpPr/>
              <p:nvPr/>
            </p:nvSpPr>
            <p:spPr>
              <a:xfrm>
                <a:off x="4837164" y="3541336"/>
                <a:ext cx="624079" cy="624412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zh-TW" altLang="en-US" sz="2100" dirty="0"/>
              </a:p>
            </p:txBody>
          </p:sp>
        </mc:Choice>
        <mc:Fallback xmlns="">
          <p:sp>
            <p:nvSpPr>
              <p:cNvPr id="107" name="矩形 10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164" y="3541336"/>
                <a:ext cx="624079" cy="624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箭號: 向右 44"/>
          <p:cNvSpPr/>
          <p:nvPr/>
        </p:nvSpPr>
        <p:spPr>
          <a:xfrm>
            <a:off x="5466987" y="3733574"/>
            <a:ext cx="342534" cy="27752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09" name="箭號: 向右 45"/>
          <p:cNvSpPr/>
          <p:nvPr/>
        </p:nvSpPr>
        <p:spPr>
          <a:xfrm rot="1874375">
            <a:off x="4496774" y="3292964"/>
            <a:ext cx="342534" cy="27752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13" name="文字方塊 112"/>
          <p:cNvSpPr txBox="1"/>
          <p:nvPr/>
        </p:nvSpPr>
        <p:spPr>
          <a:xfrm>
            <a:off x="5796901" y="3536121"/>
            <a:ext cx="2058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Scalar: belongs to domain </a:t>
            </a:r>
            <a:r>
              <a:rPr lang="en-US" altLang="zh-TW" i="1" dirty="0"/>
              <a:t>T</a:t>
            </a:r>
            <a:r>
              <a:rPr lang="en-US" altLang="zh-TW" dirty="0"/>
              <a:t> or not</a:t>
            </a:r>
            <a:endParaRPr lang="zh-TW" altLang="en-US" dirty="0"/>
          </a:p>
        </p:txBody>
      </p:sp>
      <p:pic>
        <p:nvPicPr>
          <p:cNvPr id="116" name="圖片 115"/>
          <p:cNvPicPr>
            <a:picLocks noChangeAspect="1"/>
          </p:cNvPicPr>
          <p:nvPr/>
        </p:nvPicPr>
        <p:blipFill rotWithShape="1">
          <a:blip r:embed="rId6"/>
          <a:srcRect l="12557" t="6618" r="9466" b="11093"/>
          <a:stretch/>
        </p:blipFill>
        <p:spPr>
          <a:xfrm>
            <a:off x="6811287" y="2589235"/>
            <a:ext cx="954697" cy="724079"/>
          </a:xfrm>
          <a:prstGeom prst="rect">
            <a:avLst/>
          </a:prstGeom>
        </p:spPr>
      </p:pic>
      <p:pic>
        <p:nvPicPr>
          <p:cNvPr id="117" name="圖片 116"/>
          <p:cNvPicPr>
            <a:picLocks noChangeAspect="1"/>
          </p:cNvPicPr>
          <p:nvPr/>
        </p:nvPicPr>
        <p:blipFill rotWithShape="1">
          <a:blip r:embed="rId6"/>
          <a:srcRect l="12557" t="6618" r="9466" b="11093"/>
          <a:stretch/>
        </p:blipFill>
        <p:spPr>
          <a:xfrm>
            <a:off x="1278679" y="2589235"/>
            <a:ext cx="954697" cy="724079"/>
          </a:xfrm>
          <a:prstGeom prst="rect">
            <a:avLst/>
          </a:prstGeom>
        </p:spPr>
      </p:pic>
      <p:pic>
        <p:nvPicPr>
          <p:cNvPr id="120" name="圖片 119"/>
          <p:cNvPicPr>
            <a:picLocks noChangeAspect="1"/>
          </p:cNvPicPr>
          <p:nvPr/>
        </p:nvPicPr>
        <p:blipFill rotWithShape="1">
          <a:blip r:embed="rId7"/>
          <a:srcRect l="12986" t="7273" r="9381" b="11619"/>
          <a:stretch/>
        </p:blipFill>
        <p:spPr>
          <a:xfrm>
            <a:off x="4070343" y="2589235"/>
            <a:ext cx="940703" cy="729825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1006262" y="3554361"/>
            <a:ext cx="6741290" cy="2771845"/>
            <a:chOff x="1006262" y="3554361"/>
            <a:chExt cx="6741290" cy="2771845"/>
          </a:xfrm>
        </p:grpSpPr>
        <p:sp>
          <p:nvSpPr>
            <p:cNvPr id="112" name="箭號: 向右 50"/>
            <p:cNvSpPr/>
            <p:nvPr/>
          </p:nvSpPr>
          <p:spPr>
            <a:xfrm flipH="1">
              <a:off x="3256486" y="3810522"/>
              <a:ext cx="342534" cy="277522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  <p:grpSp>
          <p:nvGrpSpPr>
            <p:cNvPr id="3" name="群組 2"/>
            <p:cNvGrpSpPr/>
            <p:nvPr/>
          </p:nvGrpSpPr>
          <p:grpSpPr>
            <a:xfrm>
              <a:off x="1006262" y="3554361"/>
              <a:ext cx="6741290" cy="2771845"/>
              <a:chOff x="1006262" y="3554361"/>
              <a:chExt cx="6741290" cy="27718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矩形 86"/>
                  <p:cNvSpPr/>
                  <p:nvPr/>
                </p:nvSpPr>
                <p:spPr>
                  <a:xfrm>
                    <a:off x="2724960" y="4441738"/>
                    <a:ext cx="821142" cy="711805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1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1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altLang="zh-TW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TW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oMath>
                      </m:oMathPara>
                    </a14:m>
                    <a:endParaRPr lang="zh-TW" altLang="en-US" sz="2100" dirty="0"/>
                  </a:p>
                </p:txBody>
              </p:sp>
            </mc:Choice>
            <mc:Fallback xmlns="">
              <p:sp>
                <p:nvSpPr>
                  <p:cNvPr id="87" name="矩形 8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24960" y="4441738"/>
                    <a:ext cx="821142" cy="71180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8" name="箭號: 向右 31"/>
              <p:cNvSpPr/>
              <p:nvPr/>
            </p:nvSpPr>
            <p:spPr>
              <a:xfrm>
                <a:off x="2350722" y="4685553"/>
                <a:ext cx="342534" cy="277522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/>
              </a:p>
            </p:txBody>
          </p:sp>
          <p:sp>
            <p:nvSpPr>
              <p:cNvPr id="89" name="箭號: 向右 32"/>
              <p:cNvSpPr/>
              <p:nvPr/>
            </p:nvSpPr>
            <p:spPr>
              <a:xfrm>
                <a:off x="3615912" y="4685553"/>
                <a:ext cx="342534" cy="277522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矩形 98"/>
                  <p:cNvSpPr/>
                  <p:nvPr/>
                </p:nvSpPr>
                <p:spPr>
                  <a:xfrm>
                    <a:off x="5475495" y="4496650"/>
                    <a:ext cx="821142" cy="71180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1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1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TW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TW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oMath>
                      </m:oMathPara>
                    </a14:m>
                    <a:endParaRPr lang="zh-TW" altLang="en-US" sz="2100" dirty="0"/>
                  </a:p>
                </p:txBody>
              </p:sp>
            </mc:Choice>
            <mc:Fallback xmlns="">
              <p:sp>
                <p:nvSpPr>
                  <p:cNvPr id="99" name="矩形 9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75495" y="4496650"/>
                    <a:ext cx="821142" cy="71180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0" name="箭號: 向右 34"/>
              <p:cNvSpPr/>
              <p:nvPr/>
            </p:nvSpPr>
            <p:spPr>
              <a:xfrm>
                <a:off x="5100587" y="4718597"/>
                <a:ext cx="342534" cy="277522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/>
              </a:p>
            </p:txBody>
          </p:sp>
          <p:sp>
            <p:nvSpPr>
              <p:cNvPr id="101" name="箭號: 向右 35"/>
              <p:cNvSpPr/>
              <p:nvPr/>
            </p:nvSpPr>
            <p:spPr>
              <a:xfrm>
                <a:off x="6365777" y="4718597"/>
                <a:ext cx="342534" cy="277522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/>
              </a:p>
            </p:txBody>
          </p:sp>
          <p:cxnSp>
            <p:nvCxnSpPr>
              <p:cNvPr id="103" name="直線接點 102"/>
              <p:cNvCxnSpPr>
                <a:cxnSpLocks/>
              </p:cNvCxnSpPr>
              <p:nvPr/>
            </p:nvCxnSpPr>
            <p:spPr>
              <a:xfrm>
                <a:off x="1777452" y="5662624"/>
                <a:ext cx="548886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文字方塊 103"/>
              <p:cNvSpPr txBox="1"/>
              <p:nvPr/>
            </p:nvSpPr>
            <p:spPr>
              <a:xfrm>
                <a:off x="3455213" y="5568853"/>
                <a:ext cx="2021928" cy="757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dirty="0">
                    <a:solidFill>
                      <a:srgbClr val="FF0000"/>
                    </a:solidFill>
                  </a:rPr>
                  <a:t>as close as possible</a:t>
                </a:r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05" name="直線接點 104"/>
              <p:cNvCxnSpPr>
                <a:cxnSpLocks/>
              </p:cNvCxnSpPr>
              <p:nvPr/>
            </p:nvCxnSpPr>
            <p:spPr>
              <a:xfrm flipV="1">
                <a:off x="1809556" y="5284175"/>
                <a:ext cx="0" cy="352904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線接點 105"/>
              <p:cNvCxnSpPr>
                <a:cxnSpLocks/>
              </p:cNvCxnSpPr>
              <p:nvPr/>
            </p:nvCxnSpPr>
            <p:spPr>
              <a:xfrm flipV="1">
                <a:off x="7225260" y="5284175"/>
                <a:ext cx="0" cy="352904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矩形 109"/>
                  <p:cNvSpPr/>
                  <p:nvPr/>
                </p:nvSpPr>
                <p:spPr>
                  <a:xfrm>
                    <a:off x="3615912" y="3650541"/>
                    <a:ext cx="624079" cy="624412"/>
                  </a:xfrm>
                  <a:prstGeom prst="rect">
                    <a:avLst/>
                  </a:prstGeom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1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21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oMath>
                      </m:oMathPara>
                    </a14:m>
                    <a:endParaRPr lang="zh-TW" altLang="en-US" sz="2100" dirty="0"/>
                  </a:p>
                </p:txBody>
              </p:sp>
            </mc:Choice>
            <mc:Fallback xmlns="">
              <p:sp>
                <p:nvSpPr>
                  <p:cNvPr id="110" name="矩形 10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15912" y="3650541"/>
                    <a:ext cx="624079" cy="62441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1" name="箭號: 向右 48"/>
              <p:cNvSpPr/>
              <p:nvPr/>
            </p:nvSpPr>
            <p:spPr>
              <a:xfrm rot="13132344">
                <a:off x="4210836" y="4122898"/>
                <a:ext cx="342534" cy="277522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/>
              </a:p>
            </p:txBody>
          </p:sp>
          <p:sp>
            <p:nvSpPr>
              <p:cNvPr id="114" name="文字方塊 113"/>
              <p:cNvSpPr txBox="1"/>
              <p:nvPr/>
            </p:nvSpPr>
            <p:spPr>
              <a:xfrm>
                <a:off x="1006262" y="3554361"/>
                <a:ext cx="24659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dirty="0"/>
                  <a:t>Scalar: belongs to domain </a:t>
                </a:r>
                <a:r>
                  <a:rPr lang="en-US" altLang="zh-TW" i="1" dirty="0"/>
                  <a:t>S</a:t>
                </a:r>
                <a:r>
                  <a:rPr lang="en-US" altLang="zh-TW" dirty="0"/>
                  <a:t> or not</a:t>
                </a:r>
                <a:endParaRPr lang="zh-TW" altLang="en-US" dirty="0"/>
              </a:p>
            </p:txBody>
          </p:sp>
          <p:pic>
            <p:nvPicPr>
              <p:cNvPr id="118" name="圖片 117"/>
              <p:cNvPicPr>
                <a:picLocks noChangeAspect="1"/>
              </p:cNvPicPr>
              <p:nvPr/>
            </p:nvPicPr>
            <p:blipFill rotWithShape="1">
              <a:blip r:embed="rId11"/>
              <a:srcRect l="12248" t="6909" r="9440" b="11196"/>
              <a:stretch/>
            </p:blipFill>
            <p:spPr>
              <a:xfrm>
                <a:off x="1333868" y="4441739"/>
                <a:ext cx="940703" cy="733685"/>
              </a:xfrm>
              <a:prstGeom prst="rect">
                <a:avLst/>
              </a:prstGeom>
            </p:spPr>
          </p:pic>
          <p:pic>
            <p:nvPicPr>
              <p:cNvPr id="119" name="圖片 118"/>
              <p:cNvPicPr>
                <a:picLocks noChangeAspect="1"/>
              </p:cNvPicPr>
              <p:nvPr/>
            </p:nvPicPr>
            <p:blipFill rotWithShape="1">
              <a:blip r:embed="rId11"/>
              <a:srcRect l="12248" t="6909" r="9440" b="11196"/>
              <a:stretch/>
            </p:blipFill>
            <p:spPr>
              <a:xfrm>
                <a:off x="6806849" y="4409537"/>
                <a:ext cx="940703" cy="733685"/>
              </a:xfrm>
              <a:prstGeom prst="rect">
                <a:avLst/>
              </a:prstGeom>
            </p:spPr>
          </p:pic>
          <p:pic>
            <p:nvPicPr>
              <p:cNvPr id="121" name="圖片 120"/>
              <p:cNvPicPr>
                <a:picLocks noChangeAspect="1"/>
              </p:cNvPicPr>
              <p:nvPr/>
            </p:nvPicPr>
            <p:blipFill rotWithShape="1">
              <a:blip r:embed="rId12"/>
              <a:srcRect l="12706" t="7735" r="9348" b="10645"/>
              <a:stretch/>
            </p:blipFill>
            <p:spPr>
              <a:xfrm>
                <a:off x="4080093" y="4444456"/>
                <a:ext cx="930952" cy="746790"/>
              </a:xfrm>
              <a:prstGeom prst="rect">
                <a:avLst/>
              </a:prstGeom>
            </p:spPr>
          </p:pic>
        </p:grpSp>
      </p:grpSp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81" y="181918"/>
            <a:ext cx="7886700" cy="994172"/>
          </a:xfrm>
        </p:spPr>
        <p:txBody>
          <a:bodyPr/>
          <a:lstStyle/>
          <a:p>
            <a:r>
              <a:rPr lang="en-US" altLang="zh-TW" dirty="0"/>
              <a:t>Speech Enhancement (AFT) </a:t>
            </a:r>
            <a:endParaRPr lang="zh-TW" altLang="en-US" dirty="0"/>
          </a:p>
        </p:txBody>
      </p:sp>
      <p:sp>
        <p:nvSpPr>
          <p:cNvPr id="61" name="內容版面配置區 2"/>
          <p:cNvSpPr>
            <a:spLocks noGrp="1"/>
          </p:cNvSpPr>
          <p:nvPr>
            <p:ph idx="1"/>
          </p:nvPr>
        </p:nvSpPr>
        <p:spPr>
          <a:xfrm>
            <a:off x="22099" y="1044924"/>
            <a:ext cx="9037189" cy="3263504"/>
          </a:xfrm>
        </p:spPr>
        <p:txBody>
          <a:bodyPr/>
          <a:lstStyle/>
          <a:p>
            <a:r>
              <a:rPr lang="en-US" altLang="zh-TW" dirty="0"/>
              <a:t>Cycle-GAN-based acoustic feature transformation</a:t>
            </a:r>
            <a:r>
              <a:rPr lang="zh-TW" altLang="en-US" dirty="0"/>
              <a:t> </a:t>
            </a:r>
            <a:r>
              <a:rPr lang="en-US" altLang="zh-TW" dirty="0"/>
              <a:t>(AFT) </a:t>
            </a:r>
            <a:r>
              <a:rPr lang="en-US" altLang="zh-TW" sz="2000" dirty="0">
                <a:solidFill>
                  <a:srgbClr val="0000FF"/>
                </a:solidFill>
              </a:rPr>
              <a:t>[Mimura et al., ASRU 2017]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913897" y="1674613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1350" dirty="0"/>
          </a:p>
        </p:txBody>
      </p:sp>
      <p:sp>
        <p:nvSpPr>
          <p:cNvPr id="41" name="矩形 40"/>
          <p:cNvSpPr/>
          <p:nvPr/>
        </p:nvSpPr>
        <p:spPr>
          <a:xfrm>
            <a:off x="2274571" y="5999220"/>
            <a:ext cx="4851399" cy="77261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41"/>
              <p:cNvSpPr/>
              <p:nvPr/>
            </p:nvSpPr>
            <p:spPr>
              <a:xfrm>
                <a:off x="2363061" y="5986607"/>
                <a:ext cx="4813812" cy="756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𝑢𝑙𝑙</m:t>
                        </m:r>
                      </m:sub>
                    </m:sSub>
                  </m:oMath>
                </a14:m>
                <a:r>
                  <a:rPr lang="en-US" altLang="zh-TW" sz="2000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𝐺𝐴𝑁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</m:e>
                    </m:d>
                    <m:r>
                      <a:rPr lang="zh-TW" altLang="en-US" sz="2000" i="1">
                        <a:latin typeface="Cambria Math" panose="02040503050406030204" pitchFamily="18" charset="0"/>
                      </a:rPr>
                      <m:t>＋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𝐺𝐴𝑁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altLang="zh-TW" sz="2000" b="0" i="1" dirty="0">
                    <a:latin typeface="Cambria Math" panose="02040503050406030204" pitchFamily="18" charset="0"/>
                  </a:rPr>
                </a:br>
                <a:r>
                  <a:rPr lang="en-US" altLang="zh-TW" sz="2000" b="0" i="1" dirty="0">
                    <a:latin typeface="Cambria Math" panose="020405030504060302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sz="2000" i="1">
                        <a:latin typeface="Cambria Math" panose="02040503050406030204" pitchFamily="18" charset="0"/>
                      </a:rPr>
                      <m:t>＋</m:t>
                    </m:r>
                    <m:r>
                      <a:rPr lang="zh-TW" altLang="en-US" sz="2000" i="1">
                        <a:latin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𝑦𝑐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i="1" dirty="0"/>
              </a:p>
            </p:txBody>
          </p:sp>
        </mc:Choice>
        <mc:Fallback xmlns="">
          <p:sp>
            <p:nvSpPr>
              <p:cNvPr id="42" name="矩形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061" y="5986607"/>
                <a:ext cx="4813812" cy="756682"/>
              </a:xfrm>
              <a:prstGeom prst="rect">
                <a:avLst/>
              </a:prstGeom>
              <a:blipFill>
                <a:blip r:embed="rId13"/>
                <a:stretch>
                  <a:fillRect t="-4032" b="-24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群組 4"/>
          <p:cNvGrpSpPr/>
          <p:nvPr/>
        </p:nvGrpSpPr>
        <p:grpSpPr>
          <a:xfrm>
            <a:off x="823656" y="2231487"/>
            <a:ext cx="7273030" cy="3288972"/>
            <a:chOff x="823656" y="2231487"/>
            <a:chExt cx="7273030" cy="3288972"/>
          </a:xfrm>
        </p:grpSpPr>
        <p:sp>
          <p:nvSpPr>
            <p:cNvPr id="2" name="文字方塊 1"/>
            <p:cNvSpPr txBox="1"/>
            <p:nvPr/>
          </p:nvSpPr>
          <p:spPr>
            <a:xfrm>
              <a:off x="823656" y="5099509"/>
              <a:ext cx="698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C00000"/>
                  </a:solidFill>
                </a:rPr>
                <a:t>Noisy</a:t>
              </a:r>
              <a:endParaRPr lang="zh-TW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4026142" y="5151127"/>
              <a:ext cx="1160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002060"/>
                  </a:solidFill>
                </a:rPr>
                <a:t>Enhanced </a:t>
              </a:r>
              <a:endParaRPr lang="zh-TW" altLang="en-US" dirty="0">
                <a:solidFill>
                  <a:srgbClr val="002060"/>
                </a:solidFill>
              </a:endParaRPr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7398418" y="5112241"/>
              <a:ext cx="698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C00000"/>
                  </a:solidFill>
                </a:rPr>
                <a:t>Noisy</a:t>
              </a:r>
              <a:endParaRPr lang="zh-TW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919913" y="2235575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002060"/>
                  </a:solidFill>
                </a:rPr>
                <a:t>Clean</a:t>
              </a:r>
              <a:endParaRPr lang="zh-TW" altLang="en-US" dirty="0">
                <a:solidFill>
                  <a:srgbClr val="002060"/>
                </a:solidFill>
              </a:endParaRPr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3952222" y="2231487"/>
              <a:ext cx="1137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C00000"/>
                  </a:solidFill>
                </a:rPr>
                <a:t>Syn. Noisy</a:t>
              </a:r>
              <a:endParaRPr lang="zh-TW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7380558" y="2250884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002060"/>
                  </a:solidFill>
                </a:rPr>
                <a:t>Clean</a:t>
              </a:r>
              <a:endParaRPr lang="zh-TW" altLang="en-US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057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284218" y="1294161"/>
            <a:ext cx="8599432" cy="554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ASR results on noise robustness and style adaptation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7"/>
          <a:stretch/>
        </p:blipFill>
        <p:spPr>
          <a:xfrm>
            <a:off x="69781" y="2758926"/>
            <a:ext cx="4521837" cy="126688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"/>
          <a:stretch/>
        </p:blipFill>
        <p:spPr>
          <a:xfrm>
            <a:off x="4695781" y="2785250"/>
            <a:ext cx="4354222" cy="124056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56217" y="2322691"/>
            <a:ext cx="42946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Table 8: Noise robust ASR.</a:t>
            </a:r>
            <a:endParaRPr lang="zh-TW" altLang="en-US" sz="2000" dirty="0"/>
          </a:p>
          <a:p>
            <a:endParaRPr lang="zh-TW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4856855" y="2376999"/>
            <a:ext cx="49024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Table 9: Speaker style adaptation.</a:t>
            </a:r>
            <a:endParaRPr lang="zh-TW" altLang="en-US" sz="2000" dirty="0"/>
          </a:p>
          <a:p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694026" y="5056086"/>
                <a:ext cx="7670801" cy="1446550"/>
              </a:xfrm>
              <a:prstGeom prst="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altLang="zh-TW" sz="2200" dirty="0"/>
                  <a:t>1.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TW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TW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zh-TW" sz="2200" dirty="0"/>
                  <a:t> can transform acoustic features and effectively improve </a:t>
                </a:r>
                <a:br>
                  <a:rPr lang="en-US" altLang="zh-TW" sz="2200" dirty="0"/>
                </a:br>
                <a:r>
                  <a:rPr lang="en-US" altLang="zh-TW" sz="2200" dirty="0"/>
                  <a:t>    ASR results for both noisy and accented speech. </a:t>
                </a:r>
              </a:p>
              <a:p>
                <a:endParaRPr lang="en-US" altLang="zh-TW" sz="2200" dirty="0"/>
              </a:p>
              <a:p>
                <a:endParaRPr lang="en-US" altLang="zh-TW" sz="22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26" y="5056086"/>
                <a:ext cx="7670801" cy="1446550"/>
              </a:xfrm>
              <a:prstGeom prst="rect">
                <a:avLst/>
              </a:prstGeom>
              <a:blipFill>
                <a:blip r:embed="rId5"/>
                <a:stretch>
                  <a:fillRect l="-791" t="-1230"/>
                </a:stretch>
              </a:blipFill>
              <a:ln w="38100"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694026" y="5733195"/>
                <a:ext cx="7959725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200" dirty="0"/>
                  <a:t>2.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TW" sz="22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TW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TW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TW" sz="2200" dirty="0"/>
                  <a:t> can be used for model adaptation and effectively improve </a:t>
                </a:r>
                <a:br>
                  <a:rPr lang="en-US" altLang="zh-TW" sz="2200" dirty="0"/>
                </a:br>
                <a:r>
                  <a:rPr lang="en-US" altLang="zh-TW" sz="2200" dirty="0"/>
                  <a:t>    ASR results for noisy speech.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26" y="5733195"/>
                <a:ext cx="7959725" cy="769441"/>
              </a:xfrm>
              <a:prstGeom prst="rect">
                <a:avLst/>
              </a:prstGeom>
              <a:blipFill>
                <a:blip r:embed="rId6"/>
                <a:stretch>
                  <a:fillRect l="-995" t="-4724" b="-149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/>
        </p:nvSpPr>
        <p:spPr>
          <a:xfrm>
            <a:off x="117866" y="3120274"/>
            <a:ext cx="4365848" cy="479893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4794663" y="3048302"/>
            <a:ext cx="4088987" cy="93091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117865" y="3597272"/>
            <a:ext cx="4365848" cy="33149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1171830" y="4045281"/>
                <a:ext cx="18158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i="1" u="sng" dirty="0"/>
                  <a:t>S</a:t>
                </a:r>
                <a:r>
                  <a:rPr lang="en-US" altLang="zh-TW" u="sng" dirty="0"/>
                  <a:t>: Clean;</a:t>
                </a:r>
                <a:r>
                  <a:rPr lang="en-US" altLang="zh-TW" i="1" u="sng" dirty="0"/>
                  <a:t> </a:t>
                </a:r>
                <a14:m>
                  <m:oMath xmlns:m="http://schemas.openxmlformats.org/officeDocument/2006/math">
                    <m:r>
                      <a:rPr lang="en-US" altLang="zh-TW" i="1" u="sng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zh-TW" u="sng" dirty="0"/>
                  <a:t>: Noisy</a:t>
                </a:r>
                <a:endParaRPr lang="zh-TW" altLang="en-US" u="sng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830" y="4045281"/>
                <a:ext cx="1815818" cy="369332"/>
              </a:xfrm>
              <a:prstGeom prst="rect">
                <a:avLst/>
              </a:prstGeom>
              <a:blipFill>
                <a:blip r:embed="rId7"/>
                <a:stretch>
                  <a:fillRect l="-2685" t="-10000" r="-2349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/>
          <p:cNvSpPr/>
          <p:nvPr/>
        </p:nvSpPr>
        <p:spPr>
          <a:xfrm>
            <a:off x="4856855" y="4064731"/>
            <a:ext cx="4098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u="sng" dirty="0"/>
              <a:t>JNAS: Read; CSJ-SPS: Spontaneous (relax);</a:t>
            </a:r>
          </a:p>
          <a:p>
            <a:r>
              <a:rPr lang="en-US" altLang="zh-TW" u="sng" dirty="0"/>
              <a:t>CSJ-APS: Spontaneous (formal);</a:t>
            </a:r>
            <a:endParaRPr lang="zh-TW" altLang="en-US" u="sng" dirty="0"/>
          </a:p>
        </p:txBody>
      </p:sp>
      <p:sp>
        <p:nvSpPr>
          <p:cNvPr id="1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81" y="181918"/>
            <a:ext cx="7886700" cy="994172"/>
          </a:xfrm>
        </p:spPr>
        <p:txBody>
          <a:bodyPr/>
          <a:lstStyle/>
          <a:p>
            <a:r>
              <a:rPr lang="en-US" altLang="zh-TW" dirty="0"/>
              <a:t>Speech Enhancement (AFT)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272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13" grpId="0" animBg="1"/>
      <p:bldP spid="15" grpId="0" animBg="1"/>
      <p:bldP spid="1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1874" y="203201"/>
            <a:ext cx="7886700" cy="994172"/>
          </a:xfrm>
        </p:spPr>
        <p:txBody>
          <a:bodyPr/>
          <a:lstStyle/>
          <a:p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 Part II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73100" y="1361550"/>
          <a:ext cx="7912100" cy="4848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06CB14CD-9C79-464C-8062-15EB3C2D113F}"/>
              </a:ext>
            </a:extLst>
          </p:cNvPr>
          <p:cNvSpPr/>
          <p:nvPr/>
        </p:nvSpPr>
        <p:spPr>
          <a:xfrm>
            <a:off x="673100" y="2527983"/>
            <a:ext cx="7886700" cy="4204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6" y="2998928"/>
            <a:ext cx="4037251" cy="3551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20" y="2998928"/>
            <a:ext cx="4112239" cy="3551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279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865B9B-C431-4CB2-9E24-A6BFF98C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70" y="693464"/>
            <a:ext cx="7886700" cy="6073095"/>
          </a:xfrm>
        </p:spPr>
        <p:txBody>
          <a:bodyPr/>
          <a:lstStyle/>
          <a:p>
            <a:r>
              <a:rPr lang="en-US" altLang="zh-TW" dirty="0"/>
              <a:t>Initialize generator and discriminator</a:t>
            </a:r>
          </a:p>
          <a:p>
            <a:r>
              <a:rPr lang="en-US" altLang="zh-TW" dirty="0"/>
              <a:t>In each training iteration:</a:t>
            </a:r>
          </a:p>
          <a:p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8E07828-B004-4E7B-ACFC-C15486CA2BA1}"/>
              </a:ext>
            </a:extLst>
          </p:cNvPr>
          <p:cNvGrpSpPr/>
          <p:nvPr/>
        </p:nvGrpSpPr>
        <p:grpSpPr>
          <a:xfrm>
            <a:off x="6522028" y="626841"/>
            <a:ext cx="1698796" cy="557753"/>
            <a:chOff x="5084896" y="679363"/>
            <a:chExt cx="1698796" cy="557753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3927BB2-EE1E-4612-B68A-B1A992A03C0D}"/>
                </a:ext>
              </a:extLst>
            </p:cNvPr>
            <p:cNvSpPr/>
            <p:nvPr/>
          </p:nvSpPr>
          <p:spPr>
            <a:xfrm>
              <a:off x="6000318" y="679363"/>
              <a:ext cx="783374" cy="55135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D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1A660FB-3169-4A70-877F-683D6C004528}"/>
                </a:ext>
              </a:extLst>
            </p:cNvPr>
            <p:cNvSpPr/>
            <p:nvPr/>
          </p:nvSpPr>
          <p:spPr>
            <a:xfrm>
              <a:off x="5084896" y="679363"/>
              <a:ext cx="773176" cy="5577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</a:t>
              </a:r>
            </a:p>
          </p:txBody>
        </p:sp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4E89B81-C61D-42DC-8413-3FEC1F55DC46}"/>
              </a:ext>
            </a:extLst>
          </p:cNvPr>
          <p:cNvSpPr txBox="1"/>
          <p:nvPr/>
        </p:nvSpPr>
        <p:spPr>
          <a:xfrm>
            <a:off x="121858" y="42066"/>
            <a:ext cx="3924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Algorithm</a:t>
            </a:r>
            <a:endParaRPr lang="zh-TW" altLang="en-US" sz="3200" b="1" i="1" u="sng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3940718-213B-4172-886E-6EFC0CC71B0E}"/>
              </a:ext>
            </a:extLst>
          </p:cNvPr>
          <p:cNvSpPr txBox="1"/>
          <p:nvPr/>
        </p:nvSpPr>
        <p:spPr>
          <a:xfrm>
            <a:off x="445955" y="1889360"/>
            <a:ext cx="845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Step 2</a:t>
            </a:r>
            <a:r>
              <a:rPr lang="en-US" altLang="zh-TW" sz="2800" dirty="0"/>
              <a:t>: Fix discriminator D, and update generator G</a:t>
            </a:r>
            <a:endParaRPr lang="zh-TW" altLang="en-US" sz="2800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DE204327-E3D4-4F43-AF30-1CD6E62A8F8D}"/>
              </a:ext>
            </a:extLst>
          </p:cNvPr>
          <p:cNvSpPr/>
          <p:nvPr/>
        </p:nvSpPr>
        <p:spPr>
          <a:xfrm>
            <a:off x="1428622" y="3608476"/>
            <a:ext cx="6008828" cy="220734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440A609C-1C11-4632-A498-ABE811298DF8}"/>
              </a:ext>
            </a:extLst>
          </p:cNvPr>
          <p:cNvSpPr/>
          <p:nvPr/>
        </p:nvSpPr>
        <p:spPr>
          <a:xfrm>
            <a:off x="5635398" y="3899141"/>
            <a:ext cx="1517650" cy="12840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2AA344AD-2316-43B1-84C2-E4034FDF90CD}"/>
              </a:ext>
            </a:extLst>
          </p:cNvPr>
          <p:cNvSpPr/>
          <p:nvPr/>
        </p:nvSpPr>
        <p:spPr>
          <a:xfrm>
            <a:off x="1765503" y="3899141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DB6A0277-4418-4EFB-BEC1-73BF6BC110B8}"/>
              </a:ext>
            </a:extLst>
          </p:cNvPr>
          <p:cNvGrpSpPr/>
          <p:nvPr/>
        </p:nvGrpSpPr>
        <p:grpSpPr>
          <a:xfrm>
            <a:off x="336786" y="4222397"/>
            <a:ext cx="1053138" cy="995290"/>
            <a:chOff x="646484" y="3932207"/>
            <a:chExt cx="1053138" cy="995290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6D8D4A60-2075-4753-BE4A-639C16E4853A}"/>
                </a:ext>
              </a:extLst>
            </p:cNvPr>
            <p:cNvSpPr/>
            <p:nvPr/>
          </p:nvSpPr>
          <p:spPr>
            <a:xfrm>
              <a:off x="1071474" y="3932207"/>
              <a:ext cx="208850" cy="5635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7FF2EDD6-7FE9-4F07-83DB-677B4A5B87B8}"/>
                </a:ext>
              </a:extLst>
            </p:cNvPr>
            <p:cNvSpPr txBox="1"/>
            <p:nvPr/>
          </p:nvSpPr>
          <p:spPr>
            <a:xfrm>
              <a:off x="646484" y="4465832"/>
              <a:ext cx="10531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vector</a:t>
              </a:r>
              <a:endParaRPr lang="zh-TW" altLang="en-US" sz="2400" dirty="0"/>
            </a:p>
          </p:txBody>
        </p:sp>
      </p:grp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0337DCE1-3DF8-444B-AA5A-17B8EEB68A04}"/>
              </a:ext>
            </a:extLst>
          </p:cNvPr>
          <p:cNvSpPr txBox="1"/>
          <p:nvPr/>
        </p:nvSpPr>
        <p:spPr>
          <a:xfrm>
            <a:off x="7729167" y="4282638"/>
            <a:ext cx="1109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0.13</a:t>
            </a:r>
            <a:endParaRPr lang="zh-TW" altLang="en-US" sz="2400" dirty="0"/>
          </a:p>
        </p:txBody>
      </p:sp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B7FF09D8-772E-4FCE-B1F7-893B26463BCF}"/>
              </a:ext>
            </a:extLst>
          </p:cNvPr>
          <p:cNvCxnSpPr>
            <a:cxnSpLocks/>
          </p:cNvCxnSpPr>
          <p:nvPr/>
        </p:nvCxnSpPr>
        <p:spPr>
          <a:xfrm>
            <a:off x="1081998" y="4541099"/>
            <a:ext cx="59412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3EA5A965-521F-4213-828C-BD277C692C5B}"/>
              </a:ext>
            </a:extLst>
          </p:cNvPr>
          <p:cNvCxnSpPr>
            <a:cxnSpLocks/>
          </p:cNvCxnSpPr>
          <p:nvPr/>
        </p:nvCxnSpPr>
        <p:spPr>
          <a:xfrm>
            <a:off x="3362398" y="4541099"/>
            <a:ext cx="59412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064ECAB1-18F0-45B8-89EB-CFEEE7F1919E}"/>
              </a:ext>
            </a:extLst>
          </p:cNvPr>
          <p:cNvCxnSpPr>
            <a:cxnSpLocks/>
          </p:cNvCxnSpPr>
          <p:nvPr/>
        </p:nvCxnSpPr>
        <p:spPr>
          <a:xfrm>
            <a:off x="5012248" y="4541099"/>
            <a:ext cx="59412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96C9DD13-090E-4F09-9DD4-504E67E24531}"/>
              </a:ext>
            </a:extLst>
          </p:cNvPr>
          <p:cNvCxnSpPr>
            <a:cxnSpLocks/>
          </p:cNvCxnSpPr>
          <p:nvPr/>
        </p:nvCxnSpPr>
        <p:spPr>
          <a:xfrm>
            <a:off x="7242143" y="4508521"/>
            <a:ext cx="59412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B9A413F4-1C4B-4129-BB7B-0D423029232E}"/>
              </a:ext>
            </a:extLst>
          </p:cNvPr>
          <p:cNvSpPr txBox="1"/>
          <p:nvPr/>
        </p:nvSpPr>
        <p:spPr>
          <a:xfrm>
            <a:off x="3620034" y="3624440"/>
            <a:ext cx="1865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hidden layer</a:t>
            </a:r>
            <a:endParaRPr lang="zh-TW" altLang="en-US" sz="2400" dirty="0"/>
          </a:p>
        </p:txBody>
      </p:sp>
      <p:pic>
        <p:nvPicPr>
          <p:cNvPr id="69" name="圖片 68">
            <a:extLst>
              <a:ext uri="{FF2B5EF4-FFF2-40B4-BE49-F238E27FC236}">
                <a16:creationId xmlns:a16="http://schemas.microsoft.com/office/drawing/2014/main" id="{740DCE07-490A-435B-B620-328841701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866" y="4124284"/>
            <a:ext cx="848429" cy="862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4" name="箭號: 向右 73">
            <a:extLst>
              <a:ext uri="{FF2B5EF4-FFF2-40B4-BE49-F238E27FC236}">
                <a16:creationId xmlns:a16="http://schemas.microsoft.com/office/drawing/2014/main" id="{FCE1BB0B-3B4C-4BCA-BA4A-4DDBBAC128B6}"/>
              </a:ext>
            </a:extLst>
          </p:cNvPr>
          <p:cNvSpPr/>
          <p:nvPr/>
        </p:nvSpPr>
        <p:spPr>
          <a:xfrm rot="16200000">
            <a:off x="7975176" y="3719199"/>
            <a:ext cx="595086" cy="52251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13ADDB75-704F-49A4-844E-F928D7FF0D76}"/>
              </a:ext>
            </a:extLst>
          </p:cNvPr>
          <p:cNvSpPr txBox="1"/>
          <p:nvPr/>
        </p:nvSpPr>
        <p:spPr>
          <a:xfrm>
            <a:off x="1778697" y="4741507"/>
            <a:ext cx="151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update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72918DAB-1342-483B-A97A-6DB73C0833D3}"/>
              </a:ext>
            </a:extLst>
          </p:cNvPr>
          <p:cNvSpPr txBox="1"/>
          <p:nvPr/>
        </p:nvSpPr>
        <p:spPr>
          <a:xfrm>
            <a:off x="5622203" y="4747220"/>
            <a:ext cx="151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fix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A3025167-5A3D-47E3-9B40-717B4F6F75AF}"/>
              </a:ext>
            </a:extLst>
          </p:cNvPr>
          <p:cNvCxnSpPr/>
          <p:nvPr/>
        </p:nvCxnSpPr>
        <p:spPr>
          <a:xfrm>
            <a:off x="7810978" y="4345210"/>
            <a:ext cx="1020617" cy="3179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矩形 89">
            <a:extLst>
              <a:ext uri="{FF2B5EF4-FFF2-40B4-BE49-F238E27FC236}">
                <a16:creationId xmlns:a16="http://schemas.microsoft.com/office/drawing/2014/main" id="{732F62D1-551F-432F-A9A5-A1C02C34ED29}"/>
              </a:ext>
            </a:extLst>
          </p:cNvPr>
          <p:cNvSpPr/>
          <p:nvPr/>
        </p:nvSpPr>
        <p:spPr>
          <a:xfrm>
            <a:off x="1372664" y="5234357"/>
            <a:ext cx="2319354" cy="47207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Gradient Ascent</a:t>
            </a: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96D9D4D4-F7D8-4C2D-8F89-9E535FFDD687}"/>
              </a:ext>
            </a:extLst>
          </p:cNvPr>
          <p:cNvSpPr txBox="1"/>
          <p:nvPr/>
        </p:nvSpPr>
        <p:spPr>
          <a:xfrm>
            <a:off x="5218919" y="5814929"/>
            <a:ext cx="2467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large network</a:t>
            </a:r>
            <a:endParaRPr lang="zh-TW" altLang="en-US" sz="2800" b="1" i="1" u="sng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BB57AF0-6025-47DC-9F12-7EF49D35F9A7}"/>
              </a:ext>
            </a:extLst>
          </p:cNvPr>
          <p:cNvSpPr/>
          <p:nvPr/>
        </p:nvSpPr>
        <p:spPr>
          <a:xfrm>
            <a:off x="1237598" y="2681034"/>
            <a:ext cx="6742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/>
              <a:t>Generator learns to “fool” the discriminator</a:t>
            </a:r>
            <a:endParaRPr lang="zh-TW" altLang="en-US" sz="2800" dirty="0"/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296BF2CE-BEC7-46BA-81BD-62B636B48F87}"/>
              </a:ext>
            </a:extLst>
          </p:cNvPr>
          <p:cNvCxnSpPr>
            <a:cxnSpLocks/>
          </p:cNvCxnSpPr>
          <p:nvPr/>
        </p:nvCxnSpPr>
        <p:spPr>
          <a:xfrm>
            <a:off x="3984047" y="4119417"/>
            <a:ext cx="913993" cy="8723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圖片 85">
            <a:extLst>
              <a:ext uri="{FF2B5EF4-FFF2-40B4-BE49-F238E27FC236}">
                <a16:creationId xmlns:a16="http://schemas.microsoft.com/office/drawing/2014/main" id="{1E1EB85C-7DB5-4D59-89E6-279B5CB44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597" y="4834558"/>
            <a:ext cx="799050" cy="839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84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63" grpId="0"/>
      <p:bldP spid="68" grpId="0"/>
      <p:bldP spid="74" grpId="0" animBg="1"/>
      <p:bldP spid="75" grpId="0"/>
      <p:bldP spid="80" grpId="0"/>
      <p:bldP spid="90" grpId="0" animBg="1"/>
      <p:bldP spid="91" grpId="0"/>
      <p:bldP spid="18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E985631F-2476-4002-8660-49D89D13C625}"/>
              </a:ext>
            </a:extLst>
          </p:cNvPr>
          <p:cNvSpPr txBox="1">
            <a:spLocks/>
          </p:cNvSpPr>
          <p:nvPr/>
        </p:nvSpPr>
        <p:spPr>
          <a:xfrm>
            <a:off x="84101" y="325350"/>
            <a:ext cx="8940227" cy="6715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400" dirty="0"/>
          </a:p>
          <a:p>
            <a:endParaRPr lang="en-US" altLang="zh-TW" sz="2400" dirty="0"/>
          </a:p>
          <a:p>
            <a:r>
              <a:rPr lang="en-US" altLang="zh-TW" dirty="0" err="1"/>
              <a:t>Postfilter</a:t>
            </a:r>
            <a:r>
              <a:rPr lang="en-US" altLang="zh-TW" dirty="0"/>
              <a:t> for synthesized or transformed speech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marL="457200" lvl="1" indent="0">
              <a:buNone/>
            </a:pPr>
            <a:endParaRPr lang="en-US" altLang="zh-TW" sz="2000" dirty="0"/>
          </a:p>
          <a:p>
            <a:pPr marL="457200" lvl="1" indent="0">
              <a:buNone/>
            </a:pPr>
            <a:endParaRPr lang="en-US" altLang="zh-TW" sz="2000" dirty="0"/>
          </a:p>
          <a:p>
            <a:pPr marL="457200" lvl="1" indent="0">
              <a:buNone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2000" dirty="0"/>
              <a:t> Conventional </a:t>
            </a:r>
            <a:r>
              <a:rPr lang="en-US" altLang="zh-TW" sz="2000" dirty="0" err="1"/>
              <a:t>postfilter</a:t>
            </a:r>
            <a:r>
              <a:rPr lang="en-US" altLang="zh-TW" sz="2000" dirty="0"/>
              <a:t> approaches for </a:t>
            </a:r>
            <a:r>
              <a:rPr lang="en-US" altLang="zh-TW" sz="2000" b="1" i="1" dirty="0">
                <a:solidFill>
                  <a:schemeClr val="tx2"/>
                </a:solidFill>
              </a:rPr>
              <a:t>G</a:t>
            </a:r>
            <a:r>
              <a:rPr lang="en-US" altLang="zh-TW" sz="2000" dirty="0"/>
              <a:t> estimation include global variance (GV) </a:t>
            </a:r>
            <a:r>
              <a:rPr lang="en-US" altLang="zh-TW" sz="2000" dirty="0">
                <a:solidFill>
                  <a:srgbClr val="0000FF"/>
                </a:solidFill>
              </a:rPr>
              <a:t>[Toda et al., IEICE 2007]</a:t>
            </a:r>
            <a:r>
              <a:rPr lang="en-US" altLang="zh-TW" sz="2000" dirty="0"/>
              <a:t>, variance scaling (VS)</a:t>
            </a:r>
            <a:r>
              <a:rPr lang="en-US" altLang="zh-TW" sz="2000" dirty="0">
                <a:solidFill>
                  <a:srgbClr val="0000FF"/>
                </a:solidFill>
              </a:rPr>
              <a:t> [</a:t>
            </a:r>
            <a:r>
              <a:rPr lang="en-US" altLang="zh-TW" sz="2000" dirty="0" err="1">
                <a:solidFill>
                  <a:srgbClr val="0000FF"/>
                </a:solidFill>
              </a:rPr>
              <a:t>Sil’en</a:t>
            </a:r>
            <a:r>
              <a:rPr lang="en-US" altLang="zh-TW" sz="2000" dirty="0">
                <a:solidFill>
                  <a:srgbClr val="0000FF"/>
                </a:solidFill>
              </a:rPr>
              <a:t> et al., </a:t>
            </a:r>
            <a:r>
              <a:rPr lang="en-US" altLang="zh-TW" sz="2000" dirty="0" err="1">
                <a:solidFill>
                  <a:srgbClr val="0000FF"/>
                </a:solidFill>
              </a:rPr>
              <a:t>Interpseech</a:t>
            </a:r>
            <a:r>
              <a:rPr lang="en-US" altLang="zh-TW" sz="2000" dirty="0">
                <a:solidFill>
                  <a:srgbClr val="0000FF"/>
                </a:solidFill>
              </a:rPr>
              <a:t> 2012]</a:t>
            </a:r>
            <a:r>
              <a:rPr lang="en-US" altLang="zh-TW" sz="2000" dirty="0"/>
              <a:t>, modulation spectrum (MS)</a:t>
            </a:r>
            <a:r>
              <a:rPr lang="en-US" altLang="zh-TW" sz="2000" dirty="0">
                <a:solidFill>
                  <a:srgbClr val="0000FF"/>
                </a:solidFill>
              </a:rPr>
              <a:t> [</a:t>
            </a:r>
            <a:r>
              <a:rPr lang="it-IT" altLang="zh-TW" sz="2000" dirty="0">
                <a:solidFill>
                  <a:srgbClr val="0000FF"/>
                </a:solidFill>
              </a:rPr>
              <a:t>Takamichi et al., ICASSP 2014</a:t>
            </a:r>
            <a:r>
              <a:rPr lang="en-US" altLang="zh-TW" sz="2000" dirty="0">
                <a:solidFill>
                  <a:srgbClr val="0000FF"/>
                </a:solidFill>
              </a:rPr>
              <a:t>]</a:t>
            </a:r>
            <a:r>
              <a:rPr lang="en-US" altLang="zh-TW" sz="2000" dirty="0"/>
              <a:t>,DNN with MSE criterion </a:t>
            </a:r>
            <a:r>
              <a:rPr lang="en-US" altLang="zh-TW" sz="2000" dirty="0">
                <a:solidFill>
                  <a:srgbClr val="0000FF"/>
                </a:solidFill>
              </a:rPr>
              <a:t>[</a:t>
            </a:r>
            <a:r>
              <a:rPr lang="da-DK" altLang="zh-TW" sz="2000" dirty="0">
                <a:solidFill>
                  <a:srgbClr val="0000FF"/>
                </a:solidFill>
              </a:rPr>
              <a:t>Chen et al., Interspeech 2014; Chen et al., TASLP 2015</a:t>
            </a:r>
            <a:r>
              <a:rPr lang="en-US" altLang="zh-TW" sz="2000" dirty="0">
                <a:solidFill>
                  <a:srgbClr val="0000FF"/>
                </a:solidFill>
              </a:rPr>
              <a:t>]</a:t>
            </a:r>
            <a:r>
              <a:rPr lang="en-US" altLang="zh-TW" sz="2000" dirty="0"/>
              <a:t>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2000" dirty="0"/>
              <a:t> GAN is used a new objective function to estimate the parameters in </a:t>
            </a:r>
            <a:r>
              <a:rPr lang="en-US" altLang="zh-TW" sz="2000" b="1" i="1" dirty="0">
                <a:solidFill>
                  <a:schemeClr val="tx2"/>
                </a:solidFill>
              </a:rPr>
              <a:t>G</a:t>
            </a:r>
            <a:r>
              <a:rPr lang="en-US" altLang="zh-TW" sz="2000" dirty="0"/>
              <a:t>.</a:t>
            </a:r>
            <a:endParaRPr lang="zh-TW" altLang="en-US" sz="2000" dirty="0"/>
          </a:p>
          <a:p>
            <a:endParaRPr lang="zh-TW" altLang="en-US" sz="2400" dirty="0"/>
          </a:p>
        </p:txBody>
      </p:sp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0" y="139045"/>
            <a:ext cx="7886700" cy="994172"/>
          </a:xfrm>
        </p:spPr>
        <p:txBody>
          <a:bodyPr/>
          <a:lstStyle/>
          <a:p>
            <a:r>
              <a:rPr lang="en-US" altLang="zh-TW" dirty="0" err="1"/>
              <a:t>Postfilter</a:t>
            </a:r>
            <a:endParaRPr lang="zh-TW" altLang="en-US" dirty="0"/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E985631F-2476-4002-8660-49D89D13C625}"/>
              </a:ext>
            </a:extLst>
          </p:cNvPr>
          <p:cNvSpPr txBox="1">
            <a:spLocks/>
          </p:cNvSpPr>
          <p:nvPr/>
        </p:nvSpPr>
        <p:spPr>
          <a:xfrm>
            <a:off x="2185850" y="1811125"/>
            <a:ext cx="8940227" cy="4152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300" dirty="0"/>
          </a:p>
          <a:p>
            <a:endParaRPr lang="en-US" altLang="zh-TW" sz="300" dirty="0"/>
          </a:p>
          <a:p>
            <a:pPr marL="0" indent="0">
              <a:buNone/>
            </a:pPr>
            <a:endParaRPr lang="en-US" altLang="zh-TW" sz="300" dirty="0"/>
          </a:p>
          <a:p>
            <a:pPr marL="214313" indent="-214313"/>
            <a:endParaRPr lang="en-US" altLang="zh-TW" sz="2000" b="1" i="1" dirty="0">
              <a:solidFill>
                <a:schemeClr val="tx2"/>
              </a:solidFill>
            </a:endParaRPr>
          </a:p>
          <a:p>
            <a:pPr marL="214313" indent="-214313"/>
            <a:endParaRPr lang="en-US" altLang="zh-TW" sz="2000" b="1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zh-TW" altLang="en-US" sz="2000" b="1" i="1" dirty="0">
              <a:solidFill>
                <a:schemeClr val="tx2"/>
              </a:solidFill>
            </a:endParaRPr>
          </a:p>
          <a:p>
            <a:endParaRPr lang="zh-TW" altLang="en-US" sz="2400" dirty="0"/>
          </a:p>
        </p:txBody>
      </p:sp>
      <p:grpSp>
        <p:nvGrpSpPr>
          <p:cNvPr id="2" name="群組 1"/>
          <p:cNvGrpSpPr/>
          <p:nvPr/>
        </p:nvGrpSpPr>
        <p:grpSpPr>
          <a:xfrm>
            <a:off x="1629233" y="1811125"/>
            <a:ext cx="7191562" cy="2700616"/>
            <a:chOff x="0" y="1811125"/>
            <a:chExt cx="7191562" cy="2700616"/>
          </a:xfrm>
        </p:grpSpPr>
        <p:sp>
          <p:nvSpPr>
            <p:cNvPr id="16" name="箭號: 向右 14">
              <a:extLst>
                <a:ext uri="{FF2B5EF4-FFF2-40B4-BE49-F238E27FC236}">
                  <a16:creationId xmlns:a16="http://schemas.microsoft.com/office/drawing/2014/main" id="{74ACB8BE-0A5D-4C56-B556-207C34901E5C}"/>
                </a:ext>
              </a:extLst>
            </p:cNvPr>
            <p:cNvSpPr/>
            <p:nvPr/>
          </p:nvSpPr>
          <p:spPr>
            <a:xfrm>
              <a:off x="1644448" y="3945515"/>
              <a:ext cx="528606" cy="363657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200"/>
            </a:p>
          </p:txBody>
        </p:sp>
        <p:sp>
          <p:nvSpPr>
            <p:cNvPr id="17" name="箭號: 向右 15">
              <a:extLst>
                <a:ext uri="{FF2B5EF4-FFF2-40B4-BE49-F238E27FC236}">
                  <a16:creationId xmlns:a16="http://schemas.microsoft.com/office/drawing/2014/main" id="{7E10B9E3-902D-4CD8-9977-AA4697900348}"/>
                </a:ext>
              </a:extLst>
            </p:cNvPr>
            <p:cNvSpPr/>
            <p:nvPr/>
          </p:nvSpPr>
          <p:spPr>
            <a:xfrm>
              <a:off x="3587654" y="3978224"/>
              <a:ext cx="528606" cy="363657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200"/>
            </a:p>
          </p:txBody>
        </p:sp>
        <p:pic>
          <p:nvPicPr>
            <p:cNvPr id="22" name="圖片 21"/>
            <p:cNvPicPr preferRelativeResize="0">
              <a:picLocks/>
            </p:cNvPicPr>
            <p:nvPr/>
          </p:nvPicPr>
          <p:blipFill rotWithShape="1">
            <a:blip r:embed="rId3"/>
            <a:srcRect l="13004" t="8503" r="10520" b="11622"/>
            <a:stretch/>
          </p:blipFill>
          <p:spPr>
            <a:xfrm>
              <a:off x="4216832" y="2499434"/>
              <a:ext cx="1404000" cy="6336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pic>
          <p:nvPicPr>
            <p:cNvPr id="23" name="圖片 22"/>
            <p:cNvPicPr preferRelativeResize="0">
              <a:picLocks/>
            </p:cNvPicPr>
            <p:nvPr/>
          </p:nvPicPr>
          <p:blipFill rotWithShape="1">
            <a:blip r:embed="rId4"/>
            <a:srcRect l="13185" t="7726" r="9573" b="11491"/>
            <a:stretch/>
          </p:blipFill>
          <p:spPr>
            <a:xfrm>
              <a:off x="247191" y="3810543"/>
              <a:ext cx="1404000" cy="6336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4" name="矩形 3"/>
            <p:cNvSpPr/>
            <p:nvPr/>
          </p:nvSpPr>
          <p:spPr>
            <a:xfrm>
              <a:off x="0" y="3128694"/>
              <a:ext cx="200805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/>
                <a:t>Synthesized spectral texture 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3925509" y="1811125"/>
              <a:ext cx="206495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/>
                <a:t>Natural </a:t>
              </a:r>
              <a:br>
                <a:rPr lang="en-US" altLang="zh-TW" sz="2000" dirty="0"/>
              </a:br>
              <a:r>
                <a:rPr lang="en-US" altLang="zh-TW" sz="2000" dirty="0"/>
                <a:t>spectral texture 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0001361-E9BB-4D53-9A0E-54F47C85241B}"/>
                </a:ext>
              </a:extLst>
            </p:cNvPr>
            <p:cNvSpPr/>
            <p:nvPr/>
          </p:nvSpPr>
          <p:spPr>
            <a:xfrm>
              <a:off x="2165874" y="3708286"/>
              <a:ext cx="1440000" cy="7993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200" b="1" i="1" dirty="0">
                  <a:solidFill>
                    <a:schemeClr val="tx2"/>
                  </a:solidFill>
                </a:rPr>
                <a:t>G</a:t>
              </a:r>
              <a:endParaRPr lang="zh-TW" altLang="en-US" sz="2200" b="1" i="1" dirty="0">
                <a:solidFill>
                  <a:schemeClr val="tx2"/>
                </a:solidFill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F3A6A1EE-1E7B-474E-A24A-CED9A74603DF}"/>
                </a:ext>
              </a:extLst>
            </p:cNvPr>
            <p:cNvSpPr/>
            <p:nvPr/>
          </p:nvSpPr>
          <p:spPr>
            <a:xfrm>
              <a:off x="4116284" y="3762154"/>
              <a:ext cx="1475853" cy="74958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dirty="0"/>
                <a:t>Output</a:t>
              </a:r>
              <a:endParaRPr lang="zh-TW" altLang="en-US" sz="2000" dirty="0"/>
            </a:p>
          </p:txBody>
        </p:sp>
        <p:sp>
          <p:nvSpPr>
            <p:cNvPr id="32" name="箭號: 上-下雙向 16">
              <a:extLst>
                <a:ext uri="{FF2B5EF4-FFF2-40B4-BE49-F238E27FC236}">
                  <a16:creationId xmlns:a16="http://schemas.microsoft.com/office/drawing/2014/main" id="{62017C2C-EBA7-463F-8F5A-EB057979DFDC}"/>
                </a:ext>
              </a:extLst>
            </p:cNvPr>
            <p:cNvSpPr/>
            <p:nvPr/>
          </p:nvSpPr>
          <p:spPr>
            <a:xfrm>
              <a:off x="4708073" y="3191657"/>
              <a:ext cx="365864" cy="586138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200"/>
            </a:p>
          </p:txBody>
        </p:sp>
        <p:sp>
          <p:nvSpPr>
            <p:cNvPr id="33" name="矩形 32"/>
            <p:cNvSpPr/>
            <p:nvPr/>
          </p:nvSpPr>
          <p:spPr>
            <a:xfrm>
              <a:off x="5087396" y="3210558"/>
              <a:ext cx="210416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dirty="0"/>
                <a:t>Objective function</a:t>
              </a:r>
              <a:endParaRPr lang="zh-TW" altLang="en-US" sz="2000" dirty="0"/>
            </a:p>
          </p:txBody>
        </p:sp>
      </p:grpSp>
      <p:sp>
        <p:nvSpPr>
          <p:cNvPr id="3" name="矩形 2"/>
          <p:cNvSpPr/>
          <p:nvPr/>
        </p:nvSpPr>
        <p:spPr>
          <a:xfrm>
            <a:off x="90711" y="2564227"/>
            <a:ext cx="1380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accent2">
                    <a:lumMod val="50000"/>
                  </a:schemeClr>
                </a:solidFill>
              </a:rPr>
              <a:t>Speech synthesizer </a:t>
            </a:r>
            <a:endParaRPr lang="zh-TW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45490" y="3348282"/>
            <a:ext cx="1380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accent2">
                    <a:lumMod val="50000"/>
                  </a:schemeClr>
                </a:solidFill>
              </a:rPr>
              <a:t>Voice </a:t>
            </a:r>
          </a:p>
          <a:p>
            <a:r>
              <a:rPr lang="en-US" altLang="zh-TW" dirty="0">
                <a:solidFill>
                  <a:schemeClr val="accent2">
                    <a:lumMod val="50000"/>
                  </a:schemeClr>
                </a:solidFill>
              </a:rPr>
              <a:t>conversion</a:t>
            </a:r>
            <a:endParaRPr lang="zh-TW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4514" y="4120977"/>
            <a:ext cx="1580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accent2">
                    <a:lumMod val="50000"/>
                  </a:schemeClr>
                </a:solidFill>
              </a:rPr>
              <a:t>Speech</a:t>
            </a:r>
          </a:p>
          <a:p>
            <a:r>
              <a:rPr lang="en-US" altLang="zh-TW" dirty="0">
                <a:solidFill>
                  <a:schemeClr val="accent2">
                    <a:lumMod val="50000"/>
                  </a:schemeClr>
                </a:solidFill>
              </a:rPr>
              <a:t>enhancement </a:t>
            </a:r>
            <a:endParaRPr lang="zh-TW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54748" y="2458178"/>
            <a:ext cx="1901767" cy="2362765"/>
          </a:xfrm>
          <a:prstGeom prst="rect">
            <a:avLst/>
          </a:prstGeom>
          <a:noFill/>
          <a:ln w="254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426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E985631F-2476-4002-8660-49D89D13C625}"/>
              </a:ext>
            </a:extLst>
          </p:cNvPr>
          <p:cNvSpPr txBox="1">
            <a:spLocks/>
          </p:cNvSpPr>
          <p:nvPr/>
        </p:nvSpPr>
        <p:spPr>
          <a:xfrm>
            <a:off x="84101" y="325350"/>
            <a:ext cx="8940227" cy="6715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400" dirty="0"/>
          </a:p>
          <a:p>
            <a:endParaRPr lang="en-US" altLang="zh-TW" sz="2400" dirty="0"/>
          </a:p>
          <a:p>
            <a:r>
              <a:rPr lang="en-US" altLang="zh-TW" dirty="0"/>
              <a:t>GAN </a:t>
            </a:r>
            <a:r>
              <a:rPr lang="en-US" altLang="zh-TW" dirty="0" err="1"/>
              <a:t>postfilter</a:t>
            </a:r>
            <a:r>
              <a:rPr lang="en-US" altLang="zh-TW" dirty="0"/>
              <a:t> </a:t>
            </a:r>
            <a:r>
              <a:rPr lang="en-US" altLang="zh-TW" sz="2000" dirty="0">
                <a:solidFill>
                  <a:srgbClr val="0000FF"/>
                </a:solidFill>
              </a:rPr>
              <a:t>[Kaneko et al., ICASSP 2017]</a:t>
            </a:r>
          </a:p>
          <a:p>
            <a:endParaRPr lang="en-US" altLang="zh-TW" sz="20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marL="457200" lvl="1" indent="0">
              <a:buNone/>
            </a:pPr>
            <a:endParaRPr lang="en-US" altLang="zh-TW" sz="2000" dirty="0"/>
          </a:p>
          <a:p>
            <a:pPr marL="457200" lvl="1" indent="0">
              <a:buNone/>
            </a:pPr>
            <a:endParaRPr lang="en-US" altLang="zh-TW" sz="2000" dirty="0"/>
          </a:p>
          <a:p>
            <a:pPr marL="457200" lvl="1" indent="0">
              <a:buNone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2000" dirty="0"/>
              <a:t> Traditional MMSE criterion results in statistical averaging.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2000" dirty="0"/>
              <a:t> GAN is used as a new objective function to estimate the parameters in </a:t>
            </a:r>
            <a:r>
              <a:rPr lang="en-US" altLang="zh-TW" sz="2000" b="1" i="1" dirty="0">
                <a:solidFill>
                  <a:schemeClr val="tx2"/>
                </a:solidFill>
              </a:rPr>
              <a:t>G</a:t>
            </a:r>
            <a:r>
              <a:rPr lang="en-US" altLang="zh-TW" sz="2000" dirty="0"/>
              <a:t>.</a:t>
            </a:r>
            <a:endParaRPr lang="zh-TW" altLang="en-US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2000" dirty="0"/>
              <a:t> The proposed work intends to further improve the naturalness of </a:t>
            </a:r>
            <a:br>
              <a:rPr lang="en-US" altLang="zh-TW" sz="2000" dirty="0"/>
            </a:br>
            <a:r>
              <a:rPr lang="en-US" altLang="zh-TW" sz="2000" dirty="0"/>
              <a:t> synthesized speech or parameters from a synthesizer.  </a:t>
            </a:r>
            <a:endParaRPr lang="zh-TW" altLang="en-US" sz="2400" dirty="0"/>
          </a:p>
        </p:txBody>
      </p:sp>
      <p:sp>
        <p:nvSpPr>
          <p:cNvPr id="30" name="箭號: 向右 14">
            <a:extLst>
              <a:ext uri="{FF2B5EF4-FFF2-40B4-BE49-F238E27FC236}">
                <a16:creationId xmlns:a16="http://schemas.microsoft.com/office/drawing/2014/main" id="{74ACB8BE-0A5D-4C56-B556-207C34901E5C}"/>
              </a:ext>
            </a:extLst>
          </p:cNvPr>
          <p:cNvSpPr/>
          <p:nvPr/>
        </p:nvSpPr>
        <p:spPr>
          <a:xfrm rot="5400000">
            <a:off x="6390956" y="3232604"/>
            <a:ext cx="528606" cy="3636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0" y="139045"/>
            <a:ext cx="7886700" cy="994172"/>
          </a:xfrm>
        </p:spPr>
        <p:txBody>
          <a:bodyPr/>
          <a:lstStyle/>
          <a:p>
            <a:r>
              <a:rPr lang="en-US" altLang="zh-TW" dirty="0" err="1"/>
              <a:t>Postfilter</a:t>
            </a:r>
            <a:endParaRPr lang="zh-TW" altLang="en-US" dirty="0"/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E985631F-2476-4002-8660-49D89D13C625}"/>
              </a:ext>
            </a:extLst>
          </p:cNvPr>
          <p:cNvSpPr txBox="1">
            <a:spLocks/>
          </p:cNvSpPr>
          <p:nvPr/>
        </p:nvSpPr>
        <p:spPr>
          <a:xfrm>
            <a:off x="2185850" y="1811125"/>
            <a:ext cx="8940227" cy="4152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300" dirty="0"/>
          </a:p>
          <a:p>
            <a:endParaRPr lang="en-US" altLang="zh-TW" sz="300" dirty="0"/>
          </a:p>
          <a:p>
            <a:pPr marL="0" indent="0">
              <a:buNone/>
            </a:pPr>
            <a:endParaRPr lang="en-US" altLang="zh-TW" sz="300" dirty="0"/>
          </a:p>
          <a:p>
            <a:pPr marL="214313" indent="-214313"/>
            <a:endParaRPr lang="en-US" altLang="zh-TW" sz="2000" b="1" i="1" dirty="0">
              <a:solidFill>
                <a:schemeClr val="tx2"/>
              </a:solidFill>
            </a:endParaRPr>
          </a:p>
          <a:p>
            <a:pPr marL="214313" indent="-214313"/>
            <a:endParaRPr lang="en-US" altLang="zh-TW" sz="2000" b="1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zh-TW" altLang="en-US" sz="2000" b="1" i="1" dirty="0">
              <a:solidFill>
                <a:schemeClr val="tx2"/>
              </a:solidFill>
            </a:endParaRPr>
          </a:p>
          <a:p>
            <a:endParaRPr lang="zh-TW" altLang="en-US" sz="2400" dirty="0"/>
          </a:p>
        </p:txBody>
      </p:sp>
      <p:sp>
        <p:nvSpPr>
          <p:cNvPr id="16" name="箭號: 向右 14">
            <a:extLst>
              <a:ext uri="{FF2B5EF4-FFF2-40B4-BE49-F238E27FC236}">
                <a16:creationId xmlns:a16="http://schemas.microsoft.com/office/drawing/2014/main" id="{74ACB8BE-0A5D-4C56-B556-207C34901E5C}"/>
              </a:ext>
            </a:extLst>
          </p:cNvPr>
          <p:cNvSpPr/>
          <p:nvPr/>
        </p:nvSpPr>
        <p:spPr>
          <a:xfrm>
            <a:off x="1545637" y="3873853"/>
            <a:ext cx="528606" cy="3636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17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>
            <a:off x="3488843" y="3906562"/>
            <a:ext cx="528606" cy="3636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pic>
        <p:nvPicPr>
          <p:cNvPr id="22" name="圖片 21"/>
          <p:cNvPicPr preferRelativeResize="0">
            <a:picLocks/>
          </p:cNvPicPr>
          <p:nvPr/>
        </p:nvPicPr>
        <p:blipFill rotWithShape="1">
          <a:blip r:embed="rId3"/>
          <a:srcRect l="13004" t="8503" r="10520" b="11622"/>
          <a:stretch/>
        </p:blipFill>
        <p:spPr>
          <a:xfrm>
            <a:off x="5914102" y="2578989"/>
            <a:ext cx="1404000" cy="6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3" name="圖片 22"/>
          <p:cNvPicPr preferRelativeResize="0">
            <a:picLocks/>
          </p:cNvPicPr>
          <p:nvPr/>
        </p:nvPicPr>
        <p:blipFill rotWithShape="1">
          <a:blip r:embed="rId4"/>
          <a:srcRect l="13185" t="7726" r="9573" b="11491"/>
          <a:stretch/>
        </p:blipFill>
        <p:spPr>
          <a:xfrm>
            <a:off x="148380" y="3738881"/>
            <a:ext cx="1404000" cy="6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4" name="矩形 3"/>
          <p:cNvSpPr/>
          <p:nvPr/>
        </p:nvSpPr>
        <p:spPr>
          <a:xfrm>
            <a:off x="-98811" y="3057032"/>
            <a:ext cx="20080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/>
              <a:t>Synthesized </a:t>
            </a:r>
          </a:p>
          <a:p>
            <a:pPr algn="ctr"/>
            <a:r>
              <a:rPr lang="en-US" altLang="zh-TW" sz="2000" dirty="0"/>
              <a:t>Mel </a:t>
            </a:r>
            <a:r>
              <a:rPr lang="en-US" altLang="zh-TW" sz="2000" dirty="0" err="1"/>
              <a:t>cepst</a:t>
            </a:r>
            <a:r>
              <a:rPr lang="en-US" altLang="zh-TW" sz="2000" dirty="0"/>
              <a:t>. </a:t>
            </a:r>
            <a:r>
              <a:rPr lang="en-US" altLang="zh-TW" sz="2000" dirty="0" err="1"/>
              <a:t>coef</a:t>
            </a:r>
            <a:r>
              <a:rPr lang="en-US" altLang="zh-TW" sz="2000" dirty="0"/>
              <a:t>. </a:t>
            </a:r>
          </a:p>
        </p:txBody>
      </p:sp>
      <p:sp>
        <p:nvSpPr>
          <p:cNvPr id="24" name="矩形 23"/>
          <p:cNvSpPr/>
          <p:nvPr/>
        </p:nvSpPr>
        <p:spPr>
          <a:xfrm>
            <a:off x="5622779" y="1880250"/>
            <a:ext cx="2064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/>
              <a:t>Natural </a:t>
            </a:r>
            <a:br>
              <a:rPr lang="en-US" altLang="zh-TW" sz="2000" dirty="0"/>
            </a:br>
            <a:r>
              <a:rPr lang="en-US" altLang="zh-TW" sz="2000" dirty="0"/>
              <a:t>Mel </a:t>
            </a:r>
            <a:r>
              <a:rPr lang="en-US" altLang="zh-TW" sz="2000" dirty="0" err="1"/>
              <a:t>cepst</a:t>
            </a:r>
            <a:r>
              <a:rPr lang="en-US" altLang="zh-TW" sz="2000" dirty="0"/>
              <a:t>. </a:t>
            </a:r>
            <a:r>
              <a:rPr lang="en-US" altLang="zh-TW" sz="2000" dirty="0" err="1"/>
              <a:t>coef</a:t>
            </a:r>
            <a:r>
              <a:rPr lang="en-US" altLang="zh-TW" sz="2000" dirty="0"/>
              <a:t>.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DA0DD7C-03D9-4027-92BF-F54C69D01976}"/>
              </a:ext>
            </a:extLst>
          </p:cNvPr>
          <p:cNvSpPr/>
          <p:nvPr/>
        </p:nvSpPr>
        <p:spPr>
          <a:xfrm>
            <a:off x="5992417" y="3687492"/>
            <a:ext cx="1440000" cy="792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200" b="1" i="1" dirty="0">
                <a:solidFill>
                  <a:schemeClr val="accent6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25" name="箭號: 向右 11">
            <a:extLst>
              <a:ext uri="{FF2B5EF4-FFF2-40B4-BE49-F238E27FC236}">
                <a16:creationId xmlns:a16="http://schemas.microsoft.com/office/drawing/2014/main" id="{233D1E01-B0D0-4E4A-94A2-EFCF8DC8A646}"/>
              </a:ext>
            </a:extLst>
          </p:cNvPr>
          <p:cNvSpPr/>
          <p:nvPr/>
        </p:nvSpPr>
        <p:spPr>
          <a:xfrm>
            <a:off x="7450637" y="3846319"/>
            <a:ext cx="516748" cy="3927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9F1C25F-6173-4134-95DB-03FE14DCC7B3}"/>
              </a:ext>
            </a:extLst>
          </p:cNvPr>
          <p:cNvSpPr txBox="1"/>
          <p:nvPr/>
        </p:nvSpPr>
        <p:spPr>
          <a:xfrm>
            <a:off x="7801268" y="3482324"/>
            <a:ext cx="1397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Nature</a:t>
            </a:r>
          </a:p>
          <a:p>
            <a:pPr algn="ctr"/>
            <a:r>
              <a:rPr lang="en-US" altLang="zh-TW" sz="2000" dirty="0"/>
              <a:t>or</a:t>
            </a:r>
          </a:p>
          <a:p>
            <a:pPr algn="ctr"/>
            <a:r>
              <a:rPr lang="en-US" altLang="zh-TW" sz="2000" dirty="0"/>
              <a:t>Generated</a:t>
            </a:r>
          </a:p>
        </p:txBody>
      </p:sp>
      <p:sp>
        <p:nvSpPr>
          <p:cNvPr id="28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>
            <a:off x="5445591" y="3902182"/>
            <a:ext cx="528606" cy="3636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pic>
        <p:nvPicPr>
          <p:cNvPr id="29" name="圖片 28"/>
          <p:cNvPicPr preferRelativeResize="0">
            <a:picLocks/>
          </p:cNvPicPr>
          <p:nvPr/>
        </p:nvPicPr>
        <p:blipFill rotWithShape="1">
          <a:blip r:embed="rId3"/>
          <a:srcRect l="13004" t="8503" r="10520" b="11622"/>
          <a:stretch/>
        </p:blipFill>
        <p:spPr>
          <a:xfrm>
            <a:off x="4053449" y="3766692"/>
            <a:ext cx="1404000" cy="6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5" name="矩形 4"/>
          <p:cNvSpPr/>
          <p:nvPr/>
        </p:nvSpPr>
        <p:spPr>
          <a:xfrm>
            <a:off x="3812709" y="3058806"/>
            <a:ext cx="1923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/>
              <a:t>Generated </a:t>
            </a:r>
          </a:p>
          <a:p>
            <a:pPr algn="ctr"/>
            <a:r>
              <a:rPr lang="en-US" altLang="zh-TW" sz="2000" dirty="0"/>
              <a:t>Mel </a:t>
            </a:r>
            <a:r>
              <a:rPr lang="en-US" altLang="zh-TW" sz="2000" dirty="0" err="1"/>
              <a:t>cepst</a:t>
            </a:r>
            <a:r>
              <a:rPr lang="en-US" altLang="zh-TW" sz="2000" dirty="0"/>
              <a:t>. </a:t>
            </a:r>
            <a:r>
              <a:rPr lang="en-US" altLang="zh-TW" sz="2000" dirty="0" err="1"/>
              <a:t>coef</a:t>
            </a:r>
            <a:r>
              <a:rPr lang="en-US" altLang="zh-TW" sz="2000" dirty="0"/>
              <a:t>. </a:t>
            </a:r>
          </a:p>
          <a:p>
            <a:pPr algn="ctr"/>
            <a:endParaRPr lang="en-US" altLang="zh-TW" sz="20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0001361-E9BB-4D53-9A0E-54F47C85241B}"/>
              </a:ext>
            </a:extLst>
          </p:cNvPr>
          <p:cNvSpPr/>
          <p:nvPr/>
        </p:nvSpPr>
        <p:spPr>
          <a:xfrm>
            <a:off x="2067063" y="3636624"/>
            <a:ext cx="1440000" cy="799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 i="1" dirty="0">
                <a:solidFill>
                  <a:schemeClr val="tx2"/>
                </a:solidFill>
              </a:rPr>
              <a:t>G</a:t>
            </a:r>
            <a:endParaRPr lang="zh-TW" altLang="en-US" sz="22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0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40" y="2541510"/>
            <a:ext cx="7408345" cy="348322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17130" y="1801309"/>
            <a:ext cx="83645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Fig. 4: Spectrograms of: (a) NAT (nature); (b) SYN (synthesized); (c) VS</a:t>
            </a:r>
            <a:r>
              <a:rPr lang="zh-TW" altLang="en-US" sz="2000" dirty="0"/>
              <a:t> </a:t>
            </a:r>
            <a:r>
              <a:rPr lang="en-US" altLang="zh-TW" sz="2000" dirty="0"/>
              <a:t>(variance scaling); (d) MS</a:t>
            </a:r>
            <a:r>
              <a:rPr lang="zh-TW" altLang="en-US" sz="2000" dirty="0"/>
              <a:t> </a:t>
            </a:r>
            <a:r>
              <a:rPr lang="en-US" altLang="zh-TW" sz="2000" dirty="0"/>
              <a:t>(modulation spectrum); (e) MSE; (f) GAN </a:t>
            </a:r>
            <a:r>
              <a:rPr lang="en-US" altLang="zh-TW" sz="2000" dirty="0" err="1"/>
              <a:t>postfilters</a:t>
            </a:r>
            <a:r>
              <a:rPr lang="en-US" altLang="zh-TW" sz="2000" dirty="0"/>
              <a:t>.</a:t>
            </a:r>
            <a:endParaRPr lang="zh-TW" altLang="en-US" sz="2000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3" y="162445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dirty="0" err="1"/>
              <a:t>Postfilter</a:t>
            </a:r>
            <a:r>
              <a:rPr lang="en-US" altLang="zh-TW" dirty="0"/>
              <a:t> (GAN-based </a:t>
            </a:r>
            <a:r>
              <a:rPr lang="en-US" altLang="zh-TW" dirty="0" err="1"/>
              <a:t>Postfilter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352755" y="1156617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Spectrogram analysis 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550294" y="6144243"/>
            <a:ext cx="8085487" cy="430887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GAN </a:t>
            </a:r>
            <a:r>
              <a:rPr lang="en-US" altLang="zh-TW" sz="2200" dirty="0" err="1"/>
              <a:t>postfilter</a:t>
            </a:r>
            <a:r>
              <a:rPr lang="en-US" altLang="zh-TW" sz="2200" dirty="0"/>
              <a:t> reconstructs spectral texture similar to the natural one.</a:t>
            </a:r>
          </a:p>
        </p:txBody>
      </p:sp>
    </p:spTree>
    <p:extLst>
      <p:ext uri="{BB962C8B-B14F-4D97-AF65-F5344CB8AC3E}">
        <p14:creationId xmlns:p14="http://schemas.microsoft.com/office/powerpoint/2010/main" val="200792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05" y="2831856"/>
            <a:ext cx="4419695" cy="195455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40"/>
          <a:stretch/>
        </p:blipFill>
        <p:spPr>
          <a:xfrm>
            <a:off x="159323" y="2780426"/>
            <a:ext cx="4559811" cy="200598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2006881"/>
            <a:ext cx="45333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/>
              <a:t>Fig. 5: Mel-</a:t>
            </a:r>
            <a:r>
              <a:rPr lang="en-US" altLang="zh-TW" sz="2000" dirty="0" err="1"/>
              <a:t>cepstral</a:t>
            </a:r>
            <a:r>
              <a:rPr lang="en-US" altLang="zh-TW" sz="2000" dirty="0"/>
              <a:t> trajectories (</a:t>
            </a:r>
            <a:r>
              <a:rPr lang="en-US" altLang="zh-TW" sz="2000" dirty="0" err="1"/>
              <a:t>GANv</a:t>
            </a:r>
            <a:r>
              <a:rPr lang="en-US" altLang="zh-TW" sz="2000" dirty="0"/>
              <a:t>: GAN was applied in voiced part).</a:t>
            </a:r>
            <a:endParaRPr lang="zh-TW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5238750" y="1852993"/>
            <a:ext cx="39052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Fig. 6: Averaging difference in modulation spectrum per Mel-</a:t>
            </a:r>
            <a:r>
              <a:rPr lang="en-US" altLang="zh-TW" sz="2000" dirty="0" err="1"/>
              <a:t>cepstral</a:t>
            </a:r>
            <a:r>
              <a:rPr lang="en-US" altLang="zh-TW" sz="2000" dirty="0"/>
              <a:t> coefficient. </a:t>
            </a:r>
            <a:endParaRPr lang="zh-TW" altLang="en-US" sz="2000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 txBox="1">
            <a:spLocks/>
          </p:cNvSpPr>
          <p:nvPr/>
        </p:nvSpPr>
        <p:spPr>
          <a:xfrm>
            <a:off x="159323" y="1624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Postfilter</a:t>
            </a:r>
            <a:r>
              <a:rPr lang="en-US" altLang="zh-TW" dirty="0"/>
              <a:t> (GAN-based </a:t>
            </a:r>
            <a:r>
              <a:rPr lang="en-US" altLang="zh-TW" dirty="0" err="1"/>
              <a:t>Postfilter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410148" y="114024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Objective evaluations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410148" y="5392995"/>
            <a:ext cx="8337550" cy="430887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GAN </a:t>
            </a:r>
            <a:r>
              <a:rPr lang="en-US" altLang="zh-TW" sz="2200" dirty="0" err="1"/>
              <a:t>postfilter</a:t>
            </a:r>
            <a:r>
              <a:rPr lang="en-US" altLang="zh-TW" sz="2200" dirty="0"/>
              <a:t> reconstructs spectral texture similar to the natural one.</a:t>
            </a:r>
          </a:p>
        </p:txBody>
      </p:sp>
    </p:spTree>
    <p:extLst>
      <p:ext uri="{BB962C8B-B14F-4D97-AF65-F5344CB8AC3E}">
        <p14:creationId xmlns:p14="http://schemas.microsoft.com/office/powerpoint/2010/main" val="318091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"/>
          <a:stretch/>
        </p:blipFill>
        <p:spPr>
          <a:xfrm>
            <a:off x="832701" y="2603452"/>
            <a:ext cx="7464147" cy="203937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37557" y="2014194"/>
            <a:ext cx="7898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Table 10: Preference score (%). Bold font indicates the numbers over 30%.</a:t>
            </a:r>
            <a:endParaRPr lang="zh-TW" altLang="en-US" sz="2000" dirty="0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 txBox="1">
            <a:spLocks/>
          </p:cNvSpPr>
          <p:nvPr/>
        </p:nvSpPr>
        <p:spPr>
          <a:xfrm>
            <a:off x="159323" y="1624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/>
              <a:t>Postfilter</a:t>
            </a:r>
            <a:r>
              <a:rPr lang="en-US" altLang="zh-TW" dirty="0"/>
              <a:t> (GAN-based </a:t>
            </a:r>
            <a:r>
              <a:rPr lang="en-US" altLang="zh-TW" dirty="0" err="1"/>
              <a:t>Postfilter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410148" y="1316275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Subjective evaluations</a:t>
            </a: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876586" y="5063376"/>
            <a:ext cx="7420262" cy="1107996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1. GAN </a:t>
            </a:r>
            <a:r>
              <a:rPr lang="en-US" altLang="zh-TW" sz="2200" dirty="0" err="1"/>
              <a:t>postfilter</a:t>
            </a:r>
            <a:r>
              <a:rPr lang="en-US" altLang="zh-TW" sz="2200" dirty="0"/>
              <a:t> significantly improves the synthesized speech. </a:t>
            </a:r>
          </a:p>
          <a:p>
            <a:endParaRPr lang="en-US" altLang="zh-TW" sz="2200" dirty="0"/>
          </a:p>
          <a:p>
            <a:endParaRPr lang="en-US" altLang="zh-TW" sz="2200" dirty="0"/>
          </a:p>
        </p:txBody>
      </p:sp>
      <p:sp>
        <p:nvSpPr>
          <p:cNvPr id="7" name="矩形 6"/>
          <p:cNvSpPr/>
          <p:nvPr/>
        </p:nvSpPr>
        <p:spPr>
          <a:xfrm>
            <a:off x="876586" y="3009900"/>
            <a:ext cx="7257764" cy="35242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876586" y="5401930"/>
            <a:ext cx="85341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/>
              <a:t>2. GAN </a:t>
            </a:r>
            <a:r>
              <a:rPr lang="en-US" altLang="zh-TW" sz="2200" dirty="0" err="1"/>
              <a:t>postfilter</a:t>
            </a:r>
            <a:r>
              <a:rPr lang="en-US" altLang="zh-TW" sz="2200" dirty="0"/>
              <a:t> is effective particularly in voiced segments. </a:t>
            </a:r>
          </a:p>
        </p:txBody>
      </p:sp>
      <p:sp>
        <p:nvSpPr>
          <p:cNvPr id="3" name="矩形 2"/>
          <p:cNvSpPr/>
          <p:nvPr/>
        </p:nvSpPr>
        <p:spPr>
          <a:xfrm>
            <a:off x="872110" y="5741944"/>
            <a:ext cx="70199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/>
              <a:t>3. </a:t>
            </a:r>
            <a:r>
              <a:rPr lang="en-US" altLang="zh-TW" sz="2200" dirty="0" err="1"/>
              <a:t>GANv</a:t>
            </a:r>
            <a:r>
              <a:rPr lang="en-US" altLang="zh-TW" sz="2200" dirty="0"/>
              <a:t> outperforms GAN and is comparable to NAT.</a:t>
            </a:r>
          </a:p>
        </p:txBody>
      </p:sp>
      <p:sp>
        <p:nvSpPr>
          <p:cNvPr id="14" name="矩形 13"/>
          <p:cNvSpPr/>
          <p:nvPr/>
        </p:nvSpPr>
        <p:spPr>
          <a:xfrm>
            <a:off x="895636" y="3400425"/>
            <a:ext cx="7257764" cy="35242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876586" y="4108187"/>
            <a:ext cx="7257764" cy="35242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847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2" grpId="0"/>
      <p:bldP spid="3" grpId="0"/>
      <p:bldP spid="14" grpId="0" animBg="1"/>
      <p:bldP spid="15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0541"/>
            <a:ext cx="8919765" cy="2470149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0" y="139045"/>
            <a:ext cx="7886700" cy="994172"/>
          </a:xfrm>
        </p:spPr>
        <p:txBody>
          <a:bodyPr/>
          <a:lstStyle/>
          <a:p>
            <a:r>
              <a:rPr lang="en-US" altLang="zh-TW" dirty="0" err="1"/>
              <a:t>Postfilter</a:t>
            </a:r>
            <a:r>
              <a:rPr lang="en-US" altLang="zh-TW" dirty="0"/>
              <a:t> (GAN-</a:t>
            </a:r>
            <a:r>
              <a:rPr lang="en-US" altLang="zh-TW" dirty="0" err="1"/>
              <a:t>postfilter</a:t>
            </a:r>
            <a:r>
              <a:rPr lang="en-US" altLang="zh-TW" dirty="0"/>
              <a:t>-SFTF)</a:t>
            </a:r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554" y="1080588"/>
            <a:ext cx="8599432" cy="5542462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sz="3300" dirty="0"/>
              <a:t>GAN post-filter for STFT spectrograms </a:t>
            </a:r>
            <a:r>
              <a:rPr lang="en-US" altLang="zh-TW" sz="2200" dirty="0">
                <a:solidFill>
                  <a:srgbClr val="0000FF"/>
                </a:solidFill>
              </a:rPr>
              <a:t>[Kaneko et al., </a:t>
            </a:r>
            <a:r>
              <a:rPr lang="en-US" altLang="zh-TW" sz="2200" dirty="0" err="1">
                <a:solidFill>
                  <a:srgbClr val="0000FF"/>
                </a:solidFill>
              </a:rPr>
              <a:t>Interspeech</a:t>
            </a:r>
            <a:r>
              <a:rPr lang="en-US" altLang="zh-TW" sz="2200" dirty="0">
                <a:solidFill>
                  <a:srgbClr val="0000FF"/>
                </a:solidFill>
              </a:rPr>
              <a:t> 2017]</a:t>
            </a:r>
          </a:p>
          <a:p>
            <a:endParaRPr lang="en-US" altLang="zh-TW" sz="2600" dirty="0"/>
          </a:p>
          <a:p>
            <a:endParaRPr lang="en-US" altLang="zh-TW" sz="2600" dirty="0"/>
          </a:p>
          <a:p>
            <a:endParaRPr lang="en-US" altLang="zh-TW" sz="2600" dirty="0"/>
          </a:p>
          <a:p>
            <a:endParaRPr lang="en-US" altLang="zh-TW" sz="2600" dirty="0"/>
          </a:p>
          <a:p>
            <a:endParaRPr lang="en-US" altLang="zh-TW" sz="2600" dirty="0"/>
          </a:p>
          <a:p>
            <a:endParaRPr lang="en-US" altLang="zh-TW" sz="2600" dirty="0"/>
          </a:p>
          <a:p>
            <a:pPr marL="214313" indent="-214313"/>
            <a:endParaRPr lang="en-US" altLang="zh-TW" sz="2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2200" dirty="0"/>
              <a:t> GAN </a:t>
            </a:r>
            <a:r>
              <a:rPr lang="en-US" altLang="zh-TW" sz="2200" dirty="0" err="1"/>
              <a:t>postfilter</a:t>
            </a:r>
            <a:r>
              <a:rPr lang="en-US" altLang="zh-TW" sz="2200" dirty="0"/>
              <a:t> was applied on high-dimensional STFT spectrograms.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2200" dirty="0"/>
              <a:t> The spectrogram was partitioned into </a:t>
            </a:r>
            <a:r>
              <a:rPr lang="en-US" altLang="zh-TW" sz="2200" i="1" dirty="0"/>
              <a:t>N </a:t>
            </a:r>
            <a:r>
              <a:rPr lang="en-US" altLang="zh-TW" sz="2200" dirty="0"/>
              <a:t>bands (each band overlaps its  </a:t>
            </a:r>
            <a:br>
              <a:rPr lang="en-US" altLang="zh-TW" sz="2200" dirty="0"/>
            </a:br>
            <a:r>
              <a:rPr lang="en-US" altLang="zh-TW" sz="2200" dirty="0"/>
              <a:t> neighboring bands).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2200" dirty="0"/>
              <a:t> The GAN-based </a:t>
            </a:r>
            <a:r>
              <a:rPr lang="en-US" altLang="zh-TW" sz="2200" dirty="0" err="1"/>
              <a:t>postfilter</a:t>
            </a:r>
            <a:r>
              <a:rPr lang="en-US" altLang="zh-TW" sz="2200" dirty="0"/>
              <a:t> was trained for each band. </a:t>
            </a:r>
            <a:endParaRPr lang="zh-TW" altLang="en-US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2200" dirty="0"/>
              <a:t> The reconstructed spectrogram from each band was smoothly connected.</a:t>
            </a:r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9195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68" y="923599"/>
            <a:ext cx="8599432" cy="5542462"/>
          </a:xfrm>
        </p:spPr>
        <p:txBody>
          <a:bodyPr>
            <a:normAutofit/>
          </a:bodyPr>
          <a:lstStyle/>
          <a:p>
            <a:r>
              <a:rPr lang="en-US" altLang="zh-TW" dirty="0"/>
              <a:t>Spectrogram analysis </a:t>
            </a:r>
            <a:endParaRPr lang="zh-TW" altLang="en-US" dirty="0"/>
          </a:p>
          <a:p>
            <a:endParaRPr lang="en-US" altLang="zh-TW" sz="2600" dirty="0"/>
          </a:p>
          <a:p>
            <a:endParaRPr lang="en-US" altLang="zh-TW" sz="2600" dirty="0"/>
          </a:p>
          <a:p>
            <a:endParaRPr lang="en-US" altLang="zh-TW" sz="2600" dirty="0"/>
          </a:p>
          <a:p>
            <a:endParaRPr lang="en-US" altLang="zh-TW" sz="2600" dirty="0"/>
          </a:p>
          <a:p>
            <a:endParaRPr lang="en-US" altLang="zh-TW" sz="2600" dirty="0"/>
          </a:p>
          <a:p>
            <a:endParaRPr lang="en-US" altLang="zh-TW" sz="2600" dirty="0"/>
          </a:p>
          <a:p>
            <a:pPr marL="214313" indent="-214313"/>
            <a:endParaRPr lang="en-US" altLang="zh-TW" sz="26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zh-TW" altLang="en-US" sz="24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33" y="1786419"/>
            <a:ext cx="8636313" cy="402919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04179" y="1480558"/>
            <a:ext cx="7006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Fig. 7: Spectrograms of: (1) SYN, (2) GAN, (3) Original (NAT)</a:t>
            </a:r>
            <a:endParaRPr lang="zh-TW" altLang="en-US" sz="2000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98" y="35615"/>
            <a:ext cx="8746448" cy="994172"/>
          </a:xfrm>
        </p:spPr>
        <p:txBody>
          <a:bodyPr>
            <a:normAutofit/>
          </a:bodyPr>
          <a:lstStyle/>
          <a:p>
            <a:r>
              <a:rPr lang="en-US" altLang="zh-TW" dirty="0" err="1"/>
              <a:t>Postfilter</a:t>
            </a:r>
            <a:r>
              <a:rPr lang="en-US" altLang="zh-TW" dirty="0"/>
              <a:t> (GAN-</a:t>
            </a:r>
            <a:r>
              <a:rPr lang="en-US" altLang="zh-TW" dirty="0" err="1"/>
              <a:t>postfilter</a:t>
            </a:r>
            <a:r>
              <a:rPr lang="en-US" altLang="zh-TW" dirty="0"/>
              <a:t>-SFTF)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93059" y="6081136"/>
            <a:ext cx="8136287" cy="430887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GAN </a:t>
            </a:r>
            <a:r>
              <a:rPr lang="en-US" altLang="zh-TW" sz="2200" dirty="0" err="1"/>
              <a:t>postfilter</a:t>
            </a:r>
            <a:r>
              <a:rPr lang="en-US" altLang="zh-TW" sz="2200" dirty="0"/>
              <a:t> reconstructs spectral texture similar to the natural one.</a:t>
            </a:r>
          </a:p>
        </p:txBody>
      </p:sp>
    </p:spTree>
    <p:extLst>
      <p:ext uri="{BB962C8B-B14F-4D97-AF65-F5344CB8AC3E}">
        <p14:creationId xmlns:p14="http://schemas.microsoft.com/office/powerpoint/2010/main" val="34564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64" y="75653"/>
            <a:ext cx="7886700" cy="994172"/>
          </a:xfrm>
        </p:spPr>
        <p:txBody>
          <a:bodyPr/>
          <a:lstStyle/>
          <a:p>
            <a:r>
              <a:rPr lang="en-US" altLang="zh-TW" dirty="0"/>
              <a:t>Speech Synthesis</a:t>
            </a: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68032" y="1069825"/>
            <a:ext cx="8594795" cy="5542462"/>
            <a:chOff x="68032" y="1069825"/>
            <a:chExt cx="8594795" cy="5542462"/>
          </a:xfrm>
        </p:grpSpPr>
        <p:sp>
          <p:nvSpPr>
            <p:cNvPr id="15" name="內容版面配置區 2">
              <a:extLst>
                <a:ext uri="{FF2B5EF4-FFF2-40B4-BE49-F238E27FC236}">
                  <a16:creationId xmlns:a16="http://schemas.microsoft.com/office/drawing/2014/main" id="{1083BA84-459A-4697-A4C0-A26743959834}"/>
                </a:ext>
              </a:extLst>
            </p:cNvPr>
            <p:cNvSpPr txBox="1">
              <a:spLocks/>
            </p:cNvSpPr>
            <p:nvPr/>
          </p:nvSpPr>
          <p:spPr>
            <a:xfrm>
              <a:off x="280858" y="1069825"/>
              <a:ext cx="8100000" cy="55424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dirty="0"/>
                <a:t>Input: linguistic features; Output: speech parameters </a:t>
              </a:r>
            </a:p>
            <a:p>
              <a:endParaRPr lang="en-US" altLang="zh-TW" dirty="0"/>
            </a:p>
            <a:p>
              <a:endParaRPr lang="en-US" altLang="zh-TW" dirty="0"/>
            </a:p>
            <a:p>
              <a:endParaRPr lang="en-US" altLang="zh-TW" dirty="0"/>
            </a:p>
            <a:p>
              <a:endParaRPr lang="en-US" altLang="zh-TW" dirty="0"/>
            </a:p>
            <a:p>
              <a:endParaRPr lang="en-US" altLang="zh-TW" dirty="0"/>
            </a:p>
            <a:p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矩形 7"/>
                <p:cNvSpPr/>
                <p:nvPr/>
              </p:nvSpPr>
              <p:spPr>
                <a:xfrm>
                  <a:off x="7739053" y="1959723"/>
                  <a:ext cx="391454" cy="430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200" b="1" i="1">
                            <a:latin typeface="Cambria Math" panose="02040503050406030204" pitchFamily="18" charset="0"/>
                          </a:rPr>
                          <m:t>𝒄</m:t>
                        </m:r>
                      </m:oMath>
                    </m:oMathPara>
                  </a14:m>
                  <a:endParaRPr lang="zh-TW" altLang="en-US" sz="2200" dirty="0"/>
                </a:p>
              </p:txBody>
            </p:sp>
          </mc:Choice>
          <mc:Fallback xmlns="">
            <p:sp>
              <p:nvSpPr>
                <p:cNvPr id="8" name="矩形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053" y="1959723"/>
                  <a:ext cx="391454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矩形 11"/>
                <p:cNvSpPr/>
                <p:nvPr/>
              </p:nvSpPr>
              <p:spPr>
                <a:xfrm>
                  <a:off x="4187831" y="1977972"/>
                  <a:ext cx="391454" cy="430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altLang="zh-TW" sz="22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2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</m:acc>
                      </m:oMath>
                    </m:oMathPara>
                  </a14:m>
                  <a:endParaRPr lang="zh-TW" altLang="en-US" sz="2200" dirty="0"/>
                </a:p>
              </p:txBody>
            </p:sp>
          </mc:Choice>
          <mc:Fallback xmlns="">
            <p:sp>
              <p:nvSpPr>
                <p:cNvPr id="12" name="矩形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7831" y="1977972"/>
                  <a:ext cx="391454" cy="430887"/>
                </a:xfrm>
                <a:prstGeom prst="rect">
                  <a:avLst/>
                </a:prstGeom>
                <a:blipFill>
                  <a:blip r:embed="rId4"/>
                  <a:stretch>
                    <a:fillRect t="-4225" r="-125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30001361-E9BB-4D53-9A0E-54F47C85241B}"/>
                    </a:ext>
                  </a:extLst>
                </p:cNvPr>
                <p:cNvSpPr/>
                <p:nvPr/>
              </p:nvSpPr>
              <p:spPr>
                <a:xfrm>
                  <a:off x="1716507" y="2445525"/>
                  <a:ext cx="1440000" cy="79939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𝑮</m:t>
                            </m:r>
                          </m:e>
                          <m:sub>
                            <m:r>
                              <a:rPr lang="en-US" altLang="zh-TW" sz="2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𝑺𝑺</m:t>
                            </m:r>
                          </m:sub>
                        </m:sSub>
                      </m:oMath>
                    </m:oMathPara>
                  </a14:m>
                  <a:endParaRPr lang="zh-TW" altLang="en-US" sz="2200" b="1" i="1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矩形 28">
                  <a:extLst>
                    <a:ext uri="{FF2B5EF4-FFF2-40B4-BE49-F238E27FC236}">
                      <a16:creationId xmlns:a16="http://schemas.microsoft.com/office/drawing/2014/main" id="{30001361-E9BB-4D53-9A0E-54F47C8524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6507" y="2445525"/>
                  <a:ext cx="1440000" cy="79939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矩形 31"/>
            <p:cNvSpPr/>
            <p:nvPr/>
          </p:nvSpPr>
          <p:spPr>
            <a:xfrm>
              <a:off x="7197602" y="2357271"/>
              <a:ext cx="1465225" cy="101566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/>
                <a:t>Natural speech </a:t>
              </a:r>
            </a:p>
            <a:p>
              <a:pPr algn="ctr"/>
              <a:r>
                <a:rPr lang="en-US" altLang="zh-TW" sz="2000" dirty="0"/>
                <a:t>parameters</a:t>
              </a:r>
            </a:p>
          </p:txBody>
        </p:sp>
        <p:cxnSp>
          <p:nvCxnSpPr>
            <p:cNvPr id="34" name="直線單箭頭接點 33"/>
            <p:cNvCxnSpPr>
              <a:stCxn id="30" idx="3"/>
              <a:endCxn id="32" idx="1"/>
            </p:cNvCxnSpPr>
            <p:nvPr/>
          </p:nvCxnSpPr>
          <p:spPr>
            <a:xfrm>
              <a:off x="5089770" y="2861444"/>
              <a:ext cx="2107832" cy="3659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/>
            <p:cNvSpPr/>
            <p:nvPr/>
          </p:nvSpPr>
          <p:spPr>
            <a:xfrm>
              <a:off x="3624545" y="2353612"/>
              <a:ext cx="1465225" cy="101566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/>
                <a:t>Generated</a:t>
              </a:r>
              <a:r>
                <a:rPr lang="zh-TW" altLang="en-US" sz="2000" dirty="0"/>
                <a:t> </a:t>
              </a:r>
              <a:r>
                <a:rPr lang="en-US" altLang="zh-TW" sz="2000" dirty="0"/>
                <a:t>speech </a:t>
              </a:r>
            </a:p>
            <a:p>
              <a:pPr algn="ctr"/>
              <a:r>
                <a:rPr lang="en-US" altLang="zh-TW" sz="2000" dirty="0"/>
                <a:t>parameters</a:t>
              </a:r>
            </a:p>
          </p:txBody>
        </p:sp>
        <p:cxnSp>
          <p:nvCxnSpPr>
            <p:cNvPr id="57" name="直線單箭頭接點 56"/>
            <p:cNvCxnSpPr>
              <a:stCxn id="31" idx="3"/>
              <a:endCxn id="29" idx="1"/>
            </p:cNvCxnSpPr>
            <p:nvPr/>
          </p:nvCxnSpPr>
          <p:spPr>
            <a:xfrm flipV="1">
              <a:off x="1241618" y="2845223"/>
              <a:ext cx="474889" cy="402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單箭頭接點 57"/>
            <p:cNvCxnSpPr/>
            <p:nvPr/>
          </p:nvCxnSpPr>
          <p:spPr>
            <a:xfrm flipV="1">
              <a:off x="3149656" y="2849690"/>
              <a:ext cx="474889" cy="402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矩形 30"/>
            <p:cNvSpPr/>
            <p:nvPr/>
          </p:nvSpPr>
          <p:spPr>
            <a:xfrm>
              <a:off x="68032" y="2495303"/>
              <a:ext cx="1173586" cy="7078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/>
                <a:t>Linguistic </a:t>
              </a:r>
            </a:p>
            <a:p>
              <a:pPr algn="ctr"/>
              <a:r>
                <a:rPr lang="en-US" altLang="zh-TW" sz="2000" dirty="0"/>
                <a:t>features</a:t>
              </a:r>
            </a:p>
          </p:txBody>
        </p:sp>
        <p:sp>
          <p:nvSpPr>
            <p:cNvPr id="2" name="矩形 1"/>
            <p:cNvSpPr/>
            <p:nvPr/>
          </p:nvSpPr>
          <p:spPr>
            <a:xfrm>
              <a:off x="4217569" y="3218734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err="1"/>
                <a:t>sp</a:t>
              </a:r>
              <a:endParaRPr lang="zh-TW" altLang="en-US" dirty="0"/>
            </a:p>
          </p:txBody>
        </p:sp>
        <p:sp>
          <p:nvSpPr>
            <p:cNvPr id="33" name="矩形 32"/>
            <p:cNvSpPr/>
            <p:nvPr/>
          </p:nvSpPr>
          <p:spPr>
            <a:xfrm>
              <a:off x="7784701" y="3244921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err="1"/>
                <a:t>sp</a:t>
              </a:r>
              <a:endParaRPr lang="zh-TW" altLang="en-US" dirty="0"/>
            </a:p>
          </p:txBody>
        </p:sp>
        <p:sp>
          <p:nvSpPr>
            <p:cNvPr id="38" name="矩形 37"/>
            <p:cNvSpPr/>
            <p:nvPr/>
          </p:nvSpPr>
          <p:spPr>
            <a:xfrm>
              <a:off x="5124271" y="2446938"/>
              <a:ext cx="1902723" cy="3309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dirty="0"/>
                <a:t>Objective function</a:t>
              </a:r>
              <a:endParaRPr lang="zh-TW" altLang="en-US" sz="2000" dirty="0"/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5178329" y="2948623"/>
              <a:ext cx="19148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rgbClr val="0070C0"/>
                  </a:solidFill>
                </a:rPr>
                <a:t>Minimum generation error (MGE), MSE</a:t>
              </a:r>
              <a:endParaRPr lang="zh-TW" altLang="en-US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68032" y="1069825"/>
            <a:ext cx="9164260" cy="5542462"/>
            <a:chOff x="68032" y="1069825"/>
            <a:chExt cx="9164260" cy="5542462"/>
          </a:xfrm>
        </p:grpSpPr>
        <p:sp>
          <p:nvSpPr>
            <p:cNvPr id="49" name="矩形 48"/>
            <p:cNvSpPr/>
            <p:nvPr/>
          </p:nvSpPr>
          <p:spPr>
            <a:xfrm>
              <a:off x="681248" y="3561884"/>
              <a:ext cx="4156328" cy="132965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4308240" y="5150236"/>
              <a:ext cx="4697874" cy="141570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內容版面配置區 2">
              <a:extLst>
                <a:ext uri="{FF2B5EF4-FFF2-40B4-BE49-F238E27FC236}">
                  <a16:creationId xmlns:a16="http://schemas.microsoft.com/office/drawing/2014/main" id="{1083BA84-459A-4697-A4C0-A26743959834}"/>
                </a:ext>
              </a:extLst>
            </p:cNvPr>
            <p:cNvSpPr txBox="1">
              <a:spLocks/>
            </p:cNvSpPr>
            <p:nvPr/>
          </p:nvSpPr>
          <p:spPr>
            <a:xfrm>
              <a:off x="280858" y="1069825"/>
              <a:ext cx="8100000" cy="55424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dirty="0"/>
                <a:t>Speech synthesis with anti-spoofing verification (ASV) </a:t>
              </a:r>
              <a:r>
                <a:rPr lang="en-US" altLang="zh-TW" sz="2000" dirty="0">
                  <a:solidFill>
                    <a:srgbClr val="0000FF"/>
                  </a:solidFill>
                </a:rPr>
                <a:t>[Saito et al., ICASSP 2017]</a:t>
              </a:r>
              <a:endParaRPr lang="en-US" altLang="zh-TW" dirty="0">
                <a:solidFill>
                  <a:srgbClr val="0000FF"/>
                </a:solidFill>
              </a:endParaRPr>
            </a:p>
            <a:p>
              <a:endParaRPr lang="en-US" altLang="zh-TW" dirty="0"/>
            </a:p>
            <a:p>
              <a:endParaRPr lang="en-US" altLang="zh-TW" dirty="0"/>
            </a:p>
            <a:p>
              <a:endParaRPr lang="en-US" altLang="zh-TW" dirty="0"/>
            </a:p>
            <a:p>
              <a:endParaRPr lang="en-US" altLang="zh-TW" dirty="0"/>
            </a:p>
            <a:p>
              <a:endParaRPr lang="en-US" altLang="zh-TW" dirty="0"/>
            </a:p>
            <a:p>
              <a:endParaRPr lang="en-US" altLang="zh-TW" dirty="0"/>
            </a:p>
            <a:p>
              <a:endParaRPr lang="zh-TW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矩形 51"/>
                <p:cNvSpPr/>
                <p:nvPr/>
              </p:nvSpPr>
              <p:spPr>
                <a:xfrm>
                  <a:off x="4415700" y="5230507"/>
                  <a:ext cx="4466479" cy="128272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  <m: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acc>
                            </m:e>
                          </m:d>
                        </m:e>
                      </m:func>
                    </m:oMath>
                  </a14:m>
                  <a:r>
                    <a:rPr lang="en-US" altLang="zh-TW" sz="2000" i="1" dirty="0">
                      <a:latin typeface="Cambria Math" panose="02040503050406030204" pitchFamily="18" charset="0"/>
                    </a:rPr>
                    <a:t>=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</m:d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func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acc>
                            </m:e>
                          </m:d>
                        </m:e>
                      </m:func>
                    </m:oMath>
                  </a14:m>
                  <a:endParaRPr lang="en-US" altLang="zh-TW" sz="2000" i="1" dirty="0">
                    <a:latin typeface="Cambria Math" panose="02040503050406030204" pitchFamily="18" charset="0"/>
                  </a:endParaRPr>
                </a:p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</m:d>
                        </m:e>
                      </m:func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nary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altLang="zh-TW" sz="2000" dirty="0"/>
                    <a:t>)…NAT</a:t>
                  </a:r>
                </a:p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acc>
                            </m:e>
                          </m:d>
                        </m:e>
                      </m:func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(1−</m:t>
                          </m:r>
                        </m:e>
                      </m:nary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altLang="zh-TW" sz="2000" dirty="0"/>
                    <a:t>)…SYN</a:t>
                  </a:r>
                </a:p>
              </p:txBody>
            </p:sp>
          </mc:Choice>
          <mc:Fallback xmlns="">
            <p:sp>
              <p:nvSpPr>
                <p:cNvPr id="61" name="矩形 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5700" y="5230507"/>
                  <a:ext cx="4466479" cy="1282723"/>
                </a:xfrm>
                <a:prstGeom prst="rect">
                  <a:avLst/>
                </a:prstGeom>
                <a:blipFill>
                  <a:blip r:embed="rId6"/>
                  <a:stretch>
                    <a:fillRect t="-8571" r="-546" b="-5190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矩形 52"/>
                <p:cNvSpPr/>
                <p:nvPr/>
              </p:nvSpPr>
              <p:spPr>
                <a:xfrm>
                  <a:off x="795725" y="3636613"/>
                  <a:ext cx="3827010" cy="64703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  <m: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acc>
                            </m:e>
                          </m:d>
                        </m:e>
                      </m:func>
                    </m:oMath>
                  </a14:m>
                  <a:r>
                    <a:rPr lang="en-US" altLang="zh-TW" sz="2000" i="1" dirty="0">
                      <a:latin typeface="Cambria Math" panose="02040503050406030204" pitchFamily="18" charset="0"/>
                    </a:rPr>
                    <a:t>=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  <m: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</m:func>
                      <m:sSub>
                        <m:sSubPr>
                          <m:ctrlPr>
                            <a:rPr lang="en-US" altLang="zh-TW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acc>
                            </m:e>
                          </m:d>
                        </m:e>
                      </m:func>
                    </m:oMath>
                  </a14:m>
                  <a:endParaRPr lang="en-US" altLang="zh-TW" sz="200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2" name="矩形 6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725" y="3636613"/>
                  <a:ext cx="3827010" cy="64703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矩形 53"/>
            <p:cNvSpPr/>
            <p:nvPr/>
          </p:nvSpPr>
          <p:spPr>
            <a:xfrm>
              <a:off x="854662" y="4156642"/>
              <a:ext cx="410669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2000" dirty="0"/>
                <a:t>Minimum generation error (MGE) with adversarial loss.</a:t>
              </a:r>
              <a:endParaRPr lang="zh-TW" altLang="en-US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矩形 86"/>
                <p:cNvSpPr/>
                <p:nvPr/>
              </p:nvSpPr>
              <p:spPr>
                <a:xfrm>
                  <a:off x="7739053" y="1959723"/>
                  <a:ext cx="391454" cy="430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200" b="1" i="1">
                            <a:latin typeface="Cambria Math" panose="02040503050406030204" pitchFamily="18" charset="0"/>
                          </a:rPr>
                          <m:t>𝒄</m:t>
                        </m:r>
                      </m:oMath>
                    </m:oMathPara>
                  </a14:m>
                  <a:endParaRPr lang="zh-TW" altLang="en-US" sz="2200" dirty="0"/>
                </a:p>
              </p:txBody>
            </p:sp>
          </mc:Choice>
          <mc:Fallback xmlns="">
            <p:sp>
              <p:nvSpPr>
                <p:cNvPr id="64" name="矩形 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9053" y="1959723"/>
                  <a:ext cx="391454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矩形 87"/>
                <p:cNvSpPr/>
                <p:nvPr/>
              </p:nvSpPr>
              <p:spPr>
                <a:xfrm>
                  <a:off x="4187831" y="1977972"/>
                  <a:ext cx="391454" cy="430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altLang="zh-TW" sz="22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2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</m:acc>
                      </m:oMath>
                    </m:oMathPara>
                  </a14:m>
                  <a:endParaRPr lang="zh-TW" altLang="en-US" sz="2200" dirty="0"/>
                </a:p>
              </p:txBody>
            </p:sp>
          </mc:Choice>
          <mc:Fallback xmlns="">
            <p:sp>
              <p:nvSpPr>
                <p:cNvPr id="65" name="矩形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7831" y="1977972"/>
                  <a:ext cx="391454" cy="430887"/>
                </a:xfrm>
                <a:prstGeom prst="rect">
                  <a:avLst/>
                </a:prstGeom>
                <a:blipFill>
                  <a:blip r:embed="rId4"/>
                  <a:stretch>
                    <a:fillRect t="-4225" r="-125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矩形 88">
                  <a:extLst>
                    <a:ext uri="{FF2B5EF4-FFF2-40B4-BE49-F238E27FC236}">
                      <a16:creationId xmlns:a16="http://schemas.microsoft.com/office/drawing/2014/main" id="{30001361-E9BB-4D53-9A0E-54F47C85241B}"/>
                    </a:ext>
                  </a:extLst>
                </p:cNvPr>
                <p:cNvSpPr/>
                <p:nvPr/>
              </p:nvSpPr>
              <p:spPr>
                <a:xfrm>
                  <a:off x="1716507" y="2445525"/>
                  <a:ext cx="1440000" cy="79939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𝑮</m:t>
                            </m:r>
                          </m:e>
                          <m:sub>
                            <m:r>
                              <a:rPr lang="en-US" altLang="zh-TW" sz="2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𝑺𝑺</m:t>
                            </m:r>
                          </m:sub>
                        </m:sSub>
                      </m:oMath>
                    </m:oMathPara>
                  </a14:m>
                  <a:endParaRPr lang="zh-TW" altLang="en-US" sz="2200" b="1" i="1" dirty="0">
                    <a:solidFill>
                      <a:schemeClr val="tx2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矩形 65">
                  <a:extLst>
                    <a:ext uri="{FF2B5EF4-FFF2-40B4-BE49-F238E27FC236}">
                      <a16:creationId xmlns:a16="http://schemas.microsoft.com/office/drawing/2014/main" id="{30001361-E9BB-4D53-9A0E-54F47C8524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6507" y="2445525"/>
                  <a:ext cx="1440000" cy="79939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0" name="矩形 89"/>
            <p:cNvSpPr/>
            <p:nvPr/>
          </p:nvSpPr>
          <p:spPr>
            <a:xfrm>
              <a:off x="7197602" y="2357271"/>
              <a:ext cx="1465225" cy="101566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/>
                <a:t>Natural speech </a:t>
              </a:r>
            </a:p>
            <a:p>
              <a:pPr algn="ctr"/>
              <a:r>
                <a:rPr lang="en-US" altLang="zh-TW" sz="2000" dirty="0"/>
                <a:t>parameters</a:t>
              </a:r>
            </a:p>
          </p:txBody>
        </p:sp>
        <p:cxnSp>
          <p:nvCxnSpPr>
            <p:cNvPr id="91" name="直線單箭頭接點 90"/>
            <p:cNvCxnSpPr>
              <a:stCxn id="96" idx="3"/>
              <a:endCxn id="90" idx="1"/>
            </p:cNvCxnSpPr>
            <p:nvPr/>
          </p:nvCxnSpPr>
          <p:spPr>
            <a:xfrm>
              <a:off x="5089770" y="2861444"/>
              <a:ext cx="2107832" cy="3659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接點 91"/>
            <p:cNvCxnSpPr/>
            <p:nvPr/>
          </p:nvCxnSpPr>
          <p:spPr>
            <a:xfrm>
              <a:off x="4944968" y="3163504"/>
              <a:ext cx="72267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接點 92"/>
            <p:cNvCxnSpPr/>
            <p:nvPr/>
          </p:nvCxnSpPr>
          <p:spPr>
            <a:xfrm>
              <a:off x="5859293" y="3163504"/>
              <a:ext cx="133830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接點 93"/>
            <p:cNvCxnSpPr/>
            <p:nvPr/>
          </p:nvCxnSpPr>
          <p:spPr>
            <a:xfrm>
              <a:off x="5879761" y="3167943"/>
              <a:ext cx="0" cy="936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接點 94"/>
            <p:cNvCxnSpPr/>
            <p:nvPr/>
          </p:nvCxnSpPr>
          <p:spPr>
            <a:xfrm>
              <a:off x="5645331" y="3140841"/>
              <a:ext cx="0" cy="936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矩形 95"/>
            <p:cNvSpPr/>
            <p:nvPr/>
          </p:nvSpPr>
          <p:spPr>
            <a:xfrm>
              <a:off x="3624545" y="2353612"/>
              <a:ext cx="1465225" cy="101566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/>
                <a:t>Generated</a:t>
              </a:r>
              <a:r>
                <a:rPr lang="zh-TW" altLang="en-US" sz="2000" dirty="0"/>
                <a:t> </a:t>
              </a:r>
              <a:r>
                <a:rPr lang="en-US" altLang="zh-TW" sz="2000" dirty="0"/>
                <a:t>speech </a:t>
              </a:r>
            </a:p>
            <a:p>
              <a:pPr algn="ctr"/>
              <a:r>
                <a:rPr lang="en-US" altLang="zh-TW" sz="2000" dirty="0"/>
                <a:t>parameters</a:t>
              </a:r>
            </a:p>
          </p:txBody>
        </p:sp>
        <p:sp>
          <p:nvSpPr>
            <p:cNvPr id="97" name="矩形 96"/>
            <p:cNvSpPr/>
            <p:nvPr/>
          </p:nvSpPr>
          <p:spPr>
            <a:xfrm>
              <a:off x="8516686" y="4097382"/>
              <a:ext cx="625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/>
                <a:t>Gen.</a:t>
              </a:r>
              <a:endParaRPr lang="zh-TW" altLang="en-US" dirty="0"/>
            </a:p>
          </p:txBody>
        </p:sp>
        <p:sp>
          <p:nvSpPr>
            <p:cNvPr id="98" name="矩形 97"/>
            <p:cNvSpPr/>
            <p:nvPr/>
          </p:nvSpPr>
          <p:spPr>
            <a:xfrm>
              <a:off x="8398730" y="4498570"/>
              <a:ext cx="8335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/>
                <a:t>Nature</a:t>
              </a:r>
              <a:endParaRPr lang="zh-TW" altLang="en-US" dirty="0"/>
            </a:p>
          </p:txBody>
        </p:sp>
        <p:cxnSp>
          <p:nvCxnSpPr>
            <p:cNvPr id="99" name="直線單箭頭接點 98"/>
            <p:cNvCxnSpPr/>
            <p:nvPr/>
          </p:nvCxnSpPr>
          <p:spPr>
            <a:xfrm>
              <a:off x="7784701" y="4480853"/>
              <a:ext cx="763695" cy="914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矩形 99">
                  <a:extLst>
                    <a:ext uri="{FF2B5EF4-FFF2-40B4-BE49-F238E27FC236}">
                      <a16:creationId xmlns:a16="http://schemas.microsoft.com/office/drawing/2014/main" id="{6DA0DD7C-03D9-4027-92BF-F54C69D01976}"/>
                    </a:ext>
                  </a:extLst>
                </p:cNvPr>
                <p:cNvSpPr/>
                <p:nvPr/>
              </p:nvSpPr>
              <p:spPr>
                <a:xfrm>
                  <a:off x="6344701" y="4076841"/>
                  <a:ext cx="1440000" cy="792000"/>
                </a:xfrm>
                <a:prstGeom prst="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0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1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TW" sz="20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𝑨𝑺𝑽</m:t>
                            </m:r>
                          </m:sub>
                        </m:sSub>
                      </m:oMath>
                    </m:oMathPara>
                  </a14:m>
                  <a:endParaRPr lang="en-US" altLang="zh-TW" sz="2200" b="1" i="1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7" name="矩形 76">
                  <a:extLst>
                    <a:ext uri="{FF2B5EF4-FFF2-40B4-BE49-F238E27FC236}">
                      <a16:creationId xmlns:a16="http://schemas.microsoft.com/office/drawing/2014/main" id="{6DA0DD7C-03D9-4027-92BF-F54C69D019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4701" y="4076841"/>
                  <a:ext cx="1440000" cy="79200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1" name="直線單箭頭接點 100"/>
            <p:cNvCxnSpPr>
              <a:stCxn id="105" idx="3"/>
              <a:endCxn id="89" idx="1"/>
            </p:cNvCxnSpPr>
            <p:nvPr/>
          </p:nvCxnSpPr>
          <p:spPr>
            <a:xfrm flipV="1">
              <a:off x="1241618" y="2845223"/>
              <a:ext cx="474889" cy="402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單箭頭接點 101"/>
            <p:cNvCxnSpPr/>
            <p:nvPr/>
          </p:nvCxnSpPr>
          <p:spPr>
            <a:xfrm flipV="1">
              <a:off x="3149656" y="2849690"/>
              <a:ext cx="474889" cy="402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單箭頭接點 102"/>
            <p:cNvCxnSpPr/>
            <p:nvPr/>
          </p:nvCxnSpPr>
          <p:spPr>
            <a:xfrm flipV="1">
              <a:off x="5894486" y="4510923"/>
              <a:ext cx="474889" cy="402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矩形 103">
                  <a:extLst>
                    <a:ext uri="{FF2B5EF4-FFF2-40B4-BE49-F238E27FC236}">
                      <a16:creationId xmlns:a16="http://schemas.microsoft.com/office/drawing/2014/main" id="{6DA0DD7C-03D9-4027-92BF-F54C69D01976}"/>
                    </a:ext>
                  </a:extLst>
                </p:cNvPr>
                <p:cNvSpPr/>
                <p:nvPr/>
              </p:nvSpPr>
              <p:spPr>
                <a:xfrm>
                  <a:off x="5421640" y="4086682"/>
                  <a:ext cx="702419" cy="792000"/>
                </a:xfrm>
                <a:prstGeom prst="rect">
                  <a:avLst/>
                </a:prstGeom>
                <a:solidFill>
                  <a:srgbClr val="CCCCFF"/>
                </a:solidFill>
                <a:ln>
                  <a:solidFill>
                    <a:srgbClr val="7030A0"/>
                  </a:solidFill>
                </a:ln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20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  <m:r>
                          <a:rPr lang="en-US" altLang="zh-TW" sz="20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0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zh-TW" sz="20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TW" sz="2200" b="1" i="1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1" name="矩形 80">
                  <a:extLst>
                    <a:ext uri="{FF2B5EF4-FFF2-40B4-BE49-F238E27FC236}">
                      <a16:creationId xmlns:a16="http://schemas.microsoft.com/office/drawing/2014/main" id="{6DA0DD7C-03D9-4027-92BF-F54C69D019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1640" y="4086682"/>
                  <a:ext cx="702419" cy="792000"/>
                </a:xfrm>
                <a:prstGeom prst="rect">
                  <a:avLst/>
                </a:prstGeom>
                <a:blipFill>
                  <a:blip r:embed="rId9"/>
                  <a:stretch>
                    <a:fillRect l="-4274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5" name="矩形 104"/>
            <p:cNvSpPr/>
            <p:nvPr/>
          </p:nvSpPr>
          <p:spPr>
            <a:xfrm>
              <a:off x="68032" y="2495303"/>
              <a:ext cx="1173586" cy="7078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/>
                <a:t>Linguistic </a:t>
              </a:r>
            </a:p>
            <a:p>
              <a:pPr algn="ctr"/>
              <a:r>
                <a:rPr lang="en-US" altLang="zh-TW" sz="2000" dirty="0"/>
                <a:t>features</a:t>
              </a:r>
            </a:p>
          </p:txBody>
        </p:sp>
        <p:sp>
          <p:nvSpPr>
            <p:cNvPr id="106" name="矩形 105"/>
            <p:cNvSpPr/>
            <p:nvPr/>
          </p:nvSpPr>
          <p:spPr>
            <a:xfrm>
              <a:off x="8592456" y="4432844"/>
              <a:ext cx="108000" cy="10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07" name="矩形 106"/>
            <p:cNvSpPr/>
            <p:nvPr/>
          </p:nvSpPr>
          <p:spPr>
            <a:xfrm>
              <a:off x="4217569" y="3218734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err="1"/>
                <a:t>sp</a:t>
              </a:r>
              <a:endParaRPr lang="zh-TW" altLang="en-US" dirty="0"/>
            </a:p>
          </p:txBody>
        </p:sp>
        <p:sp>
          <p:nvSpPr>
            <p:cNvPr id="108" name="矩形 107"/>
            <p:cNvSpPr/>
            <p:nvPr/>
          </p:nvSpPr>
          <p:spPr>
            <a:xfrm>
              <a:off x="7784701" y="3244921"/>
              <a:ext cx="3962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err="1"/>
                <a:t>sp</a:t>
              </a:r>
              <a:endParaRPr lang="zh-TW" altLang="en-US" dirty="0"/>
            </a:p>
          </p:txBody>
        </p:sp>
        <p:sp>
          <p:nvSpPr>
            <p:cNvPr id="109" name="文字方塊 108"/>
            <p:cNvSpPr txBox="1"/>
            <p:nvPr/>
          </p:nvSpPr>
          <p:spPr>
            <a:xfrm>
              <a:off x="5838557" y="246364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>
                  <a:solidFill>
                    <a:srgbClr val="0070C0"/>
                  </a:solidFill>
                </a:rPr>
                <a:t>MGE</a:t>
              </a:r>
              <a:endParaRPr lang="zh-TW" altLang="en-US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53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650"/>
            <a:ext cx="4196832" cy="298082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78793" y="1879604"/>
            <a:ext cx="3702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Fig. 8: Averaged GVs of MCCs.</a:t>
            </a:r>
            <a:endParaRPr lang="zh-TW" altLang="en-US" sz="2000" dirty="0"/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 txBox="1">
            <a:spLocks/>
          </p:cNvSpPr>
          <p:nvPr/>
        </p:nvSpPr>
        <p:spPr>
          <a:xfrm>
            <a:off x="159323" y="1624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Speech Synthesis (ASV)</a:t>
            </a:r>
            <a:endParaRPr lang="zh-TW" altLang="en-US" dirty="0"/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410148" y="114024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Objective and subjective evaluations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02223" y="5632771"/>
            <a:ext cx="8235377" cy="769441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1. The proposed algorithm generates MCCs similar to the natural ones. </a:t>
            </a:r>
          </a:p>
          <a:p>
            <a:endParaRPr lang="en-US" altLang="zh-TW" sz="2200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32" y="2385636"/>
            <a:ext cx="4783479" cy="227173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126822" y="1878540"/>
            <a:ext cx="4307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Fig. 9: Scores of speech quality.</a:t>
            </a:r>
            <a:endParaRPr lang="zh-TW" altLang="en-US" sz="2000" dirty="0"/>
          </a:p>
        </p:txBody>
      </p:sp>
      <p:sp>
        <p:nvSpPr>
          <p:cNvPr id="2" name="矩形 1"/>
          <p:cNvSpPr/>
          <p:nvPr/>
        </p:nvSpPr>
        <p:spPr>
          <a:xfrm>
            <a:off x="515502" y="5971325"/>
            <a:ext cx="82088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/>
              <a:t>2. The proposed algorithm outperforms conventional MGE training.</a:t>
            </a:r>
          </a:p>
        </p:txBody>
      </p:sp>
    </p:spTree>
    <p:extLst>
      <p:ext uri="{BB962C8B-B14F-4D97-AF65-F5344CB8AC3E}">
        <p14:creationId xmlns:p14="http://schemas.microsoft.com/office/powerpoint/2010/main" val="423932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/>
        </p:nvSpPr>
        <p:spPr>
          <a:xfrm>
            <a:off x="681248" y="3483058"/>
            <a:ext cx="4156328" cy="132965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 60"/>
          <p:cNvSpPr/>
          <p:nvPr/>
        </p:nvSpPr>
        <p:spPr>
          <a:xfrm>
            <a:off x="4308240" y="5071410"/>
            <a:ext cx="4697874" cy="1415709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455668" y="1133217"/>
            <a:ext cx="8599432" cy="554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Speech synthesis with GAN (SS-GAN) </a:t>
            </a:r>
            <a:r>
              <a:rPr lang="en-US" altLang="zh-TW" sz="2000" dirty="0">
                <a:solidFill>
                  <a:srgbClr val="0000FF"/>
                </a:solidFill>
              </a:rPr>
              <a:t>[Saito et al., TASLP 2018]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415700" y="5151681"/>
                <a:ext cx="4466479" cy="12827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US" altLang="zh-TW" sz="2000" i="1" dirty="0">
                    <a:latin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</m:d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func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,0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endParaRPr lang="en-US" altLang="zh-TW" sz="20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</m:d>
                      </m:e>
                    </m:fun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nary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sz="2000" dirty="0"/>
                  <a:t>)…NAT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,0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(1−</m:t>
                        </m:r>
                      </m:e>
                    </m:nary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sz="2000" dirty="0"/>
                  <a:t>)…SYN</a:t>
                </a: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700" y="5151681"/>
                <a:ext cx="4466479" cy="1282723"/>
              </a:xfrm>
              <a:prstGeom prst="rect">
                <a:avLst/>
              </a:prstGeom>
              <a:blipFill>
                <a:blip r:embed="rId3"/>
                <a:stretch>
                  <a:fillRect t="-8531" r="-546" b="-511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795725" y="3557787"/>
                <a:ext cx="3827010" cy="6470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𝐿</m:t>
                        </m:r>
                      </m:fName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r>
                  <a:rPr lang="en-US" altLang="zh-TW" sz="2000" i="1" dirty="0">
                    <a:latin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acc>
                          </m:e>
                        </m:d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func>
                    <m:sSub>
                      <m:sSubPr>
                        <m:ctrlPr>
                          <a:rPr lang="en-US" altLang="zh-TW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sub>
                        </m:sSub>
                      </m:den>
                    </m:f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acc>
                          </m:e>
                        </m:d>
                      </m:e>
                    </m:func>
                  </m:oMath>
                </a14:m>
                <a:endParaRPr lang="en-US" altLang="zh-TW" sz="2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725" y="3557787"/>
                <a:ext cx="3827010" cy="6470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854662" y="4077816"/>
            <a:ext cx="4106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Minimum generation error (MGE) with adversarial loss.</a:t>
            </a:r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7739053" y="1880897"/>
                <a:ext cx="39145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200" b="1" i="1"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zh-TW" altLang="en-US" sz="22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053" y="1880897"/>
                <a:ext cx="391454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4187831" y="1899146"/>
                <a:ext cx="39145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2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200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</m:acc>
                    </m:oMath>
                  </m:oMathPara>
                </a14:m>
                <a:endParaRPr lang="zh-TW" altLang="en-US" sz="2200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7831" y="1899146"/>
                <a:ext cx="391454" cy="430887"/>
              </a:xfrm>
              <a:prstGeom prst="rect">
                <a:avLst/>
              </a:prstGeom>
              <a:blipFill>
                <a:blip r:embed="rId6"/>
                <a:stretch>
                  <a:fillRect t="-4286" r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0" y="139045"/>
            <a:ext cx="7886700" cy="994172"/>
          </a:xfrm>
        </p:spPr>
        <p:txBody>
          <a:bodyPr/>
          <a:lstStyle/>
          <a:p>
            <a:r>
              <a:rPr lang="en-US" altLang="zh-TW" dirty="0"/>
              <a:t>Speech Synthesis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30001361-E9BB-4D53-9A0E-54F47C85241B}"/>
                  </a:ext>
                </a:extLst>
              </p:cNvPr>
              <p:cNvSpPr/>
              <p:nvPr/>
            </p:nvSpPr>
            <p:spPr>
              <a:xfrm>
                <a:off x="1716507" y="2366699"/>
                <a:ext cx="1440000" cy="7993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en-US" altLang="zh-TW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𝑺𝑺</m:t>
                          </m:r>
                        </m:sub>
                      </m:sSub>
                    </m:oMath>
                  </m:oMathPara>
                </a14:m>
                <a:endParaRPr lang="zh-TW" altLang="en-US" sz="2200" b="1" i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30001361-E9BB-4D53-9A0E-54F47C8524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507" y="2366699"/>
                <a:ext cx="1440000" cy="7993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矩形 31"/>
          <p:cNvSpPr/>
          <p:nvPr/>
        </p:nvSpPr>
        <p:spPr>
          <a:xfrm>
            <a:off x="7197602" y="2278445"/>
            <a:ext cx="1465225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/>
              <a:t>Natural speech </a:t>
            </a:r>
          </a:p>
          <a:p>
            <a:pPr algn="ctr"/>
            <a:r>
              <a:rPr lang="en-US" altLang="zh-TW" sz="2000" dirty="0"/>
              <a:t>parameters</a:t>
            </a:r>
          </a:p>
        </p:txBody>
      </p:sp>
      <p:cxnSp>
        <p:nvCxnSpPr>
          <p:cNvPr id="34" name="直線單箭頭接點 33"/>
          <p:cNvCxnSpPr>
            <a:stCxn id="30" idx="3"/>
            <a:endCxn id="32" idx="1"/>
          </p:cNvCxnSpPr>
          <p:nvPr/>
        </p:nvCxnSpPr>
        <p:spPr>
          <a:xfrm>
            <a:off x="5089770" y="2782618"/>
            <a:ext cx="2107832" cy="3659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>
            <a:off x="4944968" y="3084678"/>
            <a:ext cx="7226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5859293" y="3084678"/>
            <a:ext cx="133830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>
            <a:off x="5879761" y="3089117"/>
            <a:ext cx="0" cy="93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5645331" y="3062015"/>
            <a:ext cx="0" cy="93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624545" y="2274786"/>
            <a:ext cx="1465225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/>
              <a:t>Generated</a:t>
            </a:r>
            <a:r>
              <a:rPr lang="zh-TW" altLang="en-US" sz="2000" dirty="0"/>
              <a:t> </a:t>
            </a:r>
            <a:r>
              <a:rPr lang="en-US" altLang="zh-TW" sz="2000" dirty="0"/>
              <a:t>speech </a:t>
            </a:r>
          </a:p>
          <a:p>
            <a:pPr algn="ctr"/>
            <a:r>
              <a:rPr lang="en-US" altLang="zh-TW" sz="2000" dirty="0"/>
              <a:t>parameters</a:t>
            </a:r>
          </a:p>
        </p:txBody>
      </p:sp>
      <p:sp>
        <p:nvSpPr>
          <p:cNvPr id="47" name="矩形 46"/>
          <p:cNvSpPr/>
          <p:nvPr/>
        </p:nvSpPr>
        <p:spPr>
          <a:xfrm>
            <a:off x="8516686" y="4018556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Gen.</a:t>
            </a:r>
            <a:endParaRPr lang="zh-TW" altLang="en-US" dirty="0"/>
          </a:p>
        </p:txBody>
      </p:sp>
      <p:sp>
        <p:nvSpPr>
          <p:cNvPr id="48" name="矩形 47"/>
          <p:cNvSpPr/>
          <p:nvPr/>
        </p:nvSpPr>
        <p:spPr>
          <a:xfrm>
            <a:off x="8398730" y="4419744"/>
            <a:ext cx="833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Nature</a:t>
            </a:r>
            <a:endParaRPr lang="zh-TW" altLang="en-US" dirty="0"/>
          </a:p>
        </p:txBody>
      </p:sp>
      <p:cxnSp>
        <p:nvCxnSpPr>
          <p:cNvPr id="50" name="直線單箭頭接點 49"/>
          <p:cNvCxnSpPr/>
          <p:nvPr/>
        </p:nvCxnSpPr>
        <p:spPr>
          <a:xfrm>
            <a:off x="7784701" y="4402027"/>
            <a:ext cx="763695" cy="914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6DA0DD7C-03D9-4027-92BF-F54C69D01976}"/>
                  </a:ext>
                </a:extLst>
              </p:cNvPr>
              <p:cNvSpPr/>
              <p:nvPr/>
            </p:nvSpPr>
            <p:spPr>
              <a:xfrm>
                <a:off x="6344701" y="3998015"/>
                <a:ext cx="1440000" cy="7920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en-US" altLang="zh-TW" sz="2200" b="1" i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6DA0DD7C-03D9-4027-92BF-F54C69D019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701" y="3998015"/>
                <a:ext cx="1440000" cy="792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線單箭頭接點 56"/>
          <p:cNvCxnSpPr>
            <a:stCxn id="31" idx="3"/>
            <a:endCxn id="29" idx="1"/>
          </p:cNvCxnSpPr>
          <p:nvPr/>
        </p:nvCxnSpPr>
        <p:spPr>
          <a:xfrm flipV="1">
            <a:off x="1241618" y="2766397"/>
            <a:ext cx="474889" cy="40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/>
          <p:nvPr/>
        </p:nvCxnSpPr>
        <p:spPr>
          <a:xfrm flipV="1">
            <a:off x="3149656" y="2770864"/>
            <a:ext cx="474889" cy="40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/>
          <p:cNvCxnSpPr/>
          <p:nvPr/>
        </p:nvCxnSpPr>
        <p:spPr>
          <a:xfrm flipV="1">
            <a:off x="5894486" y="4432097"/>
            <a:ext cx="474889" cy="40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6DA0DD7C-03D9-4027-92BF-F54C69D01976}"/>
                  </a:ext>
                </a:extLst>
              </p:cNvPr>
              <p:cNvSpPr/>
              <p:nvPr/>
            </p:nvSpPr>
            <p:spPr>
              <a:xfrm>
                <a:off x="5421640" y="4007856"/>
                <a:ext cx="702419" cy="792000"/>
              </a:xfrm>
              <a:prstGeom prst="rect">
                <a:avLst/>
              </a:prstGeom>
              <a:solidFill>
                <a:srgbClr val="CCCCFF"/>
              </a:solidFill>
              <a:ln>
                <a:solidFill>
                  <a:srgbClr val="7030A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altLang="zh-TW" sz="2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2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sz="2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2200" b="1" i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6DA0DD7C-03D9-4027-92BF-F54C69D019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1640" y="4007856"/>
                <a:ext cx="702419" cy="792000"/>
              </a:xfrm>
              <a:prstGeom prst="rect">
                <a:avLst/>
              </a:prstGeom>
              <a:blipFill>
                <a:blip r:embed="rId9"/>
                <a:stretch>
                  <a:fillRect l="-4274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30"/>
          <p:cNvSpPr/>
          <p:nvPr/>
        </p:nvSpPr>
        <p:spPr>
          <a:xfrm>
            <a:off x="68032" y="2416477"/>
            <a:ext cx="1173586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/>
              <a:t>Linguistic </a:t>
            </a:r>
          </a:p>
          <a:p>
            <a:pPr algn="ctr"/>
            <a:r>
              <a:rPr lang="en-US" altLang="zh-TW" sz="2000" dirty="0"/>
              <a:t>features</a:t>
            </a:r>
          </a:p>
        </p:txBody>
      </p:sp>
      <p:sp>
        <p:nvSpPr>
          <p:cNvPr id="60" name="矩形 59"/>
          <p:cNvSpPr/>
          <p:nvPr/>
        </p:nvSpPr>
        <p:spPr>
          <a:xfrm>
            <a:off x="8592456" y="4354018"/>
            <a:ext cx="108000" cy="10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6DA0DD7C-03D9-4027-92BF-F54C69D01976}"/>
                  </a:ext>
                </a:extLst>
              </p:cNvPr>
              <p:cNvSpPr/>
              <p:nvPr/>
            </p:nvSpPr>
            <p:spPr>
              <a:xfrm>
                <a:off x="6339643" y="3991888"/>
                <a:ext cx="1440000" cy="7920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zh-TW" sz="2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𝑨𝑺𝑽</m:t>
                          </m:r>
                        </m:sub>
                      </m:sSub>
                    </m:oMath>
                  </m:oMathPara>
                </a14:m>
                <a:endParaRPr lang="en-US" altLang="zh-TW" sz="2200" b="1" i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6DA0DD7C-03D9-4027-92BF-F54C69D019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643" y="3991888"/>
                <a:ext cx="1440000" cy="792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矩形 34"/>
          <p:cNvSpPr/>
          <p:nvPr/>
        </p:nvSpPr>
        <p:spPr>
          <a:xfrm>
            <a:off x="3556589" y="3189474"/>
            <a:ext cx="1658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/>
              <a:t>sp</a:t>
            </a:r>
            <a:r>
              <a:rPr lang="en-US" altLang="zh-TW" dirty="0"/>
              <a:t>, f0, duration </a:t>
            </a:r>
            <a:endParaRPr lang="zh-TW" altLang="en-US" dirty="0"/>
          </a:p>
        </p:txBody>
      </p:sp>
      <p:sp>
        <p:nvSpPr>
          <p:cNvPr id="36" name="矩形 35"/>
          <p:cNvSpPr/>
          <p:nvPr/>
        </p:nvSpPr>
        <p:spPr>
          <a:xfrm>
            <a:off x="7223199" y="3232821"/>
            <a:ext cx="1658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/>
              <a:t>sp</a:t>
            </a:r>
            <a:r>
              <a:rPr lang="en-US" altLang="zh-TW" dirty="0"/>
              <a:t>, f0, duration 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5838557" y="243842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</a:rPr>
              <a:t>MGE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4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865B9B-C431-4CB2-9E24-A6BFF98C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70" y="693464"/>
            <a:ext cx="7886700" cy="6073095"/>
          </a:xfrm>
        </p:spPr>
        <p:txBody>
          <a:bodyPr/>
          <a:lstStyle/>
          <a:p>
            <a:r>
              <a:rPr lang="en-US" altLang="zh-TW" dirty="0"/>
              <a:t>Initialize generator and discriminator</a:t>
            </a:r>
          </a:p>
          <a:p>
            <a:r>
              <a:rPr lang="en-US" altLang="zh-TW" dirty="0"/>
              <a:t>In each training iteration:</a:t>
            </a:r>
          </a:p>
          <a:p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8E07828-B004-4E7B-ACFC-C15486CA2BA1}"/>
              </a:ext>
            </a:extLst>
          </p:cNvPr>
          <p:cNvGrpSpPr/>
          <p:nvPr/>
        </p:nvGrpSpPr>
        <p:grpSpPr>
          <a:xfrm>
            <a:off x="6522028" y="626841"/>
            <a:ext cx="1698796" cy="557753"/>
            <a:chOff x="5084896" y="679363"/>
            <a:chExt cx="1698796" cy="557753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03927BB2-EE1E-4612-B68A-B1A992A03C0D}"/>
                </a:ext>
              </a:extLst>
            </p:cNvPr>
            <p:cNvSpPr/>
            <p:nvPr/>
          </p:nvSpPr>
          <p:spPr>
            <a:xfrm>
              <a:off x="6000318" y="679363"/>
              <a:ext cx="783374" cy="55135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D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1A660FB-3169-4A70-877F-683D6C004528}"/>
                </a:ext>
              </a:extLst>
            </p:cNvPr>
            <p:cNvSpPr/>
            <p:nvPr/>
          </p:nvSpPr>
          <p:spPr>
            <a:xfrm>
              <a:off x="5084896" y="679363"/>
              <a:ext cx="773176" cy="557753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</a:t>
              </a:r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CD6ACC78-9170-414F-942C-CE800B7FC910}"/>
              </a:ext>
            </a:extLst>
          </p:cNvPr>
          <p:cNvSpPr txBox="1"/>
          <p:nvPr/>
        </p:nvSpPr>
        <p:spPr>
          <a:xfrm>
            <a:off x="359057" y="2598003"/>
            <a:ext cx="1425110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chemeClr val="bg1"/>
                </a:solidFill>
              </a:rPr>
              <a:t>Learning </a:t>
            </a:r>
          </a:p>
          <a:p>
            <a:pPr algn="ctr"/>
            <a:r>
              <a:rPr lang="en-US" altLang="zh-TW" sz="2400" dirty="0">
                <a:solidFill>
                  <a:schemeClr val="bg1"/>
                </a:solidFill>
              </a:rPr>
              <a:t>D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BDDB249-99B1-46CB-B183-3C60ABFEE051}"/>
              </a:ext>
            </a:extLst>
          </p:cNvPr>
          <p:cNvSpPr txBox="1"/>
          <p:nvPr/>
        </p:nvSpPr>
        <p:spPr>
          <a:xfrm>
            <a:off x="2099480" y="1876600"/>
            <a:ext cx="2322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Sample some real objects:</a:t>
            </a:r>
            <a:endParaRPr lang="zh-TW" altLang="en-US" sz="24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F075F5C-F0F3-4420-9CA0-926AA73C764F}"/>
              </a:ext>
            </a:extLst>
          </p:cNvPr>
          <p:cNvSpPr txBox="1"/>
          <p:nvPr/>
        </p:nvSpPr>
        <p:spPr>
          <a:xfrm>
            <a:off x="2099480" y="267526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Generate some fake objects:</a:t>
            </a:r>
            <a:endParaRPr lang="zh-TW" altLang="en-US" sz="24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D4EC1BF5-83BF-42B4-9722-54DFF8170B17}"/>
              </a:ext>
            </a:extLst>
          </p:cNvPr>
          <p:cNvGrpSpPr/>
          <p:nvPr/>
        </p:nvGrpSpPr>
        <p:grpSpPr>
          <a:xfrm>
            <a:off x="4233080" y="1944068"/>
            <a:ext cx="2851417" cy="731192"/>
            <a:chOff x="3798412" y="6111526"/>
            <a:chExt cx="2162335" cy="554490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3F235E3-3790-4CEC-BC14-6B5138F9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0747" y="6126016"/>
              <a:ext cx="540000" cy="540000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3AF2D4C-5ABF-4EC9-A575-BB1C2B53B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8412" y="6111526"/>
              <a:ext cx="540000" cy="5400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84527AAC-87FE-45CC-A533-774F46B5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747" y="6126016"/>
              <a:ext cx="540000" cy="540000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0A513B47-9A64-4081-84F0-9418A403D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747" y="6111526"/>
              <a:ext cx="540000" cy="540000"/>
            </a:xfrm>
            <a:prstGeom prst="rect">
              <a:avLst/>
            </a:prstGeom>
          </p:spPr>
        </p:pic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24D8903A-FEC2-46D0-975D-7CAE0A6DB450}"/>
              </a:ext>
            </a:extLst>
          </p:cNvPr>
          <p:cNvSpPr/>
          <p:nvPr/>
        </p:nvSpPr>
        <p:spPr>
          <a:xfrm>
            <a:off x="5227507" y="3837275"/>
            <a:ext cx="972909" cy="7018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4E89B81-C61D-42DC-8413-3FEC1F55DC46}"/>
              </a:ext>
            </a:extLst>
          </p:cNvPr>
          <p:cNvSpPr txBox="1"/>
          <p:nvPr/>
        </p:nvSpPr>
        <p:spPr>
          <a:xfrm>
            <a:off x="121858" y="42066"/>
            <a:ext cx="3924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Algorithm</a:t>
            </a:r>
            <a:endParaRPr lang="zh-TW" altLang="en-US" sz="3200" b="1" i="1" u="sng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8F92AF4-1D01-401A-91C0-879369016A11}"/>
              </a:ext>
            </a:extLst>
          </p:cNvPr>
          <p:cNvSpPr/>
          <p:nvPr/>
        </p:nvSpPr>
        <p:spPr>
          <a:xfrm>
            <a:off x="7539685" y="2515963"/>
            <a:ext cx="783374" cy="5513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695F0EF-A27F-4F9F-BCB7-4816F3869F95}"/>
              </a:ext>
            </a:extLst>
          </p:cNvPr>
          <p:cNvSpPr txBox="1"/>
          <p:nvPr/>
        </p:nvSpPr>
        <p:spPr>
          <a:xfrm>
            <a:off x="7369562" y="2031229"/>
            <a:ext cx="1123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Update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67A0AEC-66CA-4D80-8FBF-95DC9F1FD073}"/>
              </a:ext>
            </a:extLst>
          </p:cNvPr>
          <p:cNvSpPr txBox="1"/>
          <p:nvPr/>
        </p:nvSpPr>
        <p:spPr>
          <a:xfrm>
            <a:off x="372410" y="4893947"/>
            <a:ext cx="142511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chemeClr val="bg1"/>
                </a:solidFill>
              </a:rPr>
              <a:t>Learning </a:t>
            </a:r>
          </a:p>
          <a:p>
            <a:pPr algn="ctr"/>
            <a:r>
              <a:rPr lang="en-US" altLang="zh-TW" sz="2400" dirty="0">
                <a:solidFill>
                  <a:schemeClr val="bg1"/>
                </a:solidFill>
              </a:rPr>
              <a:t>G</a:t>
            </a:r>
            <a:endParaRPr lang="zh-TW" altLang="en-US" sz="2400" dirty="0">
              <a:solidFill>
                <a:schemeClr val="bg1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76042D3-7278-4722-BB8A-D8AEF3235CC9}"/>
              </a:ext>
            </a:extLst>
          </p:cNvPr>
          <p:cNvSpPr/>
          <p:nvPr/>
        </p:nvSpPr>
        <p:spPr>
          <a:xfrm>
            <a:off x="4098345" y="5354937"/>
            <a:ext cx="972909" cy="7018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5B75EEA-41C3-4EC8-B1B5-1290E314337B}"/>
              </a:ext>
            </a:extLst>
          </p:cNvPr>
          <p:cNvSpPr/>
          <p:nvPr/>
        </p:nvSpPr>
        <p:spPr>
          <a:xfrm>
            <a:off x="6916516" y="5364029"/>
            <a:ext cx="976665" cy="7018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E9B19D0-3518-48B3-9875-2448C77153BD}"/>
              </a:ext>
            </a:extLst>
          </p:cNvPr>
          <p:cNvSpPr/>
          <p:nvPr/>
        </p:nvSpPr>
        <p:spPr>
          <a:xfrm>
            <a:off x="5304286" y="5196299"/>
            <a:ext cx="770764" cy="7065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33F7ADF2-A21D-46E3-8A0B-AEC4A810703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4805468" y="4188193"/>
            <a:ext cx="422039" cy="112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48EA584C-5C4B-400D-A428-8A5CCD8CBEDE}"/>
              </a:ext>
            </a:extLst>
          </p:cNvPr>
          <p:cNvCxnSpPr>
            <a:cxnSpLocks/>
          </p:cNvCxnSpPr>
          <p:nvPr/>
        </p:nvCxnSpPr>
        <p:spPr>
          <a:xfrm flipH="1" flipV="1">
            <a:off x="4581486" y="3493622"/>
            <a:ext cx="1151350" cy="3384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485AAB39-C505-4948-A5E1-6D1173C2E721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5357995" y="3451865"/>
            <a:ext cx="355967" cy="3854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FA067F83-5E90-471E-B97E-D44C27EB381B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5713962" y="3451865"/>
            <a:ext cx="300744" cy="3854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04C5898C-FB80-4B6C-82A7-88F3DDDF92FD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5713962" y="3512730"/>
            <a:ext cx="996493" cy="3245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>
            <a:extLst>
              <a:ext uri="{FF2B5EF4-FFF2-40B4-BE49-F238E27FC236}">
                <a16:creationId xmlns:a16="http://schemas.microsoft.com/office/drawing/2014/main" id="{15844557-E225-472B-AB9A-00017A9AF0CD}"/>
              </a:ext>
            </a:extLst>
          </p:cNvPr>
          <p:cNvSpPr/>
          <p:nvPr/>
        </p:nvSpPr>
        <p:spPr>
          <a:xfrm>
            <a:off x="6716252" y="2240726"/>
            <a:ext cx="362512" cy="4344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B3DF6A6A-2223-4CA0-B853-B054E19CD9EF}"/>
              </a:ext>
            </a:extLst>
          </p:cNvPr>
          <p:cNvSpPr/>
          <p:nvPr/>
        </p:nvSpPr>
        <p:spPr>
          <a:xfrm>
            <a:off x="6047816" y="2240726"/>
            <a:ext cx="362512" cy="4344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EE3D4AE4-9646-4F40-97C8-D04FB7E857E4}"/>
              </a:ext>
            </a:extLst>
          </p:cNvPr>
          <p:cNvSpPr/>
          <p:nvPr/>
        </p:nvSpPr>
        <p:spPr>
          <a:xfrm>
            <a:off x="5316100" y="2240726"/>
            <a:ext cx="362512" cy="4344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65CC803-F94B-4829-87AF-2061918452B6}"/>
              </a:ext>
            </a:extLst>
          </p:cNvPr>
          <p:cNvSpPr/>
          <p:nvPr/>
        </p:nvSpPr>
        <p:spPr>
          <a:xfrm>
            <a:off x="4614596" y="2240726"/>
            <a:ext cx="362512" cy="4344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cxnSp>
        <p:nvCxnSpPr>
          <p:cNvPr id="53" name="直線單箭頭接點 52">
            <a:extLst>
              <a:ext uri="{FF2B5EF4-FFF2-40B4-BE49-F238E27FC236}">
                <a16:creationId xmlns:a16="http://schemas.microsoft.com/office/drawing/2014/main" id="{7F506987-0ACA-436D-BE11-540CF681E122}"/>
              </a:ext>
            </a:extLst>
          </p:cNvPr>
          <p:cNvCxnSpPr>
            <a:cxnSpLocks/>
          </p:cNvCxnSpPr>
          <p:nvPr/>
        </p:nvCxnSpPr>
        <p:spPr>
          <a:xfrm>
            <a:off x="3721677" y="5714947"/>
            <a:ext cx="3766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矩形 60">
            <a:extLst>
              <a:ext uri="{FF2B5EF4-FFF2-40B4-BE49-F238E27FC236}">
                <a16:creationId xmlns:a16="http://schemas.microsoft.com/office/drawing/2014/main" id="{3C07895C-42A7-419A-A9A7-40729F8F1F76}"/>
              </a:ext>
            </a:extLst>
          </p:cNvPr>
          <p:cNvSpPr/>
          <p:nvPr/>
        </p:nvSpPr>
        <p:spPr>
          <a:xfrm>
            <a:off x="5456686" y="5348699"/>
            <a:ext cx="770764" cy="7065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58859995-177C-439D-BCB6-83EBE2FBB179}"/>
              </a:ext>
            </a:extLst>
          </p:cNvPr>
          <p:cNvSpPr/>
          <p:nvPr/>
        </p:nvSpPr>
        <p:spPr>
          <a:xfrm>
            <a:off x="5609086" y="5501099"/>
            <a:ext cx="770764" cy="7065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8C85D37A-2837-4785-BBF9-6BF546725E0B}"/>
              </a:ext>
            </a:extLst>
          </p:cNvPr>
          <p:cNvSpPr/>
          <p:nvPr/>
        </p:nvSpPr>
        <p:spPr>
          <a:xfrm>
            <a:off x="5761486" y="5653499"/>
            <a:ext cx="770764" cy="7065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E941DA1D-41BE-4C27-BD80-214D85C02D3D}"/>
              </a:ext>
            </a:extLst>
          </p:cNvPr>
          <p:cNvCxnSpPr>
            <a:cxnSpLocks/>
          </p:cNvCxnSpPr>
          <p:nvPr/>
        </p:nvCxnSpPr>
        <p:spPr>
          <a:xfrm>
            <a:off x="7893181" y="5695844"/>
            <a:ext cx="3766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C6D9C328-5575-4569-842D-FC4A0BFF151E}"/>
              </a:ext>
            </a:extLst>
          </p:cNvPr>
          <p:cNvCxnSpPr>
            <a:cxnSpLocks/>
          </p:cNvCxnSpPr>
          <p:nvPr/>
        </p:nvCxnSpPr>
        <p:spPr>
          <a:xfrm>
            <a:off x="5071254" y="5706541"/>
            <a:ext cx="3766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2F0E0C56-3017-43E5-93FD-B96F6CF36EFF}"/>
              </a:ext>
            </a:extLst>
          </p:cNvPr>
          <p:cNvCxnSpPr>
            <a:cxnSpLocks/>
          </p:cNvCxnSpPr>
          <p:nvPr/>
        </p:nvCxnSpPr>
        <p:spPr>
          <a:xfrm>
            <a:off x="6551434" y="5687362"/>
            <a:ext cx="37666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 66">
            <a:extLst>
              <a:ext uri="{FF2B5EF4-FFF2-40B4-BE49-F238E27FC236}">
                <a16:creationId xmlns:a16="http://schemas.microsoft.com/office/drawing/2014/main" id="{662A7075-5532-41CA-AEC2-12BF5B0FC13B}"/>
              </a:ext>
            </a:extLst>
          </p:cNvPr>
          <p:cNvSpPr/>
          <p:nvPr/>
        </p:nvSpPr>
        <p:spPr>
          <a:xfrm>
            <a:off x="8323059" y="5478618"/>
            <a:ext cx="362512" cy="4344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3D49DE38-BA1A-436F-BEDF-58DAB84DE194}"/>
              </a:ext>
            </a:extLst>
          </p:cNvPr>
          <p:cNvSpPr txBox="1"/>
          <p:nvPr/>
        </p:nvSpPr>
        <p:spPr>
          <a:xfrm>
            <a:off x="3890851" y="5980696"/>
            <a:ext cx="151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update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4371C215-F084-4A0F-A5D9-390E2E95FC56}"/>
              </a:ext>
            </a:extLst>
          </p:cNvPr>
          <p:cNvSpPr txBox="1"/>
          <p:nvPr/>
        </p:nvSpPr>
        <p:spPr>
          <a:xfrm>
            <a:off x="6752199" y="6006770"/>
            <a:ext cx="151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fix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5090D426-518A-4B86-BC74-CCF3B209A96F}"/>
              </a:ext>
            </a:extLst>
          </p:cNvPr>
          <p:cNvGrpSpPr/>
          <p:nvPr/>
        </p:nvGrpSpPr>
        <p:grpSpPr>
          <a:xfrm>
            <a:off x="4562292" y="4539111"/>
            <a:ext cx="1199194" cy="815826"/>
            <a:chOff x="4562292" y="4539111"/>
            <a:chExt cx="1199194" cy="815826"/>
          </a:xfrm>
        </p:grpSpPr>
        <p:cxnSp>
          <p:nvCxnSpPr>
            <p:cNvPr id="73" name="直線單箭頭接點 72">
              <a:extLst>
                <a:ext uri="{FF2B5EF4-FFF2-40B4-BE49-F238E27FC236}">
                  <a16:creationId xmlns:a16="http://schemas.microsoft.com/office/drawing/2014/main" id="{5CD1F58E-A9CB-43DD-A80E-5810F9401974}"/>
                </a:ext>
              </a:extLst>
            </p:cNvPr>
            <p:cNvCxnSpPr>
              <a:cxnSpLocks/>
            </p:cNvCxnSpPr>
            <p:nvPr/>
          </p:nvCxnSpPr>
          <p:spPr>
            <a:xfrm>
              <a:off x="4562292" y="4915779"/>
              <a:ext cx="119919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單箭頭接點 73">
              <a:extLst>
                <a:ext uri="{FF2B5EF4-FFF2-40B4-BE49-F238E27FC236}">
                  <a16:creationId xmlns:a16="http://schemas.microsoft.com/office/drawing/2014/main" id="{9DB03D6E-1669-4D4A-9993-61946BEDB6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537730" y="4727445"/>
              <a:ext cx="37666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單箭頭接點 74">
              <a:extLst>
                <a:ext uri="{FF2B5EF4-FFF2-40B4-BE49-F238E27FC236}">
                  <a16:creationId xmlns:a16="http://schemas.microsoft.com/office/drawing/2014/main" id="{0EDBB42B-0FB5-4CB3-AF8D-62F7CC982CEE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V="1">
              <a:off x="4584800" y="4893947"/>
              <a:ext cx="0" cy="46099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圖片 57">
            <a:extLst>
              <a:ext uri="{FF2B5EF4-FFF2-40B4-BE49-F238E27FC236}">
                <a16:creationId xmlns:a16="http://schemas.microsoft.com/office/drawing/2014/main" id="{341938F7-AA60-470D-9873-394EE1F59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3103" y="2784829"/>
            <a:ext cx="2801716" cy="697569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5864FFE2-0E73-4274-A838-658F205F6179}"/>
              </a:ext>
            </a:extLst>
          </p:cNvPr>
          <p:cNvSpPr/>
          <p:nvPr/>
        </p:nvSpPr>
        <p:spPr>
          <a:xfrm>
            <a:off x="6722764" y="3055549"/>
            <a:ext cx="362512" cy="43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/>
              <a:t>0</a:t>
            </a:r>
            <a:endParaRPr lang="zh-TW" altLang="en-US" sz="2400" b="1" dirty="0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CB82E3EB-7FCD-421B-B5E7-62EAE54EC23C}"/>
              </a:ext>
            </a:extLst>
          </p:cNvPr>
          <p:cNvSpPr/>
          <p:nvPr/>
        </p:nvSpPr>
        <p:spPr>
          <a:xfrm>
            <a:off x="6054328" y="3055549"/>
            <a:ext cx="362512" cy="43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/>
              <a:t>0</a:t>
            </a:r>
            <a:endParaRPr lang="zh-TW" altLang="en-US" sz="2400" b="1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F964FB04-ABE9-443B-AA66-EEDA8B5DE37A}"/>
              </a:ext>
            </a:extLst>
          </p:cNvPr>
          <p:cNvSpPr/>
          <p:nvPr/>
        </p:nvSpPr>
        <p:spPr>
          <a:xfrm>
            <a:off x="5322612" y="3055549"/>
            <a:ext cx="362512" cy="43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/>
              <a:t>0</a:t>
            </a:r>
            <a:endParaRPr lang="zh-TW" altLang="en-US" sz="2400" b="1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71483682-3DAF-4FF9-8816-5F4B1C13E5F8}"/>
              </a:ext>
            </a:extLst>
          </p:cNvPr>
          <p:cNvSpPr/>
          <p:nvPr/>
        </p:nvSpPr>
        <p:spPr>
          <a:xfrm>
            <a:off x="4621108" y="3055549"/>
            <a:ext cx="362512" cy="434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/>
              <a:t>0</a:t>
            </a:r>
            <a:endParaRPr lang="zh-TW" altLang="en-US" sz="2400" b="1" dirty="0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8A70ED21-07B8-4385-ACC2-D6CB590B9C77}"/>
              </a:ext>
            </a:extLst>
          </p:cNvPr>
          <p:cNvSpPr/>
          <p:nvPr/>
        </p:nvSpPr>
        <p:spPr>
          <a:xfrm>
            <a:off x="1962150" y="5062172"/>
            <a:ext cx="6947325" cy="146781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6A73CAD9-E371-4645-A26C-E0DB0E674685}"/>
              </a:ext>
            </a:extLst>
          </p:cNvPr>
          <p:cNvSpPr/>
          <p:nvPr/>
        </p:nvSpPr>
        <p:spPr>
          <a:xfrm>
            <a:off x="1962150" y="1804041"/>
            <a:ext cx="6947325" cy="322230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2B4F484D-3C2F-4321-82A5-7B78E7C358D7}"/>
              </a:ext>
            </a:extLst>
          </p:cNvPr>
          <p:cNvCxnSpPr>
            <a:cxnSpLocks/>
          </p:cNvCxnSpPr>
          <p:nvPr/>
        </p:nvCxnSpPr>
        <p:spPr>
          <a:xfrm flipH="1">
            <a:off x="7404849" y="3067320"/>
            <a:ext cx="526523" cy="22967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 71">
            <a:extLst>
              <a:ext uri="{FF2B5EF4-FFF2-40B4-BE49-F238E27FC236}">
                <a16:creationId xmlns:a16="http://schemas.microsoft.com/office/drawing/2014/main" id="{76DF4876-61BD-4BB4-815F-06CF3BD8C34C}"/>
              </a:ext>
            </a:extLst>
          </p:cNvPr>
          <p:cNvSpPr/>
          <p:nvPr/>
        </p:nvSpPr>
        <p:spPr>
          <a:xfrm rot="5400000">
            <a:off x="2990405" y="4000729"/>
            <a:ext cx="905437" cy="2988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B201949B-4BDC-41F9-AB4D-A65CA4FC8175}"/>
              </a:ext>
            </a:extLst>
          </p:cNvPr>
          <p:cNvSpPr/>
          <p:nvPr/>
        </p:nvSpPr>
        <p:spPr>
          <a:xfrm rot="5400000">
            <a:off x="3374842" y="4000729"/>
            <a:ext cx="905437" cy="298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8AACC874-CFE9-4868-B496-943DC15426DE}"/>
              </a:ext>
            </a:extLst>
          </p:cNvPr>
          <p:cNvSpPr/>
          <p:nvPr/>
        </p:nvSpPr>
        <p:spPr>
          <a:xfrm rot="5400000">
            <a:off x="3759279" y="4000729"/>
            <a:ext cx="905437" cy="2988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2E7B76E4-0746-4A6B-94EE-FEBC74C8618F}"/>
              </a:ext>
            </a:extLst>
          </p:cNvPr>
          <p:cNvSpPr/>
          <p:nvPr/>
        </p:nvSpPr>
        <p:spPr>
          <a:xfrm rot="5400000">
            <a:off x="4143715" y="4000729"/>
            <a:ext cx="905437" cy="2988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B1486409-B83F-457D-9F0A-BAC6AFDCF532}"/>
              </a:ext>
            </a:extLst>
          </p:cNvPr>
          <p:cNvSpPr/>
          <p:nvPr/>
        </p:nvSpPr>
        <p:spPr>
          <a:xfrm rot="5400000">
            <a:off x="1918435" y="5575534"/>
            <a:ext cx="905437" cy="2988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D388E58B-143A-4280-A916-1F5B22FD02BB}"/>
              </a:ext>
            </a:extLst>
          </p:cNvPr>
          <p:cNvSpPr/>
          <p:nvPr/>
        </p:nvSpPr>
        <p:spPr>
          <a:xfrm rot="5400000">
            <a:off x="2302872" y="5575534"/>
            <a:ext cx="905437" cy="298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2EB554F0-50EF-4557-979C-764F6404BF1B}"/>
              </a:ext>
            </a:extLst>
          </p:cNvPr>
          <p:cNvSpPr/>
          <p:nvPr/>
        </p:nvSpPr>
        <p:spPr>
          <a:xfrm rot="5400000">
            <a:off x="2687309" y="5575534"/>
            <a:ext cx="905437" cy="2988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FC4E0DEA-11D5-49E7-BDCD-A5AC2F9DC256}"/>
              </a:ext>
            </a:extLst>
          </p:cNvPr>
          <p:cNvSpPr/>
          <p:nvPr/>
        </p:nvSpPr>
        <p:spPr>
          <a:xfrm rot="5400000">
            <a:off x="3071745" y="5575534"/>
            <a:ext cx="905437" cy="2988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23BE67E5-E37E-4E65-BD0F-A1973F9E8473}"/>
              </a:ext>
            </a:extLst>
          </p:cNvPr>
          <p:cNvSpPr txBox="1"/>
          <p:nvPr/>
        </p:nvSpPr>
        <p:spPr>
          <a:xfrm>
            <a:off x="5696611" y="3886744"/>
            <a:ext cx="151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fix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3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7" grpId="0" animBg="1"/>
      <p:bldP spid="22" grpId="0" animBg="1"/>
      <p:bldP spid="23" grpId="0"/>
      <p:bldP spid="24" grpId="0" animBg="1"/>
      <p:bldP spid="25" grpId="0" animBg="1"/>
      <p:bldP spid="26" grpId="0" animBg="1"/>
      <p:bldP spid="27" grpId="0" animBg="1"/>
      <p:bldP spid="49" grpId="0" animBg="1"/>
      <p:bldP spid="50" grpId="0" animBg="1"/>
      <p:bldP spid="51" grpId="0" animBg="1"/>
      <p:bldP spid="52" grpId="0" animBg="1"/>
      <p:bldP spid="61" grpId="0" animBg="1"/>
      <p:bldP spid="62" grpId="0" animBg="1"/>
      <p:bldP spid="63" grpId="0" animBg="1"/>
      <p:bldP spid="67" grpId="0" animBg="1"/>
      <p:bldP spid="68" grpId="0"/>
      <p:bldP spid="69" grpId="0"/>
      <p:bldP spid="45" grpId="0" animBg="1"/>
      <p:bldP spid="46" grpId="0" animBg="1"/>
      <p:bldP spid="47" grpId="0" animBg="1"/>
      <p:bldP spid="48" grpId="0" animBg="1"/>
      <p:bldP spid="59" grpId="0" animBg="1"/>
      <p:bldP spid="60" grpId="0" animBg="1"/>
      <p:bldP spid="72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71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7"/>
          <a:stretch/>
        </p:blipFill>
        <p:spPr>
          <a:xfrm>
            <a:off x="60394" y="2464176"/>
            <a:ext cx="4750638" cy="328657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38" y="2867797"/>
            <a:ext cx="4395675" cy="246114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296807" y="1880525"/>
            <a:ext cx="37582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Fig. 11: Scores of speech quality (</a:t>
            </a:r>
            <a:r>
              <a:rPr lang="en-US" altLang="zh-TW" sz="2000" dirty="0" err="1"/>
              <a:t>sp</a:t>
            </a:r>
            <a:r>
              <a:rPr lang="en-US" altLang="zh-TW" sz="2000" dirty="0"/>
              <a:t> and F0).</a:t>
            </a:r>
            <a:endParaRPr lang="zh-TW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3266849" y="6305373"/>
            <a:ext cx="428625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50" dirty="0"/>
              <a:t>.</a:t>
            </a:r>
            <a:endParaRPr lang="zh-TW" altLang="en-US" sz="1350" dirty="0"/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 txBox="1">
            <a:spLocks/>
          </p:cNvSpPr>
          <p:nvPr/>
        </p:nvSpPr>
        <p:spPr>
          <a:xfrm>
            <a:off x="159323" y="1624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Speech Synthesis (SS-GAN)</a:t>
            </a:r>
            <a:endParaRPr lang="zh-TW" altLang="en-US" dirty="0"/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282694" y="1236045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Subjective evaluations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650995" y="1880525"/>
            <a:ext cx="47486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Fig. 10: Scores of speech quality (</a:t>
            </a:r>
            <a:r>
              <a:rPr lang="en-US" altLang="zh-TW" sz="2000" dirty="0" err="1"/>
              <a:t>sp</a:t>
            </a:r>
            <a:r>
              <a:rPr lang="en-US" altLang="zh-TW" sz="2000" dirty="0"/>
              <a:t>).</a:t>
            </a:r>
            <a:endParaRPr lang="zh-TW" altLang="en-US" sz="2000" dirty="0"/>
          </a:p>
        </p:txBody>
      </p:sp>
      <p:sp>
        <p:nvSpPr>
          <p:cNvPr id="15" name="矩形 14"/>
          <p:cNvSpPr/>
          <p:nvPr/>
        </p:nvSpPr>
        <p:spPr>
          <a:xfrm>
            <a:off x="650995" y="6014807"/>
            <a:ext cx="7886700" cy="430887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The proposed algorithm works for both spectral parameters and F0.</a:t>
            </a:r>
          </a:p>
        </p:txBody>
      </p:sp>
    </p:spTree>
    <p:extLst>
      <p:ext uri="{BB962C8B-B14F-4D97-AF65-F5344CB8AC3E}">
        <p14:creationId xmlns:p14="http://schemas.microsoft.com/office/powerpoint/2010/main" val="230802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0" y="139045"/>
            <a:ext cx="7886700" cy="994172"/>
          </a:xfrm>
        </p:spPr>
        <p:txBody>
          <a:bodyPr/>
          <a:lstStyle/>
          <a:p>
            <a:r>
              <a:rPr lang="en-US" altLang="zh-TW" dirty="0"/>
              <a:t>Speech Synthesis</a:t>
            </a:r>
            <a:endParaRPr lang="zh-TW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0001361-E9BB-4D53-9A0E-54F47C85241B}"/>
              </a:ext>
            </a:extLst>
          </p:cNvPr>
          <p:cNvSpPr/>
          <p:nvPr/>
        </p:nvSpPr>
        <p:spPr>
          <a:xfrm>
            <a:off x="1726584" y="3325976"/>
            <a:ext cx="1440000" cy="799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zh-TW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207679" y="3237722"/>
            <a:ext cx="1465225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/>
              <a:t>Natural speech </a:t>
            </a:r>
          </a:p>
          <a:p>
            <a:pPr algn="ctr"/>
            <a:r>
              <a:rPr lang="en-US" altLang="zh-TW" sz="2000" dirty="0"/>
              <a:t>parameters</a:t>
            </a:r>
          </a:p>
        </p:txBody>
      </p:sp>
      <p:cxnSp>
        <p:nvCxnSpPr>
          <p:cNvPr id="34" name="直線單箭頭接點 33"/>
          <p:cNvCxnSpPr>
            <a:stCxn id="30" idx="3"/>
            <a:endCxn id="32" idx="1"/>
          </p:cNvCxnSpPr>
          <p:nvPr/>
        </p:nvCxnSpPr>
        <p:spPr>
          <a:xfrm>
            <a:off x="5099847" y="3741895"/>
            <a:ext cx="2107832" cy="3659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>
            <a:off x="4955045" y="4043955"/>
            <a:ext cx="72267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5869370" y="4043955"/>
            <a:ext cx="133830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>
            <a:off x="5889838" y="4048394"/>
            <a:ext cx="0" cy="93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5655408" y="4021292"/>
            <a:ext cx="0" cy="93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634622" y="3234063"/>
            <a:ext cx="1465225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/>
              <a:t>Generated</a:t>
            </a:r>
            <a:r>
              <a:rPr lang="zh-TW" altLang="en-US" sz="2000" dirty="0"/>
              <a:t> </a:t>
            </a:r>
            <a:r>
              <a:rPr lang="en-US" altLang="zh-TW" sz="2000" dirty="0"/>
              <a:t>speech </a:t>
            </a:r>
          </a:p>
          <a:p>
            <a:pPr algn="ctr"/>
            <a:r>
              <a:rPr lang="en-US" altLang="zh-TW" sz="2000" dirty="0"/>
              <a:t>parameters</a:t>
            </a:r>
          </a:p>
        </p:txBody>
      </p:sp>
      <p:sp>
        <p:nvSpPr>
          <p:cNvPr id="47" name="矩形 46"/>
          <p:cNvSpPr/>
          <p:nvPr/>
        </p:nvSpPr>
        <p:spPr>
          <a:xfrm>
            <a:off x="7217509" y="4977833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Gen.</a:t>
            </a:r>
            <a:endParaRPr lang="zh-TW" altLang="en-US" dirty="0"/>
          </a:p>
        </p:txBody>
      </p:sp>
      <p:sp>
        <p:nvSpPr>
          <p:cNvPr id="48" name="矩形 47"/>
          <p:cNvSpPr/>
          <p:nvPr/>
        </p:nvSpPr>
        <p:spPr>
          <a:xfrm>
            <a:off x="7099553" y="5379021"/>
            <a:ext cx="833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Nature</a:t>
            </a:r>
            <a:endParaRPr lang="zh-TW" altLang="en-US" dirty="0"/>
          </a:p>
        </p:txBody>
      </p:sp>
      <p:cxnSp>
        <p:nvCxnSpPr>
          <p:cNvPr id="50" name="直線單箭頭接點 49"/>
          <p:cNvCxnSpPr/>
          <p:nvPr/>
        </p:nvCxnSpPr>
        <p:spPr>
          <a:xfrm>
            <a:off x="6485524" y="5361304"/>
            <a:ext cx="763695" cy="914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6DA0DD7C-03D9-4027-92BF-F54C69D01976}"/>
                  </a:ext>
                </a:extLst>
              </p:cNvPr>
              <p:cNvSpPr/>
              <p:nvPr/>
            </p:nvSpPr>
            <p:spPr>
              <a:xfrm>
                <a:off x="5045524" y="4957292"/>
                <a:ext cx="1440000" cy="7920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en-US" altLang="zh-TW" sz="2200" b="1" i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6DA0DD7C-03D9-4027-92BF-F54C69D019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524" y="4957292"/>
                <a:ext cx="1440000" cy="792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線單箭頭接點 56"/>
          <p:cNvCxnSpPr>
            <a:stCxn id="31" idx="3"/>
            <a:endCxn id="29" idx="1"/>
          </p:cNvCxnSpPr>
          <p:nvPr/>
        </p:nvCxnSpPr>
        <p:spPr>
          <a:xfrm flipV="1">
            <a:off x="1251695" y="3725674"/>
            <a:ext cx="474889" cy="40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/>
          <p:nvPr/>
        </p:nvCxnSpPr>
        <p:spPr>
          <a:xfrm flipV="1">
            <a:off x="3159733" y="3730141"/>
            <a:ext cx="474889" cy="40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78109" y="3375754"/>
            <a:ext cx="1173586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/>
              <a:t>Acoustic </a:t>
            </a:r>
          </a:p>
          <a:p>
            <a:pPr algn="ctr"/>
            <a:r>
              <a:rPr lang="en-US" altLang="zh-TW" sz="2000" dirty="0"/>
              <a:t>features</a:t>
            </a:r>
          </a:p>
        </p:txBody>
      </p:sp>
      <p:sp>
        <p:nvSpPr>
          <p:cNvPr id="60" name="矩形 59"/>
          <p:cNvSpPr/>
          <p:nvPr/>
        </p:nvSpPr>
        <p:spPr>
          <a:xfrm>
            <a:off x="7293279" y="5313295"/>
            <a:ext cx="108000" cy="10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3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920" y="1085808"/>
            <a:ext cx="7886700" cy="1525721"/>
          </a:xfrm>
        </p:spPr>
        <p:txBody>
          <a:bodyPr/>
          <a:lstStyle/>
          <a:p>
            <a:r>
              <a:rPr lang="en-US" altLang="zh-TW" dirty="0"/>
              <a:t>Speech synthesis with GAN glottal waveform model (</a:t>
            </a:r>
            <a:r>
              <a:rPr lang="en-US" altLang="zh-TW" dirty="0" err="1"/>
              <a:t>GlottGAN</a:t>
            </a:r>
            <a:r>
              <a:rPr lang="en-US" altLang="zh-TW" dirty="0"/>
              <a:t>) </a:t>
            </a:r>
            <a:r>
              <a:rPr lang="en-US" altLang="zh-TW" sz="2000" dirty="0">
                <a:solidFill>
                  <a:srgbClr val="0000FF"/>
                </a:solidFill>
              </a:rPr>
              <a:t>[</a:t>
            </a:r>
            <a:r>
              <a:rPr lang="en-US" altLang="zh-TW" sz="2000" dirty="0" err="1">
                <a:solidFill>
                  <a:srgbClr val="0000FF"/>
                </a:solidFill>
              </a:rPr>
              <a:t>Bollepalli</a:t>
            </a:r>
            <a:r>
              <a:rPr lang="en-US" altLang="zh-TW" sz="2000" dirty="0">
                <a:solidFill>
                  <a:srgbClr val="0000FF"/>
                </a:solidFill>
              </a:rPr>
              <a:t> et al., </a:t>
            </a:r>
            <a:r>
              <a:rPr lang="en-US" altLang="zh-TW" sz="2000" dirty="0" err="1">
                <a:solidFill>
                  <a:srgbClr val="0000FF"/>
                </a:solidFill>
              </a:rPr>
              <a:t>Interspeech</a:t>
            </a:r>
            <a:r>
              <a:rPr lang="en-US" altLang="zh-TW" sz="2000" dirty="0">
                <a:solidFill>
                  <a:srgbClr val="0000FF"/>
                </a:solidFill>
              </a:rPr>
              <a:t> 2017]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3482633" y="2820958"/>
            <a:ext cx="1806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Glottal waveform</a:t>
            </a:r>
            <a:endParaRPr lang="zh-TW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7037255" y="2799140"/>
            <a:ext cx="1806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Glottal waveform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197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544568" y="1116733"/>
            <a:ext cx="8599432" cy="554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Objective evaluations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60" y="1796461"/>
            <a:ext cx="4192140" cy="3973376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0" y="139045"/>
            <a:ext cx="7886700" cy="994172"/>
          </a:xfrm>
        </p:spPr>
        <p:txBody>
          <a:bodyPr/>
          <a:lstStyle/>
          <a:p>
            <a:r>
              <a:rPr lang="en-US" altLang="zh-TW" dirty="0"/>
              <a:t>Speech Synthesis (</a:t>
            </a:r>
            <a:r>
              <a:rPr lang="en-US" altLang="zh-TW" dirty="0" err="1"/>
              <a:t>GlottGAN</a:t>
            </a:r>
            <a:r>
              <a:rPr lang="en-US" altLang="zh-TW" dirty="0"/>
              <a:t>) 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1249277" y="5889754"/>
            <a:ext cx="6580930" cy="769441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The proposed GAN-based approach can generate glottal waveforms similar to the natural ones.</a:t>
            </a:r>
          </a:p>
        </p:txBody>
      </p:sp>
      <p:sp>
        <p:nvSpPr>
          <p:cNvPr id="8" name="矩形 7"/>
          <p:cNvSpPr/>
          <p:nvPr/>
        </p:nvSpPr>
        <p:spPr>
          <a:xfrm>
            <a:off x="2109843" y="1622464"/>
            <a:ext cx="54688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Fig. 12: Glottal pulses generated by GANs.</a:t>
            </a:r>
            <a:endParaRPr lang="zh-TW" altLang="en-US" sz="2000" dirty="0"/>
          </a:p>
        </p:txBody>
      </p:sp>
      <p:sp>
        <p:nvSpPr>
          <p:cNvPr id="2" name="矩形 1"/>
          <p:cNvSpPr/>
          <p:nvPr/>
        </p:nvSpPr>
        <p:spPr>
          <a:xfrm>
            <a:off x="6474217" y="2957487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G, D: DNN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6474217" y="3522956"/>
            <a:ext cx="2244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G, D: conditional DNN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492171" y="4190466"/>
            <a:ext cx="1669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G, D: Deep CNN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6492171" y="4815731"/>
            <a:ext cx="2553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G, D: Deep CNN + LS loss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732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/>
          <p:cNvSpPr/>
          <p:nvPr/>
        </p:nvSpPr>
        <p:spPr>
          <a:xfrm>
            <a:off x="3778693" y="5524496"/>
            <a:ext cx="5158385" cy="117923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202060" y="1044171"/>
            <a:ext cx="7797304" cy="554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Speech synthesis with GAN &amp; multi-task learning (SS-GAN-MTL) </a:t>
            </a:r>
            <a:r>
              <a:rPr lang="en-US" altLang="zh-TW" sz="2000" dirty="0">
                <a:solidFill>
                  <a:srgbClr val="0000FF"/>
                </a:solidFill>
              </a:rPr>
              <a:t>[Yang et al., ASRU 2017]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7739053" y="1802821"/>
                <a:ext cx="407997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2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zh-TW" altLang="en-US" sz="2200" b="1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053" y="1802821"/>
                <a:ext cx="407997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4202345" y="1769083"/>
                <a:ext cx="410689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2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sz="2200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345" y="1769083"/>
                <a:ext cx="410689" cy="430887"/>
              </a:xfrm>
              <a:prstGeom prst="rect">
                <a:avLst/>
              </a:prstGeom>
              <a:blipFill>
                <a:blip r:embed="rId4"/>
                <a:stretch>
                  <a:fillRect t="-8451" r="-117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0" y="139045"/>
            <a:ext cx="7886700" cy="994172"/>
          </a:xfrm>
        </p:spPr>
        <p:txBody>
          <a:bodyPr/>
          <a:lstStyle/>
          <a:p>
            <a:r>
              <a:rPr lang="en-US" altLang="zh-TW" dirty="0"/>
              <a:t>Speech Synthesis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30001361-E9BB-4D53-9A0E-54F47C85241B}"/>
                  </a:ext>
                </a:extLst>
              </p:cNvPr>
              <p:cNvSpPr/>
              <p:nvPr/>
            </p:nvSpPr>
            <p:spPr>
              <a:xfrm>
                <a:off x="1731021" y="2236636"/>
                <a:ext cx="1440000" cy="7993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en-US" altLang="zh-TW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𝑺𝑺</m:t>
                          </m:r>
                        </m:sub>
                      </m:sSub>
                    </m:oMath>
                  </m:oMathPara>
                </a14:m>
                <a:endParaRPr lang="zh-TW" altLang="en-US" sz="2200" b="1" i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30001361-E9BB-4D53-9A0E-54F47C8524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1021" y="2236636"/>
                <a:ext cx="1440000" cy="7993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矩形 31"/>
          <p:cNvSpPr/>
          <p:nvPr/>
        </p:nvSpPr>
        <p:spPr>
          <a:xfrm>
            <a:off x="7212116" y="2148382"/>
            <a:ext cx="1465225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/>
              <a:t>Natural speech </a:t>
            </a:r>
          </a:p>
          <a:p>
            <a:pPr algn="ctr"/>
            <a:r>
              <a:rPr lang="en-US" altLang="zh-TW" sz="2000" dirty="0"/>
              <a:t>parameters</a:t>
            </a:r>
          </a:p>
        </p:txBody>
      </p:sp>
      <p:cxnSp>
        <p:nvCxnSpPr>
          <p:cNvPr id="34" name="直線單箭頭接點 33"/>
          <p:cNvCxnSpPr>
            <a:stCxn id="30" idx="3"/>
            <a:endCxn id="32" idx="1"/>
          </p:cNvCxnSpPr>
          <p:nvPr/>
        </p:nvCxnSpPr>
        <p:spPr>
          <a:xfrm>
            <a:off x="5104284" y="2652555"/>
            <a:ext cx="2107832" cy="3659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>
            <a:off x="4959482" y="2954615"/>
            <a:ext cx="9143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6449850" y="2954615"/>
            <a:ext cx="7622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>
            <a:off x="6449850" y="2954615"/>
            <a:ext cx="0" cy="93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5873807" y="2964733"/>
            <a:ext cx="0" cy="93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639059" y="2144723"/>
            <a:ext cx="1465225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/>
              <a:t>Generated</a:t>
            </a:r>
            <a:r>
              <a:rPr lang="zh-TW" altLang="en-US" sz="2000" dirty="0"/>
              <a:t> </a:t>
            </a:r>
            <a:r>
              <a:rPr lang="en-US" altLang="zh-TW" sz="2000" dirty="0"/>
              <a:t>speech </a:t>
            </a:r>
          </a:p>
          <a:p>
            <a:pPr algn="ctr"/>
            <a:r>
              <a:rPr lang="en-US" altLang="zh-TW" sz="2000" dirty="0"/>
              <a:t>parameters</a:t>
            </a:r>
          </a:p>
        </p:txBody>
      </p:sp>
      <p:sp>
        <p:nvSpPr>
          <p:cNvPr id="47" name="矩形 46"/>
          <p:cNvSpPr/>
          <p:nvPr/>
        </p:nvSpPr>
        <p:spPr>
          <a:xfrm>
            <a:off x="7567681" y="3858856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Gen.</a:t>
            </a:r>
            <a:endParaRPr lang="zh-TW" altLang="en-US" dirty="0"/>
          </a:p>
        </p:txBody>
      </p:sp>
      <p:sp>
        <p:nvSpPr>
          <p:cNvPr id="48" name="矩形 47"/>
          <p:cNvSpPr/>
          <p:nvPr/>
        </p:nvSpPr>
        <p:spPr>
          <a:xfrm>
            <a:off x="7449725" y="4260044"/>
            <a:ext cx="833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Nature</a:t>
            </a:r>
            <a:endParaRPr lang="zh-TW" altLang="en-US" dirty="0"/>
          </a:p>
        </p:txBody>
      </p:sp>
      <p:cxnSp>
        <p:nvCxnSpPr>
          <p:cNvPr id="50" name="直線單箭頭接點 49"/>
          <p:cNvCxnSpPr/>
          <p:nvPr/>
        </p:nvCxnSpPr>
        <p:spPr>
          <a:xfrm>
            <a:off x="6886495" y="4242327"/>
            <a:ext cx="763695" cy="914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6DA0DD7C-03D9-4027-92BF-F54C69D01976}"/>
                  </a:ext>
                </a:extLst>
              </p:cNvPr>
              <p:cNvSpPr/>
              <p:nvPr/>
            </p:nvSpPr>
            <p:spPr>
              <a:xfrm>
                <a:off x="5441204" y="3883120"/>
                <a:ext cx="1440000" cy="7920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en-US" altLang="zh-TW" sz="2200" b="1" i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6DA0DD7C-03D9-4027-92BF-F54C69D019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1204" y="3883120"/>
                <a:ext cx="1440000" cy="792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線單箭頭接點 56"/>
          <p:cNvCxnSpPr>
            <a:stCxn id="31" idx="3"/>
            <a:endCxn id="29" idx="1"/>
          </p:cNvCxnSpPr>
          <p:nvPr/>
        </p:nvCxnSpPr>
        <p:spPr>
          <a:xfrm flipV="1">
            <a:off x="1256132" y="2636334"/>
            <a:ext cx="474889" cy="40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/>
          <p:cNvCxnSpPr/>
          <p:nvPr/>
        </p:nvCxnSpPr>
        <p:spPr>
          <a:xfrm flipV="1">
            <a:off x="3164170" y="2640801"/>
            <a:ext cx="474889" cy="40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矩形 59"/>
          <p:cNvSpPr/>
          <p:nvPr/>
        </p:nvSpPr>
        <p:spPr>
          <a:xfrm>
            <a:off x="7694250" y="4194318"/>
            <a:ext cx="108000" cy="10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0312" y="2436279"/>
            <a:ext cx="1173586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/>
              <a:t>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/>
              <p:cNvSpPr/>
              <p:nvPr/>
            </p:nvSpPr>
            <p:spPr>
              <a:xfrm>
                <a:off x="521801" y="2063448"/>
                <a:ext cx="39145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200" b="1" i="1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zh-TW" altLang="en-US" sz="2200" dirty="0"/>
              </a:p>
            </p:txBody>
          </p:sp>
        </mc:Choice>
        <mc:Fallback xmlns="">
          <p:sp>
            <p:nvSpPr>
              <p:cNvPr id="35" name="矩形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01" y="2063448"/>
                <a:ext cx="391454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線接點 35"/>
          <p:cNvCxnSpPr/>
          <p:nvPr/>
        </p:nvCxnSpPr>
        <p:spPr>
          <a:xfrm>
            <a:off x="2973956" y="5201333"/>
            <a:ext cx="31980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/>
          <p:cNvCxnSpPr>
            <a:stCxn id="31" idx="2"/>
            <a:endCxn id="29" idx="2"/>
          </p:cNvCxnSpPr>
          <p:nvPr/>
        </p:nvCxnSpPr>
        <p:spPr>
          <a:xfrm flipH="1" flipV="1">
            <a:off x="2451021" y="3036032"/>
            <a:ext cx="12856" cy="25192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 flipH="1" flipV="1">
            <a:off x="6144618" y="4648814"/>
            <a:ext cx="3214" cy="5525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矩形 45"/>
              <p:cNvSpPr/>
              <p:nvPr/>
            </p:nvSpPr>
            <p:spPr>
              <a:xfrm>
                <a:off x="2010971" y="4331955"/>
                <a:ext cx="417101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200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zh-TW" altLang="en-US" sz="2200" dirty="0"/>
              </a:p>
            </p:txBody>
          </p:sp>
        </mc:Choice>
        <mc:Fallback xmlns="">
          <p:sp>
            <p:nvSpPr>
              <p:cNvPr id="46" name="矩形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971" y="4331955"/>
                <a:ext cx="417101" cy="430887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3830700" y="5540420"/>
                <a:ext cx="5106378" cy="11342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0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𝐺𝐴𝑁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fun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 </m:t>
                    </m:r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~</m:t>
                            </m:r>
                            <m:sSub>
                              <m:sSub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𝑑𝑎𝑡𝑎</m:t>
                                </m:r>
                              </m:sub>
                            </m:s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𝑙𝑜𝑔𝐷</m:t>
                            </m:r>
                            <m:d>
                              <m:d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altLang="zh-TW" sz="2000" dirty="0"/>
              </a:p>
              <a:p>
                <a:r>
                  <a:rPr lang="en-US" altLang="zh-TW" sz="2000" dirty="0"/>
                  <a:t>                             +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~</m:t>
                            </m:r>
                            <m:sSub>
                              <m:sSub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</m:sub>
                        </m:sSub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TW" sz="200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⁡(1−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000" b="1" i="1">
                                        <a:latin typeface="Cambria Math" panose="02040503050406030204" pitchFamily="18" charset="0"/>
                                      </a:rPr>
                                      <m:t>𝒛</m:t>
                                    </m:r>
                                    <m:r>
                                      <a:rPr lang="en-US" altLang="zh-TW" sz="2000" b="1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altLang="zh-TW" sz="2000" b="1" i="1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</m:func>
                  </m:oMath>
                </a14:m>
                <a:endParaRPr lang="en-US" altLang="zh-TW" sz="2000" b="1" dirty="0"/>
              </a:p>
              <a:p>
                <a:r>
                  <a:rPr lang="en-US" altLang="zh-TW" sz="20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func>
                  </m:oMath>
                </a14:m>
                <a:r>
                  <a:rPr lang="en-US" altLang="zh-TW" sz="20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~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</m:sub>
                    </m:sSub>
                    <m:sSup>
                      <m:sSupPr>
                        <m:ctrlPr>
                          <a:rPr lang="en-US" altLang="zh-TW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𝐺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zh-TW" sz="2000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altLang="zh-TW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700" y="5540420"/>
                <a:ext cx="5106378" cy="1134285"/>
              </a:xfrm>
              <a:prstGeom prst="rect">
                <a:avLst/>
              </a:prstGeom>
              <a:blipFill>
                <a:blip r:embed="rId10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30"/>
          <p:cNvSpPr/>
          <p:nvPr/>
        </p:nvSpPr>
        <p:spPr>
          <a:xfrm>
            <a:off x="1877084" y="4847390"/>
            <a:ext cx="1173586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/>
              <a:t>Linguistic </a:t>
            </a:r>
          </a:p>
          <a:p>
            <a:pPr algn="ctr"/>
            <a:r>
              <a:rPr lang="en-US" altLang="zh-TW" sz="2000" dirty="0"/>
              <a:t>features</a:t>
            </a:r>
          </a:p>
        </p:txBody>
      </p:sp>
      <p:sp>
        <p:nvSpPr>
          <p:cNvPr id="5" name="矩形 4"/>
          <p:cNvSpPr/>
          <p:nvPr/>
        </p:nvSpPr>
        <p:spPr>
          <a:xfrm>
            <a:off x="5840688" y="2251570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</a:rPr>
              <a:t>MSE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202060" y="1044171"/>
            <a:ext cx="7797304" cy="554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Speech synthesis with GAN &amp; multi-task learning (SS-GAN-MTL) </a:t>
            </a:r>
            <a:r>
              <a:rPr lang="en-US" altLang="zh-TW" sz="2000" dirty="0">
                <a:solidFill>
                  <a:srgbClr val="0000FF"/>
                </a:solidFill>
              </a:rPr>
              <a:t>[Yang et al., ASRU 2017]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0" y="139045"/>
            <a:ext cx="7886700" cy="994172"/>
          </a:xfrm>
        </p:spPr>
        <p:txBody>
          <a:bodyPr/>
          <a:lstStyle/>
          <a:p>
            <a:r>
              <a:rPr lang="en-US" altLang="zh-TW" dirty="0"/>
              <a:t>Speech Synthesis (SS-GAN-MTL) </a:t>
            </a:r>
            <a:endParaRPr lang="zh-TW" altLang="en-US" dirty="0"/>
          </a:p>
        </p:txBody>
      </p:sp>
      <p:grpSp>
        <p:nvGrpSpPr>
          <p:cNvPr id="96" name="群組 95"/>
          <p:cNvGrpSpPr/>
          <p:nvPr/>
        </p:nvGrpSpPr>
        <p:grpSpPr>
          <a:xfrm>
            <a:off x="73740" y="1788635"/>
            <a:ext cx="8846766" cy="4934650"/>
            <a:chOff x="90312" y="1769083"/>
            <a:chExt cx="8846766" cy="4934650"/>
          </a:xfrm>
        </p:grpSpPr>
        <p:grpSp>
          <p:nvGrpSpPr>
            <p:cNvPr id="25" name="群組 24"/>
            <p:cNvGrpSpPr/>
            <p:nvPr/>
          </p:nvGrpSpPr>
          <p:grpSpPr>
            <a:xfrm>
              <a:off x="90312" y="1769083"/>
              <a:ext cx="8587029" cy="3786193"/>
              <a:chOff x="90312" y="1769083"/>
              <a:chExt cx="8587029" cy="3786193"/>
            </a:xfrm>
          </p:grpSpPr>
          <p:grpSp>
            <p:nvGrpSpPr>
              <p:cNvPr id="24" name="群組 23"/>
              <p:cNvGrpSpPr/>
              <p:nvPr/>
            </p:nvGrpSpPr>
            <p:grpSpPr>
              <a:xfrm>
                <a:off x="90312" y="1769083"/>
                <a:ext cx="8587029" cy="3786193"/>
                <a:chOff x="90312" y="1769083"/>
                <a:chExt cx="8587029" cy="3786193"/>
              </a:xfrm>
            </p:grpSpPr>
            <p:grpSp>
              <p:nvGrpSpPr>
                <p:cNvPr id="21" name="群組 20"/>
                <p:cNvGrpSpPr/>
                <p:nvPr/>
              </p:nvGrpSpPr>
              <p:grpSpPr>
                <a:xfrm>
                  <a:off x="90312" y="1802821"/>
                  <a:ext cx="8587029" cy="3752455"/>
                  <a:chOff x="90312" y="1802821"/>
                  <a:chExt cx="8587029" cy="3752455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" name="矩形 7"/>
                      <p:cNvSpPr/>
                      <p:nvPr/>
                    </p:nvSpPr>
                    <p:spPr>
                      <a:xfrm>
                        <a:off x="7739053" y="1802821"/>
                        <a:ext cx="407997" cy="430887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TW" sz="2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oMath>
                          </m:oMathPara>
                        </a14:m>
                        <a:endParaRPr lang="zh-TW" altLang="en-US" sz="2200" b="1" dirty="0"/>
                      </a:p>
                    </p:txBody>
                  </p:sp>
                </mc:Choice>
                <mc:Fallback xmlns="">
                  <p:sp>
                    <p:nvSpPr>
                      <p:cNvPr id="8" name="矩形 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739053" y="1802821"/>
                        <a:ext cx="407997" cy="430887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TW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9" name="矩形 28">
                        <a:extLst>
                          <a:ext uri="{FF2B5EF4-FFF2-40B4-BE49-F238E27FC236}">
                            <a16:creationId xmlns:a16="http://schemas.microsoft.com/office/drawing/2014/main" id="{30001361-E9BB-4D53-9A0E-54F47C8524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31021" y="2236636"/>
                        <a:ext cx="1440000" cy="799396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TW" sz="24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TW" sz="24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𝑮</m:t>
                                  </m:r>
                                </m:e>
                                <m:sub>
                                  <m:r>
                                    <a:rPr lang="en-US" altLang="zh-TW" sz="24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𝑺𝑺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zh-TW" altLang="en-US" sz="2200" b="1" i="1" dirty="0">
                          <a:solidFill>
                            <a:schemeClr val="tx2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9" name="矩形 28">
                        <a:extLst>
                          <a:ext uri="{FF2B5EF4-FFF2-40B4-BE49-F238E27FC236}">
                            <a16:creationId xmlns:a16="http://schemas.microsoft.com/office/drawing/2014/main" id="{30001361-E9BB-4D53-9A0E-54F47C85241B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731021" y="2236636"/>
                        <a:ext cx="1440000" cy="799396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TW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32" name="矩形 31"/>
                  <p:cNvSpPr/>
                  <p:nvPr/>
                </p:nvSpPr>
                <p:spPr>
                  <a:xfrm>
                    <a:off x="7212116" y="2148382"/>
                    <a:ext cx="1465225" cy="1015663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TW" sz="2000" dirty="0"/>
                      <a:t>Natural speech </a:t>
                    </a:r>
                  </a:p>
                  <a:p>
                    <a:pPr algn="ctr"/>
                    <a:r>
                      <a:rPr lang="en-US" altLang="zh-TW" sz="2000" dirty="0"/>
                      <a:t>parameters</a:t>
                    </a:r>
                  </a:p>
                </p:txBody>
              </p:sp>
              <p:cxnSp>
                <p:nvCxnSpPr>
                  <p:cNvPr id="34" name="直線單箭頭接點 33"/>
                  <p:cNvCxnSpPr>
                    <a:stCxn id="30" idx="3"/>
                    <a:endCxn id="32" idx="1"/>
                  </p:cNvCxnSpPr>
                  <p:nvPr/>
                </p:nvCxnSpPr>
                <p:spPr>
                  <a:xfrm>
                    <a:off x="5104284" y="2652555"/>
                    <a:ext cx="2107832" cy="3659"/>
                  </a:xfrm>
                  <a:prstGeom prst="straightConnector1">
                    <a:avLst/>
                  </a:prstGeom>
                  <a:ln w="38100">
                    <a:solidFill>
                      <a:srgbClr val="0070C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接點 36"/>
                  <p:cNvCxnSpPr/>
                  <p:nvPr/>
                </p:nvCxnSpPr>
                <p:spPr>
                  <a:xfrm>
                    <a:off x="4959482" y="2954615"/>
                    <a:ext cx="914325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接點 38"/>
                  <p:cNvCxnSpPr/>
                  <p:nvPr/>
                </p:nvCxnSpPr>
                <p:spPr>
                  <a:xfrm>
                    <a:off x="6449850" y="2954615"/>
                    <a:ext cx="762266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線接點 41"/>
                  <p:cNvCxnSpPr/>
                  <p:nvPr/>
                </p:nvCxnSpPr>
                <p:spPr>
                  <a:xfrm>
                    <a:off x="6449850" y="2954615"/>
                    <a:ext cx="0" cy="9360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線接點 42"/>
                  <p:cNvCxnSpPr/>
                  <p:nvPr/>
                </p:nvCxnSpPr>
                <p:spPr>
                  <a:xfrm>
                    <a:off x="5873807" y="2964733"/>
                    <a:ext cx="0" cy="9360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矩形 29"/>
                  <p:cNvSpPr/>
                  <p:nvPr/>
                </p:nvSpPr>
                <p:spPr>
                  <a:xfrm>
                    <a:off x="3639059" y="2144723"/>
                    <a:ext cx="1465225" cy="1015663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TW" sz="2000" dirty="0"/>
                      <a:t>Generated</a:t>
                    </a:r>
                    <a:r>
                      <a:rPr lang="zh-TW" altLang="en-US" sz="2000" dirty="0"/>
                      <a:t> </a:t>
                    </a:r>
                    <a:r>
                      <a:rPr lang="en-US" altLang="zh-TW" sz="2000" dirty="0"/>
                      <a:t>speech </a:t>
                    </a:r>
                  </a:p>
                  <a:p>
                    <a:pPr algn="ctr"/>
                    <a:r>
                      <a:rPr lang="en-US" altLang="zh-TW" sz="2000" dirty="0"/>
                      <a:t>parameters</a:t>
                    </a:r>
                  </a:p>
                </p:txBody>
              </p:sp>
              <p:sp>
                <p:nvSpPr>
                  <p:cNvPr id="47" name="矩形 46"/>
                  <p:cNvSpPr/>
                  <p:nvPr/>
                </p:nvSpPr>
                <p:spPr>
                  <a:xfrm>
                    <a:off x="7567681" y="3858856"/>
                    <a:ext cx="62549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TW" dirty="0"/>
                      <a:t>Gen.</a:t>
                    </a:r>
                    <a:endParaRPr lang="zh-TW" altLang="en-US" dirty="0"/>
                  </a:p>
                </p:txBody>
              </p:sp>
              <p:sp>
                <p:nvSpPr>
                  <p:cNvPr id="48" name="矩形 47"/>
                  <p:cNvSpPr/>
                  <p:nvPr/>
                </p:nvSpPr>
                <p:spPr>
                  <a:xfrm>
                    <a:off x="7449725" y="4260044"/>
                    <a:ext cx="8335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TW" dirty="0"/>
                      <a:t>Nature</a:t>
                    </a:r>
                    <a:endParaRPr lang="zh-TW" altLang="en-US" dirty="0"/>
                  </a:p>
                </p:txBody>
              </p:sp>
              <p:cxnSp>
                <p:nvCxnSpPr>
                  <p:cNvPr id="50" name="直線單箭頭接點 49"/>
                  <p:cNvCxnSpPr/>
                  <p:nvPr/>
                </p:nvCxnSpPr>
                <p:spPr>
                  <a:xfrm>
                    <a:off x="6886495" y="4242327"/>
                    <a:ext cx="763695" cy="914"/>
                  </a:xfrm>
                  <a:prstGeom prst="straightConnector1">
                    <a:avLst/>
                  </a:prstGeom>
                  <a:ln w="38100">
                    <a:solidFill>
                      <a:srgbClr val="C0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" name="矩形 22">
                        <a:extLst>
                          <a:ext uri="{FF2B5EF4-FFF2-40B4-BE49-F238E27FC236}">
                            <a16:creationId xmlns:a16="http://schemas.microsoft.com/office/drawing/2014/main" id="{6DA0DD7C-03D9-4027-92BF-F54C69D019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41204" y="3883120"/>
                        <a:ext cx="1440000" cy="79200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6"/>
                      </a:lnRef>
                      <a:fillRef idx="2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TW" sz="2000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oMath>
                          </m:oMathPara>
                        </a14:m>
                        <a:endParaRPr lang="en-US" altLang="zh-TW" sz="22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3" name="矩形 22">
                        <a:extLst>
                          <a:ext uri="{FF2B5EF4-FFF2-40B4-BE49-F238E27FC236}">
                            <a16:creationId xmlns:a16="http://schemas.microsoft.com/office/drawing/2014/main" id="{6DA0DD7C-03D9-4027-92BF-F54C69D01976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441204" y="3883120"/>
                        <a:ext cx="1440000" cy="792000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TW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57" name="直線單箭頭接點 56"/>
                  <p:cNvCxnSpPr>
                    <a:stCxn id="31" idx="3"/>
                    <a:endCxn id="29" idx="1"/>
                  </p:cNvCxnSpPr>
                  <p:nvPr/>
                </p:nvCxnSpPr>
                <p:spPr>
                  <a:xfrm flipV="1">
                    <a:off x="1256132" y="2636334"/>
                    <a:ext cx="474889" cy="4023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直線單箭頭接點 57"/>
                  <p:cNvCxnSpPr/>
                  <p:nvPr/>
                </p:nvCxnSpPr>
                <p:spPr>
                  <a:xfrm flipV="1">
                    <a:off x="3164170" y="2640801"/>
                    <a:ext cx="474889" cy="4023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矩形 59"/>
                  <p:cNvSpPr/>
                  <p:nvPr/>
                </p:nvSpPr>
                <p:spPr>
                  <a:xfrm>
                    <a:off x="7694250" y="4194318"/>
                    <a:ext cx="108000" cy="108000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>
                      <a:ln>
                        <a:solidFill>
                          <a:schemeClr val="tx1"/>
                        </a:solidFill>
                      </a:ln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" name="矩形 32"/>
                  <p:cNvSpPr/>
                  <p:nvPr/>
                </p:nvSpPr>
                <p:spPr>
                  <a:xfrm>
                    <a:off x="90312" y="2436279"/>
                    <a:ext cx="1173586" cy="400110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TW" sz="2000" dirty="0"/>
                      <a:t>Noise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5" name="矩形 34"/>
                      <p:cNvSpPr/>
                      <p:nvPr/>
                    </p:nvSpPr>
                    <p:spPr>
                      <a:xfrm>
                        <a:off x="521801" y="2063448"/>
                        <a:ext cx="391454" cy="430887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TW" sz="2200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oMath>
                          </m:oMathPara>
                        </a14:m>
                        <a:endParaRPr lang="zh-TW" altLang="en-US" sz="2200" dirty="0"/>
                      </a:p>
                    </p:txBody>
                  </p:sp>
                </mc:Choice>
                <mc:Fallback xmlns="">
                  <p:sp>
                    <p:nvSpPr>
                      <p:cNvPr id="35" name="矩形 34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21801" y="2063448"/>
                        <a:ext cx="391454" cy="430887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TW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36" name="直線接點 35"/>
                  <p:cNvCxnSpPr/>
                  <p:nvPr/>
                </p:nvCxnSpPr>
                <p:spPr>
                  <a:xfrm>
                    <a:off x="2973956" y="5201333"/>
                    <a:ext cx="3198098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單箭頭接點 39"/>
                  <p:cNvCxnSpPr>
                    <a:stCxn id="31" idx="2"/>
                    <a:endCxn id="29" idx="2"/>
                  </p:cNvCxnSpPr>
                  <p:nvPr/>
                </p:nvCxnSpPr>
                <p:spPr>
                  <a:xfrm flipH="1" flipV="1">
                    <a:off x="2451021" y="3036032"/>
                    <a:ext cx="12856" cy="2519244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線單箭頭接點 44"/>
                  <p:cNvCxnSpPr/>
                  <p:nvPr/>
                </p:nvCxnSpPr>
                <p:spPr>
                  <a:xfrm flipH="1" flipV="1">
                    <a:off x="6144618" y="4648814"/>
                    <a:ext cx="3214" cy="552519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6" name="矩形 45"/>
                      <p:cNvSpPr/>
                      <p:nvPr/>
                    </p:nvSpPr>
                    <p:spPr>
                      <a:xfrm>
                        <a:off x="2010971" y="4331955"/>
                        <a:ext cx="417101" cy="430887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TW" sz="22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oMath>
                          </m:oMathPara>
                        </a14:m>
                        <a:endParaRPr lang="zh-TW" altLang="en-US" sz="2200" dirty="0"/>
                      </a:p>
                    </p:txBody>
                  </p:sp>
                </mc:Choice>
                <mc:Fallback xmlns="">
                  <p:sp>
                    <p:nvSpPr>
                      <p:cNvPr id="46" name="矩形 4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010971" y="4331955"/>
                        <a:ext cx="417101" cy="430887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 b="-845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TW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31" name="矩形 30"/>
                  <p:cNvSpPr/>
                  <p:nvPr/>
                </p:nvSpPr>
                <p:spPr>
                  <a:xfrm>
                    <a:off x="1877084" y="4847390"/>
                    <a:ext cx="1173586" cy="707886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TW" sz="2000" dirty="0"/>
                      <a:t>Linguistic </a:t>
                    </a:r>
                  </a:p>
                  <a:p>
                    <a:pPr algn="ctr"/>
                    <a:r>
                      <a:rPr lang="en-US" altLang="zh-TW" sz="2000" dirty="0"/>
                      <a:t>features</a:t>
                    </a:r>
                  </a:p>
                </p:txBody>
              </p:sp>
              <p:sp>
                <p:nvSpPr>
                  <p:cNvPr id="5" name="矩形 4"/>
                  <p:cNvSpPr/>
                  <p:nvPr/>
                </p:nvSpPr>
                <p:spPr>
                  <a:xfrm>
                    <a:off x="5846799" y="2250784"/>
                    <a:ext cx="60785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TW" b="1" dirty="0">
                        <a:solidFill>
                          <a:srgbClr val="0070C0"/>
                        </a:solidFill>
                      </a:rPr>
                      <a:t>MSE</a:t>
                    </a:r>
                    <a:endParaRPr lang="zh-TW" altLang="en-US" b="1" dirty="0">
                      <a:solidFill>
                        <a:srgbClr val="0070C0"/>
                      </a:solidFill>
                    </a:endParaRPr>
                  </a:p>
                </p:txBody>
              </p:sp>
              <p:cxnSp>
                <p:nvCxnSpPr>
                  <p:cNvPr id="38" name="直線接點 37"/>
                  <p:cNvCxnSpPr/>
                  <p:nvPr/>
                </p:nvCxnSpPr>
                <p:spPr>
                  <a:xfrm flipV="1">
                    <a:off x="3014865" y="5212773"/>
                    <a:ext cx="3157189" cy="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直線單箭頭接點 6"/>
                  <p:cNvCxnSpPr/>
                  <p:nvPr/>
                </p:nvCxnSpPr>
                <p:spPr>
                  <a:xfrm flipH="1" flipV="1">
                    <a:off x="4289851" y="3216315"/>
                    <a:ext cx="33193" cy="44748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矩形 11"/>
                    <p:cNvSpPr/>
                    <p:nvPr/>
                  </p:nvSpPr>
                  <p:spPr>
                    <a:xfrm>
                      <a:off x="4202345" y="1769083"/>
                      <a:ext cx="410689" cy="43088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lang="en-US" altLang="zh-TW" sz="2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oMath>
                        </m:oMathPara>
                      </a14:m>
                      <a:endParaRPr lang="zh-TW" altLang="en-US" sz="2200" dirty="0"/>
                    </a:p>
                  </p:txBody>
                </p:sp>
              </mc:Choice>
              <mc:Fallback xmlns="">
                <p:sp>
                  <p:nvSpPr>
                    <p:cNvPr id="12" name="矩形 1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02345" y="1769083"/>
                      <a:ext cx="410689" cy="430887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t="-8451" r="-1194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TW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2" name="群組 21"/>
              <p:cNvGrpSpPr/>
              <p:nvPr/>
            </p:nvGrpSpPr>
            <p:grpSpPr>
              <a:xfrm>
                <a:off x="6161204" y="3216315"/>
                <a:ext cx="1440000" cy="1150432"/>
                <a:chOff x="6161204" y="3216315"/>
                <a:chExt cx="1440000" cy="115043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矩形 52">
                      <a:extLst>
                        <a:ext uri="{FF2B5EF4-FFF2-40B4-BE49-F238E27FC236}">
                          <a16:creationId xmlns:a16="http://schemas.microsoft.com/office/drawing/2014/main" id="{6DA0DD7C-03D9-4027-92BF-F54C69D019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61204" y="3216315"/>
                      <a:ext cx="1440000" cy="792000"/>
                    </a:xfrm>
                    <a:prstGeom prst="rect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TW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TW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zh-TW" sz="2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𝑪𝑬</m:t>
                                </m:r>
                              </m:sub>
                            </m:sSub>
                          </m:oMath>
                        </m:oMathPara>
                      </a14:m>
                      <a:endParaRPr lang="en-US" altLang="zh-TW" sz="2200" b="1" i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3" name="矩形 52">
                      <a:extLst>
                        <a:ext uri="{FF2B5EF4-FFF2-40B4-BE49-F238E27FC236}">
                          <a16:creationId xmlns:a16="http://schemas.microsoft.com/office/drawing/2014/main" id="{6DA0DD7C-03D9-4027-92BF-F54C69D0197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61204" y="3216315"/>
                      <a:ext cx="1440000" cy="792000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/>
                      </a:stretch>
                    </a:blip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TW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4" name="右彎箭號 53"/>
                <p:cNvSpPr/>
                <p:nvPr/>
              </p:nvSpPr>
              <p:spPr>
                <a:xfrm rot="10800000">
                  <a:off x="6412689" y="3880026"/>
                  <a:ext cx="529995" cy="486721"/>
                </a:xfrm>
                <a:prstGeom prst="bentArrow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94" name="矩形 93"/>
            <p:cNvSpPr/>
            <p:nvPr/>
          </p:nvSpPr>
          <p:spPr>
            <a:xfrm>
              <a:off x="3778693" y="5524496"/>
              <a:ext cx="5158385" cy="11792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矩形 94"/>
                <p:cNvSpPr/>
                <p:nvPr/>
              </p:nvSpPr>
              <p:spPr>
                <a:xfrm>
                  <a:off x="3830700" y="5540420"/>
                  <a:ext cx="5106378" cy="11342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TW" sz="2000" dirty="0"/>
                    <a:t>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𝐺𝐴𝑁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func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𝑙𝑜𝑔𝐷</m:t>
                              </m:r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a14:m>
                  <a:endParaRPr lang="en-US" altLang="zh-TW" sz="2000" dirty="0"/>
                </a:p>
                <a:p>
                  <a:r>
                    <a:rPr lang="en-US" altLang="zh-TW" sz="2000" dirty="0"/>
                    <a:t>                             +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⁡(1−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d>
                                    <m:d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000" b="1" i="1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  <m:r>
                                        <a:rPr lang="en-US" altLang="zh-TW" sz="2000" b="1" i="1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TW" sz="2000" b="1" i="1">
                                          <a:latin typeface="Cambria Math" panose="02040503050406030204" pitchFamily="18" charset="0"/>
                                        </a:rPr>
                                        <m:t>𝒚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</m:e>
                      </m:func>
                    </m:oMath>
                  </a14:m>
                  <a:endParaRPr lang="en-US" altLang="zh-TW" sz="2000" b="1" dirty="0"/>
                </a:p>
                <a:p>
                  <a:r>
                    <a:rPr lang="en-US" altLang="zh-TW" sz="2000" dirty="0"/>
                    <a:t>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e>
                      </m:func>
                    </m:oMath>
                  </a14:m>
                  <a:r>
                    <a:rPr lang="en-US" altLang="zh-TW" sz="2000" dirty="0"/>
                    <a:t> </a:t>
                  </a:r>
                  <a14:m>
                    <m:oMath xmlns:m="http://schemas.openxmlformats.org/officeDocument/2006/math"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</m:sub>
                      </m:sSub>
                      <m:sSup>
                        <m:sSupPr>
                          <m:ctrlPr>
                            <a:rPr lang="en-US" altLang="zh-TW" sz="2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  <m: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altLang="zh-TW" sz="20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zh-TW" altLang="en-US" sz="2000" dirty="0"/>
                </a:p>
              </p:txBody>
            </p:sp>
          </mc:Choice>
          <mc:Fallback xmlns="">
            <p:sp>
              <p:nvSpPr>
                <p:cNvPr id="95" name="矩形 9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0700" y="5540420"/>
                  <a:ext cx="5106378" cy="1134285"/>
                </a:xfrm>
                <a:prstGeom prst="rect">
                  <a:avLst/>
                </a:prstGeom>
                <a:blipFill>
                  <a:blip r:embed="rId17"/>
                  <a:stretch>
                    <a:fillRect b="-215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8" name="群組 87"/>
          <p:cNvGrpSpPr/>
          <p:nvPr/>
        </p:nvGrpSpPr>
        <p:grpSpPr>
          <a:xfrm>
            <a:off x="77329" y="1789022"/>
            <a:ext cx="9436009" cy="4911487"/>
            <a:chOff x="83635" y="1782716"/>
            <a:chExt cx="9436009" cy="4911487"/>
          </a:xfrm>
        </p:grpSpPr>
        <p:grpSp>
          <p:nvGrpSpPr>
            <p:cNvPr id="91" name="群組 90"/>
            <p:cNvGrpSpPr/>
            <p:nvPr/>
          </p:nvGrpSpPr>
          <p:grpSpPr>
            <a:xfrm>
              <a:off x="83635" y="1782716"/>
              <a:ext cx="9436009" cy="4911487"/>
              <a:chOff x="-967042" y="-2052427"/>
              <a:chExt cx="9436009" cy="4911487"/>
            </a:xfrm>
          </p:grpSpPr>
          <p:grpSp>
            <p:nvGrpSpPr>
              <p:cNvPr id="98" name="群組 97"/>
              <p:cNvGrpSpPr/>
              <p:nvPr/>
            </p:nvGrpSpPr>
            <p:grpSpPr>
              <a:xfrm>
                <a:off x="-967042" y="-2052427"/>
                <a:ext cx="9436009" cy="4911487"/>
                <a:chOff x="90312" y="1769083"/>
                <a:chExt cx="9436009" cy="491148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2" name="矩形 101"/>
                    <p:cNvSpPr/>
                    <p:nvPr/>
                  </p:nvSpPr>
                  <p:spPr>
                    <a:xfrm>
                      <a:off x="7739053" y="1802821"/>
                      <a:ext cx="407997" cy="43088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TW" sz="2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oMath>
                        </m:oMathPara>
                      </a14:m>
                      <a:endParaRPr lang="zh-TW" altLang="en-US" sz="2200" b="1" dirty="0"/>
                    </a:p>
                  </p:txBody>
                </p:sp>
              </mc:Choice>
              <mc:Fallback xmlns="">
                <p:sp>
                  <p:nvSpPr>
                    <p:cNvPr id="63" name="矩形 6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739053" y="1802821"/>
                      <a:ext cx="407997" cy="430887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TW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3" name="矩形 102"/>
                    <p:cNvSpPr/>
                    <p:nvPr/>
                  </p:nvSpPr>
                  <p:spPr>
                    <a:xfrm>
                      <a:off x="4202345" y="1769083"/>
                      <a:ext cx="410689" cy="43088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lang="en-US" altLang="zh-TW" sz="2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oMath>
                        </m:oMathPara>
                      </a14:m>
                      <a:endParaRPr lang="zh-TW" altLang="en-US" sz="2200" dirty="0"/>
                    </a:p>
                  </p:txBody>
                </p:sp>
              </mc:Choice>
              <mc:Fallback xmlns="">
                <p:sp>
                  <p:nvSpPr>
                    <p:cNvPr id="64" name="矩形 63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02345" y="1769083"/>
                      <a:ext cx="410689" cy="430887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t="-8451" r="-1176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TW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104" name="群組 103"/>
                <p:cNvGrpSpPr/>
                <p:nvPr/>
              </p:nvGrpSpPr>
              <p:grpSpPr>
                <a:xfrm>
                  <a:off x="90312" y="2063448"/>
                  <a:ext cx="9436009" cy="4617122"/>
                  <a:chOff x="90312" y="2063448"/>
                  <a:chExt cx="9436009" cy="4617122"/>
                </a:xfrm>
              </p:grpSpPr>
              <p:sp>
                <p:nvSpPr>
                  <p:cNvPr id="105" name="矩形 104"/>
                  <p:cNvSpPr/>
                  <p:nvPr/>
                </p:nvSpPr>
                <p:spPr>
                  <a:xfrm>
                    <a:off x="3164170" y="5501333"/>
                    <a:ext cx="5875921" cy="1179237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6" name="矩形 105">
                        <a:extLst>
                          <a:ext uri="{FF2B5EF4-FFF2-40B4-BE49-F238E27FC236}">
                            <a16:creationId xmlns:a16="http://schemas.microsoft.com/office/drawing/2014/main" id="{30001361-E9BB-4D53-9A0E-54F47C8524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31021" y="2236636"/>
                        <a:ext cx="1440000" cy="799396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TW" sz="24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1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TW" sz="24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𝑮</m:t>
                                  </m:r>
                                </m:e>
                                <m:sub>
                                  <m:r>
                                    <a:rPr lang="en-US" altLang="zh-TW" sz="24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𝑺𝑺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zh-TW" altLang="en-US" sz="2200" b="1" i="1" dirty="0">
                          <a:solidFill>
                            <a:schemeClr val="tx2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06" name="矩形 105">
                        <a:extLst>
                          <a:ext uri="{FF2B5EF4-FFF2-40B4-BE49-F238E27FC236}">
                            <a16:creationId xmlns:a16="http://schemas.microsoft.com/office/drawing/2014/main" id="{30001361-E9BB-4D53-9A0E-54F47C85241B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731021" y="2236636"/>
                        <a:ext cx="1440000" cy="799396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TW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07" name="矩形 106"/>
                  <p:cNvSpPr/>
                  <p:nvPr/>
                </p:nvSpPr>
                <p:spPr>
                  <a:xfrm>
                    <a:off x="7212116" y="2148382"/>
                    <a:ext cx="1465225" cy="1015663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TW" sz="2000" dirty="0"/>
                      <a:t>Natural speech </a:t>
                    </a:r>
                  </a:p>
                  <a:p>
                    <a:pPr algn="ctr"/>
                    <a:r>
                      <a:rPr lang="en-US" altLang="zh-TW" sz="2000" dirty="0"/>
                      <a:t>parameters</a:t>
                    </a:r>
                  </a:p>
                </p:txBody>
              </p:sp>
              <p:cxnSp>
                <p:nvCxnSpPr>
                  <p:cNvPr id="108" name="直線單箭頭接點 107"/>
                  <p:cNvCxnSpPr>
                    <a:stCxn id="113" idx="3"/>
                    <a:endCxn id="107" idx="1"/>
                  </p:cNvCxnSpPr>
                  <p:nvPr/>
                </p:nvCxnSpPr>
                <p:spPr>
                  <a:xfrm>
                    <a:off x="5104284" y="2652555"/>
                    <a:ext cx="2107832" cy="3659"/>
                  </a:xfrm>
                  <a:prstGeom prst="straightConnector1">
                    <a:avLst/>
                  </a:prstGeom>
                  <a:ln w="38100">
                    <a:solidFill>
                      <a:srgbClr val="0070C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直線接點 108"/>
                  <p:cNvCxnSpPr/>
                  <p:nvPr/>
                </p:nvCxnSpPr>
                <p:spPr>
                  <a:xfrm>
                    <a:off x="4959482" y="2954615"/>
                    <a:ext cx="914325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直線接點 109"/>
                  <p:cNvCxnSpPr/>
                  <p:nvPr/>
                </p:nvCxnSpPr>
                <p:spPr>
                  <a:xfrm>
                    <a:off x="6449850" y="2954615"/>
                    <a:ext cx="762266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直線接點 110"/>
                  <p:cNvCxnSpPr/>
                  <p:nvPr/>
                </p:nvCxnSpPr>
                <p:spPr>
                  <a:xfrm>
                    <a:off x="6449850" y="2954615"/>
                    <a:ext cx="0" cy="9360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直線接點 111"/>
                  <p:cNvCxnSpPr/>
                  <p:nvPr/>
                </p:nvCxnSpPr>
                <p:spPr>
                  <a:xfrm>
                    <a:off x="5873807" y="2964733"/>
                    <a:ext cx="0" cy="93600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3" name="矩形 112"/>
                  <p:cNvSpPr/>
                  <p:nvPr/>
                </p:nvSpPr>
                <p:spPr>
                  <a:xfrm>
                    <a:off x="3639059" y="2144723"/>
                    <a:ext cx="1465225" cy="1015663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TW" sz="2000" dirty="0"/>
                      <a:t>Generated</a:t>
                    </a:r>
                    <a:r>
                      <a:rPr lang="zh-TW" altLang="en-US" sz="2000" dirty="0"/>
                      <a:t> </a:t>
                    </a:r>
                    <a:r>
                      <a:rPr lang="en-US" altLang="zh-TW" sz="2000" dirty="0"/>
                      <a:t>speech </a:t>
                    </a:r>
                  </a:p>
                  <a:p>
                    <a:pPr algn="ctr"/>
                    <a:r>
                      <a:rPr lang="en-US" altLang="zh-TW" sz="2000" dirty="0"/>
                      <a:t>parameters</a:t>
                    </a:r>
                  </a:p>
                </p:txBody>
              </p:sp>
              <p:sp>
                <p:nvSpPr>
                  <p:cNvPr id="114" name="矩形 113"/>
                  <p:cNvSpPr/>
                  <p:nvPr/>
                </p:nvSpPr>
                <p:spPr>
                  <a:xfrm>
                    <a:off x="7755004" y="3786961"/>
                    <a:ext cx="62549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TW" dirty="0"/>
                      <a:t>Gen.</a:t>
                    </a:r>
                    <a:endParaRPr lang="zh-TW" altLang="en-US" dirty="0"/>
                  </a:p>
                </p:txBody>
              </p:sp>
              <p:sp>
                <p:nvSpPr>
                  <p:cNvPr id="115" name="矩形 114"/>
                  <p:cNvSpPr/>
                  <p:nvPr/>
                </p:nvSpPr>
                <p:spPr>
                  <a:xfrm>
                    <a:off x="7650190" y="4345230"/>
                    <a:ext cx="83356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TW" dirty="0"/>
                      <a:t>Nature</a:t>
                    </a:r>
                    <a:endParaRPr lang="zh-TW" altLang="en-US" dirty="0"/>
                  </a:p>
                </p:txBody>
              </p:sp>
              <p:cxnSp>
                <p:nvCxnSpPr>
                  <p:cNvPr id="116" name="直線單箭頭接點 115"/>
                  <p:cNvCxnSpPr/>
                  <p:nvPr/>
                </p:nvCxnSpPr>
                <p:spPr>
                  <a:xfrm>
                    <a:off x="6886495" y="4242327"/>
                    <a:ext cx="763695" cy="914"/>
                  </a:xfrm>
                  <a:prstGeom prst="straightConnector1">
                    <a:avLst/>
                  </a:prstGeom>
                  <a:ln w="38100">
                    <a:solidFill>
                      <a:srgbClr val="C0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直線單箭頭接點 116"/>
                  <p:cNvCxnSpPr>
                    <a:stCxn id="125" idx="3"/>
                    <a:endCxn id="106" idx="1"/>
                  </p:cNvCxnSpPr>
                  <p:nvPr/>
                </p:nvCxnSpPr>
                <p:spPr>
                  <a:xfrm flipV="1">
                    <a:off x="1256132" y="2636334"/>
                    <a:ext cx="474889" cy="4023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直線單箭頭接點 117"/>
                  <p:cNvCxnSpPr/>
                  <p:nvPr/>
                </p:nvCxnSpPr>
                <p:spPr>
                  <a:xfrm flipV="1">
                    <a:off x="3164170" y="2640801"/>
                    <a:ext cx="474889" cy="4023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9" name="矩形 118"/>
                  <p:cNvSpPr/>
                  <p:nvPr/>
                </p:nvSpPr>
                <p:spPr>
                  <a:xfrm>
                    <a:off x="90312" y="2436279"/>
                    <a:ext cx="1173586" cy="400110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TW" sz="2000" dirty="0"/>
                      <a:t>Noise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0" name="矩形 119"/>
                      <p:cNvSpPr/>
                      <p:nvPr/>
                    </p:nvSpPr>
                    <p:spPr>
                      <a:xfrm>
                        <a:off x="521801" y="2063448"/>
                        <a:ext cx="391454" cy="430887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TW" sz="2200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oMath>
                          </m:oMathPara>
                        </a14:m>
                        <a:endParaRPr lang="zh-TW" altLang="en-US" sz="2200" dirty="0"/>
                      </a:p>
                    </p:txBody>
                  </p:sp>
                </mc:Choice>
                <mc:Fallback xmlns="">
                  <p:sp>
                    <p:nvSpPr>
                      <p:cNvPr id="81" name="矩形 80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21801" y="2063448"/>
                        <a:ext cx="391454" cy="430887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TW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21" name="直線接點 120"/>
                  <p:cNvCxnSpPr/>
                  <p:nvPr/>
                </p:nvCxnSpPr>
                <p:spPr>
                  <a:xfrm>
                    <a:off x="2973956" y="5201333"/>
                    <a:ext cx="3198098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直線單箭頭接點 121"/>
                  <p:cNvCxnSpPr>
                    <a:stCxn id="125" idx="2"/>
                    <a:endCxn id="106" idx="2"/>
                  </p:cNvCxnSpPr>
                  <p:nvPr/>
                </p:nvCxnSpPr>
                <p:spPr>
                  <a:xfrm flipH="1" flipV="1">
                    <a:off x="2451021" y="3036032"/>
                    <a:ext cx="12856" cy="2519244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直線單箭頭接點 122"/>
                  <p:cNvCxnSpPr/>
                  <p:nvPr/>
                </p:nvCxnSpPr>
                <p:spPr>
                  <a:xfrm flipH="1" flipV="1">
                    <a:off x="6144618" y="4648814"/>
                    <a:ext cx="3214" cy="552519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4" name="矩形 123"/>
                      <p:cNvSpPr/>
                      <p:nvPr/>
                    </p:nvSpPr>
                    <p:spPr>
                      <a:xfrm>
                        <a:off x="2010971" y="4331955"/>
                        <a:ext cx="417101" cy="430887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zh-TW" sz="2200" b="1" i="1" smtClean="0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oMath>
                          </m:oMathPara>
                        </a14:m>
                        <a:endParaRPr lang="zh-TW" altLang="en-US" sz="2200" dirty="0"/>
                      </a:p>
                    </p:txBody>
                  </p:sp>
                </mc:Choice>
                <mc:Fallback xmlns="">
                  <p:sp>
                    <p:nvSpPr>
                      <p:cNvPr id="85" name="矩形 84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010971" y="4331955"/>
                        <a:ext cx="417101" cy="430887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b="-845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TW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25" name="矩形 124"/>
                  <p:cNvSpPr/>
                  <p:nvPr/>
                </p:nvSpPr>
                <p:spPr>
                  <a:xfrm>
                    <a:off x="1877084" y="4847390"/>
                    <a:ext cx="1173586" cy="707886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accent2"/>
                    </a:solidFill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zh-TW" sz="2000" dirty="0"/>
                      <a:t>Linguistic </a:t>
                    </a:r>
                  </a:p>
                  <a:p>
                    <a:pPr algn="ctr"/>
                    <a:r>
                      <a:rPr lang="en-US" altLang="zh-TW" sz="2000" dirty="0"/>
                      <a:t>features</a:t>
                    </a:r>
                  </a:p>
                </p:txBody>
              </p:sp>
              <p:sp>
                <p:nvSpPr>
                  <p:cNvPr id="126" name="矩形 125"/>
                  <p:cNvSpPr/>
                  <p:nvPr/>
                </p:nvSpPr>
                <p:spPr>
                  <a:xfrm>
                    <a:off x="5846799" y="2256701"/>
                    <a:ext cx="60785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TW" b="1" dirty="0">
                        <a:solidFill>
                          <a:srgbClr val="0070C0"/>
                        </a:solidFill>
                      </a:rPr>
                      <a:t>MSE</a:t>
                    </a:r>
                    <a:endParaRPr lang="zh-TW" altLang="en-US" b="1" dirty="0">
                      <a:solidFill>
                        <a:srgbClr val="0070C0"/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7" name="矩形 126">
                        <a:extLst>
                          <a:ext uri="{FF2B5EF4-FFF2-40B4-BE49-F238E27FC236}">
                            <a16:creationId xmlns:a16="http://schemas.microsoft.com/office/drawing/2014/main" id="{6DA0DD7C-03D9-4027-92BF-F54C69D019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38200" y="3816080"/>
                        <a:ext cx="1440000" cy="79200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75000"/>
                        </a:schemeClr>
                      </a:solidFill>
                      <a:ln>
                        <a:solidFill>
                          <a:schemeClr val="accent6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6"/>
                      </a:lnRef>
                      <a:fillRef idx="2">
                        <a:schemeClr val="accent6"/>
                      </a:fillRef>
                      <a:effectRef idx="1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TW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TW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zh-TW" sz="20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𝑪𝑬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altLang="zh-TW" sz="22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89" name="矩形 88">
                        <a:extLst>
                          <a:ext uri="{FF2B5EF4-FFF2-40B4-BE49-F238E27FC236}">
                            <a16:creationId xmlns:a16="http://schemas.microsoft.com/office/drawing/2014/main" id="{6DA0DD7C-03D9-4027-92BF-F54C69D01976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438200" y="3816080"/>
                        <a:ext cx="1440000" cy="792000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  <a:ln>
                        <a:solidFill>
                          <a:schemeClr val="accent6">
                            <a:lumMod val="50000"/>
                          </a:schemeClr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zh-TW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8" name="矩形 127"/>
                      <p:cNvSpPr/>
                      <p:nvPr/>
                    </p:nvSpPr>
                    <p:spPr>
                      <a:xfrm>
                        <a:off x="3102677" y="5517257"/>
                        <a:ext cx="6423644" cy="1134285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US" altLang="zh-TW" sz="2000" dirty="0"/>
                          <a:t> </a:t>
                        </a:r>
                        <a14:m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𝐺𝐴𝑁</m:t>
                                    </m:r>
                                  </m:sub>
                                </m:sSub>
                              </m:fName>
                              <m:e>
                                <m:d>
                                  <m:dPr>
                                    <m:ctrl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= </m:t>
                            </m:r>
                            <m:func>
                              <m:func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zh-TW" sz="20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~</m:t>
                                    </m:r>
                                    <m:sSub>
                                      <m:sSubPr>
                                        <m:ctrlP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  <m:t>𝑑𝑎𝑡𝑎</m:t>
                                        </m:r>
                                      </m:sub>
                                    </m:sSub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b>
                                </m:sSub>
                              </m:fNam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𝑙𝑜𝑔</m:t>
                                    </m:r>
                                    <m:sSub>
                                      <m:sSubPr>
                                        <m:ctrlP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  <m:t>𝐶𝐸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sz="20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  <m:r>
                                          <a:rPr lang="en-US" altLang="zh-TW" sz="2000" b="1" i="1">
                                            <a:latin typeface="Cambria Math" panose="02040503050406030204" pitchFamily="18" charset="0"/>
                                          </a:rPr>
                                          <m:t>|</m:t>
                                        </m:r>
                                        <m:r>
                                          <a:rPr lang="en-US" altLang="zh-TW" sz="2000" b="1" i="1">
                                            <a:latin typeface="Cambria Math" panose="02040503050406030204" pitchFamily="18" charset="0"/>
                                          </a:rPr>
                                          <m:t>𝒚</m:t>
                                        </m:r>
                                        <m:r>
                                          <a:rPr lang="en-US" altLang="zh-TW" sz="20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zh-TW" sz="2000" b="0" i="1" smtClean="0">
                                            <a:latin typeface="Cambria Math" panose="02040503050406030204" pitchFamily="18" charset="0"/>
                                          </a:rPr>
                                          <m:t>𝑙𝑎𝑏𝑒𝑙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func>
                          </m:oMath>
                        </a14:m>
                        <a:endParaRPr lang="en-US" altLang="zh-TW" sz="2000" dirty="0"/>
                      </a:p>
                      <a:p>
                        <a:r>
                          <a:rPr lang="en-US" altLang="zh-TW" sz="2000" dirty="0"/>
                          <a:t>                             + </a:t>
                        </a:r>
                        <a14:m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altLang="zh-TW" sz="2000" b="1" i="1">
                                        <a:latin typeface="Cambria Math" panose="02040503050406030204" pitchFamily="18" charset="0"/>
                                      </a:rPr>
                                      <m:t>𝒛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~</m:t>
                                    </m:r>
                                    <m:sSub>
                                      <m:sSubPr>
                                        <m:ctrlP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</m:sub>
                                </m:sSub>
                              </m:fNam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⁡(1−</m:t>
                                    </m:r>
                                    <m:sSub>
                                      <m:sSubPr>
                                        <m:ctrlP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  <m:t>𝐶𝐸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sz="2000" i="1">
                                            <a:latin typeface="Cambria Math" panose="02040503050406030204" pitchFamily="18" charset="0"/>
                                          </a:rPr>
                                          <m:t>𝐺</m:t>
                                        </m:r>
                                        <m:d>
                                          <m:dPr>
                                            <m:ctrlPr>
                                              <a:rPr lang="en-US" altLang="zh-TW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zh-TW" sz="2000" b="1" i="1">
                                                <a:latin typeface="Cambria Math" panose="02040503050406030204" pitchFamily="18" charset="0"/>
                                              </a:rPr>
                                              <m:t>𝒛</m:t>
                                            </m:r>
                                            <m:r>
                                              <a:rPr lang="en-US" altLang="zh-TW" sz="2000" b="1" i="1">
                                                <a:latin typeface="Cambria Math" panose="02040503050406030204" pitchFamily="18" charset="0"/>
                                              </a:rPr>
                                              <m:t>|</m:t>
                                            </m:r>
                                            <m:r>
                                              <a:rPr lang="en-US" altLang="zh-TW" sz="2000" b="1" i="1">
                                                <a:latin typeface="Cambria Math" panose="02040503050406030204" pitchFamily="18" charset="0"/>
                                              </a:rPr>
                                              <m:t>𝒚</m:t>
                                            </m:r>
                                          </m:e>
                                        </m:d>
                                      </m:e>
                                    </m:d>
                                    <m:r>
                                      <a:rPr lang="en-US" altLang="zh-TW" sz="2000" b="1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altLang="zh-TW" sz="2000" b="1" i="1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𝑙𝑎𝑏𝑒𝑙</m:t>
                                    </m:r>
                                  </m:e>
                                </m:d>
                              </m:e>
                            </m:func>
                          </m:oMath>
                        </a14:m>
                        <a:endParaRPr lang="en-US" altLang="zh-TW" sz="2000" b="1" dirty="0"/>
                      </a:p>
                      <a:p>
                        <a:r>
                          <a:rPr lang="en-US" altLang="zh-TW" sz="2000" dirty="0"/>
                          <a:t> </a:t>
                        </a:r>
                        <a14:m>
                          <m:oMath xmlns:m="http://schemas.openxmlformats.org/officeDocument/2006/math">
                            <m:func>
                              <m:func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fName>
                              <m:e>
                                <m:d>
                                  <m:dPr>
                                    <m:ctrl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</m:d>
                              </m:e>
                            </m:func>
                          </m:oMath>
                        </a14:m>
                        <a:r>
                          <a:rPr lang="en-US" altLang="zh-TW" sz="2000" dirty="0"/>
                          <a:t> </a:t>
                        </a:r>
                        <a14:m>
                          <m:oMath xmlns:m="http://schemas.openxmlformats.org/officeDocument/2006/math"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= </m:t>
                            </m:r>
                            <m:sSub>
                              <m:sSub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~</m:t>
                                </m:r>
                                <m:sSub>
                                  <m:sSubPr>
                                    <m:ctrl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000" b="1" i="1">
                                        <a:latin typeface="Cambria Math" panose="02040503050406030204" pitchFamily="18" charset="0"/>
                                      </a:rPr>
                                      <m:t>𝒛</m:t>
                                    </m:r>
                                    <m:r>
                                      <a:rPr lang="en-US" altLang="zh-TW" sz="2000" b="1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altLang="zh-TW" sz="2000" b="1" i="1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</m:d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  <m:sup>
                                <m:r>
                                  <a:rPr lang="en-US" altLang="zh-TW" sz="2000" b="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oMath>
                        </a14:m>
                        <a:endParaRPr lang="zh-TW" alt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90" name="矩形 8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102677" y="5517257"/>
                        <a:ext cx="6423644" cy="1134285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b="-215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TW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29" name="矩形 128"/>
                  <p:cNvSpPr/>
                  <p:nvPr/>
                </p:nvSpPr>
                <p:spPr>
                  <a:xfrm>
                    <a:off x="7659992" y="4198877"/>
                    <a:ext cx="879051" cy="121271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>
                      <a:ln>
                        <a:solidFill>
                          <a:schemeClr val="tx1"/>
                        </a:solidFill>
                      </a:ln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99" name="矩形 98"/>
              <p:cNvSpPr/>
              <p:nvPr/>
            </p:nvSpPr>
            <p:spPr>
              <a:xfrm>
                <a:off x="6650170" y="949917"/>
                <a:ext cx="879051" cy="121271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右大括弧 99"/>
              <p:cNvSpPr/>
              <p:nvPr/>
            </p:nvSpPr>
            <p:spPr>
              <a:xfrm>
                <a:off x="7567681" y="256395"/>
                <a:ext cx="252474" cy="828764"/>
              </a:xfrm>
              <a:prstGeom prst="rightBrace">
                <a:avLst>
                  <a:gd name="adj1" fmla="val 8333"/>
                  <a:gd name="adj2" fmla="val 50071"/>
                </a:avLst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01" name="文字方塊 100"/>
              <p:cNvSpPr txBox="1"/>
              <p:nvPr/>
            </p:nvSpPr>
            <p:spPr>
              <a:xfrm>
                <a:off x="7654474" y="285406"/>
                <a:ext cx="4203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dirty="0">
                    <a:solidFill>
                      <a:srgbClr val="C00000"/>
                    </a:solidFill>
                  </a:rPr>
                  <a:t>CE</a:t>
                </a:r>
                <a:endParaRPr lang="zh-TW" altLang="en-US" b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97" name="文字方塊 96"/>
            <p:cNvSpPr txBox="1"/>
            <p:nvPr/>
          </p:nvSpPr>
          <p:spPr>
            <a:xfrm>
              <a:off x="7596257" y="4912627"/>
              <a:ext cx="1106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True label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384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544568" y="1232988"/>
            <a:ext cx="8599432" cy="554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Objective and subjective evaluations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202060" y="2100376"/>
            <a:ext cx="55476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Table 11: Objective evaluation results.</a:t>
            </a:r>
            <a:endParaRPr lang="zh-TW" altLang="en-US" sz="2000" dirty="0"/>
          </a:p>
        </p:txBody>
      </p:sp>
      <p:sp>
        <p:nvSpPr>
          <p:cNvPr id="10" name="矩形 9"/>
          <p:cNvSpPr/>
          <p:nvPr/>
        </p:nvSpPr>
        <p:spPr>
          <a:xfrm>
            <a:off x="4933623" y="2100376"/>
            <a:ext cx="37677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Fig. 13: The preference score (%).</a:t>
            </a:r>
            <a:endParaRPr lang="zh-TW" altLang="en-US" sz="20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5" y="2436134"/>
            <a:ext cx="4444457" cy="140953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93" y="2500486"/>
            <a:ext cx="4401207" cy="2029208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0" y="139045"/>
            <a:ext cx="7886700" cy="994172"/>
          </a:xfrm>
        </p:spPr>
        <p:txBody>
          <a:bodyPr/>
          <a:lstStyle/>
          <a:p>
            <a:r>
              <a:rPr lang="en-US" altLang="zh-TW" dirty="0"/>
              <a:t>Speech Synthesis (SS-GAN-MTL)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94895" y="5098574"/>
            <a:ext cx="7981546" cy="1107996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1. From objective evaluations, no remarkable difference is observed. </a:t>
            </a:r>
          </a:p>
          <a:p>
            <a:endParaRPr lang="en-US" altLang="zh-TW" sz="2200" dirty="0"/>
          </a:p>
          <a:p>
            <a:endParaRPr lang="en-US" altLang="zh-TW" sz="2200" dirty="0"/>
          </a:p>
        </p:txBody>
      </p:sp>
      <p:sp>
        <p:nvSpPr>
          <p:cNvPr id="3" name="矩形 2"/>
          <p:cNvSpPr/>
          <p:nvPr/>
        </p:nvSpPr>
        <p:spPr>
          <a:xfrm>
            <a:off x="594895" y="5437129"/>
            <a:ext cx="91821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/>
              <a:t>2. From subjective evaluations, GAN outperforms BLSTM and ASV, </a:t>
            </a:r>
            <a:br>
              <a:rPr lang="en-US" altLang="zh-TW" sz="2200" dirty="0"/>
            </a:br>
            <a:r>
              <a:rPr lang="en-US" altLang="zh-TW" sz="2200" dirty="0"/>
              <a:t>    while GAN-PC underperforms GAN. </a:t>
            </a:r>
          </a:p>
        </p:txBody>
      </p:sp>
      <p:sp>
        <p:nvSpPr>
          <p:cNvPr id="11" name="矩形 10"/>
          <p:cNvSpPr/>
          <p:nvPr/>
        </p:nvSpPr>
        <p:spPr>
          <a:xfrm>
            <a:off x="4666593" y="2500486"/>
            <a:ext cx="4401207" cy="1052339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4666593" y="3531280"/>
            <a:ext cx="4401207" cy="46733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140575" y="2543196"/>
            <a:ext cx="4266243" cy="1210199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189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11" grpId="0" animBg="1"/>
      <p:bldP spid="15" grpId="0" animBg="1"/>
      <p:bldP spid="16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E985631F-2476-4002-8660-49D89D13C625}"/>
              </a:ext>
            </a:extLst>
          </p:cNvPr>
          <p:cNvSpPr txBox="1">
            <a:spLocks/>
          </p:cNvSpPr>
          <p:nvPr/>
        </p:nvSpPr>
        <p:spPr>
          <a:xfrm>
            <a:off x="43036" y="139045"/>
            <a:ext cx="8940227" cy="6715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400" dirty="0"/>
          </a:p>
          <a:p>
            <a:endParaRPr lang="en-US" altLang="zh-TW" sz="2400" dirty="0"/>
          </a:p>
          <a:p>
            <a:r>
              <a:rPr lang="en-US" altLang="zh-TW" dirty="0"/>
              <a:t>Convert (transform) speech from source to target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marL="457200" lvl="1" indent="0">
              <a:buNone/>
            </a:pPr>
            <a:endParaRPr lang="en-US" altLang="zh-TW" sz="2000" dirty="0"/>
          </a:p>
          <a:p>
            <a:pPr marL="457200" lvl="1" indent="0">
              <a:buNone/>
            </a:pPr>
            <a:endParaRPr lang="en-US" altLang="zh-TW" sz="400" dirty="0"/>
          </a:p>
          <a:p>
            <a:pPr marL="457200" lvl="1" indent="0">
              <a:buNone/>
            </a:pPr>
            <a:endParaRPr lang="en-US" altLang="zh-TW" sz="2000" dirty="0"/>
          </a:p>
          <a:p>
            <a:pPr marL="457200" lvl="1" indent="0">
              <a:buNone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15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2000" dirty="0"/>
              <a:t> Conventional VC approaches include Gaussian mixture model (GMM) </a:t>
            </a:r>
            <a:r>
              <a:rPr lang="en-US" altLang="zh-TW" sz="2000" dirty="0">
                <a:solidFill>
                  <a:srgbClr val="0000FF"/>
                </a:solidFill>
              </a:rPr>
              <a:t>[Toda </a:t>
            </a:r>
            <a:br>
              <a:rPr lang="en-US" altLang="zh-TW" sz="2000" dirty="0">
                <a:solidFill>
                  <a:srgbClr val="0000FF"/>
                </a:solidFill>
              </a:rPr>
            </a:br>
            <a:r>
              <a:rPr lang="en-US" altLang="zh-TW" sz="2000" dirty="0">
                <a:solidFill>
                  <a:srgbClr val="0000FF"/>
                </a:solidFill>
              </a:rPr>
              <a:t> et al., TASLP 2007]</a:t>
            </a:r>
            <a:r>
              <a:rPr lang="en-US" altLang="zh-TW" sz="2000" dirty="0"/>
              <a:t>, non-negative matrix factorization (NMF) </a:t>
            </a:r>
            <a:r>
              <a:rPr lang="en-US" altLang="zh-TW" sz="2000" dirty="0">
                <a:solidFill>
                  <a:srgbClr val="0000FF"/>
                </a:solidFill>
              </a:rPr>
              <a:t>[Wu et al., TASLP </a:t>
            </a:r>
            <a:br>
              <a:rPr lang="en-US" altLang="zh-TW" sz="2000" dirty="0">
                <a:solidFill>
                  <a:srgbClr val="0000FF"/>
                </a:solidFill>
              </a:rPr>
            </a:br>
            <a:r>
              <a:rPr lang="en-US" altLang="zh-TW" sz="2000" dirty="0">
                <a:solidFill>
                  <a:srgbClr val="0000FF"/>
                </a:solidFill>
              </a:rPr>
              <a:t> 2014; Fu et al., TBME 2017]</a:t>
            </a:r>
            <a:r>
              <a:rPr lang="en-US" altLang="zh-TW" sz="2000" dirty="0"/>
              <a:t>, locally linear embedding (LLE</a:t>
            </a:r>
            <a:r>
              <a:rPr lang="en-US" altLang="zh-TW" sz="2000" dirty="0">
                <a:solidFill>
                  <a:srgbClr val="0000FF"/>
                </a:solidFill>
              </a:rPr>
              <a:t>) [Wu et al., </a:t>
            </a:r>
            <a:br>
              <a:rPr lang="en-US" altLang="zh-TW" sz="2000" dirty="0">
                <a:solidFill>
                  <a:srgbClr val="0000FF"/>
                </a:solidFill>
              </a:rPr>
            </a:br>
            <a:r>
              <a:rPr lang="en-US" altLang="zh-TW" sz="2000" dirty="0">
                <a:solidFill>
                  <a:srgbClr val="0000FF"/>
                </a:solidFill>
              </a:rPr>
              <a:t> </a:t>
            </a:r>
            <a:r>
              <a:rPr lang="en-US" altLang="zh-TW" sz="2000" dirty="0" err="1">
                <a:solidFill>
                  <a:srgbClr val="0000FF"/>
                </a:solidFill>
              </a:rPr>
              <a:t>Interspeech</a:t>
            </a:r>
            <a:r>
              <a:rPr lang="en-US" altLang="zh-TW" sz="2000" dirty="0">
                <a:solidFill>
                  <a:srgbClr val="0000FF"/>
                </a:solidFill>
              </a:rPr>
              <a:t> 2016]</a:t>
            </a:r>
            <a:r>
              <a:rPr lang="en-US" altLang="zh-TW" sz="2000" dirty="0"/>
              <a:t>, restricted Boltzmann machine (RBM) </a:t>
            </a:r>
            <a:r>
              <a:rPr lang="en-US" altLang="zh-TW" sz="2000" dirty="0">
                <a:solidFill>
                  <a:srgbClr val="0000FF"/>
                </a:solidFill>
              </a:rPr>
              <a:t>[Chen et al., TASLP </a:t>
            </a:r>
            <a:br>
              <a:rPr lang="en-US" altLang="zh-TW" sz="2000" dirty="0">
                <a:solidFill>
                  <a:srgbClr val="0000FF"/>
                </a:solidFill>
              </a:rPr>
            </a:br>
            <a:r>
              <a:rPr lang="en-US" altLang="zh-TW" sz="2000" dirty="0">
                <a:solidFill>
                  <a:srgbClr val="0000FF"/>
                </a:solidFill>
              </a:rPr>
              <a:t> 2014]</a:t>
            </a:r>
            <a:r>
              <a:rPr lang="en-US" altLang="zh-TW" sz="2000" dirty="0"/>
              <a:t>, feed forward NN </a:t>
            </a:r>
            <a:r>
              <a:rPr lang="en-US" altLang="zh-TW" sz="2000" dirty="0">
                <a:solidFill>
                  <a:srgbClr val="0000FF"/>
                </a:solidFill>
              </a:rPr>
              <a:t>[Desai et al., TASLP 2010]</a:t>
            </a:r>
            <a:r>
              <a:rPr lang="en-US" altLang="zh-TW" sz="2000" dirty="0"/>
              <a:t>, recurrent NN (RNN) </a:t>
            </a:r>
            <a:br>
              <a:rPr lang="en-US" altLang="zh-TW" sz="2000" dirty="0"/>
            </a:br>
            <a:r>
              <a:rPr lang="en-US" altLang="zh-TW" sz="2000" dirty="0"/>
              <a:t> </a:t>
            </a:r>
            <a:r>
              <a:rPr lang="en-US" altLang="zh-TW" sz="2000" dirty="0">
                <a:solidFill>
                  <a:srgbClr val="0000FF"/>
                </a:solidFill>
              </a:rPr>
              <a:t>[</a:t>
            </a:r>
            <a:r>
              <a:rPr lang="en-US" altLang="zh-TW" sz="2000" dirty="0" err="1">
                <a:solidFill>
                  <a:srgbClr val="0000FF"/>
                </a:solidFill>
              </a:rPr>
              <a:t>Nakashika</a:t>
            </a:r>
            <a:r>
              <a:rPr lang="en-US" altLang="zh-TW" sz="2000" dirty="0">
                <a:solidFill>
                  <a:srgbClr val="0000FF"/>
                </a:solidFill>
              </a:rPr>
              <a:t> et al., </a:t>
            </a:r>
            <a:r>
              <a:rPr lang="en-US" altLang="zh-TW" sz="2000" dirty="0" err="1">
                <a:solidFill>
                  <a:srgbClr val="0000FF"/>
                </a:solidFill>
              </a:rPr>
              <a:t>Interspeech</a:t>
            </a:r>
            <a:r>
              <a:rPr lang="en-US" altLang="zh-TW" sz="2000" dirty="0">
                <a:solidFill>
                  <a:srgbClr val="0000FF"/>
                </a:solidFill>
              </a:rPr>
              <a:t> 2014]</a:t>
            </a:r>
            <a:r>
              <a:rPr lang="en-US" altLang="zh-TW" sz="2000" dirty="0"/>
              <a:t>.</a:t>
            </a:r>
          </a:p>
          <a:p>
            <a:endParaRPr lang="zh-TW" altLang="en-US" sz="2400" dirty="0"/>
          </a:p>
        </p:txBody>
      </p:sp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0" y="139045"/>
            <a:ext cx="7886700" cy="994172"/>
          </a:xfrm>
        </p:spPr>
        <p:txBody>
          <a:bodyPr/>
          <a:lstStyle/>
          <a:p>
            <a:r>
              <a:rPr lang="en-US" altLang="zh-TW" dirty="0"/>
              <a:t>Voice Conversion 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1091852" y="1547945"/>
            <a:ext cx="7022752" cy="2916130"/>
            <a:chOff x="1097353" y="1771384"/>
            <a:chExt cx="7022752" cy="2916130"/>
          </a:xfrm>
        </p:grpSpPr>
        <p:sp>
          <p:nvSpPr>
            <p:cNvPr id="16" name="箭號: 向右 14">
              <a:extLst>
                <a:ext uri="{FF2B5EF4-FFF2-40B4-BE49-F238E27FC236}">
                  <a16:creationId xmlns:a16="http://schemas.microsoft.com/office/drawing/2014/main" id="{74ACB8BE-0A5D-4C56-B556-207C34901E5C}"/>
                </a:ext>
              </a:extLst>
            </p:cNvPr>
            <p:cNvSpPr/>
            <p:nvPr/>
          </p:nvSpPr>
          <p:spPr>
            <a:xfrm>
              <a:off x="2572991" y="4121288"/>
              <a:ext cx="528606" cy="363657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200"/>
            </a:p>
          </p:txBody>
        </p:sp>
        <p:sp>
          <p:nvSpPr>
            <p:cNvPr id="17" name="箭號: 向右 15">
              <a:extLst>
                <a:ext uri="{FF2B5EF4-FFF2-40B4-BE49-F238E27FC236}">
                  <a16:creationId xmlns:a16="http://schemas.microsoft.com/office/drawing/2014/main" id="{7E10B9E3-902D-4CD8-9977-AA4697900348}"/>
                </a:ext>
              </a:extLst>
            </p:cNvPr>
            <p:cNvSpPr/>
            <p:nvPr/>
          </p:nvSpPr>
          <p:spPr>
            <a:xfrm>
              <a:off x="4516197" y="4153997"/>
              <a:ext cx="528606" cy="363657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20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0001361-E9BB-4D53-9A0E-54F47C85241B}"/>
                </a:ext>
              </a:extLst>
            </p:cNvPr>
            <p:cNvSpPr/>
            <p:nvPr/>
          </p:nvSpPr>
          <p:spPr>
            <a:xfrm>
              <a:off x="3094417" y="3884059"/>
              <a:ext cx="1440000" cy="7993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200" b="1" i="1" dirty="0">
                  <a:solidFill>
                    <a:schemeClr val="tx2"/>
                  </a:solidFill>
                </a:rPr>
                <a:t>G</a:t>
              </a:r>
              <a:endParaRPr lang="zh-TW" altLang="en-US" sz="2200" b="1" i="1" dirty="0">
                <a:solidFill>
                  <a:schemeClr val="tx2"/>
                </a:solidFill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F3A6A1EE-1E7B-474E-A24A-CED9A74603DF}"/>
                </a:ext>
              </a:extLst>
            </p:cNvPr>
            <p:cNvSpPr/>
            <p:nvPr/>
          </p:nvSpPr>
          <p:spPr>
            <a:xfrm>
              <a:off x="5044827" y="3937927"/>
              <a:ext cx="1475853" cy="74958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200" dirty="0"/>
                <a:t>Output</a:t>
              </a:r>
              <a:endParaRPr lang="zh-TW" altLang="en-US" sz="2200" dirty="0"/>
            </a:p>
          </p:txBody>
        </p:sp>
        <p:sp>
          <p:nvSpPr>
            <p:cNvPr id="32" name="箭號: 上-下雙向 16">
              <a:extLst>
                <a:ext uri="{FF2B5EF4-FFF2-40B4-BE49-F238E27FC236}">
                  <a16:creationId xmlns:a16="http://schemas.microsoft.com/office/drawing/2014/main" id="{62017C2C-EBA7-463F-8F5A-EB057979DFDC}"/>
                </a:ext>
              </a:extLst>
            </p:cNvPr>
            <p:cNvSpPr/>
            <p:nvPr/>
          </p:nvSpPr>
          <p:spPr>
            <a:xfrm>
              <a:off x="5636616" y="3367430"/>
              <a:ext cx="365864" cy="586138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200"/>
            </a:p>
          </p:txBody>
        </p:sp>
        <p:sp>
          <p:nvSpPr>
            <p:cNvPr id="33" name="矩形 32"/>
            <p:cNvSpPr/>
            <p:nvPr/>
          </p:nvSpPr>
          <p:spPr>
            <a:xfrm>
              <a:off x="6015939" y="3386331"/>
              <a:ext cx="210416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dirty="0"/>
                <a:t>Objective function</a:t>
              </a:r>
              <a:endParaRPr lang="zh-TW" altLang="en-US" sz="2000" dirty="0"/>
            </a:p>
          </p:txBody>
        </p:sp>
        <p:pic>
          <p:nvPicPr>
            <p:cNvPr id="25" name="圖片 24"/>
            <p:cNvPicPr preferRelativeResize="0">
              <a:picLocks/>
            </p:cNvPicPr>
            <p:nvPr/>
          </p:nvPicPr>
          <p:blipFill rotWithShape="1">
            <a:blip r:embed="rId3"/>
            <a:srcRect l="12992" t="7892" r="9469" b="10966"/>
            <a:stretch/>
          </p:blipFill>
          <p:spPr>
            <a:xfrm>
              <a:off x="1231671" y="3943826"/>
              <a:ext cx="1260000" cy="72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pic>
          <p:nvPicPr>
            <p:cNvPr id="26" name="圖片 25"/>
            <p:cNvPicPr preferRelativeResize="0">
              <a:picLocks/>
            </p:cNvPicPr>
            <p:nvPr/>
          </p:nvPicPr>
          <p:blipFill rotWithShape="1">
            <a:blip r:embed="rId4"/>
            <a:srcRect l="12987" t="7580" r="9583" b="11314"/>
            <a:stretch/>
          </p:blipFill>
          <p:spPr>
            <a:xfrm>
              <a:off x="5189548" y="2594925"/>
              <a:ext cx="1260000" cy="720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grpSp>
          <p:nvGrpSpPr>
            <p:cNvPr id="27" name="群組 26"/>
            <p:cNvGrpSpPr/>
            <p:nvPr/>
          </p:nvGrpSpPr>
          <p:grpSpPr>
            <a:xfrm>
              <a:off x="5044803" y="1771384"/>
              <a:ext cx="1812200" cy="837323"/>
              <a:chOff x="130123" y="2581034"/>
              <a:chExt cx="1812200" cy="837323"/>
            </a:xfrm>
          </p:grpSpPr>
          <p:pic>
            <p:nvPicPr>
              <p:cNvPr id="28" name="圖片 2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123" y="2581034"/>
                <a:ext cx="715349" cy="738068"/>
              </a:xfrm>
              <a:prstGeom prst="rect">
                <a:avLst/>
              </a:prstGeom>
            </p:spPr>
          </p:pic>
          <p:sp>
            <p:nvSpPr>
              <p:cNvPr id="29" name="文字方塊 28"/>
              <p:cNvSpPr txBox="1"/>
              <p:nvPr/>
            </p:nvSpPr>
            <p:spPr>
              <a:xfrm>
                <a:off x="521043" y="2648916"/>
                <a:ext cx="142128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200" dirty="0"/>
                  <a:t>Target speaker</a:t>
                </a:r>
                <a:endParaRPr lang="zh-TW" altLang="en-US" sz="2200" dirty="0"/>
              </a:p>
            </p:txBody>
          </p:sp>
        </p:grpSp>
        <p:grpSp>
          <p:nvGrpSpPr>
            <p:cNvPr id="30" name="群組 29"/>
            <p:cNvGrpSpPr/>
            <p:nvPr/>
          </p:nvGrpSpPr>
          <p:grpSpPr>
            <a:xfrm>
              <a:off x="1097353" y="3065949"/>
              <a:ext cx="1881932" cy="818110"/>
              <a:chOff x="6077542" y="1299631"/>
              <a:chExt cx="1881932" cy="818110"/>
            </a:xfrm>
          </p:grpSpPr>
          <p:pic>
            <p:nvPicPr>
              <p:cNvPr id="34" name="圖片 3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7542" y="1299631"/>
                <a:ext cx="715349" cy="738068"/>
              </a:xfrm>
              <a:prstGeom prst="rect">
                <a:avLst/>
              </a:prstGeom>
            </p:spPr>
          </p:pic>
          <p:sp>
            <p:nvSpPr>
              <p:cNvPr id="35" name="文字方塊 34"/>
              <p:cNvSpPr txBox="1"/>
              <p:nvPr/>
            </p:nvSpPr>
            <p:spPr>
              <a:xfrm>
                <a:off x="6568204" y="1348300"/>
                <a:ext cx="139127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200" dirty="0"/>
                  <a:t>Source speaker</a:t>
                </a:r>
                <a:endParaRPr lang="zh-TW" alt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58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內容版面配置區 2">
            <a:extLst>
              <a:ext uri="{FF2B5EF4-FFF2-40B4-BE49-F238E27FC236}">
                <a16:creationId xmlns:a16="http://schemas.microsoft.com/office/drawing/2014/main" id="{E985631F-2476-4002-8660-49D89D13C625}"/>
              </a:ext>
            </a:extLst>
          </p:cNvPr>
          <p:cNvSpPr txBox="1">
            <a:spLocks/>
          </p:cNvSpPr>
          <p:nvPr/>
        </p:nvSpPr>
        <p:spPr>
          <a:xfrm>
            <a:off x="136772" y="165090"/>
            <a:ext cx="9039627" cy="6715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400" dirty="0"/>
          </a:p>
          <a:p>
            <a:endParaRPr lang="en-US" altLang="zh-TW" sz="2400" dirty="0"/>
          </a:p>
          <a:p>
            <a:r>
              <a:rPr lang="en-US" altLang="zh-TW" dirty="0"/>
              <a:t>VAW-GAN </a:t>
            </a:r>
            <a:r>
              <a:rPr lang="en-US" altLang="zh-TW" sz="2000" dirty="0">
                <a:solidFill>
                  <a:srgbClr val="0000FF"/>
                </a:solidFill>
              </a:rPr>
              <a:t>[Hsu et al., </a:t>
            </a:r>
            <a:r>
              <a:rPr lang="en-US" altLang="zh-TW" sz="2000" dirty="0" err="1">
                <a:solidFill>
                  <a:srgbClr val="0000FF"/>
                </a:solidFill>
              </a:rPr>
              <a:t>Interspeech</a:t>
            </a:r>
            <a:r>
              <a:rPr lang="en-US" altLang="zh-TW" sz="2000" dirty="0">
                <a:solidFill>
                  <a:srgbClr val="0000FF"/>
                </a:solidFill>
              </a:rPr>
              <a:t> 2017]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marL="457200" lvl="1" indent="0">
              <a:buNone/>
            </a:pPr>
            <a:endParaRPr lang="en-US" altLang="zh-TW" sz="2000" dirty="0"/>
          </a:p>
          <a:p>
            <a:pPr marL="457200" lvl="1" indent="0">
              <a:buNone/>
            </a:pPr>
            <a:endParaRPr lang="en-US" altLang="zh-TW" sz="400" dirty="0"/>
          </a:p>
          <a:p>
            <a:pPr marL="457200" lvl="1" indent="0">
              <a:buNone/>
            </a:pPr>
            <a:endParaRPr lang="en-US" altLang="zh-TW" sz="2000" dirty="0"/>
          </a:p>
          <a:p>
            <a:pPr marL="457200" lvl="1" indent="0">
              <a:buNone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altLang="zh-TW" sz="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2000" dirty="0"/>
              <a:t>Conventional MMSE approaches often encounter the “over-smoothing” issue.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2000" dirty="0"/>
              <a:t> GAN is used a new objective function to estimate </a:t>
            </a:r>
            <a:r>
              <a:rPr lang="en-US" altLang="zh-TW" sz="2000" b="1" i="1" dirty="0">
                <a:solidFill>
                  <a:schemeClr val="tx2"/>
                </a:solidFill>
              </a:rPr>
              <a:t>G</a:t>
            </a:r>
            <a:r>
              <a:rPr lang="en-US" altLang="zh-TW" sz="2000" dirty="0"/>
              <a:t>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TW" sz="2000" dirty="0"/>
              <a:t> The goal is to increase the naturalness, clarity, similarity of converted speech. </a:t>
            </a:r>
            <a:endParaRPr lang="zh-TW" altLang="en-US" sz="2000" dirty="0"/>
          </a:p>
          <a:p>
            <a:endParaRPr lang="zh-TW" altLang="en-US" sz="2400" dirty="0"/>
          </a:p>
        </p:txBody>
      </p:sp>
      <p:sp>
        <p:nvSpPr>
          <p:cNvPr id="30" name="箭號: 向右 14">
            <a:extLst>
              <a:ext uri="{FF2B5EF4-FFF2-40B4-BE49-F238E27FC236}">
                <a16:creationId xmlns:a16="http://schemas.microsoft.com/office/drawing/2014/main" id="{74ACB8BE-0A5D-4C56-B556-207C34901E5C}"/>
              </a:ext>
            </a:extLst>
          </p:cNvPr>
          <p:cNvSpPr/>
          <p:nvPr/>
        </p:nvSpPr>
        <p:spPr>
          <a:xfrm rot="5400000">
            <a:off x="6451746" y="2891298"/>
            <a:ext cx="546823" cy="3636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0" y="139045"/>
            <a:ext cx="7886700" cy="994172"/>
          </a:xfrm>
        </p:spPr>
        <p:txBody>
          <a:bodyPr/>
          <a:lstStyle/>
          <a:p>
            <a:r>
              <a:rPr lang="en-US" altLang="zh-TW" dirty="0"/>
              <a:t>Voice Conversion </a:t>
            </a:r>
            <a:endParaRPr lang="zh-TW" altLang="en-US" dirty="0"/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E985631F-2476-4002-8660-49D89D13C625}"/>
              </a:ext>
            </a:extLst>
          </p:cNvPr>
          <p:cNvSpPr txBox="1">
            <a:spLocks/>
          </p:cNvSpPr>
          <p:nvPr/>
        </p:nvSpPr>
        <p:spPr>
          <a:xfrm>
            <a:off x="2185850" y="1811125"/>
            <a:ext cx="8940227" cy="4152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300" dirty="0"/>
          </a:p>
          <a:p>
            <a:endParaRPr lang="en-US" altLang="zh-TW" sz="300" dirty="0"/>
          </a:p>
          <a:p>
            <a:pPr marL="0" indent="0">
              <a:buNone/>
            </a:pPr>
            <a:endParaRPr lang="en-US" altLang="zh-TW" sz="300" dirty="0"/>
          </a:p>
          <a:p>
            <a:pPr marL="214313" indent="-214313"/>
            <a:endParaRPr lang="en-US" altLang="zh-TW" sz="2000" b="1" i="1" dirty="0">
              <a:solidFill>
                <a:schemeClr val="tx2"/>
              </a:solidFill>
            </a:endParaRPr>
          </a:p>
          <a:p>
            <a:pPr marL="214313" indent="-214313"/>
            <a:endParaRPr lang="en-US" altLang="zh-TW" sz="2000" b="1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zh-TW" altLang="en-US" sz="2000" b="1" i="1" dirty="0">
              <a:solidFill>
                <a:schemeClr val="tx2"/>
              </a:solidFill>
            </a:endParaRPr>
          </a:p>
          <a:p>
            <a:endParaRPr lang="zh-TW" altLang="en-US" sz="2400" dirty="0"/>
          </a:p>
        </p:txBody>
      </p:sp>
      <p:sp>
        <p:nvSpPr>
          <p:cNvPr id="16" name="箭號: 向右 14">
            <a:extLst>
              <a:ext uri="{FF2B5EF4-FFF2-40B4-BE49-F238E27FC236}">
                <a16:creationId xmlns:a16="http://schemas.microsoft.com/office/drawing/2014/main" id="{74ACB8BE-0A5D-4C56-B556-207C34901E5C}"/>
              </a:ext>
            </a:extLst>
          </p:cNvPr>
          <p:cNvSpPr/>
          <p:nvPr/>
        </p:nvSpPr>
        <p:spPr>
          <a:xfrm>
            <a:off x="1560896" y="3550389"/>
            <a:ext cx="528606" cy="3636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17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>
            <a:off x="3504102" y="3583098"/>
            <a:ext cx="528606" cy="3636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DA0DD7C-03D9-4027-92BF-F54C69D01976}"/>
              </a:ext>
            </a:extLst>
          </p:cNvPr>
          <p:cNvSpPr/>
          <p:nvPr/>
        </p:nvSpPr>
        <p:spPr>
          <a:xfrm>
            <a:off x="6007676" y="3364028"/>
            <a:ext cx="1440000" cy="792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200" b="1" i="1" dirty="0">
                <a:solidFill>
                  <a:schemeClr val="accent6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25" name="箭號: 向右 11">
            <a:extLst>
              <a:ext uri="{FF2B5EF4-FFF2-40B4-BE49-F238E27FC236}">
                <a16:creationId xmlns:a16="http://schemas.microsoft.com/office/drawing/2014/main" id="{233D1E01-B0D0-4E4A-94A2-EFCF8DC8A646}"/>
              </a:ext>
            </a:extLst>
          </p:cNvPr>
          <p:cNvSpPr/>
          <p:nvPr/>
        </p:nvSpPr>
        <p:spPr>
          <a:xfrm>
            <a:off x="7465896" y="3522855"/>
            <a:ext cx="516748" cy="3927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9F1C25F-6173-4134-95DB-03FE14DCC7B3}"/>
              </a:ext>
            </a:extLst>
          </p:cNvPr>
          <p:cNvSpPr txBox="1"/>
          <p:nvPr/>
        </p:nvSpPr>
        <p:spPr>
          <a:xfrm>
            <a:off x="7816527" y="3158860"/>
            <a:ext cx="13970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dirty="0"/>
              <a:t>Real</a:t>
            </a:r>
          </a:p>
          <a:p>
            <a:pPr algn="ctr"/>
            <a:r>
              <a:rPr lang="en-US" altLang="zh-TW" sz="2200" dirty="0"/>
              <a:t>or</a:t>
            </a:r>
          </a:p>
          <a:p>
            <a:pPr algn="ctr"/>
            <a:r>
              <a:rPr lang="en-US" altLang="zh-TW" sz="2200" dirty="0"/>
              <a:t>Fake</a:t>
            </a:r>
          </a:p>
        </p:txBody>
      </p:sp>
      <p:sp>
        <p:nvSpPr>
          <p:cNvPr id="28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>
            <a:off x="5460850" y="3578718"/>
            <a:ext cx="528606" cy="3636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0001361-E9BB-4D53-9A0E-54F47C85241B}"/>
              </a:ext>
            </a:extLst>
          </p:cNvPr>
          <p:cNvSpPr/>
          <p:nvPr/>
        </p:nvSpPr>
        <p:spPr>
          <a:xfrm>
            <a:off x="2082322" y="3313160"/>
            <a:ext cx="1440000" cy="799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 i="1" dirty="0">
                <a:solidFill>
                  <a:schemeClr val="tx2"/>
                </a:solidFill>
              </a:rPr>
              <a:t>G</a:t>
            </a:r>
            <a:endParaRPr lang="zh-TW" altLang="en-US" sz="2200" b="1" i="1" dirty="0">
              <a:solidFill>
                <a:schemeClr val="tx2"/>
              </a:solidFill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945518" y="1243758"/>
            <a:ext cx="1812200" cy="837323"/>
            <a:chOff x="130123" y="2581034"/>
            <a:chExt cx="1812200" cy="837323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123" y="2581034"/>
              <a:ext cx="715349" cy="738068"/>
            </a:xfrm>
            <a:prstGeom prst="rect">
              <a:avLst/>
            </a:prstGeom>
          </p:spPr>
        </p:pic>
        <p:sp>
          <p:nvSpPr>
            <p:cNvPr id="21" name="文字方塊 20"/>
            <p:cNvSpPr txBox="1"/>
            <p:nvPr/>
          </p:nvSpPr>
          <p:spPr>
            <a:xfrm>
              <a:off x="521043" y="2648916"/>
              <a:ext cx="1421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 dirty="0"/>
                <a:t>Target speaker</a:t>
              </a:r>
              <a:endParaRPr lang="zh-TW" altLang="en-US" sz="2200" dirty="0"/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85258" y="2495050"/>
            <a:ext cx="1881932" cy="818110"/>
            <a:chOff x="6077542" y="1299631"/>
            <a:chExt cx="1881932" cy="818110"/>
          </a:xfrm>
        </p:grpSpPr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542" y="1299631"/>
              <a:ext cx="715349" cy="738068"/>
            </a:xfrm>
            <a:prstGeom prst="rect">
              <a:avLst/>
            </a:prstGeom>
          </p:spPr>
        </p:pic>
        <p:sp>
          <p:nvSpPr>
            <p:cNvPr id="31" name="文字方塊 30"/>
            <p:cNvSpPr txBox="1"/>
            <p:nvPr/>
          </p:nvSpPr>
          <p:spPr>
            <a:xfrm>
              <a:off x="6568204" y="1348300"/>
              <a:ext cx="13912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 dirty="0"/>
                <a:t>Source speaker</a:t>
              </a:r>
              <a:endParaRPr lang="zh-TW" altLang="en-US" sz="2200" dirty="0"/>
            </a:p>
          </p:txBody>
        </p:sp>
      </p:grpSp>
      <p:pic>
        <p:nvPicPr>
          <p:cNvPr id="32" name="圖片 31"/>
          <p:cNvPicPr preferRelativeResize="0">
            <a:picLocks/>
          </p:cNvPicPr>
          <p:nvPr/>
        </p:nvPicPr>
        <p:blipFill rotWithShape="1">
          <a:blip r:embed="rId5"/>
          <a:srcRect l="12992" t="7892" r="9469" b="10966"/>
          <a:stretch/>
        </p:blipFill>
        <p:spPr>
          <a:xfrm>
            <a:off x="219576" y="3372927"/>
            <a:ext cx="1260000" cy="7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3" name="圖片 32"/>
          <p:cNvPicPr preferRelativeResize="0">
            <a:picLocks/>
          </p:cNvPicPr>
          <p:nvPr/>
        </p:nvPicPr>
        <p:blipFill rotWithShape="1">
          <a:blip r:embed="rId6"/>
          <a:srcRect l="12987" t="7580" r="9583" b="11314"/>
          <a:stretch/>
        </p:blipFill>
        <p:spPr>
          <a:xfrm>
            <a:off x="6125638" y="2079715"/>
            <a:ext cx="1260000" cy="7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4" name="圖片 33"/>
          <p:cNvPicPr preferRelativeResize="0">
            <a:picLocks/>
          </p:cNvPicPr>
          <p:nvPr/>
        </p:nvPicPr>
        <p:blipFill rotWithShape="1">
          <a:blip r:embed="rId7"/>
          <a:srcRect l="13122" t="7482" r="9664" b="11421"/>
          <a:stretch/>
        </p:blipFill>
        <p:spPr>
          <a:xfrm>
            <a:off x="4108566" y="3405738"/>
            <a:ext cx="1260000" cy="7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593" y="3731788"/>
            <a:ext cx="656109" cy="1019402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4323802" y="2543719"/>
            <a:ext cx="829782" cy="738068"/>
            <a:chOff x="4319300" y="2624236"/>
            <a:chExt cx="829782" cy="738068"/>
          </a:xfrm>
        </p:grpSpPr>
        <p:pic>
          <p:nvPicPr>
            <p:cNvPr id="37" name="圖片 3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300" y="2685297"/>
              <a:ext cx="628136" cy="648085"/>
            </a:xfrm>
            <a:prstGeom prst="rect">
              <a:avLst/>
            </a:prstGeom>
          </p:spPr>
        </p:pic>
        <p:pic>
          <p:nvPicPr>
            <p:cNvPr id="39" name="圖片 38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733" y="2624236"/>
              <a:ext cx="715349" cy="738068"/>
            </a:xfrm>
            <a:prstGeom prst="rect">
              <a:avLst/>
            </a:prstGeom>
          </p:spPr>
        </p:pic>
      </p:grpSp>
      <p:grpSp>
        <p:nvGrpSpPr>
          <p:cNvPr id="5" name="群組 4"/>
          <p:cNvGrpSpPr/>
          <p:nvPr/>
        </p:nvGrpSpPr>
        <p:grpSpPr>
          <a:xfrm>
            <a:off x="2352760" y="6160454"/>
            <a:ext cx="4170950" cy="471447"/>
            <a:chOff x="2333141" y="6209250"/>
            <a:chExt cx="4170950" cy="471447"/>
          </a:xfrm>
        </p:grpSpPr>
        <p:sp>
          <p:nvSpPr>
            <p:cNvPr id="43" name="矩形 42"/>
            <p:cNvSpPr/>
            <p:nvPr/>
          </p:nvSpPr>
          <p:spPr>
            <a:xfrm>
              <a:off x="2407483" y="6209250"/>
              <a:ext cx="4022266" cy="47144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矩形 40"/>
                <p:cNvSpPr/>
                <p:nvPr/>
              </p:nvSpPr>
              <p:spPr>
                <a:xfrm>
                  <a:off x="2333141" y="6237917"/>
                  <a:ext cx="417095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d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unc>
                              <m:func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𝐺𝐴𝑁</m:t>
                                    </m:r>
                                  </m:sub>
                                </m:sSub>
                              </m:fName>
                              <m:e>
                                <m:d>
                                  <m:dPr>
                                    <m:ctrl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func>
                              <m:func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𝑉𝐴𝐸</m:t>
                                    </m:r>
                                  </m:sub>
                                </m:sSub>
                              </m:fName>
                              <m:e>
                                <m:d>
                                  <m:dPr>
                                    <m:ctrl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0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US" altLang="zh-TW" sz="2000" b="1" i="1">
                                        <a:latin typeface="Cambria Math" panose="02040503050406030204" pitchFamily="18" charset="0"/>
                                      </a:rPr>
                                      <m:t>𝒚</m:t>
                                    </m:r>
                                  </m:e>
                                </m:d>
                              </m:e>
                            </m:func>
                          </m:e>
                        </m:func>
                      </m:oMath>
                    </m:oMathPara>
                  </a14:m>
                  <a:endParaRPr lang="zh-TW" altLang="en-US" sz="2000" dirty="0"/>
                </a:p>
              </p:txBody>
            </p:sp>
          </mc:Choice>
          <mc:Fallback xmlns="">
            <p:sp>
              <p:nvSpPr>
                <p:cNvPr id="41" name="矩形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3141" y="6237917"/>
                  <a:ext cx="4170950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2806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392168" y="1133217"/>
            <a:ext cx="8599432" cy="554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Objective and subjective evaluations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84" y="2243012"/>
            <a:ext cx="4342071" cy="169920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0" y="2142728"/>
            <a:ext cx="3997995" cy="335155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227853" y="1868803"/>
            <a:ext cx="3304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Fig. 15: MOS on naturalness.</a:t>
            </a:r>
            <a:endParaRPr lang="zh-TW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839721" y="1842902"/>
            <a:ext cx="34428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/>
              <a:t>Fig. 14: The spectral envelopes.</a:t>
            </a:r>
            <a:endParaRPr lang="zh-TW" altLang="en-US" sz="2000" dirty="0"/>
          </a:p>
        </p:txBody>
      </p:sp>
      <p:sp>
        <p:nvSpPr>
          <p:cNvPr id="1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0" y="139045"/>
            <a:ext cx="7886700" cy="994172"/>
          </a:xfrm>
        </p:spPr>
        <p:txBody>
          <a:bodyPr/>
          <a:lstStyle/>
          <a:p>
            <a:r>
              <a:rPr lang="en-US" altLang="zh-TW" dirty="0"/>
              <a:t>Voice Conversion (VAW-GAN)</a:t>
            </a:r>
            <a:endParaRPr lang="zh-TW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750862" y="5805611"/>
            <a:ext cx="7662669" cy="769441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VAW-GAN outperforms VAE in terms of objective and subjective evaluations with generating more structured speech.</a:t>
            </a:r>
          </a:p>
        </p:txBody>
      </p:sp>
    </p:spTree>
    <p:extLst>
      <p:ext uri="{BB962C8B-B14F-4D97-AF65-F5344CB8AC3E}">
        <p14:creationId xmlns:p14="http://schemas.microsoft.com/office/powerpoint/2010/main" val="41889448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圓角矩形 10"/>
          <p:cNvSpPr/>
          <p:nvPr/>
        </p:nvSpPr>
        <p:spPr>
          <a:xfrm>
            <a:off x="5591175" y="5011833"/>
            <a:ext cx="3486150" cy="902998"/>
          </a:xfrm>
          <a:prstGeom prst="roundRect">
            <a:avLst/>
          </a:prstGeom>
          <a:solidFill>
            <a:srgbClr val="7030A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1936134" y="6108251"/>
            <a:ext cx="4722044" cy="47293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箭號: 向右 14">
            <a:extLst>
              <a:ext uri="{FF2B5EF4-FFF2-40B4-BE49-F238E27FC236}">
                <a16:creationId xmlns:a16="http://schemas.microsoft.com/office/drawing/2014/main" id="{74ACB8BE-0A5D-4C56-B556-207C34901E5C}"/>
              </a:ext>
            </a:extLst>
          </p:cNvPr>
          <p:cNvSpPr/>
          <p:nvPr/>
        </p:nvSpPr>
        <p:spPr>
          <a:xfrm rot="5400000">
            <a:off x="6504394" y="3189474"/>
            <a:ext cx="546823" cy="3636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0" y="139045"/>
            <a:ext cx="7886700" cy="994172"/>
          </a:xfrm>
        </p:spPr>
        <p:txBody>
          <a:bodyPr/>
          <a:lstStyle/>
          <a:p>
            <a:r>
              <a:rPr lang="en-US" altLang="zh-TW" dirty="0"/>
              <a:t>Voice Conversion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152" y="1027933"/>
            <a:ext cx="8616832" cy="5351962"/>
          </a:xfrm>
        </p:spPr>
        <p:txBody>
          <a:bodyPr>
            <a:normAutofit/>
          </a:bodyPr>
          <a:lstStyle/>
          <a:p>
            <a:r>
              <a:rPr lang="en-US" altLang="zh-TW" dirty="0"/>
              <a:t>Sequence-to-sequence VC with learned similarity metric (LSM) </a:t>
            </a:r>
            <a:r>
              <a:rPr lang="en-US" altLang="zh-TW" sz="2000" dirty="0">
                <a:solidFill>
                  <a:srgbClr val="0000FF"/>
                </a:solidFill>
              </a:rPr>
              <a:t>[Kaneko et al., </a:t>
            </a:r>
            <a:r>
              <a:rPr lang="en-US" altLang="zh-TW" sz="2000" dirty="0" err="1">
                <a:solidFill>
                  <a:srgbClr val="0000FF"/>
                </a:solidFill>
              </a:rPr>
              <a:t>Interspeech</a:t>
            </a:r>
            <a:r>
              <a:rPr lang="en-US" altLang="zh-TW" sz="2000" dirty="0">
                <a:solidFill>
                  <a:srgbClr val="0000FF"/>
                </a:solidFill>
              </a:rPr>
              <a:t> 2017]</a:t>
            </a:r>
            <a:endParaRPr lang="en-US" altLang="zh-TW" dirty="0">
              <a:solidFill>
                <a:srgbClr val="0000FF"/>
              </a:solidFill>
            </a:endParaRP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E985631F-2476-4002-8660-49D89D13C625}"/>
              </a:ext>
            </a:extLst>
          </p:cNvPr>
          <p:cNvSpPr txBox="1">
            <a:spLocks/>
          </p:cNvSpPr>
          <p:nvPr/>
        </p:nvSpPr>
        <p:spPr>
          <a:xfrm>
            <a:off x="2185850" y="1811125"/>
            <a:ext cx="8940227" cy="4152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300" dirty="0"/>
          </a:p>
          <a:p>
            <a:endParaRPr lang="en-US" altLang="zh-TW" sz="300" dirty="0"/>
          </a:p>
          <a:p>
            <a:pPr marL="0" indent="0">
              <a:buNone/>
            </a:pPr>
            <a:endParaRPr lang="en-US" altLang="zh-TW" sz="300" dirty="0"/>
          </a:p>
          <a:p>
            <a:pPr marL="214313" indent="-214313"/>
            <a:endParaRPr lang="en-US" altLang="zh-TW" sz="2000" b="1" i="1" dirty="0">
              <a:solidFill>
                <a:schemeClr val="tx2"/>
              </a:solidFill>
            </a:endParaRPr>
          </a:p>
          <a:p>
            <a:pPr marL="214313" indent="-214313"/>
            <a:endParaRPr lang="en-US" altLang="zh-TW" sz="2000" b="1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zh-TW" altLang="en-US" sz="2000" b="1" i="1" dirty="0">
              <a:solidFill>
                <a:schemeClr val="tx2"/>
              </a:solidFill>
            </a:endParaRPr>
          </a:p>
          <a:p>
            <a:endParaRPr lang="zh-TW" altLang="en-US" sz="2400" dirty="0"/>
          </a:p>
        </p:txBody>
      </p:sp>
      <p:sp>
        <p:nvSpPr>
          <p:cNvPr id="16" name="箭號: 向右 14">
            <a:extLst>
              <a:ext uri="{FF2B5EF4-FFF2-40B4-BE49-F238E27FC236}">
                <a16:creationId xmlns:a16="http://schemas.microsoft.com/office/drawing/2014/main" id="{74ACB8BE-0A5D-4C56-B556-207C34901E5C}"/>
              </a:ext>
            </a:extLst>
          </p:cNvPr>
          <p:cNvSpPr/>
          <p:nvPr/>
        </p:nvSpPr>
        <p:spPr>
          <a:xfrm>
            <a:off x="1613544" y="3848565"/>
            <a:ext cx="528606" cy="3636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17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>
            <a:off x="3556750" y="3881274"/>
            <a:ext cx="528606" cy="3636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DA0DD7C-03D9-4027-92BF-F54C69D01976}"/>
              </a:ext>
            </a:extLst>
          </p:cNvPr>
          <p:cNvSpPr/>
          <p:nvPr/>
        </p:nvSpPr>
        <p:spPr>
          <a:xfrm>
            <a:off x="6060324" y="3662204"/>
            <a:ext cx="1440000" cy="792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200" b="1" i="1" dirty="0">
                <a:solidFill>
                  <a:schemeClr val="accent6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25" name="箭號: 向右 11">
            <a:extLst>
              <a:ext uri="{FF2B5EF4-FFF2-40B4-BE49-F238E27FC236}">
                <a16:creationId xmlns:a16="http://schemas.microsoft.com/office/drawing/2014/main" id="{233D1E01-B0D0-4E4A-94A2-EFCF8DC8A646}"/>
              </a:ext>
            </a:extLst>
          </p:cNvPr>
          <p:cNvSpPr/>
          <p:nvPr/>
        </p:nvSpPr>
        <p:spPr>
          <a:xfrm>
            <a:off x="7518544" y="3821031"/>
            <a:ext cx="516748" cy="3927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9F1C25F-6173-4134-95DB-03FE14DCC7B3}"/>
              </a:ext>
            </a:extLst>
          </p:cNvPr>
          <p:cNvSpPr txBox="1"/>
          <p:nvPr/>
        </p:nvSpPr>
        <p:spPr>
          <a:xfrm>
            <a:off x="7869175" y="3457036"/>
            <a:ext cx="13970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200" dirty="0"/>
              <a:t>Real</a:t>
            </a:r>
          </a:p>
          <a:p>
            <a:pPr algn="ctr"/>
            <a:r>
              <a:rPr lang="en-US" altLang="zh-TW" sz="2200" dirty="0"/>
              <a:t>or</a:t>
            </a:r>
          </a:p>
          <a:p>
            <a:pPr algn="ctr"/>
            <a:r>
              <a:rPr lang="en-US" altLang="zh-TW" sz="2200" dirty="0"/>
              <a:t>Fake</a:t>
            </a:r>
          </a:p>
        </p:txBody>
      </p:sp>
      <p:sp>
        <p:nvSpPr>
          <p:cNvPr id="28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>
            <a:off x="5513498" y="3876894"/>
            <a:ext cx="528606" cy="3636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0001361-E9BB-4D53-9A0E-54F47C85241B}"/>
                  </a:ext>
                </a:extLst>
              </p:cNvPr>
              <p:cNvSpPr/>
              <p:nvPr/>
            </p:nvSpPr>
            <p:spPr>
              <a:xfrm>
                <a:off x="2134970" y="3611336"/>
                <a:ext cx="1440000" cy="799396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200" b="1" i="1" smtClean="0">
                          <a:latin typeface="Cambria Math" panose="02040503050406030204" pitchFamily="18" charset="0"/>
                        </a:rPr>
                        <m:t>𝑪</m:t>
                      </m:r>
                    </m:oMath>
                  </m:oMathPara>
                </a14:m>
                <a:endParaRPr lang="zh-TW" altLang="en-US" sz="2200" b="1" i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0001361-E9BB-4D53-9A0E-54F47C8524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970" y="3611336"/>
                <a:ext cx="1440000" cy="7993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群組 1"/>
          <p:cNvGrpSpPr/>
          <p:nvPr/>
        </p:nvGrpSpPr>
        <p:grpSpPr>
          <a:xfrm>
            <a:off x="5998166" y="1541934"/>
            <a:ext cx="1812200" cy="837323"/>
            <a:chOff x="130123" y="2581034"/>
            <a:chExt cx="1812200" cy="837323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123" y="2581034"/>
              <a:ext cx="715349" cy="738068"/>
            </a:xfrm>
            <a:prstGeom prst="rect">
              <a:avLst/>
            </a:prstGeom>
          </p:spPr>
        </p:pic>
        <p:sp>
          <p:nvSpPr>
            <p:cNvPr id="21" name="文字方塊 20"/>
            <p:cNvSpPr txBox="1"/>
            <p:nvPr/>
          </p:nvSpPr>
          <p:spPr>
            <a:xfrm>
              <a:off x="521043" y="2648916"/>
              <a:ext cx="1421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 dirty="0"/>
                <a:t>Target speaker</a:t>
              </a:r>
              <a:endParaRPr lang="zh-TW" altLang="en-US" sz="2200" dirty="0"/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137906" y="2793226"/>
            <a:ext cx="1881932" cy="818110"/>
            <a:chOff x="6077542" y="1299631"/>
            <a:chExt cx="1881932" cy="818110"/>
          </a:xfrm>
        </p:grpSpPr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542" y="1299631"/>
              <a:ext cx="715349" cy="738068"/>
            </a:xfrm>
            <a:prstGeom prst="rect">
              <a:avLst/>
            </a:prstGeom>
          </p:spPr>
        </p:pic>
        <p:sp>
          <p:nvSpPr>
            <p:cNvPr id="31" name="文字方塊 30"/>
            <p:cNvSpPr txBox="1"/>
            <p:nvPr/>
          </p:nvSpPr>
          <p:spPr>
            <a:xfrm>
              <a:off x="6568204" y="1348300"/>
              <a:ext cx="13912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 dirty="0"/>
                <a:t>Source speaker</a:t>
              </a:r>
              <a:endParaRPr lang="zh-TW" altLang="en-US" sz="2200" dirty="0"/>
            </a:p>
          </p:txBody>
        </p:sp>
      </p:grpSp>
      <p:pic>
        <p:nvPicPr>
          <p:cNvPr id="32" name="圖片 31"/>
          <p:cNvPicPr preferRelativeResize="0">
            <a:picLocks/>
          </p:cNvPicPr>
          <p:nvPr/>
        </p:nvPicPr>
        <p:blipFill rotWithShape="1">
          <a:blip r:embed="rId6"/>
          <a:srcRect l="12992" t="7892" r="9469" b="10966"/>
          <a:stretch/>
        </p:blipFill>
        <p:spPr>
          <a:xfrm>
            <a:off x="272224" y="3671103"/>
            <a:ext cx="1260000" cy="7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3" name="圖片 32"/>
          <p:cNvPicPr preferRelativeResize="0">
            <a:picLocks/>
          </p:cNvPicPr>
          <p:nvPr/>
        </p:nvPicPr>
        <p:blipFill rotWithShape="1">
          <a:blip r:embed="rId7"/>
          <a:srcRect l="12987" t="7580" r="9583" b="11314"/>
          <a:stretch/>
        </p:blipFill>
        <p:spPr>
          <a:xfrm>
            <a:off x="6178286" y="2377891"/>
            <a:ext cx="1260000" cy="7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4" name="圖片 33"/>
          <p:cNvPicPr preferRelativeResize="0">
            <a:picLocks/>
          </p:cNvPicPr>
          <p:nvPr/>
        </p:nvPicPr>
        <p:blipFill rotWithShape="1">
          <a:blip r:embed="rId8"/>
          <a:srcRect l="13122" t="7482" r="9664" b="11421"/>
          <a:stretch/>
        </p:blipFill>
        <p:spPr>
          <a:xfrm>
            <a:off x="4161214" y="3703914"/>
            <a:ext cx="1260000" cy="7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7" name="群組 6"/>
          <p:cNvGrpSpPr/>
          <p:nvPr/>
        </p:nvGrpSpPr>
        <p:grpSpPr>
          <a:xfrm>
            <a:off x="4376450" y="2841895"/>
            <a:ext cx="829782" cy="738068"/>
            <a:chOff x="4319300" y="2624236"/>
            <a:chExt cx="829782" cy="738068"/>
          </a:xfrm>
        </p:grpSpPr>
        <p:pic>
          <p:nvPicPr>
            <p:cNvPr id="37" name="圖片 3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300" y="2685297"/>
              <a:ext cx="628136" cy="648085"/>
            </a:xfrm>
            <a:prstGeom prst="rect">
              <a:avLst/>
            </a:prstGeom>
          </p:spPr>
        </p:pic>
        <p:pic>
          <p:nvPicPr>
            <p:cNvPr id="39" name="圖片 38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733" y="2624236"/>
              <a:ext cx="715349" cy="73806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矩形 40"/>
              <p:cNvSpPr/>
              <p:nvPr/>
            </p:nvSpPr>
            <p:spPr>
              <a:xfrm>
                <a:off x="1491035" y="6091540"/>
                <a:ext cx="5649879" cy="465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𝑆𝑉𝐶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sup>
                          </m:sSubSup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𝐺𝐴𝑁</m:t>
                              </m:r>
                            </m:sub>
                          </m:sSub>
                        </m:e>
                      </m:func>
                      <m:r>
                        <a:rPr lang="en-US" altLang="zh-TW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TW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1" name="矩形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035" y="6091540"/>
                <a:ext cx="5649879" cy="465064"/>
              </a:xfrm>
              <a:prstGeom prst="rect">
                <a:avLst/>
              </a:prstGeom>
              <a:blipFill>
                <a:blip r:embed="rId10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30001361-E9BB-4D53-9A0E-54F47C85241B}"/>
                  </a:ext>
                </a:extLst>
              </p:cNvPr>
              <p:cNvSpPr/>
              <p:nvPr/>
            </p:nvSpPr>
            <p:spPr>
              <a:xfrm>
                <a:off x="2142150" y="4773702"/>
                <a:ext cx="1440000" cy="7993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2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𝑮</m:t>
                      </m:r>
                    </m:oMath>
                  </m:oMathPara>
                </a14:m>
                <a:endParaRPr lang="zh-TW" altLang="en-US" sz="22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30001361-E9BB-4D53-9A0E-54F47C8524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150" y="4773702"/>
                <a:ext cx="1440000" cy="79939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矩形 35"/>
          <p:cNvSpPr/>
          <p:nvPr/>
        </p:nvSpPr>
        <p:spPr>
          <a:xfrm>
            <a:off x="339615" y="5011833"/>
            <a:ext cx="1173586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2000" dirty="0"/>
              <a:t>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/>
              <p:cNvSpPr/>
              <p:nvPr/>
            </p:nvSpPr>
            <p:spPr>
              <a:xfrm>
                <a:off x="762295" y="4673217"/>
                <a:ext cx="39145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200" b="1" i="1" smtClean="0"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zh-TW" altLang="en-US" sz="2200" dirty="0"/>
              </a:p>
            </p:txBody>
          </p:sp>
        </mc:Choice>
        <mc:Fallback xmlns="">
          <p:sp>
            <p:nvSpPr>
              <p:cNvPr id="40" name="矩形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295" y="4673217"/>
                <a:ext cx="391454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箭號: 向右 14">
            <a:extLst>
              <a:ext uri="{FF2B5EF4-FFF2-40B4-BE49-F238E27FC236}">
                <a16:creationId xmlns:a16="http://schemas.microsoft.com/office/drawing/2014/main" id="{74ACB8BE-0A5D-4C56-B556-207C34901E5C}"/>
              </a:ext>
            </a:extLst>
          </p:cNvPr>
          <p:cNvSpPr/>
          <p:nvPr/>
        </p:nvSpPr>
        <p:spPr>
          <a:xfrm>
            <a:off x="1571388" y="5038150"/>
            <a:ext cx="528606" cy="3636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44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>
            <a:off x="3606843" y="4972794"/>
            <a:ext cx="528606" cy="3636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pic>
        <p:nvPicPr>
          <p:cNvPr id="45" name="圖片 44"/>
          <p:cNvPicPr preferRelativeResize="0">
            <a:picLocks/>
          </p:cNvPicPr>
          <p:nvPr/>
        </p:nvPicPr>
        <p:blipFill rotWithShape="1">
          <a:blip r:embed="rId8"/>
          <a:srcRect l="13122" t="7482" r="9664" b="11421"/>
          <a:stretch/>
        </p:blipFill>
        <p:spPr>
          <a:xfrm>
            <a:off x="4172842" y="4774894"/>
            <a:ext cx="1260000" cy="7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46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 rot="19495592">
            <a:off x="5538534" y="4675422"/>
            <a:ext cx="1066834" cy="36365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5559979" y="5381928"/>
                <a:ext cx="3743332" cy="5329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𝑆𝑉𝐶</m:t>
                        </m:r>
                      </m:sub>
                      <m:sup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sup>
                    </m:sSubSup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altLang="zh-TW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US" altLang="zh-TW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TW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</m:d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9979" y="5381928"/>
                <a:ext cx="3743332" cy="53290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7099726" y="3649436"/>
            <a:ext cx="82377" cy="790587"/>
          </a:xfrm>
          <a:prstGeom prst="rect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7589206" y="2427033"/>
                <a:ext cx="375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9206" y="2427033"/>
                <a:ext cx="375423" cy="369332"/>
              </a:xfrm>
              <a:prstGeom prst="rect">
                <a:avLst/>
              </a:prstGeom>
              <a:blipFill>
                <a:blip r:embed="rId1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/>
          <p:cNvSpPr txBox="1"/>
          <p:nvPr/>
        </p:nvSpPr>
        <p:spPr>
          <a:xfrm>
            <a:off x="6449985" y="5043771"/>
            <a:ext cx="177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Similarity metric </a:t>
            </a:r>
            <a:endParaRPr lang="zh-TW" altLang="en-US" dirty="0"/>
          </a:p>
        </p:txBody>
      </p:sp>
      <p:cxnSp>
        <p:nvCxnSpPr>
          <p:cNvPr id="13" name="直線單箭頭接點 12"/>
          <p:cNvCxnSpPr>
            <a:stCxn id="5" idx="2"/>
          </p:cNvCxnSpPr>
          <p:nvPr/>
        </p:nvCxnSpPr>
        <p:spPr>
          <a:xfrm>
            <a:off x="7140915" y="4440023"/>
            <a:ext cx="290730" cy="57600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0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3" grpId="0" animBg="1"/>
      <p:bldP spid="41" grpId="0"/>
      <p:bldP spid="4" grpId="0"/>
      <p:bldP spid="5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Anime Face Generation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880382" y="5691171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100 updates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7" y="1403238"/>
            <a:ext cx="4775200" cy="4775200"/>
          </a:xfr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8CCE2C7-A113-460F-98A6-3E4DD6ADBDB9}"/>
              </a:ext>
            </a:extLst>
          </p:cNvPr>
          <p:cNvSpPr/>
          <p:nvPr/>
        </p:nvSpPr>
        <p:spPr>
          <a:xfrm>
            <a:off x="2719172" y="6308208"/>
            <a:ext cx="6215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Source of training data: </a:t>
            </a:r>
            <a:r>
              <a:rPr lang="zh-TW" altLang="en-US" dirty="0"/>
              <a:t>https://zhuanlan.zhihu.com/p/24767059</a:t>
            </a:r>
          </a:p>
        </p:txBody>
      </p:sp>
    </p:spTree>
    <p:extLst>
      <p:ext uri="{BB962C8B-B14F-4D97-AF65-F5344CB8AC3E}">
        <p14:creationId xmlns:p14="http://schemas.microsoft.com/office/powerpoint/2010/main" val="142341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68" y="1232988"/>
            <a:ext cx="8599432" cy="5542462"/>
          </a:xfrm>
        </p:spPr>
        <p:txBody>
          <a:bodyPr>
            <a:normAutofit/>
          </a:bodyPr>
          <a:lstStyle/>
          <a:p>
            <a:r>
              <a:rPr lang="en-US" altLang="zh-TW" dirty="0"/>
              <a:t>Spectrogram analysis </a:t>
            </a:r>
            <a:endParaRPr lang="zh-TW" altLang="en-US" dirty="0"/>
          </a:p>
          <a:p>
            <a:endParaRPr lang="en-US" altLang="zh-TW" sz="2600" dirty="0"/>
          </a:p>
          <a:p>
            <a:endParaRPr lang="en-US" altLang="zh-TW" sz="2600" dirty="0"/>
          </a:p>
          <a:p>
            <a:endParaRPr lang="en-US" altLang="zh-TW" sz="2600" dirty="0"/>
          </a:p>
          <a:p>
            <a:endParaRPr lang="en-US" altLang="zh-TW" sz="2600" dirty="0"/>
          </a:p>
          <a:p>
            <a:endParaRPr lang="en-US" altLang="zh-TW" sz="2600" dirty="0"/>
          </a:p>
          <a:p>
            <a:endParaRPr lang="en-US" altLang="zh-TW" sz="2600" dirty="0"/>
          </a:p>
          <a:p>
            <a:pPr marL="214313" indent="-214313"/>
            <a:endParaRPr lang="en-US" altLang="zh-TW" sz="26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zh-TW" alt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" y="2364673"/>
            <a:ext cx="8779973" cy="320482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89068" y="1857565"/>
            <a:ext cx="7544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Fig. 16: Comparison of MCCs (upper) and STFT spectrograms (lower).</a:t>
            </a:r>
            <a:endParaRPr lang="zh-TW" altLang="en-US" sz="2000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0" y="139045"/>
            <a:ext cx="7886700" cy="994172"/>
          </a:xfrm>
        </p:spPr>
        <p:txBody>
          <a:bodyPr/>
          <a:lstStyle/>
          <a:p>
            <a:r>
              <a:rPr lang="en-US" altLang="zh-TW" dirty="0"/>
              <a:t>Voice Conversion (LSM)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668570" y="2370810"/>
            <a:ext cx="7924800" cy="325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895246" y="2317271"/>
            <a:ext cx="824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Source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633943" y="2385128"/>
            <a:ext cx="764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Target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359325" y="2348698"/>
            <a:ext cx="543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FVC</a:t>
            </a: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967895" y="2348698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MSE(S2S)</a:t>
            </a:r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7698573" y="2387601"/>
            <a:ext cx="1055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LSM(S2S)</a:t>
            </a:r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918885" y="5957029"/>
            <a:ext cx="7513658" cy="430887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The spectral textures of LSM are more similar to the target ones.</a:t>
            </a:r>
          </a:p>
        </p:txBody>
      </p:sp>
    </p:spTree>
    <p:extLst>
      <p:ext uri="{BB962C8B-B14F-4D97-AF65-F5344CB8AC3E}">
        <p14:creationId xmlns:p14="http://schemas.microsoft.com/office/powerpoint/2010/main" val="9910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395132" y="1194888"/>
            <a:ext cx="8599432" cy="554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Subjective evaluations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45"/>
          <a:stretch/>
        </p:blipFill>
        <p:spPr>
          <a:xfrm>
            <a:off x="4694848" y="2243773"/>
            <a:ext cx="4320839" cy="221765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02" y="2360115"/>
            <a:ext cx="3875675" cy="8288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9" y="3853120"/>
            <a:ext cx="4013331" cy="87127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58006" y="1953973"/>
            <a:ext cx="4743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Table 12:</a:t>
            </a:r>
            <a:r>
              <a:rPr lang="zh-TW" altLang="en-US" sz="2000" dirty="0"/>
              <a:t> </a:t>
            </a:r>
            <a:r>
              <a:rPr lang="en-US" altLang="zh-TW" sz="2000" dirty="0"/>
              <a:t>Preference scores for naturalness.</a:t>
            </a:r>
            <a:endParaRPr lang="zh-TW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197302" y="3464685"/>
            <a:ext cx="4331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Table 12: Preference scores for clarity.</a:t>
            </a:r>
            <a:endParaRPr lang="zh-TW" altLang="en-US" sz="2000" dirty="0"/>
          </a:p>
        </p:txBody>
      </p:sp>
      <p:sp>
        <p:nvSpPr>
          <p:cNvPr id="12" name="矩形 11"/>
          <p:cNvSpPr/>
          <p:nvPr/>
        </p:nvSpPr>
        <p:spPr>
          <a:xfrm>
            <a:off x="4636491" y="1947941"/>
            <a:ext cx="47978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Fig. 17: Similarity of TGT and SRC with VCs.</a:t>
            </a:r>
            <a:endParaRPr lang="zh-TW" altLang="en-US" sz="2000" dirty="0"/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0" y="139045"/>
            <a:ext cx="7886700" cy="994172"/>
          </a:xfrm>
        </p:spPr>
        <p:txBody>
          <a:bodyPr/>
          <a:lstStyle/>
          <a:p>
            <a:r>
              <a:rPr lang="en-US" altLang="zh-TW" dirty="0"/>
              <a:t>Voice Conversion (LSM)</a:t>
            </a:r>
            <a:endParaRPr lang="zh-TW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998172" y="6215695"/>
            <a:ext cx="7735924" cy="430887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LSM outperforms FVC and MSE in terms of subjective evaluations.</a:t>
            </a:r>
          </a:p>
        </p:txBody>
      </p:sp>
      <p:sp>
        <p:nvSpPr>
          <p:cNvPr id="16" name="矩形 15"/>
          <p:cNvSpPr/>
          <p:nvPr/>
        </p:nvSpPr>
        <p:spPr>
          <a:xfrm>
            <a:off x="8001000" y="2380430"/>
            <a:ext cx="820136" cy="1812434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5527788" y="2380430"/>
            <a:ext cx="820136" cy="1812434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78759" y="2348052"/>
            <a:ext cx="1064266" cy="83383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2139411" y="2360116"/>
            <a:ext cx="1064266" cy="82882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290282" y="3873063"/>
            <a:ext cx="1064266" cy="83383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2150934" y="3885127"/>
            <a:ext cx="1064266" cy="82882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2" name="群組 21"/>
          <p:cNvGrpSpPr/>
          <p:nvPr/>
        </p:nvGrpSpPr>
        <p:grpSpPr>
          <a:xfrm>
            <a:off x="5012807" y="4411800"/>
            <a:ext cx="1812200" cy="837323"/>
            <a:chOff x="130123" y="2581034"/>
            <a:chExt cx="1812200" cy="837323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123" y="2581034"/>
              <a:ext cx="715349" cy="738068"/>
            </a:xfrm>
            <a:prstGeom prst="rect">
              <a:avLst/>
            </a:prstGeom>
          </p:spPr>
        </p:pic>
        <p:sp>
          <p:nvSpPr>
            <p:cNvPr id="24" name="文字方塊 23"/>
            <p:cNvSpPr txBox="1"/>
            <p:nvPr/>
          </p:nvSpPr>
          <p:spPr>
            <a:xfrm>
              <a:off x="521043" y="2648916"/>
              <a:ext cx="14212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 dirty="0"/>
                <a:t>Target speaker</a:t>
              </a:r>
              <a:endParaRPr lang="zh-TW" altLang="en-US" sz="2200" dirty="0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7142965" y="4461427"/>
            <a:ext cx="1881932" cy="818110"/>
            <a:chOff x="6077542" y="1299631"/>
            <a:chExt cx="1881932" cy="818110"/>
          </a:xfrm>
        </p:grpSpPr>
        <p:pic>
          <p:nvPicPr>
            <p:cNvPr id="26" name="圖片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542" y="1299631"/>
              <a:ext cx="715349" cy="738068"/>
            </a:xfrm>
            <a:prstGeom prst="rect">
              <a:avLst/>
            </a:prstGeom>
          </p:spPr>
        </p:pic>
        <p:sp>
          <p:nvSpPr>
            <p:cNvPr id="27" name="文字方塊 26"/>
            <p:cNvSpPr txBox="1"/>
            <p:nvPr/>
          </p:nvSpPr>
          <p:spPr>
            <a:xfrm>
              <a:off x="6568204" y="1348300"/>
              <a:ext cx="13912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200" dirty="0"/>
                <a:t>Source speaker</a:t>
              </a:r>
              <a:endParaRPr lang="zh-TW" altLang="en-US" sz="2200" dirty="0"/>
            </a:p>
          </p:txBody>
        </p:sp>
      </p:grpSp>
      <p:sp>
        <p:nvSpPr>
          <p:cNvPr id="4" name="向下箭號 3"/>
          <p:cNvSpPr/>
          <p:nvPr/>
        </p:nvSpPr>
        <p:spPr>
          <a:xfrm>
            <a:off x="7564187" y="5289683"/>
            <a:ext cx="484632" cy="51202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向下箭號 27"/>
          <p:cNvSpPr/>
          <p:nvPr/>
        </p:nvSpPr>
        <p:spPr>
          <a:xfrm rot="10800000">
            <a:off x="5629735" y="5258691"/>
            <a:ext cx="484632" cy="512027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207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84" y="1034456"/>
            <a:ext cx="8599432" cy="5351962"/>
          </a:xfrm>
        </p:spPr>
        <p:txBody>
          <a:bodyPr>
            <a:normAutofit/>
          </a:bodyPr>
          <a:lstStyle/>
          <a:p>
            <a:r>
              <a:rPr lang="en-US" altLang="zh-TW" dirty="0" err="1"/>
              <a:t>CycleGAN</a:t>
            </a:r>
            <a:r>
              <a:rPr lang="en-US" altLang="zh-TW" dirty="0"/>
              <a:t>-VC</a:t>
            </a:r>
            <a:r>
              <a:rPr lang="zh-TW" altLang="en-US" dirty="0"/>
              <a:t> </a:t>
            </a:r>
            <a:r>
              <a:rPr lang="en-US" altLang="zh-TW" sz="2000" dirty="0">
                <a:solidFill>
                  <a:srgbClr val="0000FF"/>
                </a:solidFill>
              </a:rPr>
              <a:t>[Kaneko et al., </a:t>
            </a:r>
            <a:r>
              <a:rPr lang="en-US" altLang="zh-TW" sz="2000" dirty="0" err="1">
                <a:solidFill>
                  <a:srgbClr val="0000FF"/>
                </a:solidFill>
              </a:rPr>
              <a:t>arXiv</a:t>
            </a:r>
            <a:r>
              <a:rPr lang="en-US" altLang="zh-TW" sz="2000" dirty="0">
                <a:solidFill>
                  <a:srgbClr val="0000FF"/>
                </a:solidFill>
              </a:rPr>
              <a:t> 2017]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>
                <a:solidFill>
                  <a:schemeClr val="bg1"/>
                </a:solidFill>
              </a:rPr>
              <a:t>used a new objective function to estimate </a:t>
            </a:r>
            <a:r>
              <a:rPr lang="en-US" altLang="zh-TW" b="1" i="1" dirty="0">
                <a:solidFill>
                  <a:schemeClr val="bg1"/>
                </a:solidFill>
              </a:rPr>
              <a:t>G</a:t>
            </a:r>
            <a:endParaRPr lang="zh-TW" altLang="en-US" dirty="0"/>
          </a:p>
        </p:txBody>
      </p:sp>
      <p:sp>
        <p:nvSpPr>
          <p:cNvPr id="50" name="矩形 49"/>
          <p:cNvSpPr/>
          <p:nvPr/>
        </p:nvSpPr>
        <p:spPr>
          <a:xfrm>
            <a:off x="1934678" y="6021533"/>
            <a:ext cx="4583396" cy="72428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011933" y="6006557"/>
                <a:ext cx="5261226" cy="7566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𝑢𝑙𝑙</m:t>
                        </m:r>
                      </m:sub>
                    </m:sSub>
                  </m:oMath>
                </a14:m>
                <a:r>
                  <a:rPr lang="en-US" altLang="zh-TW" sz="2000" i="1" dirty="0"/>
                  <a:t> </a:t>
                </a:r>
                <a:r>
                  <a:rPr lang="en-US" altLang="zh-TW" sz="2000" dirty="0"/>
                  <a:t>=</a:t>
                </a:r>
                <a:r>
                  <a:rPr lang="en-US" altLang="zh-TW" sz="2000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𝐺𝐴𝑁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</m:e>
                    </m:d>
                    <m:r>
                      <a:rPr lang="zh-TW" altLang="en-US" sz="2000" i="1" smtClean="0">
                        <a:latin typeface="Cambria Math" panose="02040503050406030204" pitchFamily="18" charset="0"/>
                      </a:rPr>
                      <m:t>＋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𝐺𝐴𝑁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     </m:t>
                    </m:r>
                  </m:oMath>
                </a14:m>
                <a:br>
                  <a:rPr lang="en-US" altLang="zh-TW" sz="2000" b="0" i="1" dirty="0">
                    <a:latin typeface="Cambria Math" panose="02040503050406030204" pitchFamily="18" charset="0"/>
                  </a:rPr>
                </a:br>
                <a:r>
                  <a:rPr lang="en-US" altLang="zh-TW" sz="2000" b="0" i="1" dirty="0">
                    <a:latin typeface="Cambria Math" panose="020405030504060302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sz="2000" i="1">
                        <a:latin typeface="Cambria Math" panose="02040503050406030204" pitchFamily="18" charset="0"/>
                      </a:rPr>
                      <m:t>＋</m:t>
                    </m:r>
                    <m:r>
                      <a:rPr lang="zh-TW" altLang="en-US" sz="2000" i="1">
                        <a:latin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𝑦𝑐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i="1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933" y="6006557"/>
                <a:ext cx="5261226" cy="756682"/>
              </a:xfrm>
              <a:prstGeom prst="rect">
                <a:avLst/>
              </a:prstGeom>
              <a:blipFill>
                <a:blip r:embed="rId3"/>
                <a:stretch>
                  <a:fillRect t="-4032" b="-24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0" y="139045"/>
            <a:ext cx="7886700" cy="994172"/>
          </a:xfrm>
        </p:spPr>
        <p:txBody>
          <a:bodyPr/>
          <a:lstStyle/>
          <a:p>
            <a:r>
              <a:rPr lang="en-US" altLang="zh-TW" dirty="0"/>
              <a:t>Voice Conversion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447202" y="2396764"/>
                <a:ext cx="831839" cy="80159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1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1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b>
                          <m:r>
                            <a:rPr lang="en-US" altLang="zh-TW" sz="21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altLang="zh-TW" sz="21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1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zh-TW" altLang="en-US" sz="21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202" y="2396764"/>
                <a:ext cx="831839" cy="8015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箭號: 向右 14"/>
          <p:cNvSpPr/>
          <p:nvPr/>
        </p:nvSpPr>
        <p:spPr>
          <a:xfrm>
            <a:off x="2067410" y="2646707"/>
            <a:ext cx="346996" cy="31253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8" name="箭號: 向右 15"/>
          <p:cNvSpPr/>
          <p:nvPr/>
        </p:nvSpPr>
        <p:spPr>
          <a:xfrm>
            <a:off x="3349081" y="2646707"/>
            <a:ext cx="346996" cy="31253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5238513" y="2392180"/>
                <a:ext cx="831839" cy="80159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100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TW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zh-TW" altLang="en-US" sz="2100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513" y="2392180"/>
                <a:ext cx="831839" cy="8015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箭號: 向右 20"/>
          <p:cNvSpPr/>
          <p:nvPr/>
        </p:nvSpPr>
        <p:spPr>
          <a:xfrm>
            <a:off x="4859401" y="2666750"/>
            <a:ext cx="346996" cy="31253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1" name="箭號: 向右 21"/>
          <p:cNvSpPr/>
          <p:nvPr/>
        </p:nvSpPr>
        <p:spPr>
          <a:xfrm>
            <a:off x="6141073" y="2666750"/>
            <a:ext cx="346996" cy="31253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22" name="文字方塊 21"/>
          <p:cNvSpPr txBox="1"/>
          <p:nvPr/>
        </p:nvSpPr>
        <p:spPr>
          <a:xfrm>
            <a:off x="2895477" y="1521137"/>
            <a:ext cx="2810443" cy="412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as close as possible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23" name="直線接點 22"/>
          <p:cNvCxnSpPr>
            <a:cxnSpLocks/>
          </p:cNvCxnSpPr>
          <p:nvPr/>
        </p:nvCxnSpPr>
        <p:spPr>
          <a:xfrm>
            <a:off x="1470076" y="1925105"/>
            <a:ext cx="55603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>
            <a:cxnSpLocks/>
          </p:cNvCxnSpPr>
          <p:nvPr/>
        </p:nvCxnSpPr>
        <p:spPr>
          <a:xfrm>
            <a:off x="1487509" y="1905348"/>
            <a:ext cx="0" cy="397421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>
            <a:cxnSpLocks/>
          </p:cNvCxnSpPr>
          <p:nvPr/>
        </p:nvCxnSpPr>
        <p:spPr>
          <a:xfrm>
            <a:off x="7042514" y="1906658"/>
            <a:ext cx="0" cy="397421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矩形 35"/>
              <p:cNvSpPr/>
              <p:nvPr/>
            </p:nvSpPr>
            <p:spPr>
              <a:xfrm>
                <a:off x="4592547" y="3395266"/>
                <a:ext cx="632209" cy="70317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1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1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zh-TW" sz="21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zh-TW" altLang="en-US" sz="2100" b="1" dirty="0"/>
              </a:p>
            </p:txBody>
          </p:sp>
        </mc:Choice>
        <mc:Fallback xmlns="">
          <p:sp>
            <p:nvSpPr>
              <p:cNvPr id="36" name="矩形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547" y="3395266"/>
                <a:ext cx="632209" cy="7031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chemeClr val="accent6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箭號: 向右 44"/>
          <p:cNvSpPr/>
          <p:nvPr/>
        </p:nvSpPr>
        <p:spPr>
          <a:xfrm>
            <a:off x="5230575" y="3611753"/>
            <a:ext cx="346996" cy="31253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2" name="文字方塊 41"/>
          <p:cNvSpPr txBox="1"/>
          <p:nvPr/>
        </p:nvSpPr>
        <p:spPr>
          <a:xfrm>
            <a:off x="5621855" y="3475125"/>
            <a:ext cx="2085348" cy="6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Scalar: belongs to domain </a:t>
            </a:r>
            <a:r>
              <a:rPr lang="en-US" altLang="zh-TW" i="1" dirty="0"/>
              <a:t>T</a:t>
            </a:r>
            <a:r>
              <a:rPr lang="en-US" altLang="zh-TW" dirty="0"/>
              <a:t> or not</a:t>
            </a:r>
            <a:endParaRPr lang="zh-TW" altLang="en-US" dirty="0"/>
          </a:p>
        </p:txBody>
      </p:sp>
      <p:sp>
        <p:nvSpPr>
          <p:cNvPr id="38" name="箭號: 向右 45"/>
          <p:cNvSpPr/>
          <p:nvPr/>
        </p:nvSpPr>
        <p:spPr>
          <a:xfrm rot="1874375">
            <a:off x="4304236" y="3187170"/>
            <a:ext cx="346996" cy="31253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grpSp>
        <p:nvGrpSpPr>
          <p:cNvPr id="4" name="群組 3"/>
          <p:cNvGrpSpPr/>
          <p:nvPr/>
        </p:nvGrpSpPr>
        <p:grpSpPr>
          <a:xfrm>
            <a:off x="927096" y="3428125"/>
            <a:ext cx="6719429" cy="2611460"/>
            <a:chOff x="927096" y="3428125"/>
            <a:chExt cx="6719429" cy="2611460"/>
          </a:xfrm>
        </p:grpSpPr>
        <p:cxnSp>
          <p:nvCxnSpPr>
            <p:cNvPr id="32" name="直線接點 31"/>
            <p:cNvCxnSpPr>
              <a:cxnSpLocks/>
            </p:cNvCxnSpPr>
            <p:nvPr/>
          </p:nvCxnSpPr>
          <p:spPr>
            <a:xfrm>
              <a:off x="1487509" y="5673239"/>
              <a:ext cx="5560371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/>
            <p:cNvCxnSpPr>
              <a:cxnSpLocks/>
            </p:cNvCxnSpPr>
            <p:nvPr/>
          </p:nvCxnSpPr>
          <p:spPr>
            <a:xfrm flipV="1">
              <a:off x="7038541" y="5271451"/>
              <a:ext cx="0" cy="397421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群組 1"/>
            <p:cNvGrpSpPr/>
            <p:nvPr/>
          </p:nvGrpSpPr>
          <p:grpSpPr>
            <a:xfrm>
              <a:off x="927096" y="3428125"/>
              <a:ext cx="6719429" cy="2611460"/>
              <a:chOff x="927096" y="3428125"/>
              <a:chExt cx="6719429" cy="2611460"/>
            </a:xfrm>
          </p:grpSpPr>
          <p:sp>
            <p:nvSpPr>
              <p:cNvPr id="43" name="文字方塊 42"/>
              <p:cNvSpPr txBox="1"/>
              <p:nvPr/>
            </p:nvSpPr>
            <p:spPr>
              <a:xfrm>
                <a:off x="1124728" y="3428125"/>
                <a:ext cx="2396573" cy="6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/>
                  <a:t>Scalar: belongs to domain </a:t>
                </a:r>
                <a:r>
                  <a:rPr lang="en-US" altLang="zh-TW" i="1" dirty="0"/>
                  <a:t>S</a:t>
                </a:r>
                <a:r>
                  <a:rPr lang="en-US" altLang="zh-TW" dirty="0"/>
                  <a:t> or not</a:t>
                </a:r>
                <a:endParaRPr lang="zh-TW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矩形 25"/>
                  <p:cNvSpPr/>
                  <p:nvPr/>
                </p:nvSpPr>
                <p:spPr>
                  <a:xfrm>
                    <a:off x="2452828" y="4409248"/>
                    <a:ext cx="831839" cy="801595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2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1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1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altLang="zh-TW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TW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oMath>
                      </m:oMathPara>
                    </a14:m>
                    <a:endParaRPr lang="zh-TW" altLang="en-US" sz="2100" dirty="0"/>
                  </a:p>
                </p:txBody>
              </p:sp>
            </mc:Choice>
            <mc:Fallback xmlns="">
              <p:sp>
                <p:nvSpPr>
                  <p:cNvPr id="26" name="矩形 2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52828" y="4409248"/>
                    <a:ext cx="831839" cy="80159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箭號: 向右 31"/>
              <p:cNvSpPr/>
              <p:nvPr/>
            </p:nvSpPr>
            <p:spPr>
              <a:xfrm>
                <a:off x="2073715" y="4683819"/>
                <a:ext cx="346996" cy="312530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/>
              </a:p>
            </p:txBody>
          </p:sp>
          <p:sp>
            <p:nvSpPr>
              <p:cNvPr id="28" name="箭號: 向右 32"/>
              <p:cNvSpPr/>
              <p:nvPr/>
            </p:nvSpPr>
            <p:spPr>
              <a:xfrm>
                <a:off x="3355386" y="4683819"/>
                <a:ext cx="346996" cy="312530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矩形 28"/>
                  <p:cNvSpPr/>
                  <p:nvPr/>
                </p:nvSpPr>
                <p:spPr>
                  <a:xfrm>
                    <a:off x="5239194" y="4471088"/>
                    <a:ext cx="831839" cy="801595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2100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1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en-US" altLang="zh-TW" sz="21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US" altLang="zh-TW" sz="21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altLang="zh-TW" sz="21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sub>
                          </m:sSub>
                        </m:oMath>
                      </m:oMathPara>
                    </a14:m>
                    <a:endParaRPr lang="zh-TW" altLang="en-US" sz="2100" b="1" dirty="0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矩形 2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9194" y="4471088"/>
                    <a:ext cx="831839" cy="80159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solidFill>
                      <a:srgbClr val="002060"/>
                    </a:solidFill>
                  </a:ln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箭號: 向右 34"/>
              <p:cNvSpPr/>
              <p:nvPr/>
            </p:nvSpPr>
            <p:spPr>
              <a:xfrm>
                <a:off x="4859401" y="4721031"/>
                <a:ext cx="346996" cy="312530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/>
              </a:p>
            </p:txBody>
          </p:sp>
          <p:sp>
            <p:nvSpPr>
              <p:cNvPr id="31" name="箭號: 向右 35"/>
              <p:cNvSpPr/>
              <p:nvPr/>
            </p:nvSpPr>
            <p:spPr>
              <a:xfrm>
                <a:off x="6141073" y="4721031"/>
                <a:ext cx="346996" cy="312530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/>
              </a:p>
            </p:txBody>
          </p:sp>
          <p:sp>
            <p:nvSpPr>
              <p:cNvPr id="33" name="文字方塊 32"/>
              <p:cNvSpPr txBox="1"/>
              <p:nvPr/>
            </p:nvSpPr>
            <p:spPr>
              <a:xfrm>
                <a:off x="2951353" y="5627276"/>
                <a:ext cx="2642312" cy="412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dirty="0">
                    <a:solidFill>
                      <a:srgbClr val="FF0000"/>
                    </a:solidFill>
                  </a:rPr>
                  <a:t>as close as possible</a:t>
                </a:r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4" name="直線接點 33"/>
              <p:cNvCxnSpPr>
                <a:cxnSpLocks/>
              </p:cNvCxnSpPr>
              <p:nvPr/>
            </p:nvCxnSpPr>
            <p:spPr>
              <a:xfrm flipV="1">
                <a:off x="1506477" y="5271451"/>
                <a:ext cx="0" cy="397421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矩形 38"/>
                  <p:cNvSpPr/>
                  <p:nvPr/>
                </p:nvSpPr>
                <p:spPr>
                  <a:xfrm>
                    <a:off x="3355386" y="3518246"/>
                    <a:ext cx="632209" cy="703177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12700"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3">
                    <a:schemeClr val="lt1"/>
                  </a:lnRef>
                  <a:fillRef idx="1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2100" b="1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1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zh-TW" sz="2100" b="1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</m:sSub>
                        </m:oMath>
                      </m:oMathPara>
                    </a14:m>
                    <a:endParaRPr lang="zh-TW" altLang="en-US" sz="2100" b="1" dirty="0"/>
                  </a:p>
                </p:txBody>
              </p:sp>
            </mc:Choice>
            <mc:Fallback xmlns="">
              <p:sp>
                <p:nvSpPr>
                  <p:cNvPr id="39" name="矩形 3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55386" y="3518246"/>
                    <a:ext cx="632209" cy="7031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 w="12700">
                    <a:solidFill>
                      <a:schemeClr val="accent6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箭號: 向右 48"/>
              <p:cNvSpPr/>
              <p:nvPr/>
            </p:nvSpPr>
            <p:spPr>
              <a:xfrm rot="13132344">
                <a:off x="3958061" y="4050189"/>
                <a:ext cx="346996" cy="312530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/>
              </a:p>
            </p:txBody>
          </p:sp>
          <p:sp>
            <p:nvSpPr>
              <p:cNvPr id="41" name="箭號: 向右 50"/>
              <p:cNvSpPr/>
              <p:nvPr/>
            </p:nvSpPr>
            <p:spPr>
              <a:xfrm flipH="1">
                <a:off x="2991278" y="3698408"/>
                <a:ext cx="346996" cy="312530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/>
              </a:p>
            </p:txBody>
          </p:sp>
          <p:pic>
            <p:nvPicPr>
              <p:cNvPr id="51" name="圖片 50"/>
              <p:cNvPicPr preferRelativeResize="0">
                <a:picLocks/>
              </p:cNvPicPr>
              <p:nvPr/>
            </p:nvPicPr>
            <p:blipFill rotWithShape="1">
              <a:blip r:embed="rId10"/>
              <a:srcRect l="12992" t="7892" r="9469" b="10966"/>
              <a:stretch/>
            </p:blipFill>
            <p:spPr>
              <a:xfrm>
                <a:off x="927096" y="4455069"/>
                <a:ext cx="1075899" cy="74672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</p:pic>
          <p:pic>
            <p:nvPicPr>
              <p:cNvPr id="52" name="圖片 51"/>
              <p:cNvPicPr preferRelativeResize="0">
                <a:picLocks/>
              </p:cNvPicPr>
              <p:nvPr/>
            </p:nvPicPr>
            <p:blipFill rotWithShape="1">
              <a:blip r:embed="rId10"/>
              <a:srcRect l="12992" t="7892" r="9469" b="10966"/>
              <a:stretch/>
            </p:blipFill>
            <p:spPr>
              <a:xfrm>
                <a:off x="6570626" y="4477311"/>
                <a:ext cx="1075899" cy="74672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</p:pic>
          <p:pic>
            <p:nvPicPr>
              <p:cNvPr id="53" name="圖片 52"/>
              <p:cNvPicPr preferRelativeResize="0">
                <a:picLocks/>
              </p:cNvPicPr>
              <p:nvPr/>
            </p:nvPicPr>
            <p:blipFill rotWithShape="1">
              <a:blip r:embed="rId11"/>
              <a:srcRect l="13122" t="7482" r="9664" b="11421"/>
              <a:stretch/>
            </p:blipFill>
            <p:spPr>
              <a:xfrm>
                <a:off x="3768177" y="4479104"/>
                <a:ext cx="1075899" cy="74672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</p:pic>
        </p:grpSp>
      </p:grpSp>
      <p:pic>
        <p:nvPicPr>
          <p:cNvPr id="54" name="圖片 53"/>
          <p:cNvPicPr preferRelativeResize="0">
            <a:picLocks/>
          </p:cNvPicPr>
          <p:nvPr/>
        </p:nvPicPr>
        <p:blipFill rotWithShape="1">
          <a:blip r:embed="rId12"/>
          <a:srcRect l="12987" t="7580" r="9583" b="11314"/>
          <a:stretch/>
        </p:blipFill>
        <p:spPr>
          <a:xfrm>
            <a:off x="907163" y="2392181"/>
            <a:ext cx="1075899" cy="746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55" name="圖片 54"/>
          <p:cNvPicPr preferRelativeResize="0">
            <a:picLocks/>
          </p:cNvPicPr>
          <p:nvPr/>
        </p:nvPicPr>
        <p:blipFill rotWithShape="1">
          <a:blip r:embed="rId12"/>
          <a:srcRect l="12987" t="7580" r="9583" b="11314"/>
          <a:stretch/>
        </p:blipFill>
        <p:spPr>
          <a:xfrm>
            <a:off x="6580348" y="2392181"/>
            <a:ext cx="1075899" cy="746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56" name="圖片 55"/>
          <p:cNvPicPr preferRelativeResize="0">
            <a:picLocks/>
          </p:cNvPicPr>
          <p:nvPr/>
        </p:nvPicPr>
        <p:blipFill rotWithShape="1">
          <a:blip r:embed="rId13"/>
          <a:srcRect l="13137" t="7732" r="9676" b="11088"/>
          <a:stretch/>
        </p:blipFill>
        <p:spPr>
          <a:xfrm>
            <a:off x="3715053" y="2439434"/>
            <a:ext cx="1075899" cy="746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44" name="群組 43"/>
          <p:cNvGrpSpPr/>
          <p:nvPr/>
        </p:nvGrpSpPr>
        <p:grpSpPr>
          <a:xfrm>
            <a:off x="592716" y="1978798"/>
            <a:ext cx="7349653" cy="3587721"/>
            <a:chOff x="688181" y="2196747"/>
            <a:chExt cx="7349653" cy="3330273"/>
          </a:xfrm>
        </p:grpSpPr>
        <p:sp>
          <p:nvSpPr>
            <p:cNvPr id="45" name="文字方塊 44"/>
            <p:cNvSpPr txBox="1"/>
            <p:nvPr/>
          </p:nvSpPr>
          <p:spPr>
            <a:xfrm>
              <a:off x="831492" y="5170605"/>
              <a:ext cx="764697" cy="342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C00000"/>
                  </a:solidFill>
                </a:rPr>
                <a:t>Target</a:t>
              </a:r>
              <a:endParaRPr lang="zh-TW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3766955" y="5184191"/>
              <a:ext cx="1263679" cy="342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002060"/>
                  </a:solidFill>
                </a:rPr>
                <a:t>Syn. Source</a:t>
              </a:r>
              <a:endParaRPr lang="zh-TW" altLang="en-US" dirty="0">
                <a:solidFill>
                  <a:srgbClr val="002060"/>
                </a:solidFill>
              </a:endParaRPr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7180746" y="5157352"/>
              <a:ext cx="764697" cy="342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C00000"/>
                  </a:solidFill>
                </a:rPr>
                <a:t>Target</a:t>
              </a:r>
              <a:endParaRPr lang="zh-TW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688181" y="2237638"/>
              <a:ext cx="824072" cy="342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002060"/>
                  </a:solidFill>
                </a:rPr>
                <a:t>Source</a:t>
              </a:r>
              <a:endParaRPr lang="zh-TW" altLang="en-US" dirty="0">
                <a:solidFill>
                  <a:srgbClr val="002060"/>
                </a:solidFill>
              </a:endParaRPr>
            </a:p>
          </p:txBody>
        </p:sp>
        <p:sp>
          <p:nvSpPr>
            <p:cNvPr id="49" name="文字方塊 48"/>
            <p:cNvSpPr txBox="1"/>
            <p:nvPr/>
          </p:nvSpPr>
          <p:spPr>
            <a:xfrm>
              <a:off x="3725620" y="2258191"/>
              <a:ext cx="1204304" cy="342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C00000"/>
                  </a:solidFill>
                </a:rPr>
                <a:t>Syn. Target</a:t>
              </a:r>
              <a:endParaRPr lang="zh-TW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7213762" y="2196747"/>
              <a:ext cx="824072" cy="342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002060"/>
                  </a:solidFill>
                </a:rPr>
                <a:t>Source</a:t>
              </a:r>
              <a:endParaRPr lang="zh-TW" altLang="en-US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946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246118" y="1141074"/>
            <a:ext cx="8599432" cy="554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Subjective evaluations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644897" y="1812017"/>
            <a:ext cx="34560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Fig. 18: MOS for naturalness.</a:t>
            </a:r>
            <a:endParaRPr lang="zh-TW" altLang="en-US" sz="20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"/>
          <a:stretch/>
        </p:blipFill>
        <p:spPr>
          <a:xfrm>
            <a:off x="4100960" y="2517722"/>
            <a:ext cx="4874163" cy="164305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9248"/>
            <a:ext cx="4343438" cy="164305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825458" y="1396499"/>
            <a:ext cx="37805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Fig. 19: Similarity of to source and to target speakers.</a:t>
            </a:r>
            <a:r>
              <a:rPr lang="zh-TW" altLang="en-US" sz="2000" dirty="0"/>
              <a:t> </a:t>
            </a:r>
            <a:r>
              <a:rPr lang="en-US" altLang="zh-TW" sz="2000" dirty="0"/>
              <a:t>S: Source; T:Target; P: Proposed; B:Baseline</a:t>
            </a:r>
            <a:r>
              <a:rPr lang="zh-TW" altLang="en-US" sz="2000" dirty="0"/>
              <a:t>　</a:t>
            </a: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0" y="139045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dirty="0"/>
              <a:t>Voice Conversion (</a:t>
            </a:r>
            <a:r>
              <a:rPr lang="en-US" altLang="zh-TW" dirty="0" err="1"/>
              <a:t>CycleGAN</a:t>
            </a:r>
            <a:r>
              <a:rPr lang="en-US" altLang="zh-TW" dirty="0"/>
              <a:t>-VC)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580013" y="5575540"/>
            <a:ext cx="7965572" cy="1107996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1. The proposed method uses </a:t>
            </a:r>
            <a:r>
              <a:rPr lang="en-US" altLang="zh-TW" sz="2200" b="1" dirty="0"/>
              <a:t>non-parallel</a:t>
            </a:r>
            <a:r>
              <a:rPr lang="en-US" altLang="zh-TW" sz="2200" dirty="0"/>
              <a:t> data.</a:t>
            </a:r>
          </a:p>
          <a:p>
            <a:endParaRPr lang="en-US" altLang="zh-TW" sz="2200" dirty="0"/>
          </a:p>
          <a:p>
            <a:endParaRPr lang="en-US" altLang="zh-TW" sz="2200" dirty="0"/>
          </a:p>
        </p:txBody>
      </p:sp>
      <p:sp>
        <p:nvSpPr>
          <p:cNvPr id="13" name="矩形 12"/>
          <p:cNvSpPr/>
          <p:nvPr/>
        </p:nvSpPr>
        <p:spPr>
          <a:xfrm>
            <a:off x="5160801" y="2649972"/>
            <a:ext cx="424024" cy="133145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5874556" y="2649971"/>
            <a:ext cx="424024" cy="133145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6970551" y="2659497"/>
            <a:ext cx="424024" cy="133145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7884331" y="2659496"/>
            <a:ext cx="424024" cy="133145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1208564" y="3036770"/>
            <a:ext cx="931246" cy="83383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3233417" y="3083485"/>
            <a:ext cx="951233" cy="82882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95187" y="5916297"/>
            <a:ext cx="75664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/>
              <a:t>2. For naturalness, the proposed method outperforms baseline.</a:t>
            </a:r>
          </a:p>
        </p:txBody>
      </p:sp>
      <p:sp>
        <p:nvSpPr>
          <p:cNvPr id="6" name="矩形 5"/>
          <p:cNvSpPr/>
          <p:nvPr/>
        </p:nvSpPr>
        <p:spPr>
          <a:xfrm>
            <a:off x="595187" y="6273573"/>
            <a:ext cx="84243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/>
              <a:t>3. For similarity, the proposed method is comparable to the baseline.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5160801" y="4187268"/>
            <a:ext cx="3266358" cy="1147230"/>
            <a:chOff x="5012807" y="4411800"/>
            <a:chExt cx="4012090" cy="1619830"/>
          </a:xfrm>
        </p:grpSpPr>
        <p:grpSp>
          <p:nvGrpSpPr>
            <p:cNvPr id="17" name="群組 16"/>
            <p:cNvGrpSpPr/>
            <p:nvPr/>
          </p:nvGrpSpPr>
          <p:grpSpPr>
            <a:xfrm>
              <a:off x="5012807" y="4411800"/>
              <a:ext cx="1812200" cy="837323"/>
              <a:chOff x="130123" y="2581034"/>
              <a:chExt cx="1812200" cy="837323"/>
            </a:xfrm>
          </p:grpSpPr>
          <p:pic>
            <p:nvPicPr>
              <p:cNvPr id="18" name="圖片 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123" y="2581034"/>
                <a:ext cx="715349" cy="738068"/>
              </a:xfrm>
              <a:prstGeom prst="rect">
                <a:avLst/>
              </a:prstGeom>
            </p:spPr>
          </p:pic>
          <p:sp>
            <p:nvSpPr>
              <p:cNvPr id="23" name="文字方塊 22"/>
              <p:cNvSpPr txBox="1"/>
              <p:nvPr/>
            </p:nvSpPr>
            <p:spPr>
              <a:xfrm>
                <a:off x="521043" y="2648916"/>
                <a:ext cx="142128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200" dirty="0"/>
                  <a:t>Target speaker</a:t>
                </a:r>
                <a:endParaRPr lang="zh-TW" altLang="en-US" sz="2200" dirty="0"/>
              </a:p>
            </p:txBody>
          </p:sp>
        </p:grpSp>
        <p:grpSp>
          <p:nvGrpSpPr>
            <p:cNvPr id="24" name="群組 23"/>
            <p:cNvGrpSpPr/>
            <p:nvPr/>
          </p:nvGrpSpPr>
          <p:grpSpPr>
            <a:xfrm>
              <a:off x="7142965" y="4461427"/>
              <a:ext cx="1881932" cy="818110"/>
              <a:chOff x="6077542" y="1299631"/>
              <a:chExt cx="1881932" cy="818110"/>
            </a:xfrm>
          </p:grpSpPr>
          <p:pic>
            <p:nvPicPr>
              <p:cNvPr id="25" name="圖片 2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7542" y="1299631"/>
                <a:ext cx="715349" cy="738068"/>
              </a:xfrm>
              <a:prstGeom prst="rect">
                <a:avLst/>
              </a:prstGeom>
            </p:spPr>
          </p:pic>
          <p:sp>
            <p:nvSpPr>
              <p:cNvPr id="26" name="文字方塊 25"/>
              <p:cNvSpPr txBox="1"/>
              <p:nvPr/>
            </p:nvSpPr>
            <p:spPr>
              <a:xfrm>
                <a:off x="6568204" y="1348300"/>
                <a:ext cx="139127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200" dirty="0"/>
                  <a:t>Source speaker</a:t>
                </a:r>
                <a:endParaRPr lang="zh-TW" altLang="en-US" sz="2200" dirty="0"/>
              </a:p>
            </p:txBody>
          </p:sp>
        </p:grpSp>
        <p:sp>
          <p:nvSpPr>
            <p:cNvPr id="27" name="向下箭號 26"/>
            <p:cNvSpPr/>
            <p:nvPr/>
          </p:nvSpPr>
          <p:spPr>
            <a:xfrm>
              <a:off x="7918206" y="5519604"/>
              <a:ext cx="484632" cy="512026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向下箭號 27"/>
            <p:cNvSpPr/>
            <p:nvPr/>
          </p:nvSpPr>
          <p:spPr>
            <a:xfrm rot="10800000">
              <a:off x="5485839" y="5510043"/>
              <a:ext cx="484632" cy="512028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922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4" grpId="0"/>
      <p:bldP spid="6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152" y="1027933"/>
            <a:ext cx="8616832" cy="5351962"/>
          </a:xfrm>
        </p:spPr>
        <p:txBody>
          <a:bodyPr>
            <a:normAutofit/>
          </a:bodyPr>
          <a:lstStyle/>
          <a:p>
            <a:r>
              <a:rPr lang="en-US" altLang="zh-TW" dirty="0"/>
              <a:t>Multi-target VC </a:t>
            </a:r>
            <a:r>
              <a:rPr lang="en-US" altLang="zh-TW" sz="2000" dirty="0">
                <a:solidFill>
                  <a:srgbClr val="0000FF"/>
                </a:solidFill>
              </a:rPr>
              <a:t>[Chou et al., </a:t>
            </a:r>
            <a:r>
              <a:rPr lang="en-US" altLang="zh-TW" sz="2000" dirty="0" err="1">
                <a:solidFill>
                  <a:srgbClr val="0000FF"/>
                </a:solidFill>
              </a:rPr>
              <a:t>arxiv</a:t>
            </a:r>
            <a:r>
              <a:rPr lang="en-US" altLang="zh-TW" sz="2000" dirty="0">
                <a:solidFill>
                  <a:srgbClr val="0000FF"/>
                </a:solidFill>
              </a:rPr>
              <a:t> 2018]</a:t>
            </a:r>
            <a:endParaRPr lang="en-US" altLang="zh-TW" dirty="0">
              <a:solidFill>
                <a:srgbClr val="0000FF"/>
              </a:solidFill>
            </a:endParaRP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91" name="圖片 90"/>
          <p:cNvPicPr preferRelativeResize="0">
            <a:picLocks/>
          </p:cNvPicPr>
          <p:nvPr/>
        </p:nvPicPr>
        <p:blipFill rotWithShape="1">
          <a:blip r:embed="rId3"/>
          <a:srcRect l="12992" t="7892" r="9469" b="10966"/>
          <a:stretch/>
        </p:blipFill>
        <p:spPr>
          <a:xfrm>
            <a:off x="176572" y="4762490"/>
            <a:ext cx="1149161" cy="582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矩形 117"/>
              <p:cNvSpPr/>
              <p:nvPr/>
            </p:nvSpPr>
            <p:spPr>
              <a:xfrm>
                <a:off x="2844260" y="5069517"/>
                <a:ext cx="899294" cy="3412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𝑒𝑛𝑐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altLang="zh-TW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8" name="矩形 1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260" y="5069517"/>
                <a:ext cx="899294" cy="341285"/>
              </a:xfrm>
              <a:prstGeom prst="rect">
                <a:avLst/>
              </a:prstGeom>
              <a:blipFill>
                <a:blip r:embed="rId4"/>
                <a:stretch>
                  <a:fillRect r="-680" b="-2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矩形 130"/>
              <p:cNvSpPr/>
              <p:nvPr/>
            </p:nvSpPr>
            <p:spPr>
              <a:xfrm>
                <a:off x="565845" y="5321835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1" name="矩形 1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45" y="5321835"/>
                <a:ext cx="37061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60" y="139045"/>
            <a:ext cx="7886700" cy="994172"/>
          </a:xfrm>
        </p:spPr>
        <p:txBody>
          <a:bodyPr/>
          <a:lstStyle/>
          <a:p>
            <a:r>
              <a:rPr lang="en-US" altLang="zh-TW" dirty="0"/>
              <a:t>Voice Conversion </a:t>
            </a:r>
            <a:endParaRPr lang="zh-TW" altLang="en-US" dirty="0"/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E985631F-2476-4002-8660-49D89D13C625}"/>
              </a:ext>
            </a:extLst>
          </p:cNvPr>
          <p:cNvSpPr txBox="1">
            <a:spLocks/>
          </p:cNvSpPr>
          <p:nvPr/>
        </p:nvSpPr>
        <p:spPr>
          <a:xfrm>
            <a:off x="2205057" y="1827486"/>
            <a:ext cx="8940227" cy="4152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300" dirty="0"/>
          </a:p>
          <a:p>
            <a:endParaRPr lang="en-US" altLang="zh-TW" sz="300" dirty="0"/>
          </a:p>
          <a:p>
            <a:pPr marL="0" indent="0">
              <a:buNone/>
            </a:pPr>
            <a:endParaRPr lang="en-US" altLang="zh-TW" sz="300" dirty="0"/>
          </a:p>
          <a:p>
            <a:pPr marL="214313" indent="-214313"/>
            <a:endParaRPr lang="en-US" altLang="zh-TW" sz="2000" b="1" i="1" dirty="0">
              <a:solidFill>
                <a:schemeClr val="tx2"/>
              </a:solidFill>
            </a:endParaRPr>
          </a:p>
          <a:p>
            <a:pPr marL="214313" indent="-214313"/>
            <a:endParaRPr lang="en-US" altLang="zh-TW" sz="2000" b="1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zh-TW" altLang="en-US" sz="2000" b="1" i="1" dirty="0">
              <a:solidFill>
                <a:schemeClr val="tx2"/>
              </a:solidFill>
            </a:endParaRPr>
          </a:p>
          <a:p>
            <a:endParaRPr lang="zh-TW" altLang="en-US" sz="2400" dirty="0"/>
          </a:p>
        </p:txBody>
      </p:sp>
      <p:sp>
        <p:nvSpPr>
          <p:cNvPr id="16" name="箭號: 向右 14">
            <a:extLst>
              <a:ext uri="{FF2B5EF4-FFF2-40B4-BE49-F238E27FC236}">
                <a16:creationId xmlns:a16="http://schemas.microsoft.com/office/drawing/2014/main" id="{74ACB8BE-0A5D-4C56-B556-207C34901E5C}"/>
              </a:ext>
            </a:extLst>
          </p:cNvPr>
          <p:cNvSpPr/>
          <p:nvPr/>
        </p:nvSpPr>
        <p:spPr>
          <a:xfrm>
            <a:off x="1857945" y="2931149"/>
            <a:ext cx="475574" cy="11016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17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>
            <a:off x="3428857" y="2933322"/>
            <a:ext cx="874486" cy="110169"/>
          </a:xfrm>
          <a:prstGeom prst="rightArrow">
            <a:avLst/>
          </a:prstGeom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DA0DD7C-03D9-4027-92BF-F54C69D01976}"/>
              </a:ext>
            </a:extLst>
          </p:cNvPr>
          <p:cNvSpPr/>
          <p:nvPr/>
        </p:nvSpPr>
        <p:spPr>
          <a:xfrm>
            <a:off x="4299839" y="1833497"/>
            <a:ext cx="1085303" cy="643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200" b="1" i="1" dirty="0">
                <a:solidFill>
                  <a:schemeClr val="accent6">
                    <a:lumMod val="50000"/>
                  </a:schemeClr>
                </a:solidFill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0001361-E9BB-4D53-9A0E-54F47C85241B}"/>
                  </a:ext>
                </a:extLst>
              </p:cNvPr>
              <p:cNvSpPr/>
              <p:nvPr/>
            </p:nvSpPr>
            <p:spPr>
              <a:xfrm>
                <a:off x="2350787" y="2672487"/>
                <a:ext cx="1085303" cy="64911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en-US" altLang="zh-TW" sz="2200" b="1" i="1" dirty="0">
                    <a:solidFill>
                      <a:schemeClr val="tx1"/>
                    </a:solidFill>
                  </a:rPr>
                  <a:t>nc</a:t>
                </a:r>
                <a:endParaRPr lang="zh-TW" altLang="en-US" sz="2200" b="1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0001361-E9BB-4D53-9A0E-54F47C8524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787" y="2672487"/>
                <a:ext cx="1085303" cy="649118"/>
              </a:xfrm>
              <a:prstGeom prst="rect">
                <a:avLst/>
              </a:prstGeom>
              <a:blipFill>
                <a:blip r:embed="rId6"/>
                <a:stretch>
                  <a:fillRect b="-917"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圖片 18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CAA6F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82" y="2123771"/>
            <a:ext cx="643583" cy="599319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39" y="2035913"/>
            <a:ext cx="643583" cy="599319"/>
          </a:xfrm>
          <a:prstGeom prst="rect">
            <a:avLst/>
          </a:prstGeom>
        </p:spPr>
      </p:pic>
      <p:pic>
        <p:nvPicPr>
          <p:cNvPr id="32" name="圖片 31"/>
          <p:cNvPicPr preferRelativeResize="0">
            <a:picLocks/>
          </p:cNvPicPr>
          <p:nvPr/>
        </p:nvPicPr>
        <p:blipFill rotWithShape="1">
          <a:blip r:embed="rId3"/>
          <a:srcRect l="12992" t="7892" r="9469" b="10966"/>
          <a:stretch/>
        </p:blipFill>
        <p:spPr>
          <a:xfrm>
            <a:off x="784285" y="2696466"/>
            <a:ext cx="1133592" cy="584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33" name="圖片 32"/>
          <p:cNvPicPr preferRelativeResize="0">
            <a:picLocks/>
          </p:cNvPicPr>
          <p:nvPr/>
        </p:nvPicPr>
        <p:blipFill rotWithShape="1">
          <a:blip r:embed="rId9"/>
          <a:srcRect l="12987" t="7580" r="9583" b="11314"/>
          <a:stretch/>
        </p:blipFill>
        <p:spPr>
          <a:xfrm>
            <a:off x="7395049" y="2771799"/>
            <a:ext cx="1133592" cy="584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30001361-E9BB-4D53-9A0E-54F47C85241B}"/>
              </a:ext>
            </a:extLst>
          </p:cNvPr>
          <p:cNvSpPr/>
          <p:nvPr/>
        </p:nvSpPr>
        <p:spPr>
          <a:xfrm>
            <a:off x="4327613" y="2662651"/>
            <a:ext cx="1085303" cy="649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 i="1" dirty="0">
                <a:solidFill>
                  <a:srgbClr val="002060"/>
                </a:solidFill>
              </a:rPr>
              <a:t>Dec</a:t>
            </a:r>
            <a:endParaRPr lang="zh-TW" altLang="en-US" sz="2200" b="1" i="1" dirty="0">
              <a:solidFill>
                <a:srgbClr val="002060"/>
              </a:solidFill>
            </a:endParaRPr>
          </a:p>
        </p:txBody>
      </p:sp>
      <p:sp>
        <p:nvSpPr>
          <p:cNvPr id="44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>
            <a:off x="5412916" y="2938486"/>
            <a:ext cx="475574" cy="11016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5797960" y="2008175"/>
                <a:ext cx="337759" cy="299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960" y="2008175"/>
                <a:ext cx="337759" cy="299902"/>
              </a:xfrm>
              <a:prstGeom prst="rect">
                <a:avLst/>
              </a:prstGeom>
              <a:blipFill>
                <a:blip r:embed="rId10"/>
                <a:stretch>
                  <a:fillRect b="-3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>
            <a:off x="5372748" y="2167636"/>
            <a:ext cx="475574" cy="11016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52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 rot="10800000">
            <a:off x="3717776" y="2168238"/>
            <a:ext cx="582990" cy="110169"/>
          </a:xfrm>
          <a:prstGeom prst="rightArrow">
            <a:avLst/>
          </a:prstGeom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53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 rot="5400000">
            <a:off x="3369154" y="2534384"/>
            <a:ext cx="789275" cy="122063"/>
          </a:xfrm>
          <a:prstGeom prst="rightArrow">
            <a:avLst/>
          </a:prstGeom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54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 rot="16200000">
            <a:off x="4738719" y="3384758"/>
            <a:ext cx="263092" cy="122063"/>
          </a:xfrm>
          <a:prstGeom prst="rightArrow">
            <a:avLst/>
          </a:prstGeom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矩形 54"/>
              <p:cNvSpPr/>
              <p:nvPr/>
            </p:nvSpPr>
            <p:spPr>
              <a:xfrm>
                <a:off x="4335175" y="3548011"/>
                <a:ext cx="337759" cy="299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5" name="矩形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175" y="3548011"/>
                <a:ext cx="337759" cy="299902"/>
              </a:xfrm>
              <a:prstGeom prst="rect">
                <a:avLst/>
              </a:prstGeom>
              <a:blipFill>
                <a:blip r:embed="rId11"/>
                <a:stretch>
                  <a:fillRect b="-326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群組 55"/>
          <p:cNvGrpSpPr/>
          <p:nvPr/>
        </p:nvGrpSpPr>
        <p:grpSpPr>
          <a:xfrm>
            <a:off x="6198249" y="2123771"/>
            <a:ext cx="1339236" cy="599319"/>
            <a:chOff x="6470899" y="1312122"/>
            <a:chExt cx="1488575" cy="738068"/>
          </a:xfrm>
        </p:grpSpPr>
        <p:pic>
          <p:nvPicPr>
            <p:cNvPr id="57" name="圖片 5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0899" y="1312122"/>
              <a:ext cx="715349" cy="738068"/>
            </a:xfrm>
            <a:prstGeom prst="rect">
              <a:avLst/>
            </a:prstGeom>
          </p:spPr>
        </p:pic>
        <p:sp>
          <p:nvSpPr>
            <p:cNvPr id="58" name="文字方塊 57"/>
            <p:cNvSpPr txBox="1"/>
            <p:nvPr/>
          </p:nvSpPr>
          <p:spPr>
            <a:xfrm>
              <a:off x="6568204" y="1348300"/>
              <a:ext cx="13912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200" dirty="0"/>
            </a:p>
          </p:txBody>
        </p:sp>
      </p:grpSp>
      <p:pic>
        <p:nvPicPr>
          <p:cNvPr id="59" name="圖片 58"/>
          <p:cNvPicPr preferRelativeResize="0">
            <a:picLocks/>
          </p:cNvPicPr>
          <p:nvPr/>
        </p:nvPicPr>
        <p:blipFill rotWithShape="1">
          <a:blip r:embed="rId3"/>
          <a:srcRect l="12992" t="7892" r="9469" b="10966"/>
          <a:stretch/>
        </p:blipFill>
        <p:spPr>
          <a:xfrm>
            <a:off x="5946297" y="2771799"/>
            <a:ext cx="1133592" cy="5846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矩形 59"/>
              <p:cNvSpPr/>
              <p:nvPr/>
            </p:nvSpPr>
            <p:spPr>
              <a:xfrm>
                <a:off x="4643383" y="3559425"/>
                <a:ext cx="6447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1" i="1" smtClean="0">
                        <a:solidFill>
                          <a:srgbClr val="9966FF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altLang="zh-TW" b="1" i="1" smtClean="0">
                        <a:solidFill>
                          <a:srgbClr val="9966FF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TW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····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60" name="矩形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383" y="3559425"/>
                <a:ext cx="644728" cy="369332"/>
              </a:xfrm>
              <a:prstGeom prst="rect">
                <a:avLst/>
              </a:prstGeom>
              <a:blipFill>
                <a:blip r:embed="rId12"/>
                <a:stretch>
                  <a:fillRect l="-3810" t="-13333" r="-8571" b="-2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矩形 118"/>
              <p:cNvSpPr/>
              <p:nvPr/>
            </p:nvSpPr>
            <p:spPr>
              <a:xfrm>
                <a:off x="3395921" y="3040208"/>
                <a:ext cx="889645" cy="342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𝑒𝑛𝑐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9" name="矩形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921" y="3040208"/>
                <a:ext cx="889645" cy="342731"/>
              </a:xfrm>
              <a:prstGeom prst="rect">
                <a:avLst/>
              </a:prstGeom>
              <a:blipFill>
                <a:blip r:embed="rId13"/>
                <a:stretch>
                  <a:fillRect r="-1370" b="-2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箭號: 向右 14">
            <a:extLst>
              <a:ext uri="{FF2B5EF4-FFF2-40B4-BE49-F238E27FC236}">
                <a16:creationId xmlns:a16="http://schemas.microsoft.com/office/drawing/2014/main" id="{74ACB8BE-0A5D-4C56-B556-207C34901E5C}"/>
              </a:ext>
            </a:extLst>
          </p:cNvPr>
          <p:cNvSpPr/>
          <p:nvPr/>
        </p:nvSpPr>
        <p:spPr>
          <a:xfrm>
            <a:off x="1264976" y="4996182"/>
            <a:ext cx="482106" cy="10970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86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>
            <a:off x="2857463" y="4998347"/>
            <a:ext cx="886495" cy="109704"/>
          </a:xfrm>
          <a:prstGeom prst="rightArrow">
            <a:avLst/>
          </a:prstGeom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30001361-E9BB-4D53-9A0E-54F47C85241B}"/>
                  </a:ext>
                </a:extLst>
              </p:cNvPr>
              <p:cNvSpPr/>
              <p:nvPr/>
            </p:nvSpPr>
            <p:spPr>
              <a:xfrm>
                <a:off x="1764588" y="4738612"/>
                <a:ext cx="1100208" cy="64637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2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en-US" altLang="zh-TW" sz="2200" b="1" i="1" dirty="0">
                    <a:solidFill>
                      <a:schemeClr val="tx1"/>
                    </a:solidFill>
                  </a:rPr>
                  <a:t>nc</a:t>
                </a:r>
                <a:endParaRPr lang="zh-TW" altLang="en-US" sz="2200" b="1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30001361-E9BB-4D53-9A0E-54F47C8524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588" y="4738612"/>
                <a:ext cx="1100208" cy="646379"/>
              </a:xfrm>
              <a:prstGeom prst="rect">
                <a:avLst/>
              </a:prstGeom>
              <a:blipFill>
                <a:blip r:embed="rId14"/>
                <a:stretch>
                  <a:fillRect b="-1852"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" name="圖片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96" y="4104725"/>
            <a:ext cx="652421" cy="596791"/>
          </a:xfrm>
          <a:prstGeom prst="rect">
            <a:avLst/>
          </a:prstGeom>
        </p:spPr>
      </p:pic>
      <p:sp>
        <p:nvSpPr>
          <p:cNvPr id="93" name="矩形 92">
            <a:extLst>
              <a:ext uri="{FF2B5EF4-FFF2-40B4-BE49-F238E27FC236}">
                <a16:creationId xmlns:a16="http://schemas.microsoft.com/office/drawing/2014/main" id="{30001361-E9BB-4D53-9A0E-54F47C85241B}"/>
              </a:ext>
            </a:extLst>
          </p:cNvPr>
          <p:cNvSpPr/>
          <p:nvPr/>
        </p:nvSpPr>
        <p:spPr>
          <a:xfrm>
            <a:off x="3768562" y="4728818"/>
            <a:ext cx="1100208" cy="646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 b="1" i="1" dirty="0">
                <a:solidFill>
                  <a:srgbClr val="002060"/>
                </a:solidFill>
              </a:rPr>
              <a:t>Dec</a:t>
            </a:r>
            <a:endParaRPr lang="zh-TW" altLang="en-US" sz="2200" b="1" i="1" dirty="0">
              <a:solidFill>
                <a:srgbClr val="002060"/>
              </a:solidFill>
            </a:endParaRPr>
          </a:p>
        </p:txBody>
      </p:sp>
      <p:sp>
        <p:nvSpPr>
          <p:cNvPr id="94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 rot="3004177">
            <a:off x="4816271" y="5187034"/>
            <a:ext cx="483074" cy="11554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pic>
        <p:nvPicPr>
          <p:cNvPr id="103" name="圖片 102"/>
          <p:cNvPicPr preferRelativeResize="0">
            <a:picLocks/>
          </p:cNvPicPr>
          <p:nvPr/>
        </p:nvPicPr>
        <p:blipFill rotWithShape="1">
          <a:blip r:embed="rId3"/>
          <a:srcRect l="12992" t="7892" r="9469" b="10966"/>
          <a:stretch/>
        </p:blipFill>
        <p:spPr>
          <a:xfrm>
            <a:off x="5750276" y="4779023"/>
            <a:ext cx="1149161" cy="582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矩形 103"/>
              <p:cNvSpPr/>
              <p:nvPr/>
            </p:nvSpPr>
            <p:spPr>
              <a:xfrm>
                <a:off x="4156775" y="4127619"/>
                <a:ext cx="380855" cy="3412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altLang="zh-TW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zh-TW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4" name="矩形 1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775" y="4127619"/>
                <a:ext cx="380855" cy="341285"/>
              </a:xfrm>
              <a:prstGeom prst="rect">
                <a:avLst/>
              </a:prstGeom>
              <a:blipFill>
                <a:blip r:embed="rId15"/>
                <a:stretch>
                  <a:fillRect l="-4839" r="-14516" b="-232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 rot="5400000">
            <a:off x="4206084" y="4540607"/>
            <a:ext cx="261981" cy="123739"/>
          </a:xfrm>
          <a:prstGeom prst="rightArrow">
            <a:avLst/>
          </a:prstGeom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矩形 107">
                <a:extLst>
                  <a:ext uri="{FF2B5EF4-FFF2-40B4-BE49-F238E27FC236}">
                    <a16:creationId xmlns:a16="http://schemas.microsoft.com/office/drawing/2014/main" id="{30001361-E9BB-4D53-9A0E-54F47C85241B}"/>
                  </a:ext>
                </a:extLst>
              </p:cNvPr>
              <p:cNvSpPr/>
              <p:nvPr/>
            </p:nvSpPr>
            <p:spPr>
              <a:xfrm>
                <a:off x="3786970" y="5596104"/>
                <a:ext cx="1100208" cy="56396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200" b="1" i="1" smtClean="0">
                          <a:latin typeface="Cambria Math" panose="02040503050406030204" pitchFamily="18" charset="0"/>
                        </a:rPr>
                        <m:t>𝑮</m:t>
                      </m:r>
                    </m:oMath>
                  </m:oMathPara>
                </a14:m>
                <a:endParaRPr lang="zh-TW" altLang="en-US" sz="2200" b="1" i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08" name="矩形 107">
                <a:extLst>
                  <a:ext uri="{FF2B5EF4-FFF2-40B4-BE49-F238E27FC236}">
                    <a16:creationId xmlns:a16="http://schemas.microsoft.com/office/drawing/2014/main" id="{30001361-E9BB-4D53-9A0E-54F47C8524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970" y="5596104"/>
                <a:ext cx="1100208" cy="56396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矩形 108"/>
              <p:cNvSpPr/>
              <p:nvPr/>
            </p:nvSpPr>
            <p:spPr>
              <a:xfrm>
                <a:off x="4160040" y="6354223"/>
                <a:ext cx="380855" cy="3412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altLang="zh-TW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zh-TW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9" name="矩形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040" y="6354223"/>
                <a:ext cx="380855" cy="341285"/>
              </a:xfrm>
              <a:prstGeom prst="rect">
                <a:avLst/>
              </a:prstGeom>
              <a:blipFill>
                <a:blip r:embed="rId17"/>
                <a:stretch>
                  <a:fillRect l="-4762" r="-12698" b="-232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 rot="16200000">
            <a:off x="4219478" y="6234356"/>
            <a:ext cx="261981" cy="123739"/>
          </a:xfrm>
          <a:prstGeom prst="rightArrow">
            <a:avLst/>
          </a:prstGeom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111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 rot="18541729">
            <a:off x="4820719" y="5614290"/>
            <a:ext cx="474734" cy="9014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112" name="橢圓 111"/>
          <p:cNvSpPr/>
          <p:nvPr/>
        </p:nvSpPr>
        <p:spPr>
          <a:xfrm>
            <a:off x="5186013" y="5287278"/>
            <a:ext cx="351777" cy="33266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4" name="直線接點 113"/>
          <p:cNvCxnSpPr>
            <a:stCxn id="112" idx="2"/>
            <a:endCxn id="112" idx="6"/>
          </p:cNvCxnSpPr>
          <p:nvPr/>
        </p:nvCxnSpPr>
        <p:spPr>
          <a:xfrm>
            <a:off x="5186013" y="5453609"/>
            <a:ext cx="35177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接點 115"/>
          <p:cNvCxnSpPr>
            <a:stCxn id="112" idx="0"/>
            <a:endCxn id="112" idx="4"/>
          </p:cNvCxnSpPr>
          <p:nvPr/>
        </p:nvCxnSpPr>
        <p:spPr>
          <a:xfrm>
            <a:off x="5361901" y="5287278"/>
            <a:ext cx="0" cy="3326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箭號: 向右 14">
            <a:extLst>
              <a:ext uri="{FF2B5EF4-FFF2-40B4-BE49-F238E27FC236}">
                <a16:creationId xmlns:a16="http://schemas.microsoft.com/office/drawing/2014/main" id="{74ACB8BE-0A5D-4C56-B556-207C34901E5C}"/>
              </a:ext>
            </a:extLst>
          </p:cNvPr>
          <p:cNvSpPr/>
          <p:nvPr/>
        </p:nvSpPr>
        <p:spPr>
          <a:xfrm>
            <a:off x="5186013" y="5415430"/>
            <a:ext cx="2004033" cy="9449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6DA0DD7C-03D9-4027-92BF-F54C69D01976}"/>
              </a:ext>
            </a:extLst>
          </p:cNvPr>
          <p:cNvSpPr/>
          <p:nvPr/>
        </p:nvSpPr>
        <p:spPr>
          <a:xfrm>
            <a:off x="7188515" y="5298767"/>
            <a:ext cx="1100208" cy="6403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200" b="1" i="1" dirty="0">
                <a:solidFill>
                  <a:schemeClr val="accent6">
                    <a:lumMod val="50000"/>
                  </a:schemeClr>
                </a:solidFill>
              </a:rPr>
              <a:t>D+C</a:t>
            </a:r>
          </a:p>
        </p:txBody>
      </p:sp>
      <p:pic>
        <p:nvPicPr>
          <p:cNvPr id="121" name="圖片 120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3" t="67484" r="25346" b="-1984"/>
          <a:stretch/>
        </p:blipFill>
        <p:spPr>
          <a:xfrm>
            <a:off x="5969465" y="4081848"/>
            <a:ext cx="624941" cy="646736"/>
          </a:xfrm>
          <a:prstGeom prst="rect">
            <a:avLst/>
          </a:prstGeom>
        </p:spPr>
      </p:pic>
      <p:pic>
        <p:nvPicPr>
          <p:cNvPr id="122" name="圖片 121"/>
          <p:cNvPicPr preferRelativeResize="0">
            <a:picLocks/>
          </p:cNvPicPr>
          <p:nvPr/>
        </p:nvPicPr>
        <p:blipFill rotWithShape="1">
          <a:blip r:embed="rId3"/>
          <a:srcRect l="12992" t="7892" r="9469" b="10966"/>
          <a:stretch/>
        </p:blipFill>
        <p:spPr>
          <a:xfrm>
            <a:off x="5731250" y="6100428"/>
            <a:ext cx="1149161" cy="582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23" name="矩形 122"/>
          <p:cNvSpPr/>
          <p:nvPr/>
        </p:nvSpPr>
        <p:spPr>
          <a:xfrm>
            <a:off x="7079021" y="6137468"/>
            <a:ext cx="622920" cy="597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tx1"/>
                </a:solidFill>
              </a:rPr>
              <a:t>Real </a:t>
            </a:r>
          </a:p>
          <a:p>
            <a:r>
              <a:rPr lang="en-US" altLang="zh-TW" dirty="0">
                <a:solidFill>
                  <a:schemeClr val="tx1"/>
                </a:solidFill>
              </a:rPr>
              <a:t>data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24" name="箭號: 向右 14">
            <a:extLst>
              <a:ext uri="{FF2B5EF4-FFF2-40B4-BE49-F238E27FC236}">
                <a16:creationId xmlns:a16="http://schemas.microsoft.com/office/drawing/2014/main" id="{74ACB8BE-0A5D-4C56-B556-207C34901E5C}"/>
              </a:ext>
            </a:extLst>
          </p:cNvPr>
          <p:cNvSpPr/>
          <p:nvPr/>
        </p:nvSpPr>
        <p:spPr>
          <a:xfrm>
            <a:off x="6321420" y="5745288"/>
            <a:ext cx="879442" cy="10970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125" name="箭號: 向右 15">
            <a:extLst>
              <a:ext uri="{FF2B5EF4-FFF2-40B4-BE49-F238E27FC236}">
                <a16:creationId xmlns:a16="http://schemas.microsoft.com/office/drawing/2014/main" id="{7E10B9E3-902D-4CD8-9977-AA4697900348}"/>
              </a:ext>
            </a:extLst>
          </p:cNvPr>
          <p:cNvSpPr/>
          <p:nvPr/>
        </p:nvSpPr>
        <p:spPr>
          <a:xfrm rot="16200000">
            <a:off x="6187373" y="5848202"/>
            <a:ext cx="261981" cy="123739"/>
          </a:xfrm>
          <a:prstGeom prst="rightArrow">
            <a:avLst/>
          </a:prstGeom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矩形 127"/>
              <p:cNvSpPr/>
              <p:nvPr/>
            </p:nvSpPr>
            <p:spPr>
              <a:xfrm>
                <a:off x="1149808" y="3261123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8" name="矩形 1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808" y="3261123"/>
                <a:ext cx="370614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矩形 128"/>
              <p:cNvSpPr/>
              <p:nvPr/>
            </p:nvSpPr>
            <p:spPr>
              <a:xfrm>
                <a:off x="5628234" y="3390651"/>
                <a:ext cx="16989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𝑑𝑒𝑐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𝑒𝑛𝑐</m:t>
                      </m:r>
                      <m:d>
                        <m:d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b="1" i="1" smtClean="0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9" name="矩形 1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234" y="3390651"/>
                <a:ext cx="1698927" cy="369332"/>
              </a:xfrm>
              <a:prstGeom prst="rect">
                <a:avLst/>
              </a:prstGeom>
              <a:blipFill>
                <a:blip r:embed="rId2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矩形 129"/>
              <p:cNvSpPr/>
              <p:nvPr/>
            </p:nvSpPr>
            <p:spPr>
              <a:xfrm>
                <a:off x="7178308" y="3386553"/>
                <a:ext cx="150433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𝑑𝑒𝑐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𝑒𝑛𝑐</m:t>
                      </m:r>
                      <m:d>
                        <m:d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b="1" i="1">
                          <a:solidFill>
                            <a:srgbClr val="9966FF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altLang="zh-TW" b="1" i="1">
                          <a:solidFill>
                            <a:srgbClr val="9966FF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0" name="矩形 1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308" y="3386553"/>
                <a:ext cx="1504330" cy="369332"/>
              </a:xfrm>
              <a:prstGeom prst="rect">
                <a:avLst/>
              </a:prstGeom>
              <a:blipFill>
                <a:blip r:embed="rId21"/>
                <a:stretch>
                  <a:fillRect r="-14228"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矩形 131"/>
          <p:cNvSpPr/>
          <p:nvPr/>
        </p:nvSpPr>
        <p:spPr>
          <a:xfrm>
            <a:off x="2271" y="1628433"/>
            <a:ext cx="1463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dirty="0"/>
              <a:t>Stage-1</a:t>
            </a:r>
            <a:endParaRPr lang="zh-TW" altLang="en-US" sz="2400" dirty="0"/>
          </a:p>
        </p:txBody>
      </p:sp>
      <p:sp>
        <p:nvSpPr>
          <p:cNvPr id="133" name="矩形 132"/>
          <p:cNvSpPr/>
          <p:nvPr/>
        </p:nvSpPr>
        <p:spPr>
          <a:xfrm>
            <a:off x="15095" y="3685604"/>
            <a:ext cx="1463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dirty="0"/>
              <a:t>Stage-2</a:t>
            </a:r>
            <a:endParaRPr lang="zh-TW" altLang="en-US" sz="2400" dirty="0"/>
          </a:p>
        </p:txBody>
      </p:sp>
      <p:sp>
        <p:nvSpPr>
          <p:cNvPr id="61" name="箭號: 向右 14">
            <a:extLst>
              <a:ext uri="{FF2B5EF4-FFF2-40B4-BE49-F238E27FC236}">
                <a16:creationId xmlns:a16="http://schemas.microsoft.com/office/drawing/2014/main" id="{74ACB8BE-0A5D-4C56-B556-207C34901E5C}"/>
              </a:ext>
            </a:extLst>
          </p:cNvPr>
          <p:cNvSpPr/>
          <p:nvPr/>
        </p:nvSpPr>
        <p:spPr>
          <a:xfrm>
            <a:off x="8291948" y="5421686"/>
            <a:ext cx="472850" cy="10487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62" name="箭號: 向右 14">
            <a:extLst>
              <a:ext uri="{FF2B5EF4-FFF2-40B4-BE49-F238E27FC236}">
                <a16:creationId xmlns:a16="http://schemas.microsoft.com/office/drawing/2014/main" id="{74ACB8BE-0A5D-4C56-B556-207C34901E5C}"/>
              </a:ext>
            </a:extLst>
          </p:cNvPr>
          <p:cNvSpPr/>
          <p:nvPr/>
        </p:nvSpPr>
        <p:spPr>
          <a:xfrm>
            <a:off x="8291948" y="5683912"/>
            <a:ext cx="472850" cy="9516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200"/>
          </a:p>
        </p:txBody>
      </p:sp>
      <p:sp>
        <p:nvSpPr>
          <p:cNvPr id="2" name="矩形 1"/>
          <p:cNvSpPr/>
          <p:nvPr/>
        </p:nvSpPr>
        <p:spPr>
          <a:xfrm>
            <a:off x="8662687" y="5147799"/>
            <a:ext cx="497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F/R</a:t>
            </a:r>
            <a:endParaRPr lang="zh-TW" altLang="en-US" dirty="0"/>
          </a:p>
        </p:txBody>
      </p:sp>
      <p:sp>
        <p:nvSpPr>
          <p:cNvPr id="63" name="矩形 62"/>
          <p:cNvSpPr/>
          <p:nvPr/>
        </p:nvSpPr>
        <p:spPr>
          <a:xfrm>
            <a:off x="8737639" y="5652318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ID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8620955" y="2875600"/>
            <a:ext cx="381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Cambria Math" panose="02040503050406030204" pitchFamily="18" charset="0"/>
                <a:ea typeface="Cambria Math" panose="02040503050406030204" pitchFamily="18" charset="0"/>
              </a:rPr>
              <a:t>···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0941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31" grpId="0"/>
      <p:bldP spid="16" grpId="0" animBg="1"/>
      <p:bldP spid="17" grpId="0" animBg="1"/>
      <p:bldP spid="20" grpId="0" animBg="1"/>
      <p:bldP spid="15" grpId="0" animBg="1"/>
      <p:bldP spid="29" grpId="0" animBg="1"/>
      <p:bldP spid="44" grpId="0" animBg="1"/>
      <p:bldP spid="8" grpId="0"/>
      <p:bldP spid="49" grpId="0" animBg="1"/>
      <p:bldP spid="52" grpId="0" animBg="1"/>
      <p:bldP spid="53" grpId="0" animBg="1"/>
      <p:bldP spid="54" grpId="0" animBg="1"/>
      <p:bldP spid="55" grpId="0"/>
      <p:bldP spid="60" grpId="0"/>
      <p:bldP spid="119" grpId="0"/>
      <p:bldP spid="85" grpId="0" animBg="1"/>
      <p:bldP spid="86" grpId="0" animBg="1"/>
      <p:bldP spid="88" grpId="0" animBg="1"/>
      <p:bldP spid="93" grpId="0" animBg="1"/>
      <p:bldP spid="94" grpId="0" animBg="1"/>
      <p:bldP spid="104" grpId="0"/>
      <p:bldP spid="107" grpId="0" animBg="1"/>
      <p:bldP spid="108" grpId="0" animBg="1"/>
      <p:bldP spid="109" grpId="0"/>
      <p:bldP spid="110" grpId="0" animBg="1"/>
      <p:bldP spid="111" grpId="0" animBg="1"/>
      <p:bldP spid="112" grpId="0" animBg="1"/>
      <p:bldP spid="117" grpId="0" animBg="1"/>
      <p:bldP spid="120" grpId="0" animBg="1"/>
      <p:bldP spid="123" grpId="0"/>
      <p:bldP spid="124" grpId="0" animBg="1"/>
      <p:bldP spid="125" grpId="0" animBg="1"/>
      <p:bldP spid="128" grpId="0"/>
      <p:bldP spid="129" grpId="0"/>
      <p:bldP spid="130" grpId="0"/>
      <p:bldP spid="132" grpId="0"/>
      <p:bldP spid="133" grpId="0"/>
      <p:bldP spid="61" grpId="0" animBg="1"/>
      <p:bldP spid="62" grpId="0" animBg="1"/>
      <p:bldP spid="2" grpId="0"/>
      <p:bldP spid="63" grpId="0"/>
      <p:bldP spid="4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321178" y="1185320"/>
            <a:ext cx="8599432" cy="554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Subjective evaluations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31" y="118166"/>
            <a:ext cx="7886700" cy="994172"/>
          </a:xfrm>
        </p:spPr>
        <p:txBody>
          <a:bodyPr/>
          <a:lstStyle/>
          <a:p>
            <a:r>
              <a:rPr lang="en-US" altLang="zh-TW" dirty="0"/>
              <a:t>Voice Conversion (Multi-target VC) 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84" y="2348759"/>
            <a:ext cx="7249089" cy="257311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549143" y="1995555"/>
            <a:ext cx="37805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Fig. 20: Preference test results  </a:t>
            </a:r>
            <a:r>
              <a:rPr lang="zh-TW" altLang="en-US" sz="2000" dirty="0"/>
              <a:t>　</a:t>
            </a:r>
          </a:p>
        </p:txBody>
      </p:sp>
      <p:sp>
        <p:nvSpPr>
          <p:cNvPr id="9" name="矩形 8"/>
          <p:cNvSpPr/>
          <p:nvPr/>
        </p:nvSpPr>
        <p:spPr>
          <a:xfrm>
            <a:off x="925241" y="5015660"/>
            <a:ext cx="7662669" cy="1523494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1. The proposed method uses </a:t>
            </a:r>
            <a:r>
              <a:rPr lang="en-US" altLang="zh-TW" sz="2200" b="1" dirty="0"/>
              <a:t>non-parallel</a:t>
            </a:r>
            <a:r>
              <a:rPr lang="en-US" altLang="zh-TW" sz="2200" dirty="0"/>
              <a:t> data.</a:t>
            </a:r>
          </a:p>
          <a:p>
            <a:endParaRPr lang="en-US" altLang="zh-TW" sz="2200" dirty="0"/>
          </a:p>
          <a:p>
            <a:pPr marL="457200" indent="-457200">
              <a:buAutoNum type="arabicPeriod"/>
            </a:pPr>
            <a:endParaRPr lang="en-US" altLang="zh-TW" sz="2200" dirty="0"/>
          </a:p>
          <a:p>
            <a:endParaRPr lang="en-US" altLang="zh-TW" sz="2200" dirty="0"/>
          </a:p>
          <a:p>
            <a:endParaRPr lang="en-US" altLang="zh-TW" sz="500" dirty="0"/>
          </a:p>
        </p:txBody>
      </p:sp>
      <p:sp>
        <p:nvSpPr>
          <p:cNvPr id="7" name="矩形 6"/>
          <p:cNvSpPr/>
          <p:nvPr/>
        </p:nvSpPr>
        <p:spPr>
          <a:xfrm>
            <a:off x="730384" y="2572119"/>
            <a:ext cx="3587944" cy="218866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925243" y="5348800"/>
            <a:ext cx="71824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/>
              <a:t>2. The multi-target VC approach outperforms one-stage only.</a:t>
            </a:r>
          </a:p>
        </p:txBody>
      </p:sp>
      <p:sp>
        <p:nvSpPr>
          <p:cNvPr id="4" name="矩形 3"/>
          <p:cNvSpPr/>
          <p:nvPr/>
        </p:nvSpPr>
        <p:spPr>
          <a:xfrm>
            <a:off x="925242" y="5746841"/>
            <a:ext cx="79953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/>
              <a:t>3. The multi-target VC approach is comparable to Cycle-GAN-VC in </a:t>
            </a:r>
            <a:br>
              <a:rPr lang="en-US" altLang="zh-TW" sz="2200" dirty="0"/>
            </a:br>
            <a:r>
              <a:rPr lang="en-US" altLang="zh-TW" sz="2200" dirty="0"/>
              <a:t>     terms of the naturalness and the similarity.</a:t>
            </a:r>
          </a:p>
        </p:txBody>
      </p:sp>
      <p:sp>
        <p:nvSpPr>
          <p:cNvPr id="10" name="矩形 9"/>
          <p:cNvSpPr/>
          <p:nvPr/>
        </p:nvSpPr>
        <p:spPr>
          <a:xfrm>
            <a:off x="4391529" y="2565698"/>
            <a:ext cx="3587944" cy="218866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933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4" grpId="0"/>
      <p:bldP spid="10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1874" y="203201"/>
            <a:ext cx="7886700" cy="994172"/>
          </a:xfrm>
        </p:spPr>
        <p:txBody>
          <a:bodyPr/>
          <a:lstStyle/>
          <a:p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 Part II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73100" y="1361550"/>
          <a:ext cx="7912100" cy="4848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06CB14CD-9C79-464C-8062-15EB3C2D113F}"/>
              </a:ext>
            </a:extLst>
          </p:cNvPr>
          <p:cNvSpPr/>
          <p:nvPr/>
        </p:nvSpPr>
        <p:spPr>
          <a:xfrm>
            <a:off x="673100" y="3628452"/>
            <a:ext cx="7886700" cy="4204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12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3" y="57849"/>
            <a:ext cx="9374039" cy="994172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TW" sz="3600" dirty="0"/>
              <a:t>Speech, Speaker, Emotion Recognition and Lip-reading (Classification Task)</a:t>
            </a:r>
            <a:endParaRPr lang="zh-TW" altLang="en-US" sz="3600" dirty="0"/>
          </a:p>
        </p:txBody>
      </p:sp>
      <p:sp>
        <p:nvSpPr>
          <p:cNvPr id="59" name="矩形 58"/>
          <p:cNvSpPr/>
          <p:nvPr/>
        </p:nvSpPr>
        <p:spPr>
          <a:xfrm>
            <a:off x="1627521" y="1936310"/>
            <a:ext cx="184731" cy="351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135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6722250" y="1721103"/>
            <a:ext cx="923876" cy="829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Output</a:t>
            </a:r>
          </a:p>
          <a:p>
            <a:pPr algn="ctr"/>
            <a:r>
              <a:rPr lang="en-US" altLang="zh-TW" sz="2000" dirty="0"/>
              <a:t>label</a:t>
            </a:r>
            <a:endParaRPr lang="zh-TW" altLang="en-US" sz="20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5385543" y="5519300"/>
            <a:ext cx="174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Clean data</a:t>
            </a:r>
            <a:endParaRPr lang="zh-TW" altLang="en-US" sz="2000" dirty="0"/>
          </a:p>
        </p:txBody>
      </p:sp>
      <p:sp>
        <p:nvSpPr>
          <p:cNvPr id="13" name="矩形 12"/>
          <p:cNvSpPr/>
          <p:nvPr/>
        </p:nvSpPr>
        <p:spPr>
          <a:xfrm>
            <a:off x="5832376" y="3808519"/>
            <a:ext cx="902647" cy="7970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i="1" dirty="0"/>
              <a:t>E</a:t>
            </a:r>
            <a:endParaRPr lang="zh-TW" altLang="en-US" sz="2000" i="1" dirty="0"/>
          </a:p>
        </p:txBody>
      </p:sp>
      <p:sp>
        <p:nvSpPr>
          <p:cNvPr id="14" name="矩形 13"/>
          <p:cNvSpPr/>
          <p:nvPr/>
        </p:nvSpPr>
        <p:spPr>
          <a:xfrm>
            <a:off x="5832376" y="2447273"/>
            <a:ext cx="934993" cy="7917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i="1" dirty="0">
                <a:solidFill>
                  <a:srgbClr val="002060"/>
                </a:solidFill>
              </a:rPr>
              <a:t>G</a:t>
            </a:r>
            <a:endParaRPr lang="zh-TW" altLang="en-US" sz="2000" b="1" i="1" dirty="0">
              <a:solidFill>
                <a:srgbClr val="00206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873939" y="4884455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18" name="矩形 17"/>
          <p:cNvSpPr/>
          <p:nvPr/>
        </p:nvSpPr>
        <p:spPr>
          <a:xfrm>
            <a:off x="6012849" y="4884455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19" name="矩形 18"/>
          <p:cNvSpPr/>
          <p:nvPr/>
        </p:nvSpPr>
        <p:spPr>
          <a:xfrm>
            <a:off x="6136282" y="4884455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20" name="矩形 19"/>
          <p:cNvSpPr/>
          <p:nvPr/>
        </p:nvSpPr>
        <p:spPr>
          <a:xfrm>
            <a:off x="6259714" y="4884455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21" name="矩形 20"/>
          <p:cNvSpPr/>
          <p:nvPr/>
        </p:nvSpPr>
        <p:spPr>
          <a:xfrm>
            <a:off x="6638325" y="4884455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cxnSp>
        <p:nvCxnSpPr>
          <p:cNvPr id="22" name="直線接點 21"/>
          <p:cNvCxnSpPr/>
          <p:nvPr/>
        </p:nvCxnSpPr>
        <p:spPr>
          <a:xfrm>
            <a:off x="6329978" y="5059694"/>
            <a:ext cx="30834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群組 27"/>
          <p:cNvGrpSpPr/>
          <p:nvPr/>
        </p:nvGrpSpPr>
        <p:grpSpPr>
          <a:xfrm>
            <a:off x="5877761" y="1716344"/>
            <a:ext cx="834650" cy="662835"/>
            <a:chOff x="6013110" y="4870578"/>
            <a:chExt cx="1402527" cy="1667072"/>
          </a:xfrm>
        </p:grpSpPr>
        <p:sp>
          <p:nvSpPr>
            <p:cNvPr id="29" name="圓角矩形 28"/>
            <p:cNvSpPr/>
            <p:nvPr/>
          </p:nvSpPr>
          <p:spPr>
            <a:xfrm>
              <a:off x="6013110" y="4870580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6215343" y="4870579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6451719" y="4870579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6653952" y="4870578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7307637" y="4870578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cxnSp>
          <p:nvCxnSpPr>
            <p:cNvPr id="34" name="直線接點 33"/>
            <p:cNvCxnSpPr/>
            <p:nvPr/>
          </p:nvCxnSpPr>
          <p:spPr>
            <a:xfrm>
              <a:off x="6788240" y="5701002"/>
              <a:ext cx="460027" cy="0"/>
            </a:xfrm>
            <a:prstGeom prst="line">
              <a:avLst/>
            </a:prstGeom>
            <a:ln w="28575" cap="rnd">
              <a:solidFill>
                <a:schemeClr val="tx1"/>
              </a:solidFill>
              <a:prstDash val="sysDot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直線單箭頭接點 43"/>
          <p:cNvCxnSpPr/>
          <p:nvPr/>
        </p:nvCxnSpPr>
        <p:spPr>
          <a:xfrm flipV="1">
            <a:off x="6240200" y="4605586"/>
            <a:ext cx="0" cy="2388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 flipV="1">
            <a:off x="6273348" y="3239052"/>
            <a:ext cx="0" cy="5731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矩形 90"/>
              <p:cNvSpPr/>
              <p:nvPr/>
            </p:nvSpPr>
            <p:spPr>
              <a:xfrm>
                <a:off x="6170914" y="1262236"/>
                <a:ext cx="396262" cy="4689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91" name="矩形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914" y="1262236"/>
                <a:ext cx="396262" cy="4689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矩形 91"/>
              <p:cNvSpPr/>
              <p:nvPr/>
            </p:nvSpPr>
            <p:spPr>
              <a:xfrm>
                <a:off x="4367305" y="5236975"/>
                <a:ext cx="389850" cy="4689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sz="20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92" name="矩形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305" y="5236975"/>
                <a:ext cx="389850" cy="468967"/>
              </a:xfrm>
              <a:prstGeom prst="rect">
                <a:avLst/>
              </a:prstGeom>
              <a:blipFill>
                <a:blip r:embed="rId4"/>
                <a:stretch>
                  <a:fillRect t="-2597" r="-78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5820023" y="3469475"/>
            <a:ext cx="921466" cy="216023"/>
          </a:xfrm>
          <a:prstGeom prst="rect">
            <a:avLst/>
          </a:prstGeom>
          <a:solidFill>
            <a:srgbClr val="99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solidFill>
                  <a:schemeClr val="bg1"/>
                </a:solidFill>
              </a:rPr>
              <a:t>Emb</a:t>
            </a:r>
            <a:r>
              <a:rPr lang="en-US" altLang="zh-TW" sz="2000" dirty="0">
                <a:solidFill>
                  <a:schemeClr val="bg1"/>
                </a:solidFill>
              </a:rPr>
              <a:t>.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3621967" y="5498441"/>
            <a:ext cx="174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Noisy data</a:t>
            </a:r>
            <a:endParaRPr lang="zh-TW" altLang="en-US" sz="2000" dirty="0"/>
          </a:p>
        </p:txBody>
      </p:sp>
      <p:sp>
        <p:nvSpPr>
          <p:cNvPr id="72" name="矩形 71"/>
          <p:cNvSpPr/>
          <p:nvPr/>
        </p:nvSpPr>
        <p:spPr>
          <a:xfrm>
            <a:off x="4141323" y="4869266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3" name="矩形 72"/>
          <p:cNvSpPr/>
          <p:nvPr/>
        </p:nvSpPr>
        <p:spPr>
          <a:xfrm>
            <a:off x="4280233" y="4869266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5" name="矩形 74"/>
          <p:cNvSpPr/>
          <p:nvPr/>
        </p:nvSpPr>
        <p:spPr>
          <a:xfrm>
            <a:off x="4403666" y="4869266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7" name="矩形 76"/>
          <p:cNvSpPr/>
          <p:nvPr/>
        </p:nvSpPr>
        <p:spPr>
          <a:xfrm>
            <a:off x="4527098" y="4869266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8" name="矩形 77"/>
          <p:cNvSpPr/>
          <p:nvPr/>
        </p:nvSpPr>
        <p:spPr>
          <a:xfrm>
            <a:off x="5164263" y="4869266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cxnSp>
        <p:nvCxnSpPr>
          <p:cNvPr id="79" name="直線接點 78"/>
          <p:cNvCxnSpPr/>
          <p:nvPr/>
        </p:nvCxnSpPr>
        <p:spPr>
          <a:xfrm>
            <a:off x="4855916" y="5044505"/>
            <a:ext cx="30834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矩形 81"/>
              <p:cNvSpPr/>
              <p:nvPr/>
            </p:nvSpPr>
            <p:spPr>
              <a:xfrm>
                <a:off x="6096339" y="5255791"/>
                <a:ext cx="389850" cy="4689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82" name="矩形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339" y="5255791"/>
                <a:ext cx="389850" cy="4689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矩形 86"/>
              <p:cNvSpPr/>
              <p:nvPr/>
            </p:nvSpPr>
            <p:spPr>
              <a:xfrm>
                <a:off x="6694280" y="3149240"/>
                <a:ext cx="1145826" cy="42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  <m:r>
                      <a:rPr lang="en-US" altLang="zh-TW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altLang="zh-TW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87" name="矩形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280" y="3149240"/>
                <a:ext cx="1145826" cy="428246"/>
              </a:xfrm>
              <a:prstGeom prst="rect">
                <a:avLst/>
              </a:prstGeom>
              <a:blipFill>
                <a:blip r:embed="rId6"/>
                <a:stretch>
                  <a:fillRect t="-8571" r="-30319" b="-1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6735023" y="4067171"/>
                <a:ext cx="602601" cy="42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023" y="4067171"/>
                <a:ext cx="602601" cy="428246"/>
              </a:xfrm>
              <a:prstGeom prst="rect">
                <a:avLst/>
              </a:prstGeom>
              <a:blipFill>
                <a:blip r:embed="rId7"/>
                <a:stretch>
                  <a:fillRect t="-7143" r="-9091" b="-1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矩形 87"/>
              <p:cNvSpPr/>
              <p:nvPr/>
            </p:nvSpPr>
            <p:spPr>
              <a:xfrm>
                <a:off x="6773133" y="2640657"/>
                <a:ext cx="588174" cy="42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88" name="矩形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133" y="2640657"/>
                <a:ext cx="588174" cy="428246"/>
              </a:xfrm>
              <a:prstGeom prst="rect">
                <a:avLst/>
              </a:prstGeom>
              <a:blipFill>
                <a:blip r:embed="rId8"/>
                <a:stretch>
                  <a:fillRect t="-7143" r="-10309" b="-1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文字方塊 55"/>
          <p:cNvSpPr txBox="1"/>
          <p:nvPr/>
        </p:nvSpPr>
        <p:spPr>
          <a:xfrm>
            <a:off x="2216454" y="5473592"/>
            <a:ext cx="1747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Accented speech</a:t>
            </a:r>
            <a:endParaRPr lang="zh-TW" altLang="en-US" sz="2000" dirty="0"/>
          </a:p>
        </p:txBody>
      </p:sp>
      <p:sp>
        <p:nvSpPr>
          <p:cNvPr id="60" name="矩形 59"/>
          <p:cNvSpPr/>
          <p:nvPr/>
        </p:nvSpPr>
        <p:spPr>
          <a:xfrm>
            <a:off x="2735810" y="4844417"/>
            <a:ext cx="70264" cy="350477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62" name="矩形 61"/>
          <p:cNvSpPr/>
          <p:nvPr/>
        </p:nvSpPr>
        <p:spPr>
          <a:xfrm>
            <a:off x="2874720" y="4844417"/>
            <a:ext cx="70264" cy="350477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64" name="矩形 63"/>
          <p:cNvSpPr/>
          <p:nvPr/>
        </p:nvSpPr>
        <p:spPr>
          <a:xfrm>
            <a:off x="2998153" y="4844417"/>
            <a:ext cx="70264" cy="350477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65" name="矩形 64"/>
          <p:cNvSpPr/>
          <p:nvPr/>
        </p:nvSpPr>
        <p:spPr>
          <a:xfrm>
            <a:off x="3121585" y="4844417"/>
            <a:ext cx="70264" cy="350477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66" name="矩形 65"/>
          <p:cNvSpPr/>
          <p:nvPr/>
        </p:nvSpPr>
        <p:spPr>
          <a:xfrm>
            <a:off x="3500196" y="4844417"/>
            <a:ext cx="70264" cy="350477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cxnSp>
        <p:nvCxnSpPr>
          <p:cNvPr id="67" name="直線接點 66"/>
          <p:cNvCxnSpPr/>
          <p:nvPr/>
        </p:nvCxnSpPr>
        <p:spPr>
          <a:xfrm>
            <a:off x="3191849" y="5019656"/>
            <a:ext cx="30834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矩形 68"/>
              <p:cNvSpPr/>
              <p:nvPr/>
            </p:nvSpPr>
            <p:spPr>
              <a:xfrm>
                <a:off x="2976227" y="5236976"/>
                <a:ext cx="38985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̆"/>
                          <m:ctrlPr>
                            <a:rPr lang="en-US" altLang="zh-TW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69" name="矩形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227" y="5236976"/>
                <a:ext cx="389850" cy="400110"/>
              </a:xfrm>
              <a:prstGeom prst="rect">
                <a:avLst/>
              </a:prstGeom>
              <a:blipFill>
                <a:blip r:embed="rId9"/>
                <a:stretch>
                  <a:fillRect t="-1515" r="-93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文字方塊 70"/>
          <p:cNvSpPr txBox="1"/>
          <p:nvPr/>
        </p:nvSpPr>
        <p:spPr>
          <a:xfrm>
            <a:off x="926049" y="5473592"/>
            <a:ext cx="1747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Channel distortion</a:t>
            </a:r>
            <a:endParaRPr lang="zh-TW" altLang="en-US" sz="2000" dirty="0"/>
          </a:p>
        </p:txBody>
      </p:sp>
      <p:sp>
        <p:nvSpPr>
          <p:cNvPr id="74" name="矩形 73"/>
          <p:cNvSpPr/>
          <p:nvPr/>
        </p:nvSpPr>
        <p:spPr>
          <a:xfrm>
            <a:off x="1445405" y="4844417"/>
            <a:ext cx="70264" cy="350477"/>
          </a:xfrm>
          <a:prstGeom prst="rect">
            <a:avLst/>
          </a:prstGeom>
          <a:solidFill>
            <a:schemeClr val="accent6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6" name="矩形 75"/>
          <p:cNvSpPr/>
          <p:nvPr/>
        </p:nvSpPr>
        <p:spPr>
          <a:xfrm>
            <a:off x="1584315" y="4844417"/>
            <a:ext cx="70264" cy="350477"/>
          </a:xfrm>
          <a:prstGeom prst="rect">
            <a:avLst/>
          </a:prstGeom>
          <a:solidFill>
            <a:schemeClr val="accent6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83" name="矩形 82"/>
          <p:cNvSpPr/>
          <p:nvPr/>
        </p:nvSpPr>
        <p:spPr>
          <a:xfrm>
            <a:off x="1707748" y="4844417"/>
            <a:ext cx="70264" cy="350477"/>
          </a:xfrm>
          <a:prstGeom prst="rect">
            <a:avLst/>
          </a:prstGeom>
          <a:solidFill>
            <a:schemeClr val="accent6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84" name="矩形 83"/>
          <p:cNvSpPr/>
          <p:nvPr/>
        </p:nvSpPr>
        <p:spPr>
          <a:xfrm>
            <a:off x="1831180" y="4844417"/>
            <a:ext cx="70264" cy="350477"/>
          </a:xfrm>
          <a:prstGeom prst="rect">
            <a:avLst/>
          </a:prstGeom>
          <a:solidFill>
            <a:schemeClr val="accent6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89" name="矩形 88"/>
          <p:cNvSpPr/>
          <p:nvPr/>
        </p:nvSpPr>
        <p:spPr>
          <a:xfrm>
            <a:off x="2209791" y="4844417"/>
            <a:ext cx="70264" cy="350477"/>
          </a:xfrm>
          <a:prstGeom prst="rect">
            <a:avLst/>
          </a:prstGeom>
          <a:solidFill>
            <a:schemeClr val="accent6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cxnSp>
        <p:nvCxnSpPr>
          <p:cNvPr id="90" name="直線接點 89"/>
          <p:cNvCxnSpPr/>
          <p:nvPr/>
        </p:nvCxnSpPr>
        <p:spPr>
          <a:xfrm>
            <a:off x="1901444" y="5019656"/>
            <a:ext cx="30834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矩形 92"/>
              <p:cNvSpPr/>
              <p:nvPr/>
            </p:nvSpPr>
            <p:spPr>
              <a:xfrm>
                <a:off x="1685822" y="5236976"/>
                <a:ext cx="38985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93" name="矩形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22" y="5236976"/>
                <a:ext cx="389850" cy="400110"/>
              </a:xfrm>
              <a:prstGeom prst="rect">
                <a:avLst/>
              </a:prstGeom>
              <a:blipFill>
                <a:blip r:embed="rId10"/>
                <a:stretch>
                  <a:fillRect t="-7576" r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圓角矩形 5"/>
          <p:cNvSpPr/>
          <p:nvPr/>
        </p:nvSpPr>
        <p:spPr>
          <a:xfrm>
            <a:off x="763795" y="4708455"/>
            <a:ext cx="4619777" cy="148630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文字方塊 93"/>
          <p:cNvSpPr txBox="1"/>
          <p:nvPr/>
        </p:nvSpPr>
        <p:spPr>
          <a:xfrm>
            <a:off x="1831180" y="4223211"/>
            <a:ext cx="2621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Acoustic Mismatch </a:t>
            </a:r>
            <a:endParaRPr lang="zh-TW" altLang="en-US" sz="2000" dirty="0"/>
          </a:p>
        </p:txBody>
      </p:sp>
      <p:pic>
        <p:nvPicPr>
          <p:cNvPr id="95" name="圖片 94"/>
          <p:cNvPicPr preferRelativeResize="0"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/>
          <a:stretch/>
        </p:blipFill>
        <p:spPr>
          <a:xfrm>
            <a:off x="864966" y="1637505"/>
            <a:ext cx="4352456" cy="22234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771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83" y="160502"/>
            <a:ext cx="7886700" cy="994172"/>
          </a:xfrm>
        </p:spPr>
        <p:txBody>
          <a:bodyPr/>
          <a:lstStyle/>
          <a:p>
            <a:r>
              <a:rPr lang="en-US" altLang="zh-TW" dirty="0"/>
              <a:t>Speech Recognition </a:t>
            </a:r>
            <a:endParaRPr lang="zh-TW" altLang="en-US" dirty="0"/>
          </a:p>
        </p:txBody>
      </p:sp>
      <p:sp>
        <p:nvSpPr>
          <p:cNvPr id="61" name="內容版面配置區 2"/>
          <p:cNvSpPr>
            <a:spLocks noGrp="1"/>
          </p:cNvSpPr>
          <p:nvPr>
            <p:ph idx="1"/>
          </p:nvPr>
        </p:nvSpPr>
        <p:spPr>
          <a:xfrm>
            <a:off x="290298" y="1037615"/>
            <a:ext cx="7949995" cy="3263504"/>
          </a:xfrm>
        </p:spPr>
        <p:txBody>
          <a:bodyPr/>
          <a:lstStyle/>
          <a:p>
            <a:r>
              <a:rPr lang="en-US" altLang="zh-TW" dirty="0"/>
              <a:t>Adversarial multi-task learning (AMT) </a:t>
            </a:r>
            <a:br>
              <a:rPr lang="en-US" altLang="zh-TW" dirty="0"/>
            </a:br>
            <a:r>
              <a:rPr lang="en-US" altLang="zh-TW" sz="2000" dirty="0">
                <a:solidFill>
                  <a:srgbClr val="0000FF"/>
                </a:solidFill>
              </a:rPr>
              <a:t>[Shinohara </a:t>
            </a:r>
            <a:r>
              <a:rPr lang="en-US" altLang="zh-TW" sz="2000" dirty="0" err="1">
                <a:solidFill>
                  <a:srgbClr val="0000FF"/>
                </a:solidFill>
              </a:rPr>
              <a:t>Interspeech</a:t>
            </a:r>
            <a:r>
              <a:rPr lang="en-US" altLang="zh-TW" sz="2000" dirty="0">
                <a:solidFill>
                  <a:srgbClr val="0000FF"/>
                </a:solidFill>
              </a:rPr>
              <a:t> 2016]</a:t>
            </a:r>
            <a:endParaRPr lang="zh-TW" altLang="en-US" sz="2000" dirty="0">
              <a:solidFill>
                <a:srgbClr val="0000FF"/>
              </a:solidFill>
            </a:endParaRPr>
          </a:p>
          <a:p>
            <a:endParaRPr lang="zh-TW" altLang="en-US" dirty="0"/>
          </a:p>
        </p:txBody>
      </p:sp>
      <p:sp>
        <p:nvSpPr>
          <p:cNvPr id="59" name="矩形 58"/>
          <p:cNvSpPr/>
          <p:nvPr/>
        </p:nvSpPr>
        <p:spPr>
          <a:xfrm>
            <a:off x="986953" y="1754535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20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290298" y="2218246"/>
            <a:ext cx="1168227" cy="762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Output 1 </a:t>
            </a:r>
            <a:r>
              <a:rPr lang="en-US" altLang="zh-TW" sz="2000" dirty="0" err="1"/>
              <a:t>Senone</a:t>
            </a:r>
            <a:endParaRPr lang="zh-TW" altLang="en-US" sz="20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1903513" y="6161881"/>
            <a:ext cx="2209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Input</a:t>
            </a:r>
          </a:p>
          <a:p>
            <a:pPr algn="ctr"/>
            <a:r>
              <a:rPr lang="en-US" altLang="zh-TW" sz="2000" dirty="0"/>
              <a:t>Acoustic feature</a:t>
            </a:r>
            <a:endParaRPr lang="zh-TW" altLang="en-US" sz="2000" dirty="0"/>
          </a:p>
        </p:txBody>
      </p:sp>
      <p:sp>
        <p:nvSpPr>
          <p:cNvPr id="13" name="矩形 12"/>
          <p:cNvSpPr/>
          <p:nvPr/>
        </p:nvSpPr>
        <p:spPr>
          <a:xfrm>
            <a:off x="1451426" y="4647347"/>
            <a:ext cx="1141385" cy="92076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i="1" dirty="0"/>
              <a:t>E</a:t>
            </a:r>
            <a:endParaRPr lang="zh-TW" altLang="en-US" sz="2000" b="1" i="1" dirty="0"/>
          </a:p>
        </p:txBody>
      </p:sp>
      <p:sp>
        <p:nvSpPr>
          <p:cNvPr id="14" name="矩形 13"/>
          <p:cNvSpPr/>
          <p:nvPr/>
        </p:nvSpPr>
        <p:spPr>
          <a:xfrm>
            <a:off x="1451426" y="3074851"/>
            <a:ext cx="1182286" cy="914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i="1" dirty="0">
                <a:solidFill>
                  <a:srgbClr val="002060"/>
                </a:solidFill>
              </a:rPr>
              <a:t>G</a:t>
            </a:r>
            <a:endParaRPr lang="zh-TW" altLang="en-US" sz="2000" b="1" i="1" dirty="0">
              <a:solidFill>
                <a:srgbClr val="002060"/>
              </a:solidFill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1503982" y="5890253"/>
            <a:ext cx="1055404" cy="404865"/>
            <a:chOff x="2177142" y="3571685"/>
            <a:chExt cx="1282900" cy="969428"/>
          </a:xfrm>
        </p:grpSpPr>
        <p:sp>
          <p:nvSpPr>
            <p:cNvPr id="17" name="矩形 16"/>
            <p:cNvSpPr/>
            <p:nvPr/>
          </p:nvSpPr>
          <p:spPr>
            <a:xfrm>
              <a:off x="2177142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18" name="矩形 17"/>
            <p:cNvSpPr/>
            <p:nvPr/>
          </p:nvSpPr>
          <p:spPr>
            <a:xfrm>
              <a:off x="2390654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19" name="矩形 18"/>
            <p:cNvSpPr/>
            <p:nvPr/>
          </p:nvSpPr>
          <p:spPr>
            <a:xfrm>
              <a:off x="2580376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20" name="矩形 19"/>
            <p:cNvSpPr/>
            <p:nvPr/>
          </p:nvSpPr>
          <p:spPr>
            <a:xfrm>
              <a:off x="2770098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21" name="矩形 20"/>
            <p:cNvSpPr/>
            <p:nvPr/>
          </p:nvSpPr>
          <p:spPr>
            <a:xfrm>
              <a:off x="3352042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cxnSp>
          <p:nvCxnSpPr>
            <p:cNvPr id="22" name="直線接點 21"/>
            <p:cNvCxnSpPr/>
            <p:nvPr/>
          </p:nvCxnSpPr>
          <p:spPr>
            <a:xfrm>
              <a:off x="2878098" y="4056399"/>
              <a:ext cx="47394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群組 27"/>
          <p:cNvGrpSpPr/>
          <p:nvPr/>
        </p:nvGrpSpPr>
        <p:grpSpPr>
          <a:xfrm>
            <a:off x="1508814" y="2230493"/>
            <a:ext cx="1055404" cy="765699"/>
            <a:chOff x="6013110" y="4870578"/>
            <a:chExt cx="1402527" cy="1667072"/>
          </a:xfrm>
        </p:grpSpPr>
        <p:sp>
          <p:nvSpPr>
            <p:cNvPr id="29" name="圓角矩形 28"/>
            <p:cNvSpPr/>
            <p:nvPr/>
          </p:nvSpPr>
          <p:spPr>
            <a:xfrm>
              <a:off x="6013110" y="4870580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6215343" y="4870579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6451719" y="4870579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6653952" y="4870578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7307637" y="4870578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cxnSp>
          <p:nvCxnSpPr>
            <p:cNvPr id="34" name="直線接點 33"/>
            <p:cNvCxnSpPr/>
            <p:nvPr/>
          </p:nvCxnSpPr>
          <p:spPr>
            <a:xfrm>
              <a:off x="6788240" y="5701002"/>
              <a:ext cx="460027" cy="0"/>
            </a:xfrm>
            <a:prstGeom prst="line">
              <a:avLst/>
            </a:prstGeom>
            <a:ln w="28575" cap="rnd">
              <a:solidFill>
                <a:schemeClr val="tx1"/>
              </a:solidFill>
              <a:prstDash val="sysDot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直線單箭頭接點 43"/>
          <p:cNvCxnSpPr/>
          <p:nvPr/>
        </p:nvCxnSpPr>
        <p:spPr>
          <a:xfrm flipV="1">
            <a:off x="1967114" y="5568108"/>
            <a:ext cx="0" cy="2758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 flipV="1">
            <a:off x="2009029" y="3989504"/>
            <a:ext cx="0" cy="6621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矩形 57"/>
              <p:cNvSpPr/>
              <p:nvPr/>
            </p:nvSpPr>
            <p:spPr>
              <a:xfrm>
                <a:off x="637721" y="3326454"/>
                <a:ext cx="393352" cy="424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TW" altLang="en-US" sz="20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8" name="矩形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21" y="3326454"/>
                <a:ext cx="393352" cy="424283"/>
              </a:xfrm>
              <a:prstGeom prst="rect">
                <a:avLst/>
              </a:prstGeom>
              <a:blipFill>
                <a:blip r:embed="rId5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直線單箭頭接點 73"/>
          <p:cNvCxnSpPr/>
          <p:nvPr/>
        </p:nvCxnSpPr>
        <p:spPr>
          <a:xfrm>
            <a:off x="1121745" y="3074851"/>
            <a:ext cx="8516" cy="119054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/>
          <p:cNvCxnSpPr/>
          <p:nvPr/>
        </p:nvCxnSpPr>
        <p:spPr>
          <a:xfrm>
            <a:off x="1140655" y="4320575"/>
            <a:ext cx="4258" cy="197454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/>
          <p:cNvGrpSpPr/>
          <p:nvPr/>
        </p:nvGrpSpPr>
        <p:grpSpPr>
          <a:xfrm>
            <a:off x="1996496" y="1932135"/>
            <a:ext cx="3284519" cy="4307604"/>
            <a:chOff x="1996496" y="1932135"/>
            <a:chExt cx="3284519" cy="4307604"/>
          </a:xfrm>
        </p:grpSpPr>
        <p:sp>
          <p:nvSpPr>
            <p:cNvPr id="23" name="文字方塊 22"/>
            <p:cNvSpPr txBox="1"/>
            <p:nvPr/>
          </p:nvSpPr>
          <p:spPr>
            <a:xfrm>
              <a:off x="4112788" y="2146207"/>
              <a:ext cx="1168227" cy="762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dirty="0"/>
                <a:t>Output 2 Domain</a:t>
              </a:r>
              <a:endParaRPr lang="zh-TW" altLang="en-US" sz="2000" dirty="0"/>
            </a:p>
          </p:txBody>
        </p:sp>
        <p:cxnSp>
          <p:nvCxnSpPr>
            <p:cNvPr id="53" name="直線單箭頭接點 52"/>
            <p:cNvCxnSpPr/>
            <p:nvPr/>
          </p:nvCxnSpPr>
          <p:spPr>
            <a:xfrm flipV="1">
              <a:off x="3628681" y="3989504"/>
              <a:ext cx="0" cy="5517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/>
          </p:nvSpPr>
          <p:spPr>
            <a:xfrm>
              <a:off x="3046717" y="3074851"/>
              <a:ext cx="1182286" cy="91465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000" b="1" i="1" dirty="0">
                  <a:solidFill>
                    <a:schemeClr val="accent6">
                      <a:lumMod val="50000"/>
                    </a:schemeClr>
                  </a:solidFill>
                </a:rPr>
                <a:t>D</a:t>
              </a:r>
              <a:endParaRPr lang="zh-TW" altLang="en-US" sz="2000" b="1" i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grpSp>
          <p:nvGrpSpPr>
            <p:cNvPr id="35" name="群組 34"/>
            <p:cNvGrpSpPr/>
            <p:nvPr/>
          </p:nvGrpSpPr>
          <p:grpSpPr>
            <a:xfrm>
              <a:off x="3107540" y="2372256"/>
              <a:ext cx="1055404" cy="382849"/>
              <a:chOff x="6013110" y="4870578"/>
              <a:chExt cx="1402527" cy="1667072"/>
            </a:xfrm>
          </p:grpSpPr>
          <p:sp>
            <p:nvSpPr>
              <p:cNvPr id="36" name="圓角矩形 35"/>
              <p:cNvSpPr/>
              <p:nvPr/>
            </p:nvSpPr>
            <p:spPr>
              <a:xfrm>
                <a:off x="6013110" y="4870580"/>
                <a:ext cx="108000" cy="1667070"/>
              </a:xfrm>
              <a:prstGeom prst="roundRect">
                <a:avLst/>
              </a:prstGeom>
              <a:solidFill>
                <a:schemeClr val="bg1"/>
              </a:solidFill>
              <a:ln w="22225" cap="rnd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/>
              </a:p>
            </p:txBody>
          </p:sp>
          <p:sp>
            <p:nvSpPr>
              <p:cNvPr id="37" name="圓角矩形 36"/>
              <p:cNvSpPr/>
              <p:nvPr/>
            </p:nvSpPr>
            <p:spPr>
              <a:xfrm>
                <a:off x="6215343" y="4870579"/>
                <a:ext cx="108000" cy="1667070"/>
              </a:xfrm>
              <a:prstGeom prst="roundRect">
                <a:avLst/>
              </a:prstGeom>
              <a:solidFill>
                <a:schemeClr val="bg1"/>
              </a:solidFill>
              <a:ln w="22225" cap="rnd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/>
              </a:p>
            </p:txBody>
          </p:sp>
          <p:sp>
            <p:nvSpPr>
              <p:cNvPr id="39" name="圓角矩形 38"/>
              <p:cNvSpPr/>
              <p:nvPr/>
            </p:nvSpPr>
            <p:spPr>
              <a:xfrm>
                <a:off x="6451719" y="4870579"/>
                <a:ext cx="108000" cy="1667070"/>
              </a:xfrm>
              <a:prstGeom prst="roundRect">
                <a:avLst/>
              </a:prstGeom>
              <a:solidFill>
                <a:schemeClr val="bg1"/>
              </a:solidFill>
              <a:ln w="22225" cap="rnd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/>
              </a:p>
            </p:txBody>
          </p:sp>
          <p:sp>
            <p:nvSpPr>
              <p:cNvPr id="40" name="圓角矩形 39"/>
              <p:cNvSpPr/>
              <p:nvPr/>
            </p:nvSpPr>
            <p:spPr>
              <a:xfrm>
                <a:off x="6653952" y="4870578"/>
                <a:ext cx="108000" cy="1667070"/>
              </a:xfrm>
              <a:prstGeom prst="roundRect">
                <a:avLst/>
              </a:prstGeom>
              <a:solidFill>
                <a:schemeClr val="bg1"/>
              </a:solidFill>
              <a:ln w="22225" cap="rnd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/>
              </a:p>
            </p:txBody>
          </p:sp>
          <p:sp>
            <p:nvSpPr>
              <p:cNvPr id="41" name="圓角矩形 40"/>
              <p:cNvSpPr/>
              <p:nvPr/>
            </p:nvSpPr>
            <p:spPr>
              <a:xfrm>
                <a:off x="7307637" y="4870578"/>
                <a:ext cx="108000" cy="1667070"/>
              </a:xfrm>
              <a:prstGeom prst="roundRect">
                <a:avLst/>
              </a:prstGeom>
              <a:solidFill>
                <a:schemeClr val="bg1"/>
              </a:solidFill>
              <a:ln w="22225" cap="rnd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000"/>
              </a:p>
            </p:txBody>
          </p:sp>
          <p:cxnSp>
            <p:nvCxnSpPr>
              <p:cNvPr id="42" name="直線接點 41"/>
              <p:cNvCxnSpPr/>
              <p:nvPr/>
            </p:nvCxnSpPr>
            <p:spPr>
              <a:xfrm>
                <a:off x="6788240" y="5701002"/>
                <a:ext cx="460027" cy="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prstDash val="sysDot"/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直線接點 48"/>
            <p:cNvCxnSpPr/>
            <p:nvPr/>
          </p:nvCxnSpPr>
          <p:spPr>
            <a:xfrm>
              <a:off x="1996496" y="4543316"/>
              <a:ext cx="1648494" cy="24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矩形 55"/>
                <p:cNvSpPr/>
                <p:nvPr/>
              </p:nvSpPr>
              <p:spPr>
                <a:xfrm>
                  <a:off x="4555890" y="3326454"/>
                  <a:ext cx="45672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0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TW" sz="20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zh-TW" altLang="en-US" sz="2000" dirty="0"/>
                </a:p>
              </p:txBody>
            </p:sp>
          </mc:Choice>
          <mc:Fallback xmlns="">
            <p:sp>
              <p:nvSpPr>
                <p:cNvPr id="56" name="矩形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5890" y="3326454"/>
                  <a:ext cx="456728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直線單箭頭接點 68"/>
            <p:cNvCxnSpPr/>
            <p:nvPr/>
          </p:nvCxnSpPr>
          <p:spPr>
            <a:xfrm>
              <a:off x="4407754" y="3074851"/>
              <a:ext cx="17034" cy="1226268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弧形接點 83"/>
            <p:cNvCxnSpPr/>
            <p:nvPr/>
          </p:nvCxnSpPr>
          <p:spPr>
            <a:xfrm rot="5400000">
              <a:off x="2361961" y="4792288"/>
              <a:ext cx="1782222" cy="111268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矩形 89"/>
                <p:cNvSpPr/>
                <p:nvPr/>
              </p:nvSpPr>
              <p:spPr>
                <a:xfrm>
                  <a:off x="3381063" y="1932135"/>
                  <a:ext cx="375423" cy="4311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𝒛</m:t>
                        </m:r>
                      </m:oMath>
                    </m:oMathPara>
                  </a14:m>
                  <a:endParaRPr lang="zh-TW" altLang="en-US" sz="2000" b="1" dirty="0"/>
                </a:p>
              </p:txBody>
            </p:sp>
          </mc:Choice>
          <mc:Fallback xmlns="">
            <p:sp>
              <p:nvSpPr>
                <p:cNvPr id="90" name="矩形 8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1063" y="1932135"/>
                  <a:ext cx="375423" cy="43112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矩形 90"/>
              <p:cNvSpPr/>
              <p:nvPr/>
            </p:nvSpPr>
            <p:spPr>
              <a:xfrm>
                <a:off x="1764646" y="1791288"/>
                <a:ext cx="396262" cy="4311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91" name="矩形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646" y="1791288"/>
                <a:ext cx="396262" cy="43112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矩形 91"/>
              <p:cNvSpPr/>
              <p:nvPr/>
            </p:nvSpPr>
            <p:spPr>
              <a:xfrm>
                <a:off x="1696198" y="6311283"/>
                <a:ext cx="389850" cy="4311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92" name="矩形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198" y="6311283"/>
                <a:ext cx="389850" cy="43112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流程圖: 人工作業 26"/>
          <p:cNvSpPr/>
          <p:nvPr/>
        </p:nvSpPr>
        <p:spPr>
          <a:xfrm>
            <a:off x="3035276" y="4149817"/>
            <a:ext cx="1186809" cy="231160"/>
          </a:xfrm>
          <a:prstGeom prst="flowChartManualOperation">
            <a:avLst/>
          </a:prstGeom>
          <a:solidFill>
            <a:srgbClr val="FFC000"/>
          </a:solidFill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TW" sz="2000" dirty="0"/>
              <a:t>GRL</a:t>
            </a:r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矩形 56"/>
              <p:cNvSpPr/>
              <p:nvPr/>
            </p:nvSpPr>
            <p:spPr>
              <a:xfrm>
                <a:off x="5582264" y="2260650"/>
                <a:ext cx="3202672" cy="424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0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altLang="zh-TW" sz="2000" i="1" dirty="0">
                    <a:latin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zh-TW" sz="2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矩形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264" y="2260650"/>
                <a:ext cx="3202672" cy="424283"/>
              </a:xfrm>
              <a:prstGeom prst="rect">
                <a:avLst/>
              </a:prstGeom>
              <a:blipFill>
                <a:blip r:embed="rId10"/>
                <a:stretch>
                  <a:fillRect t="-115942" b="-1710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矩形 59"/>
              <p:cNvSpPr/>
              <p:nvPr/>
            </p:nvSpPr>
            <p:spPr>
              <a:xfrm>
                <a:off x="5587354" y="2691836"/>
                <a:ext cx="3172792" cy="4003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0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TW" sz="2000" i="1" dirty="0">
                    <a:latin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zh-TW" sz="2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0" name="矩形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354" y="2691836"/>
                <a:ext cx="3172792" cy="400302"/>
              </a:xfrm>
              <a:prstGeom prst="rect">
                <a:avLst/>
              </a:prstGeom>
              <a:blipFill>
                <a:blip r:embed="rId11"/>
                <a:stretch>
                  <a:fillRect t="-123077" b="-1876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矩形 61"/>
              <p:cNvSpPr/>
              <p:nvPr/>
            </p:nvSpPr>
            <p:spPr>
              <a:xfrm>
                <a:off x="5464985" y="3635051"/>
                <a:ext cx="2042739" cy="7383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altLang="zh-TW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altLang="zh-TW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altLang="zh-TW" sz="20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TW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ϵ</m:t>
                      </m:r>
                      <m:f>
                        <m:fPr>
                          <m:ctrlPr>
                            <a:rPr lang="el-GR" altLang="zh-TW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l-GR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zh-TW" altLang="el-GR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2" name="矩形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4985" y="3635051"/>
                <a:ext cx="2042739" cy="73834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矩形 64"/>
              <p:cNvSpPr/>
              <p:nvPr/>
            </p:nvSpPr>
            <p:spPr>
              <a:xfrm>
                <a:off x="5425673" y="5365579"/>
                <a:ext cx="2332049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altLang="zh-TW" sz="20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altLang="zh-TW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altLang="zh-TW" sz="2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TW" sz="20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ϵ</m:t>
                      </m:r>
                      <m:d>
                        <m:dPr>
                          <m:ctrlPr>
                            <a:rPr lang="el-GR" altLang="zh-TW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altLang="zh-TW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l-GR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l-GR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2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5" name="矩形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5673" y="5365579"/>
                <a:ext cx="2332049" cy="78386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矩形 65"/>
              <p:cNvSpPr/>
              <p:nvPr/>
            </p:nvSpPr>
            <p:spPr>
              <a:xfrm>
                <a:off x="5508174" y="4505541"/>
                <a:ext cx="2070247" cy="7278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altLang="zh-TW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altLang="zh-TW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altLang="zh-TW" sz="2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TW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ϵ</m:t>
                      </m:r>
                      <m:f>
                        <m:fPr>
                          <m:ctrlPr>
                            <a:rPr lang="el-GR" altLang="zh-TW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l-GR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zh-TW" altLang="el-GR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6" name="矩形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74" y="4505541"/>
                <a:ext cx="2070247" cy="72789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文字方塊 66"/>
          <p:cNvSpPr txBox="1"/>
          <p:nvPr/>
        </p:nvSpPr>
        <p:spPr>
          <a:xfrm>
            <a:off x="5332942" y="3234941"/>
            <a:ext cx="186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Model update </a:t>
            </a:r>
            <a:endParaRPr lang="zh-TW" altLang="en-US" sz="2000" dirty="0"/>
          </a:p>
        </p:txBody>
      </p:sp>
      <p:sp>
        <p:nvSpPr>
          <p:cNvPr id="68" name="矩形 67"/>
          <p:cNvSpPr/>
          <p:nvPr/>
        </p:nvSpPr>
        <p:spPr>
          <a:xfrm>
            <a:off x="7434614" y="3622014"/>
            <a:ext cx="16912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rgbClr val="0070C0"/>
                </a:solidFill>
              </a:rPr>
              <a:t>Max classification accuracy </a:t>
            </a:r>
          </a:p>
        </p:txBody>
      </p:sp>
      <p:sp>
        <p:nvSpPr>
          <p:cNvPr id="70" name="矩形 69"/>
          <p:cNvSpPr/>
          <p:nvPr/>
        </p:nvSpPr>
        <p:spPr>
          <a:xfrm>
            <a:off x="7447624" y="4605634"/>
            <a:ext cx="1691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Max domain accuracy </a:t>
            </a:r>
          </a:p>
        </p:txBody>
      </p:sp>
      <p:sp>
        <p:nvSpPr>
          <p:cNvPr id="71" name="矩形 70"/>
          <p:cNvSpPr/>
          <p:nvPr/>
        </p:nvSpPr>
        <p:spPr>
          <a:xfrm>
            <a:off x="5425673" y="6203678"/>
            <a:ext cx="3267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Max classification accuracy </a:t>
            </a:r>
          </a:p>
        </p:txBody>
      </p:sp>
      <p:sp>
        <p:nvSpPr>
          <p:cNvPr id="72" name="文字方塊 71"/>
          <p:cNvSpPr txBox="1"/>
          <p:nvPr/>
        </p:nvSpPr>
        <p:spPr>
          <a:xfrm>
            <a:off x="4842307" y="1847559"/>
            <a:ext cx="3131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Objective function </a:t>
            </a:r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7563523" y="5437855"/>
                <a:ext cx="977319" cy="6661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l-GR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l-G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zh-TW" altLang="el-G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523" y="5437855"/>
                <a:ext cx="977319" cy="66614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5760219" y="6488023"/>
            <a:ext cx="2598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solidFill>
                  <a:srgbClr val="7030A0"/>
                </a:solidFill>
              </a:rPr>
              <a:t>and Min domain accuracy</a:t>
            </a:r>
          </a:p>
        </p:txBody>
      </p:sp>
    </p:spTree>
    <p:extLst>
      <p:ext uri="{BB962C8B-B14F-4D97-AF65-F5344CB8AC3E}">
        <p14:creationId xmlns:p14="http://schemas.microsoft.com/office/powerpoint/2010/main" val="208508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0" grpId="0"/>
      <p:bldP spid="62" grpId="0"/>
      <p:bldP spid="65" grpId="0"/>
      <p:bldP spid="66" grpId="0"/>
      <p:bldP spid="67" grpId="0"/>
      <p:bldP spid="68" grpId="0"/>
      <p:bldP spid="70" grpId="0"/>
      <p:bldP spid="71" grpId="0"/>
      <p:bldP spid="2" grpId="0"/>
      <p:bldP spid="4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284219" y="1045423"/>
            <a:ext cx="6903981" cy="554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ASR results in known (k) and unknown (</a:t>
            </a:r>
            <a:r>
              <a:rPr lang="en-US" altLang="zh-TW" dirty="0" err="1"/>
              <a:t>unk</a:t>
            </a:r>
            <a:r>
              <a:rPr lang="en-US" altLang="zh-TW" dirty="0"/>
              <a:t>) noisy conditions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73" y="51251"/>
            <a:ext cx="7886700" cy="994172"/>
          </a:xfrm>
        </p:spPr>
        <p:txBody>
          <a:bodyPr/>
          <a:lstStyle/>
          <a:p>
            <a:r>
              <a:rPr lang="en-US" altLang="zh-TW" dirty="0"/>
              <a:t>Speech Recognition (AMT) </a:t>
            </a:r>
            <a:endParaRPr lang="zh-TW" altLang="en-US" dirty="0"/>
          </a:p>
        </p:txBody>
      </p:sp>
      <p:sp>
        <p:nvSpPr>
          <p:cNvPr id="59" name="矩形 58"/>
          <p:cNvSpPr/>
          <p:nvPr/>
        </p:nvSpPr>
        <p:spPr>
          <a:xfrm>
            <a:off x="1227895" y="1819622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135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"/>
          <a:stretch/>
        </p:blipFill>
        <p:spPr>
          <a:xfrm>
            <a:off x="2103473" y="2341429"/>
            <a:ext cx="4125877" cy="346499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81645" y="1941319"/>
            <a:ext cx="73638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Table 13: WER of DNNs with single-task learning (ST) and AMT. </a:t>
            </a:r>
            <a:endParaRPr lang="zh-TW" altLang="en-US" sz="2000" dirty="0"/>
          </a:p>
        </p:txBody>
      </p:sp>
      <p:sp>
        <p:nvSpPr>
          <p:cNvPr id="7" name="矩形 6"/>
          <p:cNvSpPr/>
          <p:nvPr/>
        </p:nvSpPr>
        <p:spPr>
          <a:xfrm>
            <a:off x="872625" y="5896049"/>
            <a:ext cx="7413121" cy="430887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The AMT-DNN outperforms ST-DNN with yielding lower WERs.</a:t>
            </a:r>
          </a:p>
        </p:txBody>
      </p:sp>
      <p:sp>
        <p:nvSpPr>
          <p:cNvPr id="9" name="矩形 8"/>
          <p:cNvSpPr/>
          <p:nvPr/>
        </p:nvSpPr>
        <p:spPr>
          <a:xfrm>
            <a:off x="3916042" y="2341428"/>
            <a:ext cx="1427483" cy="329367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76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Anime Face Generation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865868" y="5691171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1000 updates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389228"/>
            <a:ext cx="4796973" cy="4796973"/>
          </a:xfrm>
        </p:spPr>
      </p:pic>
    </p:spTree>
    <p:extLst>
      <p:ext uri="{BB962C8B-B14F-4D97-AF65-F5344CB8AC3E}">
        <p14:creationId xmlns:p14="http://schemas.microsoft.com/office/powerpoint/2010/main" val="24723301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40" y="155085"/>
            <a:ext cx="7886700" cy="994172"/>
          </a:xfrm>
        </p:spPr>
        <p:txBody>
          <a:bodyPr/>
          <a:lstStyle/>
          <a:p>
            <a:r>
              <a:rPr lang="en-US" altLang="zh-TW" dirty="0"/>
              <a:t>Speech Recognition </a:t>
            </a:r>
            <a:endParaRPr lang="zh-TW" altLang="en-US" dirty="0"/>
          </a:p>
        </p:txBody>
      </p:sp>
      <p:sp>
        <p:nvSpPr>
          <p:cNvPr id="61" name="內容版面配置區 2"/>
          <p:cNvSpPr>
            <a:spLocks noGrp="1"/>
          </p:cNvSpPr>
          <p:nvPr>
            <p:ph idx="1"/>
          </p:nvPr>
        </p:nvSpPr>
        <p:spPr>
          <a:xfrm>
            <a:off x="275359" y="967616"/>
            <a:ext cx="8339586" cy="3263504"/>
          </a:xfrm>
        </p:spPr>
        <p:txBody>
          <a:bodyPr/>
          <a:lstStyle/>
          <a:p>
            <a:r>
              <a:rPr lang="en-US" altLang="zh-TW" dirty="0"/>
              <a:t>Domain adversarial training for accented ASR</a:t>
            </a:r>
            <a:r>
              <a:rPr lang="zh-TW" altLang="en-US" dirty="0"/>
              <a:t> </a:t>
            </a:r>
            <a:r>
              <a:rPr lang="en-US" altLang="zh-TW" dirty="0"/>
              <a:t>(DAT) </a:t>
            </a:r>
            <a:br>
              <a:rPr lang="en-US" altLang="zh-TW" dirty="0"/>
            </a:br>
            <a:r>
              <a:rPr lang="en-US" altLang="zh-TW" sz="2000" dirty="0">
                <a:solidFill>
                  <a:srgbClr val="0000FF"/>
                </a:solidFill>
              </a:rPr>
              <a:t>[Sun et al., ICASSP2018]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687549" y="1722785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2000" dirty="0"/>
          </a:p>
        </p:txBody>
      </p:sp>
      <p:grpSp>
        <p:nvGrpSpPr>
          <p:cNvPr id="70" name="群組 69"/>
          <p:cNvGrpSpPr/>
          <p:nvPr/>
        </p:nvGrpSpPr>
        <p:grpSpPr>
          <a:xfrm>
            <a:off x="91522" y="1767480"/>
            <a:ext cx="4811202" cy="5078479"/>
            <a:chOff x="688005" y="1599117"/>
            <a:chExt cx="5262442" cy="5280956"/>
          </a:xfrm>
        </p:grpSpPr>
        <p:grpSp>
          <p:nvGrpSpPr>
            <p:cNvPr id="71" name="群組 70"/>
            <p:cNvGrpSpPr/>
            <p:nvPr/>
          </p:nvGrpSpPr>
          <p:grpSpPr>
            <a:xfrm>
              <a:off x="688005" y="1968186"/>
              <a:ext cx="5262442" cy="4911887"/>
              <a:chOff x="4620032" y="1819617"/>
              <a:chExt cx="5684025" cy="5176428"/>
            </a:xfrm>
          </p:grpSpPr>
          <p:sp>
            <p:nvSpPr>
              <p:cNvPr id="81" name="文字方塊 80"/>
              <p:cNvSpPr txBox="1"/>
              <p:nvPr/>
            </p:nvSpPr>
            <p:spPr>
              <a:xfrm>
                <a:off x="8973540" y="1819617"/>
                <a:ext cx="1330517" cy="835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000" dirty="0"/>
                  <a:t>Output 2 Domain</a:t>
                </a:r>
                <a:endParaRPr lang="zh-TW" altLang="en-US" sz="2000" dirty="0"/>
              </a:p>
            </p:txBody>
          </p:sp>
          <p:sp>
            <p:nvSpPr>
              <p:cNvPr id="82" name="文字方塊 81"/>
              <p:cNvSpPr txBox="1"/>
              <p:nvPr/>
            </p:nvSpPr>
            <p:spPr>
              <a:xfrm>
                <a:off x="4620032" y="1898563"/>
                <a:ext cx="1330517" cy="835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000" dirty="0"/>
                  <a:t>Output 1 </a:t>
                </a:r>
                <a:r>
                  <a:rPr lang="en-US" altLang="zh-TW" sz="2000" dirty="0" err="1"/>
                  <a:t>Senone</a:t>
                </a:r>
                <a:endParaRPr lang="zh-TW" altLang="en-US" sz="2000" dirty="0"/>
              </a:p>
            </p:txBody>
          </p:sp>
          <p:sp>
            <p:nvSpPr>
              <p:cNvPr id="83" name="文字方塊 82"/>
              <p:cNvSpPr txBox="1"/>
              <p:nvPr/>
            </p:nvSpPr>
            <p:spPr>
              <a:xfrm>
                <a:off x="6457354" y="6220291"/>
                <a:ext cx="2516185" cy="775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000" dirty="0"/>
                  <a:t>Input</a:t>
                </a:r>
              </a:p>
              <a:p>
                <a:pPr algn="ctr"/>
                <a:r>
                  <a:rPr lang="en-US" altLang="zh-TW" sz="2000" dirty="0"/>
                  <a:t>Acoustic feature</a:t>
                </a:r>
                <a:endParaRPr lang="zh-TW" altLang="en-US" sz="2000" dirty="0"/>
              </a:p>
            </p:txBody>
          </p:sp>
          <p:grpSp>
            <p:nvGrpSpPr>
              <p:cNvPr id="85" name="群組 84"/>
              <p:cNvGrpSpPr/>
              <p:nvPr/>
            </p:nvGrpSpPr>
            <p:grpSpPr>
              <a:xfrm>
                <a:off x="5942463" y="1911984"/>
                <a:ext cx="3163437" cy="4454318"/>
                <a:chOff x="3205613" y="1344561"/>
                <a:chExt cx="3518109" cy="5303730"/>
              </a:xfrm>
            </p:grpSpPr>
            <p:cxnSp>
              <p:nvCxnSpPr>
                <p:cNvPr id="88" name="直線單箭頭接點 87"/>
                <p:cNvCxnSpPr/>
                <p:nvPr/>
              </p:nvCxnSpPr>
              <p:spPr>
                <a:xfrm flipV="1">
                  <a:off x="5963348" y="3639808"/>
                  <a:ext cx="0" cy="7200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矩形 88"/>
                <p:cNvSpPr/>
                <p:nvPr/>
              </p:nvSpPr>
              <p:spPr>
                <a:xfrm>
                  <a:off x="3205613" y="4498195"/>
                  <a:ext cx="1445690" cy="1201456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2000" b="1" i="1" dirty="0"/>
                    <a:t>E</a:t>
                  </a:r>
                  <a:endParaRPr lang="zh-TW" altLang="en-US" sz="2000" b="1" i="1" dirty="0"/>
                </a:p>
              </p:txBody>
            </p:sp>
            <p:sp>
              <p:nvSpPr>
                <p:cNvPr id="99" name="矩形 98"/>
                <p:cNvSpPr/>
                <p:nvPr/>
              </p:nvSpPr>
              <p:spPr>
                <a:xfrm>
                  <a:off x="3205613" y="2446322"/>
                  <a:ext cx="1497496" cy="1193486"/>
                </a:xfrm>
                <a:prstGeom prst="rect">
                  <a:avLst/>
                </a:prstGeom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2000" b="1" i="1" dirty="0">
                      <a:solidFill>
                        <a:srgbClr val="002060"/>
                      </a:solidFill>
                    </a:rPr>
                    <a:t>G</a:t>
                  </a:r>
                  <a:endParaRPr lang="zh-TW" altLang="en-US" sz="2000" b="1" i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00" name="矩形 99"/>
                <p:cNvSpPr/>
                <p:nvPr/>
              </p:nvSpPr>
              <p:spPr>
                <a:xfrm>
                  <a:off x="5226226" y="2446322"/>
                  <a:ext cx="1497496" cy="1193486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2000" b="1" i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D</a:t>
                  </a:r>
                  <a:endParaRPr lang="zh-TW" altLang="en-US" sz="2000" b="1" i="1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  <p:grpSp>
              <p:nvGrpSpPr>
                <p:cNvPr id="101" name="群組 100"/>
                <p:cNvGrpSpPr/>
                <p:nvPr/>
              </p:nvGrpSpPr>
              <p:grpSpPr>
                <a:xfrm>
                  <a:off x="3272181" y="6120002"/>
                  <a:ext cx="1336786" cy="528289"/>
                  <a:chOff x="2177142" y="3571685"/>
                  <a:chExt cx="1282900" cy="969428"/>
                </a:xfrm>
              </p:grpSpPr>
              <p:sp>
                <p:nvSpPr>
                  <p:cNvPr id="120" name="矩形 119"/>
                  <p:cNvSpPr/>
                  <p:nvPr/>
                </p:nvSpPr>
                <p:spPr>
                  <a:xfrm>
                    <a:off x="2177142" y="3571685"/>
                    <a:ext cx="108000" cy="969428"/>
                  </a:xfrm>
                  <a:prstGeom prst="rect">
                    <a:avLst/>
                  </a:prstGeom>
                  <a:solidFill>
                    <a:schemeClr val="bg1"/>
                  </a:solidFill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21" name="矩形 120"/>
                  <p:cNvSpPr/>
                  <p:nvPr/>
                </p:nvSpPr>
                <p:spPr>
                  <a:xfrm>
                    <a:off x="2390654" y="3571685"/>
                    <a:ext cx="108000" cy="969428"/>
                  </a:xfrm>
                  <a:prstGeom prst="rect">
                    <a:avLst/>
                  </a:prstGeom>
                  <a:solidFill>
                    <a:schemeClr val="bg1"/>
                  </a:solidFill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22" name="矩形 121"/>
                  <p:cNvSpPr/>
                  <p:nvPr/>
                </p:nvSpPr>
                <p:spPr>
                  <a:xfrm>
                    <a:off x="2580376" y="3571685"/>
                    <a:ext cx="108000" cy="969428"/>
                  </a:xfrm>
                  <a:prstGeom prst="rect">
                    <a:avLst/>
                  </a:prstGeom>
                  <a:solidFill>
                    <a:schemeClr val="bg1"/>
                  </a:solidFill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23" name="矩形 122"/>
                  <p:cNvSpPr/>
                  <p:nvPr/>
                </p:nvSpPr>
                <p:spPr>
                  <a:xfrm>
                    <a:off x="2770098" y="3571685"/>
                    <a:ext cx="108000" cy="969428"/>
                  </a:xfrm>
                  <a:prstGeom prst="rect">
                    <a:avLst/>
                  </a:prstGeom>
                  <a:solidFill>
                    <a:schemeClr val="bg1"/>
                  </a:solidFill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24" name="矩形 123"/>
                  <p:cNvSpPr/>
                  <p:nvPr/>
                </p:nvSpPr>
                <p:spPr>
                  <a:xfrm>
                    <a:off x="3352042" y="3571685"/>
                    <a:ext cx="108000" cy="969428"/>
                  </a:xfrm>
                  <a:prstGeom prst="rect">
                    <a:avLst/>
                  </a:prstGeom>
                  <a:solidFill>
                    <a:schemeClr val="bg1"/>
                  </a:solidFill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cxnSp>
                <p:nvCxnSpPr>
                  <p:cNvPr id="125" name="直線接點 124"/>
                  <p:cNvCxnSpPr/>
                  <p:nvPr/>
                </p:nvCxnSpPr>
                <p:spPr>
                  <a:xfrm>
                    <a:off x="2878098" y="4056399"/>
                    <a:ext cx="473944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2" name="群組 101"/>
                <p:cNvGrpSpPr/>
                <p:nvPr/>
              </p:nvGrpSpPr>
              <p:grpSpPr>
                <a:xfrm>
                  <a:off x="3278301" y="1344561"/>
                  <a:ext cx="1336786" cy="999123"/>
                  <a:chOff x="6013110" y="4870578"/>
                  <a:chExt cx="1402527" cy="1667072"/>
                </a:xfrm>
              </p:grpSpPr>
              <p:sp>
                <p:nvSpPr>
                  <p:cNvPr id="114" name="圓角矩形 113"/>
                  <p:cNvSpPr/>
                  <p:nvPr/>
                </p:nvSpPr>
                <p:spPr>
                  <a:xfrm>
                    <a:off x="6013110" y="4870580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15" name="圓角矩形 114"/>
                  <p:cNvSpPr/>
                  <p:nvPr/>
                </p:nvSpPr>
                <p:spPr>
                  <a:xfrm>
                    <a:off x="6215343" y="4870579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16" name="圓角矩形 115"/>
                  <p:cNvSpPr/>
                  <p:nvPr/>
                </p:nvSpPr>
                <p:spPr>
                  <a:xfrm>
                    <a:off x="6451719" y="4870579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17" name="圓角矩形 116"/>
                  <p:cNvSpPr/>
                  <p:nvPr/>
                </p:nvSpPr>
                <p:spPr>
                  <a:xfrm>
                    <a:off x="6653952" y="4870578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18" name="圓角矩形 117"/>
                  <p:cNvSpPr/>
                  <p:nvPr/>
                </p:nvSpPr>
                <p:spPr>
                  <a:xfrm>
                    <a:off x="7307637" y="4870578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cxnSp>
                <p:nvCxnSpPr>
                  <p:cNvPr id="119" name="直線接點 118"/>
                  <p:cNvCxnSpPr/>
                  <p:nvPr/>
                </p:nvCxnSpPr>
                <p:spPr>
                  <a:xfrm>
                    <a:off x="6788240" y="5701002"/>
                    <a:ext cx="460027" cy="0"/>
                  </a:xfrm>
                  <a:prstGeom prst="line">
                    <a:avLst/>
                  </a:prstGeom>
                  <a:ln w="28575" cap="rnd">
                    <a:solidFill>
                      <a:schemeClr val="tx1"/>
                    </a:solidFill>
                    <a:prstDash val="sysDot"/>
                    <a:beve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" name="群組 102"/>
                <p:cNvGrpSpPr/>
                <p:nvPr/>
              </p:nvGrpSpPr>
              <p:grpSpPr>
                <a:xfrm>
                  <a:off x="5303265" y="1529540"/>
                  <a:ext cx="1336786" cy="499561"/>
                  <a:chOff x="6013110" y="4870578"/>
                  <a:chExt cx="1402527" cy="1667072"/>
                </a:xfrm>
              </p:grpSpPr>
              <p:sp>
                <p:nvSpPr>
                  <p:cNvPr id="108" name="圓角矩形 107"/>
                  <p:cNvSpPr/>
                  <p:nvPr/>
                </p:nvSpPr>
                <p:spPr>
                  <a:xfrm>
                    <a:off x="6013110" y="4870580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09" name="圓角矩形 108"/>
                  <p:cNvSpPr/>
                  <p:nvPr/>
                </p:nvSpPr>
                <p:spPr>
                  <a:xfrm>
                    <a:off x="6215343" y="4870579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10" name="圓角矩形 109"/>
                  <p:cNvSpPr/>
                  <p:nvPr/>
                </p:nvSpPr>
                <p:spPr>
                  <a:xfrm>
                    <a:off x="6451719" y="4870579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11" name="圓角矩形 110"/>
                  <p:cNvSpPr/>
                  <p:nvPr/>
                </p:nvSpPr>
                <p:spPr>
                  <a:xfrm>
                    <a:off x="6653952" y="4870578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12" name="圓角矩形 111"/>
                  <p:cNvSpPr/>
                  <p:nvPr/>
                </p:nvSpPr>
                <p:spPr>
                  <a:xfrm>
                    <a:off x="7307637" y="4870578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cxnSp>
                <p:nvCxnSpPr>
                  <p:cNvPr id="113" name="直線接點 112"/>
                  <p:cNvCxnSpPr/>
                  <p:nvPr/>
                </p:nvCxnSpPr>
                <p:spPr>
                  <a:xfrm>
                    <a:off x="6788240" y="5701002"/>
                    <a:ext cx="460027" cy="0"/>
                  </a:xfrm>
                  <a:prstGeom prst="line">
                    <a:avLst/>
                  </a:prstGeom>
                  <a:ln w="28575" cap="rnd">
                    <a:solidFill>
                      <a:schemeClr val="tx1"/>
                    </a:solidFill>
                    <a:prstDash val="sysDot"/>
                    <a:beve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4" name="流程圖: 人工作業 103"/>
                <p:cNvSpPr/>
                <p:nvPr/>
              </p:nvSpPr>
              <p:spPr>
                <a:xfrm>
                  <a:off x="5211735" y="3848993"/>
                  <a:ext cx="1503225" cy="301629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zh-TW" sz="2000" dirty="0"/>
                    <a:t>GRL</a:t>
                  </a:r>
                  <a:endParaRPr lang="zh-TW" altLang="en-US" sz="2000" dirty="0"/>
                </a:p>
              </p:txBody>
            </p:sp>
            <p:cxnSp>
              <p:nvCxnSpPr>
                <p:cNvPr id="105" name="直線單箭頭接點 104"/>
                <p:cNvCxnSpPr/>
                <p:nvPr/>
              </p:nvCxnSpPr>
              <p:spPr>
                <a:xfrm flipV="1">
                  <a:off x="3858789" y="5699651"/>
                  <a:ext cx="0" cy="3600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直線單箭頭接點 105"/>
                <p:cNvCxnSpPr/>
                <p:nvPr/>
              </p:nvCxnSpPr>
              <p:spPr>
                <a:xfrm flipV="1">
                  <a:off x="3911879" y="3639808"/>
                  <a:ext cx="0" cy="8640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直線接點 106"/>
                <p:cNvCxnSpPr/>
                <p:nvPr/>
              </p:nvCxnSpPr>
              <p:spPr>
                <a:xfrm>
                  <a:off x="3896004" y="4362450"/>
                  <a:ext cx="2088000" cy="31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矩形 85"/>
                  <p:cNvSpPr/>
                  <p:nvPr/>
                </p:nvSpPr>
                <p:spPr>
                  <a:xfrm>
                    <a:off x="9478198" y="3113019"/>
                    <a:ext cx="520176" cy="43847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20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oMath>
                      </m:oMathPara>
                    </a14:m>
                    <a:endParaRPr lang="zh-TW" altLang="en-US" sz="2000" dirty="0"/>
                  </a:p>
                </p:txBody>
              </p:sp>
            </mc:Choice>
            <mc:Fallback xmlns="">
              <p:sp>
                <p:nvSpPr>
                  <p:cNvPr id="86" name="矩形 8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78198" y="3113019"/>
                    <a:ext cx="520176" cy="43847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矩形 86"/>
                  <p:cNvSpPr/>
                  <p:nvPr/>
                </p:nvSpPr>
                <p:spPr>
                  <a:xfrm>
                    <a:off x="5015719" y="3113019"/>
                    <a:ext cx="447996" cy="46496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200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oMath>
                      </m:oMathPara>
                    </a14:m>
                    <a:endParaRPr lang="zh-TW" altLang="en-US" sz="2000" dirty="0">
                      <a:solidFill>
                        <a:schemeClr val="accent5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7" name="矩形 8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15719" y="3113019"/>
                    <a:ext cx="447996" cy="464961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5797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2" name="直線單箭頭接點 71"/>
            <p:cNvCxnSpPr/>
            <p:nvPr/>
          </p:nvCxnSpPr>
          <p:spPr>
            <a:xfrm>
              <a:off x="5029640" y="2933855"/>
              <a:ext cx="17961" cy="127515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單箭頭接點 72"/>
            <p:cNvCxnSpPr/>
            <p:nvPr/>
          </p:nvCxnSpPr>
          <p:spPr>
            <a:xfrm>
              <a:off x="1564721" y="2933855"/>
              <a:ext cx="8980" cy="1238012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單箭頭接點 74"/>
            <p:cNvCxnSpPr/>
            <p:nvPr/>
          </p:nvCxnSpPr>
          <p:spPr>
            <a:xfrm>
              <a:off x="1584661" y="4229246"/>
              <a:ext cx="4490" cy="205326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弧形接點 76"/>
            <p:cNvCxnSpPr/>
            <p:nvPr/>
          </p:nvCxnSpPr>
          <p:spPr>
            <a:xfrm rot="5400000">
              <a:off x="2885451" y="4711656"/>
              <a:ext cx="1853278" cy="117326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矩形 77"/>
                <p:cNvSpPr/>
                <p:nvPr/>
              </p:nvSpPr>
              <p:spPr>
                <a:xfrm>
                  <a:off x="3947050" y="1745579"/>
                  <a:ext cx="395863" cy="4483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𝒛</m:t>
                        </m:r>
                      </m:oMath>
                    </m:oMathPara>
                  </a14:m>
                  <a:endParaRPr lang="zh-TW" altLang="en-US" sz="2000" b="1" dirty="0"/>
                </a:p>
              </p:txBody>
            </p:sp>
          </mc:Choice>
          <mc:Fallback xmlns="">
            <p:sp>
              <p:nvSpPr>
                <p:cNvPr id="78" name="矩形 7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7050" y="1745579"/>
                  <a:ext cx="395863" cy="44831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矩形 78"/>
                <p:cNvSpPr/>
                <p:nvPr/>
              </p:nvSpPr>
              <p:spPr>
                <a:xfrm>
                  <a:off x="2242625" y="1599117"/>
                  <a:ext cx="417837" cy="4483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zh-TW" altLang="en-US" sz="2000" b="1" dirty="0"/>
                </a:p>
              </p:txBody>
            </p:sp>
          </mc:Choice>
          <mc:Fallback xmlns="">
            <p:sp>
              <p:nvSpPr>
                <p:cNvPr id="79" name="矩形 7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2625" y="1599117"/>
                  <a:ext cx="417837" cy="44831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矩形 79"/>
                <p:cNvSpPr/>
                <p:nvPr/>
              </p:nvSpPr>
              <p:spPr>
                <a:xfrm>
                  <a:off x="2170451" y="6299322"/>
                  <a:ext cx="411076" cy="4483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zh-TW" altLang="en-US" sz="2000" b="1" dirty="0"/>
                </a:p>
              </p:txBody>
            </p:sp>
          </mc:Choice>
          <mc:Fallback xmlns="">
            <p:sp>
              <p:nvSpPr>
                <p:cNvPr id="80" name="矩形 7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0451" y="6299322"/>
                  <a:ext cx="411076" cy="448311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矩形 58"/>
              <p:cNvSpPr/>
              <p:nvPr/>
            </p:nvSpPr>
            <p:spPr>
              <a:xfrm>
                <a:off x="5582264" y="2260650"/>
                <a:ext cx="3202672" cy="424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0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altLang="zh-TW" sz="2000" i="1" dirty="0">
                    <a:latin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zh-TW" sz="2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矩形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264" y="2260650"/>
                <a:ext cx="3202672" cy="424283"/>
              </a:xfrm>
              <a:prstGeom prst="rect">
                <a:avLst/>
              </a:prstGeom>
              <a:blipFill>
                <a:blip r:embed="rId15"/>
                <a:stretch>
                  <a:fillRect t="-115942" b="-1710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矩形 64"/>
              <p:cNvSpPr/>
              <p:nvPr/>
            </p:nvSpPr>
            <p:spPr>
              <a:xfrm>
                <a:off x="5587354" y="2691836"/>
                <a:ext cx="3172792" cy="4003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0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TW" sz="2000" i="1" dirty="0">
                    <a:latin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zh-TW" sz="2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5" name="矩形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354" y="2691836"/>
                <a:ext cx="3172792" cy="400302"/>
              </a:xfrm>
              <a:prstGeom prst="rect">
                <a:avLst/>
              </a:prstGeom>
              <a:blipFill>
                <a:blip r:embed="rId16"/>
                <a:stretch>
                  <a:fillRect t="-123077" b="-1876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矩形 65"/>
              <p:cNvSpPr/>
              <p:nvPr/>
            </p:nvSpPr>
            <p:spPr>
              <a:xfrm>
                <a:off x="5464985" y="3635051"/>
                <a:ext cx="2042739" cy="7383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altLang="zh-TW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altLang="zh-TW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altLang="zh-TW" sz="20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TW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ϵ</m:t>
                      </m:r>
                      <m:f>
                        <m:fPr>
                          <m:ctrlPr>
                            <a:rPr lang="el-GR" altLang="zh-TW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l-GR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zh-TW" altLang="el-GR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6" name="矩形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4985" y="3635051"/>
                <a:ext cx="2042739" cy="73834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矩形 66"/>
              <p:cNvSpPr/>
              <p:nvPr/>
            </p:nvSpPr>
            <p:spPr>
              <a:xfrm>
                <a:off x="5425673" y="5365579"/>
                <a:ext cx="2332049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altLang="zh-TW" sz="20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altLang="zh-TW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altLang="zh-TW" sz="2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TW" sz="20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ϵ</m:t>
                      </m:r>
                      <m:d>
                        <m:dPr>
                          <m:ctrlPr>
                            <a:rPr lang="el-GR" altLang="zh-TW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altLang="zh-TW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l-GR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l-GR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2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7" name="矩形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5673" y="5365579"/>
                <a:ext cx="2332049" cy="78386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矩形 68"/>
              <p:cNvSpPr/>
              <p:nvPr/>
            </p:nvSpPr>
            <p:spPr>
              <a:xfrm>
                <a:off x="5508174" y="4505541"/>
                <a:ext cx="2070247" cy="7278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altLang="zh-TW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altLang="zh-TW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altLang="zh-TW" sz="2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TW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ϵ</m:t>
                      </m:r>
                      <m:f>
                        <m:fPr>
                          <m:ctrlPr>
                            <a:rPr lang="el-GR" altLang="zh-TW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l-GR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zh-TW" altLang="el-GR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9" name="矩形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74" y="4505541"/>
                <a:ext cx="2070247" cy="72789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文字方塊 73"/>
          <p:cNvSpPr txBox="1"/>
          <p:nvPr/>
        </p:nvSpPr>
        <p:spPr>
          <a:xfrm>
            <a:off x="5332942" y="3234941"/>
            <a:ext cx="186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Model update </a:t>
            </a:r>
            <a:endParaRPr lang="zh-TW" altLang="en-US" sz="2000" dirty="0"/>
          </a:p>
        </p:txBody>
      </p:sp>
      <p:sp>
        <p:nvSpPr>
          <p:cNvPr id="76" name="矩形 75"/>
          <p:cNvSpPr/>
          <p:nvPr/>
        </p:nvSpPr>
        <p:spPr>
          <a:xfrm>
            <a:off x="7434614" y="3622014"/>
            <a:ext cx="16912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rgbClr val="0070C0"/>
                </a:solidFill>
              </a:rPr>
              <a:t>Max classification accuracy </a:t>
            </a:r>
          </a:p>
        </p:txBody>
      </p:sp>
      <p:sp>
        <p:nvSpPr>
          <p:cNvPr id="84" name="矩形 83"/>
          <p:cNvSpPr/>
          <p:nvPr/>
        </p:nvSpPr>
        <p:spPr>
          <a:xfrm>
            <a:off x="7447624" y="4605634"/>
            <a:ext cx="1691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Max domain accuracy </a:t>
            </a:r>
          </a:p>
        </p:txBody>
      </p:sp>
      <p:sp>
        <p:nvSpPr>
          <p:cNvPr id="90" name="矩形 89"/>
          <p:cNvSpPr/>
          <p:nvPr/>
        </p:nvSpPr>
        <p:spPr>
          <a:xfrm>
            <a:off x="5425673" y="6203678"/>
            <a:ext cx="3267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Max classification accuracy </a:t>
            </a:r>
          </a:p>
        </p:txBody>
      </p:sp>
      <p:sp>
        <p:nvSpPr>
          <p:cNvPr id="91" name="文字方塊 90"/>
          <p:cNvSpPr txBox="1"/>
          <p:nvPr/>
        </p:nvSpPr>
        <p:spPr>
          <a:xfrm>
            <a:off x="4842307" y="1847559"/>
            <a:ext cx="3131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Objective function </a:t>
            </a:r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矩形 91"/>
              <p:cNvSpPr/>
              <p:nvPr/>
            </p:nvSpPr>
            <p:spPr>
              <a:xfrm>
                <a:off x="7563523" y="5437855"/>
                <a:ext cx="977319" cy="6661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l-GR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l-G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zh-TW" altLang="el-G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2" name="矩形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3523" y="5437855"/>
                <a:ext cx="977319" cy="66614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矩形 92"/>
          <p:cNvSpPr/>
          <p:nvPr/>
        </p:nvSpPr>
        <p:spPr>
          <a:xfrm>
            <a:off x="5760219" y="6488023"/>
            <a:ext cx="2598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solidFill>
                  <a:srgbClr val="7030A0"/>
                </a:solidFill>
              </a:rPr>
              <a:t>and Min domain accuracy</a:t>
            </a:r>
          </a:p>
        </p:txBody>
      </p:sp>
    </p:spTree>
    <p:extLst>
      <p:ext uri="{BB962C8B-B14F-4D97-AF65-F5344CB8AC3E}">
        <p14:creationId xmlns:p14="http://schemas.microsoft.com/office/powerpoint/2010/main" val="120120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284218" y="1294161"/>
            <a:ext cx="8599432" cy="554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ASR results on accented speech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73" y="51251"/>
            <a:ext cx="7886700" cy="994172"/>
          </a:xfrm>
        </p:spPr>
        <p:txBody>
          <a:bodyPr/>
          <a:lstStyle/>
          <a:p>
            <a:r>
              <a:rPr lang="en-US" altLang="zh-TW" dirty="0"/>
              <a:t>Speech Recognition (DAT) </a:t>
            </a:r>
            <a:endParaRPr lang="zh-TW" altLang="en-US" dirty="0"/>
          </a:p>
        </p:txBody>
      </p:sp>
      <p:sp>
        <p:nvSpPr>
          <p:cNvPr id="59" name="矩形 58"/>
          <p:cNvSpPr/>
          <p:nvPr/>
        </p:nvSpPr>
        <p:spPr>
          <a:xfrm>
            <a:off x="1227895" y="1819622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1350" dirty="0"/>
          </a:p>
        </p:txBody>
      </p:sp>
      <p:sp>
        <p:nvSpPr>
          <p:cNvPr id="7" name="矩形 6"/>
          <p:cNvSpPr/>
          <p:nvPr/>
        </p:nvSpPr>
        <p:spPr>
          <a:xfrm>
            <a:off x="519168" y="5154860"/>
            <a:ext cx="8129531" cy="1107996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1. With labeled transcriptions, ASR performance notably improves. </a:t>
            </a:r>
          </a:p>
          <a:p>
            <a:endParaRPr lang="en-US" altLang="zh-TW" sz="2200" dirty="0"/>
          </a:p>
          <a:p>
            <a:endParaRPr lang="en-US" altLang="zh-TW" sz="2200" dirty="0"/>
          </a:p>
        </p:txBody>
      </p:sp>
      <p:grpSp>
        <p:nvGrpSpPr>
          <p:cNvPr id="4" name="群組 3"/>
          <p:cNvGrpSpPr/>
          <p:nvPr/>
        </p:nvGrpSpPr>
        <p:grpSpPr>
          <a:xfrm>
            <a:off x="284218" y="2795068"/>
            <a:ext cx="8528051" cy="1733113"/>
            <a:chOff x="114873" y="3681693"/>
            <a:chExt cx="5184364" cy="1114992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7" r="78343"/>
            <a:stretch/>
          </p:blipFill>
          <p:spPr>
            <a:xfrm>
              <a:off x="114873" y="3681694"/>
              <a:ext cx="1828227" cy="1114991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43" t="4337"/>
            <a:stretch/>
          </p:blipFill>
          <p:spPr>
            <a:xfrm>
              <a:off x="1943100" y="3681693"/>
              <a:ext cx="3356137" cy="1114991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1519753" y="2346275"/>
            <a:ext cx="73638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Table 14: WER of the baseline and adapted model. </a:t>
            </a:r>
            <a:endParaRPr lang="zh-TW" altLang="en-US" sz="2000" dirty="0"/>
          </a:p>
        </p:txBody>
      </p:sp>
      <p:sp>
        <p:nvSpPr>
          <p:cNvPr id="13" name="矩形 12"/>
          <p:cNvSpPr/>
          <p:nvPr/>
        </p:nvSpPr>
        <p:spPr>
          <a:xfrm>
            <a:off x="400050" y="3421751"/>
            <a:ext cx="8248649" cy="66447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519168" y="5493415"/>
            <a:ext cx="82539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/>
              <a:t>2. DAT is effective in learning features invariant to domain differences </a:t>
            </a:r>
            <a:br>
              <a:rPr lang="en-US" altLang="zh-TW" sz="2200" dirty="0"/>
            </a:br>
            <a:r>
              <a:rPr lang="en-US" altLang="zh-TW" sz="2200" dirty="0"/>
              <a:t>    with and without labeled transcriptions.</a:t>
            </a:r>
          </a:p>
        </p:txBody>
      </p:sp>
      <p:sp>
        <p:nvSpPr>
          <p:cNvPr id="14" name="矩形 13"/>
          <p:cNvSpPr/>
          <p:nvPr/>
        </p:nvSpPr>
        <p:spPr>
          <a:xfrm>
            <a:off x="400050" y="3755126"/>
            <a:ext cx="8248649" cy="66447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3424810" y="4454488"/>
            <a:ext cx="21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STD: standard speech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445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2" grpId="0"/>
      <p:bldP spid="14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4633179" y="4447992"/>
            <a:ext cx="4311601" cy="1180829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/>
          <p:cNvSpPr/>
          <p:nvPr/>
        </p:nvSpPr>
        <p:spPr>
          <a:xfrm>
            <a:off x="4633179" y="2538274"/>
            <a:ext cx="4311601" cy="1180829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3" y="136875"/>
            <a:ext cx="7886700" cy="994172"/>
          </a:xfrm>
        </p:spPr>
        <p:txBody>
          <a:bodyPr/>
          <a:lstStyle/>
          <a:p>
            <a:r>
              <a:rPr lang="en-US" altLang="zh-TW" dirty="0"/>
              <a:t>Speech Recognition </a:t>
            </a:r>
            <a:endParaRPr lang="zh-TW" altLang="en-US" dirty="0"/>
          </a:p>
        </p:txBody>
      </p:sp>
      <p:sp>
        <p:nvSpPr>
          <p:cNvPr id="61" name="內容版面配置區 2"/>
          <p:cNvSpPr>
            <a:spLocks noGrp="1"/>
          </p:cNvSpPr>
          <p:nvPr>
            <p:ph idx="1"/>
          </p:nvPr>
        </p:nvSpPr>
        <p:spPr>
          <a:xfrm>
            <a:off x="311723" y="1102773"/>
            <a:ext cx="8156120" cy="3263504"/>
          </a:xfrm>
        </p:spPr>
        <p:txBody>
          <a:bodyPr/>
          <a:lstStyle/>
          <a:p>
            <a:r>
              <a:rPr lang="en-US" altLang="zh-TW" dirty="0"/>
              <a:t>Robust ASR using GAN enhancer (GAN-Enhancer) </a:t>
            </a:r>
            <a:r>
              <a:rPr lang="en-US" altLang="zh-TW" sz="2000" dirty="0">
                <a:solidFill>
                  <a:srgbClr val="0000FF"/>
                </a:solidFill>
              </a:rPr>
              <a:t>[</a:t>
            </a:r>
            <a:r>
              <a:rPr lang="en-US" altLang="zh-TW" sz="2000" dirty="0" err="1">
                <a:solidFill>
                  <a:srgbClr val="0000FF"/>
                </a:solidFill>
              </a:rPr>
              <a:t>Sriram</a:t>
            </a:r>
            <a:r>
              <a:rPr lang="en-US" altLang="zh-TW" sz="2000" dirty="0">
                <a:solidFill>
                  <a:srgbClr val="0000FF"/>
                </a:solidFill>
              </a:rPr>
              <a:t> et al., </a:t>
            </a:r>
            <a:r>
              <a:rPr lang="en-US" altLang="zh-TW" sz="2000" dirty="0" err="1">
                <a:solidFill>
                  <a:srgbClr val="0000FF"/>
                </a:solidFill>
              </a:rPr>
              <a:t>arXiv</a:t>
            </a:r>
            <a:r>
              <a:rPr lang="en-US" altLang="zh-TW" sz="2000" dirty="0">
                <a:solidFill>
                  <a:srgbClr val="0000FF"/>
                </a:solidFill>
              </a:rPr>
              <a:t> 2017]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矩形 62"/>
              <p:cNvSpPr/>
              <p:nvPr/>
            </p:nvSpPr>
            <p:spPr>
              <a:xfrm>
                <a:off x="4808665" y="2939594"/>
                <a:ext cx="3615157" cy="7377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sz="20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</m:d>
                      <m:r>
                        <a:rPr lang="en-US" altLang="zh-TW" sz="200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f>
                        <m:fPr>
                          <m:ctrlPr>
                            <a:rPr lang="el-GR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l-GR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altLang="zh-TW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b="1" i="1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l-GR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l-GR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l-GR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l-GR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altLang="zh-TW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000" b="1" i="1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zh-TW" alt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den>
                      </m:f>
                    </m:oMath>
                  </m:oMathPara>
                </a14:m>
                <a:endParaRPr lang="en-US" altLang="zh-TW" sz="2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3" name="矩形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8665" y="2939594"/>
                <a:ext cx="3615157" cy="7377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文字方塊 97"/>
          <p:cNvSpPr txBox="1"/>
          <p:nvPr/>
        </p:nvSpPr>
        <p:spPr>
          <a:xfrm>
            <a:off x="4520684" y="2541466"/>
            <a:ext cx="4176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Cross entropy with L1 Enhancer: </a:t>
            </a:r>
            <a:endParaRPr lang="zh-TW" altLang="en-US" sz="2000" dirty="0"/>
          </a:p>
        </p:txBody>
      </p:sp>
      <p:sp>
        <p:nvSpPr>
          <p:cNvPr id="59" name="矩形 58"/>
          <p:cNvSpPr/>
          <p:nvPr/>
        </p:nvSpPr>
        <p:spPr>
          <a:xfrm>
            <a:off x="694205" y="1447107"/>
            <a:ext cx="184731" cy="351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135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3469328" y="2302458"/>
            <a:ext cx="923876" cy="829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Output</a:t>
            </a:r>
          </a:p>
          <a:p>
            <a:pPr algn="ctr"/>
            <a:r>
              <a:rPr lang="en-US" altLang="zh-TW" sz="2000" dirty="0"/>
              <a:t>label</a:t>
            </a:r>
            <a:endParaRPr lang="zh-TW" altLang="en-US" sz="20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2132621" y="6100655"/>
            <a:ext cx="174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Clean data</a:t>
            </a:r>
            <a:endParaRPr lang="zh-TW" altLang="en-US" sz="2000" dirty="0"/>
          </a:p>
        </p:txBody>
      </p:sp>
      <p:cxnSp>
        <p:nvCxnSpPr>
          <p:cNvPr id="53" name="直線單箭頭接點 52"/>
          <p:cNvCxnSpPr/>
          <p:nvPr/>
        </p:nvCxnSpPr>
        <p:spPr>
          <a:xfrm flipV="1">
            <a:off x="1525503" y="3754020"/>
            <a:ext cx="0" cy="4776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2579454" y="4389874"/>
            <a:ext cx="902647" cy="7970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i="1" dirty="0"/>
              <a:t>E</a:t>
            </a:r>
            <a:endParaRPr lang="zh-TW" altLang="en-US" sz="2000" i="1" dirty="0"/>
          </a:p>
        </p:txBody>
      </p:sp>
      <p:sp>
        <p:nvSpPr>
          <p:cNvPr id="14" name="矩形 13"/>
          <p:cNvSpPr/>
          <p:nvPr/>
        </p:nvSpPr>
        <p:spPr>
          <a:xfrm>
            <a:off x="2579454" y="3028628"/>
            <a:ext cx="934993" cy="7917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i="1" dirty="0">
                <a:solidFill>
                  <a:srgbClr val="002060"/>
                </a:solidFill>
              </a:rPr>
              <a:t>G</a:t>
            </a:r>
            <a:endParaRPr lang="zh-TW" altLang="en-US" sz="2000" b="1" i="1" dirty="0">
              <a:solidFill>
                <a:srgbClr val="00206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65266" y="2972353"/>
            <a:ext cx="934993" cy="79177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i="1" dirty="0">
                <a:solidFill>
                  <a:schemeClr val="accent6">
                    <a:lumMod val="50000"/>
                  </a:schemeClr>
                </a:solidFill>
              </a:rPr>
              <a:t>L1 </a:t>
            </a:r>
            <a:endParaRPr lang="zh-TW" altLang="en-US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621017" y="5465810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18" name="矩形 17"/>
          <p:cNvSpPr/>
          <p:nvPr/>
        </p:nvSpPr>
        <p:spPr>
          <a:xfrm>
            <a:off x="2759927" y="5465810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19" name="矩形 18"/>
          <p:cNvSpPr/>
          <p:nvPr/>
        </p:nvSpPr>
        <p:spPr>
          <a:xfrm>
            <a:off x="2883360" y="5465810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20" name="矩形 19"/>
          <p:cNvSpPr/>
          <p:nvPr/>
        </p:nvSpPr>
        <p:spPr>
          <a:xfrm>
            <a:off x="3006792" y="5465810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21" name="矩形 20"/>
          <p:cNvSpPr/>
          <p:nvPr/>
        </p:nvSpPr>
        <p:spPr>
          <a:xfrm>
            <a:off x="3385403" y="5465810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cxnSp>
        <p:nvCxnSpPr>
          <p:cNvPr id="22" name="直線接點 21"/>
          <p:cNvCxnSpPr/>
          <p:nvPr/>
        </p:nvCxnSpPr>
        <p:spPr>
          <a:xfrm>
            <a:off x="3077056" y="5641049"/>
            <a:ext cx="30834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群組 27"/>
          <p:cNvGrpSpPr/>
          <p:nvPr/>
        </p:nvGrpSpPr>
        <p:grpSpPr>
          <a:xfrm>
            <a:off x="2624839" y="2297699"/>
            <a:ext cx="834650" cy="662835"/>
            <a:chOff x="6013110" y="4870578"/>
            <a:chExt cx="1402527" cy="1667072"/>
          </a:xfrm>
        </p:grpSpPr>
        <p:sp>
          <p:nvSpPr>
            <p:cNvPr id="29" name="圓角矩形 28"/>
            <p:cNvSpPr/>
            <p:nvPr/>
          </p:nvSpPr>
          <p:spPr>
            <a:xfrm>
              <a:off x="6013110" y="4870580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6215343" y="4870579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6451719" y="4870579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6653952" y="4870578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7307637" y="4870578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cxnSp>
          <p:nvCxnSpPr>
            <p:cNvPr id="34" name="直線接點 33"/>
            <p:cNvCxnSpPr/>
            <p:nvPr/>
          </p:nvCxnSpPr>
          <p:spPr>
            <a:xfrm>
              <a:off x="6788240" y="5701002"/>
              <a:ext cx="460027" cy="0"/>
            </a:xfrm>
            <a:prstGeom prst="line">
              <a:avLst/>
            </a:prstGeom>
            <a:ln w="28575" cap="rnd">
              <a:solidFill>
                <a:schemeClr val="tx1"/>
              </a:solidFill>
              <a:prstDash val="sysDot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直線單箭頭接點 43"/>
          <p:cNvCxnSpPr/>
          <p:nvPr/>
        </p:nvCxnSpPr>
        <p:spPr>
          <a:xfrm flipV="1">
            <a:off x="2987278" y="5186941"/>
            <a:ext cx="0" cy="2388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 flipV="1">
            <a:off x="3020426" y="3820407"/>
            <a:ext cx="0" cy="5731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矩形 90"/>
              <p:cNvSpPr/>
              <p:nvPr/>
            </p:nvSpPr>
            <p:spPr>
              <a:xfrm>
                <a:off x="2996313" y="1975596"/>
                <a:ext cx="396262" cy="4689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91" name="矩形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313" y="1975596"/>
                <a:ext cx="396262" cy="4689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矩形 91"/>
              <p:cNvSpPr/>
              <p:nvPr/>
            </p:nvSpPr>
            <p:spPr>
              <a:xfrm>
                <a:off x="2773028" y="5830278"/>
                <a:ext cx="389850" cy="4689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92" name="矩形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028" y="5830278"/>
                <a:ext cx="389850" cy="468967"/>
              </a:xfrm>
              <a:prstGeom prst="rect">
                <a:avLst/>
              </a:prstGeom>
              <a:blipFill>
                <a:blip r:embed="rId5"/>
                <a:stretch>
                  <a:fillRect t="-2597" r="-62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2567101" y="4050830"/>
            <a:ext cx="921466" cy="216023"/>
          </a:xfrm>
          <a:prstGeom prst="rect">
            <a:avLst/>
          </a:prstGeom>
          <a:solidFill>
            <a:srgbClr val="99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solidFill>
                  <a:schemeClr val="bg1"/>
                </a:solidFill>
              </a:rPr>
              <a:t>Emb</a:t>
            </a:r>
            <a:r>
              <a:rPr lang="en-US" altLang="zh-TW" sz="2000" dirty="0">
                <a:solidFill>
                  <a:schemeClr val="bg1"/>
                </a:solidFill>
              </a:rPr>
              <a:t>.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570845" y="6079796"/>
            <a:ext cx="174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Noisy data</a:t>
            </a:r>
            <a:endParaRPr lang="zh-TW" altLang="en-US" sz="2000" dirty="0"/>
          </a:p>
        </p:txBody>
      </p:sp>
      <p:sp>
        <p:nvSpPr>
          <p:cNvPr id="70" name="矩形 69"/>
          <p:cNvSpPr/>
          <p:nvPr/>
        </p:nvSpPr>
        <p:spPr>
          <a:xfrm>
            <a:off x="1069535" y="4385737"/>
            <a:ext cx="902647" cy="7970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i="1" dirty="0"/>
              <a:t>E</a:t>
            </a:r>
            <a:endParaRPr lang="zh-TW" altLang="en-US" sz="2000" i="1" dirty="0"/>
          </a:p>
        </p:txBody>
      </p:sp>
      <p:sp>
        <p:nvSpPr>
          <p:cNvPr id="72" name="矩形 71"/>
          <p:cNvSpPr/>
          <p:nvPr/>
        </p:nvSpPr>
        <p:spPr>
          <a:xfrm>
            <a:off x="1146955" y="5450621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3" name="矩形 72"/>
          <p:cNvSpPr/>
          <p:nvPr/>
        </p:nvSpPr>
        <p:spPr>
          <a:xfrm>
            <a:off x="1285865" y="5450621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5" name="矩形 74"/>
          <p:cNvSpPr/>
          <p:nvPr/>
        </p:nvSpPr>
        <p:spPr>
          <a:xfrm>
            <a:off x="1409298" y="5450621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7" name="矩形 76"/>
          <p:cNvSpPr/>
          <p:nvPr/>
        </p:nvSpPr>
        <p:spPr>
          <a:xfrm>
            <a:off x="1532730" y="5450621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8" name="矩形 77"/>
          <p:cNvSpPr/>
          <p:nvPr/>
        </p:nvSpPr>
        <p:spPr>
          <a:xfrm>
            <a:off x="1911341" y="5450621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cxnSp>
        <p:nvCxnSpPr>
          <p:cNvPr id="79" name="直線接點 78"/>
          <p:cNvCxnSpPr/>
          <p:nvPr/>
        </p:nvCxnSpPr>
        <p:spPr>
          <a:xfrm>
            <a:off x="1602994" y="5625860"/>
            <a:ext cx="30834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/>
          <p:cNvCxnSpPr/>
          <p:nvPr/>
        </p:nvCxnSpPr>
        <p:spPr>
          <a:xfrm flipV="1">
            <a:off x="1513216" y="5171752"/>
            <a:ext cx="0" cy="2388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/>
          <p:cNvCxnSpPr/>
          <p:nvPr/>
        </p:nvCxnSpPr>
        <p:spPr>
          <a:xfrm flipV="1">
            <a:off x="1524797" y="3759715"/>
            <a:ext cx="0" cy="6329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矩形 81"/>
              <p:cNvSpPr/>
              <p:nvPr/>
            </p:nvSpPr>
            <p:spPr>
              <a:xfrm>
                <a:off x="1387372" y="5843180"/>
                <a:ext cx="389850" cy="4689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82" name="矩形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372" y="5843180"/>
                <a:ext cx="389850" cy="4689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矩形 84"/>
          <p:cNvSpPr/>
          <p:nvPr/>
        </p:nvSpPr>
        <p:spPr>
          <a:xfrm>
            <a:off x="1068271" y="4007856"/>
            <a:ext cx="921466" cy="21602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solidFill>
                  <a:schemeClr val="bg1"/>
                </a:solidFill>
              </a:rPr>
              <a:t>Emb</a:t>
            </a:r>
            <a:r>
              <a:rPr lang="en-US" altLang="zh-TW" sz="2000" dirty="0">
                <a:solidFill>
                  <a:schemeClr val="bg1"/>
                </a:solidFill>
              </a:rPr>
              <a:t>.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cxnSp>
        <p:nvCxnSpPr>
          <p:cNvPr id="86" name="直線單箭頭接點 85"/>
          <p:cNvCxnSpPr>
            <a:stCxn id="3" idx="1"/>
            <a:endCxn id="15" idx="2"/>
          </p:cNvCxnSpPr>
          <p:nvPr/>
        </p:nvCxnSpPr>
        <p:spPr>
          <a:xfrm flipH="1" flipV="1">
            <a:off x="1532762" y="3764131"/>
            <a:ext cx="1034339" cy="3947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-3665" y="3666074"/>
                <a:ext cx="1145826" cy="42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altLang="zh-TW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65" y="3666074"/>
                <a:ext cx="1145826" cy="428246"/>
              </a:xfrm>
              <a:prstGeom prst="rect">
                <a:avLst/>
              </a:prstGeom>
              <a:blipFill>
                <a:blip r:embed="rId7"/>
                <a:stretch>
                  <a:fillRect t="-7042" r="-4787" b="-1690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矩形 86"/>
              <p:cNvSpPr/>
              <p:nvPr/>
            </p:nvSpPr>
            <p:spPr>
              <a:xfrm>
                <a:off x="3441358" y="3730595"/>
                <a:ext cx="1145826" cy="42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  <m:r>
                      <a:rPr lang="en-US" altLang="zh-TW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altLang="zh-TW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87" name="矩形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1358" y="3730595"/>
                <a:ext cx="1145826" cy="428246"/>
              </a:xfrm>
              <a:prstGeom prst="rect">
                <a:avLst/>
              </a:prstGeom>
              <a:blipFill>
                <a:blip r:embed="rId8"/>
                <a:stretch>
                  <a:fillRect t="-8571" r="-30481" b="-1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3482101" y="4648526"/>
                <a:ext cx="602601" cy="42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101" y="4648526"/>
                <a:ext cx="602601" cy="428246"/>
              </a:xfrm>
              <a:prstGeom prst="rect">
                <a:avLst/>
              </a:prstGeom>
              <a:blipFill>
                <a:blip r:embed="rId9"/>
                <a:stretch>
                  <a:fillRect t="-8571" r="-10101" b="-1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64266" y="4525018"/>
                <a:ext cx="602601" cy="42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66" y="4525018"/>
                <a:ext cx="602601" cy="428246"/>
              </a:xfrm>
              <a:prstGeom prst="rect">
                <a:avLst/>
              </a:prstGeom>
              <a:blipFill>
                <a:blip r:embed="rId10"/>
                <a:stretch>
                  <a:fillRect t="-7042" r="-10101" b="-1690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矩形 87"/>
              <p:cNvSpPr/>
              <p:nvPr/>
            </p:nvSpPr>
            <p:spPr>
              <a:xfrm>
                <a:off x="3520211" y="3222012"/>
                <a:ext cx="588174" cy="42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88" name="矩形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0211" y="3222012"/>
                <a:ext cx="588174" cy="428246"/>
              </a:xfrm>
              <a:prstGeom prst="rect">
                <a:avLst/>
              </a:prstGeom>
              <a:blipFill>
                <a:blip r:embed="rId11"/>
                <a:stretch>
                  <a:fillRect t="-8571" r="-10309" b="-1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文字方塊 53"/>
          <p:cNvSpPr txBox="1"/>
          <p:nvPr/>
        </p:nvSpPr>
        <p:spPr>
          <a:xfrm>
            <a:off x="4343917" y="4610059"/>
            <a:ext cx="4559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Cross entropy with GAN Enhancer: </a:t>
            </a:r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777374" y="5025146"/>
                <a:ext cx="4152862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000" b="1" i="1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</m:acc>
                          </m:e>
                        </m:d>
                        <m:r>
                          <a:rPr lang="en-US" altLang="zh-TW" sz="20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</m:d>
                    <m:r>
                      <a:rPr lang="en-US" altLang="zh-TW" sz="200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00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  <m:r>
                      <a:rPr lang="zh-TW" alt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000" dirty="0"/>
                  <a:t>(</a:t>
                </a:r>
                <a14:m>
                  <m:oMath xmlns:m="http://schemas.openxmlformats.org/officeDocument/2006/math"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altLang="zh-TW" sz="2000" dirty="0"/>
                  <a:t>) ,</a:t>
                </a:r>
                <a:r>
                  <a:rPr lang="en-US" altLang="zh-TW" sz="2000" b="1" dirty="0"/>
                  <a:t> </a:t>
                </a:r>
                <a14:m>
                  <m:oMath xmlns:m="http://schemas.openxmlformats.org/officeDocument/2006/math"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altLang="zh-TW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zh-TW" sz="2000" dirty="0"/>
                  <a:t>))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374" y="5025146"/>
                <a:ext cx="4152862" cy="400110"/>
              </a:xfrm>
              <a:prstGeom prst="rect">
                <a:avLst/>
              </a:prstGeom>
              <a:blipFill>
                <a:blip r:embed="rId12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圓角矩形 4"/>
          <p:cNvSpPr/>
          <p:nvPr/>
        </p:nvSpPr>
        <p:spPr>
          <a:xfrm>
            <a:off x="464266" y="4366277"/>
            <a:ext cx="3620436" cy="920098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 57"/>
          <p:cNvSpPr/>
          <p:nvPr/>
        </p:nvSpPr>
        <p:spPr>
          <a:xfrm>
            <a:off x="1062999" y="2973035"/>
            <a:ext cx="934993" cy="7917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i="1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endParaRPr lang="zh-TW" altLang="en-US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8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5" grpId="0" animBg="1"/>
      <p:bldP spid="63" grpId="0"/>
      <p:bldP spid="98" grpId="0"/>
      <p:bldP spid="15" grpId="0" animBg="1"/>
      <p:bldP spid="70" grpId="0" animBg="1"/>
      <p:bldP spid="85" grpId="0" animBg="1"/>
      <p:bldP spid="8" grpId="0"/>
      <p:bldP spid="11" grpId="0"/>
      <p:bldP spid="54" grpId="0"/>
      <p:bldP spid="4" grpId="0"/>
      <p:bldP spid="5" grpId="0" animBg="1"/>
      <p:bldP spid="58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284218" y="1294161"/>
            <a:ext cx="8599432" cy="554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ASR results on far-field speech: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18" y="2240563"/>
            <a:ext cx="8434862" cy="2407637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18" y="19137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Speech Recognition (GAN-Enhancer)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441887" y="5236296"/>
            <a:ext cx="6524953" cy="769441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GAN Enhancer outperforms the Augmentation and L1-Enhancer approaches on far-field speech. </a:t>
            </a:r>
          </a:p>
        </p:txBody>
      </p:sp>
      <p:sp>
        <p:nvSpPr>
          <p:cNvPr id="14" name="矩形 13"/>
          <p:cNvSpPr/>
          <p:nvPr/>
        </p:nvSpPr>
        <p:spPr>
          <a:xfrm>
            <a:off x="1496284" y="2026347"/>
            <a:ext cx="6175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Fig. 15: WER</a:t>
            </a:r>
            <a:r>
              <a:rPr lang="zh-TW" altLang="en-US" sz="2000" dirty="0"/>
              <a:t> </a:t>
            </a:r>
            <a:r>
              <a:rPr lang="en-US" altLang="zh-TW" sz="2000" dirty="0"/>
              <a:t>of GAN enhancer and the baseline methods.</a:t>
            </a:r>
            <a:endParaRPr lang="zh-TW" altLang="en-US" sz="2000" dirty="0"/>
          </a:p>
          <a:p>
            <a:endParaRPr lang="zh-TW" altLang="en-US" sz="2000" dirty="0"/>
          </a:p>
        </p:txBody>
      </p:sp>
      <p:sp>
        <p:nvSpPr>
          <p:cNvPr id="7" name="矩形 6"/>
          <p:cNvSpPr/>
          <p:nvPr/>
        </p:nvSpPr>
        <p:spPr>
          <a:xfrm>
            <a:off x="510410" y="4135819"/>
            <a:ext cx="8066032" cy="381329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593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1874" y="203201"/>
            <a:ext cx="7886700" cy="994172"/>
          </a:xfrm>
        </p:spPr>
        <p:txBody>
          <a:bodyPr/>
          <a:lstStyle/>
          <a:p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 Part II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73100" y="1361550"/>
          <a:ext cx="7912100" cy="4848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06CB14CD-9C79-464C-8062-15EB3C2D113F}"/>
              </a:ext>
            </a:extLst>
          </p:cNvPr>
          <p:cNvSpPr/>
          <p:nvPr/>
        </p:nvSpPr>
        <p:spPr>
          <a:xfrm>
            <a:off x="673100" y="4106917"/>
            <a:ext cx="7886700" cy="4204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2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25" y="31088"/>
            <a:ext cx="7886700" cy="994172"/>
          </a:xfrm>
        </p:spPr>
        <p:txBody>
          <a:bodyPr/>
          <a:lstStyle/>
          <a:p>
            <a:r>
              <a:rPr lang="en-US" altLang="zh-TW" dirty="0"/>
              <a:t>Speaker Recognition </a:t>
            </a:r>
            <a:endParaRPr lang="zh-TW" altLang="en-US" dirty="0"/>
          </a:p>
        </p:txBody>
      </p:sp>
      <p:sp>
        <p:nvSpPr>
          <p:cNvPr id="61" name="內容版面配置區 2"/>
          <p:cNvSpPr>
            <a:spLocks noGrp="1"/>
          </p:cNvSpPr>
          <p:nvPr>
            <p:ph idx="1"/>
          </p:nvPr>
        </p:nvSpPr>
        <p:spPr>
          <a:xfrm>
            <a:off x="102195" y="871692"/>
            <a:ext cx="7659313" cy="3263504"/>
          </a:xfrm>
        </p:spPr>
        <p:txBody>
          <a:bodyPr/>
          <a:lstStyle/>
          <a:p>
            <a:r>
              <a:rPr lang="en-US" altLang="zh-TW" dirty="0"/>
              <a:t>Domain adversarial neural network (DANN) </a:t>
            </a:r>
            <a:br>
              <a:rPr lang="en-US" altLang="zh-TW" dirty="0"/>
            </a:br>
            <a:r>
              <a:rPr lang="en-US" altLang="zh-TW" sz="2000" dirty="0">
                <a:solidFill>
                  <a:srgbClr val="0000FF"/>
                </a:solidFill>
              </a:rPr>
              <a:t>[Wang et al., ICASSP 2018]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808793" y="1848030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1350" dirty="0"/>
          </a:p>
        </p:txBody>
      </p:sp>
      <p:grpSp>
        <p:nvGrpSpPr>
          <p:cNvPr id="26" name="群組 25"/>
          <p:cNvGrpSpPr/>
          <p:nvPr/>
        </p:nvGrpSpPr>
        <p:grpSpPr>
          <a:xfrm>
            <a:off x="3665336" y="3647303"/>
            <a:ext cx="5420102" cy="2552541"/>
            <a:chOff x="4497970" y="2910595"/>
            <a:chExt cx="7445456" cy="2742877"/>
          </a:xfrm>
        </p:grpSpPr>
        <p:cxnSp>
          <p:nvCxnSpPr>
            <p:cNvPr id="80" name="直線接點 79"/>
            <p:cNvCxnSpPr/>
            <p:nvPr/>
          </p:nvCxnSpPr>
          <p:spPr>
            <a:xfrm>
              <a:off x="5248682" y="4901381"/>
              <a:ext cx="468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接點 76"/>
            <p:cNvCxnSpPr/>
            <p:nvPr/>
          </p:nvCxnSpPr>
          <p:spPr>
            <a:xfrm>
              <a:off x="5474461" y="4901381"/>
              <a:ext cx="450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>
              <a:off x="5328289" y="3622610"/>
              <a:ext cx="468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群組 2"/>
            <p:cNvGrpSpPr/>
            <p:nvPr/>
          </p:nvGrpSpPr>
          <p:grpSpPr>
            <a:xfrm>
              <a:off x="5987040" y="3216139"/>
              <a:ext cx="5956386" cy="2101995"/>
              <a:chOff x="6260056" y="2855340"/>
              <a:chExt cx="6161756" cy="2449032"/>
            </a:xfrm>
          </p:grpSpPr>
          <p:sp>
            <p:nvSpPr>
              <p:cNvPr id="67" name="矩形 66"/>
              <p:cNvSpPr/>
              <p:nvPr/>
            </p:nvSpPr>
            <p:spPr>
              <a:xfrm>
                <a:off x="6260056" y="2855340"/>
                <a:ext cx="1203528" cy="906713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000" dirty="0">
                    <a:solidFill>
                      <a:schemeClr val="tx1"/>
                    </a:solidFill>
                  </a:rPr>
                  <a:t>DANN</a:t>
                </a:r>
                <a:endParaRPr lang="zh-TW" alt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6260056" y="4397659"/>
                <a:ext cx="1203528" cy="906713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000" dirty="0">
                    <a:solidFill>
                      <a:schemeClr val="tx1"/>
                    </a:solidFill>
                  </a:rPr>
                  <a:t>DANN</a:t>
                </a:r>
                <a:endParaRPr lang="zh-TW" alt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7837834" y="2877919"/>
                <a:ext cx="2006508" cy="906713"/>
              </a:xfrm>
              <a:prstGeom prst="rect">
                <a:avLst/>
              </a:prstGeom>
              <a:solidFill>
                <a:srgbClr val="CAA6F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000" dirty="0">
                    <a:solidFill>
                      <a:schemeClr val="tx1"/>
                    </a:solidFill>
                  </a:rPr>
                  <a:t>Pre-processing</a:t>
                </a:r>
                <a:endParaRPr lang="zh-TW" alt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矩形 72"/>
              <p:cNvSpPr/>
              <p:nvPr/>
            </p:nvSpPr>
            <p:spPr>
              <a:xfrm>
                <a:off x="7837833" y="4380403"/>
                <a:ext cx="2006508" cy="906713"/>
              </a:xfrm>
              <a:prstGeom prst="rect">
                <a:avLst/>
              </a:prstGeom>
              <a:solidFill>
                <a:srgbClr val="CAA6F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000" dirty="0">
                    <a:solidFill>
                      <a:schemeClr val="tx1"/>
                    </a:solidFill>
                  </a:rPr>
                  <a:t>Pre-processing</a:t>
                </a:r>
                <a:endParaRPr lang="zh-TW" alt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11052050" y="3657171"/>
                <a:ext cx="1369762" cy="900698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000" dirty="0">
                    <a:solidFill>
                      <a:schemeClr val="tx1"/>
                    </a:solidFill>
                  </a:rPr>
                  <a:t>Scoring</a:t>
                </a:r>
                <a:endParaRPr lang="zh-TW" altLang="en-US" sz="20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8" name="直線單箭頭接點 7"/>
            <p:cNvCxnSpPr>
              <a:endCxn id="75" idx="1"/>
            </p:cNvCxnSpPr>
            <p:nvPr/>
          </p:nvCxnSpPr>
          <p:spPr>
            <a:xfrm>
              <a:off x="9974460" y="3622610"/>
              <a:ext cx="644858" cy="66827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單箭頭接點 10"/>
            <p:cNvCxnSpPr>
              <a:endCxn id="75" idx="1"/>
            </p:cNvCxnSpPr>
            <p:nvPr/>
          </p:nvCxnSpPr>
          <p:spPr>
            <a:xfrm flipV="1">
              <a:off x="9924008" y="4290881"/>
              <a:ext cx="695310" cy="6105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/>
            <p:cNvSpPr/>
            <p:nvPr/>
          </p:nvSpPr>
          <p:spPr>
            <a:xfrm>
              <a:off x="4513726" y="2910595"/>
              <a:ext cx="1604391" cy="760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/>
                <a:t>Enroll </a:t>
              </a:r>
              <a:br>
                <a:rPr lang="en-US" altLang="zh-TW" sz="2000" dirty="0"/>
              </a:br>
              <a:r>
                <a:rPr lang="en-US" altLang="zh-TW" sz="2000" dirty="0" err="1"/>
                <a:t>i</a:t>
              </a:r>
              <a:r>
                <a:rPr lang="en-US" altLang="zh-TW" sz="2000" dirty="0"/>
                <a:t>-vector</a:t>
              </a:r>
              <a:endParaRPr lang="zh-TW" altLang="en-US" sz="2000" dirty="0"/>
            </a:p>
          </p:txBody>
        </p:sp>
        <p:sp>
          <p:nvSpPr>
            <p:cNvPr id="79" name="矩形 78"/>
            <p:cNvSpPr/>
            <p:nvPr/>
          </p:nvSpPr>
          <p:spPr>
            <a:xfrm>
              <a:off x="4497970" y="4892801"/>
              <a:ext cx="1627638" cy="760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000" dirty="0"/>
                <a:t>Test </a:t>
              </a:r>
              <a:br>
                <a:rPr lang="en-US" altLang="zh-TW" sz="2000" dirty="0"/>
              </a:br>
              <a:r>
                <a:rPr lang="en-US" altLang="zh-TW" sz="2000" dirty="0" err="1"/>
                <a:t>i</a:t>
              </a:r>
              <a:r>
                <a:rPr lang="en-US" altLang="zh-TW" sz="2000" dirty="0"/>
                <a:t>-vector</a:t>
              </a:r>
              <a:endParaRPr lang="zh-TW" altLang="en-US" sz="2000" dirty="0"/>
            </a:p>
          </p:txBody>
        </p:sp>
      </p:grpSp>
      <p:cxnSp>
        <p:nvCxnSpPr>
          <p:cNvPr id="87" name="直線單箭頭接點 86"/>
          <p:cNvCxnSpPr>
            <a:stCxn id="67" idx="2"/>
            <a:endCxn id="68" idx="0"/>
          </p:cNvCxnSpPr>
          <p:nvPr/>
        </p:nvCxnSpPr>
        <p:spPr>
          <a:xfrm>
            <a:off x="5172809" y="4655869"/>
            <a:ext cx="0" cy="507682"/>
          </a:xfrm>
          <a:prstGeom prst="straightConnector1">
            <a:avLst/>
          </a:prstGeom>
          <a:ln w="508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群組 65"/>
          <p:cNvGrpSpPr/>
          <p:nvPr/>
        </p:nvGrpSpPr>
        <p:grpSpPr>
          <a:xfrm>
            <a:off x="-60956" y="1595385"/>
            <a:ext cx="4558624" cy="5237742"/>
            <a:chOff x="585620" y="1599117"/>
            <a:chExt cx="5447655" cy="5446569"/>
          </a:xfrm>
        </p:grpSpPr>
        <p:grpSp>
          <p:nvGrpSpPr>
            <p:cNvPr id="70" name="群組 69"/>
            <p:cNvGrpSpPr/>
            <p:nvPr/>
          </p:nvGrpSpPr>
          <p:grpSpPr>
            <a:xfrm>
              <a:off x="585620" y="1864449"/>
              <a:ext cx="5447655" cy="5181237"/>
              <a:chOff x="4509445" y="1710293"/>
              <a:chExt cx="5884076" cy="5460284"/>
            </a:xfrm>
          </p:grpSpPr>
          <p:sp>
            <p:nvSpPr>
              <p:cNvPr id="89" name="文字方塊 88"/>
              <p:cNvSpPr txBox="1"/>
              <p:nvPr/>
            </p:nvSpPr>
            <p:spPr>
              <a:xfrm>
                <a:off x="8932859" y="1821249"/>
                <a:ext cx="1460662" cy="775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000" dirty="0"/>
                  <a:t>Output 2 Domain</a:t>
                </a:r>
                <a:endParaRPr lang="zh-TW" altLang="en-US" sz="2000" dirty="0"/>
              </a:p>
            </p:txBody>
          </p:sp>
          <p:sp>
            <p:nvSpPr>
              <p:cNvPr id="94" name="文字方塊 93"/>
              <p:cNvSpPr txBox="1"/>
              <p:nvPr/>
            </p:nvSpPr>
            <p:spPr>
              <a:xfrm>
                <a:off x="4509445" y="1710293"/>
                <a:ext cx="1480351" cy="1113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000" dirty="0"/>
                  <a:t>Output 1 Speaker ID</a:t>
                </a:r>
                <a:endParaRPr lang="zh-TW" altLang="en-US" sz="2000" dirty="0"/>
              </a:p>
            </p:txBody>
          </p:sp>
          <p:sp>
            <p:nvSpPr>
              <p:cNvPr id="95" name="文字方塊 94"/>
              <p:cNvSpPr txBox="1"/>
              <p:nvPr/>
            </p:nvSpPr>
            <p:spPr>
              <a:xfrm>
                <a:off x="6371035" y="6394823"/>
                <a:ext cx="2516185" cy="775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000" dirty="0"/>
                  <a:t>Input</a:t>
                </a:r>
              </a:p>
              <a:p>
                <a:pPr algn="ctr"/>
                <a:r>
                  <a:rPr lang="en-US" altLang="zh-TW" sz="2000" dirty="0"/>
                  <a:t>Acoustic feature</a:t>
                </a:r>
                <a:endParaRPr lang="zh-TW" altLang="en-US" sz="2000" dirty="0"/>
              </a:p>
            </p:txBody>
          </p:sp>
          <p:grpSp>
            <p:nvGrpSpPr>
              <p:cNvPr id="96" name="群組 95"/>
              <p:cNvGrpSpPr/>
              <p:nvPr/>
            </p:nvGrpSpPr>
            <p:grpSpPr>
              <a:xfrm>
                <a:off x="5942463" y="1911984"/>
                <a:ext cx="3163437" cy="4454318"/>
                <a:chOff x="3205613" y="1344561"/>
                <a:chExt cx="3518109" cy="5303730"/>
              </a:xfrm>
            </p:grpSpPr>
            <p:cxnSp>
              <p:nvCxnSpPr>
                <p:cNvPr id="99" name="直線單箭頭接點 98"/>
                <p:cNvCxnSpPr/>
                <p:nvPr/>
              </p:nvCxnSpPr>
              <p:spPr>
                <a:xfrm flipV="1">
                  <a:off x="5963348" y="3639808"/>
                  <a:ext cx="0" cy="7200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0" name="矩形 99"/>
                <p:cNvSpPr/>
                <p:nvPr/>
              </p:nvSpPr>
              <p:spPr>
                <a:xfrm>
                  <a:off x="3205613" y="4498195"/>
                  <a:ext cx="1445690" cy="1201456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2000" b="1" i="1" dirty="0"/>
                    <a:t>E</a:t>
                  </a:r>
                  <a:endParaRPr lang="zh-TW" altLang="en-US" sz="2000" b="1" i="1" dirty="0"/>
                </a:p>
              </p:txBody>
            </p:sp>
            <p:sp>
              <p:nvSpPr>
                <p:cNvPr id="101" name="矩形 100"/>
                <p:cNvSpPr/>
                <p:nvPr/>
              </p:nvSpPr>
              <p:spPr>
                <a:xfrm>
                  <a:off x="3205613" y="2446322"/>
                  <a:ext cx="1497496" cy="1193486"/>
                </a:xfrm>
                <a:prstGeom prst="rect">
                  <a:avLst/>
                </a:prstGeom>
                <a:ln/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2000" b="1" i="1" dirty="0">
                      <a:solidFill>
                        <a:srgbClr val="002060"/>
                      </a:solidFill>
                    </a:rPr>
                    <a:t>G</a:t>
                  </a:r>
                  <a:endParaRPr lang="zh-TW" altLang="en-US" sz="2000" b="1" i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02" name="矩形 101"/>
                <p:cNvSpPr/>
                <p:nvPr/>
              </p:nvSpPr>
              <p:spPr>
                <a:xfrm>
                  <a:off x="5226226" y="2446322"/>
                  <a:ext cx="1497496" cy="1193486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2000" b="1" i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D</a:t>
                  </a:r>
                  <a:endParaRPr lang="zh-TW" altLang="en-US" sz="2000" b="1" i="1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  <p:grpSp>
              <p:nvGrpSpPr>
                <p:cNvPr id="103" name="群組 102"/>
                <p:cNvGrpSpPr/>
                <p:nvPr/>
              </p:nvGrpSpPr>
              <p:grpSpPr>
                <a:xfrm>
                  <a:off x="3272181" y="6120002"/>
                  <a:ext cx="1336786" cy="528289"/>
                  <a:chOff x="2177142" y="3571685"/>
                  <a:chExt cx="1282900" cy="969428"/>
                </a:xfrm>
              </p:grpSpPr>
              <p:sp>
                <p:nvSpPr>
                  <p:cNvPr id="122" name="矩形 121"/>
                  <p:cNvSpPr/>
                  <p:nvPr/>
                </p:nvSpPr>
                <p:spPr>
                  <a:xfrm>
                    <a:off x="2177142" y="3571685"/>
                    <a:ext cx="108000" cy="969428"/>
                  </a:xfrm>
                  <a:prstGeom prst="rect">
                    <a:avLst/>
                  </a:prstGeom>
                  <a:solidFill>
                    <a:schemeClr val="bg1"/>
                  </a:solidFill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23" name="矩形 122"/>
                  <p:cNvSpPr/>
                  <p:nvPr/>
                </p:nvSpPr>
                <p:spPr>
                  <a:xfrm>
                    <a:off x="2390654" y="3571685"/>
                    <a:ext cx="108000" cy="969428"/>
                  </a:xfrm>
                  <a:prstGeom prst="rect">
                    <a:avLst/>
                  </a:prstGeom>
                  <a:solidFill>
                    <a:schemeClr val="bg1"/>
                  </a:solidFill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24" name="矩形 123"/>
                  <p:cNvSpPr/>
                  <p:nvPr/>
                </p:nvSpPr>
                <p:spPr>
                  <a:xfrm>
                    <a:off x="2580376" y="3571685"/>
                    <a:ext cx="108000" cy="969428"/>
                  </a:xfrm>
                  <a:prstGeom prst="rect">
                    <a:avLst/>
                  </a:prstGeom>
                  <a:solidFill>
                    <a:schemeClr val="bg1"/>
                  </a:solidFill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25" name="矩形 124"/>
                  <p:cNvSpPr/>
                  <p:nvPr/>
                </p:nvSpPr>
                <p:spPr>
                  <a:xfrm>
                    <a:off x="2770098" y="3571685"/>
                    <a:ext cx="108000" cy="969428"/>
                  </a:xfrm>
                  <a:prstGeom prst="rect">
                    <a:avLst/>
                  </a:prstGeom>
                  <a:solidFill>
                    <a:schemeClr val="bg1"/>
                  </a:solidFill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26" name="矩形 125"/>
                  <p:cNvSpPr/>
                  <p:nvPr/>
                </p:nvSpPr>
                <p:spPr>
                  <a:xfrm>
                    <a:off x="3352042" y="3571685"/>
                    <a:ext cx="108000" cy="969428"/>
                  </a:xfrm>
                  <a:prstGeom prst="rect">
                    <a:avLst/>
                  </a:prstGeom>
                  <a:solidFill>
                    <a:schemeClr val="bg1"/>
                  </a:solidFill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cxnSp>
                <p:nvCxnSpPr>
                  <p:cNvPr id="127" name="直線接點 126"/>
                  <p:cNvCxnSpPr/>
                  <p:nvPr/>
                </p:nvCxnSpPr>
                <p:spPr>
                  <a:xfrm>
                    <a:off x="2878098" y="4056399"/>
                    <a:ext cx="473944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4" name="群組 103"/>
                <p:cNvGrpSpPr/>
                <p:nvPr/>
              </p:nvGrpSpPr>
              <p:grpSpPr>
                <a:xfrm>
                  <a:off x="3278301" y="1344561"/>
                  <a:ext cx="1336786" cy="999123"/>
                  <a:chOff x="6013110" y="4870578"/>
                  <a:chExt cx="1402527" cy="1667072"/>
                </a:xfrm>
              </p:grpSpPr>
              <p:sp>
                <p:nvSpPr>
                  <p:cNvPr id="116" name="圓角矩形 115"/>
                  <p:cNvSpPr/>
                  <p:nvPr/>
                </p:nvSpPr>
                <p:spPr>
                  <a:xfrm>
                    <a:off x="6013110" y="4870580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17" name="圓角矩形 116"/>
                  <p:cNvSpPr/>
                  <p:nvPr/>
                </p:nvSpPr>
                <p:spPr>
                  <a:xfrm>
                    <a:off x="6215343" y="4870579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18" name="圓角矩形 117"/>
                  <p:cNvSpPr/>
                  <p:nvPr/>
                </p:nvSpPr>
                <p:spPr>
                  <a:xfrm>
                    <a:off x="6451719" y="4870579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19" name="圓角矩形 118"/>
                  <p:cNvSpPr/>
                  <p:nvPr/>
                </p:nvSpPr>
                <p:spPr>
                  <a:xfrm>
                    <a:off x="6653952" y="4870578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20" name="圓角矩形 119"/>
                  <p:cNvSpPr/>
                  <p:nvPr/>
                </p:nvSpPr>
                <p:spPr>
                  <a:xfrm>
                    <a:off x="7307637" y="4870578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cxnSp>
                <p:nvCxnSpPr>
                  <p:cNvPr id="121" name="直線接點 120"/>
                  <p:cNvCxnSpPr/>
                  <p:nvPr/>
                </p:nvCxnSpPr>
                <p:spPr>
                  <a:xfrm>
                    <a:off x="6788240" y="5701002"/>
                    <a:ext cx="460027" cy="0"/>
                  </a:xfrm>
                  <a:prstGeom prst="line">
                    <a:avLst/>
                  </a:prstGeom>
                  <a:ln w="28575" cap="rnd">
                    <a:solidFill>
                      <a:schemeClr val="tx1"/>
                    </a:solidFill>
                    <a:prstDash val="sysDot"/>
                    <a:beve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" name="群組 104"/>
                <p:cNvGrpSpPr/>
                <p:nvPr/>
              </p:nvGrpSpPr>
              <p:grpSpPr>
                <a:xfrm>
                  <a:off x="5303265" y="1529540"/>
                  <a:ext cx="1336786" cy="499561"/>
                  <a:chOff x="6013110" y="4870578"/>
                  <a:chExt cx="1402527" cy="1667072"/>
                </a:xfrm>
              </p:grpSpPr>
              <p:sp>
                <p:nvSpPr>
                  <p:cNvPr id="110" name="圓角矩形 109"/>
                  <p:cNvSpPr/>
                  <p:nvPr/>
                </p:nvSpPr>
                <p:spPr>
                  <a:xfrm>
                    <a:off x="6013110" y="4870580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11" name="圓角矩形 110"/>
                  <p:cNvSpPr/>
                  <p:nvPr/>
                </p:nvSpPr>
                <p:spPr>
                  <a:xfrm>
                    <a:off x="6215343" y="4870579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12" name="圓角矩形 111"/>
                  <p:cNvSpPr/>
                  <p:nvPr/>
                </p:nvSpPr>
                <p:spPr>
                  <a:xfrm>
                    <a:off x="6451719" y="4870579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13" name="圓角矩形 112"/>
                  <p:cNvSpPr/>
                  <p:nvPr/>
                </p:nvSpPr>
                <p:spPr>
                  <a:xfrm>
                    <a:off x="6653952" y="4870578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sp>
                <p:nvSpPr>
                  <p:cNvPr id="114" name="圓角矩形 113"/>
                  <p:cNvSpPr/>
                  <p:nvPr/>
                </p:nvSpPr>
                <p:spPr>
                  <a:xfrm>
                    <a:off x="7307637" y="4870578"/>
                    <a:ext cx="108000" cy="166707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 cap="rnd">
                    <a:solidFill>
                      <a:schemeClr val="tx1"/>
                    </a:solidFill>
                    <a:beve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2000"/>
                  </a:p>
                </p:txBody>
              </p:sp>
              <p:cxnSp>
                <p:nvCxnSpPr>
                  <p:cNvPr id="115" name="直線接點 114"/>
                  <p:cNvCxnSpPr/>
                  <p:nvPr/>
                </p:nvCxnSpPr>
                <p:spPr>
                  <a:xfrm>
                    <a:off x="6788240" y="5701002"/>
                    <a:ext cx="460027" cy="0"/>
                  </a:xfrm>
                  <a:prstGeom prst="line">
                    <a:avLst/>
                  </a:prstGeom>
                  <a:ln w="28575" cap="rnd">
                    <a:solidFill>
                      <a:schemeClr val="tx1"/>
                    </a:solidFill>
                    <a:prstDash val="sysDot"/>
                    <a:beve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6" name="流程圖: 人工作業 105"/>
                <p:cNvSpPr/>
                <p:nvPr/>
              </p:nvSpPr>
              <p:spPr>
                <a:xfrm>
                  <a:off x="5211735" y="3848993"/>
                  <a:ext cx="1503225" cy="301629"/>
                </a:xfrm>
                <a:prstGeom prst="flowChartManualOperation">
                  <a:avLst/>
                </a:prstGeom>
                <a:solidFill>
                  <a:srgbClr val="FFC000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altLang="zh-TW" sz="2000" dirty="0"/>
                    <a:t>GRL</a:t>
                  </a:r>
                  <a:endParaRPr lang="zh-TW" altLang="en-US" sz="2000" dirty="0"/>
                </a:p>
              </p:txBody>
            </p:sp>
            <p:cxnSp>
              <p:nvCxnSpPr>
                <p:cNvPr id="107" name="直線單箭頭接點 106"/>
                <p:cNvCxnSpPr/>
                <p:nvPr/>
              </p:nvCxnSpPr>
              <p:spPr>
                <a:xfrm flipV="1">
                  <a:off x="3858789" y="5699651"/>
                  <a:ext cx="0" cy="3600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直線單箭頭接點 107"/>
                <p:cNvCxnSpPr/>
                <p:nvPr/>
              </p:nvCxnSpPr>
              <p:spPr>
                <a:xfrm flipV="1">
                  <a:off x="3911879" y="3639808"/>
                  <a:ext cx="0" cy="86400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線接點 108"/>
                <p:cNvCxnSpPr/>
                <p:nvPr/>
              </p:nvCxnSpPr>
              <p:spPr>
                <a:xfrm>
                  <a:off x="3896004" y="4362450"/>
                  <a:ext cx="2088000" cy="317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矩形 96"/>
                  <p:cNvSpPr/>
                  <p:nvPr/>
                </p:nvSpPr>
                <p:spPr>
                  <a:xfrm>
                    <a:off x="9478198" y="3113019"/>
                    <a:ext cx="520176" cy="43847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20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oMath>
                      </m:oMathPara>
                    </a14:m>
                    <a:endParaRPr lang="zh-TW" altLang="en-US" sz="2000" dirty="0"/>
                  </a:p>
                </p:txBody>
              </p:sp>
            </mc:Choice>
            <mc:Fallback xmlns="">
              <p:sp>
                <p:nvSpPr>
                  <p:cNvPr id="97" name="矩形 9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78198" y="3113019"/>
                    <a:ext cx="520176" cy="43847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矩形 97"/>
                  <p:cNvSpPr/>
                  <p:nvPr/>
                </p:nvSpPr>
                <p:spPr>
                  <a:xfrm>
                    <a:off x="5015719" y="3113019"/>
                    <a:ext cx="447996" cy="46496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200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oMath>
                      </m:oMathPara>
                    </a14:m>
                    <a:endParaRPr lang="zh-TW" altLang="en-US" sz="2000" dirty="0">
                      <a:solidFill>
                        <a:schemeClr val="accent5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8" name="矩形 9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15719" y="3113019"/>
                    <a:ext cx="447996" cy="46496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8772" b="-5714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2" name="直線單箭頭接點 71"/>
            <p:cNvCxnSpPr/>
            <p:nvPr/>
          </p:nvCxnSpPr>
          <p:spPr>
            <a:xfrm>
              <a:off x="5029640" y="2933855"/>
              <a:ext cx="17961" cy="127515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單箭頭接點 77"/>
            <p:cNvCxnSpPr/>
            <p:nvPr/>
          </p:nvCxnSpPr>
          <p:spPr>
            <a:xfrm>
              <a:off x="1564721" y="2933855"/>
              <a:ext cx="8980" cy="1238012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/>
            <p:cNvCxnSpPr/>
            <p:nvPr/>
          </p:nvCxnSpPr>
          <p:spPr>
            <a:xfrm>
              <a:off x="1584661" y="4229246"/>
              <a:ext cx="4490" cy="2053266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弧形接點 81"/>
            <p:cNvCxnSpPr/>
            <p:nvPr/>
          </p:nvCxnSpPr>
          <p:spPr>
            <a:xfrm rot="5400000">
              <a:off x="2885451" y="4711656"/>
              <a:ext cx="1853278" cy="1173261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矩形 84"/>
                <p:cNvSpPr/>
                <p:nvPr/>
              </p:nvSpPr>
              <p:spPr>
                <a:xfrm>
                  <a:off x="3947050" y="1745579"/>
                  <a:ext cx="395863" cy="4483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𝒛</m:t>
                        </m:r>
                      </m:oMath>
                    </m:oMathPara>
                  </a14:m>
                  <a:endParaRPr lang="zh-TW" altLang="en-US" sz="2000" b="1" dirty="0"/>
                </a:p>
              </p:txBody>
            </p:sp>
          </mc:Choice>
          <mc:Fallback xmlns="">
            <p:sp>
              <p:nvSpPr>
                <p:cNvPr id="85" name="矩形 8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7050" y="1745579"/>
                  <a:ext cx="395863" cy="44831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矩形 85"/>
                <p:cNvSpPr/>
                <p:nvPr/>
              </p:nvSpPr>
              <p:spPr>
                <a:xfrm>
                  <a:off x="2242625" y="1599117"/>
                  <a:ext cx="417837" cy="4483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zh-TW" altLang="en-US" sz="2000" b="1" dirty="0"/>
                </a:p>
              </p:txBody>
            </p:sp>
          </mc:Choice>
          <mc:Fallback xmlns="">
            <p:sp>
              <p:nvSpPr>
                <p:cNvPr id="86" name="矩形 8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2625" y="1599117"/>
                  <a:ext cx="417837" cy="44831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矩形 87"/>
                <p:cNvSpPr/>
                <p:nvPr/>
              </p:nvSpPr>
              <p:spPr>
                <a:xfrm>
                  <a:off x="2170451" y="6299322"/>
                  <a:ext cx="411076" cy="4483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zh-TW" altLang="en-US" sz="2000" b="1" dirty="0"/>
                </a:p>
              </p:txBody>
            </p:sp>
          </mc:Choice>
          <mc:Fallback xmlns="">
            <p:sp>
              <p:nvSpPr>
                <p:cNvPr id="88" name="矩形 8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0451" y="6299322"/>
                  <a:ext cx="411076" cy="44831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0" name="直線單箭頭接點 49"/>
          <p:cNvCxnSpPr>
            <a:stCxn id="100" idx="3"/>
          </p:cNvCxnSpPr>
          <p:nvPr/>
        </p:nvCxnSpPr>
        <p:spPr>
          <a:xfrm>
            <a:off x="2056377" y="4911824"/>
            <a:ext cx="3116432" cy="17291"/>
          </a:xfrm>
          <a:prstGeom prst="straightConnector1">
            <a:avLst/>
          </a:prstGeom>
          <a:ln w="381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8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399567" y="1185320"/>
            <a:ext cx="8599432" cy="554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Recognition results of domain mismatched conditions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59" name="矩形 58"/>
          <p:cNvSpPr/>
          <p:nvPr/>
        </p:nvSpPr>
        <p:spPr>
          <a:xfrm>
            <a:off x="1227895" y="1819622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1350" dirty="0"/>
          </a:p>
        </p:txBody>
      </p:sp>
      <p:sp>
        <p:nvSpPr>
          <p:cNvPr id="3" name="矩形 2"/>
          <p:cNvSpPr/>
          <p:nvPr/>
        </p:nvSpPr>
        <p:spPr>
          <a:xfrm>
            <a:off x="1182941" y="1819622"/>
            <a:ext cx="68759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Table 16: Performance of DAT and the state-of-the-art methods.</a:t>
            </a:r>
            <a:endParaRPr lang="zh-TW" altLang="en-US" sz="20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13" y="2179492"/>
            <a:ext cx="5862888" cy="3449145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32" y="191148"/>
            <a:ext cx="7886700" cy="994172"/>
          </a:xfrm>
        </p:spPr>
        <p:txBody>
          <a:bodyPr/>
          <a:lstStyle/>
          <a:p>
            <a:r>
              <a:rPr lang="en-US" altLang="zh-TW" dirty="0"/>
              <a:t>Speaker Recognition</a:t>
            </a:r>
            <a:r>
              <a:rPr lang="zh-TW" altLang="en-US" dirty="0"/>
              <a:t> </a:t>
            </a:r>
            <a:r>
              <a:rPr lang="en-US" altLang="zh-TW" dirty="0"/>
              <a:t>(DANN) 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1447229" y="5800881"/>
            <a:ext cx="6140990" cy="769441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The DAT approach outperforms other methods with achieving lowest EER and DCF scores. </a:t>
            </a:r>
          </a:p>
        </p:txBody>
      </p:sp>
      <p:sp>
        <p:nvSpPr>
          <p:cNvPr id="10" name="矩形 9"/>
          <p:cNvSpPr/>
          <p:nvPr/>
        </p:nvSpPr>
        <p:spPr>
          <a:xfrm>
            <a:off x="1651508" y="5209130"/>
            <a:ext cx="5699088" cy="33467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325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1874" y="203201"/>
            <a:ext cx="7886700" cy="994172"/>
          </a:xfrm>
        </p:spPr>
        <p:txBody>
          <a:bodyPr/>
          <a:lstStyle/>
          <a:p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 Part II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73100" y="1361550"/>
          <a:ext cx="7912100" cy="4848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06CB14CD-9C79-464C-8062-15EB3C2D113F}"/>
              </a:ext>
            </a:extLst>
          </p:cNvPr>
          <p:cNvSpPr/>
          <p:nvPr/>
        </p:nvSpPr>
        <p:spPr>
          <a:xfrm>
            <a:off x="673100" y="4585382"/>
            <a:ext cx="7886700" cy="4204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39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78" y="16227"/>
            <a:ext cx="7886700" cy="994172"/>
          </a:xfrm>
        </p:spPr>
        <p:txBody>
          <a:bodyPr/>
          <a:lstStyle/>
          <a:p>
            <a:r>
              <a:rPr lang="en-US" altLang="zh-TW" dirty="0"/>
              <a:t>Emotion Recognition </a:t>
            </a:r>
            <a:endParaRPr lang="zh-TW" altLang="en-US" dirty="0"/>
          </a:p>
        </p:txBody>
      </p:sp>
      <p:sp>
        <p:nvSpPr>
          <p:cNvPr id="61" name="內容版面配置區 2"/>
          <p:cNvSpPr>
            <a:spLocks noGrp="1"/>
          </p:cNvSpPr>
          <p:nvPr>
            <p:ph idx="1"/>
          </p:nvPr>
        </p:nvSpPr>
        <p:spPr>
          <a:xfrm>
            <a:off x="282278" y="915843"/>
            <a:ext cx="8156120" cy="904051"/>
          </a:xfrm>
        </p:spPr>
        <p:txBody>
          <a:bodyPr/>
          <a:lstStyle/>
          <a:p>
            <a:r>
              <a:rPr lang="en-US" altLang="zh-TW" dirty="0"/>
              <a:t>Adversarial AE for emotion recognition (AAE-ER) </a:t>
            </a:r>
            <a:br>
              <a:rPr lang="en-US" altLang="zh-TW" dirty="0"/>
            </a:br>
            <a:r>
              <a:rPr lang="en-US" altLang="zh-TW" sz="2000" dirty="0">
                <a:solidFill>
                  <a:srgbClr val="0000FF"/>
                </a:solidFill>
              </a:rPr>
              <a:t>[</a:t>
            </a:r>
            <a:r>
              <a:rPr lang="en-US" altLang="zh-TW" sz="2000" dirty="0" err="1">
                <a:solidFill>
                  <a:srgbClr val="0000FF"/>
                </a:solidFill>
              </a:rPr>
              <a:t>Sahu</a:t>
            </a:r>
            <a:r>
              <a:rPr lang="en-US" altLang="zh-TW" sz="2000" dirty="0">
                <a:solidFill>
                  <a:srgbClr val="0000FF"/>
                </a:solidFill>
              </a:rPr>
              <a:t> et al., </a:t>
            </a:r>
            <a:r>
              <a:rPr lang="en-US" altLang="zh-TW" sz="2000" dirty="0" err="1">
                <a:solidFill>
                  <a:srgbClr val="0000FF"/>
                </a:solidFill>
              </a:rPr>
              <a:t>Interspeech</a:t>
            </a:r>
            <a:r>
              <a:rPr lang="en-US" altLang="zh-TW" sz="2000" dirty="0">
                <a:solidFill>
                  <a:srgbClr val="0000FF"/>
                </a:solidFill>
              </a:rPr>
              <a:t> 2017]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750667" y="1373535"/>
            <a:ext cx="184731" cy="351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1350" dirty="0"/>
          </a:p>
        </p:txBody>
      </p:sp>
      <p:sp>
        <p:nvSpPr>
          <p:cNvPr id="64" name="矩形 63"/>
          <p:cNvSpPr/>
          <p:nvPr/>
        </p:nvSpPr>
        <p:spPr>
          <a:xfrm>
            <a:off x="5118831" y="2191352"/>
            <a:ext cx="3357324" cy="78377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文字方塊 64"/>
          <p:cNvSpPr txBox="1"/>
          <p:nvPr/>
        </p:nvSpPr>
        <p:spPr>
          <a:xfrm>
            <a:off x="4656205" y="2191352"/>
            <a:ext cx="4559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AE with GAN : </a:t>
            </a:r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矩形 65"/>
              <p:cNvSpPr/>
              <p:nvPr/>
            </p:nvSpPr>
            <p:spPr>
              <a:xfrm>
                <a:off x="5185968" y="2556496"/>
                <a:ext cx="353136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d>
                        <m:r>
                          <a:rPr lang="en-US" altLang="zh-TW" sz="20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altLang="zh-TW" sz="200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00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𝐺𝐴𝑁</m:t>
                        </m:r>
                      </m:sub>
                    </m:sSub>
                    <m:r>
                      <a:rPr lang="zh-TW" alt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000" dirty="0"/>
                  <a:t>(</a:t>
                </a:r>
                <a14:m>
                  <m:oMath xmlns:m="http://schemas.openxmlformats.org/officeDocument/2006/math">
                    <m:r>
                      <a:rPr lang="en-US" altLang="zh-TW" sz="2000" b="1" i="1" smtClean="0"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US" altLang="zh-TW" sz="2000" dirty="0"/>
                  <a:t>,</a:t>
                </a:r>
                <a:r>
                  <a:rPr lang="en-US" altLang="zh-TW" sz="2000" b="1" dirty="0"/>
                  <a:t> </a:t>
                </a:r>
                <a14:m>
                  <m:oMath xmlns:m="http://schemas.openxmlformats.org/officeDocument/2006/math"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altLang="zh-TW" sz="2000" dirty="0"/>
                  <a:t>))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66" name="矩形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968" y="2556496"/>
                <a:ext cx="3531367" cy="400110"/>
              </a:xfrm>
              <a:prstGeom prst="rect">
                <a:avLst/>
              </a:prstGeom>
              <a:blipFill>
                <a:blip r:embed="rId3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直線單箭頭接點 52"/>
          <p:cNvCxnSpPr/>
          <p:nvPr/>
        </p:nvCxnSpPr>
        <p:spPr>
          <a:xfrm flipV="1">
            <a:off x="1289449" y="3963939"/>
            <a:ext cx="0" cy="505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2415757" y="4636551"/>
            <a:ext cx="964617" cy="8431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i="1" dirty="0"/>
              <a:t>E</a:t>
            </a:r>
            <a:endParaRPr lang="zh-TW" altLang="en-US" sz="2000" b="1" i="1" dirty="0"/>
          </a:p>
        </p:txBody>
      </p:sp>
      <p:sp>
        <p:nvSpPr>
          <p:cNvPr id="15" name="矩形 14"/>
          <p:cNvSpPr/>
          <p:nvPr/>
        </p:nvSpPr>
        <p:spPr>
          <a:xfrm>
            <a:off x="797615" y="3137084"/>
            <a:ext cx="999183" cy="8375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i="1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endParaRPr lang="zh-TW" altLang="en-US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2474772" y="5985177"/>
            <a:ext cx="891952" cy="370738"/>
            <a:chOff x="2177142" y="3571685"/>
            <a:chExt cx="1282900" cy="969428"/>
          </a:xfrm>
        </p:grpSpPr>
        <p:sp>
          <p:nvSpPr>
            <p:cNvPr id="17" name="矩形 16"/>
            <p:cNvSpPr/>
            <p:nvPr/>
          </p:nvSpPr>
          <p:spPr>
            <a:xfrm>
              <a:off x="2177142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18" name="矩形 17"/>
            <p:cNvSpPr/>
            <p:nvPr/>
          </p:nvSpPr>
          <p:spPr>
            <a:xfrm>
              <a:off x="2390654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19" name="矩形 18"/>
            <p:cNvSpPr/>
            <p:nvPr/>
          </p:nvSpPr>
          <p:spPr>
            <a:xfrm>
              <a:off x="2580376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20" name="矩形 19"/>
            <p:cNvSpPr/>
            <p:nvPr/>
          </p:nvSpPr>
          <p:spPr>
            <a:xfrm>
              <a:off x="2770098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21" name="矩形 20"/>
            <p:cNvSpPr/>
            <p:nvPr/>
          </p:nvSpPr>
          <p:spPr>
            <a:xfrm>
              <a:off x="3352042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cxnSp>
          <p:nvCxnSpPr>
            <p:cNvPr id="22" name="直線接點 21"/>
            <p:cNvCxnSpPr/>
            <p:nvPr/>
          </p:nvCxnSpPr>
          <p:spPr>
            <a:xfrm>
              <a:off x="2878098" y="4056399"/>
              <a:ext cx="47394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直線單箭頭接點 43"/>
          <p:cNvCxnSpPr/>
          <p:nvPr/>
        </p:nvCxnSpPr>
        <p:spPr>
          <a:xfrm flipV="1">
            <a:off x="2851579" y="5479698"/>
            <a:ext cx="0" cy="4147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 flipV="1">
            <a:off x="2887003" y="4034164"/>
            <a:ext cx="0" cy="6063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矩形 91"/>
              <p:cNvSpPr/>
              <p:nvPr/>
            </p:nvSpPr>
            <p:spPr>
              <a:xfrm>
                <a:off x="2660763" y="6324583"/>
                <a:ext cx="38985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92" name="矩形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763" y="6324583"/>
                <a:ext cx="38985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2402556" y="4277907"/>
            <a:ext cx="984728" cy="22851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solidFill>
                  <a:schemeClr val="tx1"/>
                </a:solidFill>
              </a:rPr>
              <a:t>Emb</a:t>
            </a:r>
            <a:r>
              <a:rPr lang="en-US" altLang="zh-TW" sz="2000" dirty="0">
                <a:solidFill>
                  <a:schemeClr val="tx1"/>
                </a:solidFill>
              </a:rPr>
              <a:t>.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802177" y="4632175"/>
            <a:ext cx="964617" cy="84314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/>
              <a:t>Syn.</a:t>
            </a:r>
            <a:endParaRPr lang="zh-TW" altLang="en-US" sz="2000" dirty="0"/>
          </a:p>
        </p:txBody>
      </p:sp>
      <p:cxnSp>
        <p:nvCxnSpPr>
          <p:cNvPr id="80" name="直線單箭頭接點 79"/>
          <p:cNvCxnSpPr/>
          <p:nvPr/>
        </p:nvCxnSpPr>
        <p:spPr>
          <a:xfrm flipV="1">
            <a:off x="1276318" y="5463629"/>
            <a:ext cx="0" cy="2526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/>
          <p:cNvCxnSpPr/>
          <p:nvPr/>
        </p:nvCxnSpPr>
        <p:spPr>
          <a:xfrm flipV="1">
            <a:off x="1288694" y="3969963"/>
            <a:ext cx="0" cy="6695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單箭頭接點 85"/>
          <p:cNvCxnSpPr>
            <a:stCxn id="3" idx="1"/>
            <a:endCxn id="15" idx="2"/>
          </p:cNvCxnSpPr>
          <p:nvPr/>
        </p:nvCxnSpPr>
        <p:spPr>
          <a:xfrm flipH="1" flipV="1">
            <a:off x="1297206" y="3974634"/>
            <a:ext cx="1105350" cy="4175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矩形 86"/>
              <p:cNvSpPr/>
              <p:nvPr/>
            </p:nvSpPr>
            <p:spPr>
              <a:xfrm>
                <a:off x="3396980" y="4192450"/>
                <a:ext cx="114056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altLang="zh-TW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87" name="矩形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980" y="4192450"/>
                <a:ext cx="1140568" cy="400110"/>
              </a:xfrm>
              <a:prstGeom prst="rect">
                <a:avLst/>
              </a:prstGeom>
              <a:blipFill>
                <a:blip r:embed="rId5"/>
                <a:stretch>
                  <a:fillRect t="-9231" r="-5348" b="-276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3380374" y="4910156"/>
                <a:ext cx="643972" cy="4530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374" y="4910156"/>
                <a:ext cx="643972" cy="453003"/>
              </a:xfrm>
              <a:prstGeom prst="rect">
                <a:avLst/>
              </a:prstGeom>
              <a:blipFill>
                <a:blip r:embed="rId6"/>
                <a:stretch>
                  <a:fillRect t="-6667" r="-2857"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矩形 87"/>
              <p:cNvSpPr/>
              <p:nvPr/>
            </p:nvSpPr>
            <p:spPr>
              <a:xfrm>
                <a:off x="3421100" y="3401176"/>
                <a:ext cx="628554" cy="4530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88" name="矩形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1100" y="3401176"/>
                <a:ext cx="628554" cy="453003"/>
              </a:xfrm>
              <a:prstGeom prst="rect">
                <a:avLst/>
              </a:prstGeom>
              <a:blipFill>
                <a:blip r:embed="rId7"/>
                <a:stretch>
                  <a:fillRect t="-8108" r="-3883" b="-121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群組 56"/>
          <p:cNvGrpSpPr/>
          <p:nvPr/>
        </p:nvGrpSpPr>
        <p:grpSpPr>
          <a:xfrm>
            <a:off x="529277" y="5759898"/>
            <a:ext cx="1601380" cy="796238"/>
            <a:chOff x="1328964" y="5849540"/>
            <a:chExt cx="1317795" cy="834629"/>
          </a:xfrm>
        </p:grpSpPr>
        <p:pic>
          <p:nvPicPr>
            <p:cNvPr id="58" name="圖片 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2" t="16415" r="11952" b="12172"/>
            <a:stretch/>
          </p:blipFill>
          <p:spPr>
            <a:xfrm>
              <a:off x="1328964" y="5879980"/>
              <a:ext cx="1293983" cy="804189"/>
            </a:xfrm>
            <a:prstGeom prst="rect">
              <a:avLst/>
            </a:prstGeom>
          </p:spPr>
        </p:pic>
        <p:sp>
          <p:nvSpPr>
            <p:cNvPr id="60" name="矩形 59"/>
            <p:cNvSpPr/>
            <p:nvPr/>
          </p:nvSpPr>
          <p:spPr>
            <a:xfrm>
              <a:off x="2170405" y="5849540"/>
              <a:ext cx="476354" cy="2857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865193" y="4125432"/>
                <a:ext cx="3770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1" smtClean="0">
                          <a:latin typeface="Cambria Math" panose="02040503050406030204" pitchFamily="18" charset="0"/>
                        </a:rPr>
                        <m:t>𝒒</m:t>
                      </m:r>
                    </m:oMath>
                  </m:oMathPara>
                </a14:m>
                <a:endParaRPr lang="zh-TW" altLang="en-US" b="1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193" y="4125432"/>
                <a:ext cx="377026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矩形 66"/>
              <p:cNvSpPr/>
              <p:nvPr/>
            </p:nvSpPr>
            <p:spPr>
              <a:xfrm>
                <a:off x="2720423" y="1993359"/>
                <a:ext cx="38985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67" name="矩形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423" y="1993359"/>
                <a:ext cx="389850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直線單箭頭接點 68"/>
          <p:cNvCxnSpPr/>
          <p:nvPr/>
        </p:nvCxnSpPr>
        <p:spPr>
          <a:xfrm flipV="1">
            <a:off x="2951006" y="2870376"/>
            <a:ext cx="0" cy="4147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2415757" y="3196612"/>
            <a:ext cx="999183" cy="8375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i="1" dirty="0">
                <a:solidFill>
                  <a:srgbClr val="002060"/>
                </a:solidFill>
              </a:rPr>
              <a:t>G</a:t>
            </a:r>
            <a:endParaRPr lang="zh-TW" altLang="en-US" sz="2000" b="1" i="1" dirty="0">
              <a:solidFill>
                <a:srgbClr val="002060"/>
              </a:solidFill>
            </a:endParaRPr>
          </a:p>
        </p:txBody>
      </p:sp>
      <p:pic>
        <p:nvPicPr>
          <p:cNvPr id="74" name="圖片 7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8897"/>
          <a:stretch/>
        </p:blipFill>
        <p:spPr>
          <a:xfrm>
            <a:off x="5352411" y="3563452"/>
            <a:ext cx="3168892" cy="260454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078191" y="6167995"/>
            <a:ext cx="38108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200" dirty="0"/>
              <a:t>The distribution of code vectors</a:t>
            </a:r>
            <a:endParaRPr lang="zh-TW" altLang="en-US" sz="2200" dirty="0"/>
          </a:p>
        </p:txBody>
      </p:sp>
      <p:cxnSp>
        <p:nvCxnSpPr>
          <p:cNvPr id="12" name="直線單箭頭接點 11"/>
          <p:cNvCxnSpPr/>
          <p:nvPr/>
        </p:nvCxnSpPr>
        <p:spPr>
          <a:xfrm>
            <a:off x="4456920" y="4534888"/>
            <a:ext cx="983293" cy="308584"/>
          </a:xfrm>
          <a:prstGeom prst="straightConnector1">
            <a:avLst/>
          </a:prstGeom>
          <a:ln w="920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群組 46"/>
          <p:cNvGrpSpPr/>
          <p:nvPr/>
        </p:nvGrpSpPr>
        <p:grpSpPr>
          <a:xfrm>
            <a:off x="2512316" y="2406093"/>
            <a:ext cx="891952" cy="370738"/>
            <a:chOff x="2177142" y="3571685"/>
            <a:chExt cx="1282900" cy="969428"/>
          </a:xfrm>
        </p:grpSpPr>
        <p:sp>
          <p:nvSpPr>
            <p:cNvPr id="48" name="矩形 47"/>
            <p:cNvSpPr/>
            <p:nvPr/>
          </p:nvSpPr>
          <p:spPr>
            <a:xfrm>
              <a:off x="2177142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49" name="矩形 48"/>
            <p:cNvSpPr/>
            <p:nvPr/>
          </p:nvSpPr>
          <p:spPr>
            <a:xfrm>
              <a:off x="2390654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50" name="矩形 49"/>
            <p:cNvSpPr/>
            <p:nvPr/>
          </p:nvSpPr>
          <p:spPr>
            <a:xfrm>
              <a:off x="2580376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51" name="矩形 50"/>
            <p:cNvSpPr/>
            <p:nvPr/>
          </p:nvSpPr>
          <p:spPr>
            <a:xfrm>
              <a:off x="2770098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52" name="矩形 51"/>
            <p:cNvSpPr/>
            <p:nvPr/>
          </p:nvSpPr>
          <p:spPr>
            <a:xfrm>
              <a:off x="3352042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cxnSp>
          <p:nvCxnSpPr>
            <p:cNvPr id="54" name="直線接點 53"/>
            <p:cNvCxnSpPr/>
            <p:nvPr/>
          </p:nvCxnSpPr>
          <p:spPr>
            <a:xfrm>
              <a:off x="2878098" y="4056399"/>
              <a:ext cx="47394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808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/>
      <p:bldP spid="66" grpId="0"/>
      <p:bldP spid="15" grpId="0" animBg="1"/>
      <p:bldP spid="70" grpId="0" animBg="1"/>
      <p:bldP spid="5" grpId="0"/>
      <p:bldP spid="7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321178" y="1185320"/>
            <a:ext cx="8599432" cy="554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Recognition results of domain mismatched conditions: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987" y="3780344"/>
            <a:ext cx="5197813" cy="188792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01155" y="3580666"/>
            <a:ext cx="7454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Table 18: Classification results on real and synthesized features.</a:t>
            </a:r>
            <a:endParaRPr lang="zh-TW" altLang="en-US" sz="20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3" y="136875"/>
            <a:ext cx="7886700" cy="994172"/>
          </a:xfrm>
        </p:spPr>
        <p:txBody>
          <a:bodyPr/>
          <a:lstStyle/>
          <a:p>
            <a:r>
              <a:rPr lang="en-US" altLang="zh-TW" dirty="0"/>
              <a:t>Emotion Recognition (AAE-ER) </a:t>
            </a:r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36" y="1955670"/>
            <a:ext cx="6305813" cy="140674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668540" y="1740226"/>
            <a:ext cx="63011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Table 17: Classification results on different systems.</a:t>
            </a:r>
            <a:endParaRPr lang="zh-TW" altLang="en-US" sz="2000" dirty="0"/>
          </a:p>
        </p:txBody>
      </p:sp>
      <p:sp>
        <p:nvSpPr>
          <p:cNvPr id="15" name="矩形 14"/>
          <p:cNvSpPr/>
          <p:nvPr/>
        </p:nvSpPr>
        <p:spPr>
          <a:xfrm>
            <a:off x="1515614" y="5813304"/>
            <a:ext cx="6682809" cy="769441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1. AAE alone could not yield performance improvements.</a:t>
            </a:r>
          </a:p>
          <a:p>
            <a:pPr marL="457200" indent="-457200">
              <a:buAutoNum type="arabicPeriod"/>
            </a:pPr>
            <a:endParaRPr lang="en-US" altLang="zh-TW" sz="2200" dirty="0"/>
          </a:p>
        </p:txBody>
      </p:sp>
      <p:sp>
        <p:nvSpPr>
          <p:cNvPr id="9" name="矩形 8"/>
          <p:cNvSpPr/>
          <p:nvPr/>
        </p:nvSpPr>
        <p:spPr>
          <a:xfrm>
            <a:off x="3994873" y="2130811"/>
            <a:ext cx="1000407" cy="1136264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366502" y="5286374"/>
            <a:ext cx="4508782" cy="26670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1512878" y="6139048"/>
            <a:ext cx="77351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dirty="0"/>
              <a:t>2. Using synthetic data from AAE can yield higher UAR. </a:t>
            </a:r>
          </a:p>
        </p:txBody>
      </p:sp>
      <p:grpSp>
        <p:nvGrpSpPr>
          <p:cNvPr id="50" name="群組 49"/>
          <p:cNvGrpSpPr/>
          <p:nvPr/>
        </p:nvGrpSpPr>
        <p:grpSpPr>
          <a:xfrm>
            <a:off x="2773177" y="3332504"/>
            <a:ext cx="3133001" cy="2400839"/>
            <a:chOff x="2773177" y="3332504"/>
            <a:chExt cx="3133001" cy="2400839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177" y="3362414"/>
              <a:ext cx="1764017" cy="2370929"/>
            </a:xfrm>
            <a:prstGeom prst="rect">
              <a:avLst/>
            </a:prstGeom>
          </p:spPr>
        </p:pic>
        <p:sp>
          <p:nvSpPr>
            <p:cNvPr id="7" name="圓柱 6"/>
            <p:cNvSpPr/>
            <p:nvPr/>
          </p:nvSpPr>
          <p:spPr>
            <a:xfrm>
              <a:off x="4715878" y="4207989"/>
              <a:ext cx="855407" cy="865177"/>
            </a:xfrm>
            <a:prstGeom prst="can">
              <a:avLst>
                <a:gd name="adj" fmla="val 1873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dirty="0"/>
                <a:t>Original</a:t>
              </a:r>
            </a:p>
            <a:p>
              <a:pPr algn="ctr"/>
              <a:r>
                <a:rPr lang="en-US" altLang="zh-TW" sz="1400" dirty="0"/>
                <a:t>Training data</a:t>
              </a:r>
              <a:endParaRPr lang="zh-TW" altLang="en-US" sz="1400" dirty="0"/>
            </a:p>
          </p:txBody>
        </p:sp>
        <p:sp>
          <p:nvSpPr>
            <p:cNvPr id="8" name="手繪多邊形 7"/>
            <p:cNvSpPr/>
            <p:nvPr/>
          </p:nvSpPr>
          <p:spPr>
            <a:xfrm>
              <a:off x="3210468" y="3332504"/>
              <a:ext cx="2695710" cy="2197750"/>
            </a:xfrm>
            <a:custGeom>
              <a:avLst/>
              <a:gdLst>
                <a:gd name="connsiteX0" fmla="*/ 2659390 w 2695710"/>
                <a:gd name="connsiteY0" fmla="*/ 1027119 h 2197750"/>
                <a:gd name="connsiteX1" fmla="*/ 2034058 w 2695710"/>
                <a:gd name="connsiteY1" fmla="*/ 130417 h 2197750"/>
                <a:gd name="connsiteX2" fmla="*/ 281950 w 2695710"/>
                <a:gd name="connsiteY2" fmla="*/ 36028 h 2197750"/>
                <a:gd name="connsiteX3" fmla="*/ 99070 w 2695710"/>
                <a:gd name="connsiteY3" fmla="*/ 431284 h 2197750"/>
                <a:gd name="connsiteX4" fmla="*/ 1261243 w 2695710"/>
                <a:gd name="connsiteY4" fmla="*/ 596466 h 2197750"/>
                <a:gd name="connsiteX5" fmla="*/ 1308438 w 2695710"/>
                <a:gd name="connsiteY5" fmla="*/ 1534464 h 2197750"/>
                <a:gd name="connsiteX6" fmla="*/ 1509016 w 2695710"/>
                <a:gd name="connsiteY6" fmla="*/ 2035909 h 2197750"/>
                <a:gd name="connsiteX7" fmla="*/ 2311328 w 2695710"/>
                <a:gd name="connsiteY7" fmla="*/ 2177493 h 2197750"/>
                <a:gd name="connsiteX8" fmla="*/ 2665289 w 2695710"/>
                <a:gd name="connsiteY8" fmla="*/ 1652451 h 2197750"/>
                <a:gd name="connsiteX9" fmla="*/ 2629893 w 2695710"/>
                <a:gd name="connsiteY9" fmla="*/ 974025 h 2197750"/>
                <a:gd name="connsiteX10" fmla="*/ 2659390 w 2695710"/>
                <a:gd name="connsiteY10" fmla="*/ 1027119 h 219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95710" h="2197750">
                  <a:moveTo>
                    <a:pt x="2659390" y="1027119"/>
                  </a:moveTo>
                  <a:cubicBezTo>
                    <a:pt x="2560084" y="886518"/>
                    <a:pt x="2430298" y="295599"/>
                    <a:pt x="2034058" y="130417"/>
                  </a:cubicBezTo>
                  <a:cubicBezTo>
                    <a:pt x="1637818" y="-34765"/>
                    <a:pt x="604448" y="-14116"/>
                    <a:pt x="281950" y="36028"/>
                  </a:cubicBezTo>
                  <a:cubicBezTo>
                    <a:pt x="-40548" y="86172"/>
                    <a:pt x="-64145" y="337878"/>
                    <a:pt x="99070" y="431284"/>
                  </a:cubicBezTo>
                  <a:cubicBezTo>
                    <a:pt x="262285" y="524690"/>
                    <a:pt x="1059682" y="412603"/>
                    <a:pt x="1261243" y="596466"/>
                  </a:cubicBezTo>
                  <a:cubicBezTo>
                    <a:pt x="1462804" y="780329"/>
                    <a:pt x="1267143" y="1294557"/>
                    <a:pt x="1308438" y="1534464"/>
                  </a:cubicBezTo>
                  <a:cubicBezTo>
                    <a:pt x="1349733" y="1774371"/>
                    <a:pt x="1341868" y="1928738"/>
                    <a:pt x="1509016" y="2035909"/>
                  </a:cubicBezTo>
                  <a:cubicBezTo>
                    <a:pt x="1676164" y="2143080"/>
                    <a:pt x="2118616" y="2241403"/>
                    <a:pt x="2311328" y="2177493"/>
                  </a:cubicBezTo>
                  <a:cubicBezTo>
                    <a:pt x="2504040" y="2113583"/>
                    <a:pt x="2612195" y="1853029"/>
                    <a:pt x="2665289" y="1652451"/>
                  </a:cubicBezTo>
                  <a:cubicBezTo>
                    <a:pt x="2718383" y="1451873"/>
                    <a:pt x="2637759" y="1081197"/>
                    <a:pt x="2629893" y="974025"/>
                  </a:cubicBezTo>
                  <a:cubicBezTo>
                    <a:pt x="2622027" y="866853"/>
                    <a:pt x="2758696" y="1167720"/>
                    <a:pt x="2659390" y="1027119"/>
                  </a:cubicBezTo>
                  <a:close/>
                </a:path>
              </a:pathLst>
            </a:custGeom>
            <a:no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302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Anime Face Generation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069067" y="5770739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2000 updates</a:t>
            </a:r>
            <a:endParaRPr lang="zh-TW" altLang="en-US" dirty="0"/>
          </a:p>
        </p:txBody>
      </p:sp>
      <p:pic>
        <p:nvPicPr>
          <p:cNvPr id="13" name="內容版面配置區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1469058"/>
            <a:ext cx="4717143" cy="4717143"/>
          </a:xfrm>
        </p:spPr>
      </p:pic>
    </p:spTree>
    <p:extLst>
      <p:ext uri="{BB962C8B-B14F-4D97-AF65-F5344CB8AC3E}">
        <p14:creationId xmlns:p14="http://schemas.microsoft.com/office/powerpoint/2010/main" val="259409929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1874" y="203201"/>
            <a:ext cx="7886700" cy="994172"/>
          </a:xfrm>
        </p:spPr>
        <p:txBody>
          <a:bodyPr/>
          <a:lstStyle/>
          <a:p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 Part II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73100" y="1361550"/>
          <a:ext cx="7912100" cy="4848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06CB14CD-9C79-464C-8062-15EB3C2D113F}"/>
              </a:ext>
            </a:extLst>
          </p:cNvPr>
          <p:cNvSpPr/>
          <p:nvPr/>
        </p:nvSpPr>
        <p:spPr>
          <a:xfrm>
            <a:off x="673100" y="5053215"/>
            <a:ext cx="7886700" cy="4204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444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9"/>
          <a:stretch/>
        </p:blipFill>
        <p:spPr>
          <a:xfrm>
            <a:off x="2580325" y="5367233"/>
            <a:ext cx="1350801" cy="1121569"/>
          </a:xfrm>
          <a:prstGeom prst="rect">
            <a:avLst/>
          </a:prstGeom>
        </p:spPr>
      </p:pic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61" y="-14682"/>
            <a:ext cx="7886700" cy="994172"/>
          </a:xfrm>
        </p:spPr>
        <p:txBody>
          <a:bodyPr/>
          <a:lstStyle/>
          <a:p>
            <a:r>
              <a:rPr lang="en-US" altLang="zh-TW" dirty="0"/>
              <a:t>Lip-reading</a:t>
            </a:r>
            <a:endParaRPr lang="zh-TW" altLang="en-US" dirty="0"/>
          </a:p>
        </p:txBody>
      </p:sp>
      <p:sp>
        <p:nvSpPr>
          <p:cNvPr id="61" name="內容版面配置區 2"/>
          <p:cNvSpPr>
            <a:spLocks noGrp="1"/>
          </p:cNvSpPr>
          <p:nvPr>
            <p:ph idx="1"/>
          </p:nvPr>
        </p:nvSpPr>
        <p:spPr>
          <a:xfrm>
            <a:off x="200706" y="914632"/>
            <a:ext cx="8209003" cy="3263504"/>
          </a:xfrm>
        </p:spPr>
        <p:txBody>
          <a:bodyPr/>
          <a:lstStyle/>
          <a:p>
            <a:r>
              <a:rPr lang="en-US" altLang="zh-TW" dirty="0"/>
              <a:t>Domain adversarial training for lip-reading (DAT-LR) </a:t>
            </a:r>
            <a:r>
              <a:rPr lang="en-US" altLang="zh-TW" sz="2000" dirty="0">
                <a:solidFill>
                  <a:srgbClr val="0000FF"/>
                </a:solidFill>
              </a:rPr>
              <a:t>[Wand et al., </a:t>
            </a:r>
            <a:r>
              <a:rPr lang="en-US" altLang="zh-TW" sz="2000" dirty="0" err="1">
                <a:solidFill>
                  <a:srgbClr val="0000FF"/>
                </a:solidFill>
              </a:rPr>
              <a:t>arXiv</a:t>
            </a:r>
            <a:r>
              <a:rPr lang="en-US" altLang="zh-TW" sz="2000" dirty="0">
                <a:solidFill>
                  <a:srgbClr val="0000FF"/>
                </a:solidFill>
              </a:rPr>
              <a:t> 2017]</a:t>
            </a:r>
            <a:endParaRPr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808793" y="1748185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1350" dirty="0"/>
          </a:p>
        </p:txBody>
      </p:sp>
      <p:sp>
        <p:nvSpPr>
          <p:cNvPr id="73" name="文字方塊 72"/>
          <p:cNvSpPr txBox="1"/>
          <p:nvPr/>
        </p:nvSpPr>
        <p:spPr>
          <a:xfrm>
            <a:off x="96605" y="2129535"/>
            <a:ext cx="1126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Output 1 Words</a:t>
            </a:r>
            <a:endParaRPr lang="zh-TW" altLang="en-US" sz="2000" dirty="0"/>
          </a:p>
        </p:txBody>
      </p:sp>
      <p:sp>
        <p:nvSpPr>
          <p:cNvPr id="81" name="矩形 80"/>
          <p:cNvSpPr/>
          <p:nvPr/>
        </p:nvSpPr>
        <p:spPr>
          <a:xfrm>
            <a:off x="1215967" y="4558636"/>
            <a:ext cx="1100329" cy="92076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i="1" dirty="0"/>
              <a:t>E</a:t>
            </a:r>
            <a:endParaRPr lang="zh-TW" altLang="en-US" sz="2000" b="1" i="1" dirty="0"/>
          </a:p>
        </p:txBody>
      </p:sp>
      <p:sp>
        <p:nvSpPr>
          <p:cNvPr id="82" name="矩形 81"/>
          <p:cNvSpPr/>
          <p:nvPr/>
        </p:nvSpPr>
        <p:spPr>
          <a:xfrm>
            <a:off x="1215967" y="2986140"/>
            <a:ext cx="1139759" cy="914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i="1" dirty="0">
                <a:solidFill>
                  <a:srgbClr val="002060"/>
                </a:solidFill>
              </a:rPr>
              <a:t>G</a:t>
            </a:r>
            <a:endParaRPr lang="zh-TW" altLang="en-US" sz="2000" b="1" i="1" dirty="0">
              <a:solidFill>
                <a:srgbClr val="002060"/>
              </a:solidFill>
            </a:endParaRPr>
          </a:p>
        </p:txBody>
      </p:sp>
      <p:grpSp>
        <p:nvGrpSpPr>
          <p:cNvPr id="85" name="群組 84"/>
          <p:cNvGrpSpPr/>
          <p:nvPr/>
        </p:nvGrpSpPr>
        <p:grpSpPr>
          <a:xfrm>
            <a:off x="1266633" y="5801543"/>
            <a:ext cx="1017441" cy="404865"/>
            <a:chOff x="2177142" y="3571685"/>
            <a:chExt cx="1282900" cy="969428"/>
          </a:xfrm>
        </p:grpSpPr>
        <p:sp>
          <p:nvSpPr>
            <p:cNvPr id="109" name="矩形 108"/>
            <p:cNvSpPr/>
            <p:nvPr/>
          </p:nvSpPr>
          <p:spPr>
            <a:xfrm>
              <a:off x="2177142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110" name="矩形 109"/>
            <p:cNvSpPr/>
            <p:nvPr/>
          </p:nvSpPr>
          <p:spPr>
            <a:xfrm>
              <a:off x="2390654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111" name="矩形 110"/>
            <p:cNvSpPr/>
            <p:nvPr/>
          </p:nvSpPr>
          <p:spPr>
            <a:xfrm>
              <a:off x="2580376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112" name="矩形 111"/>
            <p:cNvSpPr/>
            <p:nvPr/>
          </p:nvSpPr>
          <p:spPr>
            <a:xfrm>
              <a:off x="2770098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113" name="矩形 112"/>
            <p:cNvSpPr/>
            <p:nvPr/>
          </p:nvSpPr>
          <p:spPr>
            <a:xfrm>
              <a:off x="3352042" y="3571685"/>
              <a:ext cx="108000" cy="96942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cxnSp>
          <p:nvCxnSpPr>
            <p:cNvPr id="114" name="直線接點 113"/>
            <p:cNvCxnSpPr/>
            <p:nvPr/>
          </p:nvCxnSpPr>
          <p:spPr>
            <a:xfrm>
              <a:off x="2878098" y="4056399"/>
              <a:ext cx="47394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群組 85"/>
          <p:cNvGrpSpPr/>
          <p:nvPr/>
        </p:nvGrpSpPr>
        <p:grpSpPr>
          <a:xfrm>
            <a:off x="1271291" y="2141782"/>
            <a:ext cx="1017441" cy="765699"/>
            <a:chOff x="6013110" y="4870578"/>
            <a:chExt cx="1402527" cy="1667072"/>
          </a:xfrm>
        </p:grpSpPr>
        <p:sp>
          <p:nvSpPr>
            <p:cNvPr id="103" name="圓角矩形 102"/>
            <p:cNvSpPr/>
            <p:nvPr/>
          </p:nvSpPr>
          <p:spPr>
            <a:xfrm>
              <a:off x="6013110" y="4870580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104" name="圓角矩形 103"/>
            <p:cNvSpPr/>
            <p:nvPr/>
          </p:nvSpPr>
          <p:spPr>
            <a:xfrm>
              <a:off x="6215343" y="4870579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105" name="圓角矩形 104"/>
            <p:cNvSpPr/>
            <p:nvPr/>
          </p:nvSpPr>
          <p:spPr>
            <a:xfrm>
              <a:off x="6451719" y="4870579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106" name="圓角矩形 105"/>
            <p:cNvSpPr/>
            <p:nvPr/>
          </p:nvSpPr>
          <p:spPr>
            <a:xfrm>
              <a:off x="6653952" y="4870578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107" name="圓角矩形 106"/>
            <p:cNvSpPr/>
            <p:nvPr/>
          </p:nvSpPr>
          <p:spPr>
            <a:xfrm>
              <a:off x="7307637" y="4870578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cxnSp>
          <p:nvCxnSpPr>
            <p:cNvPr id="108" name="直線接點 107"/>
            <p:cNvCxnSpPr/>
            <p:nvPr/>
          </p:nvCxnSpPr>
          <p:spPr>
            <a:xfrm>
              <a:off x="6788240" y="5701002"/>
              <a:ext cx="460027" cy="0"/>
            </a:xfrm>
            <a:prstGeom prst="line">
              <a:avLst/>
            </a:prstGeom>
            <a:ln w="28575" cap="rnd">
              <a:solidFill>
                <a:schemeClr val="tx1"/>
              </a:solidFill>
              <a:prstDash val="sysDot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直線單箭頭接點 88"/>
          <p:cNvCxnSpPr/>
          <p:nvPr/>
        </p:nvCxnSpPr>
        <p:spPr>
          <a:xfrm flipV="1">
            <a:off x="1713106" y="5479398"/>
            <a:ext cx="0" cy="2758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單箭頭接點 93"/>
          <p:cNvCxnSpPr/>
          <p:nvPr/>
        </p:nvCxnSpPr>
        <p:spPr>
          <a:xfrm flipV="1">
            <a:off x="1753513" y="3900793"/>
            <a:ext cx="0" cy="6621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矩形 78"/>
              <p:cNvSpPr/>
              <p:nvPr/>
            </p:nvSpPr>
            <p:spPr>
              <a:xfrm>
                <a:off x="431531" y="3237743"/>
                <a:ext cx="379203" cy="424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TW" altLang="en-US" sz="20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9" name="矩形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31" y="3237743"/>
                <a:ext cx="379203" cy="424283"/>
              </a:xfrm>
              <a:prstGeom prst="rect">
                <a:avLst/>
              </a:prstGeom>
              <a:blipFill>
                <a:blip r:embed="rId4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直線單箭頭接點 64"/>
          <p:cNvCxnSpPr/>
          <p:nvPr/>
        </p:nvCxnSpPr>
        <p:spPr>
          <a:xfrm>
            <a:off x="898145" y="2986140"/>
            <a:ext cx="8210" cy="119054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/>
          <p:cNvCxnSpPr/>
          <p:nvPr/>
        </p:nvCxnSpPr>
        <p:spPr>
          <a:xfrm>
            <a:off x="916375" y="4231864"/>
            <a:ext cx="4105" cy="197454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群組 3"/>
          <p:cNvGrpSpPr/>
          <p:nvPr/>
        </p:nvGrpSpPr>
        <p:grpSpPr>
          <a:xfrm>
            <a:off x="1741431" y="1843424"/>
            <a:ext cx="3166376" cy="4307604"/>
            <a:chOff x="1741431" y="1843424"/>
            <a:chExt cx="3166376" cy="4307604"/>
          </a:xfrm>
        </p:grpSpPr>
        <p:cxnSp>
          <p:nvCxnSpPr>
            <p:cNvPr id="80" name="直線單箭頭接點 79"/>
            <p:cNvCxnSpPr/>
            <p:nvPr/>
          </p:nvCxnSpPr>
          <p:spPr>
            <a:xfrm flipV="1">
              <a:off x="3314907" y="3900793"/>
              <a:ext cx="0" cy="5517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群組 1"/>
            <p:cNvGrpSpPr/>
            <p:nvPr/>
          </p:nvGrpSpPr>
          <p:grpSpPr>
            <a:xfrm>
              <a:off x="1741431" y="1843424"/>
              <a:ext cx="3166376" cy="4307604"/>
              <a:chOff x="1741431" y="1843424"/>
              <a:chExt cx="3166376" cy="4307604"/>
            </a:xfrm>
          </p:grpSpPr>
          <p:sp>
            <p:nvSpPr>
              <p:cNvPr id="72" name="文字方塊 71"/>
              <p:cNvSpPr txBox="1"/>
              <p:nvPr/>
            </p:nvSpPr>
            <p:spPr>
              <a:xfrm>
                <a:off x="3781600" y="2057496"/>
                <a:ext cx="112620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000" dirty="0"/>
                  <a:t>Output 2 Speaker </a:t>
                </a:r>
                <a:endParaRPr lang="zh-TW" altLang="en-US" sz="2000" dirty="0"/>
              </a:p>
            </p:txBody>
          </p:sp>
          <p:sp>
            <p:nvSpPr>
              <p:cNvPr id="83" name="矩形 82"/>
              <p:cNvSpPr/>
              <p:nvPr/>
            </p:nvSpPr>
            <p:spPr>
              <a:xfrm>
                <a:off x="2753876" y="2986140"/>
                <a:ext cx="1139759" cy="914653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000" b="1" i="1" dirty="0">
                    <a:solidFill>
                      <a:schemeClr val="accent6">
                        <a:lumMod val="50000"/>
                      </a:schemeClr>
                    </a:solidFill>
                  </a:rPr>
                  <a:t>D</a:t>
                </a:r>
                <a:endParaRPr lang="zh-TW" altLang="en-US" sz="2000" b="1" i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87" name="群組 86"/>
              <p:cNvGrpSpPr/>
              <p:nvPr/>
            </p:nvGrpSpPr>
            <p:grpSpPr>
              <a:xfrm>
                <a:off x="2812511" y="2283545"/>
                <a:ext cx="1017441" cy="382849"/>
                <a:chOff x="6013110" y="4870578"/>
                <a:chExt cx="1402527" cy="1667072"/>
              </a:xfrm>
            </p:grpSpPr>
            <p:sp>
              <p:nvSpPr>
                <p:cNvPr id="96" name="圓角矩形 95"/>
                <p:cNvSpPr/>
                <p:nvPr/>
              </p:nvSpPr>
              <p:spPr>
                <a:xfrm>
                  <a:off x="6013110" y="4870580"/>
                  <a:ext cx="108000" cy="1667070"/>
                </a:xfrm>
                <a:prstGeom prst="roundRect">
                  <a:avLst/>
                </a:prstGeom>
                <a:solidFill>
                  <a:schemeClr val="bg1"/>
                </a:solidFill>
                <a:ln w="22225" cap="rnd"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000"/>
                </a:p>
              </p:txBody>
            </p:sp>
            <p:sp>
              <p:nvSpPr>
                <p:cNvPr id="97" name="圓角矩形 96"/>
                <p:cNvSpPr/>
                <p:nvPr/>
              </p:nvSpPr>
              <p:spPr>
                <a:xfrm>
                  <a:off x="6215343" y="4870579"/>
                  <a:ext cx="108000" cy="1667070"/>
                </a:xfrm>
                <a:prstGeom prst="roundRect">
                  <a:avLst/>
                </a:prstGeom>
                <a:solidFill>
                  <a:schemeClr val="bg1"/>
                </a:solidFill>
                <a:ln w="22225" cap="rnd"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000"/>
                </a:p>
              </p:txBody>
            </p:sp>
            <p:sp>
              <p:nvSpPr>
                <p:cNvPr id="99" name="圓角矩形 98"/>
                <p:cNvSpPr/>
                <p:nvPr/>
              </p:nvSpPr>
              <p:spPr>
                <a:xfrm>
                  <a:off x="6451719" y="4870579"/>
                  <a:ext cx="108000" cy="1667070"/>
                </a:xfrm>
                <a:prstGeom prst="roundRect">
                  <a:avLst/>
                </a:prstGeom>
                <a:solidFill>
                  <a:schemeClr val="bg1"/>
                </a:solidFill>
                <a:ln w="22225" cap="rnd"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000"/>
                </a:p>
              </p:txBody>
            </p:sp>
            <p:sp>
              <p:nvSpPr>
                <p:cNvPr id="100" name="圓角矩形 99"/>
                <p:cNvSpPr/>
                <p:nvPr/>
              </p:nvSpPr>
              <p:spPr>
                <a:xfrm>
                  <a:off x="6653952" y="4870578"/>
                  <a:ext cx="108000" cy="1667070"/>
                </a:xfrm>
                <a:prstGeom prst="roundRect">
                  <a:avLst/>
                </a:prstGeom>
                <a:solidFill>
                  <a:schemeClr val="bg1"/>
                </a:solidFill>
                <a:ln w="22225" cap="rnd"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000"/>
                </a:p>
              </p:txBody>
            </p:sp>
            <p:sp>
              <p:nvSpPr>
                <p:cNvPr id="101" name="圓角矩形 100"/>
                <p:cNvSpPr/>
                <p:nvPr/>
              </p:nvSpPr>
              <p:spPr>
                <a:xfrm>
                  <a:off x="7307637" y="4870578"/>
                  <a:ext cx="108000" cy="1667070"/>
                </a:xfrm>
                <a:prstGeom prst="roundRect">
                  <a:avLst/>
                </a:prstGeom>
                <a:solidFill>
                  <a:schemeClr val="bg1"/>
                </a:solidFill>
                <a:ln w="22225" cap="rnd">
                  <a:solidFill>
                    <a:schemeClr val="tx1"/>
                  </a:solidFill>
                  <a:beve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000"/>
                </a:p>
              </p:txBody>
            </p:sp>
            <p:cxnSp>
              <p:nvCxnSpPr>
                <p:cNvPr id="102" name="直線接點 101"/>
                <p:cNvCxnSpPr/>
                <p:nvPr/>
              </p:nvCxnSpPr>
              <p:spPr>
                <a:xfrm>
                  <a:off x="6788240" y="5701002"/>
                  <a:ext cx="460027" cy="0"/>
                </a:xfrm>
                <a:prstGeom prst="line">
                  <a:avLst/>
                </a:prstGeom>
                <a:ln w="28575" cap="rnd">
                  <a:solidFill>
                    <a:schemeClr val="tx1"/>
                  </a:solidFill>
                  <a:prstDash val="sysDot"/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8" name="流程圖: 人工作業 87"/>
              <p:cNvSpPr/>
              <p:nvPr/>
            </p:nvSpPr>
            <p:spPr>
              <a:xfrm>
                <a:off x="2742847" y="4061107"/>
                <a:ext cx="1144120" cy="231160"/>
              </a:xfrm>
              <a:prstGeom prst="flowChartManualOperation">
                <a:avLst/>
              </a:prstGeom>
              <a:solidFill>
                <a:srgbClr val="FFC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zh-TW" sz="2000" dirty="0"/>
                  <a:t>GRL</a:t>
                </a:r>
                <a:endParaRPr lang="zh-TW" altLang="en-US" sz="2000" dirty="0"/>
              </a:p>
            </p:txBody>
          </p:sp>
          <p:cxnSp>
            <p:nvCxnSpPr>
              <p:cNvPr id="95" name="直線接點 94"/>
              <p:cNvCxnSpPr/>
              <p:nvPr/>
            </p:nvCxnSpPr>
            <p:spPr>
              <a:xfrm>
                <a:off x="1741431" y="4454605"/>
                <a:ext cx="1589198" cy="243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矩形 77"/>
                  <p:cNvSpPr/>
                  <p:nvPr/>
                </p:nvSpPr>
                <p:spPr>
                  <a:xfrm>
                    <a:off x="4208765" y="3237743"/>
                    <a:ext cx="440299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20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oMath>
                      </m:oMathPara>
                    </a14:m>
                    <a:endParaRPr lang="zh-TW" altLang="en-US" sz="2000" dirty="0"/>
                  </a:p>
                </p:txBody>
              </p:sp>
            </mc:Choice>
            <mc:Fallback xmlns="">
              <p:sp>
                <p:nvSpPr>
                  <p:cNvPr id="78" name="矩形 7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08765" y="3237743"/>
                    <a:ext cx="440299" cy="40011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2" name="直線單箭頭接點 61"/>
              <p:cNvCxnSpPr/>
              <p:nvPr/>
            </p:nvCxnSpPr>
            <p:spPr>
              <a:xfrm>
                <a:off x="4065957" y="2986140"/>
                <a:ext cx="16421" cy="1226268"/>
              </a:xfrm>
              <a:prstGeom prst="straightConnector1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弧形接點 66"/>
              <p:cNvCxnSpPr/>
              <p:nvPr/>
            </p:nvCxnSpPr>
            <p:spPr>
              <a:xfrm rot="5400000">
                <a:off x="2061697" y="4723588"/>
                <a:ext cx="1782222" cy="1072657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矩形 67"/>
                  <p:cNvSpPr/>
                  <p:nvPr/>
                </p:nvSpPr>
                <p:spPr>
                  <a:xfrm>
                    <a:off x="3076196" y="1843424"/>
                    <a:ext cx="361919" cy="43112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𝒛</m:t>
                          </m:r>
                        </m:oMath>
                      </m:oMathPara>
                    </a14:m>
                    <a:endParaRPr lang="zh-TW" altLang="en-US" sz="2000" b="1" dirty="0"/>
                  </a:p>
                </p:txBody>
              </p:sp>
            </mc:Choice>
            <mc:Fallback xmlns="">
              <p:sp>
                <p:nvSpPr>
                  <p:cNvPr id="68" name="矩形 6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6196" y="1843424"/>
                    <a:ext cx="361919" cy="43112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矩形 69"/>
              <p:cNvSpPr/>
              <p:nvPr/>
            </p:nvSpPr>
            <p:spPr>
              <a:xfrm>
                <a:off x="1517921" y="1702577"/>
                <a:ext cx="382009" cy="4311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70" name="矩形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921" y="1702577"/>
                <a:ext cx="382009" cy="43112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矩形 70"/>
              <p:cNvSpPr/>
              <p:nvPr/>
            </p:nvSpPr>
            <p:spPr>
              <a:xfrm>
                <a:off x="1451935" y="6222572"/>
                <a:ext cx="375827" cy="4311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71" name="矩形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935" y="6222572"/>
                <a:ext cx="375827" cy="43112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圖片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8"/>
          <a:stretch/>
        </p:blipFill>
        <p:spPr>
          <a:xfrm>
            <a:off x="4007436" y="5367233"/>
            <a:ext cx="1361641" cy="1121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2" name="矩形 91"/>
              <p:cNvSpPr/>
              <p:nvPr/>
            </p:nvSpPr>
            <p:spPr>
              <a:xfrm>
                <a:off x="5555806" y="2024509"/>
                <a:ext cx="3202672" cy="424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0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altLang="zh-TW" sz="2000" i="1" dirty="0">
                    <a:latin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zh-TW" sz="2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2" name="矩形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806" y="2024509"/>
                <a:ext cx="3202672" cy="424283"/>
              </a:xfrm>
              <a:prstGeom prst="rect">
                <a:avLst/>
              </a:prstGeom>
              <a:blipFill>
                <a:blip r:embed="rId9"/>
                <a:stretch>
                  <a:fillRect t="-114286" b="-1671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矩形 92"/>
              <p:cNvSpPr/>
              <p:nvPr/>
            </p:nvSpPr>
            <p:spPr>
              <a:xfrm>
                <a:off x="5560896" y="2455695"/>
                <a:ext cx="3172792" cy="4003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0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TW" sz="2000" i="1" dirty="0">
                    <a:latin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⁡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altLang="zh-TW" sz="20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3" name="矩形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896" y="2455695"/>
                <a:ext cx="3172792" cy="400302"/>
              </a:xfrm>
              <a:prstGeom prst="rect">
                <a:avLst/>
              </a:prstGeom>
              <a:blipFill>
                <a:blip r:embed="rId10"/>
                <a:stretch>
                  <a:fillRect t="-121212" b="-18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矩形 97"/>
              <p:cNvSpPr/>
              <p:nvPr/>
            </p:nvSpPr>
            <p:spPr>
              <a:xfrm>
                <a:off x="5438527" y="3398910"/>
                <a:ext cx="2042739" cy="7383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altLang="zh-TW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altLang="zh-TW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altLang="zh-TW" sz="20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TW" sz="20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ϵ</m:t>
                      </m:r>
                      <m:f>
                        <m:fPr>
                          <m:ctrlPr>
                            <a:rPr lang="el-GR" altLang="zh-TW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l-GR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zh-TW" altLang="el-GR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8" name="矩形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527" y="3398910"/>
                <a:ext cx="2042739" cy="7383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矩形 121"/>
              <p:cNvSpPr/>
              <p:nvPr/>
            </p:nvSpPr>
            <p:spPr>
              <a:xfrm>
                <a:off x="5399215" y="5129438"/>
                <a:ext cx="2332049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altLang="zh-TW" sz="20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altLang="zh-TW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altLang="zh-TW" sz="2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TW" sz="2000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ϵ</m:t>
                      </m:r>
                      <m:d>
                        <m:dPr>
                          <m:ctrlPr>
                            <a:rPr lang="el-GR" altLang="zh-TW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altLang="zh-TW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TW" altLang="el-GR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TW" altLang="el-GR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2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2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2" name="矩形 1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215" y="5129438"/>
                <a:ext cx="2332049" cy="78386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矩形 122"/>
              <p:cNvSpPr/>
              <p:nvPr/>
            </p:nvSpPr>
            <p:spPr>
              <a:xfrm>
                <a:off x="5481716" y="4269400"/>
                <a:ext cx="2070247" cy="7278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altLang="zh-TW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altLang="zh-TW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TW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altLang="zh-TW" sz="2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altLang="zh-TW" sz="2000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ϵ</m:t>
                      </m:r>
                      <m:f>
                        <m:fPr>
                          <m:ctrlPr>
                            <a:rPr lang="el-GR" altLang="zh-TW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l-GR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zh-TW" altLang="el-GR" sz="20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2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3" name="矩形 1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1716" y="4269400"/>
                <a:ext cx="2070247" cy="72789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文字方塊 123"/>
          <p:cNvSpPr txBox="1"/>
          <p:nvPr/>
        </p:nvSpPr>
        <p:spPr>
          <a:xfrm>
            <a:off x="5306484" y="2998800"/>
            <a:ext cx="186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Model update </a:t>
            </a:r>
            <a:endParaRPr lang="zh-TW" altLang="en-US" sz="2000" dirty="0"/>
          </a:p>
        </p:txBody>
      </p:sp>
      <p:sp>
        <p:nvSpPr>
          <p:cNvPr id="125" name="矩形 124"/>
          <p:cNvSpPr/>
          <p:nvPr/>
        </p:nvSpPr>
        <p:spPr>
          <a:xfrm>
            <a:off x="7408156" y="3385873"/>
            <a:ext cx="16912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rgbClr val="0070C0"/>
                </a:solidFill>
              </a:rPr>
              <a:t>Max classification accuracy </a:t>
            </a:r>
          </a:p>
        </p:txBody>
      </p:sp>
      <p:sp>
        <p:nvSpPr>
          <p:cNvPr id="126" name="矩形 125"/>
          <p:cNvSpPr/>
          <p:nvPr/>
        </p:nvSpPr>
        <p:spPr>
          <a:xfrm>
            <a:off x="7421166" y="4369493"/>
            <a:ext cx="1691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Max domain accuracy </a:t>
            </a:r>
          </a:p>
        </p:txBody>
      </p:sp>
      <p:sp>
        <p:nvSpPr>
          <p:cNvPr id="127" name="矩形 126"/>
          <p:cNvSpPr/>
          <p:nvPr/>
        </p:nvSpPr>
        <p:spPr>
          <a:xfrm>
            <a:off x="5399215" y="5967537"/>
            <a:ext cx="3267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Max classification accuracy </a:t>
            </a:r>
          </a:p>
        </p:txBody>
      </p:sp>
      <p:sp>
        <p:nvSpPr>
          <p:cNvPr id="128" name="文字方塊 127"/>
          <p:cNvSpPr txBox="1"/>
          <p:nvPr/>
        </p:nvSpPr>
        <p:spPr>
          <a:xfrm>
            <a:off x="4815849" y="1611418"/>
            <a:ext cx="3131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Objective function </a:t>
            </a:r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矩形 128"/>
              <p:cNvSpPr/>
              <p:nvPr/>
            </p:nvSpPr>
            <p:spPr>
              <a:xfrm>
                <a:off x="7537065" y="5201714"/>
                <a:ext cx="977319" cy="6661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f>
                        <m:fPr>
                          <m:ctrlPr>
                            <a:rPr lang="el-GR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l-G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zh-TW" altLang="el-GR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9" name="矩形 1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065" y="5201714"/>
                <a:ext cx="977319" cy="66614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矩形 129"/>
          <p:cNvSpPr/>
          <p:nvPr/>
        </p:nvSpPr>
        <p:spPr>
          <a:xfrm>
            <a:off x="5733761" y="6251882"/>
            <a:ext cx="2598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solidFill>
                  <a:srgbClr val="7030A0"/>
                </a:solidFill>
              </a:rPr>
              <a:t>and Min domain accuracy</a:t>
            </a:r>
          </a:p>
        </p:txBody>
      </p:sp>
      <p:sp>
        <p:nvSpPr>
          <p:cNvPr id="3" name="矩形 2"/>
          <p:cNvSpPr/>
          <p:nvPr/>
        </p:nvSpPr>
        <p:spPr>
          <a:xfrm>
            <a:off x="2736005" y="6469028"/>
            <a:ext cx="1201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~80% WAC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545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8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3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1083BA84-459A-4697-A4C0-A26743959834}"/>
              </a:ext>
            </a:extLst>
          </p:cNvPr>
          <p:cNvSpPr txBox="1">
            <a:spLocks/>
          </p:cNvSpPr>
          <p:nvPr/>
        </p:nvSpPr>
        <p:spPr>
          <a:xfrm>
            <a:off x="321178" y="1185320"/>
            <a:ext cx="8599432" cy="554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Recognition results of speaker mismatched conditions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31" y="118166"/>
            <a:ext cx="7886700" cy="994172"/>
          </a:xfrm>
        </p:spPr>
        <p:txBody>
          <a:bodyPr/>
          <a:lstStyle/>
          <a:p>
            <a:r>
              <a:rPr lang="en-US" altLang="zh-TW" dirty="0"/>
              <a:t>Lip-reading (DAT-LR) </a:t>
            </a:r>
            <a:endParaRPr lang="zh-TW" altLang="en-US" dirty="0"/>
          </a:p>
        </p:txBody>
      </p:sp>
      <p:sp>
        <p:nvSpPr>
          <p:cNvPr id="59" name="矩形 58"/>
          <p:cNvSpPr/>
          <p:nvPr/>
        </p:nvSpPr>
        <p:spPr>
          <a:xfrm>
            <a:off x="1456495" y="1829147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135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26" y="2202211"/>
            <a:ext cx="5567719" cy="325178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942560" y="1919336"/>
            <a:ext cx="51122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/>
              <a:t>Table 19: Performance of DAT and the baseline.</a:t>
            </a:r>
            <a:endParaRPr lang="zh-TW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1320260" y="5610112"/>
            <a:ext cx="6121940" cy="769441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200" dirty="0"/>
              <a:t>The DAT approach notably enhances the recognition accuracies in different conditions. </a:t>
            </a:r>
          </a:p>
        </p:txBody>
      </p:sp>
      <p:sp>
        <p:nvSpPr>
          <p:cNvPr id="9" name="矩形 8"/>
          <p:cNvSpPr/>
          <p:nvPr/>
        </p:nvSpPr>
        <p:spPr>
          <a:xfrm>
            <a:off x="1756902" y="3741083"/>
            <a:ext cx="5297948" cy="73566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735907" y="2958978"/>
            <a:ext cx="5297948" cy="73566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745897" y="4499441"/>
            <a:ext cx="5297948" cy="73566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83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1874" y="203201"/>
            <a:ext cx="7886700" cy="994172"/>
          </a:xfrm>
        </p:spPr>
        <p:txBody>
          <a:bodyPr/>
          <a:lstStyle/>
          <a:p>
            <a:r>
              <a:rPr lang="en-US" altLang="zh-TW" dirty="0"/>
              <a:t>Outline</a:t>
            </a:r>
            <a:r>
              <a:rPr lang="zh-TW" altLang="en-US" dirty="0"/>
              <a:t> </a:t>
            </a:r>
            <a:r>
              <a:rPr lang="en-US" altLang="zh-TW" dirty="0"/>
              <a:t>of Part II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73100" y="1361550"/>
          <a:ext cx="7912100" cy="4848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06CB14CD-9C79-464C-8062-15EB3C2D113F}"/>
              </a:ext>
            </a:extLst>
          </p:cNvPr>
          <p:cNvSpPr/>
          <p:nvPr/>
        </p:nvSpPr>
        <p:spPr>
          <a:xfrm>
            <a:off x="685800" y="5446619"/>
            <a:ext cx="7886700" cy="6617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65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肘形接點 13"/>
          <p:cNvCxnSpPr/>
          <p:nvPr/>
        </p:nvCxnSpPr>
        <p:spPr>
          <a:xfrm rot="5400000" flipH="1" flipV="1">
            <a:off x="3253835" y="165713"/>
            <a:ext cx="873864" cy="3502148"/>
          </a:xfrm>
          <a:prstGeom prst="bentConnector2">
            <a:avLst/>
          </a:prstGeom>
          <a:ln w="158750">
            <a:tailEnd type="triangle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2" y="64812"/>
            <a:ext cx="8618917" cy="994172"/>
          </a:xfrm>
        </p:spPr>
        <p:txBody>
          <a:bodyPr>
            <a:normAutofit/>
          </a:bodyPr>
          <a:lstStyle/>
          <a:p>
            <a:pPr lvl="0"/>
            <a:r>
              <a:rPr lang="en-US" altLang="zh-TW" sz="3600" dirty="0"/>
              <a:t>Speech Signal Generation (Regression Task)</a:t>
            </a:r>
            <a:endParaRPr lang="zh-TW" altLang="en-US" sz="3600" dirty="0"/>
          </a:p>
        </p:txBody>
      </p:sp>
      <p:grpSp>
        <p:nvGrpSpPr>
          <p:cNvPr id="6" name="群組 5"/>
          <p:cNvGrpSpPr/>
          <p:nvPr/>
        </p:nvGrpSpPr>
        <p:grpSpPr>
          <a:xfrm>
            <a:off x="1272410" y="1224041"/>
            <a:ext cx="6847015" cy="1773904"/>
            <a:chOff x="1379616" y="2340239"/>
            <a:chExt cx="6847015" cy="1773904"/>
          </a:xfrm>
        </p:grpSpPr>
        <p:grpSp>
          <p:nvGrpSpPr>
            <p:cNvPr id="45" name="群組 44"/>
            <p:cNvGrpSpPr/>
            <p:nvPr/>
          </p:nvGrpSpPr>
          <p:grpSpPr>
            <a:xfrm>
              <a:off x="1379616" y="2340239"/>
              <a:ext cx="6847015" cy="1773904"/>
              <a:chOff x="1054925" y="3186189"/>
              <a:chExt cx="6279760" cy="1949030"/>
            </a:xfrm>
          </p:grpSpPr>
          <p:grpSp>
            <p:nvGrpSpPr>
              <p:cNvPr id="24" name="群組 23"/>
              <p:cNvGrpSpPr/>
              <p:nvPr/>
            </p:nvGrpSpPr>
            <p:grpSpPr>
              <a:xfrm>
                <a:off x="2389744" y="3821929"/>
                <a:ext cx="4944941" cy="1313290"/>
                <a:chOff x="4126327" y="3918193"/>
                <a:chExt cx="3570240" cy="1013283"/>
              </a:xfrm>
            </p:grpSpPr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30001361-E9BB-4D53-9A0E-54F47C85241B}"/>
                    </a:ext>
                  </a:extLst>
                </p:cNvPr>
                <p:cNvSpPr/>
                <p:nvPr/>
              </p:nvSpPr>
              <p:spPr>
                <a:xfrm>
                  <a:off x="4472249" y="4370879"/>
                  <a:ext cx="1055077" cy="56059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2200" b="1" i="1" dirty="0">
                      <a:solidFill>
                        <a:schemeClr val="tx2"/>
                      </a:solidFill>
                    </a:rPr>
                    <a:t>G</a:t>
                  </a:r>
                  <a:endParaRPr lang="zh-TW" altLang="en-US" sz="2200" b="1" i="1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5" name="箭號: 向右 14">
                  <a:extLst>
                    <a:ext uri="{FF2B5EF4-FFF2-40B4-BE49-F238E27FC236}">
                      <a16:creationId xmlns:a16="http://schemas.microsoft.com/office/drawing/2014/main" id="{74ACB8BE-0A5D-4C56-B556-207C34901E5C}"/>
                    </a:ext>
                  </a:extLst>
                </p:cNvPr>
                <p:cNvSpPr/>
                <p:nvPr/>
              </p:nvSpPr>
              <p:spPr>
                <a:xfrm>
                  <a:off x="4126327" y="4512037"/>
                  <a:ext cx="316523" cy="255024"/>
                </a:xfrm>
                <a:prstGeom prst="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200"/>
                </a:p>
              </p:txBody>
            </p:sp>
            <p:sp>
              <p:nvSpPr>
                <p:cNvPr id="16" name="箭號: 向右 15">
                  <a:extLst>
                    <a:ext uri="{FF2B5EF4-FFF2-40B4-BE49-F238E27FC236}">
                      <a16:creationId xmlns:a16="http://schemas.microsoft.com/office/drawing/2014/main" id="{7E10B9E3-902D-4CD8-9977-AA4697900348}"/>
                    </a:ext>
                  </a:extLst>
                </p:cNvPr>
                <p:cNvSpPr/>
                <p:nvPr/>
              </p:nvSpPr>
              <p:spPr>
                <a:xfrm>
                  <a:off x="5556720" y="4539432"/>
                  <a:ext cx="316523" cy="255024"/>
                </a:xfrm>
                <a:prstGeom prst="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200"/>
                </a:p>
              </p:txBody>
            </p:sp>
            <p:sp>
              <p:nvSpPr>
                <p:cNvPr id="17" name="箭號: 上-下雙向 16">
                  <a:extLst>
                    <a:ext uri="{FF2B5EF4-FFF2-40B4-BE49-F238E27FC236}">
                      <a16:creationId xmlns:a16="http://schemas.microsoft.com/office/drawing/2014/main" id="{62017C2C-EBA7-463F-8F5A-EB057979DFDC}"/>
                    </a:ext>
                  </a:extLst>
                </p:cNvPr>
                <p:cNvSpPr/>
                <p:nvPr/>
              </p:nvSpPr>
              <p:spPr>
                <a:xfrm>
                  <a:off x="6209482" y="3918193"/>
                  <a:ext cx="219075" cy="411044"/>
                </a:xfrm>
                <a:prstGeom prst="upDownArrow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2200"/>
                </a:p>
              </p:txBody>
            </p:sp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F3A6A1EE-1E7B-474E-A24A-CED9A74603DF}"/>
                    </a:ext>
                  </a:extLst>
                </p:cNvPr>
                <p:cNvSpPr/>
                <p:nvPr/>
              </p:nvSpPr>
              <p:spPr>
                <a:xfrm>
                  <a:off x="5923511" y="4375335"/>
                  <a:ext cx="883724" cy="525667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sz="2200" dirty="0"/>
                    <a:t>Output</a:t>
                  </a:r>
                  <a:endParaRPr lang="zh-TW" altLang="en-US" sz="2200" dirty="0"/>
                </a:p>
              </p:txBody>
            </p:sp>
            <p:sp>
              <p:nvSpPr>
                <p:cNvPr id="23" name="矩形 22"/>
                <p:cNvSpPr/>
                <p:nvPr/>
              </p:nvSpPr>
              <p:spPr>
                <a:xfrm>
                  <a:off x="6436616" y="3931448"/>
                  <a:ext cx="1259951" cy="2805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sz="2000" dirty="0"/>
                    <a:t>Objective function</a:t>
                  </a:r>
                  <a:endParaRPr lang="zh-TW" altLang="en-US" sz="2000" dirty="0"/>
                </a:p>
              </p:txBody>
            </p:sp>
          </p:grpSp>
          <p:pic>
            <p:nvPicPr>
              <p:cNvPr id="43" name="圖片 42"/>
              <p:cNvPicPr preferRelativeResize="0">
                <a:picLocks/>
              </p:cNvPicPr>
              <p:nvPr/>
            </p:nvPicPr>
            <p:blipFill rotWithShape="1">
              <a:blip r:embed="rId3"/>
              <a:srcRect l="13019" t="7660" r="9435" b="11161"/>
              <a:stretch/>
            </p:blipFill>
            <p:spPr>
              <a:xfrm>
                <a:off x="1054925" y="4434325"/>
                <a:ext cx="1224000" cy="5760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</p:pic>
          <p:pic>
            <p:nvPicPr>
              <p:cNvPr id="44" name="圖片 43"/>
              <p:cNvPicPr preferRelativeResize="0">
                <a:picLocks/>
              </p:cNvPicPr>
              <p:nvPr/>
            </p:nvPicPr>
            <p:blipFill rotWithShape="1">
              <a:blip r:embed="rId4"/>
              <a:srcRect l="13036" t="7459" r="9570" b="11112"/>
              <a:stretch/>
            </p:blipFill>
            <p:spPr>
              <a:xfrm>
                <a:off x="4878931" y="3186189"/>
                <a:ext cx="1224000" cy="57600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</p:pic>
        </p:grpSp>
        <p:sp>
          <p:nvSpPr>
            <p:cNvPr id="5" name="矩形 4"/>
            <p:cNvSpPr/>
            <p:nvPr/>
          </p:nvSpPr>
          <p:spPr>
            <a:xfrm>
              <a:off x="2286000" y="2967335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endParaRPr lang="zh-TW" altLang="en-US" dirty="0"/>
            </a:p>
          </p:txBody>
        </p:sp>
      </p:grpSp>
      <p:sp>
        <p:nvSpPr>
          <p:cNvPr id="29" name="矩形 28"/>
          <p:cNvSpPr/>
          <p:nvPr/>
        </p:nvSpPr>
        <p:spPr>
          <a:xfrm>
            <a:off x="3151262" y="1079744"/>
            <a:ext cx="8442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/>
              <a:t>Paired</a:t>
            </a:r>
            <a:endParaRPr lang="zh-TW" altLang="en-US" sz="2000" dirty="0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7" y="3158212"/>
            <a:ext cx="3967032" cy="3551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532" y="3158212"/>
            <a:ext cx="4271519" cy="3551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7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  <p:par>
              <p:cTn id="5"/>
            </p:par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標題 1">
            <a:extLst>
              <a:ext uri="{FF2B5EF4-FFF2-40B4-BE49-F238E27FC236}">
                <a16:creationId xmlns:a16="http://schemas.microsoft.com/office/drawing/2014/main" id="{091A4630-B384-4219-9429-A7FCB928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3" y="57849"/>
            <a:ext cx="9374039" cy="994172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TW" sz="3600" dirty="0"/>
              <a:t>Speech, Speaker, Emotion Recognition and Lip-reading (Classification Task)</a:t>
            </a:r>
            <a:endParaRPr lang="zh-TW" altLang="en-US" sz="3600" dirty="0"/>
          </a:p>
        </p:txBody>
      </p:sp>
      <p:sp>
        <p:nvSpPr>
          <p:cNvPr id="59" name="矩形 58"/>
          <p:cNvSpPr/>
          <p:nvPr/>
        </p:nvSpPr>
        <p:spPr>
          <a:xfrm>
            <a:off x="1627521" y="1936310"/>
            <a:ext cx="184731" cy="351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135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6722250" y="1721103"/>
            <a:ext cx="923876" cy="829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Output</a:t>
            </a:r>
          </a:p>
          <a:p>
            <a:pPr algn="ctr"/>
            <a:r>
              <a:rPr lang="en-US" altLang="zh-TW" sz="2000" dirty="0"/>
              <a:t>label</a:t>
            </a:r>
            <a:endParaRPr lang="zh-TW" altLang="en-US" sz="20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5385543" y="5519300"/>
            <a:ext cx="174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Clean data</a:t>
            </a:r>
            <a:endParaRPr lang="zh-TW" altLang="en-US" sz="2000" dirty="0"/>
          </a:p>
        </p:txBody>
      </p:sp>
      <p:sp>
        <p:nvSpPr>
          <p:cNvPr id="13" name="矩形 12"/>
          <p:cNvSpPr/>
          <p:nvPr/>
        </p:nvSpPr>
        <p:spPr>
          <a:xfrm>
            <a:off x="5832376" y="3808519"/>
            <a:ext cx="902647" cy="7970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i="1" dirty="0"/>
              <a:t>E</a:t>
            </a:r>
            <a:endParaRPr lang="zh-TW" altLang="en-US" sz="2000" i="1" dirty="0"/>
          </a:p>
        </p:txBody>
      </p:sp>
      <p:sp>
        <p:nvSpPr>
          <p:cNvPr id="14" name="矩形 13"/>
          <p:cNvSpPr/>
          <p:nvPr/>
        </p:nvSpPr>
        <p:spPr>
          <a:xfrm>
            <a:off x="5832376" y="2447273"/>
            <a:ext cx="934993" cy="7917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i="1" dirty="0">
                <a:solidFill>
                  <a:srgbClr val="002060"/>
                </a:solidFill>
              </a:rPr>
              <a:t>G</a:t>
            </a:r>
            <a:endParaRPr lang="zh-TW" altLang="en-US" sz="2000" b="1" i="1" dirty="0">
              <a:solidFill>
                <a:srgbClr val="00206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873939" y="4884455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18" name="矩形 17"/>
          <p:cNvSpPr/>
          <p:nvPr/>
        </p:nvSpPr>
        <p:spPr>
          <a:xfrm>
            <a:off x="6012849" y="4884455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19" name="矩形 18"/>
          <p:cNvSpPr/>
          <p:nvPr/>
        </p:nvSpPr>
        <p:spPr>
          <a:xfrm>
            <a:off x="6136282" y="4884455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20" name="矩形 19"/>
          <p:cNvSpPr/>
          <p:nvPr/>
        </p:nvSpPr>
        <p:spPr>
          <a:xfrm>
            <a:off x="6259714" y="4884455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21" name="矩形 20"/>
          <p:cNvSpPr/>
          <p:nvPr/>
        </p:nvSpPr>
        <p:spPr>
          <a:xfrm>
            <a:off x="6638325" y="4884455"/>
            <a:ext cx="70264" cy="350477"/>
          </a:xfrm>
          <a:prstGeom prst="rect">
            <a:avLst/>
          </a:prstGeom>
          <a:solidFill>
            <a:srgbClr val="9966FF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cxnSp>
        <p:nvCxnSpPr>
          <p:cNvPr id="22" name="直線接點 21"/>
          <p:cNvCxnSpPr/>
          <p:nvPr/>
        </p:nvCxnSpPr>
        <p:spPr>
          <a:xfrm>
            <a:off x="6329978" y="5059694"/>
            <a:ext cx="30834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群組 27"/>
          <p:cNvGrpSpPr/>
          <p:nvPr/>
        </p:nvGrpSpPr>
        <p:grpSpPr>
          <a:xfrm>
            <a:off x="5877761" y="1716344"/>
            <a:ext cx="834650" cy="662835"/>
            <a:chOff x="6013110" y="4870578"/>
            <a:chExt cx="1402527" cy="1667072"/>
          </a:xfrm>
        </p:grpSpPr>
        <p:sp>
          <p:nvSpPr>
            <p:cNvPr id="29" name="圓角矩形 28"/>
            <p:cNvSpPr/>
            <p:nvPr/>
          </p:nvSpPr>
          <p:spPr>
            <a:xfrm>
              <a:off x="6013110" y="4870580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6215343" y="4870579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6451719" y="4870579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6653952" y="4870578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7307637" y="4870578"/>
              <a:ext cx="108000" cy="1667070"/>
            </a:xfrm>
            <a:prstGeom prst="roundRect">
              <a:avLst/>
            </a:prstGeom>
            <a:solidFill>
              <a:schemeClr val="bg1"/>
            </a:solidFill>
            <a:ln w="22225"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000"/>
            </a:p>
          </p:txBody>
        </p:sp>
        <p:cxnSp>
          <p:nvCxnSpPr>
            <p:cNvPr id="34" name="直線接點 33"/>
            <p:cNvCxnSpPr/>
            <p:nvPr/>
          </p:nvCxnSpPr>
          <p:spPr>
            <a:xfrm>
              <a:off x="6788240" y="5701002"/>
              <a:ext cx="460027" cy="0"/>
            </a:xfrm>
            <a:prstGeom prst="line">
              <a:avLst/>
            </a:prstGeom>
            <a:ln w="28575" cap="rnd">
              <a:solidFill>
                <a:schemeClr val="tx1"/>
              </a:solidFill>
              <a:prstDash val="sysDot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直線單箭頭接點 43"/>
          <p:cNvCxnSpPr/>
          <p:nvPr/>
        </p:nvCxnSpPr>
        <p:spPr>
          <a:xfrm flipV="1">
            <a:off x="6240200" y="4605586"/>
            <a:ext cx="0" cy="2388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/>
          <p:nvPr/>
        </p:nvCxnSpPr>
        <p:spPr>
          <a:xfrm flipV="1">
            <a:off x="6273348" y="3239052"/>
            <a:ext cx="0" cy="5731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矩形 90"/>
              <p:cNvSpPr/>
              <p:nvPr/>
            </p:nvSpPr>
            <p:spPr>
              <a:xfrm>
                <a:off x="6170914" y="1262236"/>
                <a:ext cx="396262" cy="4689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91" name="矩形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914" y="1262236"/>
                <a:ext cx="396262" cy="4689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矩形 91"/>
              <p:cNvSpPr/>
              <p:nvPr/>
            </p:nvSpPr>
            <p:spPr>
              <a:xfrm>
                <a:off x="4367305" y="5236975"/>
                <a:ext cx="389850" cy="4689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sz="20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92" name="矩形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305" y="5236975"/>
                <a:ext cx="389850" cy="468967"/>
              </a:xfrm>
              <a:prstGeom prst="rect">
                <a:avLst/>
              </a:prstGeom>
              <a:blipFill>
                <a:blip r:embed="rId4"/>
                <a:stretch>
                  <a:fillRect t="-2597" r="-78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5820023" y="3469475"/>
            <a:ext cx="921466" cy="216023"/>
          </a:xfrm>
          <a:prstGeom prst="rect">
            <a:avLst/>
          </a:prstGeom>
          <a:solidFill>
            <a:srgbClr val="9966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solidFill>
                  <a:schemeClr val="bg1"/>
                </a:solidFill>
              </a:rPr>
              <a:t>Emb</a:t>
            </a:r>
            <a:r>
              <a:rPr lang="en-US" altLang="zh-TW" sz="2000" dirty="0">
                <a:solidFill>
                  <a:schemeClr val="bg1"/>
                </a:solidFill>
              </a:rPr>
              <a:t>.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68" name="文字方塊 67"/>
          <p:cNvSpPr txBox="1"/>
          <p:nvPr/>
        </p:nvSpPr>
        <p:spPr>
          <a:xfrm>
            <a:off x="3621967" y="5498441"/>
            <a:ext cx="174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Noisy data</a:t>
            </a:r>
            <a:endParaRPr lang="zh-TW" altLang="en-US" sz="2000" dirty="0"/>
          </a:p>
        </p:txBody>
      </p:sp>
      <p:sp>
        <p:nvSpPr>
          <p:cNvPr id="72" name="矩形 71"/>
          <p:cNvSpPr/>
          <p:nvPr/>
        </p:nvSpPr>
        <p:spPr>
          <a:xfrm>
            <a:off x="4141323" y="4869266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3" name="矩形 72"/>
          <p:cNvSpPr/>
          <p:nvPr/>
        </p:nvSpPr>
        <p:spPr>
          <a:xfrm>
            <a:off x="4280233" y="4869266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5" name="矩形 74"/>
          <p:cNvSpPr/>
          <p:nvPr/>
        </p:nvSpPr>
        <p:spPr>
          <a:xfrm>
            <a:off x="4403666" y="4869266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7" name="矩形 76"/>
          <p:cNvSpPr/>
          <p:nvPr/>
        </p:nvSpPr>
        <p:spPr>
          <a:xfrm>
            <a:off x="4527098" y="4869266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8" name="矩形 77"/>
          <p:cNvSpPr/>
          <p:nvPr/>
        </p:nvSpPr>
        <p:spPr>
          <a:xfrm>
            <a:off x="5164263" y="4869266"/>
            <a:ext cx="70264" cy="35047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cxnSp>
        <p:nvCxnSpPr>
          <p:cNvPr id="79" name="直線接點 78"/>
          <p:cNvCxnSpPr/>
          <p:nvPr/>
        </p:nvCxnSpPr>
        <p:spPr>
          <a:xfrm>
            <a:off x="4855916" y="5044505"/>
            <a:ext cx="30834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矩形 81"/>
              <p:cNvSpPr/>
              <p:nvPr/>
            </p:nvSpPr>
            <p:spPr>
              <a:xfrm>
                <a:off x="6096339" y="5255791"/>
                <a:ext cx="389850" cy="4689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82" name="矩形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339" y="5255791"/>
                <a:ext cx="389850" cy="4689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矩形 86"/>
              <p:cNvSpPr/>
              <p:nvPr/>
            </p:nvSpPr>
            <p:spPr>
              <a:xfrm>
                <a:off x="6694280" y="3149240"/>
                <a:ext cx="1145826" cy="42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  <m:r>
                      <a:rPr lang="en-US" altLang="zh-TW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altLang="zh-TW" sz="20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87" name="矩形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280" y="3149240"/>
                <a:ext cx="1145826" cy="428246"/>
              </a:xfrm>
              <a:prstGeom prst="rect">
                <a:avLst/>
              </a:prstGeom>
              <a:blipFill>
                <a:blip r:embed="rId6"/>
                <a:stretch>
                  <a:fillRect t="-8571" r="-30319" b="-1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6735023" y="4067171"/>
                <a:ext cx="602601" cy="42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023" y="4067171"/>
                <a:ext cx="602601" cy="428246"/>
              </a:xfrm>
              <a:prstGeom prst="rect">
                <a:avLst/>
              </a:prstGeom>
              <a:blipFill>
                <a:blip r:embed="rId7"/>
                <a:stretch>
                  <a:fillRect t="-7143" r="-9091" b="-1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矩形 87"/>
              <p:cNvSpPr/>
              <p:nvPr/>
            </p:nvSpPr>
            <p:spPr>
              <a:xfrm>
                <a:off x="6773133" y="2640657"/>
                <a:ext cx="588174" cy="42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b="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sz="20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88" name="矩形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133" y="2640657"/>
                <a:ext cx="588174" cy="428246"/>
              </a:xfrm>
              <a:prstGeom prst="rect">
                <a:avLst/>
              </a:prstGeom>
              <a:blipFill>
                <a:blip r:embed="rId8"/>
                <a:stretch>
                  <a:fillRect t="-7143" r="-10309" b="-185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文字方塊 55"/>
          <p:cNvSpPr txBox="1"/>
          <p:nvPr/>
        </p:nvSpPr>
        <p:spPr>
          <a:xfrm>
            <a:off x="2216454" y="5473592"/>
            <a:ext cx="1747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Accented speech</a:t>
            </a:r>
            <a:endParaRPr lang="zh-TW" altLang="en-US" sz="2000" dirty="0"/>
          </a:p>
        </p:txBody>
      </p:sp>
      <p:sp>
        <p:nvSpPr>
          <p:cNvPr id="60" name="矩形 59"/>
          <p:cNvSpPr/>
          <p:nvPr/>
        </p:nvSpPr>
        <p:spPr>
          <a:xfrm>
            <a:off x="2735810" y="4844417"/>
            <a:ext cx="70264" cy="350477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62" name="矩形 61"/>
          <p:cNvSpPr/>
          <p:nvPr/>
        </p:nvSpPr>
        <p:spPr>
          <a:xfrm>
            <a:off x="2874720" y="4844417"/>
            <a:ext cx="70264" cy="350477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64" name="矩形 63"/>
          <p:cNvSpPr/>
          <p:nvPr/>
        </p:nvSpPr>
        <p:spPr>
          <a:xfrm>
            <a:off x="2998153" y="4844417"/>
            <a:ext cx="70264" cy="350477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65" name="矩形 64"/>
          <p:cNvSpPr/>
          <p:nvPr/>
        </p:nvSpPr>
        <p:spPr>
          <a:xfrm>
            <a:off x="3121585" y="4844417"/>
            <a:ext cx="70264" cy="350477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66" name="矩形 65"/>
          <p:cNvSpPr/>
          <p:nvPr/>
        </p:nvSpPr>
        <p:spPr>
          <a:xfrm>
            <a:off x="3500196" y="4844417"/>
            <a:ext cx="70264" cy="350477"/>
          </a:xfrm>
          <a:prstGeom prst="rect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cxnSp>
        <p:nvCxnSpPr>
          <p:cNvPr id="67" name="直線接點 66"/>
          <p:cNvCxnSpPr/>
          <p:nvPr/>
        </p:nvCxnSpPr>
        <p:spPr>
          <a:xfrm>
            <a:off x="3191849" y="5019656"/>
            <a:ext cx="30834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矩形 68"/>
              <p:cNvSpPr/>
              <p:nvPr/>
            </p:nvSpPr>
            <p:spPr>
              <a:xfrm>
                <a:off x="2976227" y="5236976"/>
                <a:ext cx="38985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̆"/>
                          <m:ctrlPr>
                            <a:rPr lang="en-US" altLang="zh-TW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69" name="矩形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6227" y="5236976"/>
                <a:ext cx="389850" cy="400110"/>
              </a:xfrm>
              <a:prstGeom prst="rect">
                <a:avLst/>
              </a:prstGeom>
              <a:blipFill>
                <a:blip r:embed="rId9"/>
                <a:stretch>
                  <a:fillRect t="-1515" r="-93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文字方塊 70"/>
          <p:cNvSpPr txBox="1"/>
          <p:nvPr/>
        </p:nvSpPr>
        <p:spPr>
          <a:xfrm>
            <a:off x="926049" y="5473592"/>
            <a:ext cx="1747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Channel distortion</a:t>
            </a:r>
            <a:endParaRPr lang="zh-TW" altLang="en-US" sz="2000" dirty="0"/>
          </a:p>
        </p:txBody>
      </p:sp>
      <p:sp>
        <p:nvSpPr>
          <p:cNvPr id="74" name="矩形 73"/>
          <p:cNvSpPr/>
          <p:nvPr/>
        </p:nvSpPr>
        <p:spPr>
          <a:xfrm>
            <a:off x="1445405" y="4844417"/>
            <a:ext cx="70264" cy="350477"/>
          </a:xfrm>
          <a:prstGeom prst="rect">
            <a:avLst/>
          </a:prstGeom>
          <a:solidFill>
            <a:schemeClr val="accent6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6" name="矩形 75"/>
          <p:cNvSpPr/>
          <p:nvPr/>
        </p:nvSpPr>
        <p:spPr>
          <a:xfrm>
            <a:off x="1584315" y="4844417"/>
            <a:ext cx="70264" cy="350477"/>
          </a:xfrm>
          <a:prstGeom prst="rect">
            <a:avLst/>
          </a:prstGeom>
          <a:solidFill>
            <a:schemeClr val="accent6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83" name="矩形 82"/>
          <p:cNvSpPr/>
          <p:nvPr/>
        </p:nvSpPr>
        <p:spPr>
          <a:xfrm>
            <a:off x="1707748" y="4844417"/>
            <a:ext cx="70264" cy="350477"/>
          </a:xfrm>
          <a:prstGeom prst="rect">
            <a:avLst/>
          </a:prstGeom>
          <a:solidFill>
            <a:schemeClr val="accent6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84" name="矩形 83"/>
          <p:cNvSpPr/>
          <p:nvPr/>
        </p:nvSpPr>
        <p:spPr>
          <a:xfrm>
            <a:off x="1831180" y="4844417"/>
            <a:ext cx="70264" cy="350477"/>
          </a:xfrm>
          <a:prstGeom prst="rect">
            <a:avLst/>
          </a:prstGeom>
          <a:solidFill>
            <a:schemeClr val="accent6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89" name="矩形 88"/>
          <p:cNvSpPr/>
          <p:nvPr/>
        </p:nvSpPr>
        <p:spPr>
          <a:xfrm>
            <a:off x="2209791" y="4844417"/>
            <a:ext cx="70264" cy="350477"/>
          </a:xfrm>
          <a:prstGeom prst="rect">
            <a:avLst/>
          </a:prstGeom>
          <a:solidFill>
            <a:schemeClr val="accent6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cxnSp>
        <p:nvCxnSpPr>
          <p:cNvPr id="90" name="直線接點 89"/>
          <p:cNvCxnSpPr/>
          <p:nvPr/>
        </p:nvCxnSpPr>
        <p:spPr>
          <a:xfrm>
            <a:off x="1901444" y="5019656"/>
            <a:ext cx="308346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矩形 92"/>
              <p:cNvSpPr/>
              <p:nvPr/>
            </p:nvSpPr>
            <p:spPr>
              <a:xfrm>
                <a:off x="1685822" y="5236976"/>
                <a:ext cx="38985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sz="2000" b="1" dirty="0"/>
              </a:p>
            </p:txBody>
          </p:sp>
        </mc:Choice>
        <mc:Fallback xmlns="">
          <p:sp>
            <p:nvSpPr>
              <p:cNvPr id="93" name="矩形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822" y="5236976"/>
                <a:ext cx="389850" cy="400110"/>
              </a:xfrm>
              <a:prstGeom prst="rect">
                <a:avLst/>
              </a:prstGeom>
              <a:blipFill>
                <a:blip r:embed="rId10"/>
                <a:stretch>
                  <a:fillRect t="-7576" r="-11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圓角矩形 5"/>
          <p:cNvSpPr/>
          <p:nvPr/>
        </p:nvSpPr>
        <p:spPr>
          <a:xfrm>
            <a:off x="763795" y="4708455"/>
            <a:ext cx="4619777" cy="1486309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文字方塊 93"/>
          <p:cNvSpPr txBox="1"/>
          <p:nvPr/>
        </p:nvSpPr>
        <p:spPr>
          <a:xfrm>
            <a:off x="1831180" y="4223211"/>
            <a:ext cx="2621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Acoustic Mismatch </a:t>
            </a:r>
            <a:endParaRPr lang="zh-TW" altLang="en-US" sz="2000" dirty="0"/>
          </a:p>
        </p:txBody>
      </p:sp>
      <p:pic>
        <p:nvPicPr>
          <p:cNvPr id="95" name="圖片 94"/>
          <p:cNvPicPr preferRelativeResize="0"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/>
          <a:stretch/>
        </p:blipFill>
        <p:spPr>
          <a:xfrm>
            <a:off x="864966" y="1637505"/>
            <a:ext cx="4352456" cy="22234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3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標題 1"/>
          <p:cNvSpPr>
            <a:spLocks noGrp="1"/>
          </p:cNvSpPr>
          <p:nvPr>
            <p:ph type="title"/>
          </p:nvPr>
        </p:nvSpPr>
        <p:spPr>
          <a:xfrm>
            <a:off x="181874" y="203201"/>
            <a:ext cx="7886700" cy="994172"/>
          </a:xfrm>
        </p:spPr>
        <p:txBody>
          <a:bodyPr/>
          <a:lstStyle/>
          <a:p>
            <a:r>
              <a:rPr lang="en-US" altLang="zh-TW" dirty="0"/>
              <a:t>More GANs in Speech </a:t>
            </a: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425669" y="1342745"/>
            <a:ext cx="834521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TW" sz="1400" b="1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Diagnosis of autism spectrum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Jun Deng, Nicholas Cummins, Maximilian Schmitt, Kun Qian, Fabien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Ringeval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and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Björn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Schuller, Speech-based Diagnosis of Autism Spectrum Condition by Generative Adversarial Network Representations, ACM DH, 2017.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 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b="1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Emotion recognition 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kern="100" dirty="0">
                <a:cs typeface="Times New Roman" panose="02020603050405020304" pitchFamily="18" charset="0"/>
              </a:rPr>
              <a:t>Jonathan Chang, and Stefan Scherer, Learning Representations of Emotional Speech with Deep Convolutional Generative Adversarial Networks, ICASSP, 2017.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kern="100" dirty="0">
                <a:cs typeface="Times New Roman" panose="02020603050405020304" pitchFamily="18" charset="0"/>
              </a:rPr>
              <a:t> 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b="1" kern="100" dirty="0">
                <a:cs typeface="Times New Roman" panose="02020603050405020304" pitchFamily="18" charset="0"/>
              </a:rPr>
              <a:t>Robust ASR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Dmitriy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Serdyuk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Kartik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Audhkhasi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Philémon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Brakel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Bhuvana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Ramabhadran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Samuel Thomas, and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Yoshua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Bengio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Invariant Representations for Noisy Speech Recognition,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arXiv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2016.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 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b="1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Speaker verification 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Hong Yu, Zheng-Hua Tan,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Zhanyu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Ma, and Jun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Guo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Adversarial Network Bottleneck Features for Noise Robust Speaker Verification,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arXiv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2017.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 </a:t>
            </a:r>
            <a:endParaRPr lang="zh-TW" altLang="zh-TW" sz="1400" kern="1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7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標題 1"/>
          <p:cNvSpPr>
            <a:spLocks noGrp="1"/>
          </p:cNvSpPr>
          <p:nvPr>
            <p:ph type="title"/>
          </p:nvPr>
        </p:nvSpPr>
        <p:spPr>
          <a:xfrm>
            <a:off x="160853" y="56056"/>
            <a:ext cx="7886700" cy="994172"/>
          </a:xfrm>
        </p:spPr>
        <p:txBody>
          <a:bodyPr/>
          <a:lstStyle/>
          <a:p>
            <a:r>
              <a:rPr lang="en-US" altLang="zh-TW" dirty="0"/>
              <a:t>References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346842" y="893635"/>
            <a:ext cx="866052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1400" b="1" kern="100" dirty="0">
                <a:cs typeface="Times New Roman" panose="02020603050405020304" pitchFamily="18" charset="0"/>
              </a:rPr>
              <a:t>Speech enhancement </a:t>
            </a:r>
            <a:r>
              <a:rPr lang="en-US" altLang="zh-TW" sz="1400" b="1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(</a:t>
            </a:r>
            <a:r>
              <a:rPr lang="en-US" altLang="zh-TW" sz="1400" b="1" kern="100" dirty="0">
                <a:cs typeface="Times New Roman" panose="02020603050405020304" pitchFamily="18" charset="0"/>
              </a:rPr>
              <a:t>conventional methods) 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cs typeface="Times New Roman" panose="02020603050405020304" pitchFamily="18" charset="0"/>
              </a:rPr>
              <a:t>Yuxuan</a:t>
            </a:r>
            <a:r>
              <a:rPr lang="en-US" altLang="zh-TW" sz="1400" kern="100" dirty="0">
                <a:cs typeface="Times New Roman" panose="02020603050405020304" pitchFamily="18" charset="0"/>
              </a:rPr>
              <a:t> Wang and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Deliang</a:t>
            </a:r>
            <a:r>
              <a:rPr lang="en-US" altLang="zh-TW" sz="1400" kern="100" dirty="0">
                <a:cs typeface="Times New Roman" panose="02020603050405020304" pitchFamily="18" charset="0"/>
              </a:rPr>
              <a:t> Wang, Cocktail Party Processing via Structured Prediction, NIPS 2012.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cs typeface="Times New Roman" panose="02020603050405020304" pitchFamily="18" charset="0"/>
              </a:rPr>
              <a:t>Yong Xu, Jun Du, Li-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Rong</a:t>
            </a:r>
            <a:r>
              <a:rPr lang="en-US" altLang="zh-TW" sz="1400" kern="100" dirty="0">
                <a:cs typeface="Times New Roman" panose="02020603050405020304" pitchFamily="18" charset="0"/>
              </a:rPr>
              <a:t> Dai, and Chin-Hui Lee, An Experimental Study on Speech Enhancement Based on Deep Neural Networks," IEEE SPL, 2014.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cs typeface="Times New Roman" panose="02020603050405020304" pitchFamily="18" charset="0"/>
              </a:rPr>
              <a:t>Yong Xu, Jun Du, Li-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Rong</a:t>
            </a:r>
            <a:r>
              <a:rPr lang="en-US" altLang="zh-TW" sz="1400" kern="100" dirty="0">
                <a:cs typeface="Times New Roman" panose="02020603050405020304" pitchFamily="18" charset="0"/>
              </a:rPr>
              <a:t> Dai, and Chin-Hui Lee, A Regression Approach to Speech Enhancement Based on Deep Neural Networks, IEEE/ACM TASLP, 2015.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Xugang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Lu, Yu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Tsao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Shigeki Matsuda,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Chiori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Hori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Speech Enhancement Based on Deep Denoising Autoencoder,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Interspeech</a:t>
            </a:r>
            <a:r>
              <a:rPr lang="en-US" altLang="zh-TW" sz="1400" kern="100" dirty="0">
                <a:cs typeface="Times New Roman" panose="02020603050405020304" pitchFamily="18" charset="0"/>
              </a:rPr>
              <a:t> 2012.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cs typeface="Times New Roman" panose="02020603050405020304" pitchFamily="18" charset="0"/>
              </a:rPr>
              <a:t>Zhuo</a:t>
            </a:r>
            <a:r>
              <a:rPr lang="en-US" altLang="zh-TW" sz="1400" kern="100" dirty="0">
                <a:cs typeface="Times New Roman" panose="02020603050405020304" pitchFamily="18" charset="0"/>
              </a:rPr>
              <a:t> Chen, Shinji Watanabe,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Hakan</a:t>
            </a:r>
            <a:r>
              <a:rPr lang="en-US" altLang="zh-TW" sz="1400" kern="100" dirty="0">
                <a:cs typeface="Times New Roman" panose="02020603050405020304" pitchFamily="18" charset="0"/>
              </a:rPr>
              <a:t> Erdogan, John R. Hershey, Integration of Speech Enhancement and Recognition Using Long-short term Memory Recurrent Neural Network,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Interspeech</a:t>
            </a:r>
            <a:r>
              <a:rPr lang="en-US" altLang="zh-TW" sz="1400" kern="100" dirty="0">
                <a:cs typeface="Times New Roman" panose="02020603050405020304" pitchFamily="18" charset="0"/>
              </a:rPr>
              <a:t> 2015.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cs typeface="Times New Roman" panose="02020603050405020304" pitchFamily="18" charset="0"/>
              </a:rPr>
              <a:t>Felix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Weninger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Hakan</a:t>
            </a:r>
            <a:r>
              <a:rPr lang="en-US" altLang="zh-TW" sz="1400" kern="100" dirty="0">
                <a:cs typeface="Times New Roman" panose="02020603050405020304" pitchFamily="18" charset="0"/>
              </a:rPr>
              <a:t> Erdogan, Shinji Watanabe, Emmanuel Vincent, Jonathan Le Roux, John R. Hershey, and Bjorn Schuller, Speech Enhancement with LSTM Recurrent Neural Networks and Its Application to Noise-robust ASR, LVA/ICA, 2015.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cs typeface="Times New Roman" panose="02020603050405020304" pitchFamily="18" charset="0"/>
              </a:rPr>
              <a:t>Szu</a:t>
            </a:r>
            <a:r>
              <a:rPr lang="en-US" altLang="zh-TW" sz="1400" kern="100" dirty="0">
                <a:cs typeface="Times New Roman" panose="02020603050405020304" pitchFamily="18" charset="0"/>
              </a:rPr>
              <a:t>-Wei Fu, Yu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Tsao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and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Xugang</a:t>
            </a:r>
            <a:r>
              <a:rPr lang="en-US" altLang="zh-TW" sz="1400" kern="100" dirty="0">
                <a:cs typeface="Times New Roman" panose="02020603050405020304" pitchFamily="18" charset="0"/>
              </a:rPr>
              <a:t> Lu, SNR-aware Convolutional Neural Network Modeling for Speech Enhancement,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Interspeech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2016.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cs typeface="Times New Roman" panose="02020603050405020304" pitchFamily="18" charset="0"/>
              </a:rPr>
              <a:t>Szu</a:t>
            </a:r>
            <a:r>
              <a:rPr lang="en-US" altLang="zh-TW" sz="1400" kern="100" dirty="0">
                <a:cs typeface="Times New Roman" panose="02020603050405020304" pitchFamily="18" charset="0"/>
              </a:rPr>
              <a:t>-Wei Fu, Yu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Tsao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Xugang</a:t>
            </a:r>
            <a:r>
              <a:rPr lang="en-US" altLang="zh-TW" sz="1400" kern="100" dirty="0">
                <a:cs typeface="Times New Roman" panose="02020603050405020304" pitchFamily="18" charset="0"/>
              </a:rPr>
              <a:t> Lu, and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Hisashi</a:t>
            </a:r>
            <a:r>
              <a:rPr lang="en-US" altLang="zh-TW" sz="1400" kern="100" dirty="0">
                <a:cs typeface="Times New Roman" panose="02020603050405020304" pitchFamily="18" charset="0"/>
              </a:rPr>
              <a:t> Kawai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End-to-end Waveform Utterance Enhancement for Direct Evaluation Metrics Optimization by Fully Convolutional Neural Networks,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arXiv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>
                <a:cs typeface="Times New Roman" panose="02020603050405020304" pitchFamily="18" charset="0"/>
              </a:rPr>
              <a:t>IEEE/ACM TASLP, 2018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 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b="1" kern="100" dirty="0">
                <a:cs typeface="Times New Roman" panose="02020603050405020304" pitchFamily="18" charset="0"/>
              </a:rPr>
              <a:t>Speech enhancement (GAN-based methods)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Pascual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Santiago,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Bonafonte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Antonio, and Serra Joan, SEGAN: Speech Enhancement Generative Adversarial Network, 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Interspeech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2017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Michelsanti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Daniel, and Zheng-Hua Tan, Conditional Generative Adversarial Networks for Speech Enhancement and Noise-robust Speaker Verification, 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Interspeech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2017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Donahue Chris, Li Bo, and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Prabhavalkar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Rohit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Exploring Speech Enhancement with Generative Adversarial Networks for Robust Speech Recognition,</a:t>
            </a:r>
            <a:r>
              <a:rPr lang="en-US" altLang="zh-TW" sz="1400" kern="100" dirty="0">
                <a:cs typeface="Times New Roman" panose="02020603050405020304" pitchFamily="18" charset="0"/>
              </a:rPr>
              <a:t> ICASPP, 2018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Higuchi Takuya, Kinoshita Keisuke, Delcroix Marc, and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Nakatani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Tomohiro, Adversarial Training for Data-driven Speech Enhancement without Parallel Corpus, ASRU, 2017.</a:t>
            </a:r>
          </a:p>
        </p:txBody>
      </p:sp>
    </p:spTree>
    <p:extLst>
      <p:ext uri="{BB962C8B-B14F-4D97-AF65-F5344CB8AC3E}">
        <p14:creationId xmlns:p14="http://schemas.microsoft.com/office/powerpoint/2010/main" val="242437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3777" y="1050228"/>
            <a:ext cx="847659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TW" sz="1400" b="1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Postfilter</a:t>
            </a:r>
            <a:r>
              <a:rPr lang="en-US" altLang="zh-TW" sz="1400" b="1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(</a:t>
            </a:r>
            <a:r>
              <a:rPr lang="en-US" altLang="zh-TW" sz="1400" b="1" kern="100" dirty="0">
                <a:cs typeface="Times New Roman" panose="02020603050405020304" pitchFamily="18" charset="0"/>
              </a:rPr>
              <a:t>conventional methods) 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Toda Tomoki, and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Tokuda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Keiichi, A Speech Parameter Generation Algorithm Considering Global Variance for HMM-based Speech Synthesis, IEICE Trans. Inf. Syst., 2007.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Sil’en</a:t>
            </a:r>
            <a:r>
              <a:rPr lang="en-US" altLang="zh-TW" sz="1400" kern="100" dirty="0">
                <a:cs typeface="Times New Roman" panose="02020603050405020304" pitchFamily="18" charset="0"/>
              </a:rPr>
              <a:t> 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Hanna,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Helander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Elina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Nurminen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Jani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and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Gabbouj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Moncef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Ways to Implement Global Variance in Statistical Speech Synthesis,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Interspeech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2012.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Takamichi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Shinnosuke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Toda Tomoki,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Neubig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Graham, Sakti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Sakriani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and Nakamura Satoshi, A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Postfilter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to Modify the Modulation Spectrum in HMM-based Speech Synthesis, ICASSP, 2014.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Ling-Hui Chen,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Tuomo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Raitio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Cassia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Valentini-Botinhao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Junichi Yamagishi, and Zhen-Hua Ling, DNN-based Stochastic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Postfilter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for HMM-based Speech Synthesis,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Interspeech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2014.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Ling-Hui Chen,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Tuomo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Raitio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Cassia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Valentini-Botinhao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Zhen-Hua Ling, and Junichi Yamagishi, A Deep Generative Architecture for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Postfiltering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in Statistical Parametric Speech Synthesis, </a:t>
            </a:r>
            <a:r>
              <a:rPr lang="en-US" altLang="zh-TW" sz="1400" kern="100" dirty="0">
                <a:cs typeface="Times New Roman" panose="02020603050405020304" pitchFamily="18" charset="0"/>
              </a:rPr>
              <a:t>IEEE/ACM TASLP,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2015.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zh-TW" sz="1400" b="1" kern="100" dirty="0">
              <a:solidFill>
                <a:srgbClr val="222222"/>
              </a:solidFill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b="1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Postfilter</a:t>
            </a:r>
            <a:r>
              <a:rPr lang="en-US" altLang="zh-TW" sz="1400" b="1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(</a:t>
            </a:r>
            <a:r>
              <a:rPr lang="en-US" altLang="zh-TW" sz="1400" b="1" kern="100" dirty="0">
                <a:cs typeface="Times New Roman" panose="02020603050405020304" pitchFamily="18" charset="0"/>
              </a:rPr>
              <a:t>GAN-based methods)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Kaneko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Takuhiro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Kameoka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Hirokazu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Hojo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Nobukatsu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Ijima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Yusuke,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Hiramatsu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Kaoru, and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Kashino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Kunio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Generative Adversarial Network-based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Postfilter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for Statistical Parametric Speech Synthesis, ICASSP, 2017.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Kaneko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Takuhiro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Takaki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Shinji,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Kameoka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Hirokazu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and Yamagishi Junichi, Generative Adversarial Network-Based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Postfilter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for STFT Spectrograms,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Interspeech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2017.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Saito Yuki,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Takamichi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Shinnosuke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and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Saruwatari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Hiroshi, Training Algorithm to Deceive Anti-spoofing Verification for DNN-based Speech Synthesis, ICASSP, 2017.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Saito Yuki,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Takamichi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Shinnosuke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Saruwatari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Hiroshi, Saito Yuki,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Takamichi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Shinnosuke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and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Saruwatari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Hiroshi, Statistical Parametric Speech Synthesis Incorporating Generative Adversarial Networks, </a:t>
            </a:r>
            <a:r>
              <a:rPr lang="en-US" altLang="zh-TW" sz="1400" kern="100" dirty="0">
                <a:cs typeface="Times New Roman" panose="02020603050405020304" pitchFamily="18" charset="0"/>
              </a:rPr>
              <a:t>IEEE/ACM TASLP, 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2018.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Bajibabu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Bollepalli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Lauri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Juvela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and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Alku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Paavo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Generative Adversarial Network-based Glottal Waveform Model for Statistical Parametric Speech Synthesis,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Interspeech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 2017.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Yang Shan,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Xie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Lei, Chen Xiao, Lou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Xiaoyan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Zhu Xuan, Huang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Dongyan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and Li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Haizhou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Statistical Parametric Speech Synthesis Using Generative Adversarial Networks Under a Multi-task Learning Framework, ASRU, 2017.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zh-TW" altLang="zh-TW" sz="1400" kern="100" dirty="0">
              <a:cs typeface="Times New Roman" panose="02020603050405020304" pitchFamily="18" charset="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60853" y="56056"/>
            <a:ext cx="7886700" cy="994172"/>
          </a:xfrm>
        </p:spPr>
        <p:txBody>
          <a:bodyPr/>
          <a:lstStyle/>
          <a:p>
            <a:r>
              <a:rPr lang="en-US" altLang="zh-TW" dirty="0"/>
              <a:t>References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366003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3780" y="952038"/>
            <a:ext cx="856593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TW" sz="1400" b="1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VC (conventional methods) 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cs typeface="Times New Roman" panose="02020603050405020304" pitchFamily="18" charset="0"/>
              </a:rPr>
              <a:t>Toda Tomoki, Black Alan W, and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Tokuda</a:t>
            </a:r>
            <a:r>
              <a:rPr lang="en-US" altLang="zh-TW" sz="1400" kern="100" dirty="0">
                <a:cs typeface="Times New Roman" panose="02020603050405020304" pitchFamily="18" charset="0"/>
              </a:rPr>
              <a:t> Keiichi, Voice Conversion Based on Maximum Likelihood Estimation of Spectral Parameter Trajectory, IEEE/ACM TASLP, 2007.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cs typeface="Times New Roman" panose="02020603050405020304" pitchFamily="18" charset="0"/>
              </a:rPr>
              <a:t>Ling-Hui Chen, Zhen-Hua Ling, Li-Juan Liu, and Li-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Rong</a:t>
            </a:r>
            <a:r>
              <a:rPr lang="en-US" altLang="zh-TW" sz="1400" kern="100" dirty="0">
                <a:cs typeface="Times New Roman" panose="02020603050405020304" pitchFamily="18" charset="0"/>
              </a:rPr>
              <a:t> Dai, Voice Conversion Using Deep Neural Networks with Layer-wise Generative Training, IEEE/ACM TASLP, 2014.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cs typeface="Times New Roman" panose="02020603050405020304" pitchFamily="18" charset="0"/>
              </a:rPr>
              <a:t>Srinivas Desai, Alan W Black, B.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Yegnanarayana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and Kishore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Prahallad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Spectral mapping Using artificial Neural Networks for Voice Conversion, IEEE/ACM TASLP, 2010.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cs typeface="Times New Roman" panose="02020603050405020304" pitchFamily="18" charset="0"/>
              </a:rPr>
              <a:t>Nakashika</a:t>
            </a:r>
            <a:r>
              <a:rPr lang="en-US" altLang="zh-TW" sz="1400" kern="100" dirty="0">
                <a:cs typeface="Times New Roman" panose="02020603050405020304" pitchFamily="18" charset="0"/>
              </a:rPr>
              <a:t> Toru,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Takiguchi</a:t>
            </a:r>
            <a:r>
              <a:rPr lang="en-US" altLang="zh-TW" sz="1400" kern="100" dirty="0">
                <a:cs typeface="Times New Roman" panose="02020603050405020304" pitchFamily="18" charset="0"/>
              </a:rPr>
              <a:t> Tetsuya, Ariki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Yasuo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High-order Sequence Modeling Using Speaker-dependent Recurrent Temporal Restricted Boltzmann Machines for Voice Conversion,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Interspeech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2014.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cs typeface="Times New Roman" panose="02020603050405020304" pitchFamily="18" charset="0"/>
              </a:rPr>
              <a:t>Takuhiro</a:t>
            </a:r>
            <a:r>
              <a:rPr lang="en-US" altLang="zh-TW" sz="1400" kern="100" dirty="0">
                <a:cs typeface="Times New Roman" panose="02020603050405020304" pitchFamily="18" charset="0"/>
              </a:rPr>
              <a:t> Kaneko,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Hirokazu</a:t>
            </a:r>
            <a:r>
              <a:rPr lang="en-US" altLang="zh-TW" sz="1400" kern="100" dirty="0"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Kameoka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Kaoru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Hiramatsu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and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Kunio</a:t>
            </a:r>
            <a:r>
              <a:rPr lang="en-US" altLang="zh-TW" sz="1400" kern="100" dirty="0"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Kashino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Sequence-to-sequence Voice Conversion with Similarity Metric Learned Using Generative Adversarial Networks,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Interspeech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2017.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cs typeface="Times New Roman" panose="02020603050405020304" pitchFamily="18" charset="0"/>
              </a:rPr>
              <a:t>Zhizheng</a:t>
            </a:r>
            <a:r>
              <a:rPr lang="en-US" altLang="zh-TW" sz="1400" kern="100" dirty="0">
                <a:cs typeface="Times New Roman" panose="02020603050405020304" pitchFamily="18" charset="0"/>
              </a:rPr>
              <a:t> Wu,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Tuomas</a:t>
            </a:r>
            <a:r>
              <a:rPr lang="en-US" altLang="zh-TW" sz="1400" kern="100" dirty="0">
                <a:cs typeface="Times New Roman" panose="02020603050405020304" pitchFamily="18" charset="0"/>
              </a:rPr>
              <a:t> Virtanen,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Eng-Siong</a:t>
            </a:r>
            <a:r>
              <a:rPr lang="en-US" altLang="zh-TW" sz="1400" kern="100" dirty="0"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Chng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and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Haizhou</a:t>
            </a:r>
            <a:r>
              <a:rPr lang="en-US" altLang="zh-TW" sz="1400" kern="100" dirty="0">
                <a:cs typeface="Times New Roman" panose="02020603050405020304" pitchFamily="18" charset="0"/>
              </a:rPr>
              <a:t> Li, Exemplar-based Sparse Representation with Residual Compensation for Voice Conversion, IEEE/ACM TASLP, 2014.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Szu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-Wei Fu, Pei-Chun Li, Ying-Hui Lai, Cheng-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Chien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Yang, Li-Chun Hsieh, and Yu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Tsao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Joint Dictionary Learning-based Non-negative Matrix Factorization for Voice Conversion to Improve Speech Intelligibility After Oral Surgery, IEEE TBME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2017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Yi-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Chiao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Wu,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Hsin-Te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Hwang, Chin-Cheng Hsu, Yu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Tsao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and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Hsin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-Min Wang, Locally Linear Embedding for Exemplar-based Spectral Conversion,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Interspeech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2016.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b="1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VC (GAN-based methods)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Chin-Cheng Hsu,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Hsin-Te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Hwang, Yi-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Chiao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Wu, Yu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Tsao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and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Hsin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-Min Wang Voice Conversion from Unaligned Corpora Using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Variational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Autoencoding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Wasserstein Generative Adversarial Networks, 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arXiv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2017.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Takuhiro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Kaneko,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Hirokazu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Kameoka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Kaoru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Hiramatsu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and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Kunio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Kashino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Sequence-to-sequence Voice Conversion with Similarity Metric Learned Using Generative Adversarial Networks,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Interspeech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2017.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Takuhiro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Kaneko, and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Hirokazu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Kameoka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. Parallel-Data-Free Voice Conversion Using Cycle-Consistent Adversarial Networks,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arXiv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2017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.</a:t>
            </a:r>
            <a:endParaRPr lang="zh-TW" altLang="zh-TW" sz="1400" kern="100" dirty="0">
              <a:cs typeface="Times New Roman" panose="02020603050405020304" pitchFamily="18" charset="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60853" y="56056"/>
            <a:ext cx="7886700" cy="994172"/>
          </a:xfrm>
        </p:spPr>
        <p:txBody>
          <a:bodyPr/>
          <a:lstStyle/>
          <a:p>
            <a:r>
              <a:rPr lang="en-US" altLang="zh-TW" dirty="0"/>
              <a:t>References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5320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Anime Face Generation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069067" y="5770739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5000 updates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99" y="1403236"/>
            <a:ext cx="4702629" cy="4702629"/>
          </a:xfrm>
        </p:spPr>
      </p:pic>
    </p:spTree>
    <p:extLst>
      <p:ext uri="{BB962C8B-B14F-4D97-AF65-F5344CB8AC3E}">
        <p14:creationId xmlns:p14="http://schemas.microsoft.com/office/powerpoint/2010/main" val="267242902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1945" y="986129"/>
            <a:ext cx="850812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TW" sz="1400" b="1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ASR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Yusuke Shinohara, Adversarial Multi-Task Learning of Deep Neural Networks for Robust Speech Recognition.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Interspeech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2016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Sining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Sun,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Ching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-Feng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Yeh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Mei-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Yuh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Hwang,</a:t>
            </a:r>
            <a:r>
              <a:rPr lang="en-US" altLang="zh-TW" sz="1400" kern="100" dirty="0">
                <a:cs typeface="Times New Roman" panose="02020603050405020304" pitchFamily="18" charset="0"/>
              </a:rPr>
              <a:t> 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Mari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Ostendorf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and Lei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Xie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Domain Adversarial Training for Accented Speech Recognition, ICASSP, 2018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Masato Mimura,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Shinsuke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Sakai, and Tatsuya Kawahara, Cross-domain Speech Recognition Using Nonparallel Corpora with Cycle-consistent Adversarial Networks, ASRU, 2017.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Anuroop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Sriram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Heewoo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Jun,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Yashesh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Gaur, and Sanjeev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Satheesh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Robust Speech Recognition Using Generative Adversarial Networks,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arXiv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2017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b="1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Speaker recognition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cs typeface="Times New Roman" panose="02020603050405020304" pitchFamily="18" charset="0"/>
              </a:rPr>
              <a:t>Qing Wang, Wei Rao,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Sining</a:t>
            </a:r>
            <a:r>
              <a:rPr lang="en-US" altLang="zh-TW" sz="1400" kern="100" dirty="0">
                <a:cs typeface="Times New Roman" panose="02020603050405020304" pitchFamily="18" charset="0"/>
              </a:rPr>
              <a:t> Sun, Lei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Xie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Eng</a:t>
            </a:r>
            <a:r>
              <a:rPr lang="en-US" altLang="zh-TW" sz="1400" kern="100" dirty="0"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Siong</a:t>
            </a:r>
            <a:r>
              <a:rPr lang="en-US" altLang="zh-TW" sz="1400" kern="100" dirty="0"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Chng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and </a:t>
            </a:r>
            <a:r>
              <a:rPr lang="en-US" altLang="zh-TW" sz="1400" kern="100" dirty="0" err="1">
                <a:cs typeface="Times New Roman" panose="02020603050405020304" pitchFamily="18" charset="0"/>
              </a:rPr>
              <a:t>Haizhou</a:t>
            </a:r>
            <a:r>
              <a:rPr lang="en-US" altLang="zh-TW" sz="1400" kern="100" dirty="0">
                <a:cs typeface="Times New Roman" panose="02020603050405020304" pitchFamily="18" charset="0"/>
              </a:rPr>
              <a:t> Li, Unsupervised Domain Adaptation via Domain Adversarial Training for Speaker Recognition, ICASSP, 2018. 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kern="100" dirty="0">
                <a:cs typeface="Times New Roman" panose="02020603050405020304" pitchFamily="18" charset="0"/>
              </a:rPr>
              <a:t> 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b="1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Emotion recognition  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Saurabh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Sahu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Rahul Gupta, Ganesh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Sivaraman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Wael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AbdAlmageed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and Carol Espy-Wilson, Adversarial Auto-encoders for Speech Based Emotion Recognition. 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Interspeech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2017.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 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TW" sz="1400" b="1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Lipreading</a:t>
            </a:r>
            <a:r>
              <a:rPr lang="en-US" altLang="zh-TW" sz="1400" b="1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endParaRPr lang="zh-TW" altLang="zh-TW" sz="1400" kern="1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Michael Wand, and Jürgen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Schmidhuber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, Improving Speaker-Independent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Lipreading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 with Domain-Adversarial Training, </a:t>
            </a:r>
            <a:r>
              <a:rPr lang="en-US" altLang="zh-TW" sz="1400" kern="100" dirty="0" err="1">
                <a:solidFill>
                  <a:srgbClr val="222222"/>
                </a:solidFill>
                <a:cs typeface="Times New Roman" panose="02020603050405020304" pitchFamily="18" charset="0"/>
              </a:rPr>
              <a:t>arXiv</a:t>
            </a:r>
            <a:r>
              <a:rPr lang="en-US" altLang="zh-TW" sz="1400" kern="100" dirty="0">
                <a:cs typeface="Times New Roman" panose="02020603050405020304" pitchFamily="18" charset="0"/>
              </a:rPr>
              <a:t>, 2017</a:t>
            </a:r>
            <a:r>
              <a:rPr lang="en-US" altLang="zh-TW" sz="1400" kern="100" dirty="0">
                <a:solidFill>
                  <a:srgbClr val="222222"/>
                </a:solidFill>
                <a:cs typeface="Times New Roman" panose="02020603050405020304" pitchFamily="18" charset="0"/>
              </a:rPr>
              <a:t>.</a:t>
            </a:r>
            <a:endParaRPr lang="zh-TW" altLang="en-US" sz="1400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60853" y="56056"/>
            <a:ext cx="7886700" cy="994172"/>
          </a:xfrm>
        </p:spPr>
        <p:txBody>
          <a:bodyPr/>
          <a:lstStyle/>
          <a:p>
            <a:r>
              <a:rPr lang="en-US" altLang="zh-TW" dirty="0">
                <a:latin typeface="+mn-lt"/>
              </a:rPr>
              <a:t>References</a:t>
            </a:r>
            <a:endParaRPr lang="zh-TW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671204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0853" y="1075697"/>
            <a:ext cx="867103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Saurabh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Sahu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Rahul Gupta, Ganesh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Sivaraman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Carol Espy-Wilson, Smoothing Model Predictions using Adversarial Training Procedures for Speech Based Emotion Recognition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Fuming Fang, Junichi Yamagishi, Isao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Echizen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Jaime Lorenzo-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Trueba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High-quality Nonparallel Voice Conversion Based on Cycle-consistent Adversarial Network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Lauri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Juvela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Bajibabu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Bollepalli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Xin Wang,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Hirokazu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Kameoka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Manu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Airaksinen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Junichi Yamagishi,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Paavo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Alku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Speech Waveform Synthesis from MFCC Sequences with Generative Adversarial Networks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Zhong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Meng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Jinyu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Li,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Yifan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Gong,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Biing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-Hwang (Fred)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Juang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Adversarial Teacher-Student Learning for Unsupervised Domain Adaptation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Zhong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Meng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Jinyu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Li,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Zhuo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Chen, Yong Zhao, Vadim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Mazalov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Yifan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Gong,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Biing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-Hwang (Fred)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Juang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Speaker-Invariant Training via Adversarial Learning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Sen Li, Stephane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Villette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Pravin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Ramadas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Daniel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Sinder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Speech Bandwidth Extension using Generative Adversarial Networks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Qing Wang, Wei Rao,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Sining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Sun, Lei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Xie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Eng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Siong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Chng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Haizhou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Li, Unsupervised Domain Adaptation via Domain Adversarial Training for Speaker Recognition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Hu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Hu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Tian Tan,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Yanmin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Qian, Generative Adversarial Networks Based Data Augmentation for Noise Robust Speech Recognition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Yuki Saito,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Shinnosuke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Takamichi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Hiroshi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Saruwatari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Text-to-speech Synthesis using STFT Spectra Based on Low-/multi-resolution Generative Adversarial Networks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Jiangyan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Yi,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Jianhua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Tao,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Zhengqi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Wen, Ye Bai, Adversarial Multilingual Training for Low-resource Speech Recognition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Meet H.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Soni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Neil Shah, Hemant A.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Patil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Time-frequency Masking-based Speech Enhancement using Generative Adversarial Network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Taira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Tsuchiya,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Naohiro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Tawara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Tetsuji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Ogawa,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Tetsunori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Kobayashi, Speaker Invariant Feature Extraction for Zero-resource Languages with Adversarial Learning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60853" y="56056"/>
            <a:ext cx="7886700" cy="994172"/>
          </a:xfrm>
        </p:spPr>
        <p:txBody>
          <a:bodyPr/>
          <a:lstStyle/>
          <a:p>
            <a:r>
              <a:rPr lang="en-US" altLang="zh-TW" dirty="0">
                <a:latin typeface="+mn-lt"/>
              </a:rPr>
              <a:t>GANs in ICASSP</a:t>
            </a:r>
            <a:r>
              <a:rPr lang="zh-TW" altLang="en-US" dirty="0">
                <a:latin typeface="+mn-lt"/>
              </a:rPr>
              <a:t> </a:t>
            </a:r>
            <a:r>
              <a:rPr lang="en-US" altLang="zh-TW" dirty="0">
                <a:latin typeface="+mn-lt"/>
              </a:rPr>
              <a:t>2018</a:t>
            </a:r>
            <a:endParaRPr lang="zh-TW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868573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9392" y="1113776"/>
            <a:ext cx="830317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Jing Han,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Zixing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Zhang, Zhao Ren, Fabien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Ringeval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Bjoern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Schuller, Towards Conditional Adversarial Training for Predicting Emotions from Speech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Chenxing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Li, Lei Zhu,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Shuang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Xu, Peng Gao, Bo Xu, CBLDNN-based Speaker-independent Speech Separation via Generative Adversarial Training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Anuroop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Sriram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Heewoo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Jun,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Yashesh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Gaur, Sanjeev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Satheesh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Robust Speech Recognition using Generative Adversarial Networks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Cem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Subakan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Paris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Smaragdis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Generative Adversarial Source Separation,  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Ashutosh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Pandey,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Deliang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Wang, On Adversarial Training and Loss Functions for Speech Enhancement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Bin Liu,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Shuai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Nie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Yaping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Zhang,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Dengfeng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Shan Liang,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Wenju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Liu, Boosting Noise Robustness of Acoustic Model via Deep Adversarial Training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Yang Gao, Rita Singh,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Bhiksha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Raj, Voice Impersonation using Generative Adversarial Networks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Aditay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Tripathi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Aanchan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Mohan,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Saket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Anand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Maneesh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Singh, Adversarial Learning of Raw Speech Features for Domain Invariant Speech Recognition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Zhe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-Cheng Fan, Yen-Lin Lai,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Jyh-Shing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Jang, SVSGAN: Singing Voice Separation via Generative Adversarial Network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Santiago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Pascual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Maruchan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Park, Joan Serra, Antonio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Bonafonte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Kang-Hun </a:t>
            </a:r>
            <a:r>
              <a:rPr lang="en-US" altLang="zh-TW" sz="1400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Ahn</a:t>
            </a:r>
            <a:r>
              <a:rPr lang="en-US" altLang="zh-TW" sz="14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Language and Noise Transfer in Speech Enhancement Generative Adversarial Network</a:t>
            </a:r>
            <a:endParaRPr lang="zh-TW" altLang="zh-TW" sz="1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60853" y="56056"/>
            <a:ext cx="7886700" cy="994172"/>
          </a:xfrm>
        </p:spPr>
        <p:txBody>
          <a:bodyPr/>
          <a:lstStyle/>
          <a:p>
            <a:r>
              <a:rPr lang="en-US" altLang="zh-TW" dirty="0">
                <a:latin typeface="+mn-lt"/>
              </a:rPr>
              <a:t>GANs in ICASSP</a:t>
            </a:r>
            <a:r>
              <a:rPr lang="zh-TW" altLang="en-US" dirty="0">
                <a:latin typeface="+mn-lt"/>
              </a:rPr>
              <a:t> </a:t>
            </a:r>
            <a:r>
              <a:rPr lang="en-US" altLang="zh-TW" dirty="0">
                <a:latin typeface="+mn-lt"/>
              </a:rPr>
              <a:t>2018</a:t>
            </a:r>
            <a:endParaRPr lang="zh-TW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150640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759821" y="91552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400" b="1" dirty="0">
                <a:latin typeface="+mn-lt"/>
              </a:rPr>
              <a:t>A promising research direction and still has room for further improvements in the speech signal processing domain </a:t>
            </a:r>
            <a:endParaRPr lang="zh-TW" altLang="en-US" sz="2400" b="1" dirty="0">
              <a:latin typeface="+mn-lt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11560" y="1916832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Font typeface="Arial" charset="0"/>
              <a:buNone/>
              <a:defRPr kumimoji="1"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itchFamily="2" charset="2"/>
              <a:buNone/>
              <a:defRPr kumimoji="1"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FF"/>
              </a:buClr>
              <a:buFont typeface="Wingdings" pitchFamily="2" charset="2"/>
              <a:buNone/>
              <a:defRPr kumimoji="1"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None/>
              <a:defRPr kumimoji="1"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Arial" charset="0"/>
              <a:buNone/>
              <a:defRPr kumimoji="1"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Arial" charset="0"/>
              <a:buNone/>
              <a:defRPr kumimoji="1"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Arial" charset="0"/>
              <a:buNone/>
              <a:defRPr kumimoji="1"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Arial" charset="0"/>
              <a:buNone/>
              <a:defRPr kumimoji="1"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Arial" charset="0"/>
              <a:buNone/>
              <a:defRPr kumimoji="1"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9pPr>
          </a:lstStyle>
          <a:p>
            <a:endParaRPr lang="en-US" altLang="ja-JP" sz="4400" b="1" dirty="0">
              <a:solidFill>
                <a:srgbClr val="000066"/>
              </a:solidFill>
              <a:latin typeface="Calibri" pitchFamily="34" charset="0"/>
              <a:ea typeface="標楷體" pitchFamily="65" charset="-120"/>
              <a:cs typeface="Calibri" pitchFamily="34" charset="0"/>
            </a:endParaRPr>
          </a:p>
          <a:p>
            <a:r>
              <a:rPr lang="en-US" altLang="ja-JP" sz="4400" b="1" dirty="0">
                <a:solidFill>
                  <a:srgbClr val="000066"/>
                </a:solidFill>
                <a:latin typeface="Calibri" pitchFamily="34" charset="0"/>
                <a:ea typeface="標楷體" pitchFamily="65" charset="-120"/>
                <a:cs typeface="Calibri" pitchFamily="34" charset="0"/>
              </a:rPr>
              <a:t>Thank You Very Much</a:t>
            </a:r>
          </a:p>
        </p:txBody>
      </p:sp>
      <p:sp>
        <p:nvSpPr>
          <p:cNvPr id="8" name="矩形 7"/>
          <p:cNvSpPr/>
          <p:nvPr/>
        </p:nvSpPr>
        <p:spPr>
          <a:xfrm>
            <a:off x="457702" y="4317132"/>
            <a:ext cx="84909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TW" sz="2400" dirty="0">
              <a:latin typeface="Calibri" pitchFamily="34" charset="0"/>
              <a:ea typeface="標楷體" pitchFamily="65" charset="-120"/>
              <a:cs typeface="Calibri" pitchFamily="34" charset="0"/>
            </a:endParaRPr>
          </a:p>
          <a:p>
            <a:pPr algn="ctr"/>
            <a:r>
              <a:rPr lang="en-US" altLang="zh-TW" sz="2400" dirty="0">
                <a:latin typeface="Calibri" pitchFamily="34" charset="0"/>
                <a:ea typeface="標楷體" pitchFamily="65" charset="-120"/>
                <a:cs typeface="Calibri" pitchFamily="34" charset="0"/>
              </a:rPr>
              <a:t>Tsao, Yu   Ph.D.</a:t>
            </a:r>
          </a:p>
          <a:p>
            <a:pPr algn="ctr"/>
            <a:r>
              <a:rPr lang="en-US" altLang="zh-TW" sz="2400" dirty="0">
                <a:latin typeface="Calibri" pitchFamily="34" charset="0"/>
                <a:ea typeface="標楷體" pitchFamily="65" charset="-120"/>
                <a:cs typeface="Calibri" pitchFamily="34" charset="0"/>
                <a:hlinkClick r:id="rId3"/>
              </a:rPr>
              <a:t>yu.tsao@citi.sinica.edu.tw</a:t>
            </a:r>
            <a:endParaRPr lang="en-US" altLang="zh-TW" sz="2400" dirty="0">
              <a:latin typeface="Calibri" pitchFamily="34" charset="0"/>
              <a:ea typeface="標楷體" pitchFamily="65" charset="-120"/>
              <a:cs typeface="Calibri" pitchFamily="34" charset="0"/>
            </a:endParaRPr>
          </a:p>
          <a:p>
            <a:pPr algn="ctr"/>
            <a:r>
              <a:rPr lang="en-US" altLang="zh-TW" sz="2400" dirty="0">
                <a:latin typeface="Calibri" pitchFamily="34" charset="0"/>
                <a:ea typeface="標楷體" pitchFamily="65" charset="-120"/>
                <a:cs typeface="Calibri" pitchFamily="34" charset="0"/>
              </a:rPr>
              <a:t>https://www.citi.sinica.edu.tw/pages/yu.tsao/contact_zh.html</a:t>
            </a:r>
          </a:p>
        </p:txBody>
      </p:sp>
    </p:spTree>
    <p:extLst>
      <p:ext uri="{BB962C8B-B14F-4D97-AF65-F5344CB8AC3E}">
        <p14:creationId xmlns:p14="http://schemas.microsoft.com/office/powerpoint/2010/main" val="141710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92697972-6A10-416F-9E36-F23BAC49F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798987"/>
            <a:ext cx="6858000" cy="1655762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solidFill>
                  <a:srgbClr val="0000FF"/>
                </a:solidFill>
              </a:rPr>
              <a:t>Part III: Natural Language Processing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7306BF78-0ADF-4368-8342-0B2C3F8DB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81688"/>
            <a:ext cx="7772400" cy="2387600"/>
          </a:xfrm>
        </p:spPr>
        <p:txBody>
          <a:bodyPr>
            <a:normAutofit/>
          </a:bodyPr>
          <a:lstStyle/>
          <a:p>
            <a:r>
              <a:rPr lang="en-US" altLang="zh-TW" sz="4400" dirty="0"/>
              <a:t>Generative Adversarial Network </a:t>
            </a:r>
            <a:br>
              <a:rPr lang="en-US" altLang="zh-TW" sz="4400" dirty="0"/>
            </a:br>
            <a:r>
              <a:rPr lang="en-US" altLang="zh-TW" sz="2800" dirty="0"/>
              <a:t>and its Applications to Signal Processing </a:t>
            </a:r>
            <a:br>
              <a:rPr lang="en-US" altLang="zh-TW" sz="2800" dirty="0"/>
            </a:br>
            <a:r>
              <a:rPr lang="en-US" altLang="zh-TW" sz="2800" dirty="0"/>
              <a:t>and Natural Language Processing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5098001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 of Part III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A2D28ABA-8725-4A15-A6B2-9CC07D07780C}"/>
              </a:ext>
            </a:extLst>
          </p:cNvPr>
          <p:cNvSpPr/>
          <p:nvPr/>
        </p:nvSpPr>
        <p:spPr>
          <a:xfrm>
            <a:off x="754954" y="1972737"/>
            <a:ext cx="7600950" cy="7345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852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Sequence Generation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379836" y="2805915"/>
            <a:ext cx="1528192" cy="774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2951814" y="4478151"/>
            <a:ext cx="3346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機   器   學   習</a:t>
            </a:r>
          </a:p>
        </p:txBody>
      </p:sp>
      <p:cxnSp>
        <p:nvCxnSpPr>
          <p:cNvPr id="27" name="直線接點 26"/>
          <p:cNvCxnSpPr/>
          <p:nvPr/>
        </p:nvCxnSpPr>
        <p:spPr>
          <a:xfrm>
            <a:off x="1262351" y="2143082"/>
            <a:ext cx="117486" cy="6480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 flipH="1">
            <a:off x="2951814" y="2176562"/>
            <a:ext cx="137549" cy="6202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FE412C65-B7E3-4C5D-87BE-C07EBF97A9DA}"/>
              </a:ext>
            </a:extLst>
          </p:cNvPr>
          <p:cNvCxnSpPr/>
          <p:nvPr/>
        </p:nvCxnSpPr>
        <p:spPr>
          <a:xfrm flipH="1">
            <a:off x="1262351" y="3580615"/>
            <a:ext cx="137549" cy="6202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F95AB391-1BAA-431F-B66A-F151E7516E48}"/>
              </a:ext>
            </a:extLst>
          </p:cNvPr>
          <p:cNvCxnSpPr/>
          <p:nvPr/>
        </p:nvCxnSpPr>
        <p:spPr>
          <a:xfrm>
            <a:off x="2921428" y="3617965"/>
            <a:ext cx="117486" cy="6480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68CE75C0-D7F7-404A-A034-60B7BD86C552}"/>
              </a:ext>
            </a:extLst>
          </p:cNvPr>
          <p:cNvSpPr/>
          <p:nvPr/>
        </p:nvSpPr>
        <p:spPr>
          <a:xfrm>
            <a:off x="3793925" y="2827384"/>
            <a:ext cx="1528192" cy="774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  <a:endParaRPr lang="zh-TW" altLang="en-US" sz="2400" dirty="0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4E77748B-65BE-4BE0-9EF5-02D1C8DC70C5}"/>
              </a:ext>
            </a:extLst>
          </p:cNvPr>
          <p:cNvSpPr txBox="1"/>
          <p:nvPr/>
        </p:nvSpPr>
        <p:spPr>
          <a:xfrm>
            <a:off x="3396080" y="1736366"/>
            <a:ext cx="245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Machine Learning</a:t>
            </a:r>
            <a:endParaRPr lang="zh-TW" altLang="en-US" sz="2400" dirty="0"/>
          </a:p>
        </p:txBody>
      </p: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34BEE7CE-35A2-4628-9CA2-E1D2F3DBB9AB}"/>
              </a:ext>
            </a:extLst>
          </p:cNvPr>
          <p:cNvCxnSpPr/>
          <p:nvPr/>
        </p:nvCxnSpPr>
        <p:spPr>
          <a:xfrm>
            <a:off x="3676440" y="2164551"/>
            <a:ext cx="117486" cy="6480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AFF68CC4-35AA-4327-8087-06B2405BB93E}"/>
              </a:ext>
            </a:extLst>
          </p:cNvPr>
          <p:cNvCxnSpPr/>
          <p:nvPr/>
        </p:nvCxnSpPr>
        <p:spPr>
          <a:xfrm flipH="1">
            <a:off x="5365903" y="2198031"/>
            <a:ext cx="137549" cy="6202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CB954022-64B0-48BB-871D-EFDB3023EBF6}"/>
              </a:ext>
            </a:extLst>
          </p:cNvPr>
          <p:cNvCxnSpPr/>
          <p:nvPr/>
        </p:nvCxnSpPr>
        <p:spPr>
          <a:xfrm flipH="1">
            <a:off x="3676440" y="3602084"/>
            <a:ext cx="137549" cy="6202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CCDB04C1-90DE-4A86-AAA1-FAF256D38AE9}"/>
              </a:ext>
            </a:extLst>
          </p:cNvPr>
          <p:cNvCxnSpPr/>
          <p:nvPr/>
        </p:nvCxnSpPr>
        <p:spPr>
          <a:xfrm>
            <a:off x="5335517" y="3639434"/>
            <a:ext cx="117486" cy="6480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15A9FA8B-22F5-4373-86FD-EAFF07838BCA}"/>
              </a:ext>
            </a:extLst>
          </p:cNvPr>
          <p:cNvSpPr/>
          <p:nvPr/>
        </p:nvSpPr>
        <p:spPr>
          <a:xfrm>
            <a:off x="6311961" y="2864734"/>
            <a:ext cx="1528192" cy="774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  <a:endParaRPr lang="zh-TW" altLang="en-US" sz="2400" dirty="0"/>
          </a:p>
        </p:txBody>
      </p: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3C435A3D-8EFC-4832-BB13-47BFE17E52A3}"/>
              </a:ext>
            </a:extLst>
          </p:cNvPr>
          <p:cNvCxnSpPr/>
          <p:nvPr/>
        </p:nvCxnSpPr>
        <p:spPr>
          <a:xfrm>
            <a:off x="6194476" y="2201901"/>
            <a:ext cx="117486" cy="6480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D3320DAD-795C-4694-A409-9D67B5D0F36D}"/>
              </a:ext>
            </a:extLst>
          </p:cNvPr>
          <p:cNvCxnSpPr/>
          <p:nvPr/>
        </p:nvCxnSpPr>
        <p:spPr>
          <a:xfrm flipH="1">
            <a:off x="7883939" y="2235381"/>
            <a:ext cx="137549" cy="6202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FBF03502-1D2E-43BB-A666-7C5BED8F30D5}"/>
              </a:ext>
            </a:extLst>
          </p:cNvPr>
          <p:cNvCxnSpPr/>
          <p:nvPr/>
        </p:nvCxnSpPr>
        <p:spPr>
          <a:xfrm flipH="1">
            <a:off x="6194476" y="3639434"/>
            <a:ext cx="137549" cy="6202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E73A03F1-84FB-4E36-84D9-616B24229405}"/>
              </a:ext>
            </a:extLst>
          </p:cNvPr>
          <p:cNvCxnSpPr/>
          <p:nvPr/>
        </p:nvCxnSpPr>
        <p:spPr>
          <a:xfrm>
            <a:off x="7853553" y="3676784"/>
            <a:ext cx="117486" cy="6480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2" descr="相關圖片">
            <a:extLst>
              <a:ext uri="{FF2B5EF4-FFF2-40B4-BE49-F238E27FC236}">
                <a16:creationId xmlns:a16="http://schemas.microsoft.com/office/drawing/2014/main" id="{8073792E-C469-48D9-B7DB-1158A993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38" y="3839864"/>
            <a:ext cx="1703788" cy="130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文字方塊 63">
            <a:extLst>
              <a:ext uri="{FF2B5EF4-FFF2-40B4-BE49-F238E27FC236}">
                <a16:creationId xmlns:a16="http://schemas.microsoft.com/office/drawing/2014/main" id="{9B7FE324-638A-4E5B-8866-52922AA5013D}"/>
              </a:ext>
            </a:extLst>
          </p:cNvPr>
          <p:cNvSpPr txBox="1"/>
          <p:nvPr/>
        </p:nvSpPr>
        <p:spPr>
          <a:xfrm>
            <a:off x="6078388" y="4500745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How are you?</a:t>
            </a:r>
            <a:endParaRPr lang="zh-TW" altLang="en-US" sz="2400" dirty="0"/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D7AA9A1D-6346-411E-B931-F1045106FC36}"/>
              </a:ext>
            </a:extLst>
          </p:cNvPr>
          <p:cNvSpPr txBox="1"/>
          <p:nvPr/>
        </p:nvSpPr>
        <p:spPr>
          <a:xfrm>
            <a:off x="1189765" y="1700065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How are you</a:t>
            </a:r>
            <a:endParaRPr lang="zh-TW" altLang="en-US" sz="2400" dirty="0"/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ABA8C778-38C3-46C7-AD4D-AE18CB7D0A1F}"/>
              </a:ext>
            </a:extLst>
          </p:cNvPr>
          <p:cNvSpPr txBox="1"/>
          <p:nvPr/>
        </p:nvSpPr>
        <p:spPr>
          <a:xfrm>
            <a:off x="6078388" y="1736365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 am fine.</a:t>
            </a:r>
            <a:endParaRPr lang="zh-TW" altLang="en-US" sz="24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39C1E04-BC7E-4461-8CB8-5C60F6084488}"/>
              </a:ext>
            </a:extLst>
          </p:cNvPr>
          <p:cNvSpPr txBox="1"/>
          <p:nvPr/>
        </p:nvSpPr>
        <p:spPr>
          <a:xfrm>
            <a:off x="1095814" y="5036850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ASR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022218D-7DBA-4BFB-9454-33220B5FA9E2}"/>
              </a:ext>
            </a:extLst>
          </p:cNvPr>
          <p:cNvSpPr txBox="1"/>
          <p:nvPr/>
        </p:nvSpPr>
        <p:spPr>
          <a:xfrm>
            <a:off x="3600450" y="5047123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Translation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1DE02CE-402A-420B-8B24-49C5A56A0124}"/>
              </a:ext>
            </a:extLst>
          </p:cNvPr>
          <p:cNvSpPr txBox="1"/>
          <p:nvPr/>
        </p:nvSpPr>
        <p:spPr>
          <a:xfrm>
            <a:off x="6078388" y="5045805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Chatbot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47B7DB3-FD24-4576-B0AD-6C4858BB03D1}"/>
              </a:ext>
            </a:extLst>
          </p:cNvPr>
          <p:cNvSpPr/>
          <p:nvPr/>
        </p:nvSpPr>
        <p:spPr>
          <a:xfrm>
            <a:off x="1903784" y="5678127"/>
            <a:ext cx="5415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 The generator is a typical seq2seq model.</a:t>
            </a:r>
            <a:endParaRPr lang="zh-TW" altLang="en-US" sz="24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F8C09E6-4517-44D0-A69D-1D109E6E0893}"/>
              </a:ext>
            </a:extLst>
          </p:cNvPr>
          <p:cNvSpPr txBox="1"/>
          <p:nvPr/>
        </p:nvSpPr>
        <p:spPr>
          <a:xfrm>
            <a:off x="1189765" y="6144945"/>
            <a:ext cx="7376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With GAN, you can train seq2seq model in another way.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0946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37" grpId="0" animBg="1"/>
      <p:bldP spid="45" grpId="0"/>
      <p:bldP spid="50" grpId="0" animBg="1"/>
      <p:bldP spid="64" grpId="0"/>
      <p:bldP spid="65" grpId="0"/>
      <p:bldP spid="66" grpId="0"/>
      <p:bldP spid="5" grpId="0"/>
      <p:bldP spid="26" grpId="0"/>
      <p:bldP spid="28" grpId="0"/>
      <p:bldP spid="7" grpId="0"/>
      <p:bldP spid="3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Review: Sequence-to-sequence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Chat-bot as example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971213" y="4260582"/>
            <a:ext cx="1295679" cy="808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7015640" y="4274185"/>
            <a:ext cx="1497496" cy="8083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cxnSp>
        <p:nvCxnSpPr>
          <p:cNvPr id="7" name="直線單箭頭接點 6"/>
          <p:cNvCxnSpPr>
            <a:cxnSpLocks/>
            <a:endCxn id="4" idx="2"/>
          </p:cNvCxnSpPr>
          <p:nvPr/>
        </p:nvCxnSpPr>
        <p:spPr>
          <a:xfrm flipV="1">
            <a:off x="5619053" y="5068965"/>
            <a:ext cx="0" cy="6533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4281866" y="5646515"/>
            <a:ext cx="2674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 sentence c</a:t>
            </a:r>
            <a:endParaRPr lang="zh-TW" altLang="en-US" sz="2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927617" y="2891871"/>
            <a:ext cx="1740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output sentence x</a:t>
            </a:r>
            <a:endParaRPr lang="zh-TW" altLang="en-US" sz="2400" dirty="0"/>
          </a:p>
        </p:txBody>
      </p:sp>
      <p:cxnSp>
        <p:nvCxnSpPr>
          <p:cNvPr id="11" name="直線單箭頭接點 10"/>
          <p:cNvCxnSpPr>
            <a:cxnSpLocks/>
          </p:cNvCxnSpPr>
          <p:nvPr/>
        </p:nvCxnSpPr>
        <p:spPr>
          <a:xfrm flipV="1">
            <a:off x="7764388" y="3667651"/>
            <a:ext cx="0" cy="5916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>
            <a:cxnSpLocks/>
          </p:cNvCxnSpPr>
          <p:nvPr/>
        </p:nvCxnSpPr>
        <p:spPr>
          <a:xfrm>
            <a:off x="6318699" y="4678376"/>
            <a:ext cx="69694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>
            <a:extLst>
              <a:ext uri="{FF2B5EF4-FFF2-40B4-BE49-F238E27FC236}">
                <a16:creationId xmlns:a16="http://schemas.microsoft.com/office/drawing/2014/main" id="{D06BAAA6-ED4F-43FB-9E6A-8390A1F93280}"/>
              </a:ext>
            </a:extLst>
          </p:cNvPr>
          <p:cNvGrpSpPr/>
          <p:nvPr/>
        </p:nvGrpSpPr>
        <p:grpSpPr>
          <a:xfrm>
            <a:off x="766010" y="4157704"/>
            <a:ext cx="3850228" cy="2493863"/>
            <a:chOff x="-287736" y="3399126"/>
            <a:chExt cx="3850228" cy="2493863"/>
          </a:xfrm>
        </p:grpSpPr>
        <p:sp>
          <p:nvSpPr>
            <p:cNvPr id="17" name="文字方塊 16"/>
            <p:cNvSpPr txBox="1"/>
            <p:nvPr/>
          </p:nvSpPr>
          <p:spPr>
            <a:xfrm>
              <a:off x="-287736" y="3399126"/>
              <a:ext cx="12272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Training data:</a:t>
              </a:r>
              <a:endParaRPr lang="zh-TW" altLang="en-US" sz="2400" dirty="0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870537" y="4054910"/>
              <a:ext cx="26919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rgbClr val="FF0000"/>
                  </a:solidFill>
                </a:rPr>
                <a:t>A: How are you ?</a:t>
              </a:r>
              <a:endParaRPr lang="zh-TW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889444" y="4586990"/>
              <a:ext cx="193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rgbClr val="0000FF"/>
                  </a:solidFill>
                </a:rPr>
                <a:t>B: I’m good.</a:t>
              </a:r>
              <a:endParaRPr lang="zh-TW" alt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 rot="5400000">
              <a:off x="1408106" y="3642844"/>
              <a:ext cx="749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……</a:t>
              </a:r>
              <a:endParaRPr lang="zh-TW" altLang="en-US" sz="2400" dirty="0"/>
            </a:p>
          </p:txBody>
        </p:sp>
        <p:sp>
          <p:nvSpPr>
            <p:cNvPr id="22" name="文字方塊 21"/>
            <p:cNvSpPr txBox="1"/>
            <p:nvPr/>
          </p:nvSpPr>
          <p:spPr>
            <a:xfrm rot="5400000">
              <a:off x="1408106" y="5287506"/>
              <a:ext cx="749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……</a:t>
              </a:r>
              <a:endParaRPr lang="zh-TW" altLang="en-US" sz="2400" dirty="0"/>
            </a:p>
          </p:txBody>
        </p:sp>
      </p:grpSp>
      <p:sp>
        <p:nvSpPr>
          <p:cNvPr id="27" name="文字方塊 26"/>
          <p:cNvSpPr txBox="1"/>
          <p:nvPr/>
        </p:nvSpPr>
        <p:spPr>
          <a:xfrm>
            <a:off x="4281866" y="6031870"/>
            <a:ext cx="267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How are you ?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832854" y="1881974"/>
            <a:ext cx="19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I’m good.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1" name="箭號: 上-下雙向 30"/>
          <p:cNvSpPr/>
          <p:nvPr/>
        </p:nvSpPr>
        <p:spPr>
          <a:xfrm>
            <a:off x="7603610" y="2371904"/>
            <a:ext cx="321555" cy="580646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13FD1B9-F362-46A3-B389-7BFE027B623B}"/>
              </a:ext>
            </a:extLst>
          </p:cNvPr>
          <p:cNvSpPr/>
          <p:nvPr/>
        </p:nvSpPr>
        <p:spPr>
          <a:xfrm>
            <a:off x="4748542" y="4115107"/>
            <a:ext cx="3880055" cy="117856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606D3B8-14BB-406C-AEB0-0975C0D55938}"/>
              </a:ext>
            </a:extLst>
          </p:cNvPr>
          <p:cNvSpPr txBox="1"/>
          <p:nvPr/>
        </p:nvSpPr>
        <p:spPr>
          <a:xfrm>
            <a:off x="7033527" y="5308575"/>
            <a:ext cx="176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Generator</a:t>
            </a:r>
            <a:endParaRPr lang="zh-TW" altLang="en-US" sz="2400" b="1" i="1" u="sng" dirty="0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53F7F1F-3462-4894-BD06-8911759DE36F}"/>
              </a:ext>
            </a:extLst>
          </p:cNvPr>
          <p:cNvSpPr txBox="1"/>
          <p:nvPr/>
        </p:nvSpPr>
        <p:spPr>
          <a:xfrm>
            <a:off x="635236" y="2367192"/>
            <a:ext cx="174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Output:</a:t>
            </a:r>
            <a:endParaRPr lang="zh-TW" altLang="en-US" sz="2400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22367ED9-B89E-4D53-B9EB-C7DC94788386}"/>
              </a:ext>
            </a:extLst>
          </p:cNvPr>
          <p:cNvSpPr txBox="1"/>
          <p:nvPr/>
        </p:nvSpPr>
        <p:spPr>
          <a:xfrm>
            <a:off x="2709047" y="2383001"/>
            <a:ext cx="174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Not bad</a:t>
            </a:r>
            <a:endParaRPr lang="zh-TW" altLang="en-US" sz="2400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2231DE8-76FA-4389-8D85-154CD4CC5D6D}"/>
              </a:ext>
            </a:extLst>
          </p:cNvPr>
          <p:cNvSpPr txBox="1"/>
          <p:nvPr/>
        </p:nvSpPr>
        <p:spPr>
          <a:xfrm>
            <a:off x="4502686" y="2395057"/>
            <a:ext cx="1740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I’m John.</a:t>
            </a:r>
            <a:endParaRPr lang="zh-TW" altLang="en-US" sz="2400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7B6DED1-AA65-45FF-B950-DD4AA94EF493}"/>
              </a:ext>
            </a:extLst>
          </p:cNvPr>
          <p:cNvSpPr txBox="1"/>
          <p:nvPr/>
        </p:nvSpPr>
        <p:spPr>
          <a:xfrm>
            <a:off x="5447058" y="1558074"/>
            <a:ext cx="1740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Maximize likelihood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1C0E2C1F-BA38-4F21-9DA3-41343BA6736D}"/>
              </a:ext>
            </a:extLst>
          </p:cNvPr>
          <p:cNvCxnSpPr>
            <a:cxnSpLocks/>
          </p:cNvCxnSpPr>
          <p:nvPr/>
        </p:nvCxnSpPr>
        <p:spPr>
          <a:xfrm flipH="1" flipV="1">
            <a:off x="6832855" y="2343639"/>
            <a:ext cx="770755" cy="3214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6681307-F991-44F6-8076-A77F021B35DA}"/>
              </a:ext>
            </a:extLst>
          </p:cNvPr>
          <p:cNvSpPr txBox="1"/>
          <p:nvPr/>
        </p:nvSpPr>
        <p:spPr>
          <a:xfrm>
            <a:off x="285294" y="3368147"/>
            <a:ext cx="2370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Training Criterion</a:t>
            </a:r>
            <a:endParaRPr lang="zh-TW" altLang="en-US" sz="2400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D041C96D-008C-4B6B-85F2-C5A5C0565580}"/>
              </a:ext>
            </a:extLst>
          </p:cNvPr>
          <p:cNvSpPr txBox="1"/>
          <p:nvPr/>
        </p:nvSpPr>
        <p:spPr>
          <a:xfrm>
            <a:off x="373562" y="2884129"/>
            <a:ext cx="2264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Human</a:t>
            </a:r>
            <a:endParaRPr lang="zh-TW" altLang="en-US" sz="2400" dirty="0"/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E99443BB-D7A2-4C9B-BEBC-47B37710C9CF}"/>
              </a:ext>
            </a:extLst>
          </p:cNvPr>
          <p:cNvCxnSpPr>
            <a:cxnSpLocks/>
          </p:cNvCxnSpPr>
          <p:nvPr/>
        </p:nvCxnSpPr>
        <p:spPr>
          <a:xfrm>
            <a:off x="246743" y="2875966"/>
            <a:ext cx="587828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93352F1A-E56D-40BC-B6CC-23E0D25E1B89}"/>
              </a:ext>
            </a:extLst>
          </p:cNvPr>
          <p:cNvCxnSpPr>
            <a:cxnSpLocks/>
          </p:cNvCxnSpPr>
          <p:nvPr/>
        </p:nvCxnSpPr>
        <p:spPr>
          <a:xfrm>
            <a:off x="246743" y="3374846"/>
            <a:ext cx="587828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8D27A71E-B41B-4333-B5E8-D2C29C903A39}"/>
              </a:ext>
            </a:extLst>
          </p:cNvPr>
          <p:cNvCxnSpPr>
            <a:cxnSpLocks/>
          </p:cNvCxnSpPr>
          <p:nvPr/>
        </p:nvCxnSpPr>
        <p:spPr>
          <a:xfrm flipV="1">
            <a:off x="2682664" y="2379552"/>
            <a:ext cx="0" cy="149110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6D74A00E-BB68-4BE0-8339-3BBA57951C27}"/>
              </a:ext>
            </a:extLst>
          </p:cNvPr>
          <p:cNvCxnSpPr>
            <a:cxnSpLocks/>
          </p:cNvCxnSpPr>
          <p:nvPr/>
        </p:nvCxnSpPr>
        <p:spPr>
          <a:xfrm flipV="1">
            <a:off x="4449922" y="2357652"/>
            <a:ext cx="0" cy="149110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CCE9E589-0CAF-4DB2-942D-FB8A746C369C}"/>
              </a:ext>
            </a:extLst>
          </p:cNvPr>
          <p:cNvCxnSpPr>
            <a:cxnSpLocks/>
          </p:cNvCxnSpPr>
          <p:nvPr/>
        </p:nvCxnSpPr>
        <p:spPr>
          <a:xfrm>
            <a:off x="232229" y="3870658"/>
            <a:ext cx="5878286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2144ED3D-1CF3-4F8C-9275-CBCC4D4FD19C}"/>
              </a:ext>
            </a:extLst>
          </p:cNvPr>
          <p:cNvSpPr txBox="1"/>
          <p:nvPr/>
        </p:nvSpPr>
        <p:spPr>
          <a:xfrm>
            <a:off x="3039080" y="2894581"/>
            <a:ext cx="1134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better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332AE670-27B8-4A59-9987-C28769153265}"/>
              </a:ext>
            </a:extLst>
          </p:cNvPr>
          <p:cNvSpPr txBox="1"/>
          <p:nvPr/>
        </p:nvSpPr>
        <p:spPr>
          <a:xfrm>
            <a:off x="4809587" y="3368147"/>
            <a:ext cx="1134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better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47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7" grpId="0"/>
      <p:bldP spid="28" grpId="0"/>
      <p:bldP spid="31" grpId="0" animBg="1"/>
      <p:bldP spid="30" grpId="0"/>
      <p:bldP spid="32" grpId="0"/>
      <p:bldP spid="33" grpId="0"/>
      <p:bldP spid="34" grpId="0"/>
      <p:bldP spid="37" grpId="0"/>
      <p:bldP spid="38" grpId="0"/>
      <p:bldP spid="51" grpId="0"/>
      <p:bldP spid="52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 of Part III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00D30A84-84E7-4E2D-BC8D-411E66374695}"/>
              </a:ext>
            </a:extLst>
          </p:cNvPr>
          <p:cNvSpPr/>
          <p:nvPr/>
        </p:nvSpPr>
        <p:spPr>
          <a:xfrm>
            <a:off x="822602" y="2807759"/>
            <a:ext cx="3461531" cy="4434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530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930775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Machine obtains feedback from user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sz="2400" dirty="0"/>
          </a:p>
          <a:p>
            <a:r>
              <a:rPr lang="en-US" altLang="zh-TW" sz="2400" dirty="0"/>
              <a:t>Chat-bot learns to maximize the </a:t>
            </a:r>
            <a:r>
              <a:rPr lang="en-US" altLang="zh-TW" sz="2400" b="1" i="1" u="sng" dirty="0">
                <a:solidFill>
                  <a:srgbClr val="0000FF"/>
                </a:solidFill>
              </a:rPr>
              <a:t>expected reward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03" y="3408567"/>
            <a:ext cx="679810" cy="98079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519008" y="25907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https://image.freepik.com/free-vector/variety-of-human-avatars_23-2147506285.jpg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791" y="2749753"/>
            <a:ext cx="1152525" cy="11049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456" y="2494461"/>
            <a:ext cx="1181100" cy="111442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554" y="4123991"/>
            <a:ext cx="1152525" cy="11049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995" y="4253678"/>
            <a:ext cx="1181100" cy="1114425"/>
          </a:xfrm>
          <a:prstGeom prst="rect">
            <a:avLst/>
          </a:prstGeom>
        </p:spPr>
      </p:pic>
      <p:sp>
        <p:nvSpPr>
          <p:cNvPr id="9" name="語音泡泡: 圓角矩形 8"/>
          <p:cNvSpPr/>
          <p:nvPr/>
        </p:nvSpPr>
        <p:spPr>
          <a:xfrm>
            <a:off x="1821190" y="2697367"/>
            <a:ext cx="1240339" cy="711200"/>
          </a:xfrm>
          <a:prstGeom prst="wedgeRoundRectCallout">
            <a:avLst>
              <a:gd name="adj1" fmla="val 85654"/>
              <a:gd name="adj2" fmla="val 26786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How are you?</a:t>
            </a:r>
            <a:endParaRPr lang="zh-TW" altLang="en-US" dirty="0"/>
          </a:p>
        </p:txBody>
      </p:sp>
      <p:sp>
        <p:nvSpPr>
          <p:cNvPr id="14" name="語音泡泡: 圓角矩形 13"/>
          <p:cNvSpPr/>
          <p:nvPr/>
        </p:nvSpPr>
        <p:spPr>
          <a:xfrm>
            <a:off x="1833468" y="3499053"/>
            <a:ext cx="1240339" cy="711200"/>
          </a:xfrm>
          <a:prstGeom prst="wedgeRoundRectCallout">
            <a:avLst>
              <a:gd name="adj1" fmla="val -62814"/>
              <a:gd name="adj2" fmla="val 535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Bye </a:t>
            </a:r>
            <a:r>
              <a:rPr lang="en-US" altLang="zh-TW" dirty="0" err="1"/>
              <a:t>bye</a:t>
            </a:r>
            <a:r>
              <a:rPr lang="en-US" altLang="zh-TW" dirty="0"/>
              <a:t> </a:t>
            </a:r>
            <a:r>
              <a:rPr lang="en-US" altLang="zh-TW" dirty="0">
                <a:sym typeface="Wingdings" panose="05000000000000000000" pitchFamily="2" charset="2"/>
              </a:rPr>
              <a:t></a:t>
            </a:r>
            <a:endParaRPr lang="zh-TW" altLang="en-US" dirty="0"/>
          </a:p>
        </p:txBody>
      </p:sp>
      <p:sp>
        <p:nvSpPr>
          <p:cNvPr id="15" name="語音泡泡: 圓角矩形 14"/>
          <p:cNvSpPr/>
          <p:nvPr/>
        </p:nvSpPr>
        <p:spPr>
          <a:xfrm>
            <a:off x="1850738" y="4300739"/>
            <a:ext cx="1240339" cy="928152"/>
          </a:xfrm>
          <a:prstGeom prst="wedgeRoundRectCallout">
            <a:avLst>
              <a:gd name="adj1" fmla="val 85654"/>
              <a:gd name="adj2" fmla="val 26786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028" name="Picture 4" descr="「bad png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07" y="4345189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353" y="3317056"/>
            <a:ext cx="679810" cy="980794"/>
          </a:xfrm>
          <a:prstGeom prst="rect">
            <a:avLst/>
          </a:prstGeom>
        </p:spPr>
      </p:pic>
      <p:sp>
        <p:nvSpPr>
          <p:cNvPr id="19" name="語音泡泡: 圓角矩形 18"/>
          <p:cNvSpPr/>
          <p:nvPr/>
        </p:nvSpPr>
        <p:spPr>
          <a:xfrm>
            <a:off x="5548640" y="2605856"/>
            <a:ext cx="1240339" cy="711200"/>
          </a:xfrm>
          <a:prstGeom prst="wedgeRoundRectCallout">
            <a:avLst>
              <a:gd name="adj1" fmla="val 85654"/>
              <a:gd name="adj2" fmla="val 26786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Hello</a:t>
            </a:r>
            <a:endParaRPr lang="zh-TW" altLang="en-US" dirty="0"/>
          </a:p>
        </p:txBody>
      </p:sp>
      <p:sp>
        <p:nvSpPr>
          <p:cNvPr id="20" name="語音泡泡: 圓角矩形 19"/>
          <p:cNvSpPr/>
          <p:nvPr/>
        </p:nvSpPr>
        <p:spPr>
          <a:xfrm>
            <a:off x="5560918" y="3407542"/>
            <a:ext cx="1240339" cy="711200"/>
          </a:xfrm>
          <a:prstGeom prst="wedgeRoundRectCallout">
            <a:avLst>
              <a:gd name="adj1" fmla="val -62814"/>
              <a:gd name="adj2" fmla="val 535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Hi </a:t>
            </a:r>
            <a:r>
              <a:rPr lang="en-US" altLang="zh-TW" dirty="0">
                <a:sym typeface="Wingdings" panose="05000000000000000000" pitchFamily="2" charset="2"/>
              </a:rPr>
              <a:t></a:t>
            </a:r>
            <a:endParaRPr lang="zh-TW" altLang="en-US" dirty="0"/>
          </a:p>
        </p:txBody>
      </p:sp>
      <p:sp>
        <p:nvSpPr>
          <p:cNvPr id="21" name="語音泡泡: 圓角矩形 20"/>
          <p:cNvSpPr/>
          <p:nvPr/>
        </p:nvSpPr>
        <p:spPr>
          <a:xfrm>
            <a:off x="5578188" y="4209228"/>
            <a:ext cx="1240339" cy="928152"/>
          </a:xfrm>
          <a:prstGeom prst="wedgeRoundRectCallout">
            <a:avLst>
              <a:gd name="adj1" fmla="val 85654"/>
              <a:gd name="adj2" fmla="val 26786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026" name="Picture 2" descr="「good png」的圖片搜尋結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061" y="4253678"/>
            <a:ext cx="1104628" cy="88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1774609" y="5183389"/>
            <a:ext cx="133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-10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5514337" y="5181830"/>
            <a:ext cx="133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3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519008" y="6420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http://www.freepik.com/free-vector/variety-of-human-avatars_766615.htm</a:t>
            </a:r>
          </a:p>
        </p:txBody>
      </p:sp>
    </p:spTree>
    <p:extLst>
      <p:ext uri="{BB962C8B-B14F-4D97-AF65-F5344CB8AC3E}">
        <p14:creationId xmlns:p14="http://schemas.microsoft.com/office/powerpoint/2010/main" val="424971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10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Anime Face Generation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069067" y="5770739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10,000 updates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312" y="1466470"/>
            <a:ext cx="4673601" cy="4673601"/>
          </a:xfrm>
        </p:spPr>
      </p:pic>
    </p:spTree>
    <p:extLst>
      <p:ext uri="{BB962C8B-B14F-4D97-AF65-F5344CB8AC3E}">
        <p14:creationId xmlns:p14="http://schemas.microsoft.com/office/powerpoint/2010/main" val="34798042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Maximizing Expected Reward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630043" y="2948327"/>
            <a:ext cx="1883913" cy="1177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/>
          </a:p>
        </p:txBody>
      </p:sp>
      <p:sp>
        <p:nvSpPr>
          <p:cNvPr id="5" name="矩形 4"/>
          <p:cNvSpPr/>
          <p:nvPr/>
        </p:nvSpPr>
        <p:spPr>
          <a:xfrm>
            <a:off x="3630043" y="4366235"/>
            <a:ext cx="1883913" cy="11774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Human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79676" y="3226909"/>
            <a:ext cx="2639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 sentence c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6219306" y="3306234"/>
            <a:ext cx="3055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response sentence x</a:t>
            </a:r>
            <a:endParaRPr lang="zh-TW" altLang="en-US" sz="2400" dirty="0"/>
          </a:p>
        </p:txBody>
      </p:sp>
      <p:sp>
        <p:nvSpPr>
          <p:cNvPr id="8" name="箭號: 向右 7"/>
          <p:cNvSpPr/>
          <p:nvPr/>
        </p:nvSpPr>
        <p:spPr>
          <a:xfrm>
            <a:off x="2957826" y="3273581"/>
            <a:ext cx="644177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右 8"/>
          <p:cNvSpPr/>
          <p:nvPr/>
        </p:nvSpPr>
        <p:spPr>
          <a:xfrm>
            <a:off x="5575129" y="3316986"/>
            <a:ext cx="644177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10"/>
          <p:cNvSpPr/>
          <p:nvPr/>
        </p:nvSpPr>
        <p:spPr>
          <a:xfrm>
            <a:off x="2944243" y="4411838"/>
            <a:ext cx="644177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/>
          <p:cNvSpPr/>
          <p:nvPr/>
        </p:nvSpPr>
        <p:spPr>
          <a:xfrm>
            <a:off x="2944243" y="5090663"/>
            <a:ext cx="644177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/>
          <p:cNvSpPr/>
          <p:nvPr/>
        </p:nvSpPr>
        <p:spPr>
          <a:xfrm>
            <a:off x="5573263" y="4724142"/>
            <a:ext cx="644177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3980170" y="3697170"/>
            <a:ext cx="1183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dirty="0"/>
              <a:t>Chatbot</a:t>
            </a:r>
          </a:p>
        </p:txBody>
      </p:sp>
      <p:sp>
        <p:nvSpPr>
          <p:cNvPr id="21" name="矩形 20"/>
          <p:cNvSpPr/>
          <p:nvPr/>
        </p:nvSpPr>
        <p:spPr>
          <a:xfrm>
            <a:off x="3769911" y="3116129"/>
            <a:ext cx="751458" cy="541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err="1"/>
              <a:t>En</a:t>
            </a:r>
            <a:endParaRPr lang="zh-TW" altLang="en-US" sz="2800" dirty="0"/>
          </a:p>
        </p:txBody>
      </p:sp>
      <p:sp>
        <p:nvSpPr>
          <p:cNvPr id="23" name="矩形 22"/>
          <p:cNvSpPr/>
          <p:nvPr/>
        </p:nvSpPr>
        <p:spPr>
          <a:xfrm>
            <a:off x="4620843" y="3116129"/>
            <a:ext cx="751458" cy="541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De</a:t>
            </a:r>
            <a:endParaRPr lang="zh-TW" altLang="en-US" sz="28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176204" y="5082050"/>
            <a:ext cx="3055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response sentence x</a:t>
            </a:r>
            <a:endParaRPr lang="zh-TW" altLang="en-US" sz="24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626336" y="4398151"/>
            <a:ext cx="2639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 sentence c</a:t>
            </a:r>
            <a:endParaRPr lang="zh-TW" altLang="en-US" sz="240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6AD7206-CBCF-4B54-8F0B-CF1CF98B9FF7}"/>
              </a:ext>
            </a:extLst>
          </p:cNvPr>
          <p:cNvSpPr/>
          <p:nvPr/>
        </p:nvSpPr>
        <p:spPr>
          <a:xfrm>
            <a:off x="6354023" y="6308208"/>
            <a:ext cx="2507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TW" dirty="0">
                <a:solidFill>
                  <a:srgbClr val="0000FF"/>
                </a:solidFill>
                <a:latin typeface="Lucida Grande"/>
              </a:rPr>
              <a:t>[Li, et al., EMNLP, 2016]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1A4FC81-1BB4-4F99-896E-FB9C3ABCD1D0}"/>
              </a:ext>
            </a:extLst>
          </p:cNvPr>
          <p:cNvSpPr txBox="1"/>
          <p:nvPr/>
        </p:nvSpPr>
        <p:spPr>
          <a:xfrm>
            <a:off x="6035971" y="5168025"/>
            <a:ext cx="166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reward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1736A511-02D0-4F3B-9AD1-E2E28070AEB5}"/>
                  </a:ext>
                </a:extLst>
              </p:cNvPr>
              <p:cNvSpPr txBox="1"/>
              <p:nvPr/>
            </p:nvSpPr>
            <p:spPr>
              <a:xfrm>
                <a:off x="6356459" y="4739530"/>
                <a:ext cx="102816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1736A511-02D0-4F3B-9AD1-E2E28070AE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459" y="4739530"/>
                <a:ext cx="1028169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E404CA89-6AC7-4A7D-B6C5-9F2ABAF5CE61}"/>
              </a:ext>
            </a:extLst>
          </p:cNvPr>
          <p:cNvSpPr/>
          <p:nvPr/>
        </p:nvSpPr>
        <p:spPr>
          <a:xfrm rot="16200000">
            <a:off x="7551030" y="4729854"/>
            <a:ext cx="391885" cy="40413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1429ABB-898E-455A-996F-D9501DFBBFED}"/>
              </a:ext>
            </a:extLst>
          </p:cNvPr>
          <p:cNvSpPr txBox="1"/>
          <p:nvPr/>
        </p:nvSpPr>
        <p:spPr>
          <a:xfrm>
            <a:off x="1905002" y="1913665"/>
            <a:ext cx="5431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Learn to maximize expected reward </a:t>
            </a:r>
            <a:endParaRPr lang="zh-TW" altLang="en-US" sz="2400"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C723B50A-6659-4310-B7BC-6C760C1EF27D}"/>
              </a:ext>
            </a:extLst>
          </p:cNvPr>
          <p:cNvCxnSpPr>
            <a:cxnSpLocks/>
          </p:cNvCxnSpPr>
          <p:nvPr/>
        </p:nvCxnSpPr>
        <p:spPr>
          <a:xfrm flipV="1">
            <a:off x="4556760" y="2360090"/>
            <a:ext cx="0" cy="5729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3B3DCBC-278C-4F91-B406-A7A7DCABA243}"/>
              </a:ext>
            </a:extLst>
          </p:cNvPr>
          <p:cNvSpPr txBox="1"/>
          <p:nvPr/>
        </p:nvSpPr>
        <p:spPr>
          <a:xfrm>
            <a:off x="4667669" y="2426023"/>
            <a:ext cx="2254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Policy Gradient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03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 animBg="1"/>
      <p:bldP spid="9" grpId="0" animBg="1"/>
      <p:bldP spid="11" grpId="0" animBg="1"/>
      <p:bldP spid="13" grpId="0" animBg="1"/>
      <p:bldP spid="14" grpId="0" animBg="1"/>
      <p:bldP spid="20" grpId="0"/>
      <p:bldP spid="21" grpId="0" animBg="1"/>
      <p:bldP spid="23" grpId="0" animBg="1"/>
      <p:bldP spid="24" grpId="0"/>
      <p:bldP spid="25" grpId="0"/>
      <p:bldP spid="3" grpId="0"/>
      <p:bldP spid="27" grpId="0"/>
      <p:bldP spid="28" grpId="0" animBg="1"/>
      <p:bldP spid="29" grpId="0"/>
      <p:bldP spid="17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Policy Gradient - </a:t>
            </a:r>
            <a:r>
              <a:rPr lang="en-US" altLang="zh-TW" dirty="0" err="1"/>
              <a:t>Implemenation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36" y="2427970"/>
            <a:ext cx="679810" cy="98079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812" y="2365917"/>
            <a:ext cx="1152525" cy="1104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84238" y="2640870"/>
                <a:ext cx="4385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38" y="2640870"/>
                <a:ext cx="438582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箭號: 左-右雙向 6"/>
          <p:cNvSpPr/>
          <p:nvPr/>
        </p:nvSpPr>
        <p:spPr>
          <a:xfrm>
            <a:off x="1632446" y="2716544"/>
            <a:ext cx="660400" cy="40640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812983" y="3821444"/>
                <a:ext cx="104656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83" y="3821444"/>
                <a:ext cx="104656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812983" y="4403893"/>
                <a:ext cx="10804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83" y="4403893"/>
                <a:ext cx="108048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767650" y="5471725"/>
                <a:ext cx="11711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50" y="5471725"/>
                <a:ext cx="1171153" cy="369332"/>
              </a:xfrm>
              <a:prstGeom prst="rect">
                <a:avLst/>
              </a:prstGeom>
              <a:blipFill>
                <a:blip r:embed="rId7"/>
                <a:stretch>
                  <a:fillRect t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 rot="5400000">
            <a:off x="973270" y="4872309"/>
            <a:ext cx="90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020748" y="3764603"/>
                <a:ext cx="145655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0748" y="3764603"/>
                <a:ext cx="145655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2020748" y="4333970"/>
                <a:ext cx="14697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0748" y="4333970"/>
                <a:ext cx="1469761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034705" y="5401802"/>
                <a:ext cx="1560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4705" y="5401802"/>
                <a:ext cx="156042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4"/>
          <p:cNvSpPr txBox="1"/>
          <p:nvPr/>
        </p:nvSpPr>
        <p:spPr>
          <a:xfrm rot="5400000">
            <a:off x="2384248" y="4851235"/>
            <a:ext cx="90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4418138" y="2843353"/>
                <a:ext cx="4320209" cy="1130822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𝑙𝑜𝑔𝑃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138" y="2843353"/>
                <a:ext cx="4320209" cy="113082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4838556" y="2134877"/>
                <a:ext cx="3201261" cy="5422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en-US" sz="2800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556" y="2134877"/>
                <a:ext cx="3201261" cy="5422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矩形 17"/>
          <p:cNvSpPr/>
          <p:nvPr/>
        </p:nvSpPr>
        <p:spPr>
          <a:xfrm>
            <a:off x="7152946" y="2134877"/>
            <a:ext cx="886871" cy="537731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/>
          <p:cNvCxnSpPr>
            <a:cxnSpLocks/>
          </p:cNvCxnSpPr>
          <p:nvPr/>
        </p:nvCxnSpPr>
        <p:spPr>
          <a:xfrm>
            <a:off x="7603521" y="2672608"/>
            <a:ext cx="0" cy="3478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367806" y="1904771"/>
            <a:ext cx="3370522" cy="4337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4196243" y="1904771"/>
            <a:ext cx="4644548" cy="4337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箭號: 弧形下彎 28"/>
          <p:cNvSpPr/>
          <p:nvPr/>
        </p:nvSpPr>
        <p:spPr>
          <a:xfrm>
            <a:off x="2573212" y="1425966"/>
            <a:ext cx="2968487" cy="58004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0" name="箭號: 弧形下彎 29"/>
          <p:cNvSpPr/>
          <p:nvPr/>
        </p:nvSpPr>
        <p:spPr>
          <a:xfrm flipH="1" flipV="1">
            <a:off x="2573211" y="6139699"/>
            <a:ext cx="2968487" cy="58004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B996DC46-8013-49B2-8BFD-2BFF9EB38A88}"/>
                  </a:ext>
                </a:extLst>
              </p:cNvPr>
              <p:cNvSpPr txBox="1"/>
              <p:nvPr/>
            </p:nvSpPr>
            <p:spPr>
              <a:xfrm>
                <a:off x="4225535" y="4101866"/>
                <a:ext cx="3488651" cy="509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sz="2400" dirty="0"/>
                  <a:t> is positive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B996DC46-8013-49B2-8BFD-2BFF9EB38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535" y="4101866"/>
                <a:ext cx="3488651" cy="509178"/>
              </a:xfrm>
              <a:prstGeom prst="rect">
                <a:avLst/>
              </a:prstGeom>
              <a:blipFill>
                <a:blip r:embed="rId13"/>
                <a:stretch>
                  <a:fillRect t="-3614" b="-240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80E2E264-E58C-4C68-AC3E-6A4D9CB26489}"/>
                  </a:ext>
                </a:extLst>
              </p:cNvPr>
              <p:cNvSpPr txBox="1"/>
              <p:nvPr/>
            </p:nvSpPr>
            <p:spPr>
              <a:xfrm>
                <a:off x="4478914" y="4556928"/>
                <a:ext cx="4968117" cy="509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Updating 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to increase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80E2E264-E58C-4C68-AC3E-6A4D9CB26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914" y="4556928"/>
                <a:ext cx="4968117" cy="509178"/>
              </a:xfrm>
              <a:prstGeom prst="rect">
                <a:avLst/>
              </a:prstGeom>
              <a:blipFill>
                <a:blip r:embed="rId14"/>
                <a:stretch>
                  <a:fillRect l="-1963" t="-3614" b="-240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6797A737-31BA-4941-B385-65182DB6405A}"/>
                  </a:ext>
                </a:extLst>
              </p:cNvPr>
              <p:cNvSpPr txBox="1"/>
              <p:nvPr/>
            </p:nvSpPr>
            <p:spPr>
              <a:xfrm>
                <a:off x="4273208" y="5103158"/>
                <a:ext cx="3488651" cy="509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sz="2400" dirty="0"/>
                  <a:t> is negative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6797A737-31BA-4941-B385-65182DB64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208" y="5103158"/>
                <a:ext cx="3488651" cy="509178"/>
              </a:xfrm>
              <a:prstGeom prst="rect">
                <a:avLst/>
              </a:prstGeom>
              <a:blipFill>
                <a:blip r:embed="rId15"/>
                <a:stretch>
                  <a:fillRect t="-3571" b="-226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924DB475-E482-46C1-8CDB-4E40F121E6EE}"/>
                  </a:ext>
                </a:extLst>
              </p:cNvPr>
              <p:cNvSpPr txBox="1"/>
              <p:nvPr/>
            </p:nvSpPr>
            <p:spPr>
              <a:xfrm>
                <a:off x="4402278" y="5578208"/>
                <a:ext cx="4968117" cy="509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Updating 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to decrease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924DB475-E482-46C1-8CDB-4E40F121E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278" y="5578208"/>
                <a:ext cx="4968117" cy="509178"/>
              </a:xfrm>
              <a:prstGeom prst="rect">
                <a:avLst/>
              </a:prstGeom>
              <a:blipFill>
                <a:blip r:embed="rId16"/>
                <a:stretch>
                  <a:fillRect l="-1840" t="-3571" b="-226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421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/>
      <p:bldP spid="18" grpId="0" animBg="1"/>
      <p:bldP spid="29" grpId="0" animBg="1"/>
      <p:bldP spid="30" grpId="0" animBg="1"/>
      <p:bldP spid="31" grpId="0"/>
      <p:bldP spid="33" grpId="0"/>
      <p:bldP spid="34" grpId="0"/>
      <p:bldP spid="35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Comparison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4916556" y="3723681"/>
                <a:ext cx="4320209" cy="1130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𝑙𝑜𝑔𝑃</m:t>
                              </m:r>
                            </m:e>
                            <m:sub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556" y="3723681"/>
                <a:ext cx="4320209" cy="11308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684419" y="2479830"/>
                <a:ext cx="3366052" cy="1130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𝑙𝑜𝑔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419" y="2479830"/>
                <a:ext cx="3366052" cy="113082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487571" y="3699299"/>
                <a:ext cx="3774311" cy="1130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𝑙𝑜𝑔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571" y="3699299"/>
                <a:ext cx="3774311" cy="11308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5050471" y="2493624"/>
                <a:ext cx="3849002" cy="1130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𝑙𝑜𝑔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471" y="2493624"/>
                <a:ext cx="3849002" cy="11308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350412" y="5684637"/>
                <a:ext cx="1973681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412" y="5684637"/>
                <a:ext cx="1973681" cy="5091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/>
          <p:cNvSpPr txBox="1"/>
          <p:nvPr/>
        </p:nvSpPr>
        <p:spPr>
          <a:xfrm>
            <a:off x="5630892" y="5607054"/>
            <a:ext cx="3739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obtained from interaction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583401" y="6060749"/>
                <a:ext cx="2986518" cy="509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weighted by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3401" y="6060749"/>
                <a:ext cx="2986518" cy="509178"/>
              </a:xfrm>
              <a:prstGeom prst="rect">
                <a:avLst/>
              </a:prstGeom>
              <a:blipFill>
                <a:blip r:embed="rId7"/>
                <a:stretch>
                  <a:fillRect l="-1633" t="-3571" b="-226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190877" y="2685398"/>
            <a:ext cx="1391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Objective</a:t>
            </a:r>
          </a:p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Function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00177" y="4181872"/>
            <a:ext cx="1391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Gradient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215374" y="1558379"/>
            <a:ext cx="2243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Maximum Likelihood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869631" y="1599275"/>
            <a:ext cx="2243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Reinforcement Learning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-224493" y="2442903"/>
            <a:ext cx="95945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-384312" y="3688308"/>
            <a:ext cx="95945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-224493" y="4894555"/>
            <a:ext cx="95945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>
            <a:cxnSpLocks/>
          </p:cNvCxnSpPr>
          <p:nvPr/>
        </p:nvCxnSpPr>
        <p:spPr>
          <a:xfrm>
            <a:off x="4899353" y="1390650"/>
            <a:ext cx="0" cy="55932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>
            <a:cxnSpLocks/>
          </p:cNvCxnSpPr>
          <p:nvPr/>
        </p:nvCxnSpPr>
        <p:spPr>
          <a:xfrm>
            <a:off x="1775153" y="1390650"/>
            <a:ext cx="0" cy="55932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/>
          <p:cNvSpPr txBox="1"/>
          <p:nvPr/>
        </p:nvSpPr>
        <p:spPr>
          <a:xfrm>
            <a:off x="152224" y="5145573"/>
            <a:ext cx="1439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Training </a:t>
            </a:r>
          </a:p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Data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1915899" y="5177745"/>
                <a:ext cx="29176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899" y="5177745"/>
                <a:ext cx="2917657" cy="369332"/>
              </a:xfrm>
              <a:prstGeom prst="rect">
                <a:avLst/>
              </a:prstGeom>
              <a:blipFill>
                <a:blip r:embed="rId8"/>
                <a:stretch>
                  <a:fillRect t="-1639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5182725" y="5191739"/>
                <a:ext cx="29176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2725" y="5191739"/>
                <a:ext cx="2917657" cy="369332"/>
              </a:xfrm>
              <a:prstGeom prst="rect">
                <a:avLst/>
              </a:prstGeom>
              <a:blipFill>
                <a:blip r:embed="rId9"/>
                <a:stretch>
                  <a:fillRect t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331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26" grpId="0"/>
      <p:bldP spid="27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 of Part III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00D30A84-84E7-4E2D-BC8D-411E66374695}"/>
              </a:ext>
            </a:extLst>
          </p:cNvPr>
          <p:cNvSpPr/>
          <p:nvPr/>
        </p:nvSpPr>
        <p:spPr>
          <a:xfrm>
            <a:off x="822602" y="3273590"/>
            <a:ext cx="4663798" cy="4434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97E82D8-A45C-43B0-8D5C-7A4FB5B5AB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6400" y="420576"/>
            <a:ext cx="1152525" cy="1104900"/>
          </a:xfrm>
          <a:prstGeom prst="rect">
            <a:avLst/>
          </a:prstGeom>
        </p:spPr>
      </p:pic>
      <p:sp>
        <p:nvSpPr>
          <p:cNvPr id="3" name="語音泡泡: 圓角矩形 2">
            <a:extLst>
              <a:ext uri="{FF2B5EF4-FFF2-40B4-BE49-F238E27FC236}">
                <a16:creationId xmlns:a16="http://schemas.microsoft.com/office/drawing/2014/main" id="{86B2036A-E066-43C9-877C-B0B48BBEC47C}"/>
              </a:ext>
            </a:extLst>
          </p:cNvPr>
          <p:cNvSpPr/>
          <p:nvPr/>
        </p:nvSpPr>
        <p:spPr>
          <a:xfrm>
            <a:off x="6865370" y="681037"/>
            <a:ext cx="1484766" cy="507432"/>
          </a:xfrm>
          <a:prstGeom prst="wedgeRoundRectCallout">
            <a:avLst>
              <a:gd name="adj1" fmla="val -96296"/>
              <a:gd name="adj2" fmla="val 258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I am busy.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5788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对话泡泡图标矢量素材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14" y="4290276"/>
            <a:ext cx="3713020" cy="254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641429" y="1701574"/>
            <a:ext cx="1883913" cy="1177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TW" sz="2400" dirty="0"/>
          </a:p>
        </p:txBody>
      </p:sp>
      <p:sp>
        <p:nvSpPr>
          <p:cNvPr id="5" name="矩形 4"/>
          <p:cNvSpPr/>
          <p:nvPr/>
        </p:nvSpPr>
        <p:spPr>
          <a:xfrm>
            <a:off x="3641429" y="3119482"/>
            <a:ext cx="1883913" cy="11774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Discriminator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91062" y="1980156"/>
            <a:ext cx="2639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 sentence c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6230692" y="2059481"/>
            <a:ext cx="3055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response sentence x</a:t>
            </a:r>
            <a:endParaRPr lang="zh-TW" altLang="en-US" sz="2400" dirty="0"/>
          </a:p>
        </p:txBody>
      </p:sp>
      <p:sp>
        <p:nvSpPr>
          <p:cNvPr id="8" name="箭號: 向右 7"/>
          <p:cNvSpPr/>
          <p:nvPr/>
        </p:nvSpPr>
        <p:spPr>
          <a:xfrm>
            <a:off x="2969212" y="2026828"/>
            <a:ext cx="644177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右 8"/>
          <p:cNvSpPr/>
          <p:nvPr/>
        </p:nvSpPr>
        <p:spPr>
          <a:xfrm>
            <a:off x="5586515" y="2070233"/>
            <a:ext cx="644177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右 10"/>
          <p:cNvSpPr/>
          <p:nvPr/>
        </p:nvSpPr>
        <p:spPr>
          <a:xfrm>
            <a:off x="2955629" y="3165085"/>
            <a:ext cx="644177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/>
          <p:cNvSpPr/>
          <p:nvPr/>
        </p:nvSpPr>
        <p:spPr>
          <a:xfrm>
            <a:off x="2955629" y="3843910"/>
            <a:ext cx="644177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/>
          <p:cNvSpPr/>
          <p:nvPr/>
        </p:nvSpPr>
        <p:spPr>
          <a:xfrm>
            <a:off x="5584649" y="3477389"/>
            <a:ext cx="644177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6307759" y="3477389"/>
            <a:ext cx="226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Real or fake</a:t>
            </a:r>
            <a:endParaRPr lang="zh-TW" altLang="en-US" sz="2400" dirty="0"/>
          </a:p>
        </p:txBody>
      </p:sp>
      <p:sp>
        <p:nvSpPr>
          <p:cNvPr id="16" name="矩形 15"/>
          <p:cNvSpPr/>
          <p:nvPr/>
        </p:nvSpPr>
        <p:spPr>
          <a:xfrm>
            <a:off x="3361016" y="57503"/>
            <a:ext cx="5870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http://www.nipic.com/show/3/83/3936650kd7476069.html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2775345" y="5636408"/>
            <a:ext cx="2696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human </a:t>
            </a:r>
          </a:p>
          <a:p>
            <a:pPr algn="r"/>
            <a:r>
              <a:rPr lang="en-US" altLang="zh-TW" sz="2400" dirty="0"/>
              <a:t>dialogues</a:t>
            </a:r>
            <a:endParaRPr lang="zh-TW" altLang="en-US" sz="2400" dirty="0"/>
          </a:p>
        </p:txBody>
      </p:sp>
      <p:sp>
        <p:nvSpPr>
          <p:cNvPr id="18" name="箭號: 彎曲 17"/>
          <p:cNvSpPr/>
          <p:nvPr/>
        </p:nvSpPr>
        <p:spPr>
          <a:xfrm rot="16200000">
            <a:off x="4458667" y="4267945"/>
            <a:ext cx="837119" cy="100148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991556" y="2450417"/>
            <a:ext cx="1183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dirty="0"/>
              <a:t>Chatbot</a:t>
            </a:r>
          </a:p>
        </p:txBody>
      </p:sp>
      <p:sp>
        <p:nvSpPr>
          <p:cNvPr id="21" name="矩形 20"/>
          <p:cNvSpPr/>
          <p:nvPr/>
        </p:nvSpPr>
        <p:spPr>
          <a:xfrm>
            <a:off x="3781297" y="1869376"/>
            <a:ext cx="751458" cy="541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err="1"/>
              <a:t>En</a:t>
            </a:r>
            <a:endParaRPr lang="zh-TW" altLang="en-US" sz="2800" dirty="0"/>
          </a:p>
        </p:txBody>
      </p:sp>
      <p:sp>
        <p:nvSpPr>
          <p:cNvPr id="23" name="矩形 22"/>
          <p:cNvSpPr/>
          <p:nvPr/>
        </p:nvSpPr>
        <p:spPr>
          <a:xfrm>
            <a:off x="4632229" y="1869376"/>
            <a:ext cx="751458" cy="541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De</a:t>
            </a:r>
            <a:endParaRPr lang="zh-TW" altLang="en-US" sz="28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187590" y="3835297"/>
            <a:ext cx="3055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response sentence x</a:t>
            </a:r>
            <a:endParaRPr lang="zh-TW" altLang="en-US" sz="24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637722" y="3151398"/>
            <a:ext cx="2639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 sentence c</a:t>
            </a:r>
            <a:endParaRPr lang="zh-TW" altLang="en-US" sz="240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6AD7206-CBCF-4B54-8F0B-CF1CF98B9FF7}"/>
              </a:ext>
            </a:extLst>
          </p:cNvPr>
          <p:cNvSpPr/>
          <p:nvPr/>
        </p:nvSpPr>
        <p:spPr>
          <a:xfrm>
            <a:off x="349054" y="5867240"/>
            <a:ext cx="2507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TW" dirty="0">
                <a:solidFill>
                  <a:srgbClr val="0000FF"/>
                </a:solidFill>
                <a:latin typeface="Lucida Grande"/>
              </a:rPr>
              <a:t>[Li, et al., EMNLP, 2017]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1A4FC81-1BB4-4F99-896E-FB9C3ABCD1D0}"/>
              </a:ext>
            </a:extLst>
          </p:cNvPr>
          <p:cNvSpPr txBox="1"/>
          <p:nvPr/>
        </p:nvSpPr>
        <p:spPr>
          <a:xfrm>
            <a:off x="6266178" y="3804519"/>
            <a:ext cx="1669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“reward”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8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 animBg="1"/>
      <p:bldP spid="9" grpId="0" animBg="1"/>
      <p:bldP spid="11" grpId="0" animBg="1"/>
      <p:bldP spid="13" grpId="0" animBg="1"/>
      <p:bldP spid="14" grpId="0" animBg="1"/>
      <p:bldP spid="15" grpId="0"/>
      <p:bldP spid="19" grpId="0"/>
      <p:bldP spid="18" grpId="0" animBg="1"/>
      <p:bldP spid="20" grpId="0"/>
      <p:bldP spid="21" grpId="0" animBg="1"/>
      <p:bldP spid="23" grpId="0" animBg="1"/>
      <p:bldP spid="24" grpId="0"/>
      <p:bldP spid="25" grpId="0"/>
      <p:bldP spid="3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Algorithm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311494" cy="4351338"/>
              </a:xfrm>
            </p:spPr>
            <p:txBody>
              <a:bodyPr/>
              <a:lstStyle/>
              <a:p>
                <a:r>
                  <a:rPr lang="en-US" altLang="zh-TW" sz="2400" dirty="0"/>
                  <a:t>Initialize generator G (chatbot) and discriminator D</a:t>
                </a:r>
              </a:p>
              <a:p>
                <a:r>
                  <a:rPr lang="en-US" altLang="zh-TW" sz="2400" dirty="0"/>
                  <a:t>In each iteration:</a:t>
                </a:r>
              </a:p>
              <a:p>
                <a:pPr lvl="1"/>
                <a:r>
                  <a:rPr lang="en-US" altLang="zh-TW" dirty="0"/>
                  <a:t>Sample input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altLang="zh-TW" dirty="0"/>
                  <a:t> and response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TW" dirty="0"/>
                  <a:t> from training set</a:t>
                </a:r>
              </a:p>
              <a:p>
                <a:pPr lvl="1"/>
                <a:r>
                  <a:rPr lang="en-US" altLang="zh-TW" dirty="0"/>
                  <a:t>Sample input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TW" dirty="0"/>
                  <a:t> from training set, and generate response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TW" dirty="0"/>
                  <a:t> by G(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TW" dirty="0"/>
                  <a:t>)</a:t>
                </a:r>
              </a:p>
              <a:p>
                <a:pPr lvl="1"/>
                <a:r>
                  <a:rPr lang="en-US" altLang="zh-TW" dirty="0"/>
                  <a:t>Update D to increase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dirty="0"/>
                  <a:t> and decrease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endParaRPr lang="en-US" altLang="zh-TW" dirty="0"/>
              </a:p>
              <a:p>
                <a:pPr lvl="1"/>
                <a:endParaRPr lang="en-US" altLang="zh-TW" dirty="0"/>
              </a:p>
              <a:p>
                <a:pPr lvl="1"/>
                <a:r>
                  <a:rPr lang="en-US" altLang="zh-TW" dirty="0"/>
                  <a:t>Update generator G (chatbot) such that</a:t>
                </a:r>
              </a:p>
              <a:p>
                <a:pPr lvl="2"/>
                <a:endParaRPr lang="en-US" altLang="zh-TW" dirty="0"/>
              </a:p>
              <a:p>
                <a:pPr lvl="1"/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311494" cy="4351338"/>
              </a:xfrm>
              <a:blipFill>
                <a:blip r:embed="rId3"/>
                <a:stretch>
                  <a:fillRect l="-1083" t="-1961" r="-1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4337680" y="5022059"/>
            <a:ext cx="1568171" cy="8261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Discrimi</a:t>
            </a:r>
            <a:endParaRPr lang="en-US" altLang="zh-TW" sz="2400" dirty="0"/>
          </a:p>
          <a:p>
            <a:pPr algn="ctr"/>
            <a:r>
              <a:rPr lang="en-US" altLang="zh-TW" sz="2400" dirty="0" err="1"/>
              <a:t>nator</a:t>
            </a:r>
            <a:endParaRPr lang="en-US" altLang="zh-TW" sz="2400" dirty="0"/>
          </a:p>
        </p:txBody>
      </p:sp>
      <p:sp>
        <p:nvSpPr>
          <p:cNvPr id="11" name="箭號: 向右 10"/>
          <p:cNvSpPr/>
          <p:nvPr/>
        </p:nvSpPr>
        <p:spPr>
          <a:xfrm>
            <a:off x="3746330" y="5204323"/>
            <a:ext cx="584200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/>
          <p:cNvSpPr/>
          <p:nvPr/>
        </p:nvSpPr>
        <p:spPr>
          <a:xfrm>
            <a:off x="5871345" y="5204323"/>
            <a:ext cx="584200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6414129" y="5180041"/>
            <a:ext cx="987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2337430" y="5790200"/>
            <a:ext cx="141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update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69444" y="2667193"/>
            <a:ext cx="6870700" cy="153153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1069444" y="4492349"/>
            <a:ext cx="6870700" cy="178248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右 17"/>
          <p:cNvSpPr/>
          <p:nvPr/>
        </p:nvSpPr>
        <p:spPr>
          <a:xfrm rot="16200000">
            <a:off x="7195981" y="5180040"/>
            <a:ext cx="584200" cy="46166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4317514" y="325405"/>
            <a:ext cx="19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Training data:</a:t>
            </a:r>
            <a:endParaRPr lang="zh-TW" altLang="en-US" sz="2400" dirty="0"/>
          </a:p>
        </p:txBody>
      </p:sp>
      <p:sp>
        <p:nvSpPr>
          <p:cNvPr id="32" name="箭號: 向右 31"/>
          <p:cNvSpPr/>
          <p:nvPr/>
        </p:nvSpPr>
        <p:spPr>
          <a:xfrm>
            <a:off x="1788572" y="5187844"/>
            <a:ext cx="604837" cy="46166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391011" y="5180039"/>
                <a:ext cx="40440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011" y="5180039"/>
                <a:ext cx="40440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4" descr="「問號 png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75" y="4626264"/>
            <a:ext cx="1683657" cy="168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2406555" y="4976462"/>
            <a:ext cx="1313483" cy="889158"/>
            <a:chOff x="-783884" y="4912651"/>
            <a:chExt cx="1313483" cy="889158"/>
          </a:xfrm>
        </p:grpSpPr>
        <p:sp>
          <p:nvSpPr>
            <p:cNvPr id="37" name="矩形 36"/>
            <p:cNvSpPr/>
            <p:nvPr/>
          </p:nvSpPr>
          <p:spPr>
            <a:xfrm>
              <a:off x="-783884" y="4912651"/>
              <a:ext cx="1313483" cy="85498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TW" sz="2400" dirty="0"/>
            </a:p>
          </p:txBody>
        </p:sp>
        <p:sp>
          <p:nvSpPr>
            <p:cNvPr id="38" name="矩形 37"/>
            <p:cNvSpPr/>
            <p:nvPr/>
          </p:nvSpPr>
          <p:spPr>
            <a:xfrm>
              <a:off x="-740388" y="5340144"/>
              <a:ext cx="11836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Chatbot</a:t>
              </a:r>
            </a:p>
          </p:txBody>
        </p:sp>
        <p:sp>
          <p:nvSpPr>
            <p:cNvPr id="39" name="矩形 38"/>
            <p:cNvSpPr/>
            <p:nvPr/>
          </p:nvSpPr>
          <p:spPr>
            <a:xfrm>
              <a:off x="-680743" y="4980475"/>
              <a:ext cx="523167" cy="3596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err="1"/>
                <a:t>En</a:t>
              </a:r>
              <a:endParaRPr lang="zh-TW" altLang="en-US" sz="2400" dirty="0"/>
            </a:p>
          </p:txBody>
        </p:sp>
        <p:sp>
          <p:nvSpPr>
            <p:cNvPr id="40" name="矩形 39"/>
            <p:cNvSpPr/>
            <p:nvPr/>
          </p:nvSpPr>
          <p:spPr>
            <a:xfrm>
              <a:off x="-99715" y="4978916"/>
              <a:ext cx="542985" cy="3612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De</a:t>
              </a:r>
              <a:endParaRPr lang="zh-TW" altLang="en-US" sz="2400" dirty="0"/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8FCDDA0C-294B-4928-BA73-642386CF7178}"/>
              </a:ext>
            </a:extLst>
          </p:cNvPr>
          <p:cNvSpPr txBox="1"/>
          <p:nvPr/>
        </p:nvSpPr>
        <p:spPr>
          <a:xfrm>
            <a:off x="4903247" y="720394"/>
            <a:ext cx="3568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Pairs of conditional input c and response x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6026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8" grpId="0"/>
      <p:bldP spid="15" grpId="0"/>
      <p:bldP spid="14" grpId="0" animBg="1"/>
      <p:bldP spid="17" grpId="0" animBg="1"/>
      <p:bldP spid="18" grpId="0" animBg="1"/>
      <p:bldP spid="32" grpId="0" animBg="1"/>
      <p:bldP spid="4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724741" y="2541589"/>
            <a:ext cx="77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endParaRPr lang="zh-TW" altLang="en-US" sz="2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7483880" y="2556376"/>
            <a:ext cx="77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endParaRPr lang="zh-TW" altLang="en-US" sz="2400" dirty="0"/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4372305" y="4341804"/>
            <a:ext cx="0" cy="3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 flipV="1">
            <a:off x="6107309" y="4301435"/>
            <a:ext cx="0" cy="3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4139729" y="4681595"/>
            <a:ext cx="465153" cy="6058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5874733" y="4649855"/>
            <a:ext cx="465153" cy="6058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0" name="直線單箭頭接點 9"/>
          <p:cNvCxnSpPr>
            <a:cxnSpLocks/>
            <a:stCxn id="8" idx="3"/>
          </p:cNvCxnSpPr>
          <p:nvPr/>
        </p:nvCxnSpPr>
        <p:spPr>
          <a:xfrm flipV="1">
            <a:off x="4604882" y="4960624"/>
            <a:ext cx="1239442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143216" y="5728542"/>
            <a:ext cx="461666" cy="7794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2" name="直線單箭頭接點 11"/>
          <p:cNvCxnSpPr>
            <a:cxnSpLocks/>
          </p:cNvCxnSpPr>
          <p:nvPr/>
        </p:nvCxnSpPr>
        <p:spPr>
          <a:xfrm flipV="1">
            <a:off x="4372305" y="5296038"/>
            <a:ext cx="0" cy="409045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5892946" y="5701140"/>
            <a:ext cx="461666" cy="7794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4" name="直線單箭頭接點 13"/>
          <p:cNvCxnSpPr>
            <a:cxnSpLocks/>
          </p:cNvCxnSpPr>
          <p:nvPr/>
        </p:nvCxnSpPr>
        <p:spPr>
          <a:xfrm flipV="1">
            <a:off x="6122035" y="5268636"/>
            <a:ext cx="0" cy="409045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4141472" y="3509077"/>
            <a:ext cx="461666" cy="7794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657129" y="3455775"/>
            <a:ext cx="4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3657129" y="3891917"/>
            <a:ext cx="4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</a:t>
            </a:r>
            <a:endParaRPr lang="zh-TW" altLang="en-US" sz="2400" dirty="0"/>
          </a:p>
        </p:txBody>
      </p:sp>
      <p:sp>
        <p:nvSpPr>
          <p:cNvPr id="18" name="橢圓 17"/>
          <p:cNvSpPr/>
          <p:nvPr/>
        </p:nvSpPr>
        <p:spPr>
          <a:xfrm>
            <a:off x="4229526" y="3917943"/>
            <a:ext cx="291789" cy="291789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4226410" y="3565394"/>
            <a:ext cx="291789" cy="29178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/>
          <p:cNvCxnSpPr>
            <a:cxnSpLocks/>
          </p:cNvCxnSpPr>
          <p:nvPr/>
        </p:nvCxnSpPr>
        <p:spPr>
          <a:xfrm flipV="1">
            <a:off x="5486203" y="5279128"/>
            <a:ext cx="381999" cy="4496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5869945" y="3504465"/>
            <a:ext cx="461666" cy="7794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5385602" y="3451163"/>
            <a:ext cx="4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endParaRPr lang="zh-TW" altLang="en-US" sz="2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5385602" y="3887305"/>
            <a:ext cx="4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</a:t>
            </a:r>
            <a:endParaRPr lang="zh-TW" altLang="en-US" sz="2400" dirty="0"/>
          </a:p>
        </p:txBody>
      </p:sp>
      <p:sp>
        <p:nvSpPr>
          <p:cNvPr id="24" name="橢圓 23"/>
          <p:cNvSpPr/>
          <p:nvPr/>
        </p:nvSpPr>
        <p:spPr>
          <a:xfrm>
            <a:off x="5954610" y="3917440"/>
            <a:ext cx="291789" cy="29178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5954610" y="3565393"/>
            <a:ext cx="291789" cy="291789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6" name="直線單箭頭接點 25"/>
          <p:cNvCxnSpPr/>
          <p:nvPr/>
        </p:nvCxnSpPr>
        <p:spPr>
          <a:xfrm flipV="1">
            <a:off x="7887448" y="4297381"/>
            <a:ext cx="0" cy="3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7654872" y="4645801"/>
            <a:ext cx="465153" cy="6058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8" name="直線單箭頭接點 27"/>
          <p:cNvCxnSpPr>
            <a:cxnSpLocks/>
          </p:cNvCxnSpPr>
          <p:nvPr/>
        </p:nvCxnSpPr>
        <p:spPr>
          <a:xfrm flipV="1">
            <a:off x="6385021" y="4956570"/>
            <a:ext cx="1239442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7673085" y="5697086"/>
            <a:ext cx="461666" cy="7794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30" name="直線單箭頭接點 29"/>
          <p:cNvCxnSpPr>
            <a:cxnSpLocks/>
          </p:cNvCxnSpPr>
          <p:nvPr/>
        </p:nvCxnSpPr>
        <p:spPr>
          <a:xfrm flipV="1">
            <a:off x="7902174" y="5264582"/>
            <a:ext cx="0" cy="409045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7050995" y="5698529"/>
            <a:ext cx="461666" cy="7794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2" name="橢圓 31"/>
          <p:cNvSpPr/>
          <p:nvPr/>
        </p:nvSpPr>
        <p:spPr>
          <a:xfrm>
            <a:off x="7135933" y="5767759"/>
            <a:ext cx="291789" cy="291789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7135933" y="6101993"/>
            <a:ext cx="291789" cy="291789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/>
          <p:cNvSpPr txBox="1"/>
          <p:nvPr/>
        </p:nvSpPr>
        <p:spPr>
          <a:xfrm>
            <a:off x="6653772" y="5689802"/>
            <a:ext cx="406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endParaRPr lang="zh-TW" altLang="en-US" sz="2400" dirty="0"/>
          </a:p>
        </p:txBody>
      </p:sp>
      <p:sp>
        <p:nvSpPr>
          <p:cNvPr id="35" name="矩形 34"/>
          <p:cNvSpPr/>
          <p:nvPr/>
        </p:nvSpPr>
        <p:spPr>
          <a:xfrm>
            <a:off x="7650084" y="3500411"/>
            <a:ext cx="461666" cy="7794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7165741" y="3447109"/>
            <a:ext cx="4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endParaRPr lang="zh-TW" altLang="en-US" sz="24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7165741" y="3883251"/>
            <a:ext cx="4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</a:t>
            </a:r>
            <a:endParaRPr lang="zh-TW" altLang="en-US" sz="2400" dirty="0"/>
          </a:p>
        </p:txBody>
      </p:sp>
      <p:sp>
        <p:nvSpPr>
          <p:cNvPr id="38" name="橢圓 37"/>
          <p:cNvSpPr/>
          <p:nvPr/>
        </p:nvSpPr>
        <p:spPr>
          <a:xfrm>
            <a:off x="7759858" y="3931086"/>
            <a:ext cx="291789" cy="29178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7743850" y="3562456"/>
            <a:ext cx="291789" cy="29178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0" name="直線單箭頭接點 39"/>
          <p:cNvCxnSpPr>
            <a:cxnSpLocks/>
          </p:cNvCxnSpPr>
          <p:nvPr/>
        </p:nvCxnSpPr>
        <p:spPr>
          <a:xfrm flipV="1">
            <a:off x="7281827" y="5261348"/>
            <a:ext cx="381999" cy="4496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>
            <a:cxnSpLocks/>
          </p:cNvCxnSpPr>
          <p:nvPr/>
        </p:nvCxnSpPr>
        <p:spPr>
          <a:xfrm>
            <a:off x="4518199" y="2884239"/>
            <a:ext cx="970008" cy="281834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/>
          <p:cNvSpPr txBox="1"/>
          <p:nvPr/>
        </p:nvSpPr>
        <p:spPr>
          <a:xfrm>
            <a:off x="3984954" y="2554073"/>
            <a:ext cx="77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</a:t>
            </a:r>
            <a:endParaRPr lang="zh-TW" altLang="en-US" sz="2400" dirty="0"/>
          </a:p>
        </p:txBody>
      </p:sp>
      <p:cxnSp>
        <p:nvCxnSpPr>
          <p:cNvPr id="43" name="直線單箭頭接點 42"/>
          <p:cNvCxnSpPr>
            <a:cxnSpLocks/>
          </p:cNvCxnSpPr>
          <p:nvPr/>
        </p:nvCxnSpPr>
        <p:spPr>
          <a:xfrm>
            <a:off x="6276121" y="2884239"/>
            <a:ext cx="968024" cy="280230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5245934" y="5709166"/>
            <a:ext cx="461666" cy="7794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5" name="橢圓 44"/>
          <p:cNvSpPr/>
          <p:nvPr/>
        </p:nvSpPr>
        <p:spPr>
          <a:xfrm>
            <a:off x="5330872" y="6160771"/>
            <a:ext cx="291789" cy="291789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橢圓 45"/>
          <p:cNvSpPr/>
          <p:nvPr/>
        </p:nvSpPr>
        <p:spPr>
          <a:xfrm>
            <a:off x="5330872" y="5789074"/>
            <a:ext cx="291789" cy="291789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文字方塊 46"/>
          <p:cNvSpPr txBox="1"/>
          <p:nvPr/>
        </p:nvSpPr>
        <p:spPr>
          <a:xfrm>
            <a:off x="4865419" y="6067243"/>
            <a:ext cx="406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</a:t>
            </a:r>
            <a:endParaRPr lang="zh-TW" altLang="en-US" sz="2400" dirty="0"/>
          </a:p>
        </p:txBody>
      </p:sp>
      <p:cxnSp>
        <p:nvCxnSpPr>
          <p:cNvPr id="48" name="直線單箭頭接點 47"/>
          <p:cNvCxnSpPr>
            <a:cxnSpLocks/>
          </p:cNvCxnSpPr>
          <p:nvPr/>
        </p:nvCxnSpPr>
        <p:spPr>
          <a:xfrm flipV="1">
            <a:off x="3759473" y="5244293"/>
            <a:ext cx="381999" cy="4496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字方塊 48"/>
          <p:cNvSpPr txBox="1"/>
          <p:nvPr/>
        </p:nvSpPr>
        <p:spPr>
          <a:xfrm>
            <a:off x="2984500" y="5633139"/>
            <a:ext cx="1103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&lt;BOS&gt;</a:t>
            </a:r>
            <a:endParaRPr lang="zh-TW" altLang="en-US" sz="2400" dirty="0"/>
          </a:p>
        </p:txBody>
      </p:sp>
      <p:cxnSp>
        <p:nvCxnSpPr>
          <p:cNvPr id="50" name="直線單箭頭接點 49"/>
          <p:cNvCxnSpPr>
            <a:cxnSpLocks/>
          </p:cNvCxnSpPr>
          <p:nvPr/>
        </p:nvCxnSpPr>
        <p:spPr>
          <a:xfrm flipV="1">
            <a:off x="4372304" y="2967594"/>
            <a:ext cx="0" cy="454115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>
            <a:cxnSpLocks/>
          </p:cNvCxnSpPr>
          <p:nvPr/>
        </p:nvCxnSpPr>
        <p:spPr>
          <a:xfrm flipV="1">
            <a:off x="6100504" y="2967593"/>
            <a:ext cx="0" cy="454115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>
            <a:cxnSpLocks/>
          </p:cNvCxnSpPr>
          <p:nvPr/>
        </p:nvCxnSpPr>
        <p:spPr>
          <a:xfrm flipV="1">
            <a:off x="7880917" y="2961229"/>
            <a:ext cx="0" cy="454115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字方塊 56"/>
          <p:cNvSpPr txBox="1"/>
          <p:nvPr/>
        </p:nvSpPr>
        <p:spPr>
          <a:xfrm>
            <a:off x="699556" y="2116458"/>
            <a:ext cx="2887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Can we use gradient ascent?</a:t>
            </a:r>
            <a:endParaRPr lang="zh-TW" altLang="en-US" sz="2800" dirty="0"/>
          </a:p>
        </p:txBody>
      </p:sp>
      <p:sp>
        <p:nvSpPr>
          <p:cNvPr id="58" name="文字方塊 57"/>
          <p:cNvSpPr txBox="1"/>
          <p:nvPr/>
        </p:nvSpPr>
        <p:spPr>
          <a:xfrm>
            <a:off x="506421" y="5291427"/>
            <a:ext cx="839083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800" dirty="0"/>
              <a:t>Due to the sampling process, “discriminator+ generator” is not differentiable </a:t>
            </a:r>
            <a:endParaRPr lang="zh-TW" altLang="en-US" sz="2800" dirty="0"/>
          </a:p>
        </p:txBody>
      </p:sp>
      <p:sp>
        <p:nvSpPr>
          <p:cNvPr id="59" name="矩形 58"/>
          <p:cNvSpPr/>
          <p:nvPr/>
        </p:nvSpPr>
        <p:spPr>
          <a:xfrm>
            <a:off x="4144221" y="1589287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60" name="直線單箭頭接點 59"/>
          <p:cNvCxnSpPr/>
          <p:nvPr/>
        </p:nvCxnSpPr>
        <p:spPr>
          <a:xfrm flipV="1">
            <a:off x="7878016" y="2240497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60"/>
          <p:cNvCxnSpPr/>
          <p:nvPr/>
        </p:nvCxnSpPr>
        <p:spPr>
          <a:xfrm flipV="1">
            <a:off x="6124018" y="2240497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單箭頭接點 61"/>
          <p:cNvCxnSpPr/>
          <p:nvPr/>
        </p:nvCxnSpPr>
        <p:spPr>
          <a:xfrm flipV="1">
            <a:off x="4375503" y="2227468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5899546" y="160231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64" name="直線單箭頭接點 63"/>
          <p:cNvCxnSpPr>
            <a:cxnSpLocks/>
          </p:cNvCxnSpPr>
          <p:nvPr/>
        </p:nvCxnSpPr>
        <p:spPr>
          <a:xfrm>
            <a:off x="4719669" y="1905223"/>
            <a:ext cx="1095525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/>
          <p:cNvSpPr/>
          <p:nvPr/>
        </p:nvSpPr>
        <p:spPr>
          <a:xfrm>
            <a:off x="7654872" y="160231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67" name="直線單箭頭接點 66"/>
          <p:cNvCxnSpPr>
            <a:cxnSpLocks/>
          </p:cNvCxnSpPr>
          <p:nvPr/>
        </p:nvCxnSpPr>
        <p:spPr>
          <a:xfrm flipV="1">
            <a:off x="7871897" y="1028453"/>
            <a:ext cx="0" cy="56222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字方塊 67"/>
          <p:cNvSpPr txBox="1"/>
          <p:nvPr/>
        </p:nvSpPr>
        <p:spPr>
          <a:xfrm>
            <a:off x="5123748" y="1056483"/>
            <a:ext cx="205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sp>
        <p:nvSpPr>
          <p:cNvPr id="69" name="矩形 68"/>
          <p:cNvSpPr/>
          <p:nvPr/>
        </p:nvSpPr>
        <p:spPr>
          <a:xfrm>
            <a:off x="3962079" y="1490549"/>
            <a:ext cx="4296501" cy="9037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419180" y="231527"/>
            <a:ext cx="5305561" cy="1200668"/>
            <a:chOff x="10539" y="177703"/>
            <a:chExt cx="5305561" cy="1200668"/>
          </a:xfrm>
        </p:grpSpPr>
        <p:sp>
          <p:nvSpPr>
            <p:cNvPr id="72" name="矩形 71"/>
            <p:cNvSpPr/>
            <p:nvPr/>
          </p:nvSpPr>
          <p:spPr>
            <a:xfrm>
              <a:off x="1934867" y="177703"/>
              <a:ext cx="1568171" cy="82619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err="1"/>
                <a:t>Discrimi</a:t>
              </a:r>
              <a:endParaRPr lang="en-US" altLang="zh-TW" sz="2400" dirty="0"/>
            </a:p>
            <a:p>
              <a:pPr algn="ctr"/>
              <a:r>
                <a:rPr lang="en-US" altLang="zh-TW" sz="2400" dirty="0" err="1"/>
                <a:t>nator</a:t>
              </a:r>
              <a:endParaRPr lang="en-US" altLang="zh-TW" sz="2400" dirty="0"/>
            </a:p>
          </p:txBody>
        </p:sp>
        <p:sp>
          <p:nvSpPr>
            <p:cNvPr id="73" name="箭號: 向右 72"/>
            <p:cNvSpPr/>
            <p:nvPr/>
          </p:nvSpPr>
          <p:spPr>
            <a:xfrm>
              <a:off x="1388698" y="359968"/>
              <a:ext cx="584200" cy="461665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4" name="箭號: 向右 73"/>
            <p:cNvSpPr/>
            <p:nvPr/>
          </p:nvSpPr>
          <p:spPr>
            <a:xfrm>
              <a:off x="3468532" y="359967"/>
              <a:ext cx="584200" cy="461665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5" name="文字方塊 74"/>
            <p:cNvSpPr txBox="1"/>
            <p:nvPr/>
          </p:nvSpPr>
          <p:spPr>
            <a:xfrm>
              <a:off x="4011316" y="335685"/>
              <a:ext cx="987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scalar</a:t>
              </a:r>
              <a:endParaRPr lang="zh-TW" altLang="en-US" sz="2400" dirty="0"/>
            </a:p>
          </p:txBody>
        </p:sp>
        <p:sp>
          <p:nvSpPr>
            <p:cNvPr id="76" name="文字方塊 75"/>
            <p:cNvSpPr txBox="1"/>
            <p:nvPr/>
          </p:nvSpPr>
          <p:spPr>
            <a:xfrm>
              <a:off x="10539" y="916706"/>
              <a:ext cx="1416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rgbClr val="FF0000"/>
                  </a:solidFill>
                </a:rPr>
                <a:t>update</a:t>
              </a:r>
              <a:endParaRPr lang="zh-TW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77" name="箭號: 向右 76"/>
            <p:cNvSpPr/>
            <p:nvPr/>
          </p:nvSpPr>
          <p:spPr>
            <a:xfrm rot="16200000">
              <a:off x="4793168" y="335684"/>
              <a:ext cx="584200" cy="46166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79" name="直線單箭頭接點 78"/>
          <p:cNvCxnSpPr>
            <a:cxnSpLocks/>
          </p:cNvCxnSpPr>
          <p:nvPr/>
        </p:nvCxnSpPr>
        <p:spPr>
          <a:xfrm>
            <a:off x="6496275" y="1918475"/>
            <a:ext cx="1095525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字方塊 79"/>
          <p:cNvSpPr txBox="1"/>
          <p:nvPr/>
        </p:nvSpPr>
        <p:spPr>
          <a:xfrm>
            <a:off x="7377552" y="514160"/>
            <a:ext cx="987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sp>
        <p:nvSpPr>
          <p:cNvPr id="82" name="箭號: 向右 81"/>
          <p:cNvSpPr/>
          <p:nvPr/>
        </p:nvSpPr>
        <p:spPr>
          <a:xfrm rot="16200000">
            <a:off x="8169272" y="475059"/>
            <a:ext cx="584200" cy="46166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3" name="群組 82"/>
          <p:cNvGrpSpPr/>
          <p:nvPr/>
        </p:nvGrpSpPr>
        <p:grpSpPr>
          <a:xfrm>
            <a:off x="462925" y="200044"/>
            <a:ext cx="1313483" cy="889158"/>
            <a:chOff x="-783884" y="4912651"/>
            <a:chExt cx="1313483" cy="889158"/>
          </a:xfrm>
        </p:grpSpPr>
        <p:sp>
          <p:nvSpPr>
            <p:cNvPr id="84" name="矩形 83"/>
            <p:cNvSpPr/>
            <p:nvPr/>
          </p:nvSpPr>
          <p:spPr>
            <a:xfrm>
              <a:off x="-783884" y="4912651"/>
              <a:ext cx="1313483" cy="85498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TW" sz="2400" dirty="0"/>
            </a:p>
          </p:txBody>
        </p:sp>
        <p:sp>
          <p:nvSpPr>
            <p:cNvPr id="85" name="矩形 84"/>
            <p:cNvSpPr/>
            <p:nvPr/>
          </p:nvSpPr>
          <p:spPr>
            <a:xfrm>
              <a:off x="-740388" y="5340144"/>
              <a:ext cx="11836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Chatbot</a:t>
              </a:r>
            </a:p>
          </p:txBody>
        </p:sp>
        <p:sp>
          <p:nvSpPr>
            <p:cNvPr id="86" name="矩形 85"/>
            <p:cNvSpPr/>
            <p:nvPr/>
          </p:nvSpPr>
          <p:spPr>
            <a:xfrm>
              <a:off x="-680743" y="4980475"/>
              <a:ext cx="523167" cy="3596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err="1"/>
                <a:t>En</a:t>
              </a:r>
              <a:endParaRPr lang="zh-TW" altLang="en-US" sz="2400" dirty="0"/>
            </a:p>
          </p:txBody>
        </p:sp>
        <p:sp>
          <p:nvSpPr>
            <p:cNvPr id="87" name="矩形 86"/>
            <p:cNvSpPr/>
            <p:nvPr/>
          </p:nvSpPr>
          <p:spPr>
            <a:xfrm>
              <a:off x="-99715" y="4978916"/>
              <a:ext cx="542985" cy="3612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De</a:t>
              </a:r>
              <a:endParaRPr lang="zh-TW" altLang="en-US" sz="2400" dirty="0"/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2CFE3597-9759-4865-9C6A-B89E4C9E02EF}"/>
              </a:ext>
            </a:extLst>
          </p:cNvPr>
          <p:cNvSpPr txBox="1"/>
          <p:nvPr/>
        </p:nvSpPr>
        <p:spPr>
          <a:xfrm>
            <a:off x="1278771" y="3139071"/>
            <a:ext cx="145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dirty="0">
                <a:solidFill>
                  <a:srgbClr val="FF0000"/>
                </a:solidFill>
              </a:rPr>
              <a:t>NO!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F37544BA-6679-4472-99DA-007A1FD1DF01}"/>
              </a:ext>
            </a:extLst>
          </p:cNvPr>
          <p:cNvSpPr/>
          <p:nvPr/>
        </p:nvSpPr>
        <p:spPr>
          <a:xfrm>
            <a:off x="4516455" y="4235842"/>
            <a:ext cx="3276971" cy="801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Update Parameters</a:t>
            </a:r>
            <a:endParaRPr lang="zh-TW" altLang="en-US" sz="2800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D5751A76-A353-412C-823C-1C42D551C5FD}"/>
              </a:ext>
            </a:extLst>
          </p:cNvPr>
          <p:cNvSpPr/>
          <p:nvPr/>
        </p:nvSpPr>
        <p:spPr>
          <a:xfrm>
            <a:off x="3984955" y="2553205"/>
            <a:ext cx="4245582" cy="6043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55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9" grpId="0" animBg="1"/>
      <p:bldP spid="11" grpId="0" animBg="1"/>
      <p:bldP spid="13" grpId="0" animBg="1"/>
      <p:bldP spid="15" grpId="0" animBg="1"/>
      <p:bldP spid="16" grpId="0"/>
      <p:bldP spid="17" grpId="0"/>
      <p:bldP spid="18" grpId="0" animBg="1"/>
      <p:bldP spid="19" grpId="0" animBg="1"/>
      <p:bldP spid="21" grpId="0" animBg="1"/>
      <p:bldP spid="22" grpId="0"/>
      <p:bldP spid="23" grpId="0"/>
      <p:bldP spid="24" grpId="0" animBg="1"/>
      <p:bldP spid="25" grpId="0" animBg="1"/>
      <p:bldP spid="27" grpId="0" animBg="1"/>
      <p:bldP spid="29" grpId="0" animBg="1"/>
      <p:bldP spid="31" grpId="0" animBg="1"/>
      <p:bldP spid="32" grpId="0" animBg="1"/>
      <p:bldP spid="33" grpId="0" animBg="1"/>
      <p:bldP spid="34" grpId="0"/>
      <p:bldP spid="35" grpId="0" animBg="1"/>
      <p:bldP spid="36" grpId="0"/>
      <p:bldP spid="37" grpId="0"/>
      <p:bldP spid="38" grpId="0" animBg="1"/>
      <p:bldP spid="39" grpId="0" animBg="1"/>
      <p:bldP spid="42" grpId="0"/>
      <p:bldP spid="44" grpId="0" animBg="1"/>
      <p:bldP spid="45" grpId="0" animBg="1"/>
      <p:bldP spid="46" grpId="0" animBg="1"/>
      <p:bldP spid="47" grpId="0"/>
      <p:bldP spid="49" grpId="0"/>
      <p:bldP spid="57" grpId="0"/>
      <p:bldP spid="58" grpId="0" animBg="1"/>
      <p:bldP spid="59" grpId="0" animBg="1"/>
      <p:bldP spid="63" grpId="0" animBg="1"/>
      <p:bldP spid="65" grpId="0" animBg="1"/>
      <p:bldP spid="68" grpId="0"/>
      <p:bldP spid="69" grpId="0" animBg="1"/>
      <p:bldP spid="80" grpId="0"/>
      <p:bldP spid="82" grpId="0" animBg="1"/>
      <p:bldP spid="2" grpId="0"/>
      <p:bldP spid="54" grpId="0" animBg="1"/>
      <p:bldP spid="53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CAAD1F-2EA7-4E4F-B71D-3798F6ED5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Three Categories of Solutions</a:t>
            </a:r>
            <a:endParaRPr lang="zh-TW" alt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AF6977D5-A432-4470-92B7-A303B11BF1F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908403"/>
          <a:ext cx="7886700" cy="4376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8689D98D-E398-4C81-B22A-A5C71CC71A68}"/>
              </a:ext>
            </a:extLst>
          </p:cNvPr>
          <p:cNvSpPr/>
          <p:nvPr/>
        </p:nvSpPr>
        <p:spPr>
          <a:xfrm>
            <a:off x="575582" y="3193144"/>
            <a:ext cx="7939768" cy="15094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658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724741" y="2541589"/>
            <a:ext cx="77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endParaRPr lang="zh-TW" altLang="en-US" sz="2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7483880" y="2556376"/>
            <a:ext cx="77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endParaRPr lang="zh-TW" altLang="en-US" sz="2400" dirty="0"/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4372305" y="4341804"/>
            <a:ext cx="0" cy="3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 flipV="1">
            <a:off x="6107309" y="4301435"/>
            <a:ext cx="0" cy="3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4139729" y="4681595"/>
            <a:ext cx="465153" cy="6058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5874733" y="4649855"/>
            <a:ext cx="465153" cy="6058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0" name="直線單箭頭接點 9"/>
          <p:cNvCxnSpPr>
            <a:cxnSpLocks/>
            <a:stCxn id="8" idx="3"/>
          </p:cNvCxnSpPr>
          <p:nvPr/>
        </p:nvCxnSpPr>
        <p:spPr>
          <a:xfrm flipV="1">
            <a:off x="4604882" y="4960624"/>
            <a:ext cx="1239442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143216" y="5728542"/>
            <a:ext cx="461666" cy="7794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2" name="直線單箭頭接點 11"/>
          <p:cNvCxnSpPr>
            <a:cxnSpLocks/>
          </p:cNvCxnSpPr>
          <p:nvPr/>
        </p:nvCxnSpPr>
        <p:spPr>
          <a:xfrm flipV="1">
            <a:off x="4372305" y="5296038"/>
            <a:ext cx="0" cy="409045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5892946" y="5701140"/>
            <a:ext cx="461666" cy="7794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4" name="直線單箭頭接點 13"/>
          <p:cNvCxnSpPr>
            <a:cxnSpLocks/>
          </p:cNvCxnSpPr>
          <p:nvPr/>
        </p:nvCxnSpPr>
        <p:spPr>
          <a:xfrm flipV="1">
            <a:off x="6122035" y="5268636"/>
            <a:ext cx="0" cy="409045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4141472" y="3509077"/>
            <a:ext cx="461666" cy="7794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657129" y="3455775"/>
            <a:ext cx="4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endParaRPr lang="zh-TW" altLang="en-US" sz="2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3657129" y="3891917"/>
            <a:ext cx="4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</a:t>
            </a:r>
            <a:endParaRPr lang="zh-TW" altLang="en-US" sz="2400" dirty="0"/>
          </a:p>
        </p:txBody>
      </p:sp>
      <p:sp>
        <p:nvSpPr>
          <p:cNvPr id="18" name="橢圓 17"/>
          <p:cNvSpPr/>
          <p:nvPr/>
        </p:nvSpPr>
        <p:spPr>
          <a:xfrm>
            <a:off x="4229526" y="3917943"/>
            <a:ext cx="291789" cy="291789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4226410" y="3565394"/>
            <a:ext cx="291789" cy="29178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/>
          <p:cNvCxnSpPr>
            <a:cxnSpLocks/>
          </p:cNvCxnSpPr>
          <p:nvPr/>
        </p:nvCxnSpPr>
        <p:spPr>
          <a:xfrm flipV="1">
            <a:off x="5486203" y="5279128"/>
            <a:ext cx="381999" cy="4496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5869945" y="3504465"/>
            <a:ext cx="461666" cy="7794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5385602" y="3451163"/>
            <a:ext cx="4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endParaRPr lang="zh-TW" altLang="en-US" sz="2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5385602" y="3887305"/>
            <a:ext cx="4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</a:t>
            </a:r>
            <a:endParaRPr lang="zh-TW" altLang="en-US" sz="2400" dirty="0"/>
          </a:p>
        </p:txBody>
      </p:sp>
      <p:sp>
        <p:nvSpPr>
          <p:cNvPr id="24" name="橢圓 23"/>
          <p:cNvSpPr/>
          <p:nvPr/>
        </p:nvSpPr>
        <p:spPr>
          <a:xfrm>
            <a:off x="5954610" y="3917440"/>
            <a:ext cx="291789" cy="29178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5954610" y="3565393"/>
            <a:ext cx="291789" cy="291789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6" name="直線單箭頭接點 25"/>
          <p:cNvCxnSpPr/>
          <p:nvPr/>
        </p:nvCxnSpPr>
        <p:spPr>
          <a:xfrm flipV="1">
            <a:off x="7887448" y="4297381"/>
            <a:ext cx="0" cy="312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7654872" y="4645801"/>
            <a:ext cx="465153" cy="6058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8" name="直線單箭頭接點 27"/>
          <p:cNvCxnSpPr>
            <a:cxnSpLocks/>
          </p:cNvCxnSpPr>
          <p:nvPr/>
        </p:nvCxnSpPr>
        <p:spPr>
          <a:xfrm flipV="1">
            <a:off x="6385021" y="4956570"/>
            <a:ext cx="1239442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7673085" y="5697086"/>
            <a:ext cx="461666" cy="7794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30" name="直線單箭頭接點 29"/>
          <p:cNvCxnSpPr>
            <a:cxnSpLocks/>
          </p:cNvCxnSpPr>
          <p:nvPr/>
        </p:nvCxnSpPr>
        <p:spPr>
          <a:xfrm flipV="1">
            <a:off x="7902174" y="5264582"/>
            <a:ext cx="0" cy="409045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7050995" y="5698529"/>
            <a:ext cx="461666" cy="7794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2" name="橢圓 31"/>
          <p:cNvSpPr/>
          <p:nvPr/>
        </p:nvSpPr>
        <p:spPr>
          <a:xfrm>
            <a:off x="7135933" y="5767759"/>
            <a:ext cx="291789" cy="291789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7135933" y="6101993"/>
            <a:ext cx="291789" cy="291789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/>
          <p:cNvSpPr txBox="1"/>
          <p:nvPr/>
        </p:nvSpPr>
        <p:spPr>
          <a:xfrm>
            <a:off x="6653772" y="5689802"/>
            <a:ext cx="406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endParaRPr lang="zh-TW" altLang="en-US" sz="2400" dirty="0"/>
          </a:p>
        </p:txBody>
      </p:sp>
      <p:sp>
        <p:nvSpPr>
          <p:cNvPr id="35" name="矩形 34"/>
          <p:cNvSpPr/>
          <p:nvPr/>
        </p:nvSpPr>
        <p:spPr>
          <a:xfrm>
            <a:off x="7650084" y="3500411"/>
            <a:ext cx="461666" cy="7794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7165741" y="3447109"/>
            <a:ext cx="4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</a:t>
            </a:r>
            <a:endParaRPr lang="zh-TW" altLang="en-US" sz="24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7165741" y="3883251"/>
            <a:ext cx="48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</a:t>
            </a:r>
            <a:endParaRPr lang="zh-TW" altLang="en-US" sz="2400" dirty="0"/>
          </a:p>
        </p:txBody>
      </p:sp>
      <p:sp>
        <p:nvSpPr>
          <p:cNvPr id="38" name="橢圓 37"/>
          <p:cNvSpPr/>
          <p:nvPr/>
        </p:nvSpPr>
        <p:spPr>
          <a:xfrm>
            <a:off x="7759858" y="3931086"/>
            <a:ext cx="291789" cy="29178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7743850" y="3562456"/>
            <a:ext cx="291789" cy="291789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0" name="直線單箭頭接點 39"/>
          <p:cNvCxnSpPr>
            <a:cxnSpLocks/>
          </p:cNvCxnSpPr>
          <p:nvPr/>
        </p:nvCxnSpPr>
        <p:spPr>
          <a:xfrm flipV="1">
            <a:off x="7281827" y="5261348"/>
            <a:ext cx="381999" cy="4496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/>
          <p:cNvCxnSpPr>
            <a:cxnSpLocks/>
          </p:cNvCxnSpPr>
          <p:nvPr/>
        </p:nvCxnSpPr>
        <p:spPr>
          <a:xfrm>
            <a:off x="4518199" y="2884239"/>
            <a:ext cx="970008" cy="281834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/>
          <p:cNvSpPr txBox="1"/>
          <p:nvPr/>
        </p:nvSpPr>
        <p:spPr>
          <a:xfrm>
            <a:off x="3984954" y="2554073"/>
            <a:ext cx="77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</a:t>
            </a:r>
            <a:endParaRPr lang="zh-TW" altLang="en-US" sz="2400" dirty="0"/>
          </a:p>
        </p:txBody>
      </p:sp>
      <p:cxnSp>
        <p:nvCxnSpPr>
          <p:cNvPr id="43" name="直線單箭頭接點 42"/>
          <p:cNvCxnSpPr>
            <a:cxnSpLocks/>
          </p:cNvCxnSpPr>
          <p:nvPr/>
        </p:nvCxnSpPr>
        <p:spPr>
          <a:xfrm>
            <a:off x="6276121" y="2884239"/>
            <a:ext cx="968024" cy="280230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5245934" y="5709166"/>
            <a:ext cx="461666" cy="7794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5" name="橢圓 44"/>
          <p:cNvSpPr/>
          <p:nvPr/>
        </p:nvSpPr>
        <p:spPr>
          <a:xfrm>
            <a:off x="5330872" y="6160771"/>
            <a:ext cx="291789" cy="291789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橢圓 45"/>
          <p:cNvSpPr/>
          <p:nvPr/>
        </p:nvSpPr>
        <p:spPr>
          <a:xfrm>
            <a:off x="5330872" y="5789074"/>
            <a:ext cx="291789" cy="291789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文字方塊 46"/>
          <p:cNvSpPr txBox="1"/>
          <p:nvPr/>
        </p:nvSpPr>
        <p:spPr>
          <a:xfrm>
            <a:off x="4865419" y="6067243"/>
            <a:ext cx="406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B</a:t>
            </a:r>
            <a:endParaRPr lang="zh-TW" altLang="en-US" sz="2400" dirty="0"/>
          </a:p>
        </p:txBody>
      </p:sp>
      <p:cxnSp>
        <p:nvCxnSpPr>
          <p:cNvPr id="48" name="直線單箭頭接點 47"/>
          <p:cNvCxnSpPr>
            <a:cxnSpLocks/>
          </p:cNvCxnSpPr>
          <p:nvPr/>
        </p:nvCxnSpPr>
        <p:spPr>
          <a:xfrm flipV="1">
            <a:off x="3759473" y="5244293"/>
            <a:ext cx="381999" cy="4496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字方塊 48"/>
          <p:cNvSpPr txBox="1"/>
          <p:nvPr/>
        </p:nvSpPr>
        <p:spPr>
          <a:xfrm>
            <a:off x="2984500" y="5633139"/>
            <a:ext cx="1103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&lt;BOS&gt;</a:t>
            </a:r>
            <a:endParaRPr lang="zh-TW" altLang="en-US" sz="2400" dirty="0"/>
          </a:p>
        </p:txBody>
      </p:sp>
      <p:cxnSp>
        <p:nvCxnSpPr>
          <p:cNvPr id="50" name="直線單箭頭接點 49"/>
          <p:cNvCxnSpPr>
            <a:cxnSpLocks/>
          </p:cNvCxnSpPr>
          <p:nvPr/>
        </p:nvCxnSpPr>
        <p:spPr>
          <a:xfrm flipV="1">
            <a:off x="4372304" y="2967594"/>
            <a:ext cx="0" cy="454115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>
            <a:cxnSpLocks/>
          </p:cNvCxnSpPr>
          <p:nvPr/>
        </p:nvCxnSpPr>
        <p:spPr>
          <a:xfrm flipV="1">
            <a:off x="6100504" y="2967593"/>
            <a:ext cx="0" cy="454115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>
            <a:cxnSpLocks/>
          </p:cNvCxnSpPr>
          <p:nvPr/>
        </p:nvCxnSpPr>
        <p:spPr>
          <a:xfrm flipV="1">
            <a:off x="7880917" y="2961229"/>
            <a:ext cx="0" cy="454115"/>
          </a:xfrm>
          <a:prstGeom prst="straightConnector1">
            <a:avLst/>
          </a:prstGeom>
          <a:ln w="38100">
            <a:solidFill>
              <a:srgbClr val="00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字方塊 56"/>
          <p:cNvSpPr txBox="1"/>
          <p:nvPr/>
        </p:nvSpPr>
        <p:spPr>
          <a:xfrm>
            <a:off x="320102" y="2005410"/>
            <a:ext cx="33654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Use the distribution as the input of discriminator</a:t>
            </a:r>
            <a:endParaRPr lang="zh-TW" altLang="en-US" sz="2800" dirty="0"/>
          </a:p>
        </p:txBody>
      </p:sp>
      <p:sp>
        <p:nvSpPr>
          <p:cNvPr id="58" name="文字方塊 57"/>
          <p:cNvSpPr txBox="1"/>
          <p:nvPr/>
        </p:nvSpPr>
        <p:spPr>
          <a:xfrm>
            <a:off x="315252" y="3562201"/>
            <a:ext cx="3039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Avoid the sampling process</a:t>
            </a:r>
            <a:endParaRPr lang="zh-TW" altLang="en-US" sz="2800" dirty="0"/>
          </a:p>
        </p:txBody>
      </p:sp>
      <p:sp>
        <p:nvSpPr>
          <p:cNvPr id="59" name="矩形 58"/>
          <p:cNvSpPr/>
          <p:nvPr/>
        </p:nvSpPr>
        <p:spPr>
          <a:xfrm>
            <a:off x="4144221" y="1589287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60" name="直線單箭頭接點 59"/>
          <p:cNvCxnSpPr/>
          <p:nvPr/>
        </p:nvCxnSpPr>
        <p:spPr>
          <a:xfrm flipV="1">
            <a:off x="7878016" y="2240497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60"/>
          <p:cNvCxnSpPr/>
          <p:nvPr/>
        </p:nvCxnSpPr>
        <p:spPr>
          <a:xfrm flipV="1">
            <a:off x="6124018" y="2240497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單箭頭接點 61"/>
          <p:cNvCxnSpPr/>
          <p:nvPr/>
        </p:nvCxnSpPr>
        <p:spPr>
          <a:xfrm flipV="1">
            <a:off x="4375503" y="2227468"/>
            <a:ext cx="0" cy="312708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5899546" y="160231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64" name="直線單箭頭接點 63"/>
          <p:cNvCxnSpPr>
            <a:cxnSpLocks/>
          </p:cNvCxnSpPr>
          <p:nvPr/>
        </p:nvCxnSpPr>
        <p:spPr>
          <a:xfrm>
            <a:off x="4719669" y="1905223"/>
            <a:ext cx="1095525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/>
          <p:cNvSpPr/>
          <p:nvPr/>
        </p:nvSpPr>
        <p:spPr>
          <a:xfrm>
            <a:off x="7654872" y="1602316"/>
            <a:ext cx="465153" cy="6058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67" name="直線單箭頭接點 66"/>
          <p:cNvCxnSpPr>
            <a:cxnSpLocks/>
          </p:cNvCxnSpPr>
          <p:nvPr/>
        </p:nvCxnSpPr>
        <p:spPr>
          <a:xfrm flipV="1">
            <a:off x="7871897" y="1028453"/>
            <a:ext cx="0" cy="56222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文字方塊 67"/>
          <p:cNvSpPr txBox="1"/>
          <p:nvPr/>
        </p:nvSpPr>
        <p:spPr>
          <a:xfrm>
            <a:off x="5123748" y="1056483"/>
            <a:ext cx="205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sp>
        <p:nvSpPr>
          <p:cNvPr id="69" name="矩形 68"/>
          <p:cNvSpPr/>
          <p:nvPr/>
        </p:nvSpPr>
        <p:spPr>
          <a:xfrm>
            <a:off x="3962079" y="1490549"/>
            <a:ext cx="4296501" cy="90373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419180" y="231527"/>
            <a:ext cx="5305561" cy="1200668"/>
            <a:chOff x="10539" y="177703"/>
            <a:chExt cx="5305561" cy="1200668"/>
          </a:xfrm>
        </p:grpSpPr>
        <p:sp>
          <p:nvSpPr>
            <p:cNvPr id="72" name="矩形 71"/>
            <p:cNvSpPr/>
            <p:nvPr/>
          </p:nvSpPr>
          <p:spPr>
            <a:xfrm>
              <a:off x="1934867" y="177703"/>
              <a:ext cx="1568171" cy="82619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err="1"/>
                <a:t>Discrimi</a:t>
              </a:r>
              <a:endParaRPr lang="en-US" altLang="zh-TW" sz="2400" dirty="0"/>
            </a:p>
            <a:p>
              <a:pPr algn="ctr"/>
              <a:r>
                <a:rPr lang="en-US" altLang="zh-TW" sz="2400" dirty="0" err="1"/>
                <a:t>nator</a:t>
              </a:r>
              <a:endParaRPr lang="en-US" altLang="zh-TW" sz="2400" dirty="0"/>
            </a:p>
          </p:txBody>
        </p:sp>
        <p:sp>
          <p:nvSpPr>
            <p:cNvPr id="73" name="箭號: 向右 72"/>
            <p:cNvSpPr/>
            <p:nvPr/>
          </p:nvSpPr>
          <p:spPr>
            <a:xfrm>
              <a:off x="1388698" y="359968"/>
              <a:ext cx="584200" cy="461665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4" name="箭號: 向右 73"/>
            <p:cNvSpPr/>
            <p:nvPr/>
          </p:nvSpPr>
          <p:spPr>
            <a:xfrm>
              <a:off x="3468532" y="359967"/>
              <a:ext cx="584200" cy="461665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5" name="文字方塊 74"/>
            <p:cNvSpPr txBox="1"/>
            <p:nvPr/>
          </p:nvSpPr>
          <p:spPr>
            <a:xfrm>
              <a:off x="4011316" y="335685"/>
              <a:ext cx="987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scalar</a:t>
              </a:r>
              <a:endParaRPr lang="zh-TW" altLang="en-US" sz="2400" dirty="0"/>
            </a:p>
          </p:txBody>
        </p:sp>
        <p:sp>
          <p:nvSpPr>
            <p:cNvPr id="76" name="文字方塊 75"/>
            <p:cNvSpPr txBox="1"/>
            <p:nvPr/>
          </p:nvSpPr>
          <p:spPr>
            <a:xfrm>
              <a:off x="10539" y="916706"/>
              <a:ext cx="1416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rgbClr val="FF0000"/>
                  </a:solidFill>
                </a:rPr>
                <a:t>update</a:t>
              </a:r>
              <a:endParaRPr lang="zh-TW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77" name="箭號: 向右 76"/>
            <p:cNvSpPr/>
            <p:nvPr/>
          </p:nvSpPr>
          <p:spPr>
            <a:xfrm rot="16200000">
              <a:off x="4793168" y="335684"/>
              <a:ext cx="584200" cy="46166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79" name="直線單箭頭接點 78"/>
          <p:cNvCxnSpPr>
            <a:cxnSpLocks/>
          </p:cNvCxnSpPr>
          <p:nvPr/>
        </p:nvCxnSpPr>
        <p:spPr>
          <a:xfrm>
            <a:off x="6496275" y="1918475"/>
            <a:ext cx="1095525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字方塊 79"/>
          <p:cNvSpPr txBox="1"/>
          <p:nvPr/>
        </p:nvSpPr>
        <p:spPr>
          <a:xfrm>
            <a:off x="7377552" y="514160"/>
            <a:ext cx="987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sp>
        <p:nvSpPr>
          <p:cNvPr id="82" name="箭號: 向右 81"/>
          <p:cNvSpPr/>
          <p:nvPr/>
        </p:nvSpPr>
        <p:spPr>
          <a:xfrm rot="16200000">
            <a:off x="8169272" y="475059"/>
            <a:ext cx="584200" cy="46166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3" name="群組 82"/>
          <p:cNvGrpSpPr/>
          <p:nvPr/>
        </p:nvGrpSpPr>
        <p:grpSpPr>
          <a:xfrm>
            <a:off x="462925" y="200044"/>
            <a:ext cx="1313483" cy="889158"/>
            <a:chOff x="-783884" y="4912651"/>
            <a:chExt cx="1313483" cy="889158"/>
          </a:xfrm>
        </p:grpSpPr>
        <p:sp>
          <p:nvSpPr>
            <p:cNvPr id="84" name="矩形 83"/>
            <p:cNvSpPr/>
            <p:nvPr/>
          </p:nvSpPr>
          <p:spPr>
            <a:xfrm>
              <a:off x="-783884" y="4912651"/>
              <a:ext cx="1313483" cy="85498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zh-TW" sz="2400" dirty="0"/>
            </a:p>
          </p:txBody>
        </p:sp>
        <p:sp>
          <p:nvSpPr>
            <p:cNvPr id="85" name="矩形 84"/>
            <p:cNvSpPr/>
            <p:nvPr/>
          </p:nvSpPr>
          <p:spPr>
            <a:xfrm>
              <a:off x="-740388" y="5340144"/>
              <a:ext cx="11836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dirty="0"/>
                <a:t>Chatbot</a:t>
              </a:r>
            </a:p>
          </p:txBody>
        </p:sp>
        <p:sp>
          <p:nvSpPr>
            <p:cNvPr id="86" name="矩形 85"/>
            <p:cNvSpPr/>
            <p:nvPr/>
          </p:nvSpPr>
          <p:spPr>
            <a:xfrm>
              <a:off x="-680743" y="4980475"/>
              <a:ext cx="523167" cy="3596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err="1"/>
                <a:t>En</a:t>
              </a:r>
              <a:endParaRPr lang="zh-TW" altLang="en-US" sz="2400" dirty="0"/>
            </a:p>
          </p:txBody>
        </p:sp>
        <p:sp>
          <p:nvSpPr>
            <p:cNvPr id="87" name="矩形 86"/>
            <p:cNvSpPr/>
            <p:nvPr/>
          </p:nvSpPr>
          <p:spPr>
            <a:xfrm>
              <a:off x="-99715" y="4978916"/>
              <a:ext cx="542985" cy="3612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De</a:t>
              </a:r>
              <a:endParaRPr lang="zh-TW" altLang="en-US" sz="2400" dirty="0"/>
            </a:p>
          </p:txBody>
        </p:sp>
      </p:grp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F37544BA-6679-4472-99DA-007A1FD1DF01}"/>
              </a:ext>
            </a:extLst>
          </p:cNvPr>
          <p:cNvSpPr/>
          <p:nvPr/>
        </p:nvSpPr>
        <p:spPr>
          <a:xfrm>
            <a:off x="4516455" y="4235842"/>
            <a:ext cx="3276971" cy="801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Update Parameters</a:t>
            </a:r>
            <a:endParaRPr lang="zh-TW" altLang="en-US" sz="2800" dirty="0"/>
          </a:p>
        </p:txBody>
      </p: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88949AD8-8707-482F-9B45-3FBE406BDEB3}"/>
              </a:ext>
            </a:extLst>
          </p:cNvPr>
          <p:cNvGrpSpPr/>
          <p:nvPr/>
        </p:nvGrpSpPr>
        <p:grpSpPr>
          <a:xfrm>
            <a:off x="3945717" y="2230112"/>
            <a:ext cx="330293" cy="1307024"/>
            <a:chOff x="3896117" y="2255432"/>
            <a:chExt cx="330293" cy="1307024"/>
          </a:xfrm>
        </p:grpSpPr>
        <p:cxnSp>
          <p:nvCxnSpPr>
            <p:cNvPr id="55" name="直線接點 54">
              <a:extLst>
                <a:ext uri="{FF2B5EF4-FFF2-40B4-BE49-F238E27FC236}">
                  <a16:creationId xmlns:a16="http://schemas.microsoft.com/office/drawing/2014/main" id="{2CAA5FB8-3233-4A1B-A89C-D8ACCC7FEC73}"/>
                </a:ext>
              </a:extLst>
            </p:cNvPr>
            <p:cNvCxnSpPr/>
            <p:nvPr/>
          </p:nvCxnSpPr>
          <p:spPr>
            <a:xfrm flipH="1" flipV="1">
              <a:off x="3911679" y="3251200"/>
              <a:ext cx="228050" cy="311256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接點 87">
              <a:extLst>
                <a:ext uri="{FF2B5EF4-FFF2-40B4-BE49-F238E27FC236}">
                  <a16:creationId xmlns:a16="http://schemas.microsoft.com/office/drawing/2014/main" id="{AC31D837-69E4-4D3A-93D4-998E63053D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96117" y="2639632"/>
              <a:ext cx="2059" cy="611568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接點 88">
              <a:extLst>
                <a:ext uri="{FF2B5EF4-FFF2-40B4-BE49-F238E27FC236}">
                  <a16:creationId xmlns:a16="http://schemas.microsoft.com/office/drawing/2014/main" id="{0A1BF28F-4E8E-4ECF-BC46-0D859323B4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8830" y="2255432"/>
              <a:ext cx="317580" cy="38420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A86A5AF0-E938-4972-BF6C-BA468FCFCF9E}"/>
              </a:ext>
            </a:extLst>
          </p:cNvPr>
          <p:cNvGrpSpPr/>
          <p:nvPr/>
        </p:nvGrpSpPr>
        <p:grpSpPr>
          <a:xfrm>
            <a:off x="5674276" y="2255177"/>
            <a:ext cx="330293" cy="1307024"/>
            <a:chOff x="3896117" y="2255432"/>
            <a:chExt cx="330293" cy="1307024"/>
          </a:xfrm>
        </p:grpSpPr>
        <p:cxnSp>
          <p:nvCxnSpPr>
            <p:cNvPr id="91" name="直線接點 90">
              <a:extLst>
                <a:ext uri="{FF2B5EF4-FFF2-40B4-BE49-F238E27FC236}">
                  <a16:creationId xmlns:a16="http://schemas.microsoft.com/office/drawing/2014/main" id="{A2F126EE-FBA3-4EB8-A5E4-016CF239526F}"/>
                </a:ext>
              </a:extLst>
            </p:cNvPr>
            <p:cNvCxnSpPr/>
            <p:nvPr/>
          </p:nvCxnSpPr>
          <p:spPr>
            <a:xfrm flipH="1" flipV="1">
              <a:off x="3911679" y="3251200"/>
              <a:ext cx="228050" cy="311256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接點 91">
              <a:extLst>
                <a:ext uri="{FF2B5EF4-FFF2-40B4-BE49-F238E27FC236}">
                  <a16:creationId xmlns:a16="http://schemas.microsoft.com/office/drawing/2014/main" id="{85096251-02F5-4B6C-AC7F-3D6C9C8706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96117" y="2639632"/>
              <a:ext cx="2059" cy="611568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接點 92">
              <a:extLst>
                <a:ext uri="{FF2B5EF4-FFF2-40B4-BE49-F238E27FC236}">
                  <a16:creationId xmlns:a16="http://schemas.microsoft.com/office/drawing/2014/main" id="{D28CA194-EFFE-4EF1-970A-20E5CACAEB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8830" y="2255432"/>
              <a:ext cx="317580" cy="38420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群組 93">
            <a:extLst>
              <a:ext uri="{FF2B5EF4-FFF2-40B4-BE49-F238E27FC236}">
                <a16:creationId xmlns:a16="http://schemas.microsoft.com/office/drawing/2014/main" id="{3794C016-F30E-4AF4-8B34-60D7067E0F8C}"/>
              </a:ext>
            </a:extLst>
          </p:cNvPr>
          <p:cNvGrpSpPr/>
          <p:nvPr/>
        </p:nvGrpSpPr>
        <p:grpSpPr>
          <a:xfrm>
            <a:off x="7451569" y="2230829"/>
            <a:ext cx="330293" cy="1307024"/>
            <a:chOff x="3896117" y="2255432"/>
            <a:chExt cx="330293" cy="1307024"/>
          </a:xfrm>
        </p:grpSpPr>
        <p:cxnSp>
          <p:nvCxnSpPr>
            <p:cNvPr id="95" name="直線接點 94">
              <a:extLst>
                <a:ext uri="{FF2B5EF4-FFF2-40B4-BE49-F238E27FC236}">
                  <a16:creationId xmlns:a16="http://schemas.microsoft.com/office/drawing/2014/main" id="{31DA0243-69B8-4A46-AE77-541FCAC23AB1}"/>
                </a:ext>
              </a:extLst>
            </p:cNvPr>
            <p:cNvCxnSpPr/>
            <p:nvPr/>
          </p:nvCxnSpPr>
          <p:spPr>
            <a:xfrm flipH="1" flipV="1">
              <a:off x="3911679" y="3251200"/>
              <a:ext cx="228050" cy="311256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接點 95">
              <a:extLst>
                <a:ext uri="{FF2B5EF4-FFF2-40B4-BE49-F238E27FC236}">
                  <a16:creationId xmlns:a16="http://schemas.microsoft.com/office/drawing/2014/main" id="{467EAC84-AF64-425D-A5F4-C5F7E2D232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96117" y="2639632"/>
              <a:ext cx="2059" cy="611568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接點 96">
              <a:extLst>
                <a:ext uri="{FF2B5EF4-FFF2-40B4-BE49-F238E27FC236}">
                  <a16:creationId xmlns:a16="http://schemas.microsoft.com/office/drawing/2014/main" id="{060B0BB7-09B6-4D1C-A398-9861CD918C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08830" y="2255432"/>
              <a:ext cx="317580" cy="38420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FB6B299D-6880-422B-815C-249D730D0FED}"/>
              </a:ext>
            </a:extLst>
          </p:cNvPr>
          <p:cNvSpPr txBox="1"/>
          <p:nvPr/>
        </p:nvSpPr>
        <p:spPr>
          <a:xfrm>
            <a:off x="301323" y="4676976"/>
            <a:ext cx="29501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We can do backpropagation now.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7689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98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What is the problem?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Real sentence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Generated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3098155" y="2329299"/>
          <a:ext cx="379751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751">
                  <a:extLst>
                    <a:ext uri="{9D8B030D-6E8A-4147-A177-3AD203B41FA5}">
                      <a16:colId xmlns:a16="http://schemas.microsoft.com/office/drawing/2014/main" val="1265848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51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82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390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62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898539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3772712" y="2329299"/>
          <a:ext cx="379751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751">
                  <a:extLst>
                    <a:ext uri="{9D8B030D-6E8A-4147-A177-3AD203B41FA5}">
                      <a16:colId xmlns:a16="http://schemas.microsoft.com/office/drawing/2014/main" val="1265848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51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82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390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62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898539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4447269" y="2329299"/>
          <a:ext cx="379751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751">
                  <a:extLst>
                    <a:ext uri="{9D8B030D-6E8A-4147-A177-3AD203B41FA5}">
                      <a16:colId xmlns:a16="http://schemas.microsoft.com/office/drawing/2014/main" val="1265848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51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82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390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62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898539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/>
          </p:nvPr>
        </p:nvGraphicFramePr>
        <p:xfrm>
          <a:off x="5121826" y="2329299"/>
          <a:ext cx="379751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751">
                  <a:extLst>
                    <a:ext uri="{9D8B030D-6E8A-4147-A177-3AD203B41FA5}">
                      <a16:colId xmlns:a16="http://schemas.microsoft.com/office/drawing/2014/main" val="1265848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51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82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390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62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898539"/>
                  </a:ext>
                </a:extLst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/>
          </p:nvPr>
        </p:nvGraphicFramePr>
        <p:xfrm>
          <a:off x="5796383" y="2329299"/>
          <a:ext cx="379751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751">
                  <a:extLst>
                    <a:ext uri="{9D8B030D-6E8A-4147-A177-3AD203B41FA5}">
                      <a16:colId xmlns:a16="http://schemas.microsoft.com/office/drawing/2014/main" val="1265848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51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82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390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62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898539"/>
                  </a:ext>
                </a:extLst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3009071" y="4581216"/>
          <a:ext cx="533608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608">
                  <a:extLst>
                    <a:ext uri="{9D8B030D-6E8A-4147-A177-3AD203B41FA5}">
                      <a16:colId xmlns:a16="http://schemas.microsoft.com/office/drawing/2014/main" val="1265848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0.9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51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0.1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82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390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62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898539"/>
                  </a:ext>
                </a:extLst>
              </a:tr>
            </a:tbl>
          </a:graphicData>
        </a:graphic>
      </p:graphicFrame>
      <p:graphicFrame>
        <p:nvGraphicFramePr>
          <p:cNvPr id="15" name="表格 14"/>
          <p:cNvGraphicFramePr>
            <a:graphicFrameLocks noGrp="1"/>
          </p:cNvGraphicFramePr>
          <p:nvPr>
            <p:extLst/>
          </p:nvPr>
        </p:nvGraphicFramePr>
        <p:xfrm>
          <a:off x="3683628" y="4581216"/>
          <a:ext cx="533608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608">
                  <a:extLst>
                    <a:ext uri="{9D8B030D-6E8A-4147-A177-3AD203B41FA5}">
                      <a16:colId xmlns:a16="http://schemas.microsoft.com/office/drawing/2014/main" val="1265848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0.1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51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0.9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82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390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62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898539"/>
                  </a:ext>
                </a:extLst>
              </a:tr>
            </a:tbl>
          </a:graphicData>
        </a:graphic>
      </p:graphicFrame>
      <p:graphicFrame>
        <p:nvGraphicFramePr>
          <p:cNvPr id="17" name="表格 16"/>
          <p:cNvGraphicFramePr>
            <a:graphicFrameLocks noGrp="1"/>
          </p:cNvGraphicFramePr>
          <p:nvPr>
            <p:extLst/>
          </p:nvPr>
        </p:nvGraphicFramePr>
        <p:xfrm>
          <a:off x="4398991" y="4581216"/>
          <a:ext cx="533608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608">
                  <a:extLst>
                    <a:ext uri="{9D8B030D-6E8A-4147-A177-3AD203B41FA5}">
                      <a16:colId xmlns:a16="http://schemas.microsoft.com/office/drawing/2014/main" val="1265848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0.1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51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0.1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82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0.7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390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0.1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62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898539"/>
                  </a:ext>
                </a:extLst>
              </a:tr>
            </a:tbl>
          </a:graphicData>
        </a:graphic>
      </p:graphicFrame>
      <p:graphicFrame>
        <p:nvGraphicFramePr>
          <p:cNvPr id="18" name="表格 17"/>
          <p:cNvGraphicFramePr>
            <a:graphicFrameLocks noGrp="1"/>
          </p:cNvGraphicFramePr>
          <p:nvPr>
            <p:extLst/>
          </p:nvPr>
        </p:nvGraphicFramePr>
        <p:xfrm>
          <a:off x="5075734" y="4585979"/>
          <a:ext cx="533608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608">
                  <a:extLst>
                    <a:ext uri="{9D8B030D-6E8A-4147-A177-3AD203B41FA5}">
                      <a16:colId xmlns:a16="http://schemas.microsoft.com/office/drawing/2014/main" val="1265848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51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82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0.1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390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0.8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62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0.1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898539"/>
                  </a:ext>
                </a:extLst>
              </a:tr>
            </a:tbl>
          </a:graphicData>
        </a:graphic>
      </p:graphicFrame>
      <p:graphicFrame>
        <p:nvGraphicFramePr>
          <p:cNvPr id="19" name="表格 18"/>
          <p:cNvGraphicFramePr>
            <a:graphicFrameLocks noGrp="1"/>
          </p:cNvGraphicFramePr>
          <p:nvPr>
            <p:extLst/>
          </p:nvPr>
        </p:nvGraphicFramePr>
        <p:xfrm>
          <a:off x="5750291" y="4581216"/>
          <a:ext cx="533608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608">
                  <a:extLst>
                    <a:ext uri="{9D8B030D-6E8A-4147-A177-3AD203B41FA5}">
                      <a16:colId xmlns:a16="http://schemas.microsoft.com/office/drawing/2014/main" val="1265848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513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82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390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0.1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624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0.9</a:t>
                      </a:r>
                      <a:endParaRPr lang="zh-TW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898539"/>
                  </a:ext>
                </a:extLst>
              </a:tr>
            </a:tbl>
          </a:graphicData>
        </a:graphic>
      </p:graphicFrame>
      <p:sp>
        <p:nvSpPr>
          <p:cNvPr id="21" name="文字方塊 20"/>
          <p:cNvSpPr txBox="1"/>
          <p:nvPr/>
        </p:nvSpPr>
        <p:spPr>
          <a:xfrm>
            <a:off x="1226707" y="5092817"/>
            <a:ext cx="1716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Can never be 1-of-N</a:t>
            </a:r>
            <a:endParaRPr lang="zh-TW" altLang="en-US" sz="24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6636665" y="3058129"/>
            <a:ext cx="2687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Discriminator can immediately find the difference.</a:t>
            </a:r>
            <a:endParaRPr lang="zh-TW" altLang="en-US" sz="24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6547348" y="5613692"/>
            <a:ext cx="230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WGAN is helpful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917100" y="2265798"/>
            <a:ext cx="3489299" cy="197272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2917100" y="4530416"/>
            <a:ext cx="3489299" cy="196245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/>
          <p:cNvCxnSpPr/>
          <p:nvPr/>
        </p:nvCxnSpPr>
        <p:spPr>
          <a:xfrm>
            <a:off x="6508776" y="2618330"/>
            <a:ext cx="406400" cy="439799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>
            <a:cxnSpLocks/>
          </p:cNvCxnSpPr>
          <p:nvPr/>
        </p:nvCxnSpPr>
        <p:spPr>
          <a:xfrm flipV="1">
            <a:off x="6472097" y="4208149"/>
            <a:ext cx="443079" cy="78917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71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Anime Face Generation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069067" y="5770739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20,000 updates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0" y="1504571"/>
            <a:ext cx="4635500" cy="4635500"/>
          </a:xfrm>
        </p:spPr>
      </p:pic>
    </p:spTree>
    <p:extLst>
      <p:ext uri="{BB962C8B-B14F-4D97-AF65-F5344CB8AC3E}">
        <p14:creationId xmlns:p14="http://schemas.microsoft.com/office/powerpoint/2010/main" val="1689095988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CAAD1F-2EA7-4E4F-B71D-3798F6ED5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Three Categories of Solutions</a:t>
            </a:r>
            <a:endParaRPr lang="zh-TW" alt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AF6977D5-A432-4470-92B7-A303B11BF1F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908403"/>
          <a:ext cx="7886700" cy="4376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8689D98D-E398-4C81-B22A-A5C71CC71A68}"/>
              </a:ext>
            </a:extLst>
          </p:cNvPr>
          <p:cNvSpPr/>
          <p:nvPr/>
        </p:nvSpPr>
        <p:spPr>
          <a:xfrm>
            <a:off x="624840" y="4656183"/>
            <a:ext cx="7939768" cy="16285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287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Reinforcement Learning?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5032375"/>
              </a:xfrm>
            </p:spPr>
            <p:txBody>
              <a:bodyPr>
                <a:normAutofit/>
              </a:bodyPr>
              <a:lstStyle/>
              <a:p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sz="2400" dirty="0"/>
              </a:p>
              <a:p>
                <a:endParaRPr lang="en-US" altLang="zh-TW" sz="2400" dirty="0"/>
              </a:p>
              <a:p>
                <a:r>
                  <a:rPr lang="en-US" altLang="zh-TW" sz="2400" dirty="0"/>
                  <a:t>Consider the output of discriminator as </a:t>
                </a:r>
                <a:r>
                  <a:rPr lang="en-US" altLang="zh-TW" sz="2400" dirty="0">
                    <a:solidFill>
                      <a:srgbClr val="FF0000"/>
                    </a:solidFill>
                  </a:rPr>
                  <a:t>reward </a:t>
                </a:r>
              </a:p>
              <a:p>
                <a:pPr lvl="1"/>
                <a:r>
                  <a:rPr lang="en-US" altLang="zh-TW" dirty="0"/>
                  <a:t>Update generator to increase discriminator = to get maximum reward</a:t>
                </a:r>
              </a:p>
              <a:p>
                <a:pPr lvl="1"/>
                <a:r>
                  <a:rPr lang="en-US" altLang="zh-TW" dirty="0"/>
                  <a:t>Using the formulation of policy gradient, replace reward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dirty="0"/>
                  <a:t> with discriminator output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altLang="zh-TW" dirty="0"/>
              </a:p>
              <a:p>
                <a:r>
                  <a:rPr lang="en-US" altLang="zh-TW" sz="2400" dirty="0"/>
                  <a:t>Different from typical RL</a:t>
                </a:r>
              </a:p>
              <a:p>
                <a:pPr lvl="1"/>
                <a:r>
                  <a:rPr lang="en-US" altLang="zh-TW" dirty="0"/>
                  <a:t>The discriminator would update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5032375"/>
              </a:xfrm>
              <a:blipFill>
                <a:blip r:embed="rId3"/>
                <a:stretch>
                  <a:fillRect l="-1005" r="-8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群組 25"/>
          <p:cNvGrpSpPr/>
          <p:nvPr/>
        </p:nvGrpSpPr>
        <p:grpSpPr>
          <a:xfrm>
            <a:off x="1919219" y="2196849"/>
            <a:ext cx="5305561" cy="1232151"/>
            <a:chOff x="419180" y="200044"/>
            <a:chExt cx="5305561" cy="1232151"/>
          </a:xfrm>
        </p:grpSpPr>
        <p:grpSp>
          <p:nvGrpSpPr>
            <p:cNvPr id="14" name="群組 13"/>
            <p:cNvGrpSpPr/>
            <p:nvPr/>
          </p:nvGrpSpPr>
          <p:grpSpPr>
            <a:xfrm>
              <a:off x="419180" y="231527"/>
              <a:ext cx="5305561" cy="1200668"/>
              <a:chOff x="10539" y="177703"/>
              <a:chExt cx="5305561" cy="1200668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1934867" y="177703"/>
                <a:ext cx="1568171" cy="82619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 err="1"/>
                  <a:t>Discrimi</a:t>
                </a:r>
                <a:endParaRPr lang="en-US" altLang="zh-TW" sz="2400" dirty="0"/>
              </a:p>
              <a:p>
                <a:pPr algn="ctr"/>
                <a:r>
                  <a:rPr lang="en-US" altLang="zh-TW" sz="2400" dirty="0" err="1"/>
                  <a:t>nator</a:t>
                </a:r>
                <a:endParaRPr lang="en-US" altLang="zh-TW" sz="2400" dirty="0"/>
              </a:p>
            </p:txBody>
          </p:sp>
          <p:sp>
            <p:nvSpPr>
              <p:cNvPr id="16" name="箭號: 向右 15"/>
              <p:cNvSpPr/>
              <p:nvPr/>
            </p:nvSpPr>
            <p:spPr>
              <a:xfrm>
                <a:off x="1388698" y="359968"/>
                <a:ext cx="584200" cy="461665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7" name="箭號: 向右 16"/>
              <p:cNvSpPr/>
              <p:nvPr/>
            </p:nvSpPr>
            <p:spPr>
              <a:xfrm>
                <a:off x="3468532" y="359967"/>
                <a:ext cx="584200" cy="461665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文字方塊 17"/>
              <p:cNvSpPr txBox="1"/>
              <p:nvPr/>
            </p:nvSpPr>
            <p:spPr>
              <a:xfrm>
                <a:off x="4011316" y="335685"/>
                <a:ext cx="9873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scalar</a:t>
                </a:r>
                <a:endParaRPr lang="zh-TW" altLang="en-US" sz="2400" dirty="0"/>
              </a:p>
            </p:txBody>
          </p:sp>
          <p:sp>
            <p:nvSpPr>
              <p:cNvPr id="19" name="文字方塊 18"/>
              <p:cNvSpPr txBox="1"/>
              <p:nvPr/>
            </p:nvSpPr>
            <p:spPr>
              <a:xfrm>
                <a:off x="10539" y="916706"/>
                <a:ext cx="14160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>
                    <a:solidFill>
                      <a:srgbClr val="FF0000"/>
                    </a:solidFill>
                  </a:rPr>
                  <a:t>update</a:t>
                </a:r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箭號: 向右 19"/>
              <p:cNvSpPr/>
              <p:nvPr/>
            </p:nvSpPr>
            <p:spPr>
              <a:xfrm rot="16200000">
                <a:off x="4793168" y="335684"/>
                <a:ext cx="584200" cy="461665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21" name="群組 20"/>
            <p:cNvGrpSpPr/>
            <p:nvPr/>
          </p:nvGrpSpPr>
          <p:grpSpPr>
            <a:xfrm>
              <a:off x="462925" y="200044"/>
              <a:ext cx="1313483" cy="889158"/>
              <a:chOff x="-783884" y="4912651"/>
              <a:chExt cx="1313483" cy="889158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-783884" y="4912651"/>
                <a:ext cx="1313483" cy="854985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altLang="zh-TW" sz="2400" dirty="0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-740388" y="5340144"/>
                <a:ext cx="11836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400" dirty="0"/>
                  <a:t>Chatbot</a:t>
                </a: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-680743" y="4980475"/>
                <a:ext cx="523167" cy="35966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 err="1"/>
                  <a:t>En</a:t>
                </a:r>
                <a:endParaRPr lang="zh-TW" altLang="en-US" sz="2400" dirty="0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-99715" y="4978916"/>
                <a:ext cx="542985" cy="36122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/>
                  <a:t>De</a:t>
                </a:r>
                <a:endParaRPr lang="zh-TW" altLang="en-US" sz="2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56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281" y="2684419"/>
            <a:ext cx="679810" cy="980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790883" y="2897319"/>
                <a:ext cx="4385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83" y="2897319"/>
                <a:ext cx="438582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箭號: 左-右雙向 6"/>
          <p:cNvSpPr/>
          <p:nvPr/>
        </p:nvSpPr>
        <p:spPr>
          <a:xfrm>
            <a:off x="2010500" y="2972993"/>
            <a:ext cx="660400" cy="40640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119628" y="4077893"/>
                <a:ext cx="10672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628" y="4077893"/>
                <a:ext cx="106727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119628" y="4660342"/>
                <a:ext cx="10804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628" y="4660342"/>
                <a:ext cx="108048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074295" y="5728174"/>
                <a:ext cx="11711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295" y="5728174"/>
                <a:ext cx="1171153" cy="369332"/>
              </a:xfrm>
              <a:prstGeom prst="rect">
                <a:avLst/>
              </a:prstGeom>
              <a:blipFill>
                <a:blip r:embed="rId6"/>
                <a:stretch>
                  <a:fillRect t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 rot="5400000">
            <a:off x="1279915" y="5128758"/>
            <a:ext cx="90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15" name="文字方塊 14"/>
          <p:cNvSpPr txBox="1"/>
          <p:nvPr/>
        </p:nvSpPr>
        <p:spPr>
          <a:xfrm rot="5400000">
            <a:off x="2690893" y="5107684"/>
            <a:ext cx="901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22" name="矩形 21"/>
          <p:cNvSpPr/>
          <p:nvPr/>
        </p:nvSpPr>
        <p:spPr>
          <a:xfrm>
            <a:off x="732603" y="2346076"/>
            <a:ext cx="3370522" cy="39232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3654" y="2759686"/>
            <a:ext cx="635626" cy="961319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42217" y="1758323"/>
            <a:ext cx="1353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g-step</a:t>
            </a:r>
            <a:endParaRPr lang="zh-TW" altLang="en-US" sz="2800" b="1" i="1" u="sng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19362" y="-6483"/>
            <a:ext cx="1353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d-step</a:t>
            </a:r>
            <a:endParaRPr lang="zh-TW" altLang="en-US" sz="2800" b="1" i="1" u="sng" dirty="0"/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5919" y="797978"/>
            <a:ext cx="635626" cy="961319"/>
          </a:xfrm>
          <a:prstGeom prst="rect">
            <a:avLst/>
          </a:prstGeom>
        </p:spPr>
      </p:pic>
      <p:sp>
        <p:nvSpPr>
          <p:cNvPr id="31" name="文字方塊 30"/>
          <p:cNvSpPr txBox="1"/>
          <p:nvPr/>
        </p:nvSpPr>
        <p:spPr>
          <a:xfrm>
            <a:off x="3590365" y="445888"/>
            <a:ext cx="1858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314" y="763219"/>
            <a:ext cx="679810" cy="980794"/>
          </a:xfrm>
          <a:prstGeom prst="rect">
            <a:avLst/>
          </a:prstGeom>
        </p:spPr>
      </p:pic>
      <p:sp>
        <p:nvSpPr>
          <p:cNvPr id="33" name="箭號: 向右 32"/>
          <p:cNvSpPr/>
          <p:nvPr/>
        </p:nvSpPr>
        <p:spPr>
          <a:xfrm>
            <a:off x="2714773" y="1026373"/>
            <a:ext cx="1260496" cy="351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/>
              <p:cNvSpPr txBox="1"/>
              <p:nvPr/>
            </p:nvSpPr>
            <p:spPr>
              <a:xfrm>
                <a:off x="938505" y="944661"/>
                <a:ext cx="2197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505" y="944661"/>
                <a:ext cx="219740" cy="369332"/>
              </a:xfrm>
              <a:prstGeom prst="rect">
                <a:avLst/>
              </a:prstGeom>
              <a:blipFill>
                <a:blip r:embed="rId8"/>
                <a:stretch>
                  <a:fillRect l="-19444" r="-138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箭號: 向右 34"/>
          <p:cNvSpPr/>
          <p:nvPr/>
        </p:nvSpPr>
        <p:spPr>
          <a:xfrm>
            <a:off x="1205605" y="993950"/>
            <a:ext cx="552288" cy="351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>
              <a:xfrm>
                <a:off x="3034161" y="682498"/>
                <a:ext cx="50219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161" y="682498"/>
                <a:ext cx="50219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文字方塊 37"/>
          <p:cNvSpPr txBox="1"/>
          <p:nvPr/>
        </p:nvSpPr>
        <p:spPr>
          <a:xfrm>
            <a:off x="2698568" y="1318480"/>
            <a:ext cx="1173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fake</a:t>
            </a:r>
            <a:endParaRPr lang="zh-TW" altLang="en-US" sz="2400" dirty="0"/>
          </a:p>
        </p:txBody>
      </p:sp>
      <p:pic>
        <p:nvPicPr>
          <p:cNvPr id="39" name="Picture 2" descr="对话泡泡图标矢量素材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33" y="184922"/>
            <a:ext cx="2940607" cy="201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箭號: 向右 39"/>
          <p:cNvSpPr/>
          <p:nvPr/>
        </p:nvSpPr>
        <p:spPr>
          <a:xfrm flipH="1">
            <a:off x="4894150" y="1033410"/>
            <a:ext cx="1260496" cy="3516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/>
          <p:cNvSpPr txBox="1"/>
          <p:nvPr/>
        </p:nvSpPr>
        <p:spPr>
          <a:xfrm>
            <a:off x="4981264" y="1331824"/>
            <a:ext cx="1173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real</a:t>
            </a:r>
            <a:endParaRPr lang="zh-TW" altLang="en-US" sz="2400" dirty="0"/>
          </a:p>
        </p:txBody>
      </p:sp>
      <p:sp>
        <p:nvSpPr>
          <p:cNvPr id="46" name="箭號: 上-下雙向 45"/>
          <p:cNvSpPr/>
          <p:nvPr/>
        </p:nvSpPr>
        <p:spPr>
          <a:xfrm>
            <a:off x="302626" y="531031"/>
            <a:ext cx="468836" cy="126038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A2B7C6BD-8FBD-4689-9DC8-92B182903E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4253" y="2683951"/>
            <a:ext cx="1152525" cy="1104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97982D2B-730A-4336-985A-6EA11926E957}"/>
                  </a:ext>
                </a:extLst>
              </p:cNvPr>
              <p:cNvSpPr/>
              <p:nvPr/>
            </p:nvSpPr>
            <p:spPr>
              <a:xfrm>
                <a:off x="2368217" y="4029536"/>
                <a:ext cx="1474186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97982D2B-730A-4336-985A-6EA11926E9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217" y="4029536"/>
                <a:ext cx="1474186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BC835D5E-AEF9-4223-8262-1C4EBB779D18}"/>
                  </a:ext>
                </a:extLst>
              </p:cNvPr>
              <p:cNvSpPr/>
              <p:nvPr/>
            </p:nvSpPr>
            <p:spPr>
              <a:xfrm>
                <a:off x="2368217" y="4598903"/>
                <a:ext cx="1487394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BC835D5E-AEF9-4223-8262-1C4EBB779D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8217" y="4598903"/>
                <a:ext cx="1487394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22683458-D51A-441C-BC90-8863BB993531}"/>
                  </a:ext>
                </a:extLst>
              </p:cNvPr>
              <p:cNvSpPr/>
              <p:nvPr/>
            </p:nvSpPr>
            <p:spPr>
              <a:xfrm>
                <a:off x="2382174" y="5666735"/>
                <a:ext cx="1578060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22683458-D51A-441C-BC90-8863BB9935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174" y="5666735"/>
                <a:ext cx="1578060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387112" y="4027038"/>
                <a:ext cx="1474186" cy="46166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112" y="4027038"/>
                <a:ext cx="1474186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2387112" y="4596405"/>
                <a:ext cx="1487394" cy="46166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7112" y="4596405"/>
                <a:ext cx="1487394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401069" y="5664237"/>
                <a:ext cx="1578060" cy="46166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69" y="5664237"/>
                <a:ext cx="1578060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C7887D86-CD76-46D0-86ED-410A12786C02}"/>
                  </a:ext>
                </a:extLst>
              </p:cNvPr>
              <p:cNvSpPr txBox="1"/>
              <p:nvPr/>
            </p:nvSpPr>
            <p:spPr>
              <a:xfrm>
                <a:off x="4561940" y="3150558"/>
                <a:ext cx="4320209" cy="1130822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altLang="zh-TW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𝑙𝑜𝑔𝑃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文字方塊 54">
                <a:extLst>
                  <a:ext uri="{FF2B5EF4-FFF2-40B4-BE49-F238E27FC236}">
                    <a16:creationId xmlns:a16="http://schemas.microsoft.com/office/drawing/2014/main" id="{C7887D86-CD76-46D0-86ED-410A12786C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940" y="3150558"/>
                <a:ext cx="4320209" cy="113082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03AC3CCD-D15A-42B3-8558-39806BC2BB4D}"/>
                  </a:ext>
                </a:extLst>
              </p:cNvPr>
              <p:cNvSpPr/>
              <p:nvPr/>
            </p:nvSpPr>
            <p:spPr>
              <a:xfrm>
                <a:off x="4982358" y="2529792"/>
                <a:ext cx="3201261" cy="5422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en-US" sz="2800" i="1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03AC3CCD-D15A-42B3-8558-39806BC2BB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2358" y="2529792"/>
                <a:ext cx="3201261" cy="54220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矩形 56">
            <a:extLst>
              <a:ext uri="{FF2B5EF4-FFF2-40B4-BE49-F238E27FC236}">
                <a16:creationId xmlns:a16="http://schemas.microsoft.com/office/drawing/2014/main" id="{5836407B-A6A8-4269-BDE5-30CD724948A8}"/>
              </a:ext>
            </a:extLst>
          </p:cNvPr>
          <p:cNvSpPr/>
          <p:nvPr/>
        </p:nvSpPr>
        <p:spPr>
          <a:xfrm>
            <a:off x="7296748" y="2529792"/>
            <a:ext cx="886871" cy="537731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BAEA593D-B69A-4A64-AEC8-0CD136994477}"/>
              </a:ext>
            </a:extLst>
          </p:cNvPr>
          <p:cNvCxnSpPr>
            <a:cxnSpLocks/>
          </p:cNvCxnSpPr>
          <p:nvPr/>
        </p:nvCxnSpPr>
        <p:spPr>
          <a:xfrm>
            <a:off x="7747323" y="3067523"/>
            <a:ext cx="0" cy="2404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>
            <a:extLst>
              <a:ext uri="{FF2B5EF4-FFF2-40B4-BE49-F238E27FC236}">
                <a16:creationId xmlns:a16="http://schemas.microsoft.com/office/drawing/2014/main" id="{41BF6D79-632C-4ED6-8D5E-85527D800FE1}"/>
              </a:ext>
            </a:extLst>
          </p:cNvPr>
          <p:cNvSpPr/>
          <p:nvPr/>
        </p:nvSpPr>
        <p:spPr>
          <a:xfrm>
            <a:off x="4349811" y="2360635"/>
            <a:ext cx="4644548" cy="38874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1BD98AA4-6016-4F77-8857-12C6221D5969}"/>
                  </a:ext>
                </a:extLst>
              </p:cNvPr>
              <p:cNvSpPr txBox="1"/>
              <p:nvPr/>
            </p:nvSpPr>
            <p:spPr>
              <a:xfrm>
                <a:off x="4393107" y="4297076"/>
                <a:ext cx="3488651" cy="509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sz="2400" dirty="0"/>
                  <a:t> is positive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1BD98AA4-6016-4F77-8857-12C6221D5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107" y="4297076"/>
                <a:ext cx="3488651" cy="509178"/>
              </a:xfrm>
              <a:prstGeom prst="rect">
                <a:avLst/>
              </a:prstGeom>
              <a:blipFill>
                <a:blip r:embed="rId20"/>
                <a:stretch>
                  <a:fillRect t="-3614" b="-240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字方塊 60">
                <a:extLst>
                  <a:ext uri="{FF2B5EF4-FFF2-40B4-BE49-F238E27FC236}">
                    <a16:creationId xmlns:a16="http://schemas.microsoft.com/office/drawing/2014/main" id="{C752E1F9-2EFF-4FD9-947C-18348F1B3FE2}"/>
                  </a:ext>
                </a:extLst>
              </p:cNvPr>
              <p:cNvSpPr txBox="1"/>
              <p:nvPr/>
            </p:nvSpPr>
            <p:spPr>
              <a:xfrm>
                <a:off x="4614765" y="4708404"/>
                <a:ext cx="4968117" cy="509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Updating 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to increase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1" name="文字方塊 60">
                <a:extLst>
                  <a:ext uri="{FF2B5EF4-FFF2-40B4-BE49-F238E27FC236}">
                    <a16:creationId xmlns:a16="http://schemas.microsoft.com/office/drawing/2014/main" id="{C752E1F9-2EFF-4FD9-947C-18348F1B3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765" y="4708404"/>
                <a:ext cx="4968117" cy="509178"/>
              </a:xfrm>
              <a:prstGeom prst="rect">
                <a:avLst/>
              </a:prstGeom>
              <a:blipFill>
                <a:blip r:embed="rId21"/>
                <a:stretch>
                  <a:fillRect l="-1840" t="-3571" b="-226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61">
                <a:extLst>
                  <a:ext uri="{FF2B5EF4-FFF2-40B4-BE49-F238E27FC236}">
                    <a16:creationId xmlns:a16="http://schemas.microsoft.com/office/drawing/2014/main" id="{D8FD6832-8097-4899-8783-637C6C2C055D}"/>
                  </a:ext>
                </a:extLst>
              </p:cNvPr>
              <p:cNvSpPr txBox="1"/>
              <p:nvPr/>
            </p:nvSpPr>
            <p:spPr>
              <a:xfrm>
                <a:off x="4393107" y="5241212"/>
                <a:ext cx="3488651" cy="509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sz="2400" dirty="0"/>
                  <a:t> is negative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62" name="文字方塊 61">
                <a:extLst>
                  <a:ext uri="{FF2B5EF4-FFF2-40B4-BE49-F238E27FC236}">
                    <a16:creationId xmlns:a16="http://schemas.microsoft.com/office/drawing/2014/main" id="{D8FD6832-8097-4899-8783-637C6C2C0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107" y="5241212"/>
                <a:ext cx="3488651" cy="509178"/>
              </a:xfrm>
              <a:prstGeom prst="rect">
                <a:avLst/>
              </a:prstGeom>
              <a:blipFill>
                <a:blip r:embed="rId22"/>
                <a:stretch>
                  <a:fillRect t="-3614" b="-240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E4A60CAE-0C25-4130-B2CB-F744BAE9B1B6}"/>
                  </a:ext>
                </a:extLst>
              </p:cNvPr>
              <p:cNvSpPr txBox="1"/>
              <p:nvPr/>
            </p:nvSpPr>
            <p:spPr>
              <a:xfrm>
                <a:off x="4614764" y="5716393"/>
                <a:ext cx="4968117" cy="509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Updating 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to decrease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E4A60CAE-0C25-4130-B2CB-F744BAE9B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764" y="5716393"/>
                <a:ext cx="4968117" cy="509178"/>
              </a:xfrm>
              <a:prstGeom prst="rect">
                <a:avLst/>
              </a:prstGeom>
              <a:blipFill>
                <a:blip r:embed="rId23"/>
                <a:stretch>
                  <a:fillRect l="-1840" t="-3614" b="-240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DDC26FEB-C4D8-4009-8760-2452A6280C02}"/>
                  </a:ext>
                </a:extLst>
              </p:cNvPr>
              <p:cNvSpPr/>
              <p:nvPr/>
            </p:nvSpPr>
            <p:spPr>
              <a:xfrm>
                <a:off x="5426431" y="3484009"/>
                <a:ext cx="1230029" cy="50917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DDC26FEB-C4D8-4009-8760-2452A6280C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431" y="3484009"/>
                <a:ext cx="1230029" cy="50917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15B189F9-7ABF-4043-AB87-63D4001DF51D}"/>
                  </a:ext>
                </a:extLst>
              </p:cNvPr>
              <p:cNvSpPr/>
              <p:nvPr/>
            </p:nvSpPr>
            <p:spPr>
              <a:xfrm>
                <a:off x="4393107" y="4318059"/>
                <a:ext cx="1230029" cy="50917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15B189F9-7ABF-4043-AB87-63D4001DF5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107" y="4318059"/>
                <a:ext cx="1230029" cy="509178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0D2E23EF-3FBB-4CAE-B071-3DACE07F88CF}"/>
                  </a:ext>
                </a:extLst>
              </p:cNvPr>
              <p:cNvSpPr/>
              <p:nvPr/>
            </p:nvSpPr>
            <p:spPr>
              <a:xfrm>
                <a:off x="4388099" y="5225516"/>
                <a:ext cx="1230029" cy="50917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0D2E23EF-3FBB-4CAE-B071-3DACE07F88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099" y="5225516"/>
                <a:ext cx="1230029" cy="509178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字方塊 28"/>
          <p:cNvSpPr txBox="1"/>
          <p:nvPr/>
        </p:nvSpPr>
        <p:spPr>
          <a:xfrm>
            <a:off x="3619873" y="2634826"/>
            <a:ext cx="441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</a:t>
            </a:r>
            <a:endParaRPr lang="zh-TW" altLang="en-US" sz="2400" dirty="0"/>
          </a:p>
        </p:txBody>
      </p:sp>
      <p:sp>
        <p:nvSpPr>
          <p:cNvPr id="24" name="箭號: 弧形下彎 23"/>
          <p:cNvSpPr/>
          <p:nvPr/>
        </p:nvSpPr>
        <p:spPr>
          <a:xfrm>
            <a:off x="2926273" y="2022002"/>
            <a:ext cx="2968487" cy="58004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箭號: 弧形下彎 24"/>
          <p:cNvSpPr/>
          <p:nvPr/>
        </p:nvSpPr>
        <p:spPr>
          <a:xfrm flipH="1" flipV="1">
            <a:off x="2865178" y="6183732"/>
            <a:ext cx="2968487" cy="58004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/>
      <p:bldP spid="31" grpId="0"/>
      <p:bldP spid="33" grpId="0" animBg="1"/>
      <p:bldP spid="34" grpId="0"/>
      <p:bldP spid="35" grpId="0" animBg="1"/>
      <p:bldP spid="36" grpId="0"/>
      <p:bldP spid="38" grpId="0"/>
      <p:bldP spid="40" grpId="0" animBg="1"/>
      <p:bldP spid="41" grpId="0"/>
      <p:bldP spid="46" grpId="0" animBg="1"/>
      <p:bldP spid="12" grpId="0" animBg="1"/>
      <p:bldP spid="13" grpId="0" animBg="1"/>
      <p:bldP spid="14" grpId="0" animBg="1"/>
      <p:bldP spid="64" grpId="0" animBg="1"/>
      <p:bldP spid="65" grpId="0" animBg="1"/>
      <p:bldP spid="66" grpId="0" animBg="1"/>
      <p:bldP spid="29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Reward for Every Generation Step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175690" y="1277796"/>
                <a:ext cx="6833801" cy="1130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𝑙𝑜𝑔𝑃</m:t>
                              </m:r>
                            </m:e>
                            <m:sub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690" y="1277796"/>
                <a:ext cx="6833801" cy="11308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372803" y="2538415"/>
                <a:ext cx="3587750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altLang="zh-TW" sz="2400" dirty="0"/>
                  <a:t> = “What is your name?”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03" y="2538415"/>
                <a:ext cx="3587750" cy="473591"/>
              </a:xfrm>
              <a:prstGeom prst="rect">
                <a:avLst/>
              </a:prstGeom>
              <a:blipFill>
                <a:blip r:embed="rId3"/>
                <a:stretch>
                  <a:fillRect t="-7692" b="-282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72803" y="2960227"/>
                <a:ext cx="2971388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altLang="zh-TW" sz="2400" dirty="0"/>
                  <a:t> = “I don’t know”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03" y="2960227"/>
                <a:ext cx="2971388" cy="473591"/>
              </a:xfrm>
              <a:prstGeom prst="rect">
                <a:avLst/>
              </a:prstGeom>
              <a:blipFill>
                <a:blip r:embed="rId4"/>
                <a:stretch>
                  <a:fillRect t="-7792" b="-298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059817" y="2528834"/>
                <a:ext cx="2743315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is negative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9817" y="2528834"/>
                <a:ext cx="2743315" cy="509178"/>
              </a:xfrm>
              <a:prstGeom prst="rect">
                <a:avLst/>
              </a:prstGeom>
              <a:blipFill>
                <a:blip r:embed="rId5"/>
                <a:stretch>
                  <a:fillRect t="-3614" r="-1778" b="-240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053417" y="2952524"/>
                <a:ext cx="4697440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400" dirty="0"/>
                  <a:t>Update 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to decrease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log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417" y="2952524"/>
                <a:ext cx="4697440" cy="509178"/>
              </a:xfrm>
              <a:prstGeom prst="rect">
                <a:avLst/>
              </a:prstGeom>
              <a:blipFill>
                <a:blip r:embed="rId6"/>
                <a:stretch>
                  <a:fillRect l="-2075" t="-3571" b="-226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164550" y="3493275"/>
                <a:ext cx="8856079" cy="5100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𝑙𝑜𝑔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𝑙𝑜𝑔𝑃</m:t>
                    </m:r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𝑙𝑜𝑔𝑃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TW" sz="24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𝑙𝑜𝑔𝑃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:2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50" y="3493275"/>
                <a:ext cx="8856079" cy="5100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箭號: 向下 12"/>
          <p:cNvSpPr/>
          <p:nvPr/>
        </p:nvSpPr>
        <p:spPr>
          <a:xfrm>
            <a:off x="3184759" y="4015741"/>
            <a:ext cx="573874" cy="36001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下 13"/>
          <p:cNvSpPr/>
          <p:nvPr/>
        </p:nvSpPr>
        <p:spPr>
          <a:xfrm>
            <a:off x="5197748" y="3999565"/>
            <a:ext cx="573874" cy="36001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下 14"/>
          <p:cNvSpPr/>
          <p:nvPr/>
        </p:nvSpPr>
        <p:spPr>
          <a:xfrm>
            <a:off x="7566536" y="4025260"/>
            <a:ext cx="573874" cy="36001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641345" y="3921275"/>
                <a:ext cx="1772631" cy="509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"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"|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345" y="3921275"/>
                <a:ext cx="1772631" cy="5096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" descr="「問號 png」的圖片搜尋結果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362" y="3915885"/>
            <a:ext cx="580761" cy="58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79203" y="4733989"/>
                <a:ext cx="3680614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altLang="zh-TW" sz="2400" dirty="0"/>
                  <a:t> = “What is your name?”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03" y="4733989"/>
                <a:ext cx="3680614" cy="473591"/>
              </a:xfrm>
              <a:prstGeom prst="rect">
                <a:avLst/>
              </a:prstGeom>
              <a:blipFill>
                <a:blip r:embed="rId10"/>
                <a:stretch>
                  <a:fillRect t="-7792" b="-298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392148" y="5185138"/>
                <a:ext cx="2971388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altLang="zh-TW" sz="2400" dirty="0"/>
                  <a:t> = “I am John”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48" y="5185138"/>
                <a:ext cx="2971388" cy="473591"/>
              </a:xfrm>
              <a:prstGeom prst="rect">
                <a:avLst/>
              </a:prstGeom>
              <a:blipFill>
                <a:blip r:embed="rId11"/>
                <a:stretch>
                  <a:fillRect t="-7792" b="-298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4136773" y="4753096"/>
                <a:ext cx="2658933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is positive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773" y="4753096"/>
                <a:ext cx="2658933" cy="509178"/>
              </a:xfrm>
              <a:prstGeom prst="rect">
                <a:avLst/>
              </a:prstGeom>
              <a:blipFill>
                <a:blip r:embed="rId12"/>
                <a:stretch>
                  <a:fillRect t="-3614" r="-1606" b="-240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4136773" y="5218313"/>
                <a:ext cx="4614084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400" dirty="0"/>
                  <a:t>Update 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to increase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log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773" y="5218313"/>
                <a:ext cx="4614084" cy="509178"/>
              </a:xfrm>
              <a:prstGeom prst="rect">
                <a:avLst/>
              </a:prstGeom>
              <a:blipFill>
                <a:blip r:embed="rId13"/>
                <a:stretch>
                  <a:fillRect l="-2114" t="-3571" b="-226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/>
              <p:cNvSpPr/>
              <p:nvPr/>
            </p:nvSpPr>
            <p:spPr>
              <a:xfrm>
                <a:off x="164550" y="5761502"/>
                <a:ext cx="8856079" cy="5100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𝑙𝑜𝑔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𝑙𝑜𝑔𝑃</m:t>
                    </m:r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𝑙𝑜𝑔𝑃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TW" sz="24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𝑙𝑜𝑔𝑃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:2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矩形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50" y="5761502"/>
                <a:ext cx="8856079" cy="51001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箭號: 向下 22"/>
          <p:cNvSpPr/>
          <p:nvPr/>
        </p:nvSpPr>
        <p:spPr>
          <a:xfrm flipV="1">
            <a:off x="3184759" y="6286430"/>
            <a:ext cx="573874" cy="3600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下 23"/>
          <p:cNvSpPr/>
          <p:nvPr/>
        </p:nvSpPr>
        <p:spPr>
          <a:xfrm flipV="1">
            <a:off x="5199324" y="6286430"/>
            <a:ext cx="573874" cy="3600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箭號: 向下 24"/>
          <p:cNvSpPr/>
          <p:nvPr/>
        </p:nvSpPr>
        <p:spPr>
          <a:xfrm flipV="1">
            <a:off x="7566536" y="6283686"/>
            <a:ext cx="573874" cy="3600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1641345" y="6214869"/>
                <a:ext cx="1772631" cy="509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"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"|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345" y="6214869"/>
                <a:ext cx="1772631" cy="50962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單箭頭接點 3"/>
          <p:cNvCxnSpPr/>
          <p:nvPr/>
        </p:nvCxnSpPr>
        <p:spPr>
          <a:xfrm>
            <a:off x="-407965" y="2472564"/>
            <a:ext cx="995992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>
            <a:off x="-422033" y="4552918"/>
            <a:ext cx="995992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64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3" grpId="0" animBg="1"/>
      <p:bldP spid="14" grpId="0" animBg="1"/>
      <p:bldP spid="15" grpId="0" animBg="1"/>
      <p:bldP spid="16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Reward for Every Generation Step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70701" y="5956716"/>
            <a:ext cx="816795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34290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  <a:buSzPct val="100000"/>
            </a:pPr>
            <a:r>
              <a:rPr lang="en-US" altLang="zh-TW" sz="2400" dirty="0">
                <a:solidFill>
                  <a:srgbClr val="000000"/>
                </a:solidFill>
              </a:rPr>
              <a:t>Method 2. Discriminator For Partially Decoded Sequences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86164" y="1953603"/>
                <a:ext cx="8856079" cy="5100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𝑙𝑜𝑔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𝑙𝑜𝑔𝑃</m:t>
                    </m:r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𝑙𝑜𝑔𝑃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TW" sz="24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𝑙𝑜𝑔𝑃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:2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64" y="1953603"/>
                <a:ext cx="8856079" cy="5100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78592" y="1453609"/>
                <a:ext cx="4823792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altLang="zh-TW" sz="2400" dirty="0"/>
                  <a:t> = “What is your name?”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92" y="1453609"/>
                <a:ext cx="4823792" cy="473591"/>
              </a:xfrm>
              <a:prstGeom prst="rect">
                <a:avLst/>
              </a:prstGeom>
              <a:blipFill>
                <a:blip r:embed="rId3"/>
                <a:stretch>
                  <a:fillRect l="-379" t="-7692" b="-282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4061213" y="1443279"/>
                <a:ext cx="2971388" cy="473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altLang="zh-TW" sz="2400" dirty="0"/>
                  <a:t> = “I don’t know”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213" y="1443279"/>
                <a:ext cx="2971388" cy="473591"/>
              </a:xfrm>
              <a:prstGeom prst="rect">
                <a:avLst/>
              </a:prstGeom>
              <a:blipFill>
                <a:blip r:embed="rId4"/>
                <a:stretch>
                  <a:fillRect t="-7792" b="-298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下 10"/>
          <p:cNvSpPr/>
          <p:nvPr/>
        </p:nvSpPr>
        <p:spPr>
          <a:xfrm>
            <a:off x="4954736" y="3230838"/>
            <a:ext cx="573874" cy="36001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下 11"/>
          <p:cNvSpPr/>
          <p:nvPr/>
        </p:nvSpPr>
        <p:spPr>
          <a:xfrm>
            <a:off x="8233161" y="3210013"/>
            <a:ext cx="573874" cy="36001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下 12"/>
          <p:cNvSpPr/>
          <p:nvPr/>
        </p:nvSpPr>
        <p:spPr>
          <a:xfrm flipV="1">
            <a:off x="2445194" y="3199353"/>
            <a:ext cx="573874" cy="3600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197223" y="2808268"/>
                <a:ext cx="1772631" cy="509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"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"|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223" y="2808268"/>
                <a:ext cx="1772631" cy="5096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2969854" y="2824584"/>
                <a:ext cx="2372396" cy="509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"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𝑑𝑜𝑛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"|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"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"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854" y="2824584"/>
                <a:ext cx="2372396" cy="5096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5546907" y="2824583"/>
                <a:ext cx="3135947" cy="509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"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𝑘𝑛𝑜𝑤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"|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"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𝑑𝑜𝑛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"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907" y="2824583"/>
                <a:ext cx="3135947" cy="5096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/>
          <p:cNvSpPr/>
          <p:nvPr/>
        </p:nvSpPr>
        <p:spPr>
          <a:xfrm>
            <a:off x="55771" y="5578461"/>
            <a:ext cx="5279459" cy="492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0" lvl="1" indent="-34290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  <a:buSzPct val="100000"/>
            </a:pPr>
            <a:r>
              <a:rPr lang="en-US" altLang="zh-TW" sz="2400" dirty="0">
                <a:solidFill>
                  <a:srgbClr val="000000"/>
                </a:solidFill>
              </a:rPr>
              <a:t>Method 1. Monte Carlo (MC)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481889" y="4342951"/>
                <a:ext cx="7720721" cy="1130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p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Sup>
                                        <m:sSubSup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1:</m:t>
                                          </m:r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</m:e>
                                  </m:d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𝑙𝑜𝑔𝑃</m:t>
                                  </m:r>
                                </m:e>
                                <m:sub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p>
                                    <m:sSup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  <m:sup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889" y="4342951"/>
                <a:ext cx="7720721" cy="113082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線接點 19"/>
          <p:cNvCxnSpPr>
            <a:cxnSpLocks/>
          </p:cNvCxnSpPr>
          <p:nvPr/>
        </p:nvCxnSpPr>
        <p:spPr>
          <a:xfrm>
            <a:off x="2869956" y="2443544"/>
            <a:ext cx="115062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>
            <a:cxnSpLocks/>
          </p:cNvCxnSpPr>
          <p:nvPr/>
        </p:nvCxnSpPr>
        <p:spPr>
          <a:xfrm>
            <a:off x="4766938" y="2421368"/>
            <a:ext cx="152366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>
            <a:cxnSpLocks/>
          </p:cNvCxnSpPr>
          <p:nvPr/>
        </p:nvCxnSpPr>
        <p:spPr>
          <a:xfrm>
            <a:off x="7159188" y="2421368"/>
            <a:ext cx="165871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>
            <a:cxnSpLocks/>
          </p:cNvCxnSpPr>
          <p:nvPr/>
        </p:nvCxnSpPr>
        <p:spPr>
          <a:xfrm flipH="1">
            <a:off x="2620304" y="2495783"/>
            <a:ext cx="824963" cy="3288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>
            <a:cxnSpLocks/>
          </p:cNvCxnSpPr>
          <p:nvPr/>
        </p:nvCxnSpPr>
        <p:spPr>
          <a:xfrm flipH="1">
            <a:off x="4414101" y="2407333"/>
            <a:ext cx="1132806" cy="49670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>
            <a:cxnSpLocks/>
          </p:cNvCxnSpPr>
          <p:nvPr/>
        </p:nvCxnSpPr>
        <p:spPr>
          <a:xfrm flipH="1">
            <a:off x="6973019" y="2463614"/>
            <a:ext cx="876754" cy="44042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-384116" y="3487479"/>
                <a:ext cx="6833801" cy="1130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e>
                        <m:sub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𝑙𝑜𝑔𝑃</m:t>
                              </m:r>
                            </m:e>
                            <m:sub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4116" y="3487479"/>
                <a:ext cx="6833801" cy="113082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箭號: 彎曲 6"/>
          <p:cNvSpPr/>
          <p:nvPr/>
        </p:nvSpPr>
        <p:spPr>
          <a:xfrm flipV="1">
            <a:off x="956603" y="4426679"/>
            <a:ext cx="736301" cy="68788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21" name="直線接點 20"/>
          <p:cNvCxnSpPr>
            <a:cxnSpLocks/>
          </p:cNvCxnSpPr>
          <p:nvPr/>
        </p:nvCxnSpPr>
        <p:spPr>
          <a:xfrm>
            <a:off x="3498681" y="4237441"/>
            <a:ext cx="1876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>
            <a:cxnSpLocks/>
          </p:cNvCxnSpPr>
          <p:nvPr/>
        </p:nvCxnSpPr>
        <p:spPr>
          <a:xfrm>
            <a:off x="3498681" y="5473773"/>
            <a:ext cx="4796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>
            <a:cxnSpLocks/>
          </p:cNvCxnSpPr>
          <p:nvPr/>
        </p:nvCxnSpPr>
        <p:spPr>
          <a:xfrm>
            <a:off x="6050757" y="5114568"/>
            <a:ext cx="27671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>
            <a:cxnSpLocks/>
          </p:cNvCxnSpPr>
          <p:nvPr/>
        </p:nvCxnSpPr>
        <p:spPr>
          <a:xfrm>
            <a:off x="2326818" y="4239786"/>
            <a:ext cx="117186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>
            <a:cxnSpLocks/>
          </p:cNvCxnSpPr>
          <p:nvPr/>
        </p:nvCxnSpPr>
        <p:spPr>
          <a:xfrm>
            <a:off x="4139747" y="5134047"/>
            <a:ext cx="187691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2BE1CFAF-0C9B-44A4-AE7E-E2E8E7E4CD4A}"/>
              </a:ext>
            </a:extLst>
          </p:cNvPr>
          <p:cNvSpPr/>
          <p:nvPr/>
        </p:nvSpPr>
        <p:spPr>
          <a:xfrm>
            <a:off x="5209460" y="5647136"/>
            <a:ext cx="2599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dirty="0">
                <a:solidFill>
                  <a:srgbClr val="0000FF"/>
                </a:solidFill>
                <a:latin typeface="Lucida Grande"/>
              </a:rPr>
              <a:t>[Yu, et al., AAAI, 2017]</a:t>
            </a:r>
            <a:endParaRPr lang="zh-TW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A369845D-1771-46A0-8044-EC4D18BE2BD8}"/>
              </a:ext>
            </a:extLst>
          </p:cNvPr>
          <p:cNvSpPr/>
          <p:nvPr/>
        </p:nvSpPr>
        <p:spPr>
          <a:xfrm>
            <a:off x="6274705" y="6375673"/>
            <a:ext cx="2599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altLang="zh-TW" dirty="0">
                <a:solidFill>
                  <a:srgbClr val="0000FF"/>
                </a:solidFill>
                <a:latin typeface="Lucida Grande"/>
              </a:rPr>
              <a:t>[Li, et al., EMNLP, 2017]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13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 animBg="1"/>
      <p:bldP spid="17" grpId="0"/>
      <p:bldP spid="18" grpId="0"/>
      <p:bldP spid="25" grpId="0"/>
      <p:bldP spid="7" grpId="0" animBg="1"/>
      <p:bldP spid="5" grpId="0"/>
      <p:bldP spid="32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5488A6DE-3524-4EF1-8D32-D694C13709C3}"/>
              </a:ext>
            </a:extLst>
          </p:cNvPr>
          <p:cNvSpPr txBox="1"/>
          <p:nvPr/>
        </p:nvSpPr>
        <p:spPr>
          <a:xfrm>
            <a:off x="628650" y="5782944"/>
            <a:ext cx="5979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Find more comparison in the survey papers. 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7433F0D-BC5A-463A-9F16-32C9369AB11F}"/>
              </a:ext>
            </a:extLst>
          </p:cNvPr>
          <p:cNvSpPr/>
          <p:nvPr/>
        </p:nvSpPr>
        <p:spPr>
          <a:xfrm>
            <a:off x="4047204" y="6229993"/>
            <a:ext cx="4468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[Lu, et al., </a:t>
            </a:r>
            <a:r>
              <a:rPr lang="en-US" altLang="zh-TW" dirty="0" err="1">
                <a:solidFill>
                  <a:srgbClr val="0000FF"/>
                </a:solidFill>
              </a:rPr>
              <a:t>arXiv</a:t>
            </a:r>
            <a:r>
              <a:rPr lang="en-US" altLang="zh-TW" dirty="0">
                <a:solidFill>
                  <a:srgbClr val="0000FF"/>
                </a:solidFill>
              </a:rPr>
              <a:t>, 2018][Zhu, et al., </a:t>
            </a:r>
            <a:r>
              <a:rPr lang="en-US" altLang="zh-TW" dirty="0" err="1">
                <a:solidFill>
                  <a:srgbClr val="0000FF"/>
                </a:solidFill>
              </a:rPr>
              <a:t>arXiv</a:t>
            </a:r>
            <a:r>
              <a:rPr lang="en-US" altLang="zh-TW" dirty="0">
                <a:solidFill>
                  <a:srgbClr val="0000FF"/>
                </a:solidFill>
              </a:rPr>
              <a:t>, 2018]</a:t>
            </a:r>
            <a:endParaRPr lang="zh-TW" altLang="en-US" dirty="0"/>
          </a:p>
        </p:txBody>
      </p:sp>
      <p:graphicFrame>
        <p:nvGraphicFramePr>
          <p:cNvPr id="7" name="內容版面配置區 5">
            <a:extLst>
              <a:ext uri="{FF2B5EF4-FFF2-40B4-BE49-F238E27FC236}">
                <a16:creationId xmlns:a16="http://schemas.microsoft.com/office/drawing/2014/main" id="{D1F79139-DDD3-424F-9BB1-3D0B5E5A5AE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08660" y="656350"/>
          <a:ext cx="78867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1540">
                  <a:extLst>
                    <a:ext uri="{9D8B030D-6E8A-4147-A177-3AD203B41FA5}">
                      <a16:colId xmlns:a16="http://schemas.microsoft.com/office/drawing/2014/main" val="1328475078"/>
                    </a:ext>
                  </a:extLst>
                </a:gridCol>
                <a:gridCol w="6995160">
                  <a:extLst>
                    <a:ext uri="{9D8B030D-6E8A-4147-A177-3AD203B41FA5}">
                      <a16:colId xmlns:a16="http://schemas.microsoft.com/office/drawing/2014/main" val="11991342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Input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We've got to look for another route.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949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MLE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I'm sorry.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077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GAN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You're not going to be here for a while.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638836"/>
                  </a:ext>
                </a:extLst>
              </a:tr>
            </a:tbl>
          </a:graphicData>
        </a:graphic>
      </p:graphicFrame>
      <p:graphicFrame>
        <p:nvGraphicFramePr>
          <p:cNvPr id="8" name="內容版面配置區 5">
            <a:extLst>
              <a:ext uri="{FF2B5EF4-FFF2-40B4-BE49-F238E27FC236}">
                <a16:creationId xmlns:a16="http://schemas.microsoft.com/office/drawing/2014/main" id="{034F3622-0721-4FF3-8512-8770C9CFCF1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08660" y="2119547"/>
          <a:ext cx="7886700" cy="173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1540">
                  <a:extLst>
                    <a:ext uri="{9D8B030D-6E8A-4147-A177-3AD203B41FA5}">
                      <a16:colId xmlns:a16="http://schemas.microsoft.com/office/drawing/2014/main" val="1328475078"/>
                    </a:ext>
                  </a:extLst>
                </a:gridCol>
                <a:gridCol w="6995160">
                  <a:extLst>
                    <a:ext uri="{9D8B030D-6E8A-4147-A177-3AD203B41FA5}">
                      <a16:colId xmlns:a16="http://schemas.microsoft.com/office/drawing/2014/main" val="11991342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Input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You can save him by talking.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949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MLE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don't </a:t>
                      </a:r>
                      <a:r>
                        <a:rPr lang="en-US" altLang="zh-TW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know.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077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400" dirty="0"/>
                        <a:t>GAN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You know what's going on in there, you know what I mean?</a:t>
                      </a:r>
                      <a:endParaRPr lang="zh-TW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638836"/>
                  </a:ext>
                </a:extLst>
              </a:tr>
            </a:tbl>
          </a:graphicData>
        </a:graphic>
      </p:graphicFrame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73C1E9DF-D133-4E0C-A2C7-86CB0A7DB5FC}"/>
              </a:ext>
            </a:extLst>
          </p:cNvPr>
          <p:cNvCxnSpPr/>
          <p:nvPr/>
        </p:nvCxnSpPr>
        <p:spPr>
          <a:xfrm>
            <a:off x="-234315" y="5669280"/>
            <a:ext cx="961263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84E242A-0D0F-4545-8031-1BE66FF01971}"/>
              </a:ext>
            </a:extLst>
          </p:cNvPr>
          <p:cNvSpPr txBox="1"/>
          <p:nvPr/>
        </p:nvSpPr>
        <p:spPr>
          <a:xfrm>
            <a:off x="622935" y="3926381"/>
            <a:ext cx="805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dirty="0"/>
              <a:t>MLE frequently</a:t>
            </a:r>
            <a:r>
              <a:rPr lang="zh-TW" altLang="en-US" sz="2400" dirty="0"/>
              <a:t> </a:t>
            </a:r>
            <a:r>
              <a:rPr lang="en-US" altLang="zh-TW" sz="2400" dirty="0"/>
              <a:t>generates “I’m sorry”, “I don’t know”, etc. (corresponding to fuzzy images?) </a:t>
            </a:r>
            <a:endParaRPr lang="zh-TW" altLang="en-US" sz="24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6203890-0965-435B-B34E-425E81C338A1}"/>
              </a:ext>
            </a:extLst>
          </p:cNvPr>
          <p:cNvSpPr txBox="1"/>
          <p:nvPr/>
        </p:nvSpPr>
        <p:spPr>
          <a:xfrm>
            <a:off x="622935" y="4728422"/>
            <a:ext cx="805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dirty="0"/>
              <a:t>GAN generates longer and more complex responses (however, no strong evidence shows that they are better)</a:t>
            </a:r>
            <a:endParaRPr lang="zh-TW" altLang="en-US" sz="24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7C59720-12B3-42ED-85FA-0A9F8D769982}"/>
              </a:ext>
            </a:extLst>
          </p:cNvPr>
          <p:cNvSpPr txBox="1"/>
          <p:nvPr/>
        </p:nvSpPr>
        <p:spPr>
          <a:xfrm>
            <a:off x="171450" y="9246"/>
            <a:ext cx="402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i="1" u="sng" dirty="0"/>
              <a:t>Experimental Results</a:t>
            </a:r>
            <a:endParaRPr lang="zh-TW" altLang="en-US" sz="3200" b="1" i="1" u="sng" dirty="0"/>
          </a:p>
        </p:txBody>
      </p:sp>
    </p:spTree>
    <p:extLst>
      <p:ext uri="{BB962C8B-B14F-4D97-AF65-F5344CB8AC3E}">
        <p14:creationId xmlns:p14="http://schemas.microsoft.com/office/powerpoint/2010/main" val="382569734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F38E6E-CCBD-4301-9C71-A7674B59D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More Applications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96C966E-E895-42E7-85A2-401C34C62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4998"/>
            <a:ext cx="7886700" cy="5032375"/>
          </a:xfrm>
        </p:spPr>
        <p:txBody>
          <a:bodyPr>
            <a:normAutofit/>
          </a:bodyPr>
          <a:lstStyle/>
          <a:p>
            <a:r>
              <a:rPr lang="en-US" altLang="zh-TW" dirty="0"/>
              <a:t>Supervised machine translation </a:t>
            </a:r>
            <a:r>
              <a:rPr lang="en-US" altLang="zh-TW" sz="1800" dirty="0">
                <a:solidFill>
                  <a:srgbClr val="0000FF"/>
                </a:solidFill>
              </a:rPr>
              <a:t>[Wu, et al., </a:t>
            </a:r>
            <a:r>
              <a:rPr lang="en-US" altLang="zh-TW" sz="1800" dirty="0" err="1">
                <a:solidFill>
                  <a:srgbClr val="0000FF"/>
                </a:solidFill>
              </a:rPr>
              <a:t>arXiv</a:t>
            </a:r>
            <a:r>
              <a:rPr lang="en-US" altLang="zh-TW" sz="1800" dirty="0">
                <a:solidFill>
                  <a:srgbClr val="0000FF"/>
                </a:solidFill>
              </a:rPr>
              <a:t> 2017][</a:t>
            </a:r>
            <a:r>
              <a:rPr lang="de-DE" altLang="zh-TW" sz="1800" dirty="0">
                <a:solidFill>
                  <a:srgbClr val="0000FF"/>
                </a:solidFill>
              </a:rPr>
              <a:t>Yang, </a:t>
            </a:r>
            <a:r>
              <a:rPr lang="en-US" altLang="zh-TW" sz="1800" dirty="0">
                <a:solidFill>
                  <a:srgbClr val="0000FF"/>
                </a:solidFill>
              </a:rPr>
              <a:t>et al., </a:t>
            </a:r>
            <a:r>
              <a:rPr lang="en-US" altLang="zh-TW" sz="1800" dirty="0" err="1">
                <a:solidFill>
                  <a:srgbClr val="0000FF"/>
                </a:solidFill>
              </a:rPr>
              <a:t>arXiv</a:t>
            </a:r>
            <a:r>
              <a:rPr lang="en-US" altLang="zh-TW" sz="1800" dirty="0">
                <a:solidFill>
                  <a:srgbClr val="0000FF"/>
                </a:solidFill>
              </a:rPr>
              <a:t> 2017]</a:t>
            </a:r>
          </a:p>
          <a:p>
            <a:r>
              <a:rPr lang="en-US" altLang="zh-TW" dirty="0"/>
              <a:t>Supervised abstractive summarization </a:t>
            </a:r>
            <a:r>
              <a:rPr lang="en-US" altLang="zh-TW" sz="1800" dirty="0">
                <a:solidFill>
                  <a:srgbClr val="0000FF"/>
                </a:solidFill>
              </a:rPr>
              <a:t>[Liu, et al., AAAI 2018]</a:t>
            </a:r>
          </a:p>
          <a:p>
            <a:r>
              <a:rPr lang="en-US" altLang="zh-TW" dirty="0"/>
              <a:t>Image/video caption generation </a:t>
            </a:r>
            <a:r>
              <a:rPr lang="en-US" altLang="zh-TW" sz="1800" dirty="0">
                <a:solidFill>
                  <a:srgbClr val="0000FF"/>
                </a:solidFill>
              </a:rPr>
              <a:t>[</a:t>
            </a:r>
            <a:r>
              <a:rPr lang="en-US" altLang="zh-TW" sz="1800" dirty="0" err="1">
                <a:solidFill>
                  <a:srgbClr val="0000FF"/>
                </a:solidFill>
              </a:rPr>
              <a:t>Rakshith</a:t>
            </a:r>
            <a:r>
              <a:rPr lang="en-US" altLang="zh-TW" sz="1800" dirty="0">
                <a:solidFill>
                  <a:srgbClr val="0000FF"/>
                </a:solidFill>
              </a:rPr>
              <a:t> Shetty, et al., ICCV 2017][Liang, et al., </a:t>
            </a:r>
            <a:r>
              <a:rPr lang="en-US" altLang="zh-TW" sz="1800" dirty="0" err="1">
                <a:solidFill>
                  <a:srgbClr val="0000FF"/>
                </a:solidFill>
              </a:rPr>
              <a:t>arXiv</a:t>
            </a:r>
            <a:r>
              <a:rPr lang="zh-TW" altLang="en-US" sz="1800" dirty="0">
                <a:solidFill>
                  <a:srgbClr val="0000FF"/>
                </a:solidFill>
              </a:rPr>
              <a:t> </a:t>
            </a:r>
            <a:r>
              <a:rPr lang="en-US" altLang="zh-TW" sz="1800" dirty="0">
                <a:solidFill>
                  <a:srgbClr val="0000FF"/>
                </a:solidFill>
              </a:rPr>
              <a:t>2017]</a:t>
            </a:r>
          </a:p>
          <a:p>
            <a:endParaRPr lang="en-US" altLang="zh-TW" sz="1800" dirty="0">
              <a:solidFill>
                <a:srgbClr val="0000FF"/>
              </a:solidFill>
            </a:endParaRPr>
          </a:p>
          <a:p>
            <a:endParaRPr lang="en-US" altLang="zh-TW" sz="1800" dirty="0">
              <a:solidFill>
                <a:srgbClr val="0000FF"/>
              </a:solidFill>
            </a:endParaRPr>
          </a:p>
          <a:p>
            <a:endParaRPr lang="en-US" altLang="zh-TW" sz="1800" dirty="0">
              <a:solidFill>
                <a:srgbClr val="0000FF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90F49D3-2426-430F-820F-36817A1CF1DA}"/>
              </a:ext>
            </a:extLst>
          </p:cNvPr>
          <p:cNvSpPr txBox="1"/>
          <p:nvPr/>
        </p:nvSpPr>
        <p:spPr>
          <a:xfrm>
            <a:off x="1066800" y="4685948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If you are using seq2seq models, </a:t>
            </a:r>
          </a:p>
          <a:p>
            <a:pPr algn="ctr"/>
            <a:r>
              <a:rPr lang="en-US" altLang="zh-TW" sz="2800" dirty="0">
                <a:solidFill>
                  <a:srgbClr val="0000FF"/>
                </a:solidFill>
              </a:rPr>
              <a:t>consider to improve them by GAN.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6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 of Part III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96DD1241-B3C1-457E-9EE8-17E31CF0BC57}"/>
              </a:ext>
            </a:extLst>
          </p:cNvPr>
          <p:cNvSpPr/>
          <p:nvPr/>
        </p:nvSpPr>
        <p:spPr>
          <a:xfrm>
            <a:off x="628650" y="3786685"/>
            <a:ext cx="7677150" cy="8717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CD92C69-6DDE-4256-9572-899D7CA2009C}"/>
              </a:ext>
            </a:extLst>
          </p:cNvPr>
          <p:cNvSpPr/>
          <p:nvPr/>
        </p:nvSpPr>
        <p:spPr>
          <a:xfrm>
            <a:off x="837321" y="4708080"/>
            <a:ext cx="3044566" cy="4642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733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29107B-1FB6-477F-9CB7-EC99606D1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Text Style Transfer</a:t>
            </a:r>
            <a:endParaRPr lang="zh-TW" altLang="en-US" dirty="0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DF7B715-1D3B-4EF0-886D-2242AB17DD39}"/>
              </a:ext>
            </a:extLst>
          </p:cNvPr>
          <p:cNvGrpSpPr/>
          <p:nvPr/>
        </p:nvGrpSpPr>
        <p:grpSpPr>
          <a:xfrm>
            <a:off x="1099167" y="2358193"/>
            <a:ext cx="2536616" cy="610226"/>
            <a:chOff x="4250491" y="2646474"/>
            <a:chExt cx="2536616" cy="610226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6C691D8E-8160-4E90-958F-48C15AF84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0491" y="2653163"/>
              <a:ext cx="867210" cy="588364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1DE0DBE2-7071-45E8-BD3C-D19978EE2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7701" y="2651495"/>
              <a:ext cx="792769" cy="605205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AEAFFB9F-4C79-42A3-B97B-9E308A496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0470" y="2646474"/>
              <a:ext cx="876637" cy="604093"/>
            </a:xfrm>
            <a:prstGeom prst="rect">
              <a:avLst/>
            </a:prstGeom>
          </p:spPr>
        </p:pic>
      </p:grp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5AF6B50-38BA-42D6-B7E4-9BB37F7B8FDA}"/>
              </a:ext>
            </a:extLst>
          </p:cNvPr>
          <p:cNvSpPr txBox="1"/>
          <p:nvPr/>
        </p:nvSpPr>
        <p:spPr>
          <a:xfrm>
            <a:off x="1532772" y="1858459"/>
            <a:ext cx="178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Domain X</a:t>
            </a:r>
            <a:endParaRPr lang="zh-TW" altLang="en-US" sz="2800" dirty="0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CEE2FD9D-59DD-47DC-B2AD-C9C69A23CCBB}"/>
              </a:ext>
            </a:extLst>
          </p:cNvPr>
          <p:cNvGrpSpPr/>
          <p:nvPr/>
        </p:nvGrpSpPr>
        <p:grpSpPr>
          <a:xfrm>
            <a:off x="5800169" y="1821318"/>
            <a:ext cx="1942862" cy="1244430"/>
            <a:chOff x="5748138" y="2185885"/>
            <a:chExt cx="1942862" cy="1244430"/>
          </a:xfrm>
        </p:grpSpPr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989850E6-B815-4A66-995F-5B96639BB8C7}"/>
                </a:ext>
              </a:extLst>
            </p:cNvPr>
            <p:cNvSpPr txBox="1"/>
            <p:nvPr/>
          </p:nvSpPr>
          <p:spPr>
            <a:xfrm>
              <a:off x="5909825" y="2185885"/>
              <a:ext cx="17811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Domain Y</a:t>
              </a:r>
              <a:endParaRPr lang="zh-TW" altLang="en-US" sz="2800" dirty="0"/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03B27A53-C00B-4D0E-AF66-28CC60330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48138" y="2750009"/>
              <a:ext cx="728892" cy="573318"/>
            </a:xfrm>
            <a:prstGeom prst="rect">
              <a:avLst/>
            </a:prstGeom>
          </p:spPr>
        </p:pic>
        <p:pic>
          <p:nvPicPr>
            <p:cNvPr id="34" name="Picture 6" descr="「梵谷」的圖片搜尋結果">
              <a:extLst>
                <a:ext uri="{FF2B5EF4-FFF2-40B4-BE49-F238E27FC236}">
                  <a16:creationId xmlns:a16="http://schemas.microsoft.com/office/drawing/2014/main" id="{383948F1-DEA7-4BB8-964E-AC159CFFE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907" y="2752966"/>
              <a:ext cx="555873" cy="677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75975C02-A7EF-45D8-97C5-66B541427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65441" y="2722760"/>
              <a:ext cx="525559" cy="701648"/>
            </a:xfrm>
            <a:prstGeom prst="rect">
              <a:avLst/>
            </a:prstGeom>
          </p:spPr>
        </p:pic>
      </p:grpSp>
      <p:sp>
        <p:nvSpPr>
          <p:cNvPr id="36" name="箭號: 左-右雙向 35">
            <a:extLst>
              <a:ext uri="{FF2B5EF4-FFF2-40B4-BE49-F238E27FC236}">
                <a16:creationId xmlns:a16="http://schemas.microsoft.com/office/drawing/2014/main" id="{EBF5A5D3-4B80-47FB-AD90-7CCD450BBE2E}"/>
              </a:ext>
            </a:extLst>
          </p:cNvPr>
          <p:cNvSpPr/>
          <p:nvPr/>
        </p:nvSpPr>
        <p:spPr>
          <a:xfrm>
            <a:off x="4021828" y="2487791"/>
            <a:ext cx="1392296" cy="442451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箭號: 左-右雙向 37">
            <a:extLst>
              <a:ext uri="{FF2B5EF4-FFF2-40B4-BE49-F238E27FC236}">
                <a16:creationId xmlns:a16="http://schemas.microsoft.com/office/drawing/2014/main" id="{8DBCF64F-6340-43D5-92DD-D76C6A8BD574}"/>
              </a:ext>
            </a:extLst>
          </p:cNvPr>
          <p:cNvSpPr/>
          <p:nvPr/>
        </p:nvSpPr>
        <p:spPr>
          <a:xfrm>
            <a:off x="4025682" y="4817607"/>
            <a:ext cx="1392296" cy="442451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16454F3-0893-4A50-AB7A-1011D15A2892}"/>
              </a:ext>
            </a:extLst>
          </p:cNvPr>
          <p:cNvGrpSpPr/>
          <p:nvPr/>
        </p:nvGrpSpPr>
        <p:grpSpPr>
          <a:xfrm>
            <a:off x="1486461" y="3136149"/>
            <a:ext cx="6340821" cy="1159063"/>
            <a:chOff x="1671255" y="3999480"/>
            <a:chExt cx="6340821" cy="1159063"/>
          </a:xfrm>
        </p:grpSpPr>
        <p:sp>
          <p:nvSpPr>
            <p:cNvPr id="37" name="箭號: 左-右雙向 36">
              <a:extLst>
                <a:ext uri="{FF2B5EF4-FFF2-40B4-BE49-F238E27FC236}">
                  <a16:creationId xmlns:a16="http://schemas.microsoft.com/office/drawing/2014/main" id="{8AA44312-3DA4-41C9-A148-52613E54E9D5}"/>
                </a:ext>
              </a:extLst>
            </p:cNvPr>
            <p:cNvSpPr/>
            <p:nvPr/>
          </p:nvSpPr>
          <p:spPr>
            <a:xfrm>
              <a:off x="4206127" y="4309279"/>
              <a:ext cx="1392296" cy="442451"/>
            </a:xfrm>
            <a:prstGeom prst="left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0DB246A0-9831-48C7-94F8-AB2F21CC0232}"/>
                </a:ext>
              </a:extLst>
            </p:cNvPr>
            <p:cNvGrpSpPr/>
            <p:nvPr/>
          </p:nvGrpSpPr>
          <p:grpSpPr>
            <a:xfrm>
              <a:off x="1671255" y="4141160"/>
              <a:ext cx="2015136" cy="604094"/>
              <a:chOff x="4005606" y="5533027"/>
              <a:chExt cx="1757324" cy="929291"/>
            </a:xfrm>
          </p:grpSpPr>
          <p:pic>
            <p:nvPicPr>
              <p:cNvPr id="40" name="Picture 2">
                <a:extLst>
                  <a:ext uri="{FF2B5EF4-FFF2-40B4-BE49-F238E27FC236}">
                    <a16:creationId xmlns:a16="http://schemas.microsoft.com/office/drawing/2014/main" id="{41E234C6-7B37-433E-A55E-26F16EA4DD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5606" y="5533027"/>
                <a:ext cx="677862" cy="928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2">
                <a:extLst>
                  <a:ext uri="{FF2B5EF4-FFF2-40B4-BE49-F238E27FC236}">
                    <a16:creationId xmlns:a16="http://schemas.microsoft.com/office/drawing/2014/main" id="{FCD40C9C-CD6D-4556-ACE6-17C205B7F0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3630" y="5533631"/>
                <a:ext cx="749300" cy="928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2">
                <a:extLst>
                  <a:ext uri="{FF2B5EF4-FFF2-40B4-BE49-F238E27FC236}">
                    <a16:creationId xmlns:a16="http://schemas.microsoft.com/office/drawing/2014/main" id="{B7279F05-C898-44C7-9F9C-5EEA441142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60422" y="5533251"/>
                <a:ext cx="749266" cy="928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62877826-81F7-41F5-A979-434C0E302806}"/>
                </a:ext>
              </a:extLst>
            </p:cNvPr>
            <p:cNvGrpSpPr/>
            <p:nvPr/>
          </p:nvGrpSpPr>
          <p:grpSpPr>
            <a:xfrm>
              <a:off x="5996940" y="3999480"/>
              <a:ext cx="2015136" cy="885025"/>
              <a:chOff x="4005606" y="5533027"/>
              <a:chExt cx="1757324" cy="929291"/>
            </a:xfrm>
          </p:grpSpPr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250E1A03-4D2D-415D-AF1C-026B8E26D4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5606" y="5533027"/>
                <a:ext cx="677862" cy="928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4E2FEE80-7A59-4509-89A1-56FF099F6B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3630" y="5533631"/>
                <a:ext cx="749300" cy="928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2">
                <a:extLst>
                  <a:ext uri="{FF2B5EF4-FFF2-40B4-BE49-F238E27FC236}">
                    <a16:creationId xmlns:a16="http://schemas.microsoft.com/office/drawing/2014/main" id="{A4A6EAF1-9AB7-45B0-B9D9-E9A9CC9E69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60422" y="5533251"/>
                <a:ext cx="749266" cy="928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5E6B6BA9-EF1D-42C0-BD9D-50FE77F0ECCD}"/>
                </a:ext>
              </a:extLst>
            </p:cNvPr>
            <p:cNvSpPr txBox="1"/>
            <p:nvPr/>
          </p:nvSpPr>
          <p:spPr>
            <a:xfrm>
              <a:off x="2129338" y="4648965"/>
              <a:ext cx="11067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male</a:t>
              </a:r>
              <a:endParaRPr lang="zh-TW" altLang="en-US" sz="2400" dirty="0"/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AA3BA92C-64B4-4053-96AA-C0A61F0900B0}"/>
                </a:ext>
              </a:extLst>
            </p:cNvPr>
            <p:cNvSpPr txBox="1"/>
            <p:nvPr/>
          </p:nvSpPr>
          <p:spPr>
            <a:xfrm>
              <a:off x="6246726" y="4696878"/>
              <a:ext cx="1378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female</a:t>
              </a:r>
              <a:endParaRPr lang="zh-TW" altLang="en-US" sz="2400" dirty="0"/>
            </a:p>
          </p:txBody>
        </p:sp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546D0C36-019B-4128-9D7A-9ECE715765F3}"/>
              </a:ext>
            </a:extLst>
          </p:cNvPr>
          <p:cNvGrpSpPr/>
          <p:nvPr/>
        </p:nvGrpSpPr>
        <p:grpSpPr>
          <a:xfrm>
            <a:off x="971957" y="4370024"/>
            <a:ext cx="2928712" cy="1294868"/>
            <a:chOff x="1017935" y="4573712"/>
            <a:chExt cx="2928712" cy="1294868"/>
          </a:xfrm>
        </p:grpSpPr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8932CCBE-53CA-47E0-AB76-359CAFED9D0C}"/>
                </a:ext>
              </a:extLst>
            </p:cNvPr>
            <p:cNvSpPr/>
            <p:nvPr/>
          </p:nvSpPr>
          <p:spPr>
            <a:xfrm>
              <a:off x="1032327" y="4594808"/>
              <a:ext cx="2847379" cy="127377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099E7843-086B-4E27-BE57-FB057AED564F}"/>
                </a:ext>
              </a:extLst>
            </p:cNvPr>
            <p:cNvSpPr txBox="1"/>
            <p:nvPr/>
          </p:nvSpPr>
          <p:spPr>
            <a:xfrm>
              <a:off x="1120878" y="4573712"/>
              <a:ext cx="16599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It is good.</a:t>
              </a:r>
              <a:endParaRPr lang="zh-TW" altLang="en-US" sz="2400" dirty="0"/>
            </a:p>
          </p:txBody>
        </p:sp>
        <p:sp>
          <p:nvSpPr>
            <p:cNvPr id="73" name="文字方塊 72">
              <a:extLst>
                <a:ext uri="{FF2B5EF4-FFF2-40B4-BE49-F238E27FC236}">
                  <a16:creationId xmlns:a16="http://schemas.microsoft.com/office/drawing/2014/main" id="{5C1B65D5-EFCA-4A0F-86EF-37EB1B2659BA}"/>
                </a:ext>
              </a:extLst>
            </p:cNvPr>
            <p:cNvSpPr txBox="1"/>
            <p:nvPr/>
          </p:nvSpPr>
          <p:spPr>
            <a:xfrm>
              <a:off x="1847630" y="4996019"/>
              <a:ext cx="20990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It’s a good day.</a:t>
              </a:r>
              <a:endParaRPr lang="zh-TW" altLang="en-US" sz="2400" dirty="0"/>
            </a:p>
          </p:txBody>
        </p: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id="{CD42AA79-21AB-4113-95B2-F0FA0D31CB48}"/>
                </a:ext>
              </a:extLst>
            </p:cNvPr>
            <p:cNvSpPr txBox="1"/>
            <p:nvPr/>
          </p:nvSpPr>
          <p:spPr>
            <a:xfrm>
              <a:off x="1017935" y="5385819"/>
              <a:ext cx="20990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I love you.</a:t>
              </a:r>
              <a:endParaRPr lang="zh-TW" altLang="en-US" sz="2400" dirty="0"/>
            </a:p>
          </p:txBody>
        </p:sp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CDC6F993-7E24-41DA-97E7-3F70187A5BA0}"/>
              </a:ext>
            </a:extLst>
          </p:cNvPr>
          <p:cNvGrpSpPr/>
          <p:nvPr/>
        </p:nvGrpSpPr>
        <p:grpSpPr>
          <a:xfrm>
            <a:off x="5542991" y="4380572"/>
            <a:ext cx="3118335" cy="1316519"/>
            <a:chOff x="5590309" y="4587138"/>
            <a:chExt cx="3118335" cy="1316519"/>
          </a:xfrm>
        </p:grpSpPr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C0E6E71D-3D76-48ED-BF22-C74F6E683086}"/>
                </a:ext>
              </a:extLst>
            </p:cNvPr>
            <p:cNvSpPr/>
            <p:nvPr/>
          </p:nvSpPr>
          <p:spPr>
            <a:xfrm>
              <a:off x="5590309" y="4587138"/>
              <a:ext cx="2847379" cy="127377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7" name="文字方塊 76">
              <a:extLst>
                <a:ext uri="{FF2B5EF4-FFF2-40B4-BE49-F238E27FC236}">
                  <a16:creationId xmlns:a16="http://schemas.microsoft.com/office/drawing/2014/main" id="{1E1C776E-63F6-46E5-8236-A9B53B1424F7}"/>
                </a:ext>
              </a:extLst>
            </p:cNvPr>
            <p:cNvSpPr txBox="1"/>
            <p:nvPr/>
          </p:nvSpPr>
          <p:spPr>
            <a:xfrm>
              <a:off x="5882875" y="4629885"/>
              <a:ext cx="16599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It is bad.</a:t>
              </a:r>
              <a:endParaRPr lang="zh-TW" altLang="en-US" sz="2400" dirty="0"/>
            </a:p>
          </p:txBody>
        </p: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EAF137B6-674E-4AC4-B257-F82BB347DAC2}"/>
                </a:ext>
              </a:extLst>
            </p:cNvPr>
            <p:cNvSpPr txBox="1"/>
            <p:nvPr/>
          </p:nvSpPr>
          <p:spPr>
            <a:xfrm>
              <a:off x="6609627" y="5052192"/>
              <a:ext cx="20990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It’s a bad day.</a:t>
              </a:r>
              <a:endParaRPr lang="zh-TW" altLang="en-US" sz="2400" dirty="0"/>
            </a:p>
          </p:txBody>
        </p:sp>
        <p:sp>
          <p:nvSpPr>
            <p:cNvPr id="79" name="文字方塊 78">
              <a:extLst>
                <a:ext uri="{FF2B5EF4-FFF2-40B4-BE49-F238E27FC236}">
                  <a16:creationId xmlns:a16="http://schemas.microsoft.com/office/drawing/2014/main" id="{0049D3F1-2EA5-4D0E-9BE7-B97AD788C919}"/>
                </a:ext>
              </a:extLst>
            </p:cNvPr>
            <p:cNvSpPr txBox="1"/>
            <p:nvPr/>
          </p:nvSpPr>
          <p:spPr>
            <a:xfrm>
              <a:off x="5779932" y="5441992"/>
              <a:ext cx="20990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I don’t love you.</a:t>
              </a:r>
              <a:endParaRPr lang="zh-TW" altLang="en-US" sz="2400" dirty="0"/>
            </a:p>
          </p:txBody>
        </p:sp>
      </p:grp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BCB8142E-FB43-4939-A044-C07B9AABCC3A}"/>
              </a:ext>
            </a:extLst>
          </p:cNvPr>
          <p:cNvSpPr txBox="1"/>
          <p:nvPr/>
        </p:nvSpPr>
        <p:spPr>
          <a:xfrm>
            <a:off x="885973" y="5622700"/>
            <a:ext cx="3154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positive sentences</a:t>
            </a:r>
            <a:endParaRPr lang="zh-TW" altLang="en-US" sz="2400" dirty="0"/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9C24C969-1C16-4056-AC71-35544A70D2C5}"/>
              </a:ext>
            </a:extLst>
          </p:cNvPr>
          <p:cNvSpPr txBox="1"/>
          <p:nvPr/>
        </p:nvSpPr>
        <p:spPr>
          <a:xfrm>
            <a:off x="5389434" y="5681655"/>
            <a:ext cx="3154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negative sentences</a:t>
            </a:r>
            <a:endParaRPr lang="zh-TW" altLang="en-US" sz="2400" dirty="0"/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983FD2E3-92D4-49A5-89D6-9DD7B19EB188}"/>
              </a:ext>
            </a:extLst>
          </p:cNvPr>
          <p:cNvSpPr/>
          <p:nvPr/>
        </p:nvSpPr>
        <p:spPr>
          <a:xfrm>
            <a:off x="857397" y="4279478"/>
            <a:ext cx="7657953" cy="18638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4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4AEB03-73CB-4E7A-87F4-A0EB2DC7F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Direct Transformation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985F6F-CF80-4A7F-887F-36A10DDDF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4303639" cy="4812189"/>
          </a:xfrm>
        </p:spPr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765FEDA-3413-4FF1-B487-54A7447A2AE6}"/>
                  </a:ext>
                </a:extLst>
              </p:cNvPr>
              <p:cNvSpPr/>
              <p:nvPr/>
            </p:nvSpPr>
            <p:spPr>
              <a:xfrm>
                <a:off x="2146746" y="2558245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765FEDA-3413-4FF1-B487-54A7447A2A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746" y="2558245"/>
                <a:ext cx="1131382" cy="9456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1DC1A8D9-A92A-44FE-98C4-10E27A54D37F}"/>
              </a:ext>
            </a:extLst>
          </p:cNvPr>
          <p:cNvSpPr/>
          <p:nvPr/>
        </p:nvSpPr>
        <p:spPr>
          <a:xfrm>
            <a:off x="1630191" y="285311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AFFB124B-440F-461F-BF2C-196D4050933A}"/>
              </a:ext>
            </a:extLst>
          </p:cNvPr>
          <p:cNvSpPr/>
          <p:nvPr/>
        </p:nvSpPr>
        <p:spPr>
          <a:xfrm>
            <a:off x="3373390" y="285311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D09FBB7-4490-4F0F-B672-9B3056E42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64" y="2502217"/>
            <a:ext cx="1464885" cy="111830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49F46F9-BD7E-4479-AEA2-ACA9282A4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495" y="2438763"/>
            <a:ext cx="1494397" cy="117383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11154E11-6377-41C9-9DAD-EB9CCBE5F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115" y="2447353"/>
            <a:ext cx="1464885" cy="1118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488779B1-9834-481B-8918-8279EA0DC792}"/>
                  </a:ext>
                </a:extLst>
              </p:cNvPr>
              <p:cNvSpPr/>
              <p:nvPr/>
            </p:nvSpPr>
            <p:spPr>
              <a:xfrm>
                <a:off x="5943204" y="2552836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488779B1-9834-481B-8918-8279EA0D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204" y="2552836"/>
                <a:ext cx="1131382" cy="9456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76CE451C-DEFD-492C-BE63-DE17A04663A0}"/>
              </a:ext>
            </a:extLst>
          </p:cNvPr>
          <p:cNvSpPr/>
          <p:nvPr/>
        </p:nvSpPr>
        <p:spPr>
          <a:xfrm>
            <a:off x="5427574" y="2876761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8E5B8AAA-4D5F-442C-9A3E-0CD8F351043F}"/>
              </a:ext>
            </a:extLst>
          </p:cNvPr>
          <p:cNvSpPr/>
          <p:nvPr/>
        </p:nvSpPr>
        <p:spPr>
          <a:xfrm>
            <a:off x="7170773" y="2876761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2921AC8-EDB6-4B73-BE1B-0804C792D691}"/>
              </a:ext>
            </a:extLst>
          </p:cNvPr>
          <p:cNvSpPr txBox="1"/>
          <p:nvPr/>
        </p:nvSpPr>
        <p:spPr>
          <a:xfrm>
            <a:off x="3252106" y="1455492"/>
            <a:ext cx="27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26DBC668-2A46-4C6D-BCFF-49D3D9A57061}"/>
              </a:ext>
            </a:extLst>
          </p:cNvPr>
          <p:cNvCxnSpPr>
            <a:cxnSpLocks/>
          </p:cNvCxnSpPr>
          <p:nvPr/>
        </p:nvCxnSpPr>
        <p:spPr>
          <a:xfrm>
            <a:off x="848906" y="1940803"/>
            <a:ext cx="7562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7EECD0ED-7212-4F72-B163-1D437E5ED854}"/>
              </a:ext>
            </a:extLst>
          </p:cNvPr>
          <p:cNvCxnSpPr>
            <a:cxnSpLocks/>
          </p:cNvCxnSpPr>
          <p:nvPr/>
        </p:nvCxnSpPr>
        <p:spPr>
          <a:xfrm>
            <a:off x="841469" y="1978494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CC821CAD-EE38-4371-83B2-763C9DF82B8B}"/>
              </a:ext>
            </a:extLst>
          </p:cNvPr>
          <p:cNvCxnSpPr>
            <a:cxnSpLocks/>
          </p:cNvCxnSpPr>
          <p:nvPr/>
        </p:nvCxnSpPr>
        <p:spPr>
          <a:xfrm>
            <a:off x="8423523" y="1948960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6" descr="「梵谷」的圖片搜尋結果">
            <a:extLst>
              <a:ext uri="{FF2B5EF4-FFF2-40B4-BE49-F238E27FC236}">
                <a16:creationId xmlns:a16="http://schemas.microsoft.com/office/drawing/2014/main" id="{3A052939-B9B6-4867-ACC6-4AC3C8391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5" y="4778555"/>
            <a:ext cx="1021113" cy="12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A3727720-3841-41C1-A748-2B2E745F7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7735" y="4812874"/>
            <a:ext cx="1211723" cy="1238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8727077-05A3-4229-974E-1848BB9EF0B3}"/>
                  </a:ext>
                </a:extLst>
              </p:cNvPr>
              <p:cNvSpPr/>
              <p:nvPr/>
            </p:nvSpPr>
            <p:spPr>
              <a:xfrm>
                <a:off x="2154396" y="4932484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8727077-05A3-4229-974E-1848BB9EF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396" y="4932484"/>
                <a:ext cx="1131382" cy="9456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261BABF2-0221-4AAE-B58A-88BF91D4BBB6}"/>
              </a:ext>
            </a:extLst>
          </p:cNvPr>
          <p:cNvSpPr/>
          <p:nvPr/>
        </p:nvSpPr>
        <p:spPr>
          <a:xfrm>
            <a:off x="1638766" y="525640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箭號: 向右 28">
            <a:extLst>
              <a:ext uri="{FF2B5EF4-FFF2-40B4-BE49-F238E27FC236}">
                <a16:creationId xmlns:a16="http://schemas.microsoft.com/office/drawing/2014/main" id="{B99E3BDA-82EF-4888-8E33-B30C228EAA08}"/>
              </a:ext>
            </a:extLst>
          </p:cNvPr>
          <p:cNvSpPr/>
          <p:nvPr/>
        </p:nvSpPr>
        <p:spPr>
          <a:xfrm>
            <a:off x="3381965" y="525640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603C091A-A732-4DB0-93E6-412AFEC40135}"/>
                  </a:ext>
                </a:extLst>
              </p:cNvPr>
              <p:cNvSpPr/>
              <p:nvPr/>
            </p:nvSpPr>
            <p:spPr>
              <a:xfrm>
                <a:off x="5944129" y="5005440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603C091A-A732-4DB0-93E6-412AFEC401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129" y="5005440"/>
                <a:ext cx="1131382" cy="9456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061B3B03-3CA3-40FE-8444-F67E930AB32F}"/>
              </a:ext>
            </a:extLst>
          </p:cNvPr>
          <p:cNvSpPr/>
          <p:nvPr/>
        </p:nvSpPr>
        <p:spPr>
          <a:xfrm>
            <a:off x="5427574" y="530031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箭號: 向右 31">
            <a:extLst>
              <a:ext uri="{FF2B5EF4-FFF2-40B4-BE49-F238E27FC236}">
                <a16:creationId xmlns:a16="http://schemas.microsoft.com/office/drawing/2014/main" id="{2F652028-E9E1-4311-9464-D3F7D3844BE5}"/>
              </a:ext>
            </a:extLst>
          </p:cNvPr>
          <p:cNvSpPr/>
          <p:nvPr/>
        </p:nvSpPr>
        <p:spPr>
          <a:xfrm>
            <a:off x="7170773" y="530031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Picture 6" descr="「梵谷」的圖片搜尋結果">
            <a:extLst>
              <a:ext uri="{FF2B5EF4-FFF2-40B4-BE49-F238E27FC236}">
                <a16:creationId xmlns:a16="http://schemas.microsoft.com/office/drawing/2014/main" id="{A9587360-508D-4153-BCF6-34D9B4C0D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562" y="4779353"/>
            <a:ext cx="1021113" cy="12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1C78DB98-D7F3-4683-89FC-1551A8EF6A2F}"/>
              </a:ext>
            </a:extLst>
          </p:cNvPr>
          <p:cNvCxnSpPr>
            <a:cxnSpLocks/>
          </p:cNvCxnSpPr>
          <p:nvPr/>
        </p:nvCxnSpPr>
        <p:spPr>
          <a:xfrm>
            <a:off x="848905" y="6554523"/>
            <a:ext cx="7562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EB5E2D8-26AA-41A8-84D7-10315226EDB3}"/>
              </a:ext>
            </a:extLst>
          </p:cNvPr>
          <p:cNvSpPr txBox="1"/>
          <p:nvPr/>
        </p:nvSpPr>
        <p:spPr>
          <a:xfrm>
            <a:off x="3202916" y="6092858"/>
            <a:ext cx="27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4843CA38-32B9-42EA-B5B6-61EC187D75FD}"/>
              </a:ext>
            </a:extLst>
          </p:cNvPr>
          <p:cNvCxnSpPr>
            <a:cxnSpLocks/>
          </p:cNvCxnSpPr>
          <p:nvPr/>
        </p:nvCxnSpPr>
        <p:spPr>
          <a:xfrm flipV="1">
            <a:off x="893138" y="6051725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AD8F1F5E-36EA-4397-B0EB-4C2F80785965}"/>
              </a:ext>
            </a:extLst>
          </p:cNvPr>
          <p:cNvCxnSpPr>
            <a:cxnSpLocks/>
          </p:cNvCxnSpPr>
          <p:nvPr/>
        </p:nvCxnSpPr>
        <p:spPr>
          <a:xfrm flipV="1">
            <a:off x="8354983" y="6051725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413170A-4F63-4ECA-87A2-BCEFB1F17819}"/>
                  </a:ext>
                </a:extLst>
              </p:cNvPr>
              <p:cNvSpPr/>
              <p:nvPr/>
            </p:nvSpPr>
            <p:spPr>
              <a:xfrm>
                <a:off x="5064627" y="3736233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413170A-4F63-4ECA-87A2-BCEFB1F178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627" y="3736233"/>
                <a:ext cx="859865" cy="8295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73F734CD-F93C-488E-B5CF-03BC2CE16E5E}"/>
              </a:ext>
            </a:extLst>
          </p:cNvPr>
          <p:cNvSpPr/>
          <p:nvPr/>
        </p:nvSpPr>
        <p:spPr>
          <a:xfrm>
            <a:off x="5932406" y="399163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AA2AA974-B86B-49A2-AA6E-2DFE83313BB7}"/>
              </a:ext>
            </a:extLst>
          </p:cNvPr>
          <p:cNvSpPr/>
          <p:nvPr/>
        </p:nvSpPr>
        <p:spPr>
          <a:xfrm rot="1874375">
            <a:off x="4595630" y="3406252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7AB15364-975B-40FC-AC26-9E9920F1C4DC}"/>
                  </a:ext>
                </a:extLst>
              </p:cNvPr>
              <p:cNvSpPr/>
              <p:nvPr/>
            </p:nvSpPr>
            <p:spPr>
              <a:xfrm>
                <a:off x="3381965" y="3881320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7AB15364-975B-40FC-AC26-9E9920F1C4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965" y="3881320"/>
                <a:ext cx="859865" cy="82957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箭號: 向右 41">
            <a:extLst>
              <a:ext uri="{FF2B5EF4-FFF2-40B4-BE49-F238E27FC236}">
                <a16:creationId xmlns:a16="http://schemas.microsoft.com/office/drawing/2014/main" id="{B2E7020E-A61C-493E-AF18-D554C5646731}"/>
              </a:ext>
            </a:extLst>
          </p:cNvPr>
          <p:cNvSpPr/>
          <p:nvPr/>
        </p:nvSpPr>
        <p:spPr>
          <a:xfrm rot="13132344">
            <a:off x="4201662" y="450888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箭號: 向右 42">
            <a:extLst>
              <a:ext uri="{FF2B5EF4-FFF2-40B4-BE49-F238E27FC236}">
                <a16:creationId xmlns:a16="http://schemas.microsoft.com/office/drawing/2014/main" id="{E221AECC-8520-4698-9965-F08D396273B7}"/>
              </a:ext>
            </a:extLst>
          </p:cNvPr>
          <p:cNvSpPr/>
          <p:nvPr/>
        </p:nvSpPr>
        <p:spPr>
          <a:xfrm flipH="1">
            <a:off x="2886743" y="409386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4CE4B837-D87E-4734-AAB4-000155E030A8}"/>
              </a:ext>
            </a:extLst>
          </p:cNvPr>
          <p:cNvSpPr txBox="1"/>
          <p:nvPr/>
        </p:nvSpPr>
        <p:spPr>
          <a:xfrm>
            <a:off x="6333261" y="3798966"/>
            <a:ext cx="2836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scalar: belongs to domain Y or not</a:t>
            </a:r>
            <a:endParaRPr lang="zh-TW" altLang="en-US" sz="2400" dirty="0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A7533D63-3343-49EE-A0D0-27D1BC9A76DC}"/>
              </a:ext>
            </a:extLst>
          </p:cNvPr>
          <p:cNvSpPr txBox="1"/>
          <p:nvPr/>
        </p:nvSpPr>
        <p:spPr>
          <a:xfrm>
            <a:off x="612203" y="3806814"/>
            <a:ext cx="236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scalar: belongs to domain X or not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56323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CB9CB8-692D-4E40-8CAE-C08085D75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5D0912FA-753D-4B9A-BF10-B536679510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7817484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6787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Anime Face Generation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069067" y="5770739"/>
            <a:ext cx="1674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50,000 updates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8" y="1519350"/>
            <a:ext cx="4775201" cy="4775201"/>
          </a:xfrm>
        </p:spPr>
      </p:pic>
    </p:spTree>
    <p:extLst>
      <p:ext uri="{BB962C8B-B14F-4D97-AF65-F5344CB8AC3E}">
        <p14:creationId xmlns:p14="http://schemas.microsoft.com/office/powerpoint/2010/main" val="182838820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>
            <a:extLst>
              <a:ext uri="{FF2B5EF4-FFF2-40B4-BE49-F238E27FC236}">
                <a16:creationId xmlns:a16="http://schemas.microsoft.com/office/drawing/2014/main" id="{8925DBD6-13EA-46C7-971E-B2B54952936A}"/>
              </a:ext>
            </a:extLst>
          </p:cNvPr>
          <p:cNvSpPr/>
          <p:nvPr/>
        </p:nvSpPr>
        <p:spPr>
          <a:xfrm>
            <a:off x="239483" y="4902529"/>
            <a:ext cx="134127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A7A66169-3E11-43AB-977F-8FA11A290E60}"/>
              </a:ext>
            </a:extLst>
          </p:cNvPr>
          <p:cNvSpPr/>
          <p:nvPr/>
        </p:nvSpPr>
        <p:spPr>
          <a:xfrm>
            <a:off x="3980179" y="4941681"/>
            <a:ext cx="134127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6810A141-1741-4CEE-90F6-B58834FC4EAE}"/>
              </a:ext>
            </a:extLst>
          </p:cNvPr>
          <p:cNvSpPr/>
          <p:nvPr/>
        </p:nvSpPr>
        <p:spPr>
          <a:xfrm>
            <a:off x="7652027" y="4932484"/>
            <a:ext cx="134127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79A87DA6-1C36-4404-B43E-8BD0515808FE}"/>
              </a:ext>
            </a:extLst>
          </p:cNvPr>
          <p:cNvSpPr/>
          <p:nvPr/>
        </p:nvSpPr>
        <p:spPr>
          <a:xfrm>
            <a:off x="7655362" y="2578502"/>
            <a:ext cx="121145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24BDE866-8D65-4A26-B73A-5151ED6B87ED}"/>
              </a:ext>
            </a:extLst>
          </p:cNvPr>
          <p:cNvSpPr/>
          <p:nvPr/>
        </p:nvSpPr>
        <p:spPr>
          <a:xfrm>
            <a:off x="3957452" y="2562608"/>
            <a:ext cx="134127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A9A5A70-749D-4852-9108-C025532F9E98}"/>
              </a:ext>
            </a:extLst>
          </p:cNvPr>
          <p:cNvSpPr/>
          <p:nvPr/>
        </p:nvSpPr>
        <p:spPr>
          <a:xfrm>
            <a:off x="303737" y="2558148"/>
            <a:ext cx="121145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A4AEB03-73CB-4E7A-87F4-A0EB2DC7F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Direct Transformation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985F6F-CF80-4A7F-887F-36A10DDDF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4303639" cy="4812189"/>
          </a:xfrm>
        </p:spPr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765FEDA-3413-4FF1-B487-54A7447A2AE6}"/>
                  </a:ext>
                </a:extLst>
              </p:cNvPr>
              <p:cNvSpPr/>
              <p:nvPr/>
            </p:nvSpPr>
            <p:spPr>
              <a:xfrm>
                <a:off x="2146746" y="2558245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765FEDA-3413-4FF1-B487-54A7447A2A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746" y="2558245"/>
                <a:ext cx="1131382" cy="9456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1DC1A8D9-A92A-44FE-98C4-10E27A54D37F}"/>
              </a:ext>
            </a:extLst>
          </p:cNvPr>
          <p:cNvSpPr/>
          <p:nvPr/>
        </p:nvSpPr>
        <p:spPr>
          <a:xfrm>
            <a:off x="1630191" y="285311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AFFB124B-440F-461F-BF2C-196D4050933A}"/>
              </a:ext>
            </a:extLst>
          </p:cNvPr>
          <p:cNvSpPr/>
          <p:nvPr/>
        </p:nvSpPr>
        <p:spPr>
          <a:xfrm>
            <a:off x="3373390" y="285311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488779B1-9834-481B-8918-8279EA0DC792}"/>
                  </a:ext>
                </a:extLst>
              </p:cNvPr>
              <p:cNvSpPr/>
              <p:nvPr/>
            </p:nvSpPr>
            <p:spPr>
              <a:xfrm>
                <a:off x="5943204" y="2552836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488779B1-9834-481B-8918-8279EA0D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204" y="2552836"/>
                <a:ext cx="1131382" cy="945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76CE451C-DEFD-492C-BE63-DE17A04663A0}"/>
              </a:ext>
            </a:extLst>
          </p:cNvPr>
          <p:cNvSpPr/>
          <p:nvPr/>
        </p:nvSpPr>
        <p:spPr>
          <a:xfrm>
            <a:off x="5427574" y="2876761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8E5B8AAA-4D5F-442C-9A3E-0CD8F351043F}"/>
              </a:ext>
            </a:extLst>
          </p:cNvPr>
          <p:cNvSpPr/>
          <p:nvPr/>
        </p:nvSpPr>
        <p:spPr>
          <a:xfrm>
            <a:off x="7170773" y="2876761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2921AC8-EDB6-4B73-BE1B-0804C792D691}"/>
              </a:ext>
            </a:extLst>
          </p:cNvPr>
          <p:cNvSpPr txBox="1"/>
          <p:nvPr/>
        </p:nvSpPr>
        <p:spPr>
          <a:xfrm>
            <a:off x="3252106" y="1455492"/>
            <a:ext cx="27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26DBC668-2A46-4C6D-BCFF-49D3D9A57061}"/>
              </a:ext>
            </a:extLst>
          </p:cNvPr>
          <p:cNvCxnSpPr>
            <a:cxnSpLocks/>
          </p:cNvCxnSpPr>
          <p:nvPr/>
        </p:nvCxnSpPr>
        <p:spPr>
          <a:xfrm>
            <a:off x="848906" y="1940803"/>
            <a:ext cx="7562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7EECD0ED-7212-4F72-B163-1D437E5ED854}"/>
              </a:ext>
            </a:extLst>
          </p:cNvPr>
          <p:cNvCxnSpPr>
            <a:cxnSpLocks/>
          </p:cNvCxnSpPr>
          <p:nvPr/>
        </p:nvCxnSpPr>
        <p:spPr>
          <a:xfrm>
            <a:off x="841469" y="1978494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CC821CAD-EE38-4371-83B2-763C9DF82B8B}"/>
              </a:ext>
            </a:extLst>
          </p:cNvPr>
          <p:cNvCxnSpPr>
            <a:cxnSpLocks/>
          </p:cNvCxnSpPr>
          <p:nvPr/>
        </p:nvCxnSpPr>
        <p:spPr>
          <a:xfrm>
            <a:off x="8423523" y="1948960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8727077-05A3-4229-974E-1848BB9EF0B3}"/>
                  </a:ext>
                </a:extLst>
              </p:cNvPr>
              <p:cNvSpPr/>
              <p:nvPr/>
            </p:nvSpPr>
            <p:spPr>
              <a:xfrm>
                <a:off x="2154396" y="4932484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8727077-05A3-4229-974E-1848BB9EF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396" y="4932484"/>
                <a:ext cx="1131382" cy="9456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261BABF2-0221-4AAE-B58A-88BF91D4BBB6}"/>
              </a:ext>
            </a:extLst>
          </p:cNvPr>
          <p:cNvSpPr/>
          <p:nvPr/>
        </p:nvSpPr>
        <p:spPr>
          <a:xfrm>
            <a:off x="1638766" y="525640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箭號: 向右 28">
            <a:extLst>
              <a:ext uri="{FF2B5EF4-FFF2-40B4-BE49-F238E27FC236}">
                <a16:creationId xmlns:a16="http://schemas.microsoft.com/office/drawing/2014/main" id="{B99E3BDA-82EF-4888-8E33-B30C228EAA08}"/>
              </a:ext>
            </a:extLst>
          </p:cNvPr>
          <p:cNvSpPr/>
          <p:nvPr/>
        </p:nvSpPr>
        <p:spPr>
          <a:xfrm>
            <a:off x="3381965" y="525640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603C091A-A732-4DB0-93E6-412AFEC40135}"/>
                  </a:ext>
                </a:extLst>
              </p:cNvPr>
              <p:cNvSpPr/>
              <p:nvPr/>
            </p:nvSpPr>
            <p:spPr>
              <a:xfrm>
                <a:off x="5944129" y="5005440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603C091A-A732-4DB0-93E6-412AFEC401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129" y="5005440"/>
                <a:ext cx="1131382" cy="9456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061B3B03-3CA3-40FE-8444-F67E930AB32F}"/>
              </a:ext>
            </a:extLst>
          </p:cNvPr>
          <p:cNvSpPr/>
          <p:nvPr/>
        </p:nvSpPr>
        <p:spPr>
          <a:xfrm>
            <a:off x="5427574" y="530031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箭號: 向右 31">
            <a:extLst>
              <a:ext uri="{FF2B5EF4-FFF2-40B4-BE49-F238E27FC236}">
                <a16:creationId xmlns:a16="http://schemas.microsoft.com/office/drawing/2014/main" id="{2F652028-E9E1-4311-9464-D3F7D3844BE5}"/>
              </a:ext>
            </a:extLst>
          </p:cNvPr>
          <p:cNvSpPr/>
          <p:nvPr/>
        </p:nvSpPr>
        <p:spPr>
          <a:xfrm>
            <a:off x="7170773" y="530031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1C78DB98-D7F3-4683-89FC-1551A8EF6A2F}"/>
              </a:ext>
            </a:extLst>
          </p:cNvPr>
          <p:cNvCxnSpPr>
            <a:cxnSpLocks/>
          </p:cNvCxnSpPr>
          <p:nvPr/>
        </p:nvCxnSpPr>
        <p:spPr>
          <a:xfrm>
            <a:off x="848905" y="6554523"/>
            <a:ext cx="7562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EB5E2D8-26AA-41A8-84D7-10315226EDB3}"/>
              </a:ext>
            </a:extLst>
          </p:cNvPr>
          <p:cNvSpPr txBox="1"/>
          <p:nvPr/>
        </p:nvSpPr>
        <p:spPr>
          <a:xfrm>
            <a:off x="3202916" y="6092858"/>
            <a:ext cx="27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4843CA38-32B9-42EA-B5B6-61EC187D75FD}"/>
              </a:ext>
            </a:extLst>
          </p:cNvPr>
          <p:cNvCxnSpPr>
            <a:cxnSpLocks/>
          </p:cNvCxnSpPr>
          <p:nvPr/>
        </p:nvCxnSpPr>
        <p:spPr>
          <a:xfrm flipV="1">
            <a:off x="893138" y="6051725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AD8F1F5E-36EA-4397-B0EB-4C2F80785965}"/>
              </a:ext>
            </a:extLst>
          </p:cNvPr>
          <p:cNvCxnSpPr>
            <a:cxnSpLocks/>
          </p:cNvCxnSpPr>
          <p:nvPr/>
        </p:nvCxnSpPr>
        <p:spPr>
          <a:xfrm flipV="1">
            <a:off x="8354983" y="6051725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413170A-4F63-4ECA-87A2-BCEFB1F17819}"/>
                  </a:ext>
                </a:extLst>
              </p:cNvPr>
              <p:cNvSpPr/>
              <p:nvPr/>
            </p:nvSpPr>
            <p:spPr>
              <a:xfrm>
                <a:off x="5064627" y="3736233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413170A-4F63-4ECA-87A2-BCEFB1F178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627" y="3736233"/>
                <a:ext cx="859865" cy="8295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73F734CD-F93C-488E-B5CF-03BC2CE16E5E}"/>
              </a:ext>
            </a:extLst>
          </p:cNvPr>
          <p:cNvSpPr/>
          <p:nvPr/>
        </p:nvSpPr>
        <p:spPr>
          <a:xfrm>
            <a:off x="5932406" y="399163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AA2AA974-B86B-49A2-AA6E-2DFE83313BB7}"/>
              </a:ext>
            </a:extLst>
          </p:cNvPr>
          <p:cNvSpPr/>
          <p:nvPr/>
        </p:nvSpPr>
        <p:spPr>
          <a:xfrm rot="1874375">
            <a:off x="4595630" y="3406252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7AB15364-975B-40FC-AC26-9E9920F1C4DC}"/>
                  </a:ext>
                </a:extLst>
              </p:cNvPr>
              <p:cNvSpPr/>
              <p:nvPr/>
            </p:nvSpPr>
            <p:spPr>
              <a:xfrm>
                <a:off x="3381965" y="3881320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7AB15364-975B-40FC-AC26-9E9920F1C4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965" y="3881320"/>
                <a:ext cx="859865" cy="8295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箭號: 向右 41">
            <a:extLst>
              <a:ext uri="{FF2B5EF4-FFF2-40B4-BE49-F238E27FC236}">
                <a16:creationId xmlns:a16="http://schemas.microsoft.com/office/drawing/2014/main" id="{B2E7020E-A61C-493E-AF18-D554C5646731}"/>
              </a:ext>
            </a:extLst>
          </p:cNvPr>
          <p:cNvSpPr/>
          <p:nvPr/>
        </p:nvSpPr>
        <p:spPr>
          <a:xfrm rot="13132344">
            <a:off x="4201662" y="450888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箭號: 向右 42">
            <a:extLst>
              <a:ext uri="{FF2B5EF4-FFF2-40B4-BE49-F238E27FC236}">
                <a16:creationId xmlns:a16="http://schemas.microsoft.com/office/drawing/2014/main" id="{E221AECC-8520-4698-9965-F08D396273B7}"/>
              </a:ext>
            </a:extLst>
          </p:cNvPr>
          <p:cNvSpPr/>
          <p:nvPr/>
        </p:nvSpPr>
        <p:spPr>
          <a:xfrm flipH="1">
            <a:off x="2886743" y="409386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A7533D63-3343-49EE-A0D0-27D1BC9A76DC}"/>
              </a:ext>
            </a:extLst>
          </p:cNvPr>
          <p:cNvSpPr txBox="1"/>
          <p:nvPr/>
        </p:nvSpPr>
        <p:spPr>
          <a:xfrm>
            <a:off x="330962" y="4025297"/>
            <a:ext cx="267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negative sentence?</a:t>
            </a:r>
            <a:endParaRPr lang="zh-TW" altLang="en-US" sz="2400" dirty="0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51661860-B08F-4040-945E-A014C477DF1B}"/>
              </a:ext>
            </a:extLst>
          </p:cNvPr>
          <p:cNvSpPr txBox="1"/>
          <p:nvPr/>
        </p:nvSpPr>
        <p:spPr>
          <a:xfrm>
            <a:off x="6404354" y="3953142"/>
            <a:ext cx="267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positive sentence?</a:t>
            </a:r>
            <a:endParaRPr lang="zh-TW" altLang="en-US" sz="24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0A518F4-E29F-472B-B295-7C1AEB44262E}"/>
              </a:ext>
            </a:extLst>
          </p:cNvPr>
          <p:cNvSpPr txBox="1"/>
          <p:nvPr/>
        </p:nvSpPr>
        <p:spPr>
          <a:xfrm>
            <a:off x="311587" y="2746604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It is bad.</a:t>
            </a:r>
            <a:endParaRPr lang="zh-TW" altLang="en-US" sz="2400" dirty="0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CBAA7B98-62E1-4139-AD98-AF4E27E702C4}"/>
              </a:ext>
            </a:extLst>
          </p:cNvPr>
          <p:cNvSpPr txBox="1"/>
          <p:nvPr/>
        </p:nvSpPr>
        <p:spPr>
          <a:xfrm>
            <a:off x="3968583" y="2743519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It is good.</a:t>
            </a:r>
            <a:endParaRPr lang="zh-TW" altLang="en-US" sz="2400" dirty="0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6501B827-2138-4067-9FCA-0D8F941E9770}"/>
              </a:ext>
            </a:extLst>
          </p:cNvPr>
          <p:cNvSpPr txBox="1"/>
          <p:nvPr/>
        </p:nvSpPr>
        <p:spPr>
          <a:xfrm>
            <a:off x="7652027" y="2795179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It is bad.</a:t>
            </a:r>
            <a:endParaRPr lang="zh-TW" altLang="en-US" sz="2400" dirty="0"/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DC5EEE1F-04E0-476E-9800-A8DD0E4A161D}"/>
              </a:ext>
            </a:extLst>
          </p:cNvPr>
          <p:cNvSpPr txBox="1"/>
          <p:nvPr/>
        </p:nvSpPr>
        <p:spPr>
          <a:xfrm>
            <a:off x="208408" y="5067813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 love you.</a:t>
            </a:r>
            <a:endParaRPr lang="zh-TW" altLang="en-US" sz="2400" dirty="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5FE7AC1C-B06D-455F-89B2-34EB4012414D}"/>
              </a:ext>
            </a:extLst>
          </p:cNvPr>
          <p:cNvSpPr txBox="1"/>
          <p:nvPr/>
        </p:nvSpPr>
        <p:spPr>
          <a:xfrm>
            <a:off x="3946279" y="5119794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 hate you.</a:t>
            </a:r>
            <a:endParaRPr lang="zh-TW" altLang="en-US" sz="2400" dirty="0"/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99BE88B6-2ED7-44C7-8016-7CAF89E001EA}"/>
              </a:ext>
            </a:extLst>
          </p:cNvPr>
          <p:cNvSpPr txBox="1"/>
          <p:nvPr/>
        </p:nvSpPr>
        <p:spPr>
          <a:xfrm>
            <a:off x="7652027" y="5174493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 love you.</a:t>
            </a:r>
            <a:endParaRPr lang="zh-TW" altLang="en-US" sz="24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4E5E110-97C3-469D-A639-2A9299B062FC}"/>
              </a:ext>
            </a:extLst>
          </p:cNvPr>
          <p:cNvSpPr txBox="1"/>
          <p:nvPr/>
        </p:nvSpPr>
        <p:spPr>
          <a:xfrm>
            <a:off x="411697" y="5469258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positive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8DB22332-829E-4BB2-87DF-BE6B02DA599A}"/>
              </a:ext>
            </a:extLst>
          </p:cNvPr>
          <p:cNvSpPr txBox="1"/>
          <p:nvPr/>
        </p:nvSpPr>
        <p:spPr>
          <a:xfrm>
            <a:off x="4133888" y="3111369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positive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F32625FF-C18E-4280-A4E8-7485B57C9A14}"/>
              </a:ext>
            </a:extLst>
          </p:cNvPr>
          <p:cNvSpPr txBox="1"/>
          <p:nvPr/>
        </p:nvSpPr>
        <p:spPr>
          <a:xfrm>
            <a:off x="7851826" y="5514865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positive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9DD6BD63-AC4B-40F0-B71C-5F6DBFB85FE4}"/>
              </a:ext>
            </a:extLst>
          </p:cNvPr>
          <p:cNvSpPr txBox="1"/>
          <p:nvPr/>
        </p:nvSpPr>
        <p:spPr>
          <a:xfrm>
            <a:off x="4183904" y="5521374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negative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223A7D9A-62CE-455E-8A3B-DE4DD2F05997}"/>
              </a:ext>
            </a:extLst>
          </p:cNvPr>
          <p:cNvSpPr txBox="1"/>
          <p:nvPr/>
        </p:nvSpPr>
        <p:spPr>
          <a:xfrm>
            <a:off x="390509" y="3093171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negative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CD857AA3-18A8-43F3-9CCF-C0B6C251BDC8}"/>
              </a:ext>
            </a:extLst>
          </p:cNvPr>
          <p:cNvSpPr txBox="1"/>
          <p:nvPr/>
        </p:nvSpPr>
        <p:spPr>
          <a:xfrm>
            <a:off x="7725144" y="3142420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negative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74813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>
            <a:extLst>
              <a:ext uri="{FF2B5EF4-FFF2-40B4-BE49-F238E27FC236}">
                <a16:creationId xmlns:a16="http://schemas.microsoft.com/office/drawing/2014/main" id="{8925DBD6-13EA-46C7-971E-B2B54952936A}"/>
              </a:ext>
            </a:extLst>
          </p:cNvPr>
          <p:cNvSpPr/>
          <p:nvPr/>
        </p:nvSpPr>
        <p:spPr>
          <a:xfrm>
            <a:off x="239483" y="4902529"/>
            <a:ext cx="134127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A7A66169-3E11-43AB-977F-8FA11A290E60}"/>
              </a:ext>
            </a:extLst>
          </p:cNvPr>
          <p:cNvSpPr/>
          <p:nvPr/>
        </p:nvSpPr>
        <p:spPr>
          <a:xfrm>
            <a:off x="3980179" y="4941681"/>
            <a:ext cx="134127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6810A141-1741-4CEE-90F6-B58834FC4EAE}"/>
              </a:ext>
            </a:extLst>
          </p:cNvPr>
          <p:cNvSpPr/>
          <p:nvPr/>
        </p:nvSpPr>
        <p:spPr>
          <a:xfrm>
            <a:off x="7652027" y="4932484"/>
            <a:ext cx="134127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79A87DA6-1C36-4404-B43E-8BD0515808FE}"/>
              </a:ext>
            </a:extLst>
          </p:cNvPr>
          <p:cNvSpPr/>
          <p:nvPr/>
        </p:nvSpPr>
        <p:spPr>
          <a:xfrm>
            <a:off x="7655362" y="2578502"/>
            <a:ext cx="121145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24BDE866-8D65-4A26-B73A-5151ED6B87ED}"/>
              </a:ext>
            </a:extLst>
          </p:cNvPr>
          <p:cNvSpPr/>
          <p:nvPr/>
        </p:nvSpPr>
        <p:spPr>
          <a:xfrm>
            <a:off x="3957452" y="2562608"/>
            <a:ext cx="134127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A9A5A70-749D-4852-9108-C025532F9E98}"/>
              </a:ext>
            </a:extLst>
          </p:cNvPr>
          <p:cNvSpPr/>
          <p:nvPr/>
        </p:nvSpPr>
        <p:spPr>
          <a:xfrm>
            <a:off x="303737" y="2558148"/>
            <a:ext cx="1211457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A4AEB03-73CB-4E7A-87F4-A0EB2DC7F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Direct Transformation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985F6F-CF80-4A7F-887F-36A10DDDF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4303639" cy="4812189"/>
          </a:xfrm>
        </p:spPr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765FEDA-3413-4FF1-B487-54A7447A2AE6}"/>
                  </a:ext>
                </a:extLst>
              </p:cNvPr>
              <p:cNvSpPr/>
              <p:nvPr/>
            </p:nvSpPr>
            <p:spPr>
              <a:xfrm>
                <a:off x="2146746" y="2558245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765FEDA-3413-4FF1-B487-54A7447A2A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746" y="2558245"/>
                <a:ext cx="1131382" cy="9456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1DC1A8D9-A92A-44FE-98C4-10E27A54D37F}"/>
              </a:ext>
            </a:extLst>
          </p:cNvPr>
          <p:cNvSpPr/>
          <p:nvPr/>
        </p:nvSpPr>
        <p:spPr>
          <a:xfrm>
            <a:off x="1630191" y="285311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AFFB124B-440F-461F-BF2C-196D4050933A}"/>
              </a:ext>
            </a:extLst>
          </p:cNvPr>
          <p:cNvSpPr/>
          <p:nvPr/>
        </p:nvSpPr>
        <p:spPr>
          <a:xfrm>
            <a:off x="3373390" y="285311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488779B1-9834-481B-8918-8279EA0DC792}"/>
                  </a:ext>
                </a:extLst>
              </p:cNvPr>
              <p:cNvSpPr/>
              <p:nvPr/>
            </p:nvSpPr>
            <p:spPr>
              <a:xfrm>
                <a:off x="5943204" y="2552836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488779B1-9834-481B-8918-8279EA0DC7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204" y="2552836"/>
                <a:ext cx="1131382" cy="945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76CE451C-DEFD-492C-BE63-DE17A04663A0}"/>
              </a:ext>
            </a:extLst>
          </p:cNvPr>
          <p:cNvSpPr/>
          <p:nvPr/>
        </p:nvSpPr>
        <p:spPr>
          <a:xfrm>
            <a:off x="5427574" y="2876761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8E5B8AAA-4D5F-442C-9A3E-0CD8F351043F}"/>
              </a:ext>
            </a:extLst>
          </p:cNvPr>
          <p:cNvSpPr/>
          <p:nvPr/>
        </p:nvSpPr>
        <p:spPr>
          <a:xfrm>
            <a:off x="7170773" y="2876761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2921AC8-EDB6-4B73-BE1B-0804C792D691}"/>
              </a:ext>
            </a:extLst>
          </p:cNvPr>
          <p:cNvSpPr txBox="1"/>
          <p:nvPr/>
        </p:nvSpPr>
        <p:spPr>
          <a:xfrm>
            <a:off x="3252106" y="1455492"/>
            <a:ext cx="27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26DBC668-2A46-4C6D-BCFF-49D3D9A57061}"/>
              </a:ext>
            </a:extLst>
          </p:cNvPr>
          <p:cNvCxnSpPr>
            <a:cxnSpLocks/>
          </p:cNvCxnSpPr>
          <p:nvPr/>
        </p:nvCxnSpPr>
        <p:spPr>
          <a:xfrm>
            <a:off x="848906" y="1940803"/>
            <a:ext cx="7562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7EECD0ED-7212-4F72-B163-1D437E5ED854}"/>
              </a:ext>
            </a:extLst>
          </p:cNvPr>
          <p:cNvCxnSpPr>
            <a:cxnSpLocks/>
          </p:cNvCxnSpPr>
          <p:nvPr/>
        </p:nvCxnSpPr>
        <p:spPr>
          <a:xfrm>
            <a:off x="841469" y="1978494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CC821CAD-EE38-4371-83B2-763C9DF82B8B}"/>
              </a:ext>
            </a:extLst>
          </p:cNvPr>
          <p:cNvCxnSpPr>
            <a:cxnSpLocks/>
          </p:cNvCxnSpPr>
          <p:nvPr/>
        </p:nvCxnSpPr>
        <p:spPr>
          <a:xfrm>
            <a:off x="8423523" y="1948960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8727077-05A3-4229-974E-1848BB9EF0B3}"/>
                  </a:ext>
                </a:extLst>
              </p:cNvPr>
              <p:cNvSpPr/>
              <p:nvPr/>
            </p:nvSpPr>
            <p:spPr>
              <a:xfrm>
                <a:off x="2154396" y="4932484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8727077-05A3-4229-974E-1848BB9EF0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396" y="4932484"/>
                <a:ext cx="1131382" cy="9456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261BABF2-0221-4AAE-B58A-88BF91D4BBB6}"/>
              </a:ext>
            </a:extLst>
          </p:cNvPr>
          <p:cNvSpPr/>
          <p:nvPr/>
        </p:nvSpPr>
        <p:spPr>
          <a:xfrm>
            <a:off x="1638766" y="525640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箭號: 向右 28">
            <a:extLst>
              <a:ext uri="{FF2B5EF4-FFF2-40B4-BE49-F238E27FC236}">
                <a16:creationId xmlns:a16="http://schemas.microsoft.com/office/drawing/2014/main" id="{B99E3BDA-82EF-4888-8E33-B30C228EAA08}"/>
              </a:ext>
            </a:extLst>
          </p:cNvPr>
          <p:cNvSpPr/>
          <p:nvPr/>
        </p:nvSpPr>
        <p:spPr>
          <a:xfrm>
            <a:off x="3381965" y="525640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603C091A-A732-4DB0-93E6-412AFEC40135}"/>
                  </a:ext>
                </a:extLst>
              </p:cNvPr>
              <p:cNvSpPr/>
              <p:nvPr/>
            </p:nvSpPr>
            <p:spPr>
              <a:xfrm>
                <a:off x="5944129" y="5005440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603C091A-A732-4DB0-93E6-412AFEC401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129" y="5005440"/>
                <a:ext cx="1131382" cy="9456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061B3B03-3CA3-40FE-8444-F67E930AB32F}"/>
              </a:ext>
            </a:extLst>
          </p:cNvPr>
          <p:cNvSpPr/>
          <p:nvPr/>
        </p:nvSpPr>
        <p:spPr>
          <a:xfrm>
            <a:off x="5427574" y="530031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箭號: 向右 31">
            <a:extLst>
              <a:ext uri="{FF2B5EF4-FFF2-40B4-BE49-F238E27FC236}">
                <a16:creationId xmlns:a16="http://schemas.microsoft.com/office/drawing/2014/main" id="{2F652028-E9E1-4311-9464-D3F7D3844BE5}"/>
              </a:ext>
            </a:extLst>
          </p:cNvPr>
          <p:cNvSpPr/>
          <p:nvPr/>
        </p:nvSpPr>
        <p:spPr>
          <a:xfrm>
            <a:off x="7170773" y="530031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1C78DB98-D7F3-4683-89FC-1551A8EF6A2F}"/>
              </a:ext>
            </a:extLst>
          </p:cNvPr>
          <p:cNvCxnSpPr>
            <a:cxnSpLocks/>
          </p:cNvCxnSpPr>
          <p:nvPr/>
        </p:nvCxnSpPr>
        <p:spPr>
          <a:xfrm>
            <a:off x="848905" y="6554523"/>
            <a:ext cx="7562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EB5E2D8-26AA-41A8-84D7-10315226EDB3}"/>
              </a:ext>
            </a:extLst>
          </p:cNvPr>
          <p:cNvSpPr txBox="1"/>
          <p:nvPr/>
        </p:nvSpPr>
        <p:spPr>
          <a:xfrm>
            <a:off x="3202916" y="6092858"/>
            <a:ext cx="27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4843CA38-32B9-42EA-B5B6-61EC187D75FD}"/>
              </a:ext>
            </a:extLst>
          </p:cNvPr>
          <p:cNvCxnSpPr>
            <a:cxnSpLocks/>
          </p:cNvCxnSpPr>
          <p:nvPr/>
        </p:nvCxnSpPr>
        <p:spPr>
          <a:xfrm flipV="1">
            <a:off x="893138" y="6051725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AD8F1F5E-36EA-4397-B0EB-4C2F80785965}"/>
              </a:ext>
            </a:extLst>
          </p:cNvPr>
          <p:cNvCxnSpPr>
            <a:cxnSpLocks/>
          </p:cNvCxnSpPr>
          <p:nvPr/>
        </p:nvCxnSpPr>
        <p:spPr>
          <a:xfrm flipV="1">
            <a:off x="8354983" y="6051725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413170A-4F63-4ECA-87A2-BCEFB1F17819}"/>
                  </a:ext>
                </a:extLst>
              </p:cNvPr>
              <p:cNvSpPr/>
              <p:nvPr/>
            </p:nvSpPr>
            <p:spPr>
              <a:xfrm>
                <a:off x="5064627" y="3736233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413170A-4F63-4ECA-87A2-BCEFB1F178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627" y="3736233"/>
                <a:ext cx="859865" cy="8295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73F734CD-F93C-488E-B5CF-03BC2CE16E5E}"/>
              </a:ext>
            </a:extLst>
          </p:cNvPr>
          <p:cNvSpPr/>
          <p:nvPr/>
        </p:nvSpPr>
        <p:spPr>
          <a:xfrm>
            <a:off x="5932406" y="399163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AA2AA974-B86B-49A2-AA6E-2DFE83313BB7}"/>
              </a:ext>
            </a:extLst>
          </p:cNvPr>
          <p:cNvSpPr/>
          <p:nvPr/>
        </p:nvSpPr>
        <p:spPr>
          <a:xfrm rot="1874375">
            <a:off x="4595630" y="3406252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7AB15364-975B-40FC-AC26-9E9920F1C4DC}"/>
                  </a:ext>
                </a:extLst>
              </p:cNvPr>
              <p:cNvSpPr/>
              <p:nvPr/>
            </p:nvSpPr>
            <p:spPr>
              <a:xfrm>
                <a:off x="3381965" y="3881320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7AB15364-975B-40FC-AC26-9E9920F1C4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965" y="3881320"/>
                <a:ext cx="859865" cy="8295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箭號: 向右 41">
            <a:extLst>
              <a:ext uri="{FF2B5EF4-FFF2-40B4-BE49-F238E27FC236}">
                <a16:creationId xmlns:a16="http://schemas.microsoft.com/office/drawing/2014/main" id="{B2E7020E-A61C-493E-AF18-D554C5646731}"/>
              </a:ext>
            </a:extLst>
          </p:cNvPr>
          <p:cNvSpPr/>
          <p:nvPr/>
        </p:nvSpPr>
        <p:spPr>
          <a:xfrm rot="13132344">
            <a:off x="4201662" y="450888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箭號: 向右 42">
            <a:extLst>
              <a:ext uri="{FF2B5EF4-FFF2-40B4-BE49-F238E27FC236}">
                <a16:creationId xmlns:a16="http://schemas.microsoft.com/office/drawing/2014/main" id="{E221AECC-8520-4698-9965-F08D396273B7}"/>
              </a:ext>
            </a:extLst>
          </p:cNvPr>
          <p:cNvSpPr/>
          <p:nvPr/>
        </p:nvSpPr>
        <p:spPr>
          <a:xfrm flipH="1">
            <a:off x="2886743" y="409386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A7533D63-3343-49EE-A0D0-27D1BC9A76DC}"/>
              </a:ext>
            </a:extLst>
          </p:cNvPr>
          <p:cNvSpPr txBox="1"/>
          <p:nvPr/>
        </p:nvSpPr>
        <p:spPr>
          <a:xfrm>
            <a:off x="330962" y="4025297"/>
            <a:ext cx="267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negative sentence?</a:t>
            </a:r>
            <a:endParaRPr lang="zh-TW" altLang="en-US" sz="2400" dirty="0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51661860-B08F-4040-945E-A014C477DF1B}"/>
              </a:ext>
            </a:extLst>
          </p:cNvPr>
          <p:cNvSpPr txBox="1"/>
          <p:nvPr/>
        </p:nvSpPr>
        <p:spPr>
          <a:xfrm>
            <a:off x="6404354" y="3953142"/>
            <a:ext cx="267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positive sentence?</a:t>
            </a:r>
            <a:endParaRPr lang="zh-TW" altLang="en-US" sz="24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0A518F4-E29F-472B-B295-7C1AEB44262E}"/>
              </a:ext>
            </a:extLst>
          </p:cNvPr>
          <p:cNvSpPr txBox="1"/>
          <p:nvPr/>
        </p:nvSpPr>
        <p:spPr>
          <a:xfrm>
            <a:off x="311587" y="2746604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It is bad.</a:t>
            </a:r>
            <a:endParaRPr lang="zh-TW" altLang="en-US" sz="2400" dirty="0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CBAA7B98-62E1-4139-AD98-AF4E27E702C4}"/>
              </a:ext>
            </a:extLst>
          </p:cNvPr>
          <p:cNvSpPr txBox="1"/>
          <p:nvPr/>
        </p:nvSpPr>
        <p:spPr>
          <a:xfrm>
            <a:off x="3968583" y="2743519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It is good.</a:t>
            </a:r>
            <a:endParaRPr lang="zh-TW" altLang="en-US" sz="2400" dirty="0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6501B827-2138-4067-9FCA-0D8F941E9770}"/>
              </a:ext>
            </a:extLst>
          </p:cNvPr>
          <p:cNvSpPr txBox="1"/>
          <p:nvPr/>
        </p:nvSpPr>
        <p:spPr>
          <a:xfrm>
            <a:off x="7652027" y="2795179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It is bad.</a:t>
            </a:r>
            <a:endParaRPr lang="zh-TW" altLang="en-US" sz="2400" dirty="0"/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DC5EEE1F-04E0-476E-9800-A8DD0E4A161D}"/>
              </a:ext>
            </a:extLst>
          </p:cNvPr>
          <p:cNvSpPr txBox="1"/>
          <p:nvPr/>
        </p:nvSpPr>
        <p:spPr>
          <a:xfrm>
            <a:off x="208408" y="5067813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 love you.</a:t>
            </a:r>
            <a:endParaRPr lang="zh-TW" altLang="en-US" sz="2400" dirty="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5FE7AC1C-B06D-455F-89B2-34EB4012414D}"/>
              </a:ext>
            </a:extLst>
          </p:cNvPr>
          <p:cNvSpPr txBox="1"/>
          <p:nvPr/>
        </p:nvSpPr>
        <p:spPr>
          <a:xfrm>
            <a:off x="3946279" y="5119794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 hate you.</a:t>
            </a:r>
            <a:endParaRPr lang="zh-TW" altLang="en-US" sz="2400" dirty="0"/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99BE88B6-2ED7-44C7-8016-7CAF89E001EA}"/>
              </a:ext>
            </a:extLst>
          </p:cNvPr>
          <p:cNvSpPr txBox="1"/>
          <p:nvPr/>
        </p:nvSpPr>
        <p:spPr>
          <a:xfrm>
            <a:off x="7652027" y="5174493"/>
            <a:ext cx="145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 love you.</a:t>
            </a:r>
            <a:endParaRPr lang="zh-TW" altLang="en-US" sz="24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4E5E110-97C3-469D-A639-2A9299B062FC}"/>
              </a:ext>
            </a:extLst>
          </p:cNvPr>
          <p:cNvSpPr txBox="1"/>
          <p:nvPr/>
        </p:nvSpPr>
        <p:spPr>
          <a:xfrm>
            <a:off x="411697" y="5469258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positive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8DB22332-829E-4BB2-87DF-BE6B02DA599A}"/>
              </a:ext>
            </a:extLst>
          </p:cNvPr>
          <p:cNvSpPr txBox="1"/>
          <p:nvPr/>
        </p:nvSpPr>
        <p:spPr>
          <a:xfrm>
            <a:off x="4133888" y="3111369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positive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F32625FF-C18E-4280-A4E8-7485B57C9A14}"/>
              </a:ext>
            </a:extLst>
          </p:cNvPr>
          <p:cNvSpPr txBox="1"/>
          <p:nvPr/>
        </p:nvSpPr>
        <p:spPr>
          <a:xfrm>
            <a:off x="7851826" y="5514865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0000FF"/>
                </a:solidFill>
              </a:rPr>
              <a:t>positive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9DD6BD63-AC4B-40F0-B71C-5F6DBFB85FE4}"/>
              </a:ext>
            </a:extLst>
          </p:cNvPr>
          <p:cNvSpPr txBox="1"/>
          <p:nvPr/>
        </p:nvSpPr>
        <p:spPr>
          <a:xfrm>
            <a:off x="4183904" y="5521374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negative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223A7D9A-62CE-455E-8A3B-DE4DD2F05997}"/>
              </a:ext>
            </a:extLst>
          </p:cNvPr>
          <p:cNvSpPr txBox="1"/>
          <p:nvPr/>
        </p:nvSpPr>
        <p:spPr>
          <a:xfrm>
            <a:off x="390509" y="3093171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negative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CD857AA3-18A8-43F3-9CCF-C0B6C251BDC8}"/>
              </a:ext>
            </a:extLst>
          </p:cNvPr>
          <p:cNvSpPr txBox="1"/>
          <p:nvPr/>
        </p:nvSpPr>
        <p:spPr>
          <a:xfrm>
            <a:off x="7725144" y="3142420"/>
            <a:ext cx="102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negative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26896253-FC4C-45E2-A7A3-795A390EEB35}"/>
              </a:ext>
            </a:extLst>
          </p:cNvPr>
          <p:cNvSpPr txBox="1"/>
          <p:nvPr/>
        </p:nvSpPr>
        <p:spPr>
          <a:xfrm>
            <a:off x="6305279" y="578124"/>
            <a:ext cx="3181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Word embedding</a:t>
            </a:r>
            <a:endParaRPr lang="zh-TW" altLang="en-US" sz="2400" dirty="0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E123C593-5E65-4E50-82C9-559933666E1F}"/>
              </a:ext>
            </a:extLst>
          </p:cNvPr>
          <p:cNvSpPr/>
          <p:nvPr/>
        </p:nvSpPr>
        <p:spPr>
          <a:xfrm>
            <a:off x="6533206" y="942612"/>
            <a:ext cx="253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[Lee, et al., ICASSP, 2018]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F03C3B72-1857-4897-9E71-4D5356E69668}"/>
              </a:ext>
            </a:extLst>
          </p:cNvPr>
          <p:cNvSpPr txBox="1"/>
          <p:nvPr/>
        </p:nvSpPr>
        <p:spPr>
          <a:xfrm>
            <a:off x="6294481" y="137461"/>
            <a:ext cx="1524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Discrete?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589CF688-CFB5-49E7-9402-FA16A5CD5524}"/>
              </a:ext>
            </a:extLst>
          </p:cNvPr>
          <p:cNvSpPr/>
          <p:nvPr/>
        </p:nvSpPr>
        <p:spPr>
          <a:xfrm>
            <a:off x="394613" y="2695259"/>
            <a:ext cx="224731" cy="748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134898AE-BFDE-4FF3-B9F7-D2ED8AF0114A}"/>
              </a:ext>
            </a:extLst>
          </p:cNvPr>
          <p:cNvSpPr/>
          <p:nvPr/>
        </p:nvSpPr>
        <p:spPr>
          <a:xfrm>
            <a:off x="764793" y="2695259"/>
            <a:ext cx="224731" cy="748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CE190160-F31C-4887-9E17-6D3B8E134C72}"/>
              </a:ext>
            </a:extLst>
          </p:cNvPr>
          <p:cNvSpPr/>
          <p:nvPr/>
        </p:nvSpPr>
        <p:spPr>
          <a:xfrm>
            <a:off x="1171311" y="2710416"/>
            <a:ext cx="224731" cy="748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F5A80D7E-0127-43A1-A8F0-DE881F8CE173}"/>
              </a:ext>
            </a:extLst>
          </p:cNvPr>
          <p:cNvSpPr/>
          <p:nvPr/>
        </p:nvSpPr>
        <p:spPr>
          <a:xfrm>
            <a:off x="7747958" y="2706536"/>
            <a:ext cx="224731" cy="748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2970B7AE-824B-44AB-80D3-AEDD3B0E9CBA}"/>
              </a:ext>
            </a:extLst>
          </p:cNvPr>
          <p:cNvSpPr/>
          <p:nvPr/>
        </p:nvSpPr>
        <p:spPr>
          <a:xfrm>
            <a:off x="8118138" y="2706536"/>
            <a:ext cx="224731" cy="748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E98EC375-0F8F-49DF-B951-D59E87BA7F83}"/>
              </a:ext>
            </a:extLst>
          </p:cNvPr>
          <p:cNvSpPr/>
          <p:nvPr/>
        </p:nvSpPr>
        <p:spPr>
          <a:xfrm>
            <a:off x="8524656" y="2721693"/>
            <a:ext cx="224731" cy="748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CD19DC5F-B7A4-45C9-9E63-E2F68CCB5667}"/>
              </a:ext>
            </a:extLst>
          </p:cNvPr>
          <p:cNvSpPr/>
          <p:nvPr/>
        </p:nvSpPr>
        <p:spPr>
          <a:xfrm>
            <a:off x="4126926" y="2666708"/>
            <a:ext cx="224731" cy="7481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52ABEEEA-25BE-4CC4-AA6D-F2CF46CBC175}"/>
              </a:ext>
            </a:extLst>
          </p:cNvPr>
          <p:cNvSpPr/>
          <p:nvPr/>
        </p:nvSpPr>
        <p:spPr>
          <a:xfrm>
            <a:off x="4497106" y="2666708"/>
            <a:ext cx="224731" cy="7481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DE4A6249-9C2F-4AB1-8697-501295CEAA79}"/>
              </a:ext>
            </a:extLst>
          </p:cNvPr>
          <p:cNvSpPr/>
          <p:nvPr/>
        </p:nvSpPr>
        <p:spPr>
          <a:xfrm>
            <a:off x="4903624" y="2681865"/>
            <a:ext cx="224731" cy="7481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7E73A664-F722-4924-81BF-AB91FBA855E8}"/>
              </a:ext>
            </a:extLst>
          </p:cNvPr>
          <p:cNvSpPr/>
          <p:nvPr/>
        </p:nvSpPr>
        <p:spPr>
          <a:xfrm>
            <a:off x="389953" y="5049987"/>
            <a:ext cx="224731" cy="7481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7427A5A1-0E0C-4760-AE24-49586E8B9C3F}"/>
              </a:ext>
            </a:extLst>
          </p:cNvPr>
          <p:cNvSpPr/>
          <p:nvPr/>
        </p:nvSpPr>
        <p:spPr>
          <a:xfrm>
            <a:off x="760133" y="5049987"/>
            <a:ext cx="224731" cy="7481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DF07393-6BEB-4607-87C7-9A2AF8DE7EC7}"/>
              </a:ext>
            </a:extLst>
          </p:cNvPr>
          <p:cNvSpPr/>
          <p:nvPr/>
        </p:nvSpPr>
        <p:spPr>
          <a:xfrm>
            <a:off x="1166651" y="5065144"/>
            <a:ext cx="224731" cy="7481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1DFE2CCA-5815-4B4E-AF8F-1BCA13321BF4}"/>
              </a:ext>
            </a:extLst>
          </p:cNvPr>
          <p:cNvSpPr/>
          <p:nvPr/>
        </p:nvSpPr>
        <p:spPr>
          <a:xfrm>
            <a:off x="7809353" y="5087844"/>
            <a:ext cx="224731" cy="7481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5CAF6650-192C-431D-8EEA-1364294CF413}"/>
              </a:ext>
            </a:extLst>
          </p:cNvPr>
          <p:cNvSpPr/>
          <p:nvPr/>
        </p:nvSpPr>
        <p:spPr>
          <a:xfrm>
            <a:off x="8179533" y="5087844"/>
            <a:ext cx="224731" cy="7481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7983A30D-781A-4B84-8AA9-35F4CD81107F}"/>
              </a:ext>
            </a:extLst>
          </p:cNvPr>
          <p:cNvSpPr/>
          <p:nvPr/>
        </p:nvSpPr>
        <p:spPr>
          <a:xfrm>
            <a:off x="8586051" y="5103001"/>
            <a:ext cx="224731" cy="7481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3BB28B25-8CAF-4D26-8B55-4B625CD5A088}"/>
              </a:ext>
            </a:extLst>
          </p:cNvPr>
          <p:cNvSpPr/>
          <p:nvPr/>
        </p:nvSpPr>
        <p:spPr>
          <a:xfrm>
            <a:off x="4138487" y="5109104"/>
            <a:ext cx="224731" cy="748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DC7EA066-3ED8-485C-AB24-457041746170}"/>
              </a:ext>
            </a:extLst>
          </p:cNvPr>
          <p:cNvSpPr/>
          <p:nvPr/>
        </p:nvSpPr>
        <p:spPr>
          <a:xfrm>
            <a:off x="4508667" y="5109104"/>
            <a:ext cx="224731" cy="748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4AF65CF0-E5E4-439C-9B39-B19E6DF93156}"/>
              </a:ext>
            </a:extLst>
          </p:cNvPr>
          <p:cNvSpPr/>
          <p:nvPr/>
        </p:nvSpPr>
        <p:spPr>
          <a:xfrm>
            <a:off x="4915185" y="5124261"/>
            <a:ext cx="224731" cy="748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091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hape 82">
                <a:extLst>
                  <a:ext uri="{FF2B5EF4-FFF2-40B4-BE49-F238E27FC236}">
                    <a16:creationId xmlns:a16="http://schemas.microsoft.com/office/drawing/2014/main" id="{18431247-DC2F-436A-8494-24AEA0E6C0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1487" y="436562"/>
                <a:ext cx="8631505" cy="4987564"/>
              </a:xfrm>
              <a:prstGeom prst="rect">
                <a:avLst/>
              </a:prstGeom>
            </p:spPr>
            <p:txBody>
              <a:bodyPr vert="horz" wrap="square" lIns="91425" tIns="91425" rIns="91425" bIns="91425" rtlCol="0" anchor="t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323850">
                  <a:buSzPct val="93750"/>
                  <a:buFont typeface="Arial"/>
                  <a:buChar char="•"/>
                </a:pPr>
                <a:r>
                  <a:rPr lang="en-US" altLang="zh-TW" sz="2400" dirty="0">
                    <a:solidFill>
                      <a:srgbClr val="0000FF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Negative</a:t>
                </a:r>
                <a:r>
                  <a:rPr lang="en-US" altLang="zh-TW" sz="2400" dirty="0">
                    <a:latin typeface="Comic Sans MS"/>
                    <a:ea typeface="Comic Sans MS"/>
                    <a:cs typeface="Comic Sans MS"/>
                    <a:sym typeface="Comic Sans MS"/>
                  </a:rPr>
                  <a:t> sentence to </a:t>
                </a:r>
                <a:r>
                  <a:rPr lang="en-US" altLang="zh-TW" sz="2400" dirty="0">
                    <a:solidFill>
                      <a:srgbClr val="FF0000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positive</a:t>
                </a:r>
                <a:r>
                  <a:rPr lang="en-US" altLang="zh-TW" sz="2400" dirty="0">
                    <a:latin typeface="Comic Sans MS"/>
                    <a:ea typeface="Comic Sans MS"/>
                    <a:cs typeface="Comic Sans MS"/>
                    <a:sym typeface="Comic Sans MS"/>
                  </a:rPr>
                  <a:t> sentence:</a:t>
                </a:r>
                <a:br>
                  <a:rPr lang="zh-TW" altLang="en-US" sz="2400" dirty="0"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it's a crappy day  </a:t>
                </a:r>
                <a14:m>
                  <m:oMath xmlns:m="http://schemas.openxmlformats.org/officeDocument/2006/math">
                    <m:r>
                      <a:rPr lang="en-US" altLang="zh-TW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→</m:t>
                    </m:r>
                  </m:oMath>
                </a14:m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 it's a great day</a:t>
                </a:r>
                <a:b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altLang="zh-TW" sz="2400" dirty="0" err="1"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wish you could be here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→</m:t>
                    </m:r>
                  </m:oMath>
                </a14:m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 you could be here</a:t>
                </a:r>
                <a:b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it's not a good idea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→</m:t>
                    </m:r>
                  </m:oMath>
                </a14:m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 it's good idea</a:t>
                </a:r>
                <a:b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altLang="zh-TW" sz="2400" dirty="0" err="1"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miss you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→</m:t>
                    </m:r>
                  </m:oMath>
                </a14:m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r>
                  <a:rPr lang="en-US" altLang="zh-TW" sz="2400" dirty="0" err="1"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love you</a:t>
                </a:r>
                <a:b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altLang="zh-TW" sz="2400" dirty="0" err="1"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don't love you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→</m:t>
                    </m:r>
                  </m:oMath>
                </a14:m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r>
                  <a:rPr lang="en-US" altLang="zh-TW" sz="2400" dirty="0" err="1"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love you</a:t>
                </a:r>
                <a:b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altLang="zh-TW" sz="2400" dirty="0" err="1"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can't do that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→</m:t>
                    </m:r>
                  </m:oMath>
                </a14:m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r>
                  <a:rPr lang="en-US" altLang="zh-TW" sz="2400" dirty="0" err="1"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can do that</a:t>
                </a:r>
                <a:b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altLang="zh-TW" sz="2400" dirty="0" err="1"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feel so sad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→</m:t>
                    </m:r>
                  </m:oMath>
                </a14:m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r>
                  <a:rPr lang="en-US" altLang="zh-TW" sz="2400" dirty="0" err="1">
                    <a:latin typeface="Arial"/>
                    <a:ea typeface="Arial"/>
                    <a:cs typeface="Arial"/>
                    <a:sym typeface="Arial"/>
                  </a:rPr>
                  <a:t>i</a:t>
                </a:r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happy</a:t>
                </a:r>
                <a:b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it's a bad day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→</m:t>
                    </m:r>
                  </m:oMath>
                </a14:m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 it's a good day</a:t>
                </a:r>
                <a:b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it's a dummy day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→</m:t>
                    </m:r>
                  </m:oMath>
                </a14:m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 it's a great day</a:t>
                </a:r>
                <a:b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sorry for doing such a horrible thing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→</m:t>
                    </m:r>
                  </m:oMath>
                </a14:m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 thanks for doing a great thing</a:t>
                </a:r>
                <a:b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my doggy is sick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→</m:t>
                    </m:r>
                  </m:oMath>
                </a14:m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 my doggy is my doggy</a:t>
                </a:r>
                <a:b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my little doggy is sick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→</m:t>
                    </m:r>
                  </m:oMath>
                </a14:m>
                <a:r>
                  <a:rPr lang="en-US" altLang="zh-TW" sz="2400" dirty="0">
                    <a:latin typeface="Arial"/>
                    <a:ea typeface="Arial"/>
                    <a:cs typeface="Arial"/>
                    <a:sym typeface="Arial"/>
                  </a:rPr>
                  <a:t> my little doggy is my little doggy</a:t>
                </a:r>
              </a:p>
            </p:txBody>
          </p:sp>
        </mc:Choice>
        <mc:Fallback xmlns="">
          <p:sp>
            <p:nvSpPr>
              <p:cNvPr id="4" name="Shape 82">
                <a:extLst>
                  <a:ext uri="{FF2B5EF4-FFF2-40B4-BE49-F238E27FC236}">
                    <a16:creationId xmlns:a16="http://schemas.microsoft.com/office/drawing/2014/main" id="{18431247-DC2F-436A-8494-24AEA0E6C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87" y="436562"/>
                <a:ext cx="8631505" cy="4987564"/>
              </a:xfrm>
              <a:prstGeom prst="rect">
                <a:avLst/>
              </a:prstGeom>
              <a:blipFill>
                <a:blip r:embed="rId3"/>
                <a:stretch>
                  <a:fillRect t="-7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>
            <a:extLst>
              <a:ext uri="{FF2B5EF4-FFF2-40B4-BE49-F238E27FC236}">
                <a16:creationId xmlns:a16="http://schemas.microsoft.com/office/drawing/2014/main" id="{3B979F54-BC04-44A4-9583-406E9C7E25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933" y="2133012"/>
            <a:ext cx="912434" cy="91243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4F648D9-58D4-4628-B465-E84BBF61B3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367" y="2214498"/>
            <a:ext cx="818422" cy="818422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175F239C-0715-400B-AE1E-5764CA47FA23}"/>
              </a:ext>
            </a:extLst>
          </p:cNvPr>
          <p:cNvSpPr/>
          <p:nvPr/>
        </p:nvSpPr>
        <p:spPr>
          <a:xfrm>
            <a:off x="6661444" y="2357746"/>
            <a:ext cx="797489" cy="462965"/>
          </a:xfrm>
          <a:prstGeom prst="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4D89D05-B787-4AA0-9A81-1C1998974A5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1999" y="5424994"/>
          <a:ext cx="7886700" cy="106655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7886700">
                  <a:extLst>
                    <a:ext uri="{9D8B030D-6E8A-4147-A177-3AD203B41FA5}">
                      <a16:colId xmlns:a16="http://schemas.microsoft.com/office/drawing/2014/main" val="2019992926"/>
                    </a:ext>
                  </a:extLst>
                </a:gridCol>
              </a:tblGrid>
              <a:tr h="257791">
                <a:tc>
                  <a:txBody>
                    <a:bodyPr/>
                    <a:lstStyle/>
                    <a:p>
                      <a:pPr fontAlgn="t"/>
                      <a:r>
                        <a:rPr lang="en-US" sz="1300" dirty="0">
                          <a:effectLst/>
                        </a:rPr>
                        <a:t>Title: SCALABLE SENTIMENT FOR SEQUENCE-TO-SEQUENCE CHATBOT RESPONSE WITH PERFORMANCE ANALYSIS</a:t>
                      </a:r>
                    </a:p>
                  </a:txBody>
                  <a:tcPr marL="68518" marR="68518" marT="34259" marB="34259"/>
                </a:tc>
                <a:extLst>
                  <a:ext uri="{0D108BD9-81ED-4DB2-BD59-A6C34878D82A}">
                    <a16:rowId xmlns:a16="http://schemas.microsoft.com/office/drawing/2014/main" val="1115574336"/>
                  </a:ext>
                </a:extLst>
              </a:tr>
              <a:tr h="257791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dirty="0">
                          <a:effectLst/>
                        </a:rPr>
                        <a:t>Session: Dialog Systems and Applications</a:t>
                      </a:r>
                    </a:p>
                  </a:txBody>
                  <a:tcPr marL="68518" marR="68518" marT="34259" marB="34259"/>
                </a:tc>
                <a:extLst>
                  <a:ext uri="{0D108BD9-81ED-4DB2-BD59-A6C34878D82A}">
                    <a16:rowId xmlns:a16="http://schemas.microsoft.com/office/drawing/2014/main" val="4061049934"/>
                  </a:ext>
                </a:extLst>
              </a:tr>
              <a:tr h="257791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 dirty="0">
                          <a:effectLst/>
                        </a:rPr>
                        <a:t>Time: Wednesday, April 18, 08:30 - 10:30</a:t>
                      </a:r>
                    </a:p>
                  </a:txBody>
                  <a:tcPr marL="68518" marR="68518" marT="34259" marB="34259"/>
                </a:tc>
                <a:extLst>
                  <a:ext uri="{0D108BD9-81ED-4DB2-BD59-A6C34878D82A}">
                    <a16:rowId xmlns:a16="http://schemas.microsoft.com/office/drawing/2014/main" val="87174988"/>
                  </a:ext>
                </a:extLst>
              </a:tr>
              <a:tr h="257791">
                <a:tc>
                  <a:txBody>
                    <a:bodyPr/>
                    <a:lstStyle/>
                    <a:p>
                      <a:pPr fontAlgn="t"/>
                      <a:r>
                        <a:rPr lang="en-US" sz="1300" dirty="0">
                          <a:effectLst/>
                        </a:rPr>
                        <a:t>Authors: </a:t>
                      </a:r>
                      <a:r>
                        <a:rPr lang="en-US" sz="1300" dirty="0" err="1">
                          <a:effectLst/>
                        </a:rPr>
                        <a:t>Chih</a:t>
                      </a:r>
                      <a:r>
                        <a:rPr lang="en-US" sz="1300" dirty="0">
                          <a:effectLst/>
                        </a:rPr>
                        <a:t>-Wei Lee, </a:t>
                      </a:r>
                      <a:r>
                        <a:rPr lang="en-US" sz="1300" dirty="0" err="1">
                          <a:effectLst/>
                        </a:rPr>
                        <a:t>Yau-Shian</a:t>
                      </a:r>
                      <a:r>
                        <a:rPr lang="en-US" sz="1300" dirty="0">
                          <a:effectLst/>
                        </a:rPr>
                        <a:t> Wang, Tsung-Yuan Hsu, </a:t>
                      </a:r>
                      <a:r>
                        <a:rPr lang="en-US" sz="1300" dirty="0" err="1">
                          <a:effectLst/>
                        </a:rPr>
                        <a:t>Kuan</a:t>
                      </a:r>
                      <a:r>
                        <a:rPr lang="en-US" sz="1300" dirty="0">
                          <a:effectLst/>
                        </a:rPr>
                        <a:t>-Yu Chen, Hung-Yi Lee, Lin-Shan Lee</a:t>
                      </a:r>
                    </a:p>
                  </a:txBody>
                  <a:tcPr marL="68518" marR="68518" marT="34259" marB="34259"/>
                </a:tc>
                <a:extLst>
                  <a:ext uri="{0D108BD9-81ED-4DB2-BD59-A6C34878D82A}">
                    <a16:rowId xmlns:a16="http://schemas.microsoft.com/office/drawing/2014/main" val="4276510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869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2B6C50B6-64C3-437F-8D7D-DD38C5E4B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47" y="2184306"/>
            <a:ext cx="1015043" cy="1042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837EE636-F1E7-4A01-B101-648C5C60E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899" y="2220340"/>
            <a:ext cx="1015043" cy="1042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2" descr="「新八」的圖片搜尋結果">
            <a:extLst>
              <a:ext uri="{FF2B5EF4-FFF2-40B4-BE49-F238E27FC236}">
                <a16:creationId xmlns:a16="http://schemas.microsoft.com/office/drawing/2014/main" id="{FA6AC903-955A-4AB5-AB59-BE0AB7BF2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50" y="3488567"/>
            <a:ext cx="946891" cy="126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「新八」的圖片搜尋結果">
            <a:extLst>
              <a:ext uri="{FF2B5EF4-FFF2-40B4-BE49-F238E27FC236}">
                <a16:creationId xmlns:a16="http://schemas.microsoft.com/office/drawing/2014/main" id="{94E6C9E0-D2AA-4431-84BC-810436931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0" y="3513559"/>
            <a:ext cx="946891" cy="126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4175546-7E1F-4D46-8E98-2655CA6DDFB5}"/>
                  </a:ext>
                </a:extLst>
              </p:cNvPr>
              <p:cNvSpPr/>
              <p:nvPr/>
            </p:nvSpPr>
            <p:spPr>
              <a:xfrm>
                <a:off x="1845592" y="2284667"/>
                <a:ext cx="996419" cy="9456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4175546-7E1F-4D46-8E98-2655CA6DDF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592" y="2284667"/>
                <a:ext cx="996419" cy="9456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06B4E00-1EC3-409D-9C30-1F89C0C4E51B}"/>
                  </a:ext>
                </a:extLst>
              </p:cNvPr>
              <p:cNvSpPr/>
              <p:nvPr/>
            </p:nvSpPr>
            <p:spPr>
              <a:xfrm>
                <a:off x="1845592" y="3652303"/>
                <a:ext cx="996419" cy="94568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06B4E00-1EC3-409D-9C30-1F89C0C4E5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592" y="3652303"/>
                <a:ext cx="996419" cy="9456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3CD6A66-3CE5-41E7-B69A-1F2DF6B3B9E8}"/>
                  </a:ext>
                </a:extLst>
              </p:cNvPr>
              <p:cNvSpPr/>
              <p:nvPr/>
            </p:nvSpPr>
            <p:spPr>
              <a:xfrm>
                <a:off x="4418040" y="3612531"/>
                <a:ext cx="939972" cy="94568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3CD6A66-3CE5-41E7-B69A-1F2DF6B3B9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040" y="3612531"/>
                <a:ext cx="939972" cy="9456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CECC41E-39AC-475E-A48B-8D3366695D17}"/>
                  </a:ext>
                </a:extLst>
              </p:cNvPr>
              <p:cNvSpPr/>
              <p:nvPr/>
            </p:nvSpPr>
            <p:spPr>
              <a:xfrm>
                <a:off x="4418040" y="2234585"/>
                <a:ext cx="950876" cy="9456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CECC41E-39AC-475E-A48B-8D3366695D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040" y="2234585"/>
                <a:ext cx="950876" cy="9456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33204704-41D7-456C-B719-9E6DB310796A}"/>
              </a:ext>
            </a:extLst>
          </p:cNvPr>
          <p:cNvSpPr/>
          <p:nvPr/>
        </p:nvSpPr>
        <p:spPr>
          <a:xfrm>
            <a:off x="3478189" y="2984367"/>
            <a:ext cx="229055" cy="9456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7FCFE7A0-A0BD-4E07-923D-1E87FE782CB5}"/>
              </a:ext>
            </a:extLst>
          </p:cNvPr>
          <p:cNvSpPr/>
          <p:nvPr/>
        </p:nvSpPr>
        <p:spPr>
          <a:xfrm>
            <a:off x="1258017" y="2538035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4549E22A-362C-4CCB-9FF8-F8538BC47F1B}"/>
              </a:ext>
            </a:extLst>
          </p:cNvPr>
          <p:cNvSpPr/>
          <p:nvPr/>
        </p:nvSpPr>
        <p:spPr>
          <a:xfrm>
            <a:off x="1258017" y="3913382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0BE95A9E-439A-4433-B68B-CEFC778AA1C6}"/>
              </a:ext>
            </a:extLst>
          </p:cNvPr>
          <p:cNvSpPr/>
          <p:nvPr/>
        </p:nvSpPr>
        <p:spPr>
          <a:xfrm>
            <a:off x="5418210" y="2529885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B58C9B13-428F-4477-BDAE-34ACF3A5DF6F}"/>
              </a:ext>
            </a:extLst>
          </p:cNvPr>
          <p:cNvSpPr/>
          <p:nvPr/>
        </p:nvSpPr>
        <p:spPr>
          <a:xfrm>
            <a:off x="5418210" y="3905232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CDDFA05C-92D4-4F7C-B026-18AEC537ACF5}"/>
              </a:ext>
            </a:extLst>
          </p:cNvPr>
          <p:cNvSpPr/>
          <p:nvPr/>
        </p:nvSpPr>
        <p:spPr>
          <a:xfrm rot="2701164">
            <a:off x="2837992" y="2797050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61520144-02E0-4787-9A98-10582D372042}"/>
              </a:ext>
            </a:extLst>
          </p:cNvPr>
          <p:cNvSpPr/>
          <p:nvPr/>
        </p:nvSpPr>
        <p:spPr>
          <a:xfrm rot="2701164">
            <a:off x="3891205" y="3693465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F786F9CA-D936-4278-8629-F71DE9BF4C16}"/>
              </a:ext>
            </a:extLst>
          </p:cNvPr>
          <p:cNvSpPr/>
          <p:nvPr/>
        </p:nvSpPr>
        <p:spPr>
          <a:xfrm rot="18882259">
            <a:off x="2836394" y="3634832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1DA496EA-9DA7-409F-93E7-67B201F24E8E}"/>
              </a:ext>
            </a:extLst>
          </p:cNvPr>
          <p:cNvSpPr/>
          <p:nvPr/>
        </p:nvSpPr>
        <p:spPr>
          <a:xfrm rot="18882259">
            <a:off x="3836051" y="2775505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1E6B56D4-8616-4145-B3DF-7F5B6E44C583}"/>
                  </a:ext>
                </a:extLst>
              </p:cNvPr>
              <p:cNvSpPr/>
              <p:nvPr/>
            </p:nvSpPr>
            <p:spPr>
              <a:xfrm>
                <a:off x="7566807" y="2429304"/>
                <a:ext cx="620558" cy="69275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1E6B56D4-8616-4145-B3DF-7F5B6E44C5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6807" y="2429304"/>
                <a:ext cx="620558" cy="6927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5A8E7863-27E5-4984-97DA-4DA37982D397}"/>
                  </a:ext>
                </a:extLst>
              </p:cNvPr>
              <p:cNvSpPr/>
              <p:nvPr/>
            </p:nvSpPr>
            <p:spPr>
              <a:xfrm>
                <a:off x="7583311" y="3787829"/>
                <a:ext cx="620558" cy="69275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5A8E7863-27E5-4984-97DA-4DA37982D3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311" y="3787829"/>
                <a:ext cx="620558" cy="6927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87CAE8F8-0EBA-44BC-B6A0-7447A96B7F8D}"/>
              </a:ext>
            </a:extLst>
          </p:cNvPr>
          <p:cNvSpPr/>
          <p:nvPr/>
        </p:nvSpPr>
        <p:spPr>
          <a:xfrm>
            <a:off x="7044486" y="2531535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箭號: 向右 41">
            <a:extLst>
              <a:ext uri="{FF2B5EF4-FFF2-40B4-BE49-F238E27FC236}">
                <a16:creationId xmlns:a16="http://schemas.microsoft.com/office/drawing/2014/main" id="{63891404-5889-4621-B549-08963B03120B}"/>
              </a:ext>
            </a:extLst>
          </p:cNvPr>
          <p:cNvSpPr/>
          <p:nvPr/>
        </p:nvSpPr>
        <p:spPr>
          <a:xfrm>
            <a:off x="7020940" y="3900674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CB6BBFDF-A9B1-4F42-9B62-6A6C79FA1BED}"/>
              </a:ext>
            </a:extLst>
          </p:cNvPr>
          <p:cNvSpPr txBox="1"/>
          <p:nvPr/>
        </p:nvSpPr>
        <p:spPr>
          <a:xfrm>
            <a:off x="7138788" y="1570886"/>
            <a:ext cx="202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Discriminator of X domain</a:t>
            </a:r>
            <a:endParaRPr lang="zh-TW" altLang="en-US" sz="2400" dirty="0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D107CB0E-FE01-497C-B106-60039F6C6CE0}"/>
              </a:ext>
            </a:extLst>
          </p:cNvPr>
          <p:cNvSpPr txBox="1"/>
          <p:nvPr/>
        </p:nvSpPr>
        <p:spPr>
          <a:xfrm>
            <a:off x="7138788" y="4495874"/>
            <a:ext cx="202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Discriminator of Y domain</a:t>
            </a:r>
            <a:endParaRPr lang="zh-TW" altLang="en-US" sz="2400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03C0153E-AAD6-4376-BBFF-3DBD5736A8E7}"/>
              </a:ext>
            </a:extLst>
          </p:cNvPr>
          <p:cNvSpPr/>
          <p:nvPr/>
        </p:nvSpPr>
        <p:spPr>
          <a:xfrm>
            <a:off x="157647" y="99839"/>
            <a:ext cx="5111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Projection to Common Space</a:t>
            </a:r>
            <a:endParaRPr lang="zh-TW" altLang="en-US" sz="3200" b="1" i="1" u="sng" dirty="0"/>
          </a:p>
        </p:txBody>
      </p:sp>
    </p:spTree>
    <p:extLst>
      <p:ext uri="{BB962C8B-B14F-4D97-AF65-F5344CB8AC3E}">
        <p14:creationId xmlns:p14="http://schemas.microsoft.com/office/powerpoint/2010/main" val="94463285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4175546-7E1F-4D46-8E98-2655CA6DDFB5}"/>
                  </a:ext>
                </a:extLst>
              </p:cNvPr>
              <p:cNvSpPr/>
              <p:nvPr/>
            </p:nvSpPr>
            <p:spPr>
              <a:xfrm>
                <a:off x="1845592" y="2284667"/>
                <a:ext cx="996419" cy="9456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4175546-7E1F-4D46-8E98-2655CA6DDF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592" y="2284667"/>
                <a:ext cx="996419" cy="9456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06B4E00-1EC3-409D-9C30-1F89C0C4E51B}"/>
                  </a:ext>
                </a:extLst>
              </p:cNvPr>
              <p:cNvSpPr/>
              <p:nvPr/>
            </p:nvSpPr>
            <p:spPr>
              <a:xfrm>
                <a:off x="1845592" y="3652303"/>
                <a:ext cx="996419" cy="94568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D06B4E00-1EC3-409D-9C30-1F89C0C4E5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592" y="3652303"/>
                <a:ext cx="996419" cy="945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3CD6A66-3CE5-41E7-B69A-1F2DF6B3B9E8}"/>
                  </a:ext>
                </a:extLst>
              </p:cNvPr>
              <p:cNvSpPr/>
              <p:nvPr/>
            </p:nvSpPr>
            <p:spPr>
              <a:xfrm>
                <a:off x="4418040" y="3612531"/>
                <a:ext cx="939972" cy="94568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23CD6A66-3CE5-41E7-B69A-1F2DF6B3B9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040" y="3612531"/>
                <a:ext cx="939972" cy="9456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CECC41E-39AC-475E-A48B-8D3366695D17}"/>
                  </a:ext>
                </a:extLst>
              </p:cNvPr>
              <p:cNvSpPr/>
              <p:nvPr/>
            </p:nvSpPr>
            <p:spPr>
              <a:xfrm>
                <a:off x="4418040" y="2234585"/>
                <a:ext cx="950876" cy="9456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CECC41E-39AC-475E-A48B-8D3366695D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040" y="2234585"/>
                <a:ext cx="950876" cy="9456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33204704-41D7-456C-B719-9E6DB310796A}"/>
              </a:ext>
            </a:extLst>
          </p:cNvPr>
          <p:cNvSpPr/>
          <p:nvPr/>
        </p:nvSpPr>
        <p:spPr>
          <a:xfrm>
            <a:off x="3478189" y="2984367"/>
            <a:ext cx="229055" cy="9456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7FCFE7A0-A0BD-4E07-923D-1E87FE782CB5}"/>
              </a:ext>
            </a:extLst>
          </p:cNvPr>
          <p:cNvSpPr/>
          <p:nvPr/>
        </p:nvSpPr>
        <p:spPr>
          <a:xfrm>
            <a:off x="1258017" y="2538035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4549E22A-362C-4CCB-9FF8-F8538BC47F1B}"/>
              </a:ext>
            </a:extLst>
          </p:cNvPr>
          <p:cNvSpPr/>
          <p:nvPr/>
        </p:nvSpPr>
        <p:spPr>
          <a:xfrm>
            <a:off x="1258017" y="3913382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0BE95A9E-439A-4433-B68B-CEFC778AA1C6}"/>
              </a:ext>
            </a:extLst>
          </p:cNvPr>
          <p:cNvSpPr/>
          <p:nvPr/>
        </p:nvSpPr>
        <p:spPr>
          <a:xfrm>
            <a:off x="5418210" y="2529885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B58C9B13-428F-4477-BDAE-34ACF3A5DF6F}"/>
              </a:ext>
            </a:extLst>
          </p:cNvPr>
          <p:cNvSpPr/>
          <p:nvPr/>
        </p:nvSpPr>
        <p:spPr>
          <a:xfrm>
            <a:off x="5418210" y="3905232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CDDFA05C-92D4-4F7C-B026-18AEC537ACF5}"/>
              </a:ext>
            </a:extLst>
          </p:cNvPr>
          <p:cNvSpPr/>
          <p:nvPr/>
        </p:nvSpPr>
        <p:spPr>
          <a:xfrm rot="2701164">
            <a:off x="2837992" y="2797050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61520144-02E0-4787-9A98-10582D372042}"/>
              </a:ext>
            </a:extLst>
          </p:cNvPr>
          <p:cNvSpPr/>
          <p:nvPr/>
        </p:nvSpPr>
        <p:spPr>
          <a:xfrm rot="2701164">
            <a:off x="3891205" y="3693465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F786F9CA-D936-4278-8629-F71DE9BF4C16}"/>
              </a:ext>
            </a:extLst>
          </p:cNvPr>
          <p:cNvSpPr/>
          <p:nvPr/>
        </p:nvSpPr>
        <p:spPr>
          <a:xfrm rot="18882259">
            <a:off x="2836394" y="3634832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1DA496EA-9DA7-409F-93E7-67B201F24E8E}"/>
              </a:ext>
            </a:extLst>
          </p:cNvPr>
          <p:cNvSpPr/>
          <p:nvPr/>
        </p:nvSpPr>
        <p:spPr>
          <a:xfrm rot="18882259">
            <a:off x="3836051" y="2775505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1E6B56D4-8616-4145-B3DF-7F5B6E44C583}"/>
                  </a:ext>
                </a:extLst>
              </p:cNvPr>
              <p:cNvSpPr/>
              <p:nvPr/>
            </p:nvSpPr>
            <p:spPr>
              <a:xfrm>
                <a:off x="7566807" y="2429304"/>
                <a:ext cx="620558" cy="69275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1E6B56D4-8616-4145-B3DF-7F5B6E44C5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6807" y="2429304"/>
                <a:ext cx="620558" cy="6927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5A8E7863-27E5-4984-97DA-4DA37982D397}"/>
                  </a:ext>
                </a:extLst>
              </p:cNvPr>
              <p:cNvSpPr/>
              <p:nvPr/>
            </p:nvSpPr>
            <p:spPr>
              <a:xfrm>
                <a:off x="7583311" y="3787829"/>
                <a:ext cx="620558" cy="69275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5A8E7863-27E5-4984-97DA-4DA37982D3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311" y="3787829"/>
                <a:ext cx="620558" cy="6927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87CAE8F8-0EBA-44BC-B6A0-7447A96B7F8D}"/>
              </a:ext>
            </a:extLst>
          </p:cNvPr>
          <p:cNvSpPr/>
          <p:nvPr/>
        </p:nvSpPr>
        <p:spPr>
          <a:xfrm>
            <a:off x="7044486" y="2531535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箭號: 向右 41">
            <a:extLst>
              <a:ext uri="{FF2B5EF4-FFF2-40B4-BE49-F238E27FC236}">
                <a16:creationId xmlns:a16="http://schemas.microsoft.com/office/drawing/2014/main" id="{63891404-5889-4621-B549-08963B03120B}"/>
              </a:ext>
            </a:extLst>
          </p:cNvPr>
          <p:cNvSpPr/>
          <p:nvPr/>
        </p:nvSpPr>
        <p:spPr>
          <a:xfrm>
            <a:off x="7020940" y="3900674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CB6BBFDF-A9B1-4F42-9B62-6A6C79FA1BED}"/>
              </a:ext>
            </a:extLst>
          </p:cNvPr>
          <p:cNvSpPr txBox="1"/>
          <p:nvPr/>
        </p:nvSpPr>
        <p:spPr>
          <a:xfrm>
            <a:off x="7138788" y="1570886"/>
            <a:ext cx="202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Discriminator of X domain</a:t>
            </a:r>
            <a:endParaRPr lang="zh-TW" altLang="en-US" sz="2400" dirty="0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D107CB0E-FE01-497C-B106-60039F6C6CE0}"/>
              </a:ext>
            </a:extLst>
          </p:cNvPr>
          <p:cNvSpPr txBox="1"/>
          <p:nvPr/>
        </p:nvSpPr>
        <p:spPr>
          <a:xfrm>
            <a:off x="7138788" y="4495874"/>
            <a:ext cx="202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Discriminator of Y domain</a:t>
            </a:r>
            <a:endParaRPr lang="zh-TW" altLang="en-US" sz="2400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03C0153E-AAD6-4376-BBFF-3DBD5736A8E7}"/>
              </a:ext>
            </a:extLst>
          </p:cNvPr>
          <p:cNvSpPr/>
          <p:nvPr/>
        </p:nvSpPr>
        <p:spPr>
          <a:xfrm>
            <a:off x="157647" y="99839"/>
            <a:ext cx="5111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Projection to Common Space</a:t>
            </a:r>
            <a:endParaRPr lang="zh-TW" altLang="en-US" sz="3200" b="1" i="1" u="sng" dirty="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6995792-A251-4076-8D84-855D71F87874}"/>
              </a:ext>
            </a:extLst>
          </p:cNvPr>
          <p:cNvSpPr/>
          <p:nvPr/>
        </p:nvSpPr>
        <p:spPr>
          <a:xfrm>
            <a:off x="38511" y="2263420"/>
            <a:ext cx="1335516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Positive</a:t>
            </a:r>
          </a:p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Sentence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6E46195B-FBF8-4455-9853-1C9AC26BD6C8}"/>
              </a:ext>
            </a:extLst>
          </p:cNvPr>
          <p:cNvSpPr/>
          <p:nvPr/>
        </p:nvSpPr>
        <p:spPr>
          <a:xfrm>
            <a:off x="5833003" y="2234585"/>
            <a:ext cx="1335516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Positive</a:t>
            </a:r>
          </a:p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Sentence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A7DD82A7-4B08-45F2-84C2-69B838FA58BF}"/>
              </a:ext>
            </a:extLst>
          </p:cNvPr>
          <p:cNvSpPr/>
          <p:nvPr/>
        </p:nvSpPr>
        <p:spPr>
          <a:xfrm>
            <a:off x="32277" y="3663439"/>
            <a:ext cx="1335516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Negative</a:t>
            </a:r>
          </a:p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Sentence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377890B2-9FA5-402D-BA68-A562F29E40EB}"/>
              </a:ext>
            </a:extLst>
          </p:cNvPr>
          <p:cNvSpPr/>
          <p:nvPr/>
        </p:nvSpPr>
        <p:spPr>
          <a:xfrm>
            <a:off x="5835430" y="3679092"/>
            <a:ext cx="1335516" cy="9881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Negative</a:t>
            </a:r>
          </a:p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Sentence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162D44B-839E-4B6F-A1A6-E7CDC73E78BD}"/>
              </a:ext>
            </a:extLst>
          </p:cNvPr>
          <p:cNvSpPr/>
          <p:nvPr/>
        </p:nvSpPr>
        <p:spPr>
          <a:xfrm>
            <a:off x="505332" y="1077042"/>
            <a:ext cx="6174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TW" sz="2400" dirty="0"/>
              <a:t>Decoder hidden layer as discriminator input 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3F7EAD1-C584-4641-BD28-EAD2FA95121D}"/>
              </a:ext>
            </a:extLst>
          </p:cNvPr>
          <p:cNvSpPr/>
          <p:nvPr/>
        </p:nvSpPr>
        <p:spPr>
          <a:xfrm>
            <a:off x="991226" y="1472137"/>
            <a:ext cx="2486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[Shen, et al., NIPS, 2017]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550196BC-ACBA-472C-9994-72E79DFF1A3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4893478" y="1538707"/>
            <a:ext cx="375440" cy="6958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B242AE3A-BB1A-4997-8CAE-42599E495A03}"/>
                  </a:ext>
                </a:extLst>
              </p:cNvPr>
              <p:cNvSpPr txBox="1"/>
              <p:nvPr/>
            </p:nvSpPr>
            <p:spPr>
              <a:xfrm>
                <a:off x="6578389" y="5485367"/>
                <a:ext cx="25786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𝐸𝑁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altLang="zh-TW" sz="2400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𝐸𝑁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B242AE3A-BB1A-4997-8CAE-42599E495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8389" y="5485367"/>
                <a:ext cx="2578672" cy="461665"/>
              </a:xfrm>
              <a:prstGeom prst="rect">
                <a:avLst/>
              </a:prstGeom>
              <a:blipFill>
                <a:blip r:embed="rId8"/>
                <a:stretch>
                  <a:fillRect l="-3546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矩形 56">
            <a:extLst>
              <a:ext uri="{FF2B5EF4-FFF2-40B4-BE49-F238E27FC236}">
                <a16:creationId xmlns:a16="http://schemas.microsoft.com/office/drawing/2014/main" id="{A4AD44E0-4F74-46EA-A5AA-B62140A3CE70}"/>
              </a:ext>
            </a:extLst>
          </p:cNvPr>
          <p:cNvSpPr/>
          <p:nvPr/>
        </p:nvSpPr>
        <p:spPr>
          <a:xfrm>
            <a:off x="4142929" y="5176547"/>
            <a:ext cx="2025898" cy="10426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Domain</a:t>
            </a:r>
          </a:p>
          <a:p>
            <a:pPr algn="ctr"/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D73255E6-2823-4110-BC64-7959F5A2721F}"/>
              </a:ext>
            </a:extLst>
          </p:cNvPr>
          <p:cNvCxnSpPr>
            <a:cxnSpLocks/>
          </p:cNvCxnSpPr>
          <p:nvPr/>
        </p:nvCxnSpPr>
        <p:spPr>
          <a:xfrm>
            <a:off x="6216872" y="5716199"/>
            <a:ext cx="361517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字方塊 58">
                <a:extLst>
                  <a:ext uri="{FF2B5EF4-FFF2-40B4-BE49-F238E27FC236}">
                    <a16:creationId xmlns:a16="http://schemas.microsoft.com/office/drawing/2014/main" id="{E45D6567-01D1-401C-B166-4C089627F34F}"/>
                  </a:ext>
                </a:extLst>
              </p:cNvPr>
              <p:cNvSpPr txBox="1"/>
              <p:nvPr/>
            </p:nvSpPr>
            <p:spPr>
              <a:xfrm>
                <a:off x="320306" y="4835405"/>
                <a:ext cx="30505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𝐸𝑁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altLang="zh-TW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𝐸𝑁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fool the domain discriminator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59" name="文字方塊 58">
                <a:extLst>
                  <a:ext uri="{FF2B5EF4-FFF2-40B4-BE49-F238E27FC236}">
                    <a16:creationId xmlns:a16="http://schemas.microsoft.com/office/drawing/2014/main" id="{E45D6567-01D1-401C-B166-4C089627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06" y="4835405"/>
                <a:ext cx="3050572" cy="830997"/>
              </a:xfrm>
              <a:prstGeom prst="rect">
                <a:avLst/>
              </a:prstGeom>
              <a:blipFill>
                <a:blip r:embed="rId9"/>
                <a:stretch>
                  <a:fillRect l="-3200" t="-5839" r="-1000" b="-153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線單箭頭接點 59">
            <a:extLst>
              <a:ext uri="{FF2B5EF4-FFF2-40B4-BE49-F238E27FC236}">
                <a16:creationId xmlns:a16="http://schemas.microsoft.com/office/drawing/2014/main" id="{AA8C6433-7392-429D-BC38-7A34851DF1A9}"/>
              </a:ext>
            </a:extLst>
          </p:cNvPr>
          <p:cNvCxnSpPr>
            <a:cxnSpLocks/>
          </p:cNvCxnSpPr>
          <p:nvPr/>
        </p:nvCxnSpPr>
        <p:spPr>
          <a:xfrm>
            <a:off x="3595243" y="5716199"/>
            <a:ext cx="554847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單箭頭接點 60">
            <a:extLst>
              <a:ext uri="{FF2B5EF4-FFF2-40B4-BE49-F238E27FC236}">
                <a16:creationId xmlns:a16="http://schemas.microsoft.com/office/drawing/2014/main" id="{A03E75C4-4CF4-469B-A7A7-ECF20321F795}"/>
              </a:ext>
            </a:extLst>
          </p:cNvPr>
          <p:cNvCxnSpPr>
            <a:cxnSpLocks/>
          </p:cNvCxnSpPr>
          <p:nvPr/>
        </p:nvCxnSpPr>
        <p:spPr>
          <a:xfrm>
            <a:off x="3595554" y="3930053"/>
            <a:ext cx="0" cy="178614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>
            <a:extLst>
              <a:ext uri="{FF2B5EF4-FFF2-40B4-BE49-F238E27FC236}">
                <a16:creationId xmlns:a16="http://schemas.microsoft.com/office/drawing/2014/main" id="{F1E69424-1C5D-49FD-ABD1-CC878D9E8C6F}"/>
              </a:ext>
            </a:extLst>
          </p:cNvPr>
          <p:cNvSpPr/>
          <p:nvPr/>
        </p:nvSpPr>
        <p:spPr>
          <a:xfrm>
            <a:off x="424935" y="5716199"/>
            <a:ext cx="2498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[Zhao, et al., </a:t>
            </a:r>
            <a:r>
              <a:rPr lang="en-US" altLang="zh-TW" dirty="0" err="1">
                <a:solidFill>
                  <a:srgbClr val="0000FF"/>
                </a:solidFill>
              </a:rPr>
              <a:t>arXiv</a:t>
            </a:r>
            <a:r>
              <a:rPr lang="en-US" altLang="zh-TW" dirty="0">
                <a:solidFill>
                  <a:srgbClr val="0000FF"/>
                </a:solidFill>
              </a:rPr>
              <a:t>, 2017]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EC3F0854-CA96-48F1-937C-B13AC69660A5}"/>
              </a:ext>
            </a:extLst>
          </p:cNvPr>
          <p:cNvSpPr/>
          <p:nvPr/>
        </p:nvSpPr>
        <p:spPr>
          <a:xfrm>
            <a:off x="424935" y="6034491"/>
            <a:ext cx="2275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[Fu, et al., AAAI, 2018]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2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5" grpId="0"/>
      <p:bldP spid="56" grpId="0"/>
      <p:bldP spid="57" grpId="0" animBg="1"/>
      <p:bldP spid="59" grpId="0"/>
      <p:bldP spid="62" grpId="0"/>
      <p:bldP spid="63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 of Part III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E4B48ADB-449D-48E0-B2EB-7DBCC428D118}"/>
              </a:ext>
            </a:extLst>
          </p:cNvPr>
          <p:cNvSpPr/>
          <p:nvPr/>
        </p:nvSpPr>
        <p:spPr>
          <a:xfrm>
            <a:off x="822807" y="5154141"/>
            <a:ext cx="6535936" cy="4642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34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Abstractive Summarization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Now machine can do </a:t>
            </a:r>
            <a:r>
              <a:rPr lang="en-US" altLang="zh-TW" b="1" dirty="0"/>
              <a:t>abstractive summary </a:t>
            </a:r>
            <a:r>
              <a:rPr lang="en-US" altLang="zh-TW" dirty="0"/>
              <a:t>by seq2seq (write summaries in its own words)</a:t>
            </a:r>
          </a:p>
        </p:txBody>
      </p:sp>
      <p:pic>
        <p:nvPicPr>
          <p:cNvPr id="15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021" y="3325835"/>
            <a:ext cx="1514250" cy="195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7127060" y="3001729"/>
            <a:ext cx="2016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TW" sz="2400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summary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112197" y="4010370"/>
            <a:ext cx="1919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TW" sz="2400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summary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112196" y="5066065"/>
            <a:ext cx="1919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TW" sz="2400" dirty="0">
                <a:solidFill>
                  <a:srgbClr val="2222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summary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3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777886" y="5857691"/>
            <a:ext cx="2634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Training Data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箭號: 向右 6"/>
          <p:cNvSpPr/>
          <p:nvPr/>
        </p:nvSpPr>
        <p:spPr>
          <a:xfrm flipH="1">
            <a:off x="4646705" y="4034962"/>
            <a:ext cx="709971" cy="53088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75406" y="4685599"/>
            <a:ext cx="19253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summary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4" name="箭號: 向右 23"/>
          <p:cNvSpPr/>
          <p:nvPr/>
        </p:nvSpPr>
        <p:spPr>
          <a:xfrm>
            <a:off x="2853031" y="3589666"/>
            <a:ext cx="709970" cy="53088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箭號: 向右 24"/>
          <p:cNvSpPr/>
          <p:nvPr/>
        </p:nvSpPr>
        <p:spPr>
          <a:xfrm flipH="1">
            <a:off x="2729788" y="4685599"/>
            <a:ext cx="709970" cy="53088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215" y="2797696"/>
            <a:ext cx="1656255" cy="92401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215" y="3815978"/>
            <a:ext cx="1641985" cy="92012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5946" y="4830371"/>
            <a:ext cx="1663524" cy="93305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953" y="3294543"/>
            <a:ext cx="1767583" cy="99725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22990" y="5265070"/>
            <a:ext cx="2257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seq2seq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1755" y="4985651"/>
            <a:ext cx="2486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(in its own words)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B8E8A31-BD85-4DF2-857A-D34580D2FF45}"/>
              </a:ext>
            </a:extLst>
          </p:cNvPr>
          <p:cNvSpPr txBox="1"/>
          <p:nvPr/>
        </p:nvSpPr>
        <p:spPr>
          <a:xfrm>
            <a:off x="776860" y="5810050"/>
            <a:ext cx="4087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Supervised: We need lots of labelled training data.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6" grpId="0"/>
      <p:bldP spid="7" grpId="0" animBg="1"/>
      <p:bldP spid="23" grpId="0"/>
      <p:bldP spid="24" grpId="0" animBg="1"/>
      <p:bldP spid="25" grpId="0" animBg="1"/>
      <p:bldP spid="5" grpId="0"/>
      <p:bldP spid="11" grpId="0"/>
      <p:bldP spid="22" grpId="0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ãa pile of documentsãçåçæå°çµæ">
            <a:extLst>
              <a:ext uri="{FF2B5EF4-FFF2-40B4-BE49-F238E27FC236}">
                <a16:creationId xmlns:a16="http://schemas.microsoft.com/office/drawing/2014/main" id="{69A1BBC6-C84C-4646-8018-DA40235D1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29" y="210758"/>
            <a:ext cx="2223143" cy="253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2CBDBF8-742D-4545-9785-ED232D5C4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54" y="365126"/>
            <a:ext cx="7886700" cy="1325563"/>
          </a:xfrm>
        </p:spPr>
        <p:txBody>
          <a:bodyPr/>
          <a:lstStyle/>
          <a:p>
            <a:r>
              <a:rPr lang="en-US" altLang="zh-TW" dirty="0"/>
              <a:t>Unsupervised Abstractive Summarization</a:t>
            </a:r>
            <a:endParaRPr lang="zh-TW" altLang="en-US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9997A357-C0C9-47D7-9B50-FBEF363D5768}"/>
              </a:ext>
            </a:extLst>
          </p:cNvPr>
          <p:cNvGrpSpPr/>
          <p:nvPr/>
        </p:nvGrpSpPr>
        <p:grpSpPr>
          <a:xfrm>
            <a:off x="2190014" y="4077677"/>
            <a:ext cx="1514250" cy="1954032"/>
            <a:chOff x="3399548" y="3560456"/>
            <a:chExt cx="1514250" cy="1954032"/>
          </a:xfrm>
        </p:grpSpPr>
        <p:pic>
          <p:nvPicPr>
            <p:cNvPr id="4" name="Picture 2" descr="http://www.is-scam.com/wp-content/uploads/2014/12/question-robot.png">
              <a:extLst>
                <a:ext uri="{FF2B5EF4-FFF2-40B4-BE49-F238E27FC236}">
                  <a16:creationId xmlns:a16="http://schemas.microsoft.com/office/drawing/2014/main" id="{783F4237-9150-4FF0-81CC-0DE26F9DB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9548" y="3560456"/>
              <a:ext cx="1514250" cy="195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DAEF705-8675-44FD-A58D-FD234AD560E5}"/>
                </a:ext>
              </a:extLst>
            </p:cNvPr>
            <p:cNvSpPr/>
            <p:nvPr/>
          </p:nvSpPr>
          <p:spPr>
            <a:xfrm>
              <a:off x="3506735" y="4626526"/>
              <a:ext cx="528237" cy="7002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/>
                <a:t>1</a:t>
              </a:r>
              <a:endParaRPr lang="zh-TW" altLang="en-US" sz="3200" dirty="0"/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BDB10994-33C2-4896-ABB5-D0E24F44C767}"/>
              </a:ext>
            </a:extLst>
          </p:cNvPr>
          <p:cNvGrpSpPr/>
          <p:nvPr/>
        </p:nvGrpSpPr>
        <p:grpSpPr>
          <a:xfrm>
            <a:off x="5718303" y="4077677"/>
            <a:ext cx="1514250" cy="1954032"/>
            <a:chOff x="3399548" y="3560456"/>
            <a:chExt cx="1514250" cy="1954032"/>
          </a:xfrm>
        </p:grpSpPr>
        <p:pic>
          <p:nvPicPr>
            <p:cNvPr id="8" name="Picture 2" descr="http://www.is-scam.com/wp-content/uploads/2014/12/question-robot.png">
              <a:extLst>
                <a:ext uri="{FF2B5EF4-FFF2-40B4-BE49-F238E27FC236}">
                  <a16:creationId xmlns:a16="http://schemas.microsoft.com/office/drawing/2014/main" id="{4F2C7341-DF25-4B14-905A-01FF3C08F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9548" y="3560456"/>
              <a:ext cx="1514250" cy="195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5F65322-9E1E-444D-9E89-B1153F938B57}"/>
                </a:ext>
              </a:extLst>
            </p:cNvPr>
            <p:cNvSpPr/>
            <p:nvPr/>
          </p:nvSpPr>
          <p:spPr>
            <a:xfrm>
              <a:off x="3506735" y="4626526"/>
              <a:ext cx="528237" cy="70021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/>
                <a:t>2</a:t>
              </a:r>
              <a:endParaRPr lang="zh-TW" altLang="en-US" sz="3200" dirty="0"/>
            </a:p>
          </p:txBody>
        </p:sp>
      </p:grp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E5FB4D7E-B05A-4B7E-8F47-E54FBD6AC833}"/>
              </a:ext>
            </a:extLst>
          </p:cNvPr>
          <p:cNvSpPr/>
          <p:nvPr/>
        </p:nvSpPr>
        <p:spPr>
          <a:xfrm>
            <a:off x="1689328" y="4924467"/>
            <a:ext cx="528197" cy="482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85ACE2CC-1774-4E3B-B596-D730BB3D0505}"/>
              </a:ext>
            </a:extLst>
          </p:cNvPr>
          <p:cNvSpPr/>
          <p:nvPr/>
        </p:nvSpPr>
        <p:spPr>
          <a:xfrm>
            <a:off x="3533913" y="4912913"/>
            <a:ext cx="528197" cy="482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340543A-3389-4D82-BFD1-78B04190CB38}"/>
              </a:ext>
            </a:extLst>
          </p:cNvPr>
          <p:cNvSpPr txBox="1"/>
          <p:nvPr/>
        </p:nvSpPr>
        <p:spPr>
          <a:xfrm>
            <a:off x="3791593" y="5709741"/>
            <a:ext cx="1717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Summary?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76E08200-120F-43B5-8F84-811915317679}"/>
              </a:ext>
            </a:extLst>
          </p:cNvPr>
          <p:cNvSpPr/>
          <p:nvPr/>
        </p:nvSpPr>
        <p:spPr>
          <a:xfrm>
            <a:off x="5231343" y="4912913"/>
            <a:ext cx="528197" cy="482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734330F1-3BD6-4235-8A2E-CD01AEC356F3}"/>
              </a:ext>
            </a:extLst>
          </p:cNvPr>
          <p:cNvSpPr/>
          <p:nvPr/>
        </p:nvSpPr>
        <p:spPr>
          <a:xfrm>
            <a:off x="7003429" y="4924467"/>
            <a:ext cx="528197" cy="482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0D90B95-5ED2-456A-A4E8-EF05986B03AB}"/>
              </a:ext>
            </a:extLst>
          </p:cNvPr>
          <p:cNvSpPr txBox="1"/>
          <p:nvPr/>
        </p:nvSpPr>
        <p:spPr>
          <a:xfrm>
            <a:off x="2235094" y="6031709"/>
            <a:ext cx="151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Seq2seq</a:t>
            </a:r>
            <a:endParaRPr lang="zh-TW" altLang="en-US" sz="2800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2A40922-A3C4-4847-80EB-DDE6157A0D28}"/>
              </a:ext>
            </a:extLst>
          </p:cNvPr>
          <p:cNvSpPr txBox="1"/>
          <p:nvPr/>
        </p:nvSpPr>
        <p:spPr>
          <a:xfrm>
            <a:off x="5826565" y="6049895"/>
            <a:ext cx="151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Seq2seq</a:t>
            </a:r>
            <a:endParaRPr lang="zh-TW" altLang="en-US" sz="2800" dirty="0"/>
          </a:p>
        </p:txBody>
      </p:sp>
      <p:pic>
        <p:nvPicPr>
          <p:cNvPr id="1026" name="Picture 2" descr="ãdocumentãçåçæå°çµæ">
            <a:extLst>
              <a:ext uri="{FF2B5EF4-FFF2-40B4-BE49-F238E27FC236}">
                <a16:creationId xmlns:a16="http://schemas.microsoft.com/office/drawing/2014/main" id="{3AE3AE9A-9185-499E-91F5-AEDDC611D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167" y="4465908"/>
            <a:ext cx="1213176" cy="125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documentãçåçæå°çµæ">
            <a:extLst>
              <a:ext uri="{FF2B5EF4-FFF2-40B4-BE49-F238E27FC236}">
                <a16:creationId xmlns:a16="http://schemas.microsoft.com/office/drawing/2014/main" id="{A73B0BF9-B968-437F-A89D-F8528148D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9" y="4392644"/>
            <a:ext cx="1184909" cy="145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ãdocumentãçåçæå°çµæ">
            <a:extLst>
              <a:ext uri="{FF2B5EF4-FFF2-40B4-BE49-F238E27FC236}">
                <a16:creationId xmlns:a16="http://schemas.microsoft.com/office/drawing/2014/main" id="{B8847490-F635-4CA6-B194-D4B17BCF6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377" y="4510549"/>
            <a:ext cx="1184909" cy="145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5B3424D-6F21-4FC7-A0F4-737283675662}"/>
              </a:ext>
            </a:extLst>
          </p:cNvPr>
          <p:cNvSpPr txBox="1"/>
          <p:nvPr/>
        </p:nvSpPr>
        <p:spPr>
          <a:xfrm>
            <a:off x="102025" y="3540558"/>
            <a:ext cx="180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long document</a:t>
            </a:r>
            <a:endParaRPr lang="zh-TW" altLang="en-US" sz="24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5DA47A4-5B67-4BF0-8C25-FF09F332D36C}"/>
              </a:ext>
            </a:extLst>
          </p:cNvPr>
          <p:cNvSpPr txBox="1"/>
          <p:nvPr/>
        </p:nvSpPr>
        <p:spPr>
          <a:xfrm>
            <a:off x="7298120" y="3614504"/>
            <a:ext cx="180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long document</a:t>
            </a:r>
            <a:endParaRPr lang="zh-TW" altLang="en-US" sz="240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667C44B-83DD-474D-A557-B9E08F74C953}"/>
              </a:ext>
            </a:extLst>
          </p:cNvPr>
          <p:cNvSpPr txBox="1"/>
          <p:nvPr/>
        </p:nvSpPr>
        <p:spPr>
          <a:xfrm>
            <a:off x="3700072" y="3541583"/>
            <a:ext cx="180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short document</a:t>
            </a:r>
            <a:endParaRPr lang="zh-TW" altLang="en-US" sz="24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AA04DBF-3707-4CFC-9194-98730C801BE5}"/>
              </a:ext>
            </a:extLst>
          </p:cNvPr>
          <p:cNvSpPr txBox="1"/>
          <p:nvPr/>
        </p:nvSpPr>
        <p:spPr>
          <a:xfrm>
            <a:off x="1236366" y="2280915"/>
            <a:ext cx="5651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two seq2seq models are jointly learn to minimize the reconstruction error.</a:t>
            </a:r>
            <a:endParaRPr lang="zh-TW" altLang="en-US" sz="2400" dirty="0"/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2CEE35A8-CC3E-4DBC-9021-42AFC1215D3A}"/>
              </a:ext>
            </a:extLst>
          </p:cNvPr>
          <p:cNvCxnSpPr/>
          <p:nvPr/>
        </p:nvCxnSpPr>
        <p:spPr>
          <a:xfrm>
            <a:off x="980947" y="3111912"/>
            <a:ext cx="7196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051766FC-7796-4AC0-81A8-450D17E6377E}"/>
              </a:ext>
            </a:extLst>
          </p:cNvPr>
          <p:cNvCxnSpPr>
            <a:cxnSpLocks/>
          </p:cNvCxnSpPr>
          <p:nvPr/>
        </p:nvCxnSpPr>
        <p:spPr>
          <a:xfrm>
            <a:off x="1006735" y="3111912"/>
            <a:ext cx="0" cy="4286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98E4337C-177F-454A-B017-EB0648DD01B9}"/>
              </a:ext>
            </a:extLst>
          </p:cNvPr>
          <p:cNvCxnSpPr>
            <a:cxnSpLocks/>
          </p:cNvCxnSpPr>
          <p:nvPr/>
        </p:nvCxnSpPr>
        <p:spPr>
          <a:xfrm>
            <a:off x="8202830" y="3111912"/>
            <a:ext cx="0" cy="4286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4F0C6D9-C855-465C-9410-548AE2E1695C}"/>
              </a:ext>
            </a:extLst>
          </p:cNvPr>
          <p:cNvSpPr txBox="1"/>
          <p:nvPr/>
        </p:nvSpPr>
        <p:spPr>
          <a:xfrm>
            <a:off x="5231551" y="1026393"/>
            <a:ext cx="2307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Only need a lot of documents to train the model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0437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6" grpId="0"/>
      <p:bldP spid="24" grpId="0"/>
      <p:bldP spid="11" grpId="0"/>
      <p:bldP spid="31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CBDBF8-742D-4545-9785-ED232D5C4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54" y="365126"/>
            <a:ext cx="7886700" cy="1325563"/>
          </a:xfrm>
        </p:spPr>
        <p:txBody>
          <a:bodyPr/>
          <a:lstStyle/>
          <a:p>
            <a:r>
              <a:rPr lang="en-US" altLang="zh-TW" dirty="0"/>
              <a:t>Unsupervised Abstractive Summarization</a:t>
            </a:r>
            <a:endParaRPr lang="zh-TW" altLang="en-US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9997A357-C0C9-47D7-9B50-FBEF363D5768}"/>
              </a:ext>
            </a:extLst>
          </p:cNvPr>
          <p:cNvGrpSpPr/>
          <p:nvPr/>
        </p:nvGrpSpPr>
        <p:grpSpPr>
          <a:xfrm>
            <a:off x="2190014" y="4077677"/>
            <a:ext cx="1514250" cy="1954032"/>
            <a:chOff x="3399548" y="3560456"/>
            <a:chExt cx="1514250" cy="1954032"/>
          </a:xfrm>
        </p:grpSpPr>
        <p:pic>
          <p:nvPicPr>
            <p:cNvPr id="4" name="Picture 2" descr="http://www.is-scam.com/wp-content/uploads/2014/12/question-robot.png">
              <a:extLst>
                <a:ext uri="{FF2B5EF4-FFF2-40B4-BE49-F238E27FC236}">
                  <a16:creationId xmlns:a16="http://schemas.microsoft.com/office/drawing/2014/main" id="{783F4237-9150-4FF0-81CC-0DE26F9DB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9548" y="3560456"/>
              <a:ext cx="1514250" cy="195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DAEF705-8675-44FD-A58D-FD234AD560E5}"/>
                </a:ext>
              </a:extLst>
            </p:cNvPr>
            <p:cNvSpPr/>
            <p:nvPr/>
          </p:nvSpPr>
          <p:spPr>
            <a:xfrm>
              <a:off x="3506735" y="4626526"/>
              <a:ext cx="528237" cy="7002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/>
                <a:t>1</a:t>
              </a:r>
              <a:endParaRPr lang="zh-TW" altLang="en-US" sz="3200" dirty="0"/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BDB10994-33C2-4896-ABB5-D0E24F44C767}"/>
              </a:ext>
            </a:extLst>
          </p:cNvPr>
          <p:cNvGrpSpPr/>
          <p:nvPr/>
        </p:nvGrpSpPr>
        <p:grpSpPr>
          <a:xfrm>
            <a:off x="5718303" y="4077677"/>
            <a:ext cx="1514250" cy="1954032"/>
            <a:chOff x="3399548" y="3560456"/>
            <a:chExt cx="1514250" cy="1954032"/>
          </a:xfrm>
        </p:grpSpPr>
        <p:pic>
          <p:nvPicPr>
            <p:cNvPr id="8" name="Picture 2" descr="http://www.is-scam.com/wp-content/uploads/2014/12/question-robot.png">
              <a:extLst>
                <a:ext uri="{FF2B5EF4-FFF2-40B4-BE49-F238E27FC236}">
                  <a16:creationId xmlns:a16="http://schemas.microsoft.com/office/drawing/2014/main" id="{4F2C7341-DF25-4B14-905A-01FF3C08F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9548" y="3560456"/>
              <a:ext cx="1514250" cy="195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5F65322-9E1E-444D-9E89-B1153F938B57}"/>
                </a:ext>
              </a:extLst>
            </p:cNvPr>
            <p:cNvSpPr/>
            <p:nvPr/>
          </p:nvSpPr>
          <p:spPr>
            <a:xfrm>
              <a:off x="3506735" y="4626526"/>
              <a:ext cx="528237" cy="70021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/>
                <a:t>2</a:t>
              </a:r>
              <a:endParaRPr lang="zh-TW" altLang="en-US" sz="3200" dirty="0"/>
            </a:p>
          </p:txBody>
        </p:sp>
      </p:grp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E5FB4D7E-B05A-4B7E-8F47-E54FBD6AC833}"/>
              </a:ext>
            </a:extLst>
          </p:cNvPr>
          <p:cNvSpPr/>
          <p:nvPr/>
        </p:nvSpPr>
        <p:spPr>
          <a:xfrm>
            <a:off x="1689328" y="4924467"/>
            <a:ext cx="528197" cy="482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85ACE2CC-1774-4E3B-B596-D730BB3D0505}"/>
              </a:ext>
            </a:extLst>
          </p:cNvPr>
          <p:cNvSpPr/>
          <p:nvPr/>
        </p:nvSpPr>
        <p:spPr>
          <a:xfrm>
            <a:off x="3533913" y="4912913"/>
            <a:ext cx="528197" cy="482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340543A-3389-4D82-BFD1-78B04190CB38}"/>
              </a:ext>
            </a:extLst>
          </p:cNvPr>
          <p:cNvSpPr txBox="1"/>
          <p:nvPr/>
        </p:nvSpPr>
        <p:spPr>
          <a:xfrm>
            <a:off x="3791593" y="5709741"/>
            <a:ext cx="1717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Summary?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76E08200-120F-43B5-8F84-811915317679}"/>
              </a:ext>
            </a:extLst>
          </p:cNvPr>
          <p:cNvSpPr/>
          <p:nvPr/>
        </p:nvSpPr>
        <p:spPr>
          <a:xfrm>
            <a:off x="5231343" y="4912913"/>
            <a:ext cx="528197" cy="482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734330F1-3BD6-4235-8A2E-CD01AEC356F3}"/>
              </a:ext>
            </a:extLst>
          </p:cNvPr>
          <p:cNvSpPr/>
          <p:nvPr/>
        </p:nvSpPr>
        <p:spPr>
          <a:xfrm>
            <a:off x="7003429" y="4924467"/>
            <a:ext cx="528197" cy="482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0D90B95-5ED2-456A-A4E8-EF05986B03AB}"/>
              </a:ext>
            </a:extLst>
          </p:cNvPr>
          <p:cNvSpPr txBox="1"/>
          <p:nvPr/>
        </p:nvSpPr>
        <p:spPr>
          <a:xfrm>
            <a:off x="2235094" y="6031709"/>
            <a:ext cx="151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Seq2seq</a:t>
            </a:r>
            <a:endParaRPr lang="zh-TW" altLang="en-US" sz="2800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2A40922-A3C4-4847-80EB-DDE6157A0D28}"/>
              </a:ext>
            </a:extLst>
          </p:cNvPr>
          <p:cNvSpPr txBox="1"/>
          <p:nvPr/>
        </p:nvSpPr>
        <p:spPr>
          <a:xfrm>
            <a:off x="5826565" y="6049895"/>
            <a:ext cx="151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Seq2seq</a:t>
            </a:r>
            <a:endParaRPr lang="zh-TW" altLang="en-US" sz="2800" dirty="0"/>
          </a:p>
        </p:txBody>
      </p:sp>
      <p:pic>
        <p:nvPicPr>
          <p:cNvPr id="1026" name="Picture 2" descr="ãdocumentãçåçæå°çµæ">
            <a:extLst>
              <a:ext uri="{FF2B5EF4-FFF2-40B4-BE49-F238E27FC236}">
                <a16:creationId xmlns:a16="http://schemas.microsoft.com/office/drawing/2014/main" id="{3AE3AE9A-9185-499E-91F5-AEDDC611D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167" y="4465908"/>
            <a:ext cx="1213176" cy="125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documentãçåçæå°çµæ">
            <a:extLst>
              <a:ext uri="{FF2B5EF4-FFF2-40B4-BE49-F238E27FC236}">
                <a16:creationId xmlns:a16="http://schemas.microsoft.com/office/drawing/2014/main" id="{A73B0BF9-B968-437F-A89D-F8528148D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9" y="4392644"/>
            <a:ext cx="1184909" cy="145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ãdocumentãçåçæå°çµæ">
            <a:extLst>
              <a:ext uri="{FF2B5EF4-FFF2-40B4-BE49-F238E27FC236}">
                <a16:creationId xmlns:a16="http://schemas.microsoft.com/office/drawing/2014/main" id="{B8847490-F635-4CA6-B194-D4B17BCF6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377" y="4510549"/>
            <a:ext cx="1184909" cy="145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5B3424D-6F21-4FC7-A0F4-737283675662}"/>
              </a:ext>
            </a:extLst>
          </p:cNvPr>
          <p:cNvSpPr txBox="1"/>
          <p:nvPr/>
        </p:nvSpPr>
        <p:spPr>
          <a:xfrm>
            <a:off x="102025" y="3540558"/>
            <a:ext cx="180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long document</a:t>
            </a:r>
            <a:endParaRPr lang="zh-TW" altLang="en-US" sz="24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5DA47A4-5B67-4BF0-8C25-FF09F332D36C}"/>
              </a:ext>
            </a:extLst>
          </p:cNvPr>
          <p:cNvSpPr txBox="1"/>
          <p:nvPr/>
        </p:nvSpPr>
        <p:spPr>
          <a:xfrm>
            <a:off x="7298120" y="3614504"/>
            <a:ext cx="180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long document</a:t>
            </a:r>
            <a:endParaRPr lang="zh-TW" altLang="en-US" sz="240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667C44B-83DD-474D-A557-B9E08F74C953}"/>
              </a:ext>
            </a:extLst>
          </p:cNvPr>
          <p:cNvSpPr txBox="1"/>
          <p:nvPr/>
        </p:nvSpPr>
        <p:spPr>
          <a:xfrm>
            <a:off x="3700072" y="3541583"/>
            <a:ext cx="180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short document</a:t>
            </a:r>
            <a:endParaRPr lang="zh-TW" altLang="en-US" sz="24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AA04DBF-3707-4CFC-9194-98730C801BE5}"/>
              </a:ext>
            </a:extLst>
          </p:cNvPr>
          <p:cNvSpPr txBox="1"/>
          <p:nvPr/>
        </p:nvSpPr>
        <p:spPr>
          <a:xfrm>
            <a:off x="644900" y="1786699"/>
            <a:ext cx="6110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This is a </a:t>
            </a:r>
            <a:r>
              <a:rPr lang="en-US" altLang="zh-TW" sz="2400" b="1" i="1" u="sng" dirty="0"/>
              <a:t>seq2seq2seq auto-encoder</a:t>
            </a:r>
            <a:r>
              <a:rPr lang="en-US" altLang="zh-TW" sz="2400" dirty="0"/>
              <a:t>.</a:t>
            </a:r>
            <a:endParaRPr lang="zh-TW" altLang="en-US" sz="2400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AB04DD65-0FE3-4024-8933-22FB45119ECB}"/>
              </a:ext>
            </a:extLst>
          </p:cNvPr>
          <p:cNvSpPr txBox="1"/>
          <p:nvPr/>
        </p:nvSpPr>
        <p:spPr>
          <a:xfrm>
            <a:off x="1845932" y="2229174"/>
            <a:ext cx="656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Using a sequence of words as latent representation.</a:t>
            </a:r>
            <a:endParaRPr lang="zh-TW" altLang="en-US" sz="24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C3FAE19-55AA-4C1E-9258-A4A54510643E}"/>
              </a:ext>
            </a:extLst>
          </p:cNvPr>
          <p:cNvSpPr txBox="1"/>
          <p:nvPr/>
        </p:nvSpPr>
        <p:spPr>
          <a:xfrm>
            <a:off x="5457335" y="3007473"/>
            <a:ext cx="2322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not readable …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26C26307-72A0-4F2C-88BC-55EC8167B7AA}"/>
              </a:ext>
            </a:extLst>
          </p:cNvPr>
          <p:cNvCxnSpPr/>
          <p:nvPr/>
        </p:nvCxnSpPr>
        <p:spPr>
          <a:xfrm flipV="1">
            <a:off x="5128083" y="3435703"/>
            <a:ext cx="405281" cy="3561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0389B357-E965-41E2-B98C-52F3B5FF20A2}"/>
              </a:ext>
            </a:extLst>
          </p:cNvPr>
          <p:cNvSpPr txBox="1"/>
          <p:nvPr/>
        </p:nvSpPr>
        <p:spPr>
          <a:xfrm>
            <a:off x="1880139" y="2637026"/>
            <a:ext cx="565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Policy gradient is used.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71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12" grpId="0"/>
      <p:bldP spid="29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CBDBF8-742D-4545-9785-ED232D5C4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54" y="365126"/>
            <a:ext cx="7886700" cy="1325563"/>
          </a:xfrm>
        </p:spPr>
        <p:txBody>
          <a:bodyPr/>
          <a:lstStyle/>
          <a:p>
            <a:r>
              <a:rPr lang="en-US" altLang="zh-TW" dirty="0"/>
              <a:t>Unsupervised Abstractive Summarization</a:t>
            </a:r>
            <a:endParaRPr lang="zh-TW" altLang="en-US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9997A357-C0C9-47D7-9B50-FBEF363D5768}"/>
              </a:ext>
            </a:extLst>
          </p:cNvPr>
          <p:cNvGrpSpPr/>
          <p:nvPr/>
        </p:nvGrpSpPr>
        <p:grpSpPr>
          <a:xfrm>
            <a:off x="2190014" y="4077677"/>
            <a:ext cx="1514250" cy="1954032"/>
            <a:chOff x="3399548" y="3560456"/>
            <a:chExt cx="1514250" cy="1954032"/>
          </a:xfrm>
        </p:grpSpPr>
        <p:pic>
          <p:nvPicPr>
            <p:cNvPr id="4" name="Picture 2" descr="http://www.is-scam.com/wp-content/uploads/2014/12/question-robot.png">
              <a:extLst>
                <a:ext uri="{FF2B5EF4-FFF2-40B4-BE49-F238E27FC236}">
                  <a16:creationId xmlns:a16="http://schemas.microsoft.com/office/drawing/2014/main" id="{783F4237-9150-4FF0-81CC-0DE26F9DB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9548" y="3560456"/>
              <a:ext cx="1514250" cy="195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DAEF705-8675-44FD-A58D-FD234AD560E5}"/>
                </a:ext>
              </a:extLst>
            </p:cNvPr>
            <p:cNvSpPr/>
            <p:nvPr/>
          </p:nvSpPr>
          <p:spPr>
            <a:xfrm>
              <a:off x="3506735" y="4626526"/>
              <a:ext cx="528237" cy="7002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/>
                <a:t>1</a:t>
              </a:r>
              <a:endParaRPr lang="zh-TW" altLang="en-US" sz="3200" dirty="0"/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BDB10994-33C2-4896-ABB5-D0E24F44C767}"/>
              </a:ext>
            </a:extLst>
          </p:cNvPr>
          <p:cNvGrpSpPr/>
          <p:nvPr/>
        </p:nvGrpSpPr>
        <p:grpSpPr>
          <a:xfrm>
            <a:off x="5718303" y="4077677"/>
            <a:ext cx="1514250" cy="1954032"/>
            <a:chOff x="3399548" y="3560456"/>
            <a:chExt cx="1514250" cy="1954032"/>
          </a:xfrm>
        </p:grpSpPr>
        <p:pic>
          <p:nvPicPr>
            <p:cNvPr id="8" name="Picture 2" descr="http://www.is-scam.com/wp-content/uploads/2014/12/question-robot.png">
              <a:extLst>
                <a:ext uri="{FF2B5EF4-FFF2-40B4-BE49-F238E27FC236}">
                  <a16:creationId xmlns:a16="http://schemas.microsoft.com/office/drawing/2014/main" id="{4F2C7341-DF25-4B14-905A-01FF3C08F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9548" y="3560456"/>
              <a:ext cx="1514250" cy="195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5F65322-9E1E-444D-9E89-B1153F938B57}"/>
                </a:ext>
              </a:extLst>
            </p:cNvPr>
            <p:cNvSpPr/>
            <p:nvPr/>
          </p:nvSpPr>
          <p:spPr>
            <a:xfrm>
              <a:off x="3506735" y="4626526"/>
              <a:ext cx="528237" cy="70021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/>
                <a:t>2</a:t>
              </a:r>
              <a:endParaRPr lang="zh-TW" altLang="en-US" sz="3200" dirty="0"/>
            </a:p>
          </p:txBody>
        </p:sp>
      </p:grp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E5FB4D7E-B05A-4B7E-8F47-E54FBD6AC833}"/>
              </a:ext>
            </a:extLst>
          </p:cNvPr>
          <p:cNvSpPr/>
          <p:nvPr/>
        </p:nvSpPr>
        <p:spPr>
          <a:xfrm>
            <a:off x="1689328" y="4924467"/>
            <a:ext cx="528197" cy="482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85ACE2CC-1774-4E3B-B596-D730BB3D0505}"/>
              </a:ext>
            </a:extLst>
          </p:cNvPr>
          <p:cNvSpPr/>
          <p:nvPr/>
        </p:nvSpPr>
        <p:spPr>
          <a:xfrm>
            <a:off x="3533913" y="4912913"/>
            <a:ext cx="528197" cy="482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340543A-3389-4D82-BFD1-78B04190CB38}"/>
              </a:ext>
            </a:extLst>
          </p:cNvPr>
          <p:cNvSpPr txBox="1"/>
          <p:nvPr/>
        </p:nvSpPr>
        <p:spPr>
          <a:xfrm>
            <a:off x="3791593" y="5709741"/>
            <a:ext cx="1717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Summary?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76E08200-120F-43B5-8F84-811915317679}"/>
              </a:ext>
            </a:extLst>
          </p:cNvPr>
          <p:cNvSpPr/>
          <p:nvPr/>
        </p:nvSpPr>
        <p:spPr>
          <a:xfrm>
            <a:off x="5231343" y="4912913"/>
            <a:ext cx="528197" cy="482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734330F1-3BD6-4235-8A2E-CD01AEC356F3}"/>
              </a:ext>
            </a:extLst>
          </p:cNvPr>
          <p:cNvSpPr/>
          <p:nvPr/>
        </p:nvSpPr>
        <p:spPr>
          <a:xfrm>
            <a:off x="7003429" y="4924467"/>
            <a:ext cx="528197" cy="482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0D90B95-5ED2-456A-A4E8-EF05986B03AB}"/>
              </a:ext>
            </a:extLst>
          </p:cNvPr>
          <p:cNvSpPr txBox="1"/>
          <p:nvPr/>
        </p:nvSpPr>
        <p:spPr>
          <a:xfrm>
            <a:off x="2235094" y="6031709"/>
            <a:ext cx="151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Seq2seq</a:t>
            </a:r>
            <a:endParaRPr lang="zh-TW" altLang="en-US" sz="2800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2A40922-A3C4-4847-80EB-DDE6157A0D28}"/>
              </a:ext>
            </a:extLst>
          </p:cNvPr>
          <p:cNvSpPr txBox="1"/>
          <p:nvPr/>
        </p:nvSpPr>
        <p:spPr>
          <a:xfrm>
            <a:off x="5826565" y="6049895"/>
            <a:ext cx="151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Seq2seq</a:t>
            </a:r>
            <a:endParaRPr lang="zh-TW" altLang="en-US" sz="2800" dirty="0"/>
          </a:p>
        </p:txBody>
      </p:sp>
      <p:pic>
        <p:nvPicPr>
          <p:cNvPr id="1026" name="Picture 2" descr="ãdocumentãçåçæå°çµæ">
            <a:extLst>
              <a:ext uri="{FF2B5EF4-FFF2-40B4-BE49-F238E27FC236}">
                <a16:creationId xmlns:a16="http://schemas.microsoft.com/office/drawing/2014/main" id="{3AE3AE9A-9185-499E-91F5-AEDDC611D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167" y="4465908"/>
            <a:ext cx="1213176" cy="125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documentãçåçæå°çµæ">
            <a:extLst>
              <a:ext uri="{FF2B5EF4-FFF2-40B4-BE49-F238E27FC236}">
                <a16:creationId xmlns:a16="http://schemas.microsoft.com/office/drawing/2014/main" id="{A73B0BF9-B968-437F-A89D-F8528148D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9" y="4392644"/>
            <a:ext cx="1184909" cy="145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ãdocumentãçåçæå°çµæ">
            <a:extLst>
              <a:ext uri="{FF2B5EF4-FFF2-40B4-BE49-F238E27FC236}">
                <a16:creationId xmlns:a16="http://schemas.microsoft.com/office/drawing/2014/main" id="{B8847490-F635-4CA6-B194-D4B17BCF6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377" y="4510549"/>
            <a:ext cx="1184909" cy="145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5B3424D-6F21-4FC7-A0F4-737283675662}"/>
              </a:ext>
            </a:extLst>
          </p:cNvPr>
          <p:cNvSpPr txBox="1"/>
          <p:nvPr/>
        </p:nvSpPr>
        <p:spPr>
          <a:xfrm>
            <a:off x="102025" y="3540558"/>
            <a:ext cx="180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long document</a:t>
            </a:r>
            <a:endParaRPr lang="zh-TW" altLang="en-US" sz="24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5DA47A4-5B67-4BF0-8C25-FF09F332D36C}"/>
              </a:ext>
            </a:extLst>
          </p:cNvPr>
          <p:cNvSpPr txBox="1"/>
          <p:nvPr/>
        </p:nvSpPr>
        <p:spPr>
          <a:xfrm>
            <a:off x="7298120" y="3614504"/>
            <a:ext cx="180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long document</a:t>
            </a:r>
            <a:endParaRPr lang="zh-TW" altLang="en-US" sz="240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667C44B-83DD-474D-A557-B9E08F74C953}"/>
              </a:ext>
            </a:extLst>
          </p:cNvPr>
          <p:cNvSpPr txBox="1"/>
          <p:nvPr/>
        </p:nvSpPr>
        <p:spPr>
          <a:xfrm>
            <a:off x="3700072" y="3541583"/>
            <a:ext cx="1809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short document</a:t>
            </a:r>
            <a:endParaRPr lang="zh-TW" altLang="en-US" sz="2400" dirty="0"/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B46E0251-DE62-4BB4-B4D5-FB498B8B258E}"/>
              </a:ext>
            </a:extLst>
          </p:cNvPr>
          <p:cNvGrpSpPr/>
          <p:nvPr/>
        </p:nvGrpSpPr>
        <p:grpSpPr>
          <a:xfrm>
            <a:off x="5381902" y="1472727"/>
            <a:ext cx="1514250" cy="1954032"/>
            <a:chOff x="3399548" y="3560456"/>
            <a:chExt cx="1514250" cy="1954032"/>
          </a:xfrm>
        </p:grpSpPr>
        <p:pic>
          <p:nvPicPr>
            <p:cNvPr id="30" name="Picture 2" descr="http://www.is-scam.com/wp-content/uploads/2014/12/question-robot.png">
              <a:extLst>
                <a:ext uri="{FF2B5EF4-FFF2-40B4-BE49-F238E27FC236}">
                  <a16:creationId xmlns:a16="http://schemas.microsoft.com/office/drawing/2014/main" id="{1BAF21F5-2CD8-4021-B733-4BF70E5B4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9548" y="3560456"/>
              <a:ext cx="1514250" cy="195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C8BF9721-61F9-4FA8-ADAC-5156B9E80273}"/>
                </a:ext>
              </a:extLst>
            </p:cNvPr>
            <p:cNvSpPr/>
            <p:nvPr/>
          </p:nvSpPr>
          <p:spPr>
            <a:xfrm>
              <a:off x="3506735" y="4626526"/>
              <a:ext cx="528237" cy="700217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200" dirty="0"/>
                <a:t>3</a:t>
              </a:r>
              <a:endParaRPr lang="zh-TW" altLang="en-US" sz="3200" dirty="0"/>
            </a:p>
          </p:txBody>
        </p:sp>
      </p:grpSp>
      <p:sp>
        <p:nvSpPr>
          <p:cNvPr id="32" name="箭號: 向右 31">
            <a:extLst>
              <a:ext uri="{FF2B5EF4-FFF2-40B4-BE49-F238E27FC236}">
                <a16:creationId xmlns:a16="http://schemas.microsoft.com/office/drawing/2014/main" id="{72436A88-6F6C-4D13-B557-82090CE66AF1}"/>
              </a:ext>
            </a:extLst>
          </p:cNvPr>
          <p:cNvSpPr/>
          <p:nvPr/>
        </p:nvSpPr>
        <p:spPr>
          <a:xfrm rot="18315052">
            <a:off x="4838574" y="3075165"/>
            <a:ext cx="643836" cy="482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箭號: 向右 32">
            <a:extLst>
              <a:ext uri="{FF2B5EF4-FFF2-40B4-BE49-F238E27FC236}">
                <a16:creationId xmlns:a16="http://schemas.microsoft.com/office/drawing/2014/main" id="{CE4A5159-32FE-4D54-9433-1FB9BAA31AA1}"/>
              </a:ext>
            </a:extLst>
          </p:cNvPr>
          <p:cNvSpPr/>
          <p:nvPr/>
        </p:nvSpPr>
        <p:spPr>
          <a:xfrm>
            <a:off x="4896393" y="2047745"/>
            <a:ext cx="528197" cy="482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F24B0363-468F-4944-98B4-BF7D797D3F0A}"/>
              </a:ext>
            </a:extLst>
          </p:cNvPr>
          <p:cNvSpPr txBox="1"/>
          <p:nvPr/>
        </p:nvSpPr>
        <p:spPr>
          <a:xfrm>
            <a:off x="1167377" y="2024748"/>
            <a:ext cx="3860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Human written summaries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4936F230-2375-4447-B91B-6BB112707C58}"/>
              </a:ext>
            </a:extLst>
          </p:cNvPr>
          <p:cNvSpPr/>
          <p:nvPr/>
        </p:nvSpPr>
        <p:spPr>
          <a:xfrm>
            <a:off x="6777595" y="2039737"/>
            <a:ext cx="528197" cy="482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FFA965F4-85DB-49BE-8333-E03EC6CDCC3B}"/>
              </a:ext>
            </a:extLst>
          </p:cNvPr>
          <p:cNvSpPr txBox="1"/>
          <p:nvPr/>
        </p:nvSpPr>
        <p:spPr>
          <a:xfrm>
            <a:off x="7140387" y="2060811"/>
            <a:ext cx="1869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Real or not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1C45139-5A17-4EDE-BA28-32320D1B41DF}"/>
              </a:ext>
            </a:extLst>
          </p:cNvPr>
          <p:cNvSpPr txBox="1"/>
          <p:nvPr/>
        </p:nvSpPr>
        <p:spPr>
          <a:xfrm>
            <a:off x="6617969" y="2793954"/>
            <a:ext cx="2316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Discriminator</a:t>
            </a:r>
            <a:endParaRPr lang="zh-TW" altLang="en-US" sz="2800" dirty="0"/>
          </a:p>
        </p:txBody>
      </p:sp>
      <p:sp>
        <p:nvSpPr>
          <p:cNvPr id="20" name="語音泡泡: 圓角矩形 19">
            <a:extLst>
              <a:ext uri="{FF2B5EF4-FFF2-40B4-BE49-F238E27FC236}">
                <a16:creationId xmlns:a16="http://schemas.microsoft.com/office/drawing/2014/main" id="{7171F105-E63F-42A9-8DF7-A679091DE10B}"/>
              </a:ext>
            </a:extLst>
          </p:cNvPr>
          <p:cNvSpPr/>
          <p:nvPr/>
        </p:nvSpPr>
        <p:spPr>
          <a:xfrm>
            <a:off x="926246" y="2607610"/>
            <a:ext cx="3627005" cy="910099"/>
          </a:xfrm>
          <a:prstGeom prst="wedgeRoundRectCallout">
            <a:avLst>
              <a:gd name="adj1" fmla="val 4798"/>
              <a:gd name="adj2" fmla="val 1278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Let</a:t>
            </a:r>
            <a:r>
              <a:rPr lang="zh-TW" altLang="en-US" sz="2400" dirty="0"/>
              <a:t> </a:t>
            </a:r>
            <a:r>
              <a:rPr lang="en-US" altLang="zh-TW" sz="2400" dirty="0"/>
              <a:t>Discriminator considers my output as real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3411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5" grpId="0" animBg="1"/>
      <p:bldP spid="36" grpId="0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44DA6FD-9B58-4C4F-8028-EC6BEB2B7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3" r="6847"/>
          <a:stretch/>
        </p:blipFill>
        <p:spPr>
          <a:xfrm>
            <a:off x="20" y="10"/>
            <a:ext cx="5650972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0F03D2A-9956-4441-AF91-8FB63154A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843" y="3996294"/>
            <a:ext cx="3287724" cy="16218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 faces generated by machine.</a:t>
            </a:r>
            <a:endParaRPr lang="en-US" altLang="zh-TW" sz="32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B6B79CC-B2D9-413C-8B50-1D19572B93D0}"/>
              </a:ext>
            </a:extLst>
          </p:cNvPr>
          <p:cNvSpPr/>
          <p:nvPr/>
        </p:nvSpPr>
        <p:spPr>
          <a:xfrm>
            <a:off x="5929843" y="5618117"/>
            <a:ext cx="3107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NimbusRomNo9L-ReguItal"/>
              </a:rPr>
              <a:t>The images are generated by Yen-Hao Chen, Po-Chun </a:t>
            </a:r>
            <a:r>
              <a:rPr lang="en-US" altLang="zh-TW" dirty="0" err="1">
                <a:latin typeface="NimbusRomNo9L-ReguItal"/>
              </a:rPr>
              <a:t>Chien</a:t>
            </a:r>
            <a:r>
              <a:rPr lang="en-US" altLang="zh-TW" dirty="0">
                <a:latin typeface="NimbusRomNo9L-ReguItal"/>
              </a:rPr>
              <a:t>, Jun-Chen </a:t>
            </a:r>
            <a:r>
              <a:rPr lang="en-US" altLang="zh-TW" dirty="0" err="1">
                <a:latin typeface="NimbusRomNo9L-ReguItal"/>
              </a:rPr>
              <a:t>Xie</a:t>
            </a:r>
            <a:r>
              <a:rPr lang="en-US" altLang="zh-TW" dirty="0">
                <a:latin typeface="NimbusRomNo9L-ReguItal"/>
              </a:rPr>
              <a:t>, Tsung-Han Wu.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502392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D190F0-C627-46A0-BF59-8DCF22933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Semi-supervised Learning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A7FB058-2930-4AB2-AAC9-491A53573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0" y="1690689"/>
            <a:ext cx="7886700" cy="400352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8F175D6-E140-4B6D-B87F-EE17C50E5A62}"/>
              </a:ext>
            </a:extLst>
          </p:cNvPr>
          <p:cNvSpPr txBox="1"/>
          <p:nvPr/>
        </p:nvSpPr>
        <p:spPr>
          <a:xfrm>
            <a:off x="7324905" y="6389537"/>
            <a:ext cx="1794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(unpublished)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79C9939-6E75-49E7-9100-760F4E53EB97}"/>
              </a:ext>
            </a:extLst>
          </p:cNvPr>
          <p:cNvSpPr txBox="1"/>
          <p:nvPr/>
        </p:nvSpPr>
        <p:spPr>
          <a:xfrm>
            <a:off x="989874" y="6158704"/>
            <a:ext cx="237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unsupervised</a:t>
            </a:r>
            <a:endParaRPr lang="zh-TW" altLang="en-US" sz="24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5CA3B50-3BD4-4419-A052-16B981DD5584}"/>
              </a:ext>
            </a:extLst>
          </p:cNvPr>
          <p:cNvSpPr txBox="1"/>
          <p:nvPr/>
        </p:nvSpPr>
        <p:spPr>
          <a:xfrm>
            <a:off x="2636519" y="5697039"/>
            <a:ext cx="237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semi-supervised</a:t>
            </a:r>
            <a:endParaRPr lang="zh-TW" altLang="en-US" sz="2400" dirty="0"/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794C86F1-B64C-4509-A331-7F67D5320042}"/>
              </a:ext>
            </a:extLst>
          </p:cNvPr>
          <p:cNvCxnSpPr>
            <a:cxnSpLocks/>
          </p:cNvCxnSpPr>
          <p:nvPr/>
        </p:nvCxnSpPr>
        <p:spPr>
          <a:xfrm flipV="1">
            <a:off x="2178594" y="5479777"/>
            <a:ext cx="0" cy="6789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右大括弧 10">
            <a:extLst>
              <a:ext uri="{FF2B5EF4-FFF2-40B4-BE49-F238E27FC236}">
                <a16:creationId xmlns:a16="http://schemas.microsoft.com/office/drawing/2014/main" id="{ADD160E6-C399-4F94-9CB3-0E7B356E18F8}"/>
              </a:ext>
            </a:extLst>
          </p:cNvPr>
          <p:cNvSpPr/>
          <p:nvPr/>
        </p:nvSpPr>
        <p:spPr>
          <a:xfrm rot="5400000">
            <a:off x="3733813" y="4550897"/>
            <a:ext cx="182853" cy="2103785"/>
          </a:xfrm>
          <a:prstGeom prst="rightBrace">
            <a:avLst>
              <a:gd name="adj1" fmla="val 96888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474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 of Part III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E4B48ADB-449D-48E0-B2EB-7DBCC428D118}"/>
              </a:ext>
            </a:extLst>
          </p:cNvPr>
          <p:cNvSpPr/>
          <p:nvPr/>
        </p:nvSpPr>
        <p:spPr>
          <a:xfrm>
            <a:off x="837321" y="5651734"/>
            <a:ext cx="4170108" cy="4642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489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29107B-1FB6-477F-9CB7-EC99606D1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Unsupervised Machine Translation</a:t>
            </a:r>
            <a:endParaRPr lang="zh-TW" altLang="en-US" sz="4000" dirty="0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6DF7B715-1D3B-4EF0-886D-2242AB17DD39}"/>
              </a:ext>
            </a:extLst>
          </p:cNvPr>
          <p:cNvGrpSpPr/>
          <p:nvPr/>
        </p:nvGrpSpPr>
        <p:grpSpPr>
          <a:xfrm>
            <a:off x="1084653" y="2227564"/>
            <a:ext cx="2536616" cy="610226"/>
            <a:chOff x="4250491" y="2646474"/>
            <a:chExt cx="2536616" cy="610226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6C691D8E-8160-4E90-958F-48C15AF84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0491" y="2653163"/>
              <a:ext cx="867210" cy="588364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1DE0DBE2-7071-45E8-BD3C-D19978EE2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7701" y="2651495"/>
              <a:ext cx="792769" cy="605205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AEAFFB9F-4C79-42A3-B97B-9E308A496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0470" y="2646474"/>
              <a:ext cx="876637" cy="604093"/>
            </a:xfrm>
            <a:prstGeom prst="rect">
              <a:avLst/>
            </a:prstGeom>
          </p:spPr>
        </p:pic>
      </p:grp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E5AF6B50-38BA-42D6-B7E4-9BB37F7B8FDA}"/>
              </a:ext>
            </a:extLst>
          </p:cNvPr>
          <p:cNvSpPr txBox="1"/>
          <p:nvPr/>
        </p:nvSpPr>
        <p:spPr>
          <a:xfrm>
            <a:off x="1518258" y="1727830"/>
            <a:ext cx="178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Domain X</a:t>
            </a:r>
            <a:endParaRPr lang="zh-TW" altLang="en-US" sz="2800" dirty="0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CEE2FD9D-59DD-47DC-B2AD-C9C69A23CCBB}"/>
              </a:ext>
            </a:extLst>
          </p:cNvPr>
          <p:cNvGrpSpPr/>
          <p:nvPr/>
        </p:nvGrpSpPr>
        <p:grpSpPr>
          <a:xfrm>
            <a:off x="5785655" y="1690689"/>
            <a:ext cx="1942862" cy="1244430"/>
            <a:chOff x="5748138" y="2185885"/>
            <a:chExt cx="1942862" cy="1244430"/>
          </a:xfrm>
        </p:grpSpPr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989850E6-B815-4A66-995F-5B96639BB8C7}"/>
                </a:ext>
              </a:extLst>
            </p:cNvPr>
            <p:cNvSpPr txBox="1"/>
            <p:nvPr/>
          </p:nvSpPr>
          <p:spPr>
            <a:xfrm>
              <a:off x="5909825" y="2185885"/>
              <a:ext cx="17811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Domain Y</a:t>
              </a:r>
              <a:endParaRPr lang="zh-TW" altLang="en-US" sz="2800" dirty="0"/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03B27A53-C00B-4D0E-AF66-28CC60330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48138" y="2750009"/>
              <a:ext cx="728892" cy="573318"/>
            </a:xfrm>
            <a:prstGeom prst="rect">
              <a:avLst/>
            </a:prstGeom>
          </p:spPr>
        </p:pic>
        <p:pic>
          <p:nvPicPr>
            <p:cNvPr id="34" name="Picture 6" descr="「梵谷」的圖片搜尋結果">
              <a:extLst>
                <a:ext uri="{FF2B5EF4-FFF2-40B4-BE49-F238E27FC236}">
                  <a16:creationId xmlns:a16="http://schemas.microsoft.com/office/drawing/2014/main" id="{383948F1-DEA7-4BB8-964E-AC159CFFE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907" y="2752966"/>
              <a:ext cx="555873" cy="677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75975C02-A7EF-45D8-97C5-66B541427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65441" y="2722760"/>
              <a:ext cx="525559" cy="701648"/>
            </a:xfrm>
            <a:prstGeom prst="rect">
              <a:avLst/>
            </a:prstGeom>
          </p:spPr>
        </p:pic>
      </p:grpSp>
      <p:sp>
        <p:nvSpPr>
          <p:cNvPr id="36" name="箭號: 左-右雙向 35">
            <a:extLst>
              <a:ext uri="{FF2B5EF4-FFF2-40B4-BE49-F238E27FC236}">
                <a16:creationId xmlns:a16="http://schemas.microsoft.com/office/drawing/2014/main" id="{EBF5A5D3-4B80-47FB-AD90-7CCD450BBE2E}"/>
              </a:ext>
            </a:extLst>
          </p:cNvPr>
          <p:cNvSpPr/>
          <p:nvPr/>
        </p:nvSpPr>
        <p:spPr>
          <a:xfrm>
            <a:off x="4007314" y="2357162"/>
            <a:ext cx="1392296" cy="442451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箭號: 左-右雙向 37">
            <a:extLst>
              <a:ext uri="{FF2B5EF4-FFF2-40B4-BE49-F238E27FC236}">
                <a16:creationId xmlns:a16="http://schemas.microsoft.com/office/drawing/2014/main" id="{8DBCF64F-6340-43D5-92DD-D76C6A8BD574}"/>
              </a:ext>
            </a:extLst>
          </p:cNvPr>
          <p:cNvSpPr/>
          <p:nvPr/>
        </p:nvSpPr>
        <p:spPr>
          <a:xfrm>
            <a:off x="4025951" y="4865296"/>
            <a:ext cx="1392296" cy="442451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16454F3-0893-4A50-AB7A-1011D15A2892}"/>
              </a:ext>
            </a:extLst>
          </p:cNvPr>
          <p:cNvGrpSpPr/>
          <p:nvPr/>
        </p:nvGrpSpPr>
        <p:grpSpPr>
          <a:xfrm>
            <a:off x="1471947" y="3005520"/>
            <a:ext cx="6340821" cy="1159063"/>
            <a:chOff x="1671255" y="3999480"/>
            <a:chExt cx="6340821" cy="1159063"/>
          </a:xfrm>
        </p:grpSpPr>
        <p:sp>
          <p:nvSpPr>
            <p:cNvPr id="37" name="箭號: 左-右雙向 36">
              <a:extLst>
                <a:ext uri="{FF2B5EF4-FFF2-40B4-BE49-F238E27FC236}">
                  <a16:creationId xmlns:a16="http://schemas.microsoft.com/office/drawing/2014/main" id="{8AA44312-3DA4-41C9-A148-52613E54E9D5}"/>
                </a:ext>
              </a:extLst>
            </p:cNvPr>
            <p:cNvSpPr/>
            <p:nvPr/>
          </p:nvSpPr>
          <p:spPr>
            <a:xfrm>
              <a:off x="4206127" y="4309279"/>
              <a:ext cx="1392296" cy="442451"/>
            </a:xfrm>
            <a:prstGeom prst="left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0DB246A0-9831-48C7-94F8-AB2F21CC0232}"/>
                </a:ext>
              </a:extLst>
            </p:cNvPr>
            <p:cNvGrpSpPr/>
            <p:nvPr/>
          </p:nvGrpSpPr>
          <p:grpSpPr>
            <a:xfrm>
              <a:off x="1671255" y="4141160"/>
              <a:ext cx="2015136" cy="604094"/>
              <a:chOff x="4005606" y="5533027"/>
              <a:chExt cx="1757324" cy="929291"/>
            </a:xfrm>
          </p:grpSpPr>
          <p:pic>
            <p:nvPicPr>
              <p:cNvPr id="40" name="Picture 2">
                <a:extLst>
                  <a:ext uri="{FF2B5EF4-FFF2-40B4-BE49-F238E27FC236}">
                    <a16:creationId xmlns:a16="http://schemas.microsoft.com/office/drawing/2014/main" id="{41E234C6-7B37-433E-A55E-26F16EA4DD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5606" y="5533027"/>
                <a:ext cx="677862" cy="928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2">
                <a:extLst>
                  <a:ext uri="{FF2B5EF4-FFF2-40B4-BE49-F238E27FC236}">
                    <a16:creationId xmlns:a16="http://schemas.microsoft.com/office/drawing/2014/main" id="{FCD40C9C-CD6D-4556-ACE6-17C205B7F0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3630" y="5533631"/>
                <a:ext cx="749300" cy="928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2">
                <a:extLst>
                  <a:ext uri="{FF2B5EF4-FFF2-40B4-BE49-F238E27FC236}">
                    <a16:creationId xmlns:a16="http://schemas.microsoft.com/office/drawing/2014/main" id="{B7279F05-C898-44C7-9F9C-5EEA441142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60422" y="5533251"/>
                <a:ext cx="749266" cy="928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62877826-81F7-41F5-A979-434C0E302806}"/>
                </a:ext>
              </a:extLst>
            </p:cNvPr>
            <p:cNvGrpSpPr/>
            <p:nvPr/>
          </p:nvGrpSpPr>
          <p:grpSpPr>
            <a:xfrm>
              <a:off x="5996940" y="3999480"/>
              <a:ext cx="2015136" cy="885025"/>
              <a:chOff x="4005606" y="5533027"/>
              <a:chExt cx="1757324" cy="929291"/>
            </a:xfrm>
          </p:grpSpPr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250E1A03-4D2D-415D-AF1C-026B8E26D4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5606" y="5533027"/>
                <a:ext cx="677862" cy="928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4E2FEE80-7A59-4509-89A1-56FF099F6B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3630" y="5533631"/>
                <a:ext cx="749300" cy="928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2">
                <a:extLst>
                  <a:ext uri="{FF2B5EF4-FFF2-40B4-BE49-F238E27FC236}">
                    <a16:creationId xmlns:a16="http://schemas.microsoft.com/office/drawing/2014/main" id="{A4A6EAF1-9AB7-45B0-B9D9-E9A9CC9E69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60422" y="5533251"/>
                <a:ext cx="749266" cy="928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5E6B6BA9-EF1D-42C0-BD9D-50FE77F0ECCD}"/>
                </a:ext>
              </a:extLst>
            </p:cNvPr>
            <p:cNvSpPr txBox="1"/>
            <p:nvPr/>
          </p:nvSpPr>
          <p:spPr>
            <a:xfrm>
              <a:off x="2129338" y="4648965"/>
              <a:ext cx="11067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male</a:t>
              </a:r>
              <a:endParaRPr lang="zh-TW" altLang="en-US" sz="2400" dirty="0"/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AA3BA92C-64B4-4053-96AA-C0A61F0900B0}"/>
                </a:ext>
              </a:extLst>
            </p:cNvPr>
            <p:cNvSpPr txBox="1"/>
            <p:nvPr/>
          </p:nvSpPr>
          <p:spPr>
            <a:xfrm>
              <a:off x="6246726" y="4696878"/>
              <a:ext cx="1378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female</a:t>
              </a:r>
              <a:endParaRPr lang="zh-TW" altLang="en-US" sz="2400" dirty="0"/>
            </a:p>
          </p:txBody>
        </p:sp>
      </p:grp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BCB8142E-FB43-4939-A044-C07B9AABCC3A}"/>
              </a:ext>
            </a:extLst>
          </p:cNvPr>
          <p:cNvSpPr txBox="1"/>
          <p:nvPr/>
        </p:nvSpPr>
        <p:spPr>
          <a:xfrm>
            <a:off x="871459" y="5492071"/>
            <a:ext cx="3154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positive sentences</a:t>
            </a:r>
            <a:endParaRPr lang="zh-TW" altLang="en-US" sz="2400" dirty="0"/>
          </a:p>
        </p:txBody>
      </p:sp>
      <p:pic>
        <p:nvPicPr>
          <p:cNvPr id="9218" name="Picture 2" descr="ãè±æãçåçæå°çµæ">
            <a:extLst>
              <a:ext uri="{FF2B5EF4-FFF2-40B4-BE49-F238E27FC236}">
                <a16:creationId xmlns:a16="http://schemas.microsoft.com/office/drawing/2014/main" id="{F11B9CB6-BD3F-437F-95C6-9F6462BAE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12" y="4414390"/>
            <a:ext cx="2734879" cy="173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ç¸éåç">
            <a:extLst>
              <a:ext uri="{FF2B5EF4-FFF2-40B4-BE49-F238E27FC236}">
                <a16:creationId xmlns:a16="http://schemas.microsoft.com/office/drawing/2014/main" id="{16DE382C-4377-4DAB-9EDA-BD0883E9C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044" y="4371695"/>
            <a:ext cx="2263770" cy="151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D48C9F40-6BC8-4F33-AA30-4D138D9DBBF0}"/>
              </a:ext>
            </a:extLst>
          </p:cNvPr>
          <p:cNvSpPr/>
          <p:nvPr/>
        </p:nvSpPr>
        <p:spPr>
          <a:xfrm>
            <a:off x="4989975" y="5953736"/>
            <a:ext cx="3746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[Alexis </a:t>
            </a:r>
            <a:r>
              <a:rPr lang="en-US" altLang="zh-TW" dirty="0" err="1">
                <a:solidFill>
                  <a:srgbClr val="0000FF"/>
                </a:solidFill>
              </a:rPr>
              <a:t>Conneau</a:t>
            </a:r>
            <a:r>
              <a:rPr lang="en-US" altLang="zh-TW" dirty="0">
                <a:solidFill>
                  <a:srgbClr val="0000FF"/>
                </a:solidFill>
              </a:rPr>
              <a:t>, et al., ICLR, 2018]</a:t>
            </a:r>
          </a:p>
          <a:p>
            <a:r>
              <a:rPr lang="en-US" altLang="zh-TW" dirty="0">
                <a:solidFill>
                  <a:srgbClr val="0000FF"/>
                </a:solidFill>
              </a:rPr>
              <a:t>[Guillaume </a:t>
            </a:r>
            <a:r>
              <a:rPr lang="en-US" altLang="zh-TW" dirty="0" err="1">
                <a:solidFill>
                  <a:srgbClr val="0000FF"/>
                </a:solidFill>
              </a:rPr>
              <a:t>Lample</a:t>
            </a:r>
            <a:r>
              <a:rPr lang="en-US" altLang="zh-TW" dirty="0">
                <a:solidFill>
                  <a:srgbClr val="0000FF"/>
                </a:solidFill>
              </a:rPr>
              <a:t>, et al., ICLR, 2018]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81793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7566561-92E4-4C49-94AB-06226363B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02" y="722540"/>
            <a:ext cx="6132996" cy="470493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3403455-CB75-4A15-9F2F-8685D79E3230}"/>
              </a:ext>
            </a:extLst>
          </p:cNvPr>
          <p:cNvSpPr txBox="1"/>
          <p:nvPr/>
        </p:nvSpPr>
        <p:spPr>
          <a:xfrm>
            <a:off x="1172223" y="5661877"/>
            <a:ext cx="3109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/>
              <a:t>Unsupervised</a:t>
            </a:r>
            <a:r>
              <a:rPr lang="en-US" altLang="zh-TW" sz="2400" dirty="0"/>
              <a:t> learning with 10M sentences</a:t>
            </a:r>
            <a:endParaRPr lang="zh-TW" altLang="en-US" sz="2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172DA3-1519-4D84-B21D-A31BC93B160A}"/>
              </a:ext>
            </a:extLst>
          </p:cNvPr>
          <p:cNvSpPr txBox="1"/>
          <p:nvPr/>
        </p:nvSpPr>
        <p:spPr>
          <a:xfrm>
            <a:off x="5209915" y="5661877"/>
            <a:ext cx="3305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/>
              <a:t>Supervised</a:t>
            </a:r>
            <a:r>
              <a:rPr lang="en-US" altLang="zh-TW" sz="2400" dirty="0"/>
              <a:t> learning with 100K sentence pairs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2E3DCE39-AC8C-48BA-A5D6-34D412EB7AD7}"/>
                  </a:ext>
                </a:extLst>
              </p:cNvPr>
              <p:cNvSpPr txBox="1"/>
              <p:nvPr/>
            </p:nvSpPr>
            <p:spPr>
              <a:xfrm>
                <a:off x="4463139" y="5784893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3200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2E3DCE39-AC8C-48BA-A5D6-34D412EB7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139" y="5784893"/>
                <a:ext cx="399148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BF2C039B-EE56-4C3B-9D0A-568267B99893}"/>
              </a:ext>
            </a:extLst>
          </p:cNvPr>
          <p:cNvSpPr txBox="1"/>
          <p:nvPr/>
        </p:nvSpPr>
        <p:spPr>
          <a:xfrm>
            <a:off x="3295455" y="536527"/>
            <a:ext cx="165391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supervised</a:t>
            </a:r>
            <a:endParaRPr lang="zh-TW" altLang="en-US" sz="24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0F746D3-1336-413C-8953-4AD2D3C6F0DE}"/>
              </a:ext>
            </a:extLst>
          </p:cNvPr>
          <p:cNvSpPr txBox="1"/>
          <p:nvPr/>
        </p:nvSpPr>
        <p:spPr>
          <a:xfrm>
            <a:off x="1505502" y="1346223"/>
            <a:ext cx="198845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unsupervised</a:t>
            </a:r>
            <a:endParaRPr lang="zh-TW" altLang="en-US" sz="2400" dirty="0"/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91DC23D8-2320-4226-971B-3568545A33CB}"/>
              </a:ext>
            </a:extLst>
          </p:cNvPr>
          <p:cNvCxnSpPr>
            <a:cxnSpLocks/>
          </p:cNvCxnSpPr>
          <p:nvPr/>
        </p:nvCxnSpPr>
        <p:spPr>
          <a:xfrm flipH="1" flipV="1">
            <a:off x="4122414" y="1027907"/>
            <a:ext cx="540299" cy="5491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6CF48A08-F625-4ED3-9159-E3B30B1BA690}"/>
              </a:ext>
            </a:extLst>
          </p:cNvPr>
          <p:cNvCxnSpPr>
            <a:cxnSpLocks/>
          </p:cNvCxnSpPr>
          <p:nvPr/>
        </p:nvCxnSpPr>
        <p:spPr>
          <a:xfrm flipH="1" flipV="1">
            <a:off x="2499730" y="1807888"/>
            <a:ext cx="497389" cy="8971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01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2BA71D-8E45-4628-BBB5-05765D8F5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Unsupervised Speech Recognition</a:t>
            </a:r>
            <a:endParaRPr lang="zh-TW" altLang="en-US" dirty="0"/>
          </a:p>
        </p:txBody>
      </p:sp>
      <p:grpSp>
        <p:nvGrpSpPr>
          <p:cNvPr id="4" name="群組 106">
            <a:extLst>
              <a:ext uri="{FF2B5EF4-FFF2-40B4-BE49-F238E27FC236}">
                <a16:creationId xmlns:a16="http://schemas.microsoft.com/office/drawing/2014/main" id="{A78337F9-F502-44CC-B3A3-96FE19365BF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77459" y="1909019"/>
            <a:ext cx="1520729" cy="342799"/>
            <a:chOff x="467932" y="3914400"/>
            <a:chExt cx="2909888" cy="576263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93AB8F68-1B98-4B97-8D40-88FCDEE3A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32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1AB3B8CB-3DF5-4DEB-8F30-9745BA590D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807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群組 106">
            <a:extLst>
              <a:ext uri="{FF2B5EF4-FFF2-40B4-BE49-F238E27FC236}">
                <a16:creationId xmlns:a16="http://schemas.microsoft.com/office/drawing/2014/main" id="{EE43A7A1-05D5-46F7-9EE3-B3C5ED6D2AB1}"/>
              </a:ext>
            </a:extLst>
          </p:cNvPr>
          <p:cNvGrpSpPr>
            <a:grpSpLocks/>
          </p:cNvGrpSpPr>
          <p:nvPr/>
        </p:nvGrpSpPr>
        <p:grpSpPr bwMode="auto">
          <a:xfrm>
            <a:off x="300255" y="2558569"/>
            <a:ext cx="1225043" cy="342799"/>
            <a:chOff x="467932" y="3914400"/>
            <a:chExt cx="2909888" cy="576263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D038F19A-ABE9-4FBD-B85D-0AE36CAC37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32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DB97C917-8399-4982-91DF-9C72F448E9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807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群組 106">
            <a:extLst>
              <a:ext uri="{FF2B5EF4-FFF2-40B4-BE49-F238E27FC236}">
                <a16:creationId xmlns:a16="http://schemas.microsoft.com/office/drawing/2014/main" id="{2F1639BD-7153-4247-A05A-FC10654FF08B}"/>
              </a:ext>
            </a:extLst>
          </p:cNvPr>
          <p:cNvGrpSpPr>
            <a:grpSpLocks/>
          </p:cNvGrpSpPr>
          <p:nvPr/>
        </p:nvGrpSpPr>
        <p:grpSpPr bwMode="auto">
          <a:xfrm>
            <a:off x="160571" y="3236277"/>
            <a:ext cx="1777791" cy="342799"/>
            <a:chOff x="467932" y="3914400"/>
            <a:chExt cx="2909888" cy="576263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1FEFEE82-7C68-4B69-8999-63B96B4B57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32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1FD0099A-86E2-45B7-AB1E-8DF228B7D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807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群組 106">
            <a:extLst>
              <a:ext uri="{FF2B5EF4-FFF2-40B4-BE49-F238E27FC236}">
                <a16:creationId xmlns:a16="http://schemas.microsoft.com/office/drawing/2014/main" id="{8B0304B9-FB2E-4EB2-A356-0AB899C34C6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89708" y="3863276"/>
            <a:ext cx="1602731" cy="342799"/>
            <a:chOff x="467932" y="3914400"/>
            <a:chExt cx="2909888" cy="576263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3CAA2EE8-1E52-4400-92A6-91612A7803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32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AE1F58B5-3CB3-4F7A-BC9B-A700BAE49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3807" y="3914400"/>
              <a:ext cx="1624013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2EEDF636-8520-45C3-BCC8-AD638C09E6EA}"/>
              </a:ext>
            </a:extLst>
          </p:cNvPr>
          <p:cNvSpPr/>
          <p:nvPr/>
        </p:nvSpPr>
        <p:spPr>
          <a:xfrm>
            <a:off x="2030797" y="1909019"/>
            <a:ext cx="467836" cy="4114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9C350D12-16D7-4AFF-ACE6-832163EA2069}"/>
              </a:ext>
            </a:extLst>
          </p:cNvPr>
          <p:cNvSpPr txBox="1"/>
          <p:nvPr/>
        </p:nvSpPr>
        <p:spPr>
          <a:xfrm>
            <a:off x="7231131" y="1853315"/>
            <a:ext cx="212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The dog is …… </a:t>
            </a:r>
            <a:endParaRPr lang="zh-TW" altLang="en-US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475ED8ED-1316-4B73-A875-BCF75A83A6E6}"/>
              </a:ext>
            </a:extLst>
          </p:cNvPr>
          <p:cNvSpPr txBox="1"/>
          <p:nvPr/>
        </p:nvSpPr>
        <p:spPr>
          <a:xfrm>
            <a:off x="6675547" y="2327970"/>
            <a:ext cx="212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The cats  are …… </a:t>
            </a:r>
            <a:endParaRPr lang="zh-TW" altLang="en-US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F70968C9-2E5F-4911-9593-099C3133420D}"/>
              </a:ext>
            </a:extLst>
          </p:cNvPr>
          <p:cNvSpPr txBox="1"/>
          <p:nvPr/>
        </p:nvSpPr>
        <p:spPr>
          <a:xfrm>
            <a:off x="6948998" y="2884454"/>
            <a:ext cx="212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The woman is …… </a:t>
            </a:r>
            <a:endParaRPr lang="zh-TW" altLang="en-US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3BDB7EF7-ADB4-4C08-9836-656A43027B6E}"/>
              </a:ext>
            </a:extLst>
          </p:cNvPr>
          <p:cNvSpPr txBox="1"/>
          <p:nvPr/>
        </p:nvSpPr>
        <p:spPr>
          <a:xfrm>
            <a:off x="6793442" y="3945196"/>
            <a:ext cx="212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The man is …… </a:t>
            </a:r>
            <a:endParaRPr lang="zh-TW" altLang="en-US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5B472CBD-1F72-4D8B-BD5D-E518EA92EAB2}"/>
              </a:ext>
            </a:extLst>
          </p:cNvPr>
          <p:cNvSpPr/>
          <p:nvPr/>
        </p:nvSpPr>
        <p:spPr>
          <a:xfrm>
            <a:off x="2233542" y="1729530"/>
            <a:ext cx="2535631" cy="277320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191637B-EE3E-4BDD-A825-FB79A16C25A5}"/>
              </a:ext>
            </a:extLst>
          </p:cNvPr>
          <p:cNvSpPr/>
          <p:nvPr/>
        </p:nvSpPr>
        <p:spPr>
          <a:xfrm>
            <a:off x="6617344" y="1729530"/>
            <a:ext cx="2243383" cy="277320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7004620-E29A-4BDB-B1A6-922087173C69}"/>
              </a:ext>
            </a:extLst>
          </p:cNvPr>
          <p:cNvSpPr txBox="1"/>
          <p:nvPr/>
        </p:nvSpPr>
        <p:spPr>
          <a:xfrm>
            <a:off x="7345431" y="3394410"/>
            <a:ext cx="14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The cat is …… </a:t>
            </a:r>
            <a:endParaRPr lang="zh-TW" altLang="en-US" dirty="0"/>
          </a:p>
        </p:txBody>
      </p:sp>
      <p:sp>
        <p:nvSpPr>
          <p:cNvPr id="42" name="箭號: 向右 41">
            <a:extLst>
              <a:ext uri="{FF2B5EF4-FFF2-40B4-BE49-F238E27FC236}">
                <a16:creationId xmlns:a16="http://schemas.microsoft.com/office/drawing/2014/main" id="{0BA1DF44-52B2-40E7-9E8D-909713D2BB1B}"/>
              </a:ext>
            </a:extLst>
          </p:cNvPr>
          <p:cNvSpPr/>
          <p:nvPr/>
        </p:nvSpPr>
        <p:spPr>
          <a:xfrm>
            <a:off x="2022143" y="2515257"/>
            <a:ext cx="467836" cy="4114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3" name="箭號: 向右 42">
            <a:extLst>
              <a:ext uri="{FF2B5EF4-FFF2-40B4-BE49-F238E27FC236}">
                <a16:creationId xmlns:a16="http://schemas.microsoft.com/office/drawing/2014/main" id="{4A492D38-93E4-4611-B5AF-CB290CF5E07D}"/>
              </a:ext>
            </a:extLst>
          </p:cNvPr>
          <p:cNvSpPr/>
          <p:nvPr/>
        </p:nvSpPr>
        <p:spPr>
          <a:xfrm>
            <a:off x="2026164" y="3167639"/>
            <a:ext cx="467836" cy="4114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4" name="箭號: 向右 43">
            <a:extLst>
              <a:ext uri="{FF2B5EF4-FFF2-40B4-BE49-F238E27FC236}">
                <a16:creationId xmlns:a16="http://schemas.microsoft.com/office/drawing/2014/main" id="{B1B7150D-81D3-4BB4-941F-9E30D3AB6F7C}"/>
              </a:ext>
            </a:extLst>
          </p:cNvPr>
          <p:cNvSpPr/>
          <p:nvPr/>
        </p:nvSpPr>
        <p:spPr>
          <a:xfrm>
            <a:off x="2016267" y="3840254"/>
            <a:ext cx="467836" cy="4114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D854F461-1118-4C41-9ABE-A6A907F8402B}"/>
              </a:ext>
            </a:extLst>
          </p:cNvPr>
          <p:cNvSpPr txBox="1"/>
          <p:nvPr/>
        </p:nvSpPr>
        <p:spPr>
          <a:xfrm>
            <a:off x="4594031" y="3317466"/>
            <a:ext cx="2243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0000FF"/>
                </a:solidFill>
              </a:rPr>
              <a:t>Cycle GAN</a:t>
            </a:r>
            <a:endParaRPr lang="zh-TW" altLang="en-US" sz="2800" b="1" dirty="0">
              <a:solidFill>
                <a:srgbClr val="0000FF"/>
              </a:solidFill>
            </a:endParaRPr>
          </a:p>
        </p:txBody>
      </p:sp>
      <p:sp>
        <p:nvSpPr>
          <p:cNvPr id="46" name="箭號: 向右 45">
            <a:extLst>
              <a:ext uri="{FF2B5EF4-FFF2-40B4-BE49-F238E27FC236}">
                <a16:creationId xmlns:a16="http://schemas.microsoft.com/office/drawing/2014/main" id="{C14A01A1-80D8-4D2A-83ED-99DC361A8DB8}"/>
              </a:ext>
            </a:extLst>
          </p:cNvPr>
          <p:cNvSpPr/>
          <p:nvPr/>
        </p:nvSpPr>
        <p:spPr>
          <a:xfrm>
            <a:off x="4883245" y="2331590"/>
            <a:ext cx="1641838" cy="41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7" name="箭號: 向右 46">
            <a:extLst>
              <a:ext uri="{FF2B5EF4-FFF2-40B4-BE49-F238E27FC236}">
                <a16:creationId xmlns:a16="http://schemas.microsoft.com/office/drawing/2014/main" id="{AA7E6BB9-8FC5-403C-B1AD-6E3A953E5B47}"/>
              </a:ext>
            </a:extLst>
          </p:cNvPr>
          <p:cNvSpPr/>
          <p:nvPr/>
        </p:nvSpPr>
        <p:spPr>
          <a:xfrm flipH="1">
            <a:off x="4818442" y="2824528"/>
            <a:ext cx="1641838" cy="411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48" name="圖片 4" descr="thinking_computer1.gif">
            <a:extLst>
              <a:ext uri="{FF2B5EF4-FFF2-40B4-BE49-F238E27FC236}">
                <a16:creationId xmlns:a16="http://schemas.microsoft.com/office/drawing/2014/main" id="{9FB160C5-773F-4482-9EB5-089B3E3772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573" y="4744848"/>
            <a:ext cx="1052181" cy="156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想法泡泡: 雲朵 48">
            <a:extLst>
              <a:ext uri="{FF2B5EF4-FFF2-40B4-BE49-F238E27FC236}">
                <a16:creationId xmlns:a16="http://schemas.microsoft.com/office/drawing/2014/main" id="{2AB51163-60ED-4022-AD60-0ABF02B9051E}"/>
              </a:ext>
            </a:extLst>
          </p:cNvPr>
          <p:cNvSpPr/>
          <p:nvPr/>
        </p:nvSpPr>
        <p:spPr>
          <a:xfrm>
            <a:off x="4254324" y="5035760"/>
            <a:ext cx="2973449" cy="1096523"/>
          </a:xfrm>
          <a:prstGeom prst="cloudCallout">
            <a:avLst>
              <a:gd name="adj1" fmla="val 60418"/>
              <a:gd name="adj2" fmla="val -10470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D82C35F5-1D3E-4A3D-8054-C547E389BFB7}"/>
              </a:ext>
            </a:extLst>
          </p:cNvPr>
          <p:cNvSpPr txBox="1"/>
          <p:nvPr/>
        </p:nvSpPr>
        <p:spPr>
          <a:xfrm>
            <a:off x="5892240" y="5407548"/>
            <a:ext cx="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“The”</a:t>
            </a:r>
            <a:endParaRPr lang="zh-TW" altLang="en-US" dirty="0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4C0F0071-7DD0-45C0-918C-9ED804C0EFF8}"/>
              </a:ext>
            </a:extLst>
          </p:cNvPr>
          <p:cNvSpPr txBox="1"/>
          <p:nvPr/>
        </p:nvSpPr>
        <p:spPr>
          <a:xfrm>
            <a:off x="5291382" y="5411440"/>
            <a:ext cx="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=</a:t>
            </a: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79DF872-8B21-45F8-B4CA-FC6F71BDEF70}"/>
              </a:ext>
            </a:extLst>
          </p:cNvPr>
          <p:cNvSpPr txBox="1"/>
          <p:nvPr/>
        </p:nvSpPr>
        <p:spPr>
          <a:xfrm>
            <a:off x="836951" y="4522389"/>
            <a:ext cx="353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Acoustic Pattern Discovery</a:t>
            </a:r>
            <a:endParaRPr lang="zh-TW" altLang="en-US" sz="2400" b="1" i="1" u="sng" dirty="0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C0C85681-DB44-4784-9D23-7C33ED0D3589}"/>
              </a:ext>
            </a:extLst>
          </p:cNvPr>
          <p:cNvSpPr txBox="1"/>
          <p:nvPr/>
        </p:nvSpPr>
        <p:spPr>
          <a:xfrm>
            <a:off x="803815" y="5229071"/>
            <a:ext cx="3668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Can we achieve unsupervised speech recognition?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CE115D81-D715-46C3-BBD6-895AFB0D52A1}"/>
              </a:ext>
            </a:extLst>
          </p:cNvPr>
          <p:cNvSpPr txBox="1"/>
          <p:nvPr/>
        </p:nvSpPr>
        <p:spPr>
          <a:xfrm>
            <a:off x="5006408" y="5321966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p</a:t>
            </a:r>
            <a:r>
              <a:rPr lang="en-US" altLang="zh-TW" sz="2400" baseline="-25000" dirty="0">
                <a:solidFill>
                  <a:srgbClr val="0000FF"/>
                </a:solidFill>
              </a:rPr>
              <a:t>1</a:t>
            </a:r>
            <a:endParaRPr lang="zh-TW" altLang="en-US" sz="2400" baseline="-25000" dirty="0">
              <a:solidFill>
                <a:srgbClr val="0000FF"/>
              </a:solidFill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F2C173FF-2825-4EE9-B4E7-D4CF50E5111A}"/>
              </a:ext>
            </a:extLst>
          </p:cNvPr>
          <p:cNvSpPr txBox="1"/>
          <p:nvPr/>
        </p:nvSpPr>
        <p:spPr>
          <a:xfrm>
            <a:off x="2502839" y="2471755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p</a:t>
            </a:r>
            <a:r>
              <a:rPr lang="en-US" altLang="zh-TW" sz="2400" baseline="-25000" dirty="0">
                <a:solidFill>
                  <a:srgbClr val="0000FF"/>
                </a:solidFill>
              </a:rPr>
              <a:t>1</a:t>
            </a:r>
            <a:endParaRPr lang="zh-TW" altLang="en-US" sz="2400" baseline="-25000" dirty="0">
              <a:solidFill>
                <a:srgbClr val="0000FF"/>
              </a:solidFill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6C4E7FA4-2FAE-4DF2-A2C9-E767B6AB6AC6}"/>
              </a:ext>
            </a:extLst>
          </p:cNvPr>
          <p:cNvSpPr txBox="1"/>
          <p:nvPr/>
        </p:nvSpPr>
        <p:spPr>
          <a:xfrm>
            <a:off x="2944964" y="2471755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p</a:t>
            </a:r>
            <a:r>
              <a:rPr lang="en-US" altLang="zh-TW" sz="2400" baseline="-25000" dirty="0">
                <a:solidFill>
                  <a:srgbClr val="FF0000"/>
                </a:solidFill>
              </a:rPr>
              <a:t>3</a:t>
            </a:r>
            <a:endParaRPr lang="zh-TW" alt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8DC88CFA-2B3E-42C3-B843-5F26B3109E4C}"/>
              </a:ext>
            </a:extLst>
          </p:cNvPr>
          <p:cNvSpPr txBox="1"/>
          <p:nvPr/>
        </p:nvSpPr>
        <p:spPr>
          <a:xfrm>
            <a:off x="3387089" y="2471755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B050"/>
                </a:solidFill>
              </a:rPr>
              <a:t>p</a:t>
            </a:r>
            <a:r>
              <a:rPr lang="en-US" altLang="zh-TW" sz="2400" baseline="-25000" dirty="0">
                <a:solidFill>
                  <a:srgbClr val="00B050"/>
                </a:solidFill>
              </a:rPr>
              <a:t>2</a:t>
            </a:r>
            <a:endParaRPr lang="zh-TW" altLang="en-US" sz="2400" baseline="-25000" dirty="0">
              <a:solidFill>
                <a:srgbClr val="00B050"/>
              </a:solidFill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AEAF6324-91FB-4C0A-8C69-793AFC685985}"/>
              </a:ext>
            </a:extLst>
          </p:cNvPr>
          <p:cNvSpPr txBox="1"/>
          <p:nvPr/>
        </p:nvSpPr>
        <p:spPr>
          <a:xfrm>
            <a:off x="2495359" y="3120103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p</a:t>
            </a:r>
            <a:r>
              <a:rPr lang="en-US" altLang="zh-TW" sz="2400" baseline="-25000" dirty="0">
                <a:solidFill>
                  <a:srgbClr val="0000FF"/>
                </a:solidFill>
              </a:rPr>
              <a:t>1</a:t>
            </a:r>
            <a:endParaRPr lang="zh-TW" altLang="en-US" sz="2400" baseline="-25000" dirty="0">
              <a:solidFill>
                <a:srgbClr val="0000FF"/>
              </a:solidFill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B8BF25FA-75E4-4CF3-B61B-5A955FE196AA}"/>
              </a:ext>
            </a:extLst>
          </p:cNvPr>
          <p:cNvSpPr txBox="1"/>
          <p:nvPr/>
        </p:nvSpPr>
        <p:spPr>
          <a:xfrm>
            <a:off x="2935100" y="3120103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C000"/>
                </a:solidFill>
              </a:rPr>
              <a:t>p</a:t>
            </a:r>
            <a:r>
              <a:rPr lang="en-US" altLang="zh-TW" sz="2400" baseline="-25000" dirty="0">
                <a:solidFill>
                  <a:srgbClr val="FFC000"/>
                </a:solidFill>
              </a:rPr>
              <a:t>4</a:t>
            </a:r>
            <a:endParaRPr lang="zh-TW" altLang="en-US" sz="2400" baseline="-25000" dirty="0">
              <a:solidFill>
                <a:srgbClr val="FFC000"/>
              </a:solidFill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A443843C-4ADC-459C-81F5-525A0C0B571B}"/>
              </a:ext>
            </a:extLst>
          </p:cNvPr>
          <p:cNvSpPr txBox="1"/>
          <p:nvPr/>
        </p:nvSpPr>
        <p:spPr>
          <a:xfrm>
            <a:off x="3374841" y="3120103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p</a:t>
            </a:r>
            <a:r>
              <a:rPr lang="en-US" altLang="zh-TW" sz="2400" baseline="-25000" dirty="0">
                <a:solidFill>
                  <a:srgbClr val="FF0000"/>
                </a:solidFill>
              </a:rPr>
              <a:t>3</a:t>
            </a:r>
            <a:endParaRPr lang="zh-TW" alt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03C934B-BBD9-460D-832B-7BC62F453C97}"/>
              </a:ext>
            </a:extLst>
          </p:cNvPr>
          <p:cNvSpPr txBox="1"/>
          <p:nvPr/>
        </p:nvSpPr>
        <p:spPr>
          <a:xfrm>
            <a:off x="3814582" y="3120103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</a:t>
            </a:r>
            <a:r>
              <a:rPr lang="en-US" altLang="zh-TW" sz="2400" baseline="-25000" dirty="0"/>
              <a:t>5</a:t>
            </a:r>
            <a:endParaRPr lang="zh-TW" altLang="en-US" sz="2400" baseline="-25000" dirty="0"/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D4535CE6-0A2E-45E6-8A0F-738F6B6D493F}"/>
              </a:ext>
            </a:extLst>
          </p:cNvPr>
          <p:cNvSpPr txBox="1"/>
          <p:nvPr/>
        </p:nvSpPr>
        <p:spPr>
          <a:xfrm>
            <a:off x="4254324" y="3120103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</a:t>
            </a:r>
            <a:r>
              <a:rPr lang="en-US" altLang="zh-TW" sz="2400" baseline="-25000" dirty="0"/>
              <a:t>5</a:t>
            </a:r>
            <a:endParaRPr lang="zh-TW" altLang="en-US" sz="2400" baseline="-25000" dirty="0"/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F2CED55F-ED6A-4B7D-98DC-10FBD063C874}"/>
              </a:ext>
            </a:extLst>
          </p:cNvPr>
          <p:cNvSpPr txBox="1"/>
          <p:nvPr/>
        </p:nvSpPr>
        <p:spPr>
          <a:xfrm>
            <a:off x="2508059" y="3794155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p</a:t>
            </a:r>
            <a:r>
              <a:rPr lang="en-US" altLang="zh-TW" sz="2400" baseline="-25000" dirty="0">
                <a:solidFill>
                  <a:srgbClr val="0000FF"/>
                </a:solidFill>
              </a:rPr>
              <a:t>1</a:t>
            </a:r>
            <a:endParaRPr lang="zh-TW" altLang="en-US" sz="2400" baseline="-25000" dirty="0">
              <a:solidFill>
                <a:srgbClr val="0000FF"/>
              </a:solidFill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038F78D1-B05B-4E37-BF8F-3CF9723A2B4A}"/>
              </a:ext>
            </a:extLst>
          </p:cNvPr>
          <p:cNvSpPr txBox="1"/>
          <p:nvPr/>
        </p:nvSpPr>
        <p:spPr>
          <a:xfrm>
            <a:off x="2949902" y="3794155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</a:t>
            </a:r>
            <a:r>
              <a:rPr lang="en-US" altLang="zh-TW" sz="2400" baseline="-25000" dirty="0"/>
              <a:t>5</a:t>
            </a:r>
            <a:endParaRPr lang="zh-TW" altLang="en-US" sz="2400" baseline="-25000" dirty="0"/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974D404E-2D99-48B0-B253-FB0F1F29C500}"/>
              </a:ext>
            </a:extLst>
          </p:cNvPr>
          <p:cNvSpPr txBox="1"/>
          <p:nvPr/>
        </p:nvSpPr>
        <p:spPr>
          <a:xfrm>
            <a:off x="3391745" y="3794155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C000"/>
                </a:solidFill>
              </a:rPr>
              <a:t>p</a:t>
            </a:r>
            <a:r>
              <a:rPr lang="en-US" altLang="zh-TW" sz="2400" baseline="-25000" dirty="0">
                <a:solidFill>
                  <a:srgbClr val="FFC000"/>
                </a:solidFill>
              </a:rPr>
              <a:t>4</a:t>
            </a:r>
            <a:endParaRPr lang="zh-TW" altLang="en-US" sz="2400" baseline="-25000" dirty="0">
              <a:solidFill>
                <a:srgbClr val="FFC000"/>
              </a:solidFill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0FD2A414-2F54-46B8-9470-54EC67E21198}"/>
              </a:ext>
            </a:extLst>
          </p:cNvPr>
          <p:cNvSpPr txBox="1"/>
          <p:nvPr/>
        </p:nvSpPr>
        <p:spPr>
          <a:xfrm>
            <a:off x="3833589" y="3794155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p</a:t>
            </a:r>
            <a:r>
              <a:rPr lang="en-US" altLang="zh-TW" sz="2400" baseline="-25000" dirty="0">
                <a:solidFill>
                  <a:srgbClr val="FF0000"/>
                </a:solidFill>
              </a:rPr>
              <a:t>3</a:t>
            </a:r>
            <a:endParaRPr lang="zh-TW" alt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5758A9C3-7C8E-42D0-9943-ECA05FBFC78F}"/>
              </a:ext>
            </a:extLst>
          </p:cNvPr>
          <p:cNvSpPr txBox="1"/>
          <p:nvPr/>
        </p:nvSpPr>
        <p:spPr>
          <a:xfrm>
            <a:off x="2493256" y="1853315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p</a:t>
            </a:r>
            <a:r>
              <a:rPr lang="en-US" altLang="zh-TW" sz="2400" baseline="-25000" dirty="0">
                <a:solidFill>
                  <a:srgbClr val="0000FF"/>
                </a:solidFill>
              </a:rPr>
              <a:t>1</a:t>
            </a:r>
            <a:endParaRPr lang="zh-TW" altLang="en-US" sz="2400" baseline="-25000" dirty="0">
              <a:solidFill>
                <a:srgbClr val="0000FF"/>
              </a:solidFill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B686F152-CCAE-40D7-8006-71AE33F4237B}"/>
              </a:ext>
            </a:extLst>
          </p:cNvPr>
          <p:cNvSpPr txBox="1"/>
          <p:nvPr/>
        </p:nvSpPr>
        <p:spPr>
          <a:xfrm>
            <a:off x="2935099" y="1853315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B050"/>
                </a:solidFill>
              </a:rPr>
              <a:t>p</a:t>
            </a:r>
            <a:r>
              <a:rPr lang="en-US" altLang="zh-TW" sz="2400" baseline="-25000" dirty="0">
                <a:solidFill>
                  <a:srgbClr val="00B050"/>
                </a:solidFill>
              </a:rPr>
              <a:t>2</a:t>
            </a:r>
            <a:endParaRPr lang="zh-TW" altLang="en-US" sz="2400" baseline="-25000" dirty="0">
              <a:solidFill>
                <a:srgbClr val="00B050"/>
              </a:solidFill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0D00E83B-23DA-44B3-AA56-BB257EB49B14}"/>
              </a:ext>
            </a:extLst>
          </p:cNvPr>
          <p:cNvSpPr txBox="1"/>
          <p:nvPr/>
        </p:nvSpPr>
        <p:spPr>
          <a:xfrm>
            <a:off x="3376942" y="1853315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p</a:t>
            </a:r>
            <a:r>
              <a:rPr lang="en-US" altLang="zh-TW" sz="2400" baseline="-25000" dirty="0">
                <a:solidFill>
                  <a:srgbClr val="FF0000"/>
                </a:solidFill>
              </a:rPr>
              <a:t>3</a:t>
            </a:r>
            <a:endParaRPr lang="zh-TW" alt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E6E3A5B0-4AE1-43A0-8DED-FD746C09F0E0}"/>
              </a:ext>
            </a:extLst>
          </p:cNvPr>
          <p:cNvSpPr txBox="1"/>
          <p:nvPr/>
        </p:nvSpPr>
        <p:spPr>
          <a:xfrm>
            <a:off x="3818786" y="1853315"/>
            <a:ext cx="45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C000"/>
                </a:solidFill>
              </a:rPr>
              <a:t>p</a:t>
            </a:r>
            <a:r>
              <a:rPr lang="en-US" altLang="zh-TW" sz="2400" baseline="-25000" dirty="0">
                <a:solidFill>
                  <a:srgbClr val="FFC000"/>
                </a:solidFill>
              </a:rPr>
              <a:t>4</a:t>
            </a:r>
            <a:endParaRPr lang="zh-TW" altLang="en-US" sz="2400" baseline="-25000" dirty="0">
              <a:solidFill>
                <a:srgbClr val="FFC000"/>
              </a:solidFill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0F1EF3D2-A39D-4DDC-8842-B26ADEDDA95E}"/>
              </a:ext>
            </a:extLst>
          </p:cNvPr>
          <p:cNvSpPr/>
          <p:nvPr/>
        </p:nvSpPr>
        <p:spPr>
          <a:xfrm>
            <a:off x="3904690" y="6328399"/>
            <a:ext cx="4956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</a:rPr>
              <a:t>[Liu, et al., </a:t>
            </a:r>
            <a:r>
              <a:rPr lang="en-US" altLang="zh-TW" dirty="0" err="1">
                <a:solidFill>
                  <a:srgbClr val="0000FF"/>
                </a:solidFill>
                <a:latin typeface="Lucida Grande"/>
              </a:rPr>
              <a:t>arXiv</a:t>
            </a:r>
            <a:r>
              <a:rPr lang="en-US" altLang="zh-TW" dirty="0">
                <a:solidFill>
                  <a:srgbClr val="0000FF"/>
                </a:solidFill>
                <a:latin typeface="Lucida Grande"/>
              </a:rPr>
              <a:t>, 2018] [Chen, et al., </a:t>
            </a:r>
            <a:r>
              <a:rPr lang="en-US" altLang="zh-TW" dirty="0" err="1">
                <a:solidFill>
                  <a:srgbClr val="0000FF"/>
                </a:solidFill>
                <a:latin typeface="Lucida Grande"/>
              </a:rPr>
              <a:t>arXiv</a:t>
            </a:r>
            <a:r>
              <a:rPr lang="en-US" altLang="zh-TW" dirty="0">
                <a:solidFill>
                  <a:srgbClr val="0000FF"/>
                </a:solidFill>
                <a:latin typeface="Lucida Grande"/>
              </a:rPr>
              <a:t>, 2018]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11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5" grpId="0"/>
      <p:bldP spid="36" grpId="0"/>
      <p:bldP spid="37" grpId="0"/>
      <p:bldP spid="38" grpId="0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6" grpId="0" animBg="1"/>
      <p:bldP spid="47" grpId="0" animBg="1"/>
      <p:bldP spid="49" grpId="0" animBg="1"/>
      <p:bldP spid="51" grpId="0"/>
      <p:bldP spid="52" grpId="0"/>
      <p:bldP spid="3" grpId="0"/>
      <p:bldP spid="54" grpId="0"/>
      <p:bldP spid="57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1F1AE2-71C1-4519-8024-9E45049D9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Unsupervised Speech Recognition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DCABEF-EA88-4B9E-8F56-67430812C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Phoneme recognition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ED53ECD-5BFA-42DB-82E2-5218ECA0CE54}"/>
              </a:ext>
            </a:extLst>
          </p:cNvPr>
          <p:cNvSpPr txBox="1"/>
          <p:nvPr/>
        </p:nvSpPr>
        <p:spPr>
          <a:xfrm>
            <a:off x="6591300" y="1549400"/>
            <a:ext cx="210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Audio: TIMIT</a:t>
            </a:r>
          </a:p>
          <a:p>
            <a:r>
              <a:rPr lang="en-US" altLang="zh-TW" sz="2400" dirty="0"/>
              <a:t>Text: WMT</a:t>
            </a:r>
            <a:endParaRPr lang="zh-TW" altLang="en-US" sz="24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FB44C38-4517-412A-87E3-FE2B7FD25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875" y="2563532"/>
            <a:ext cx="6105525" cy="38862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7FCD7CC-30EF-4CF8-BCE9-1B86F566046C}"/>
              </a:ext>
            </a:extLst>
          </p:cNvPr>
          <p:cNvSpPr txBox="1"/>
          <p:nvPr/>
        </p:nvSpPr>
        <p:spPr>
          <a:xfrm>
            <a:off x="4107542" y="2996363"/>
            <a:ext cx="201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B0F0"/>
                </a:solidFill>
              </a:rPr>
              <a:t>supervised</a:t>
            </a:r>
            <a:endParaRPr lang="zh-TW" altLang="en-US" sz="2400" dirty="0">
              <a:solidFill>
                <a:srgbClr val="00B0F0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E275EDD-6052-48A6-A868-28A6264AF18B}"/>
              </a:ext>
            </a:extLst>
          </p:cNvPr>
          <p:cNvSpPr txBox="1"/>
          <p:nvPr/>
        </p:nvSpPr>
        <p:spPr>
          <a:xfrm>
            <a:off x="5054148" y="4753271"/>
            <a:ext cx="201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WGAN-GP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6710097-22C1-4FBD-B5E9-BED18FF23565}"/>
              </a:ext>
            </a:extLst>
          </p:cNvPr>
          <p:cNvSpPr txBox="1"/>
          <p:nvPr/>
        </p:nvSpPr>
        <p:spPr>
          <a:xfrm>
            <a:off x="4872039" y="4105815"/>
            <a:ext cx="2381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Gumbel-</a:t>
            </a:r>
            <a:r>
              <a:rPr lang="en-US" altLang="zh-TW" sz="2400" dirty="0" err="1">
                <a:solidFill>
                  <a:srgbClr val="FF0000"/>
                </a:solidFill>
              </a:rPr>
              <a:t>softmax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61658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Concluding Remarks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387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171546-CF2D-444D-9583-0F3BD49F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To Learn More …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99DF929-8F71-4F6F-92B1-EB4F1A074CC6}"/>
              </a:ext>
            </a:extLst>
          </p:cNvPr>
          <p:cNvSpPr/>
          <p:nvPr/>
        </p:nvSpPr>
        <p:spPr>
          <a:xfrm>
            <a:off x="735330" y="3708975"/>
            <a:ext cx="7886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https://www.youtube.com/playlist?list=PLJV_el3uVTsMd2G9ZjcpJn1YfnM9wVOBf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995989D-BE29-4454-9A13-9AEF0C22D3F0}"/>
              </a:ext>
            </a:extLst>
          </p:cNvPr>
          <p:cNvSpPr txBox="1"/>
          <p:nvPr/>
        </p:nvSpPr>
        <p:spPr>
          <a:xfrm>
            <a:off x="717401" y="3124200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You can learn more from the YouTube Channel</a:t>
            </a:r>
            <a:endParaRPr lang="zh-TW" altLang="en-US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CBE6D5C-40D1-4C9D-93A6-8504474FAD9A}"/>
              </a:ext>
            </a:extLst>
          </p:cNvPr>
          <p:cNvSpPr txBox="1"/>
          <p:nvPr/>
        </p:nvSpPr>
        <p:spPr>
          <a:xfrm>
            <a:off x="2319866" y="4078307"/>
            <a:ext cx="4504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(in Mandarin)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10455153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E1DED4-199B-4373-8F30-E8644B8CB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Reference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DA6A2B8-3377-43A6-83D3-F9A10DA9C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49"/>
          </a:xfrm>
        </p:spPr>
        <p:txBody>
          <a:bodyPr>
            <a:normAutofit/>
          </a:bodyPr>
          <a:lstStyle/>
          <a:p>
            <a:r>
              <a:rPr lang="de-DE" altLang="zh-TW" sz="2400" b="1" dirty="0">
                <a:latin typeface="Lucida Grande"/>
              </a:rPr>
              <a:t>Conditional Sequence Generation</a:t>
            </a:r>
          </a:p>
          <a:p>
            <a:pPr lvl="1"/>
            <a:r>
              <a:rPr lang="de-DE" altLang="zh-TW" sz="1800" dirty="0">
                <a:latin typeface="Lucida Grande"/>
              </a:rPr>
              <a:t>Jiwei Li</a:t>
            </a:r>
            <a:r>
              <a:rPr lang="de-DE" altLang="zh-TW" sz="18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de-DE" altLang="zh-TW" sz="1800" dirty="0">
                <a:latin typeface="Lucida Grande"/>
              </a:rPr>
              <a:t>Will Monroe</a:t>
            </a:r>
            <a:r>
              <a:rPr lang="de-DE" altLang="zh-TW" sz="18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de-DE" altLang="zh-TW" sz="1800" dirty="0">
                <a:latin typeface="Lucida Grande"/>
              </a:rPr>
              <a:t>Alan Ritter</a:t>
            </a:r>
            <a:r>
              <a:rPr lang="de-DE" altLang="zh-TW" sz="18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de-DE" altLang="zh-TW" sz="1800" dirty="0">
                <a:latin typeface="Lucida Grande"/>
              </a:rPr>
              <a:t>Michel Galley</a:t>
            </a:r>
            <a:r>
              <a:rPr lang="de-DE" altLang="zh-TW" sz="18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de-DE" altLang="zh-TW" sz="1800" dirty="0">
                <a:latin typeface="Lucida Grande"/>
              </a:rPr>
              <a:t>Jianfeng Gao</a:t>
            </a:r>
            <a:r>
              <a:rPr lang="de-DE" altLang="zh-TW" sz="18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de-DE" altLang="zh-TW" sz="1800" dirty="0">
                <a:latin typeface="Lucida Grande"/>
              </a:rPr>
              <a:t>Dan Jurafsky, </a:t>
            </a:r>
            <a:r>
              <a:rPr lang="en-US" altLang="zh-TW" sz="1800" dirty="0"/>
              <a:t>Deep Reinforcement Learning for Dialogue Generation</a:t>
            </a:r>
            <a:r>
              <a:rPr lang="de-DE" altLang="zh-TW" sz="1800" dirty="0">
                <a:latin typeface="Lucida Grande"/>
              </a:rPr>
              <a:t>, EMNLP, 2016</a:t>
            </a:r>
          </a:p>
          <a:p>
            <a:pPr lvl="1"/>
            <a:r>
              <a:rPr lang="en-US" altLang="zh-TW" sz="1800" dirty="0" err="1"/>
              <a:t>Jiwei</a:t>
            </a:r>
            <a:r>
              <a:rPr lang="en-US" altLang="zh-TW" sz="1800" dirty="0"/>
              <a:t> Li, Will Monroe, </a:t>
            </a:r>
            <a:r>
              <a:rPr lang="en-US" altLang="zh-TW" sz="1800" dirty="0" err="1"/>
              <a:t>Tianlin</a:t>
            </a:r>
            <a:r>
              <a:rPr lang="en-US" altLang="zh-TW" sz="1800" dirty="0"/>
              <a:t> Shi, Sébastien Jean, Alan Ritter, Dan </a:t>
            </a:r>
            <a:r>
              <a:rPr lang="en-US" altLang="zh-TW" sz="1800" dirty="0" err="1"/>
              <a:t>Jurafsky</a:t>
            </a:r>
            <a:r>
              <a:rPr lang="en-US" altLang="zh-TW" sz="1800" dirty="0"/>
              <a:t>, Adversarial Learning for Neural Dialogue Generation, EMNLP, 2017</a:t>
            </a:r>
          </a:p>
          <a:p>
            <a:pPr lvl="1"/>
            <a:r>
              <a:rPr lang="en-US" altLang="zh-TW" sz="1800" dirty="0"/>
              <a:t>Matt J. </a:t>
            </a:r>
            <a:r>
              <a:rPr lang="en-US" altLang="zh-TW" sz="1800" dirty="0" err="1"/>
              <a:t>Kusner</a:t>
            </a:r>
            <a:r>
              <a:rPr lang="en-US" altLang="zh-TW" sz="1800" dirty="0"/>
              <a:t>, José Miguel Hernández-Lobato, GANS for Sequences of Discrete Elements with the Gumbel-</a:t>
            </a:r>
            <a:r>
              <a:rPr lang="en-US" altLang="zh-TW" sz="1800" dirty="0" err="1"/>
              <a:t>softmax</a:t>
            </a:r>
            <a:r>
              <a:rPr lang="en-US" altLang="zh-TW" sz="1800" dirty="0"/>
              <a:t> Distribution, 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 2016</a:t>
            </a:r>
          </a:p>
          <a:p>
            <a:pPr lvl="1"/>
            <a:r>
              <a:rPr lang="en-US" altLang="zh-TW" sz="1800" dirty="0"/>
              <a:t>Tong Che, </a:t>
            </a:r>
            <a:r>
              <a:rPr lang="en-US" altLang="zh-TW" sz="1800" dirty="0" err="1"/>
              <a:t>Yanran</a:t>
            </a:r>
            <a:r>
              <a:rPr lang="en-US" altLang="zh-TW" sz="1800" dirty="0"/>
              <a:t> Li, </a:t>
            </a:r>
            <a:r>
              <a:rPr lang="en-US" altLang="zh-TW" sz="1800" dirty="0" err="1"/>
              <a:t>Ruixiang</a:t>
            </a:r>
            <a:r>
              <a:rPr lang="en-US" altLang="zh-TW" sz="1800" dirty="0"/>
              <a:t> Zhang, R Devon </a:t>
            </a:r>
            <a:r>
              <a:rPr lang="en-US" altLang="zh-TW" sz="1800" dirty="0" err="1"/>
              <a:t>Hjelm</a:t>
            </a:r>
            <a:r>
              <a:rPr lang="en-US" altLang="zh-TW" sz="1800" dirty="0"/>
              <a:t>, </a:t>
            </a:r>
            <a:r>
              <a:rPr lang="en-US" altLang="zh-TW" sz="1800" dirty="0" err="1"/>
              <a:t>Wenjie</a:t>
            </a:r>
            <a:r>
              <a:rPr lang="en-US" altLang="zh-TW" sz="1800" dirty="0"/>
              <a:t> Li, </a:t>
            </a:r>
            <a:r>
              <a:rPr lang="en-US" altLang="zh-TW" sz="1800" dirty="0" err="1"/>
              <a:t>Yangqiu</a:t>
            </a:r>
            <a:r>
              <a:rPr lang="en-US" altLang="zh-TW" sz="1800" dirty="0"/>
              <a:t> Song, </a:t>
            </a:r>
            <a:r>
              <a:rPr lang="en-US" altLang="zh-TW" sz="1800" dirty="0" err="1"/>
              <a:t>Yoshua</a:t>
            </a:r>
            <a:r>
              <a:rPr lang="en-US" altLang="zh-TW" sz="1800" dirty="0"/>
              <a:t> Bengio, Maximum-Likelihood Augmented Discrete Generative Adversarial Networks, 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 2017</a:t>
            </a:r>
          </a:p>
          <a:p>
            <a:pPr lvl="1"/>
            <a:r>
              <a:rPr lang="en-US" altLang="zh-TW" sz="1800" dirty="0" err="1">
                <a:latin typeface="Lucida Grande"/>
              </a:rPr>
              <a:t>Lantao</a:t>
            </a:r>
            <a:r>
              <a:rPr lang="en-US" altLang="zh-TW" sz="1800" dirty="0">
                <a:latin typeface="Lucida Grande"/>
              </a:rPr>
              <a:t> Yu</a:t>
            </a:r>
            <a:r>
              <a:rPr lang="en-US" altLang="zh-TW" sz="18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800" dirty="0" err="1">
                <a:latin typeface="Lucida Grande"/>
              </a:rPr>
              <a:t>Weinan</a:t>
            </a:r>
            <a:r>
              <a:rPr lang="en-US" altLang="zh-TW" sz="1800" dirty="0">
                <a:latin typeface="Lucida Grande"/>
              </a:rPr>
              <a:t> Zhang</a:t>
            </a:r>
            <a:r>
              <a:rPr lang="en-US" altLang="zh-TW" sz="18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800" dirty="0">
                <a:latin typeface="Lucida Grande"/>
              </a:rPr>
              <a:t>Jun Wang</a:t>
            </a:r>
            <a:r>
              <a:rPr lang="en-US" altLang="zh-TW" sz="18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800" dirty="0">
                <a:latin typeface="Lucida Grande"/>
              </a:rPr>
              <a:t>Yong Yu, </a:t>
            </a:r>
            <a:r>
              <a:rPr lang="en-US" altLang="zh-TW" sz="1800" dirty="0" err="1"/>
              <a:t>SeqGAN</a:t>
            </a:r>
            <a:r>
              <a:rPr lang="en-US" altLang="zh-TW" sz="1800" dirty="0"/>
              <a:t>: Sequence Generative Adversarial Nets with Policy Gradient</a:t>
            </a:r>
            <a:r>
              <a:rPr lang="en-US" altLang="zh-TW" sz="1800" dirty="0">
                <a:latin typeface="Lucida Grande"/>
              </a:rPr>
              <a:t>, AAAI 2017</a:t>
            </a:r>
          </a:p>
          <a:p>
            <a:endParaRPr lang="zh-TW" altLang="en-US" sz="1800" dirty="0"/>
          </a:p>
          <a:p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1419213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018C63-4541-4E20-9694-FC8603988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Reference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643B6F-1BC3-4E5A-A69C-6D923C619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170261"/>
          </a:xfrm>
        </p:spPr>
        <p:txBody>
          <a:bodyPr>
            <a:normAutofit fontScale="92500" lnSpcReduction="20000"/>
          </a:bodyPr>
          <a:lstStyle/>
          <a:p>
            <a:r>
              <a:rPr lang="de-DE" altLang="zh-TW" sz="2400" b="1" dirty="0">
                <a:latin typeface="Lucida Grande"/>
              </a:rPr>
              <a:t>Conditional Sequence Generation</a:t>
            </a:r>
          </a:p>
          <a:p>
            <a:pPr lvl="1"/>
            <a:r>
              <a:rPr lang="en-US" altLang="zh-TW" sz="1900" dirty="0"/>
              <a:t>Sai </a:t>
            </a:r>
            <a:r>
              <a:rPr lang="en-US" altLang="zh-TW" sz="1900" dirty="0" err="1"/>
              <a:t>Rajeswar</a:t>
            </a:r>
            <a:r>
              <a:rPr lang="en-US" altLang="zh-TW" sz="1900" dirty="0"/>
              <a:t>, Sandeep Subramanian, Francis </a:t>
            </a:r>
            <a:r>
              <a:rPr lang="en-US" altLang="zh-TW" sz="1900" dirty="0" err="1"/>
              <a:t>Dutil</a:t>
            </a:r>
            <a:r>
              <a:rPr lang="en-US" altLang="zh-TW" sz="1900" dirty="0"/>
              <a:t>, Christopher Pal, Aaron </a:t>
            </a:r>
            <a:r>
              <a:rPr lang="en-US" altLang="zh-TW" sz="1900" dirty="0" err="1"/>
              <a:t>Courville</a:t>
            </a:r>
            <a:r>
              <a:rPr lang="en-US" altLang="zh-TW" sz="1900" dirty="0"/>
              <a:t>, Adversarial Generation of Natural Language, </a:t>
            </a:r>
            <a:r>
              <a:rPr lang="en-US" altLang="zh-TW" sz="1900" dirty="0" err="1"/>
              <a:t>arXiv</a:t>
            </a:r>
            <a:r>
              <a:rPr lang="en-US" altLang="zh-TW" sz="1900" dirty="0"/>
              <a:t>, 2017</a:t>
            </a:r>
          </a:p>
          <a:p>
            <a:pPr lvl="1"/>
            <a:r>
              <a:rPr lang="en-US" altLang="zh-TW" sz="1900" dirty="0" err="1"/>
              <a:t>Ofir</a:t>
            </a:r>
            <a:r>
              <a:rPr lang="en-US" altLang="zh-TW" sz="1900" dirty="0"/>
              <a:t> Press, Amir Bar, Ben </a:t>
            </a:r>
            <a:r>
              <a:rPr lang="en-US" altLang="zh-TW" sz="1900" dirty="0" err="1"/>
              <a:t>Bogin</a:t>
            </a:r>
            <a:r>
              <a:rPr lang="en-US" altLang="zh-TW" sz="1900" dirty="0"/>
              <a:t>, Jonathan </a:t>
            </a:r>
            <a:r>
              <a:rPr lang="en-US" altLang="zh-TW" sz="1900" dirty="0" err="1"/>
              <a:t>Berant</a:t>
            </a:r>
            <a:r>
              <a:rPr lang="en-US" altLang="zh-TW" sz="1900" dirty="0"/>
              <a:t>, </a:t>
            </a:r>
            <a:r>
              <a:rPr lang="en-US" altLang="zh-TW" sz="1900" dirty="0" err="1"/>
              <a:t>Lior</a:t>
            </a:r>
            <a:r>
              <a:rPr lang="en-US" altLang="zh-TW" sz="1900" dirty="0"/>
              <a:t> Wolf, Language Generation with Recurrent Generative Adversarial Networks without Pre-training, ICML workshop, 2017</a:t>
            </a:r>
          </a:p>
          <a:p>
            <a:pPr lvl="1"/>
            <a:r>
              <a:rPr lang="en-US" altLang="zh-TW" sz="1900" dirty="0"/>
              <a:t>Zhen Xu, </a:t>
            </a:r>
            <a:r>
              <a:rPr lang="en-US" altLang="zh-TW" sz="1900" dirty="0" err="1"/>
              <a:t>Bingquan</a:t>
            </a:r>
            <a:r>
              <a:rPr lang="en-US" altLang="zh-TW" sz="1900" dirty="0"/>
              <a:t> Liu, </a:t>
            </a:r>
            <a:r>
              <a:rPr lang="en-US" altLang="zh-TW" sz="1900" dirty="0" err="1"/>
              <a:t>Baoxun</a:t>
            </a:r>
            <a:r>
              <a:rPr lang="en-US" altLang="zh-TW" sz="1900" dirty="0"/>
              <a:t> Wang, </a:t>
            </a:r>
            <a:r>
              <a:rPr lang="en-US" altLang="zh-TW" sz="1900" dirty="0" err="1"/>
              <a:t>Chengjie</a:t>
            </a:r>
            <a:r>
              <a:rPr lang="en-US" altLang="zh-TW" sz="1900" dirty="0"/>
              <a:t> Sun, </a:t>
            </a:r>
            <a:r>
              <a:rPr lang="en-US" altLang="zh-TW" sz="1900" dirty="0" err="1"/>
              <a:t>Xiaolong</a:t>
            </a:r>
            <a:r>
              <a:rPr lang="en-US" altLang="zh-TW" sz="1900" dirty="0"/>
              <a:t> Wang, </a:t>
            </a:r>
            <a:r>
              <a:rPr lang="en-US" altLang="zh-TW" sz="1900" dirty="0" err="1"/>
              <a:t>Zhuoran</a:t>
            </a:r>
            <a:r>
              <a:rPr lang="en-US" altLang="zh-TW" sz="1900" dirty="0"/>
              <a:t> Wang, Chao Qi , Neural Response Generation via GAN with an Approximate Embedding Layer, EMNLP, 2017</a:t>
            </a:r>
          </a:p>
          <a:p>
            <a:pPr lvl="1"/>
            <a:r>
              <a:rPr lang="en-US" altLang="zh-TW" sz="1900" dirty="0"/>
              <a:t>Alex Lamb, Anirudh Goyal, Ying Zhang, </a:t>
            </a:r>
            <a:r>
              <a:rPr lang="en-US" altLang="zh-TW" sz="1900" dirty="0" err="1"/>
              <a:t>Saizheng</a:t>
            </a:r>
            <a:r>
              <a:rPr lang="en-US" altLang="zh-TW" sz="1900" dirty="0"/>
              <a:t> Zhang, Aaron </a:t>
            </a:r>
            <a:r>
              <a:rPr lang="en-US" altLang="zh-TW" sz="1900" dirty="0" err="1"/>
              <a:t>Courville</a:t>
            </a:r>
            <a:r>
              <a:rPr lang="en-US" altLang="zh-TW" sz="1900" dirty="0"/>
              <a:t>, </a:t>
            </a:r>
            <a:r>
              <a:rPr lang="en-US" altLang="zh-TW" sz="1900" dirty="0" err="1"/>
              <a:t>Yoshua</a:t>
            </a:r>
            <a:r>
              <a:rPr lang="en-US" altLang="zh-TW" sz="1900" dirty="0"/>
              <a:t> Bengio, Professor Forcing: A New Algorithm for Training Recurrent Networks, NIPS, 2016</a:t>
            </a:r>
          </a:p>
          <a:p>
            <a:pPr lvl="1"/>
            <a:r>
              <a:rPr lang="en-US" altLang="zh-TW" sz="1900" dirty="0" err="1"/>
              <a:t>Yizhe</a:t>
            </a:r>
            <a:r>
              <a:rPr lang="en-US" altLang="zh-TW" sz="1900" dirty="0"/>
              <a:t> Zhang, </a:t>
            </a:r>
            <a:r>
              <a:rPr lang="en-US" altLang="zh-TW" sz="1900" dirty="0" err="1"/>
              <a:t>Zhe</a:t>
            </a:r>
            <a:r>
              <a:rPr lang="en-US" altLang="zh-TW" sz="1900" dirty="0"/>
              <a:t> Gan, Kai Fan, </a:t>
            </a:r>
            <a:r>
              <a:rPr lang="en-US" altLang="zh-TW" sz="1900" dirty="0" err="1"/>
              <a:t>Zhi</a:t>
            </a:r>
            <a:r>
              <a:rPr lang="en-US" altLang="zh-TW" sz="1900" dirty="0"/>
              <a:t> Chen, Ricardo </a:t>
            </a:r>
            <a:r>
              <a:rPr lang="en-US" altLang="zh-TW" sz="1900" dirty="0" err="1"/>
              <a:t>Henao</a:t>
            </a:r>
            <a:r>
              <a:rPr lang="en-US" altLang="zh-TW" sz="1900" dirty="0"/>
              <a:t>, </a:t>
            </a:r>
            <a:r>
              <a:rPr lang="en-US" altLang="zh-TW" sz="1900" dirty="0" err="1"/>
              <a:t>Dinghan</a:t>
            </a:r>
            <a:r>
              <a:rPr lang="en-US" altLang="zh-TW" sz="1900" dirty="0"/>
              <a:t> Shen, Lawrence Carin, Adversarial Feature Matching for Text Generation, ICML, 2017</a:t>
            </a:r>
          </a:p>
          <a:p>
            <a:pPr lvl="1"/>
            <a:r>
              <a:rPr lang="en-US" altLang="zh-TW" sz="1900" dirty="0" err="1"/>
              <a:t>Jiaxian</a:t>
            </a:r>
            <a:r>
              <a:rPr lang="en-US" altLang="zh-TW" sz="1900" dirty="0"/>
              <a:t> Guo, Sidi Lu, Han Cai, </a:t>
            </a:r>
            <a:r>
              <a:rPr lang="en-US" altLang="zh-TW" sz="1900" dirty="0" err="1"/>
              <a:t>Weinan</a:t>
            </a:r>
            <a:r>
              <a:rPr lang="en-US" altLang="zh-TW" sz="1900" dirty="0"/>
              <a:t> Zhang, Yong Yu, Jun Wang, Long Text Generation via Adversarial Training with Leaked Information, AAAI, 2018</a:t>
            </a:r>
          </a:p>
          <a:p>
            <a:pPr lvl="1"/>
            <a:r>
              <a:rPr lang="en-US" altLang="zh-TW" sz="1900" dirty="0"/>
              <a:t>Kevin Lin, </a:t>
            </a:r>
            <a:r>
              <a:rPr lang="en-US" altLang="zh-TW" sz="1900" dirty="0" err="1"/>
              <a:t>Dianqi</a:t>
            </a:r>
            <a:r>
              <a:rPr lang="en-US" altLang="zh-TW" sz="1900" dirty="0"/>
              <a:t> Li, </a:t>
            </a:r>
            <a:r>
              <a:rPr lang="en-US" altLang="zh-TW" sz="1900" dirty="0" err="1"/>
              <a:t>Xiaodong</a:t>
            </a:r>
            <a:r>
              <a:rPr lang="en-US" altLang="zh-TW" sz="1900" dirty="0"/>
              <a:t> He, </a:t>
            </a:r>
            <a:r>
              <a:rPr lang="en-US" altLang="zh-TW" sz="1900" dirty="0" err="1"/>
              <a:t>Zhengyou</a:t>
            </a:r>
            <a:r>
              <a:rPr lang="en-US" altLang="zh-TW" sz="1900" dirty="0"/>
              <a:t> Zhang, Ming-Ting Sun, Adversarial Ranking for Language Generation, NIPS, 2017</a:t>
            </a:r>
          </a:p>
          <a:p>
            <a:pPr lvl="1"/>
            <a:r>
              <a:rPr lang="en-US" altLang="zh-TW" sz="1900" dirty="0"/>
              <a:t>William </a:t>
            </a:r>
            <a:r>
              <a:rPr lang="en-US" altLang="zh-TW" sz="1900" dirty="0" err="1"/>
              <a:t>Fedus</a:t>
            </a:r>
            <a:r>
              <a:rPr lang="en-US" altLang="zh-TW" sz="1900" dirty="0"/>
              <a:t>, Ian </a:t>
            </a:r>
            <a:r>
              <a:rPr lang="en-US" altLang="zh-TW" sz="1900" dirty="0" err="1"/>
              <a:t>Goodfellow</a:t>
            </a:r>
            <a:r>
              <a:rPr lang="en-US" altLang="zh-TW" sz="1900" dirty="0"/>
              <a:t>, Andrew M. Dai, </a:t>
            </a:r>
            <a:r>
              <a:rPr lang="en-US" altLang="zh-TW" sz="1900" dirty="0" err="1"/>
              <a:t>MaskGAN</a:t>
            </a:r>
            <a:r>
              <a:rPr lang="en-US" altLang="zh-TW" sz="1900" dirty="0"/>
              <a:t>: Better Text Generation via Filling in the______, ICLR, 2018</a:t>
            </a:r>
          </a:p>
          <a:p>
            <a:pPr lvl="1"/>
            <a:endParaRPr lang="en-US" altLang="zh-TW" sz="1800" dirty="0"/>
          </a:p>
          <a:p>
            <a:endParaRPr lang="en-US" altLang="zh-TW" sz="1800" dirty="0"/>
          </a:p>
          <a:p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92000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室內, 牆, 男人 的圖片&#10;&#10;描述是以高可信度產生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83" y="506614"/>
            <a:ext cx="6305550" cy="647700"/>
          </a:xfrm>
        </p:spPr>
      </p:pic>
      <p:pic>
        <p:nvPicPr>
          <p:cNvPr id="7" name="圖片 6" descr="一張含有 室內, 尋找, 男人, 相片 的圖片&#10;&#10;產生非常高可信度的描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83" y="1218872"/>
            <a:ext cx="6305550" cy="647700"/>
          </a:xfrm>
          <a:prstGeom prst="rect">
            <a:avLst/>
          </a:prstGeom>
        </p:spPr>
      </p:pic>
      <p:pic>
        <p:nvPicPr>
          <p:cNvPr id="9" name="圖片 8" descr="一張含有 男人, 相片, 尋找, 室內 的圖片&#10;&#10;產生非常高可信度的描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83" y="1936549"/>
            <a:ext cx="6305550" cy="647700"/>
          </a:xfrm>
          <a:prstGeom prst="rect">
            <a:avLst/>
          </a:prstGeom>
        </p:spPr>
      </p:pic>
      <p:pic>
        <p:nvPicPr>
          <p:cNvPr id="15" name="圖片 14" descr="一張含有 室內, 尋找, 服飾, 牆 的圖片&#10;&#10;描述是以高可信度產生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83" y="2661815"/>
            <a:ext cx="6305550" cy="647700"/>
          </a:xfrm>
          <a:prstGeom prst="rect">
            <a:avLst/>
          </a:prstGeom>
        </p:spPr>
      </p:pic>
      <p:pic>
        <p:nvPicPr>
          <p:cNvPr id="21" name="圖片 20" descr="一張含有 室內, 相片, 牆 的圖片&#10;&#10;描述是以高可信度產生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83" y="3401046"/>
            <a:ext cx="6305550" cy="64770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079172" y="455988"/>
            <a:ext cx="5050972" cy="285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21A01B4-4E39-4505-9FBE-AA0E7D1C8126}"/>
              </a:ext>
            </a:extLst>
          </p:cNvPr>
          <p:cNvSpPr/>
          <p:nvPr/>
        </p:nvSpPr>
        <p:spPr>
          <a:xfrm>
            <a:off x="2079172" y="3141756"/>
            <a:ext cx="5050972" cy="930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818EB6D7-CBBD-4554-81E8-5504CFB4DE50}"/>
              </a:ext>
            </a:extLst>
          </p:cNvPr>
          <p:cNvCxnSpPr/>
          <p:nvPr/>
        </p:nvCxnSpPr>
        <p:spPr>
          <a:xfrm>
            <a:off x="1162958" y="5598890"/>
            <a:ext cx="6781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群組 86">
            <a:extLst>
              <a:ext uri="{FF2B5EF4-FFF2-40B4-BE49-F238E27FC236}">
                <a16:creationId xmlns:a16="http://schemas.microsoft.com/office/drawing/2014/main" id="{EB3424BD-AC05-4ABB-874F-8A2A1FE1AEF3}"/>
              </a:ext>
            </a:extLst>
          </p:cNvPr>
          <p:cNvGrpSpPr/>
          <p:nvPr/>
        </p:nvGrpSpPr>
        <p:grpSpPr>
          <a:xfrm>
            <a:off x="1383084" y="4065509"/>
            <a:ext cx="696088" cy="2267992"/>
            <a:chOff x="1350426" y="3885456"/>
            <a:chExt cx="696088" cy="22679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文字方塊 1">
                  <a:extLst>
                    <a:ext uri="{FF2B5EF4-FFF2-40B4-BE49-F238E27FC236}">
                      <a16:creationId xmlns:a16="http://schemas.microsoft.com/office/drawing/2014/main" id="{E7838A7E-8298-4464-BA76-71B490E7A121}"/>
                    </a:ext>
                  </a:extLst>
                </p:cNvPr>
                <p:cNvSpPr txBox="1"/>
                <p:nvPr/>
              </p:nvSpPr>
              <p:spPr>
                <a:xfrm>
                  <a:off x="1350426" y="5537638"/>
                  <a:ext cx="696088" cy="6158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altLang="zh-TW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e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0.0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" name="文字方塊 1">
                  <a:extLst>
                    <a:ext uri="{FF2B5EF4-FFF2-40B4-BE49-F238E27FC236}">
                      <a16:creationId xmlns:a16="http://schemas.microsoft.com/office/drawing/2014/main" id="{E7838A7E-8298-4464-BA76-71B490E7A1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0426" y="5537638"/>
                  <a:ext cx="696088" cy="61581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4EBB184-C72C-402E-8DE4-B52C0F58B2EE}"/>
                </a:ext>
              </a:extLst>
            </p:cNvPr>
            <p:cNvSpPr/>
            <p:nvPr/>
          </p:nvSpPr>
          <p:spPr>
            <a:xfrm>
              <a:off x="1455582" y="4302288"/>
              <a:ext cx="485775" cy="6118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/>
                <a:t>G</a:t>
              </a:r>
              <a:endParaRPr lang="zh-TW" altLang="en-US" sz="2800" dirty="0"/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63771B06-24E8-4A0A-A7BE-B17F3E114258}"/>
                </a:ext>
              </a:extLst>
            </p:cNvPr>
            <p:cNvSpPr/>
            <p:nvPr/>
          </p:nvSpPr>
          <p:spPr>
            <a:xfrm>
              <a:off x="1603220" y="5302250"/>
              <a:ext cx="190500" cy="1905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5D3BD0A2-86EF-489C-954E-29EB656B416D}"/>
                </a:ext>
              </a:extLst>
            </p:cNvPr>
            <p:cNvCxnSpPr/>
            <p:nvPr/>
          </p:nvCxnSpPr>
          <p:spPr>
            <a:xfrm flipV="1">
              <a:off x="1717520" y="4926265"/>
              <a:ext cx="0" cy="4046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DB4FAD29-C15A-4920-8FC1-5B07A9FA94D6}"/>
                </a:ext>
              </a:extLst>
            </p:cNvPr>
            <p:cNvCxnSpPr/>
            <p:nvPr/>
          </p:nvCxnSpPr>
          <p:spPr>
            <a:xfrm flipV="1">
              <a:off x="1717520" y="3885456"/>
              <a:ext cx="0" cy="4046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3E4C5F07-C9E7-4E03-A8F0-021BF253CF1B}"/>
              </a:ext>
            </a:extLst>
          </p:cNvPr>
          <p:cNvGrpSpPr/>
          <p:nvPr/>
        </p:nvGrpSpPr>
        <p:grpSpPr>
          <a:xfrm>
            <a:off x="7121515" y="4109503"/>
            <a:ext cx="696088" cy="2223998"/>
            <a:chOff x="7088857" y="3909743"/>
            <a:chExt cx="696088" cy="22239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F7AB113B-D5CD-4850-B186-FF2CA75E92D8}"/>
                    </a:ext>
                  </a:extLst>
                </p:cNvPr>
                <p:cNvSpPr txBox="1"/>
                <p:nvPr/>
              </p:nvSpPr>
              <p:spPr>
                <a:xfrm>
                  <a:off x="7088857" y="5517931"/>
                  <a:ext cx="696088" cy="6158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altLang="zh-TW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e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0.9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6" name="文字方塊 15">
                  <a:extLst>
                    <a:ext uri="{FF2B5EF4-FFF2-40B4-BE49-F238E27FC236}">
                      <a16:creationId xmlns:a16="http://schemas.microsoft.com/office/drawing/2014/main" id="{F7AB113B-D5CD-4850-B186-FF2CA75E92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8857" y="5517931"/>
                  <a:ext cx="696088" cy="6158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A4EEA788-9C37-4262-A866-FAFD2FAF9175}"/>
                </a:ext>
              </a:extLst>
            </p:cNvPr>
            <p:cNvSpPr/>
            <p:nvPr/>
          </p:nvSpPr>
          <p:spPr>
            <a:xfrm>
              <a:off x="7322601" y="5277070"/>
              <a:ext cx="190500" cy="1905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F351A1A5-BD86-40FD-8CE0-B86232B8D0B6}"/>
                </a:ext>
              </a:extLst>
            </p:cNvPr>
            <p:cNvCxnSpPr/>
            <p:nvPr/>
          </p:nvCxnSpPr>
          <p:spPr>
            <a:xfrm flipV="1">
              <a:off x="7417851" y="4927840"/>
              <a:ext cx="0" cy="4046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5F8D0AA6-2260-4559-9D32-145E26A6ECF0}"/>
                </a:ext>
              </a:extLst>
            </p:cNvPr>
            <p:cNvCxnSpPr/>
            <p:nvPr/>
          </p:nvCxnSpPr>
          <p:spPr>
            <a:xfrm flipV="1">
              <a:off x="7411130" y="3909743"/>
              <a:ext cx="0" cy="4046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5588F06-B33C-403E-BE32-8D9DA7EC6AB1}"/>
                </a:ext>
              </a:extLst>
            </p:cNvPr>
            <p:cNvSpPr/>
            <p:nvPr/>
          </p:nvSpPr>
          <p:spPr>
            <a:xfrm>
              <a:off x="7168242" y="4311696"/>
              <a:ext cx="485775" cy="6118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/>
                <a:t>G</a:t>
              </a:r>
              <a:endParaRPr lang="zh-TW" altLang="en-US" sz="28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1E43F5C1-F07F-4A5C-9E0C-6A3C1AD54C24}"/>
                  </a:ext>
                </a:extLst>
              </p:cNvPr>
              <p:cNvSpPr txBox="1"/>
              <p:nvPr/>
            </p:nvSpPr>
            <p:spPr>
              <a:xfrm>
                <a:off x="2020687" y="5717691"/>
                <a:ext cx="696088" cy="615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e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1E43F5C1-F07F-4A5C-9E0C-6A3C1AD54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0687" y="5717691"/>
                <a:ext cx="696088" cy="6158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矩形 34">
            <a:extLst>
              <a:ext uri="{FF2B5EF4-FFF2-40B4-BE49-F238E27FC236}">
                <a16:creationId xmlns:a16="http://schemas.microsoft.com/office/drawing/2014/main" id="{AD509956-A6C8-4D50-B1F8-0C9E930E102D}"/>
              </a:ext>
            </a:extLst>
          </p:cNvPr>
          <p:cNvSpPr/>
          <p:nvPr/>
        </p:nvSpPr>
        <p:spPr>
          <a:xfrm>
            <a:off x="2125843" y="4482341"/>
            <a:ext cx="485775" cy="6118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G</a:t>
            </a:r>
            <a:endParaRPr lang="zh-TW" altLang="en-US" sz="2800" dirty="0"/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D4382F1E-E685-4F96-832D-27519AECD8DA}"/>
              </a:ext>
            </a:extLst>
          </p:cNvPr>
          <p:cNvSpPr/>
          <p:nvPr/>
        </p:nvSpPr>
        <p:spPr>
          <a:xfrm>
            <a:off x="2273481" y="548230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5AA89AE6-FD34-4D48-A675-5DFA90A16750}"/>
              </a:ext>
            </a:extLst>
          </p:cNvPr>
          <p:cNvCxnSpPr/>
          <p:nvPr/>
        </p:nvCxnSpPr>
        <p:spPr>
          <a:xfrm flipV="1">
            <a:off x="2387781" y="5106318"/>
            <a:ext cx="0" cy="4046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5FAABD9B-4D86-44FB-B968-524454A53648}"/>
              </a:ext>
            </a:extLst>
          </p:cNvPr>
          <p:cNvCxnSpPr/>
          <p:nvPr/>
        </p:nvCxnSpPr>
        <p:spPr>
          <a:xfrm flipV="1">
            <a:off x="2387781" y="4065509"/>
            <a:ext cx="0" cy="4046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AAE9663E-FFB3-44F8-8215-F829A22B4CBB}"/>
                  </a:ext>
                </a:extLst>
              </p:cNvPr>
              <p:cNvSpPr txBox="1"/>
              <p:nvPr/>
            </p:nvSpPr>
            <p:spPr>
              <a:xfrm>
                <a:off x="2658290" y="5717691"/>
                <a:ext cx="696088" cy="615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0.2</m:t>
                              </m:r>
                            </m:e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0.2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AAE9663E-FFB3-44F8-8215-F829A22B4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290" y="5717691"/>
                <a:ext cx="696088" cy="6158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矩形 39">
            <a:extLst>
              <a:ext uri="{FF2B5EF4-FFF2-40B4-BE49-F238E27FC236}">
                <a16:creationId xmlns:a16="http://schemas.microsoft.com/office/drawing/2014/main" id="{56DD9234-625A-40F0-ACE3-F72972784E60}"/>
              </a:ext>
            </a:extLst>
          </p:cNvPr>
          <p:cNvSpPr/>
          <p:nvPr/>
        </p:nvSpPr>
        <p:spPr>
          <a:xfrm>
            <a:off x="2763446" y="4482341"/>
            <a:ext cx="485775" cy="6118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G</a:t>
            </a:r>
            <a:endParaRPr lang="zh-TW" altLang="en-US" sz="2800" dirty="0"/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1DC4BD09-B3CE-432B-B032-23AB7C9B85CA}"/>
              </a:ext>
            </a:extLst>
          </p:cNvPr>
          <p:cNvSpPr/>
          <p:nvPr/>
        </p:nvSpPr>
        <p:spPr>
          <a:xfrm>
            <a:off x="2911084" y="548230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50CDEC49-9433-46E7-B69E-B882D0FB946D}"/>
              </a:ext>
            </a:extLst>
          </p:cNvPr>
          <p:cNvCxnSpPr/>
          <p:nvPr/>
        </p:nvCxnSpPr>
        <p:spPr>
          <a:xfrm flipV="1">
            <a:off x="3025384" y="5106318"/>
            <a:ext cx="0" cy="4046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6E57D501-C13B-44CB-9E3E-0528F6C74431}"/>
              </a:ext>
            </a:extLst>
          </p:cNvPr>
          <p:cNvCxnSpPr/>
          <p:nvPr/>
        </p:nvCxnSpPr>
        <p:spPr>
          <a:xfrm flipV="1">
            <a:off x="3025384" y="4065509"/>
            <a:ext cx="0" cy="4046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3FE3F795-DE58-45E9-B6AE-EDB0A205261C}"/>
                  </a:ext>
                </a:extLst>
              </p:cNvPr>
              <p:cNvSpPr txBox="1"/>
              <p:nvPr/>
            </p:nvSpPr>
            <p:spPr>
              <a:xfrm>
                <a:off x="3295893" y="5717691"/>
                <a:ext cx="696088" cy="615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0.3</m:t>
                              </m:r>
                            </m:e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0.3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3FE3F795-DE58-45E9-B6AE-EDB0A2052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5893" y="5717691"/>
                <a:ext cx="696088" cy="6158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矩形 49">
            <a:extLst>
              <a:ext uri="{FF2B5EF4-FFF2-40B4-BE49-F238E27FC236}">
                <a16:creationId xmlns:a16="http://schemas.microsoft.com/office/drawing/2014/main" id="{DAA028B4-7C0B-4A47-9F35-E02CB826619C}"/>
              </a:ext>
            </a:extLst>
          </p:cNvPr>
          <p:cNvSpPr/>
          <p:nvPr/>
        </p:nvSpPr>
        <p:spPr>
          <a:xfrm>
            <a:off x="3401049" y="4482341"/>
            <a:ext cx="485775" cy="6118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G</a:t>
            </a:r>
            <a:endParaRPr lang="zh-TW" altLang="en-US" sz="2800" dirty="0"/>
          </a:p>
        </p:txBody>
      </p:sp>
      <p:sp>
        <p:nvSpPr>
          <p:cNvPr id="51" name="橢圓 50">
            <a:extLst>
              <a:ext uri="{FF2B5EF4-FFF2-40B4-BE49-F238E27FC236}">
                <a16:creationId xmlns:a16="http://schemas.microsoft.com/office/drawing/2014/main" id="{B4BB75F0-9315-4DDB-BB99-E93F25560C49}"/>
              </a:ext>
            </a:extLst>
          </p:cNvPr>
          <p:cNvSpPr/>
          <p:nvPr/>
        </p:nvSpPr>
        <p:spPr>
          <a:xfrm>
            <a:off x="3548687" y="548230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7EED2475-DD12-4B00-A43E-258AC97C5365}"/>
              </a:ext>
            </a:extLst>
          </p:cNvPr>
          <p:cNvCxnSpPr/>
          <p:nvPr/>
        </p:nvCxnSpPr>
        <p:spPr>
          <a:xfrm flipV="1">
            <a:off x="3662987" y="5106318"/>
            <a:ext cx="0" cy="4046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>
            <a:extLst>
              <a:ext uri="{FF2B5EF4-FFF2-40B4-BE49-F238E27FC236}">
                <a16:creationId xmlns:a16="http://schemas.microsoft.com/office/drawing/2014/main" id="{D160A916-C130-46DC-ACE1-591806DCD19D}"/>
              </a:ext>
            </a:extLst>
          </p:cNvPr>
          <p:cNvCxnSpPr/>
          <p:nvPr/>
        </p:nvCxnSpPr>
        <p:spPr>
          <a:xfrm flipV="1">
            <a:off x="3662987" y="4065509"/>
            <a:ext cx="0" cy="4046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字方塊 53">
                <a:extLst>
                  <a:ext uri="{FF2B5EF4-FFF2-40B4-BE49-F238E27FC236}">
                    <a16:creationId xmlns:a16="http://schemas.microsoft.com/office/drawing/2014/main" id="{5DE25788-28B0-480C-94AA-07D379C39FEA}"/>
                  </a:ext>
                </a:extLst>
              </p:cNvPr>
              <p:cNvSpPr txBox="1"/>
              <p:nvPr/>
            </p:nvSpPr>
            <p:spPr>
              <a:xfrm>
                <a:off x="3933496" y="5717691"/>
                <a:ext cx="696088" cy="615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0.4</m:t>
                              </m:r>
                            </m:e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0.4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4" name="文字方塊 53">
                <a:extLst>
                  <a:ext uri="{FF2B5EF4-FFF2-40B4-BE49-F238E27FC236}">
                    <a16:creationId xmlns:a16="http://schemas.microsoft.com/office/drawing/2014/main" id="{5DE25788-28B0-480C-94AA-07D379C39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496" y="5717691"/>
                <a:ext cx="696088" cy="6158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矩形 54">
            <a:extLst>
              <a:ext uri="{FF2B5EF4-FFF2-40B4-BE49-F238E27FC236}">
                <a16:creationId xmlns:a16="http://schemas.microsoft.com/office/drawing/2014/main" id="{7911048C-3795-4578-A1A3-1E7C4A6F9DCD}"/>
              </a:ext>
            </a:extLst>
          </p:cNvPr>
          <p:cNvSpPr/>
          <p:nvPr/>
        </p:nvSpPr>
        <p:spPr>
          <a:xfrm>
            <a:off x="4038652" y="4482341"/>
            <a:ext cx="485775" cy="6118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G</a:t>
            </a:r>
            <a:endParaRPr lang="zh-TW" altLang="en-US" sz="2800" dirty="0"/>
          </a:p>
        </p:txBody>
      </p:sp>
      <p:sp>
        <p:nvSpPr>
          <p:cNvPr id="56" name="橢圓 55">
            <a:extLst>
              <a:ext uri="{FF2B5EF4-FFF2-40B4-BE49-F238E27FC236}">
                <a16:creationId xmlns:a16="http://schemas.microsoft.com/office/drawing/2014/main" id="{52495EBB-EA58-4E95-8317-BD96DABFE9B9}"/>
              </a:ext>
            </a:extLst>
          </p:cNvPr>
          <p:cNvSpPr/>
          <p:nvPr/>
        </p:nvSpPr>
        <p:spPr>
          <a:xfrm>
            <a:off x="4186290" y="548230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842CD9DA-75C3-4F19-B9E3-676DAD62497B}"/>
              </a:ext>
            </a:extLst>
          </p:cNvPr>
          <p:cNvCxnSpPr/>
          <p:nvPr/>
        </p:nvCxnSpPr>
        <p:spPr>
          <a:xfrm flipV="1">
            <a:off x="4300590" y="5106318"/>
            <a:ext cx="0" cy="4046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5D5ECDF9-676B-4FE2-8179-B778E4A18FFC}"/>
              </a:ext>
            </a:extLst>
          </p:cNvPr>
          <p:cNvCxnSpPr/>
          <p:nvPr/>
        </p:nvCxnSpPr>
        <p:spPr>
          <a:xfrm flipV="1">
            <a:off x="4300590" y="4065509"/>
            <a:ext cx="0" cy="4046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字方塊 58">
                <a:extLst>
                  <a:ext uri="{FF2B5EF4-FFF2-40B4-BE49-F238E27FC236}">
                    <a16:creationId xmlns:a16="http://schemas.microsoft.com/office/drawing/2014/main" id="{940DCFAA-7742-42F5-92CC-9CBDA59B932F}"/>
                  </a:ext>
                </a:extLst>
              </p:cNvPr>
              <p:cNvSpPr txBox="1"/>
              <p:nvPr/>
            </p:nvSpPr>
            <p:spPr>
              <a:xfrm>
                <a:off x="4571099" y="5717691"/>
                <a:ext cx="696088" cy="623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0.5</m:t>
                              </m:r>
                            </m:e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0.5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9" name="文字方塊 58">
                <a:extLst>
                  <a:ext uri="{FF2B5EF4-FFF2-40B4-BE49-F238E27FC236}">
                    <a16:creationId xmlns:a16="http://schemas.microsoft.com/office/drawing/2014/main" id="{940DCFAA-7742-42F5-92CC-9CBDA59B9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099" y="5717691"/>
                <a:ext cx="696088" cy="62331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矩形 59">
            <a:extLst>
              <a:ext uri="{FF2B5EF4-FFF2-40B4-BE49-F238E27FC236}">
                <a16:creationId xmlns:a16="http://schemas.microsoft.com/office/drawing/2014/main" id="{F02CFC5A-80F4-40FF-97F1-51E398AC442B}"/>
              </a:ext>
            </a:extLst>
          </p:cNvPr>
          <p:cNvSpPr/>
          <p:nvPr/>
        </p:nvSpPr>
        <p:spPr>
          <a:xfrm>
            <a:off x="4676255" y="4482341"/>
            <a:ext cx="485775" cy="6118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G</a:t>
            </a:r>
            <a:endParaRPr lang="zh-TW" altLang="en-US" sz="2800" dirty="0"/>
          </a:p>
        </p:txBody>
      </p:sp>
      <p:sp>
        <p:nvSpPr>
          <p:cNvPr id="61" name="橢圓 60">
            <a:extLst>
              <a:ext uri="{FF2B5EF4-FFF2-40B4-BE49-F238E27FC236}">
                <a16:creationId xmlns:a16="http://schemas.microsoft.com/office/drawing/2014/main" id="{518E317F-DDC6-4EA0-8F37-95823EF243F3}"/>
              </a:ext>
            </a:extLst>
          </p:cNvPr>
          <p:cNvSpPr/>
          <p:nvPr/>
        </p:nvSpPr>
        <p:spPr>
          <a:xfrm>
            <a:off x="4823893" y="548230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78AA3A77-6C7A-49E9-B850-5EC5BB72BD78}"/>
              </a:ext>
            </a:extLst>
          </p:cNvPr>
          <p:cNvCxnSpPr/>
          <p:nvPr/>
        </p:nvCxnSpPr>
        <p:spPr>
          <a:xfrm flipV="1">
            <a:off x="4938193" y="5106318"/>
            <a:ext cx="0" cy="4046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單箭頭接點 62">
            <a:extLst>
              <a:ext uri="{FF2B5EF4-FFF2-40B4-BE49-F238E27FC236}">
                <a16:creationId xmlns:a16="http://schemas.microsoft.com/office/drawing/2014/main" id="{7EF830BC-7EF0-4662-B593-EB9C09D0B9DF}"/>
              </a:ext>
            </a:extLst>
          </p:cNvPr>
          <p:cNvCxnSpPr/>
          <p:nvPr/>
        </p:nvCxnSpPr>
        <p:spPr>
          <a:xfrm flipV="1">
            <a:off x="4938193" y="4065509"/>
            <a:ext cx="0" cy="4046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5E48F332-DED1-491B-88DA-6D96DB2F6CCA}"/>
                  </a:ext>
                </a:extLst>
              </p:cNvPr>
              <p:cNvSpPr txBox="1"/>
              <p:nvPr/>
            </p:nvSpPr>
            <p:spPr>
              <a:xfrm>
                <a:off x="5208702" y="5717691"/>
                <a:ext cx="696088" cy="615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0.6</m:t>
                              </m:r>
                            </m:e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0.6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5E48F332-DED1-491B-88DA-6D96DB2F6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8702" y="5717691"/>
                <a:ext cx="696088" cy="6158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群組 80">
            <a:extLst>
              <a:ext uri="{FF2B5EF4-FFF2-40B4-BE49-F238E27FC236}">
                <a16:creationId xmlns:a16="http://schemas.microsoft.com/office/drawing/2014/main" id="{4F9E0CA4-1272-46A0-87DA-941B50DB666A}"/>
              </a:ext>
            </a:extLst>
          </p:cNvPr>
          <p:cNvGrpSpPr/>
          <p:nvPr/>
        </p:nvGrpSpPr>
        <p:grpSpPr>
          <a:xfrm>
            <a:off x="5313858" y="4065509"/>
            <a:ext cx="485775" cy="1607294"/>
            <a:chOff x="5320264" y="3882721"/>
            <a:chExt cx="485775" cy="1607294"/>
          </a:xfrm>
        </p:grpSpPr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3C569FC0-1288-4572-BA9A-901F84632EBC}"/>
                </a:ext>
              </a:extLst>
            </p:cNvPr>
            <p:cNvSpPr/>
            <p:nvPr/>
          </p:nvSpPr>
          <p:spPr>
            <a:xfrm>
              <a:off x="5320264" y="4299553"/>
              <a:ext cx="485775" cy="6118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/>
                <a:t>G</a:t>
              </a:r>
              <a:endParaRPr lang="zh-TW" altLang="en-US" sz="2800" dirty="0"/>
            </a:p>
          </p:txBody>
        </p:sp>
        <p:sp>
          <p:nvSpPr>
            <p:cNvPr id="66" name="橢圓 65">
              <a:extLst>
                <a:ext uri="{FF2B5EF4-FFF2-40B4-BE49-F238E27FC236}">
                  <a16:creationId xmlns:a16="http://schemas.microsoft.com/office/drawing/2014/main" id="{E535AAFE-7432-461F-96E5-25B3E553A5B5}"/>
                </a:ext>
              </a:extLst>
            </p:cNvPr>
            <p:cNvSpPr/>
            <p:nvPr/>
          </p:nvSpPr>
          <p:spPr>
            <a:xfrm>
              <a:off x="5467902" y="5299515"/>
              <a:ext cx="190500" cy="1905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7" name="直線單箭頭接點 66">
              <a:extLst>
                <a:ext uri="{FF2B5EF4-FFF2-40B4-BE49-F238E27FC236}">
                  <a16:creationId xmlns:a16="http://schemas.microsoft.com/office/drawing/2014/main" id="{F35D6124-5CE6-4C5A-B4DF-8FECCD09208E}"/>
                </a:ext>
              </a:extLst>
            </p:cNvPr>
            <p:cNvCxnSpPr/>
            <p:nvPr/>
          </p:nvCxnSpPr>
          <p:spPr>
            <a:xfrm flipV="1">
              <a:off x="5582202" y="4923530"/>
              <a:ext cx="0" cy="4046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3688A80F-DC8A-4D4F-BEA8-2CE0FB0DB303}"/>
                </a:ext>
              </a:extLst>
            </p:cNvPr>
            <p:cNvCxnSpPr/>
            <p:nvPr/>
          </p:nvCxnSpPr>
          <p:spPr>
            <a:xfrm flipV="1">
              <a:off x="5582202" y="3882721"/>
              <a:ext cx="0" cy="4046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2316BF27-5A9C-4ED7-8B37-764760C25CFA}"/>
                  </a:ext>
                </a:extLst>
              </p:cNvPr>
              <p:cNvSpPr txBox="1"/>
              <p:nvPr/>
            </p:nvSpPr>
            <p:spPr>
              <a:xfrm>
                <a:off x="5846305" y="5717691"/>
                <a:ext cx="696088" cy="615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0.7</m:t>
                              </m:r>
                            </m:e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0.7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2316BF27-5A9C-4ED7-8B37-764760C25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305" y="5717691"/>
                <a:ext cx="696088" cy="6158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矩形 69">
            <a:extLst>
              <a:ext uri="{FF2B5EF4-FFF2-40B4-BE49-F238E27FC236}">
                <a16:creationId xmlns:a16="http://schemas.microsoft.com/office/drawing/2014/main" id="{08C342F0-6683-4D81-A53A-8DE42B1F70A9}"/>
              </a:ext>
            </a:extLst>
          </p:cNvPr>
          <p:cNvSpPr/>
          <p:nvPr/>
        </p:nvSpPr>
        <p:spPr>
          <a:xfrm>
            <a:off x="5951461" y="4482341"/>
            <a:ext cx="485775" cy="6118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G</a:t>
            </a:r>
            <a:endParaRPr lang="zh-TW" altLang="en-US" sz="2800" dirty="0"/>
          </a:p>
        </p:txBody>
      </p:sp>
      <p:sp>
        <p:nvSpPr>
          <p:cNvPr id="71" name="橢圓 70">
            <a:extLst>
              <a:ext uri="{FF2B5EF4-FFF2-40B4-BE49-F238E27FC236}">
                <a16:creationId xmlns:a16="http://schemas.microsoft.com/office/drawing/2014/main" id="{FD290CAD-DB89-424A-A556-C6063689F578}"/>
              </a:ext>
            </a:extLst>
          </p:cNvPr>
          <p:cNvSpPr/>
          <p:nvPr/>
        </p:nvSpPr>
        <p:spPr>
          <a:xfrm>
            <a:off x="6099099" y="548230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EE12A4C1-9959-496B-881F-341EADB717C6}"/>
              </a:ext>
            </a:extLst>
          </p:cNvPr>
          <p:cNvCxnSpPr/>
          <p:nvPr/>
        </p:nvCxnSpPr>
        <p:spPr>
          <a:xfrm flipV="1">
            <a:off x="6213399" y="5106318"/>
            <a:ext cx="0" cy="4046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單箭頭接點 72">
            <a:extLst>
              <a:ext uri="{FF2B5EF4-FFF2-40B4-BE49-F238E27FC236}">
                <a16:creationId xmlns:a16="http://schemas.microsoft.com/office/drawing/2014/main" id="{9E2C49B0-579A-47E6-95AC-07ACE10F1CC5}"/>
              </a:ext>
            </a:extLst>
          </p:cNvPr>
          <p:cNvCxnSpPr/>
          <p:nvPr/>
        </p:nvCxnSpPr>
        <p:spPr>
          <a:xfrm flipV="1">
            <a:off x="6213399" y="4065509"/>
            <a:ext cx="0" cy="4046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3A454F0B-5EDC-4F78-B4E6-EB2DC961E3F6}"/>
                  </a:ext>
                </a:extLst>
              </p:cNvPr>
              <p:cNvSpPr txBox="1"/>
              <p:nvPr/>
            </p:nvSpPr>
            <p:spPr>
              <a:xfrm>
                <a:off x="6483908" y="5717691"/>
                <a:ext cx="696088" cy="615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0.8</m:t>
                              </m:r>
                            </m:e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0.8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4" name="文字方塊 73">
                <a:extLst>
                  <a:ext uri="{FF2B5EF4-FFF2-40B4-BE49-F238E27FC236}">
                    <a16:creationId xmlns:a16="http://schemas.microsoft.com/office/drawing/2014/main" id="{3A454F0B-5EDC-4F78-B4E6-EB2DC961E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908" y="5717691"/>
                <a:ext cx="696088" cy="6158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矩形 74">
            <a:extLst>
              <a:ext uri="{FF2B5EF4-FFF2-40B4-BE49-F238E27FC236}">
                <a16:creationId xmlns:a16="http://schemas.microsoft.com/office/drawing/2014/main" id="{68777089-942C-4224-9F10-53F42B8D7452}"/>
              </a:ext>
            </a:extLst>
          </p:cNvPr>
          <p:cNvSpPr/>
          <p:nvPr/>
        </p:nvSpPr>
        <p:spPr>
          <a:xfrm>
            <a:off x="6589064" y="4482341"/>
            <a:ext cx="485775" cy="6118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G</a:t>
            </a:r>
            <a:endParaRPr lang="zh-TW" altLang="en-US" sz="2800" dirty="0"/>
          </a:p>
        </p:txBody>
      </p:sp>
      <p:sp>
        <p:nvSpPr>
          <p:cNvPr id="76" name="橢圓 75">
            <a:extLst>
              <a:ext uri="{FF2B5EF4-FFF2-40B4-BE49-F238E27FC236}">
                <a16:creationId xmlns:a16="http://schemas.microsoft.com/office/drawing/2014/main" id="{AC6BFCC8-AED4-433F-B4AD-EC5C0F01B16A}"/>
              </a:ext>
            </a:extLst>
          </p:cNvPr>
          <p:cNvSpPr/>
          <p:nvPr/>
        </p:nvSpPr>
        <p:spPr>
          <a:xfrm>
            <a:off x="6736702" y="548230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7" name="直線單箭頭接點 76">
            <a:extLst>
              <a:ext uri="{FF2B5EF4-FFF2-40B4-BE49-F238E27FC236}">
                <a16:creationId xmlns:a16="http://schemas.microsoft.com/office/drawing/2014/main" id="{3D53D1FC-8012-4595-B404-E4DC1B7FABC5}"/>
              </a:ext>
            </a:extLst>
          </p:cNvPr>
          <p:cNvCxnSpPr/>
          <p:nvPr/>
        </p:nvCxnSpPr>
        <p:spPr>
          <a:xfrm flipV="1">
            <a:off x="6851002" y="5106318"/>
            <a:ext cx="0" cy="4046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D34E1386-97BF-4A95-BBA0-0EF8B61C69CF}"/>
              </a:ext>
            </a:extLst>
          </p:cNvPr>
          <p:cNvCxnSpPr/>
          <p:nvPr/>
        </p:nvCxnSpPr>
        <p:spPr>
          <a:xfrm flipV="1">
            <a:off x="6851002" y="4065509"/>
            <a:ext cx="0" cy="4046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2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34" grpId="0"/>
      <p:bldP spid="35" grpId="0" animBg="1"/>
      <p:bldP spid="36" grpId="0" animBg="1"/>
      <p:bldP spid="39" grpId="0"/>
      <p:bldP spid="40" grpId="0" animBg="1"/>
      <p:bldP spid="41" grpId="0" animBg="1"/>
      <p:bldP spid="49" grpId="0"/>
      <p:bldP spid="50" grpId="0" animBg="1"/>
      <p:bldP spid="51" grpId="0" animBg="1"/>
      <p:bldP spid="54" grpId="0"/>
      <p:bldP spid="55" grpId="0" animBg="1"/>
      <p:bldP spid="56" grpId="0" animBg="1"/>
      <p:bldP spid="59" grpId="0"/>
      <p:bldP spid="60" grpId="0" animBg="1"/>
      <p:bldP spid="61" grpId="0" animBg="1"/>
      <p:bldP spid="64" grpId="0"/>
      <p:bldP spid="69" grpId="0"/>
      <p:bldP spid="70" grpId="0" animBg="1"/>
      <p:bldP spid="71" grpId="0" animBg="1"/>
      <p:bldP spid="74" grpId="0"/>
      <p:bldP spid="75" grpId="0" animBg="1"/>
      <p:bldP spid="76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1BBB3E-1970-49A4-8D72-A0830933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Reference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2518546-CCEB-46E4-BE43-5B0EC3650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Autofit/>
          </a:bodyPr>
          <a:lstStyle/>
          <a:p>
            <a:r>
              <a:rPr lang="de-DE" altLang="zh-TW" sz="2400" b="1" dirty="0">
                <a:latin typeface="Lucida Grande"/>
              </a:rPr>
              <a:t>Conditional Sequence Generation</a:t>
            </a:r>
          </a:p>
          <a:p>
            <a:pPr lvl="1"/>
            <a:r>
              <a:rPr lang="en-US" altLang="zh-TW" sz="1800" dirty="0"/>
              <a:t>Sidi Lu, </a:t>
            </a:r>
            <a:r>
              <a:rPr lang="en-US" altLang="zh-TW" sz="1800" dirty="0" err="1"/>
              <a:t>Yaoming</a:t>
            </a:r>
            <a:r>
              <a:rPr lang="en-US" altLang="zh-TW" sz="1800" dirty="0"/>
              <a:t> Zhu, </a:t>
            </a:r>
            <a:r>
              <a:rPr lang="en-US" altLang="zh-TW" sz="1800" dirty="0" err="1"/>
              <a:t>Weinan</a:t>
            </a:r>
            <a:r>
              <a:rPr lang="en-US" altLang="zh-TW" sz="1800" dirty="0"/>
              <a:t> Zhang, Jun Wang, Yong Yu, Neural Text Generation: Past, Present and Beyond, 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, 2018</a:t>
            </a:r>
          </a:p>
          <a:p>
            <a:pPr lvl="1"/>
            <a:r>
              <a:rPr lang="en-US" altLang="zh-TW" sz="1800" dirty="0" err="1"/>
              <a:t>Yaoming</a:t>
            </a:r>
            <a:r>
              <a:rPr lang="en-US" altLang="zh-TW" sz="1800" dirty="0"/>
              <a:t> Zhu, Sidi Lu, Lei Zheng, </a:t>
            </a:r>
            <a:r>
              <a:rPr lang="en-US" altLang="zh-TW" sz="1800" dirty="0" err="1"/>
              <a:t>Jiaxian</a:t>
            </a:r>
            <a:r>
              <a:rPr lang="en-US" altLang="zh-TW" sz="1800" dirty="0"/>
              <a:t> Guo, </a:t>
            </a:r>
            <a:r>
              <a:rPr lang="en-US" altLang="zh-TW" sz="1800" dirty="0" err="1"/>
              <a:t>Weinan</a:t>
            </a:r>
            <a:r>
              <a:rPr lang="en-US" altLang="zh-TW" sz="1800" dirty="0"/>
              <a:t> Zhang, Jun Wang, Yong Yu, </a:t>
            </a:r>
            <a:r>
              <a:rPr lang="en-US" altLang="zh-TW" sz="1800" dirty="0" err="1"/>
              <a:t>Texygen</a:t>
            </a:r>
            <a:r>
              <a:rPr lang="en-US" altLang="zh-TW" sz="1800" dirty="0"/>
              <a:t>: A Benchmarking Platform for Text Generation Models, 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, 2018</a:t>
            </a:r>
          </a:p>
          <a:p>
            <a:pPr lvl="1"/>
            <a:r>
              <a:rPr lang="de-DE" altLang="zh-TW" sz="1800" dirty="0"/>
              <a:t>Zhen Yang, Wei Chen, Feng Wang, Bo Xu, </a:t>
            </a:r>
            <a:r>
              <a:rPr lang="en-US" altLang="zh-TW" sz="1800" dirty="0"/>
              <a:t>Improving Neural Machine Translation with Conditional Sequence Generative Adversarial Nets</a:t>
            </a:r>
            <a:r>
              <a:rPr lang="de-DE" altLang="zh-TW" sz="1800" dirty="0"/>
              <a:t>,</a:t>
            </a:r>
            <a:r>
              <a:rPr lang="en-US" altLang="zh-TW" sz="1800" dirty="0"/>
              <a:t> NAACL,  2018</a:t>
            </a:r>
          </a:p>
          <a:p>
            <a:pPr lvl="1"/>
            <a:r>
              <a:rPr lang="en-US" altLang="zh-TW" sz="1800" dirty="0" err="1"/>
              <a:t>Lijun</a:t>
            </a:r>
            <a:r>
              <a:rPr lang="en-US" altLang="zh-TW" sz="1800" dirty="0"/>
              <a:t> Wu, </a:t>
            </a:r>
            <a:r>
              <a:rPr lang="en-US" altLang="zh-TW" sz="1800" dirty="0" err="1"/>
              <a:t>Yingce</a:t>
            </a:r>
            <a:r>
              <a:rPr lang="en-US" altLang="zh-TW" sz="1800" dirty="0"/>
              <a:t> Xia, Li Zhao, Fei Tian, Tao Qin, </a:t>
            </a:r>
            <a:r>
              <a:rPr lang="en-US" altLang="zh-TW" sz="1800" dirty="0" err="1"/>
              <a:t>Jianhuang</a:t>
            </a:r>
            <a:r>
              <a:rPr lang="en-US" altLang="zh-TW" sz="1800" dirty="0"/>
              <a:t> Lai, Tie-Yan Liu, Adversarial Neural Machine Translation, 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 2017</a:t>
            </a:r>
          </a:p>
          <a:p>
            <a:pPr lvl="1"/>
            <a:r>
              <a:rPr lang="en-US" altLang="zh-TW" sz="1800" dirty="0" err="1"/>
              <a:t>Linqing</a:t>
            </a:r>
            <a:r>
              <a:rPr lang="en-US" altLang="zh-TW" sz="1800" dirty="0"/>
              <a:t> Liu, Yao Lu, Min Yang, </a:t>
            </a:r>
            <a:r>
              <a:rPr lang="en-US" altLang="zh-TW" sz="1800" dirty="0" err="1"/>
              <a:t>Qiang</a:t>
            </a:r>
            <a:r>
              <a:rPr lang="en-US" altLang="zh-TW" sz="1800" dirty="0"/>
              <a:t> Qu, Jia Zhu, </a:t>
            </a:r>
            <a:r>
              <a:rPr lang="en-US" altLang="zh-TW" sz="1800" dirty="0" err="1"/>
              <a:t>Hongyan</a:t>
            </a:r>
            <a:r>
              <a:rPr lang="en-US" altLang="zh-TW" sz="1800" dirty="0"/>
              <a:t> Li, Generative Adversarial Network for Abstractive Text Summarization, AAAI 2018</a:t>
            </a:r>
          </a:p>
          <a:p>
            <a:pPr lvl="1"/>
            <a:r>
              <a:rPr lang="en-US" altLang="zh-TW" sz="1800" dirty="0" err="1"/>
              <a:t>Rakshith</a:t>
            </a:r>
            <a:r>
              <a:rPr lang="en-US" altLang="zh-TW" sz="1800" dirty="0"/>
              <a:t> Shetty, Marcus </a:t>
            </a:r>
            <a:r>
              <a:rPr lang="en-US" altLang="zh-TW" sz="1800" dirty="0" err="1"/>
              <a:t>Rohrbach</a:t>
            </a:r>
            <a:r>
              <a:rPr lang="en-US" altLang="zh-TW" sz="1800" dirty="0"/>
              <a:t>, Lisa Anne Hendricks, Mario Fritz, </a:t>
            </a:r>
            <a:r>
              <a:rPr lang="en-US" altLang="zh-TW" sz="1800" dirty="0" err="1"/>
              <a:t>Bernt</a:t>
            </a:r>
            <a:r>
              <a:rPr lang="en-US" altLang="zh-TW" sz="1800" dirty="0"/>
              <a:t> Schiele, Speaking the Same Language: Matching Machine to Human Captions by Adversarial Training, ICCV 2017</a:t>
            </a:r>
          </a:p>
          <a:p>
            <a:pPr lvl="1"/>
            <a:r>
              <a:rPr lang="en-US" altLang="zh-TW" sz="1800" dirty="0" err="1"/>
              <a:t>Xiaodan</a:t>
            </a:r>
            <a:r>
              <a:rPr lang="en-US" altLang="zh-TW" sz="1800" dirty="0"/>
              <a:t> Liang, </a:t>
            </a:r>
            <a:r>
              <a:rPr lang="en-US" altLang="zh-TW" sz="1800" dirty="0" err="1"/>
              <a:t>Zhiting</a:t>
            </a:r>
            <a:r>
              <a:rPr lang="en-US" altLang="zh-TW" sz="1800" dirty="0"/>
              <a:t> Hu, Hao Zhang, Chuang Gan, Eric P. Xing, Recurrent Topic-Transition GAN for Visual Paragraph Generation,</a:t>
            </a:r>
            <a:r>
              <a:rPr lang="zh-TW" altLang="en-US" sz="1800" dirty="0"/>
              <a:t> </a:t>
            </a:r>
            <a:r>
              <a:rPr lang="en-US" altLang="zh-TW" sz="1800" dirty="0" err="1"/>
              <a:t>arXiv</a:t>
            </a:r>
            <a:r>
              <a:rPr lang="zh-TW" altLang="en-US" sz="1800" dirty="0"/>
              <a:t> </a:t>
            </a:r>
            <a:r>
              <a:rPr lang="en-US" altLang="zh-TW" sz="1800" dirty="0"/>
              <a:t>2017</a:t>
            </a:r>
          </a:p>
          <a:p>
            <a:endParaRPr lang="en-US" altLang="zh-TW" sz="1800" dirty="0"/>
          </a:p>
          <a:p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595936232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252198-3106-40D6-BDFF-EC5C0E6BD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Reference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602805E-F6B8-4AE2-86A8-1E2A0BC10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b="1" dirty="0"/>
              <a:t>Text Style Transfer</a:t>
            </a:r>
          </a:p>
          <a:p>
            <a:pPr lvl="1"/>
            <a:r>
              <a:rPr lang="en-US" altLang="zh-TW" sz="1800" dirty="0" err="1"/>
              <a:t>Zhenxin</a:t>
            </a:r>
            <a:r>
              <a:rPr lang="en-US" altLang="zh-TW" sz="1800" dirty="0"/>
              <a:t> Fu, </a:t>
            </a:r>
            <a:r>
              <a:rPr lang="en-US" altLang="zh-TW" sz="1800" dirty="0" err="1"/>
              <a:t>Xiaoye</a:t>
            </a:r>
            <a:r>
              <a:rPr lang="en-US" altLang="zh-TW" sz="1800" dirty="0"/>
              <a:t> Tan, </a:t>
            </a:r>
            <a:r>
              <a:rPr lang="en-US" altLang="zh-TW" sz="1800" dirty="0" err="1"/>
              <a:t>Nanyun</a:t>
            </a:r>
            <a:r>
              <a:rPr lang="en-US" altLang="zh-TW" sz="1800" dirty="0"/>
              <a:t> Peng, </a:t>
            </a:r>
            <a:r>
              <a:rPr lang="en-US" altLang="zh-TW" sz="1800" dirty="0" err="1"/>
              <a:t>Dongyan</a:t>
            </a:r>
            <a:r>
              <a:rPr lang="en-US" altLang="zh-TW" sz="1800" dirty="0"/>
              <a:t> Zhao, Rui Yan, Style Transfer in Text: Exploration and Evaluation, AAAI, 2018</a:t>
            </a:r>
          </a:p>
          <a:p>
            <a:pPr lvl="1"/>
            <a:r>
              <a:rPr lang="en-US" altLang="zh-TW" sz="1800" dirty="0" err="1"/>
              <a:t>Tianxiao</a:t>
            </a:r>
            <a:r>
              <a:rPr lang="en-US" altLang="zh-TW" sz="1800" dirty="0"/>
              <a:t> Shen, Tao Lei, Regina </a:t>
            </a:r>
            <a:r>
              <a:rPr lang="en-US" altLang="zh-TW" sz="1800" dirty="0" err="1"/>
              <a:t>Barzilay</a:t>
            </a:r>
            <a:r>
              <a:rPr lang="en-US" altLang="zh-TW" sz="1800" dirty="0"/>
              <a:t>, and </a:t>
            </a:r>
            <a:r>
              <a:rPr lang="en-US" altLang="zh-TW" sz="1800" dirty="0" err="1"/>
              <a:t>Tommi</a:t>
            </a:r>
            <a:r>
              <a:rPr lang="en-US" altLang="zh-TW" sz="1800" dirty="0"/>
              <a:t> </a:t>
            </a:r>
            <a:r>
              <a:rPr lang="en-US" altLang="zh-TW" sz="1800" dirty="0" err="1"/>
              <a:t>Jaakkola</a:t>
            </a:r>
            <a:r>
              <a:rPr lang="en-US" altLang="zh-TW" sz="1800" dirty="0"/>
              <a:t>, Style Transfer from Non-Parallel Text by Cross-Alignment, NIPS 2017</a:t>
            </a:r>
          </a:p>
          <a:p>
            <a:pPr lvl="1"/>
            <a:r>
              <a:rPr lang="en-US" altLang="zh-TW" sz="1800" dirty="0" err="1"/>
              <a:t>Chih</a:t>
            </a:r>
            <a:r>
              <a:rPr lang="en-US" altLang="zh-TW" sz="1800" dirty="0"/>
              <a:t>-Wei Lee, </a:t>
            </a:r>
            <a:r>
              <a:rPr lang="en-US" altLang="zh-TW" sz="1800" dirty="0" err="1"/>
              <a:t>Yau-Shian</a:t>
            </a:r>
            <a:r>
              <a:rPr lang="en-US" altLang="zh-TW" sz="1800" dirty="0"/>
              <a:t> Wang, Tsung-Yuan Hsu, </a:t>
            </a:r>
            <a:r>
              <a:rPr lang="en-US" altLang="zh-TW" sz="1800" dirty="0" err="1"/>
              <a:t>Kuan</a:t>
            </a:r>
            <a:r>
              <a:rPr lang="en-US" altLang="zh-TW" sz="1800" dirty="0"/>
              <a:t>-Yu Chen, Hung-Yi Lee, Lin-</a:t>
            </a:r>
            <a:r>
              <a:rPr lang="en-US" altLang="zh-TW" sz="1800" dirty="0" err="1"/>
              <a:t>shan</a:t>
            </a:r>
            <a:r>
              <a:rPr lang="en-US" altLang="zh-TW" sz="1800" dirty="0"/>
              <a:t> Lee, Scalable Sentiment for Sequence-to-sequence Chatbot Response with Performance Analysis, ICASSP, 2018</a:t>
            </a:r>
          </a:p>
          <a:p>
            <a:pPr lvl="1"/>
            <a:r>
              <a:rPr lang="en-US" altLang="zh-TW" sz="1800" dirty="0"/>
              <a:t>Junbo (Jake) Zhao, Yoon Kim, Kelly Zhang, Alexander M. Rush, Yann </a:t>
            </a:r>
            <a:r>
              <a:rPr lang="en-US" altLang="zh-TW" sz="1800" dirty="0" err="1"/>
              <a:t>LeCun</a:t>
            </a:r>
            <a:r>
              <a:rPr lang="en-US" altLang="zh-TW" sz="1800" dirty="0"/>
              <a:t>, </a:t>
            </a:r>
            <a:r>
              <a:rPr lang="en-US" altLang="zh-TW" sz="1800" dirty="0" err="1"/>
              <a:t>Adversarially</a:t>
            </a:r>
            <a:r>
              <a:rPr lang="en-US" altLang="zh-TW" sz="1800" dirty="0"/>
              <a:t> Regularized Autoencoders, 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, 2017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7484968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F02002-1E79-4590-B425-AADF63535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Reference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54D8218-001F-4A32-8B6E-C5C15D372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b="1" dirty="0"/>
              <a:t>Unsupervised Machine Translation</a:t>
            </a:r>
          </a:p>
          <a:p>
            <a:pPr lvl="1"/>
            <a:r>
              <a:rPr lang="en-US" altLang="zh-TW" sz="1800" dirty="0"/>
              <a:t>Alexis </a:t>
            </a:r>
            <a:r>
              <a:rPr lang="en-US" altLang="zh-TW" sz="1800" dirty="0" err="1"/>
              <a:t>Conneau</a:t>
            </a:r>
            <a:r>
              <a:rPr lang="en-US" altLang="zh-TW" sz="1800" dirty="0"/>
              <a:t>, Guillaume </a:t>
            </a:r>
            <a:r>
              <a:rPr lang="en-US" altLang="zh-TW" sz="1800" dirty="0" err="1"/>
              <a:t>Lample</a:t>
            </a:r>
            <a:r>
              <a:rPr lang="en-US" altLang="zh-TW" sz="1800" dirty="0"/>
              <a:t>, </a:t>
            </a:r>
            <a:r>
              <a:rPr lang="en-US" altLang="zh-TW" sz="1800" dirty="0" err="1"/>
              <a:t>Marc'Aurelio</a:t>
            </a:r>
            <a:r>
              <a:rPr lang="en-US" altLang="zh-TW" sz="1800" dirty="0"/>
              <a:t> </a:t>
            </a:r>
            <a:r>
              <a:rPr lang="en-US" altLang="zh-TW" sz="1800" dirty="0" err="1"/>
              <a:t>Ranzato</a:t>
            </a:r>
            <a:r>
              <a:rPr lang="en-US" altLang="zh-TW" sz="1800" dirty="0"/>
              <a:t>, </a:t>
            </a:r>
            <a:r>
              <a:rPr lang="en-US" altLang="zh-TW" sz="1800" dirty="0" err="1"/>
              <a:t>Ludovic</a:t>
            </a:r>
            <a:r>
              <a:rPr lang="en-US" altLang="zh-TW" sz="1800" dirty="0"/>
              <a:t> </a:t>
            </a:r>
            <a:r>
              <a:rPr lang="en-US" altLang="zh-TW" sz="1800" dirty="0" err="1"/>
              <a:t>Denoyer</a:t>
            </a:r>
            <a:r>
              <a:rPr lang="en-US" altLang="zh-TW" sz="1800" dirty="0"/>
              <a:t>, </a:t>
            </a:r>
            <a:r>
              <a:rPr lang="en-US" altLang="zh-TW" sz="1800" dirty="0" err="1"/>
              <a:t>Hervé</a:t>
            </a:r>
            <a:r>
              <a:rPr lang="en-US" altLang="zh-TW" sz="1800" dirty="0"/>
              <a:t> </a:t>
            </a:r>
            <a:r>
              <a:rPr lang="en-US" altLang="zh-TW" sz="1800" dirty="0" err="1"/>
              <a:t>Jégou</a:t>
            </a:r>
            <a:r>
              <a:rPr lang="en-US" altLang="zh-TW" sz="1800" dirty="0"/>
              <a:t>, Word Translation Without Parallel Data, ICRL 2018</a:t>
            </a:r>
          </a:p>
          <a:p>
            <a:pPr lvl="1"/>
            <a:r>
              <a:rPr lang="en-US" altLang="zh-TW" sz="1800" dirty="0"/>
              <a:t>Guillaume </a:t>
            </a:r>
            <a:r>
              <a:rPr lang="en-US" altLang="zh-TW" sz="1800" dirty="0" err="1"/>
              <a:t>Lample</a:t>
            </a:r>
            <a:r>
              <a:rPr lang="en-US" altLang="zh-TW" sz="1800" dirty="0"/>
              <a:t>, </a:t>
            </a:r>
            <a:r>
              <a:rPr lang="en-US" altLang="zh-TW" sz="1800" dirty="0" err="1"/>
              <a:t>Ludovic</a:t>
            </a:r>
            <a:r>
              <a:rPr lang="en-US" altLang="zh-TW" sz="1800" dirty="0"/>
              <a:t> </a:t>
            </a:r>
            <a:r>
              <a:rPr lang="en-US" altLang="zh-TW" sz="1800" dirty="0" err="1"/>
              <a:t>Denoyer</a:t>
            </a:r>
            <a:r>
              <a:rPr lang="en-US" altLang="zh-TW" sz="1800" dirty="0"/>
              <a:t>, </a:t>
            </a:r>
            <a:r>
              <a:rPr lang="en-US" altLang="zh-TW" sz="1800" dirty="0" err="1"/>
              <a:t>Marc'Aurelio</a:t>
            </a:r>
            <a:r>
              <a:rPr lang="en-US" altLang="zh-TW" sz="1800" dirty="0"/>
              <a:t> </a:t>
            </a:r>
            <a:r>
              <a:rPr lang="en-US" altLang="zh-TW" sz="1800" dirty="0" err="1"/>
              <a:t>Ranzato</a:t>
            </a:r>
            <a:r>
              <a:rPr lang="en-US" altLang="zh-TW" sz="1800" dirty="0"/>
              <a:t>, Unsupervised Machine Translation Using Monolingual Corpora Only, ICRL 2018</a:t>
            </a:r>
          </a:p>
          <a:p>
            <a:r>
              <a:rPr lang="en-US" altLang="zh-TW" sz="2400" b="1" dirty="0"/>
              <a:t>Unsupervised Speech Recognition</a:t>
            </a:r>
          </a:p>
          <a:p>
            <a:pPr lvl="1"/>
            <a:r>
              <a:rPr lang="en-US" altLang="zh-TW" sz="1800" dirty="0"/>
              <a:t>Da-</a:t>
            </a:r>
            <a:r>
              <a:rPr lang="en-US" altLang="zh-TW" sz="1800" dirty="0" err="1"/>
              <a:t>Rong</a:t>
            </a:r>
            <a:r>
              <a:rPr lang="en-US" altLang="zh-TW" sz="1800" dirty="0"/>
              <a:t> Liu, </a:t>
            </a:r>
            <a:r>
              <a:rPr lang="en-US" altLang="zh-TW" sz="1800" dirty="0" err="1"/>
              <a:t>Kuan</a:t>
            </a:r>
            <a:r>
              <a:rPr lang="en-US" altLang="zh-TW" sz="1800" dirty="0"/>
              <a:t>-Yu Chen, Hung-Yi Lee, Lin-</a:t>
            </a:r>
            <a:r>
              <a:rPr lang="en-US" altLang="zh-TW" sz="1800" dirty="0" err="1"/>
              <a:t>shan</a:t>
            </a:r>
            <a:r>
              <a:rPr lang="en-US" altLang="zh-TW" sz="1800" dirty="0"/>
              <a:t> Lee, Completely Unsupervised Phoneme Recognition by </a:t>
            </a:r>
            <a:r>
              <a:rPr lang="en-US" altLang="zh-TW" sz="1800" dirty="0" err="1"/>
              <a:t>Adversarially</a:t>
            </a:r>
            <a:r>
              <a:rPr lang="en-US" altLang="zh-TW" sz="1800" dirty="0"/>
              <a:t> Learning Mapping Relationships from Audio Embeddings, 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, 2018</a:t>
            </a:r>
          </a:p>
          <a:p>
            <a:pPr lvl="1"/>
            <a:r>
              <a:rPr lang="en-US" altLang="zh-TW" sz="1800" dirty="0"/>
              <a:t>Yi-Chen Chen, Chia-Hao Shen, Sung-Feng Huang, Hung-yi Lee, Towards Unsupervised Automatic Speech Recognition Trained by Unaligned Speech and Text only, 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, 2018</a:t>
            </a:r>
          </a:p>
          <a:p>
            <a:endParaRPr lang="en-US" altLang="zh-TW" sz="1800" dirty="0"/>
          </a:p>
          <a:p>
            <a:endParaRPr lang="en-US" altLang="zh-TW" sz="1800" dirty="0"/>
          </a:p>
          <a:p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88202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線接點 10"/>
          <p:cNvCxnSpPr/>
          <p:nvPr/>
        </p:nvCxnSpPr>
        <p:spPr>
          <a:xfrm rot="5400000">
            <a:off x="7528359" y="2678041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(</a:t>
            </a:r>
            <a:r>
              <a:rPr lang="en-US" altLang="zh-TW" dirty="0" err="1"/>
              <a:t>Variational</a:t>
            </a:r>
            <a:r>
              <a:rPr lang="en-US" altLang="zh-TW" dirty="0"/>
              <a:t>) Auto-encoder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 rot="5400000">
            <a:off x="4007561" y="3186302"/>
            <a:ext cx="1209244" cy="46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6" name="向右箭號 9"/>
          <p:cNvSpPr/>
          <p:nvPr/>
        </p:nvSpPr>
        <p:spPr>
          <a:xfrm>
            <a:off x="2117552" y="3131356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9" name="直線接點 8"/>
          <p:cNvCxnSpPr/>
          <p:nvPr/>
        </p:nvCxnSpPr>
        <p:spPr>
          <a:xfrm flipH="1">
            <a:off x="1438301" y="2406017"/>
            <a:ext cx="63434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rot="5400000">
            <a:off x="1193693" y="2635411"/>
            <a:ext cx="50958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49"/>
          <p:cNvSpPr txBox="1">
            <a:spLocks noChangeArrowheads="1"/>
          </p:cNvSpPr>
          <p:nvPr/>
        </p:nvSpPr>
        <p:spPr bwMode="auto">
          <a:xfrm>
            <a:off x="3154235" y="1928413"/>
            <a:ext cx="2952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 dirty="0"/>
              <a:t>As close as possible</a:t>
            </a:r>
            <a:endParaRPr kumimoji="0" lang="zh-TW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2504645" y="2932835"/>
            <a:ext cx="1308100" cy="10022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5353349" y="2968204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15" name="向右箭號 9"/>
          <p:cNvSpPr/>
          <p:nvPr/>
        </p:nvSpPr>
        <p:spPr>
          <a:xfrm>
            <a:off x="3933843" y="3131356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向右箭號 9"/>
          <p:cNvSpPr/>
          <p:nvPr/>
        </p:nvSpPr>
        <p:spPr>
          <a:xfrm>
            <a:off x="4936507" y="3148376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向右箭號 9"/>
          <p:cNvSpPr/>
          <p:nvPr/>
        </p:nvSpPr>
        <p:spPr>
          <a:xfrm>
            <a:off x="6789585" y="3148376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 rot="5400000">
            <a:off x="4086294" y="3189469"/>
            <a:ext cx="110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</a:t>
            </a:r>
            <a:endParaRPr lang="zh-TW" altLang="en-US" sz="2400" dirty="0"/>
          </a:p>
        </p:txBody>
      </p:sp>
      <p:sp>
        <p:nvSpPr>
          <p:cNvPr id="22" name="矩形 21"/>
          <p:cNvSpPr/>
          <p:nvPr/>
        </p:nvSpPr>
        <p:spPr>
          <a:xfrm rot="5400000">
            <a:off x="3590719" y="5240409"/>
            <a:ext cx="1209244" cy="46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3" name="矩形 22"/>
          <p:cNvSpPr/>
          <p:nvPr/>
        </p:nvSpPr>
        <p:spPr>
          <a:xfrm>
            <a:off x="4936507" y="5022311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24" name="向右箭號 9"/>
          <p:cNvSpPr/>
          <p:nvPr/>
        </p:nvSpPr>
        <p:spPr>
          <a:xfrm>
            <a:off x="4519665" y="5202483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向右箭號 9"/>
          <p:cNvSpPr/>
          <p:nvPr/>
        </p:nvSpPr>
        <p:spPr>
          <a:xfrm>
            <a:off x="6372743" y="5202483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文字方塊 25"/>
          <p:cNvSpPr txBox="1"/>
          <p:nvPr/>
        </p:nvSpPr>
        <p:spPr>
          <a:xfrm rot="5400000">
            <a:off x="3669452" y="5243576"/>
            <a:ext cx="110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1170853" y="5071955"/>
            <a:ext cx="2755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Randomly generate a vector as code</a:t>
            </a:r>
            <a:endParaRPr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6729023" y="5243490"/>
            <a:ext cx="2473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Image ?</a:t>
            </a:r>
            <a:endParaRPr lang="zh-TW" altLang="en-US" sz="28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8043C31-DCA6-46F6-8D92-BB60E2E2BC2E}"/>
              </a:ext>
            </a:extLst>
          </p:cNvPr>
          <p:cNvSpPr txBox="1"/>
          <p:nvPr/>
        </p:nvSpPr>
        <p:spPr>
          <a:xfrm>
            <a:off x="5286960" y="3972108"/>
            <a:ext cx="2171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= Generator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EC7D4BE0-0CFA-4B71-9D9B-D2CD78926CD3}"/>
              </a:ext>
            </a:extLst>
          </p:cNvPr>
          <p:cNvSpPr txBox="1"/>
          <p:nvPr/>
        </p:nvSpPr>
        <p:spPr>
          <a:xfrm>
            <a:off x="4868933" y="6033914"/>
            <a:ext cx="2171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= Generator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5DD9CD01-84D3-44BE-8565-B23A3713E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29" y="2866295"/>
            <a:ext cx="1181100" cy="1181100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0A137830-C78D-4AF1-9C74-E3912960A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328" y="2876539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4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/>
      <p:bldP spid="29" grpId="0"/>
      <p:bldP spid="30" grpId="0"/>
      <p:bldP spid="3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Auto-encoder </a:t>
            </a:r>
            <a:r>
              <a:rPr lang="en-US" altLang="zh-TW" dirty="0" err="1"/>
              <a:t>v.s</a:t>
            </a:r>
            <a:r>
              <a:rPr lang="en-US" altLang="zh-TW" dirty="0"/>
              <a:t>. GAN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 rot="5400000">
            <a:off x="379442" y="2481979"/>
            <a:ext cx="1209244" cy="46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cxnSp>
        <p:nvCxnSpPr>
          <p:cNvPr id="9" name="直線接點 8"/>
          <p:cNvCxnSpPr>
            <a:cxnSpLocks/>
          </p:cNvCxnSpPr>
          <p:nvPr/>
        </p:nvCxnSpPr>
        <p:spPr>
          <a:xfrm flipH="1">
            <a:off x="4635289" y="2754548"/>
            <a:ext cx="2825955" cy="0"/>
          </a:xfrm>
          <a:prstGeom prst="line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49"/>
          <p:cNvSpPr txBox="1">
            <a:spLocks noChangeArrowheads="1"/>
          </p:cNvSpPr>
          <p:nvPr/>
        </p:nvSpPr>
        <p:spPr bwMode="auto">
          <a:xfrm>
            <a:off x="4558340" y="2272983"/>
            <a:ext cx="2952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kumimoji="0" lang="en-US" altLang="zh-TW" sz="2400" dirty="0"/>
              <a:t>As close as possible</a:t>
            </a:r>
            <a:endParaRPr kumimoji="0" lang="zh-TW" altLang="en-US" sz="2400" dirty="0"/>
          </a:p>
        </p:txBody>
      </p:sp>
      <p:sp>
        <p:nvSpPr>
          <p:cNvPr id="14" name="矩形 13"/>
          <p:cNvSpPr/>
          <p:nvPr/>
        </p:nvSpPr>
        <p:spPr>
          <a:xfrm>
            <a:off x="1725230" y="2263881"/>
            <a:ext cx="130810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Decoder</a:t>
            </a:r>
            <a:endParaRPr lang="zh-TW" altLang="en-US" sz="2400" dirty="0"/>
          </a:p>
        </p:txBody>
      </p:sp>
      <p:sp>
        <p:nvSpPr>
          <p:cNvPr id="16" name="向右箭號 9"/>
          <p:cNvSpPr/>
          <p:nvPr/>
        </p:nvSpPr>
        <p:spPr>
          <a:xfrm>
            <a:off x="1308388" y="2444053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向右箭號 9"/>
          <p:cNvSpPr/>
          <p:nvPr/>
        </p:nvSpPr>
        <p:spPr>
          <a:xfrm>
            <a:off x="3080365" y="2444053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 rot="5400000">
            <a:off x="458175" y="2485146"/>
            <a:ext cx="110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</a:t>
            </a:r>
            <a:endParaRPr lang="zh-TW" altLang="en-US" sz="2400" dirty="0"/>
          </a:p>
        </p:txBody>
      </p:sp>
      <p:sp>
        <p:nvSpPr>
          <p:cNvPr id="22" name="矩形 21"/>
          <p:cNvSpPr/>
          <p:nvPr/>
        </p:nvSpPr>
        <p:spPr>
          <a:xfrm rot="5400000">
            <a:off x="434659" y="4679002"/>
            <a:ext cx="1209244" cy="46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23" name="矩形 22"/>
          <p:cNvSpPr/>
          <p:nvPr/>
        </p:nvSpPr>
        <p:spPr>
          <a:xfrm>
            <a:off x="1746758" y="4480017"/>
            <a:ext cx="1307250" cy="9813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Genera-</a:t>
            </a:r>
          </a:p>
          <a:p>
            <a:pPr algn="ctr"/>
            <a:r>
              <a:rPr lang="en-US" altLang="zh-TW" sz="2400" dirty="0"/>
              <a:t>tor</a:t>
            </a:r>
            <a:endParaRPr lang="zh-TW" altLang="en-US" sz="2400" dirty="0"/>
          </a:p>
        </p:txBody>
      </p:sp>
      <p:sp>
        <p:nvSpPr>
          <p:cNvPr id="24" name="向右箭號 9"/>
          <p:cNvSpPr/>
          <p:nvPr/>
        </p:nvSpPr>
        <p:spPr>
          <a:xfrm>
            <a:off x="1363605" y="4641076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向右箭號 9"/>
          <p:cNvSpPr/>
          <p:nvPr/>
        </p:nvSpPr>
        <p:spPr>
          <a:xfrm>
            <a:off x="3105659" y="4620727"/>
            <a:ext cx="321427" cy="6052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文字方塊 25"/>
          <p:cNvSpPr txBox="1"/>
          <p:nvPr/>
        </p:nvSpPr>
        <p:spPr>
          <a:xfrm rot="5400000">
            <a:off x="513392" y="4682169"/>
            <a:ext cx="110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code</a:t>
            </a:r>
            <a:endParaRPr lang="zh-TW" altLang="en-US" sz="24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8043C31-DCA6-46F6-8D92-BB60E2E2BC2E}"/>
              </a:ext>
            </a:extLst>
          </p:cNvPr>
          <p:cNvSpPr txBox="1"/>
          <p:nvPr/>
        </p:nvSpPr>
        <p:spPr>
          <a:xfrm>
            <a:off x="1658841" y="3267785"/>
            <a:ext cx="2171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= Generator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8920A04A-706D-461B-A701-3A7F0A7798AE}"/>
              </a:ext>
            </a:extLst>
          </p:cNvPr>
          <p:cNvSpPr/>
          <p:nvPr/>
        </p:nvSpPr>
        <p:spPr>
          <a:xfrm>
            <a:off x="5653635" y="4457391"/>
            <a:ext cx="1355850" cy="8521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Discri-minator</a:t>
            </a:r>
            <a:endParaRPr lang="en-US" altLang="zh-TW" sz="2400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8221DD4D-5894-47E5-B951-8495C6E8D939}"/>
              </a:ext>
            </a:extLst>
          </p:cNvPr>
          <p:cNvSpPr txBox="1"/>
          <p:nvPr/>
        </p:nvSpPr>
        <p:spPr>
          <a:xfrm>
            <a:off x="1693660" y="5612834"/>
            <a:ext cx="725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If discriminator does</a:t>
            </a:r>
            <a:r>
              <a:rPr lang="zh-TW" altLang="en-US" sz="2400" dirty="0"/>
              <a:t> </a:t>
            </a:r>
            <a:r>
              <a:rPr lang="en-US" altLang="zh-TW" sz="2400" dirty="0"/>
              <a:t>not simply memorize the images,</a:t>
            </a:r>
            <a:endParaRPr lang="zh-TW" altLang="en-US" sz="2400" dirty="0"/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2652EE9E-18E0-4741-A7D9-1D195053C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86" y="2166972"/>
            <a:ext cx="1181100" cy="11811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5134D844-D7D1-46EA-9865-FB1E671E3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347" y="2115364"/>
            <a:ext cx="1181100" cy="1181100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9BB62BD5-9A9E-4ADD-AFDB-D3CE60F5F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07" y="4336524"/>
            <a:ext cx="1181100" cy="1181100"/>
          </a:xfrm>
          <a:prstGeom prst="rect">
            <a:avLst/>
          </a:prstGeom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50920037-8CFD-4EFC-A106-A8F0582D24A5}"/>
              </a:ext>
            </a:extLst>
          </p:cNvPr>
          <p:cNvSpPr txBox="1"/>
          <p:nvPr/>
        </p:nvSpPr>
        <p:spPr>
          <a:xfrm>
            <a:off x="3634097" y="6001583"/>
            <a:ext cx="6455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Generator learns the patterns of faces.</a:t>
            </a:r>
            <a:endParaRPr lang="zh-TW" altLang="en-US" sz="2400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33F9B834-4803-4245-A6BD-6742351E712E}"/>
              </a:ext>
            </a:extLst>
          </p:cNvPr>
          <p:cNvSpPr txBox="1"/>
          <p:nvPr/>
        </p:nvSpPr>
        <p:spPr>
          <a:xfrm>
            <a:off x="4648840" y="2827004"/>
            <a:ext cx="2825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Just copy an image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EE7598E0-6056-427A-B4D3-724540AD7995}"/>
              </a:ext>
            </a:extLst>
          </p:cNvPr>
          <p:cNvCxnSpPr>
            <a:cxnSpLocks/>
          </p:cNvCxnSpPr>
          <p:nvPr/>
        </p:nvCxnSpPr>
        <p:spPr>
          <a:xfrm>
            <a:off x="7119395" y="4911650"/>
            <a:ext cx="8147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B87F454A-8737-44C5-BAC5-A976485C92B5}"/>
              </a:ext>
            </a:extLst>
          </p:cNvPr>
          <p:cNvCxnSpPr>
            <a:cxnSpLocks/>
          </p:cNvCxnSpPr>
          <p:nvPr/>
        </p:nvCxnSpPr>
        <p:spPr>
          <a:xfrm>
            <a:off x="4783015" y="4911650"/>
            <a:ext cx="8706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FAD591FF-B9E6-4B9E-82C2-679011E49E58}"/>
              </a:ext>
            </a:extLst>
          </p:cNvPr>
          <p:cNvSpPr/>
          <p:nvPr/>
        </p:nvSpPr>
        <p:spPr>
          <a:xfrm>
            <a:off x="7978147" y="4694424"/>
            <a:ext cx="362512" cy="4344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A2507B3-5AE3-4F80-9D23-C641419FA5FA}"/>
              </a:ext>
            </a:extLst>
          </p:cNvPr>
          <p:cNvSpPr/>
          <p:nvPr/>
        </p:nvSpPr>
        <p:spPr>
          <a:xfrm>
            <a:off x="346141" y="1571011"/>
            <a:ext cx="2317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Auto-encoder </a:t>
            </a:r>
            <a:endParaRPr lang="zh-TW" altLang="en-US" sz="2800" b="1" i="1" u="sng" dirty="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792D306A-7E21-42AE-A7B1-2D2B20E97546}"/>
              </a:ext>
            </a:extLst>
          </p:cNvPr>
          <p:cNvSpPr/>
          <p:nvPr/>
        </p:nvSpPr>
        <p:spPr>
          <a:xfrm>
            <a:off x="345013" y="3696179"/>
            <a:ext cx="867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i="1" u="sng" dirty="0"/>
              <a:t>GAN</a:t>
            </a:r>
            <a:endParaRPr lang="zh-TW" altLang="en-US" sz="2800" b="1" i="1" u="sng" dirty="0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40731DBC-5E26-4960-837E-4D8EF64EB6FF}"/>
              </a:ext>
            </a:extLst>
          </p:cNvPr>
          <p:cNvSpPr txBox="1"/>
          <p:nvPr/>
        </p:nvSpPr>
        <p:spPr>
          <a:xfrm>
            <a:off x="3710778" y="3245379"/>
            <a:ext cx="160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Fuzzy …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68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38" grpId="0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E1B4762D-983A-4FD6-BB75-976B18A1E28C}"/>
              </a:ext>
            </a:extLst>
          </p:cNvPr>
          <p:cNvSpPr/>
          <p:nvPr/>
        </p:nvSpPr>
        <p:spPr>
          <a:xfrm>
            <a:off x="1286769" y="5810079"/>
            <a:ext cx="6570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FID</a:t>
            </a:r>
            <a:r>
              <a:rPr lang="en-US" altLang="zh-TW" dirty="0">
                <a:solidFill>
                  <a:srgbClr val="0000FF"/>
                </a:solidFill>
                <a:latin typeface="Lucida Grande"/>
              </a:rPr>
              <a:t>[</a:t>
            </a:r>
            <a:r>
              <a:rPr lang="en-US" altLang="zh-TW" u="sng" dirty="0">
                <a:solidFill>
                  <a:srgbClr val="0000FF"/>
                </a:solidFill>
              </a:rPr>
              <a:t>Martin </a:t>
            </a:r>
            <a:r>
              <a:rPr lang="en-US" altLang="zh-TW" u="sng" dirty="0" err="1">
                <a:solidFill>
                  <a:srgbClr val="0000FF"/>
                </a:solidFill>
              </a:rPr>
              <a:t>Heusel</a:t>
            </a:r>
            <a:r>
              <a:rPr lang="en-US" altLang="zh-TW" u="sng" dirty="0">
                <a:solidFill>
                  <a:srgbClr val="0000FF"/>
                </a:solidFill>
              </a:rPr>
              <a:t>, et al., NIPS, 2017]</a:t>
            </a:r>
            <a:r>
              <a:rPr lang="en-US" altLang="zh-TW" sz="2400" dirty="0"/>
              <a:t>: </a:t>
            </a:r>
            <a:r>
              <a:rPr lang="en-US" altLang="zh-TW" sz="2400" dirty="0">
                <a:latin typeface="Lucida Grande"/>
              </a:rPr>
              <a:t>Smaller is better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569E287-81CE-45BF-83AD-322AD2579CCC}"/>
              </a:ext>
            </a:extLst>
          </p:cNvPr>
          <p:cNvSpPr/>
          <p:nvPr/>
        </p:nvSpPr>
        <p:spPr>
          <a:xfrm>
            <a:off x="5759128" y="156225"/>
            <a:ext cx="3282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</a:rPr>
              <a:t>[Mario </a:t>
            </a:r>
            <a:r>
              <a:rPr lang="en-US" altLang="zh-TW" dirty="0" err="1">
                <a:solidFill>
                  <a:srgbClr val="0000FF"/>
                </a:solidFill>
                <a:latin typeface="Lucida Grande"/>
              </a:rPr>
              <a:t>Lucic</a:t>
            </a:r>
            <a:r>
              <a:rPr lang="en-US" altLang="zh-TW" dirty="0">
                <a:solidFill>
                  <a:srgbClr val="0000FF"/>
                </a:solidFill>
                <a:latin typeface="Lucida Grande"/>
              </a:rPr>
              <a:t>, et al. </a:t>
            </a:r>
            <a:r>
              <a:rPr lang="en-US" altLang="zh-TW" dirty="0" err="1">
                <a:solidFill>
                  <a:srgbClr val="0000FF"/>
                </a:solidFill>
                <a:latin typeface="Lucida Grande"/>
              </a:rPr>
              <a:t>arXiv</a:t>
            </a:r>
            <a:r>
              <a:rPr lang="en-US" altLang="zh-TW" dirty="0">
                <a:solidFill>
                  <a:srgbClr val="0000FF"/>
                </a:solidFill>
                <a:latin typeface="Lucida Grande"/>
              </a:rPr>
              <a:t>, 2017]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19D00D7-B732-4882-9C39-AAEA2D0E3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71" y="1293652"/>
            <a:ext cx="4450429" cy="422433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77D6A7D-A89E-483F-886D-D1E612DCB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17728"/>
            <a:ext cx="4286250" cy="434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49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88FCBA-C537-439D-96F9-9E28750A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 of Part 1</a:t>
            </a:r>
            <a:endParaRPr lang="zh-TW" alt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812F7C1-42A5-487B-8F23-5B423557D0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588221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94C41FBA-59E1-45A6-9EB5-AD66EFCBC5D8}"/>
              </a:ext>
            </a:extLst>
          </p:cNvPr>
          <p:cNvSpPr/>
          <p:nvPr/>
        </p:nvSpPr>
        <p:spPr>
          <a:xfrm>
            <a:off x="822960" y="2998986"/>
            <a:ext cx="3977640" cy="350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8800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963" y="2987528"/>
            <a:ext cx="1804554" cy="218952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43" y="3564296"/>
            <a:ext cx="929364" cy="91663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Generator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</p:spPr>
            <p:txBody>
              <a:bodyPr/>
              <a:lstStyle/>
              <a:p>
                <a:r>
                  <a:rPr lang="en-US" altLang="zh-TW" sz="2400" dirty="0"/>
                  <a:t>A generator G is a network. The network defines a probability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endParaRPr lang="zh-TW" altLang="en-US" sz="2400" dirty="0"/>
              </a:p>
              <a:p>
                <a:pPr marL="0" indent="0">
                  <a:buNone/>
                </a:pP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  <a:blipFill>
                <a:blip r:embed="rId5"/>
                <a:stretch>
                  <a:fillRect l="-1005" t="-19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2069274" y="3339415"/>
            <a:ext cx="1743075" cy="136639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generator </a:t>
            </a:r>
          </a:p>
          <a:p>
            <a:pPr algn="ctr"/>
            <a:r>
              <a:rPr lang="en-US" altLang="zh-TW" sz="2800" dirty="0"/>
              <a:t>G</a:t>
            </a:r>
            <a:endParaRPr lang="zh-TW" altLang="en-US" sz="2800" dirty="0"/>
          </a:p>
        </p:txBody>
      </p:sp>
      <p:sp>
        <p:nvSpPr>
          <p:cNvPr id="5" name="橢圓 4"/>
          <p:cNvSpPr/>
          <p:nvPr/>
        </p:nvSpPr>
        <p:spPr>
          <a:xfrm>
            <a:off x="925575" y="3924310"/>
            <a:ext cx="209550" cy="2095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4677743" y="3963082"/>
            <a:ext cx="209550" cy="2095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841515" y="4037047"/>
                <a:ext cx="4079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515" y="4037047"/>
                <a:ext cx="40793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4612990" y="4036576"/>
                <a:ext cx="14438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990" y="4036576"/>
                <a:ext cx="1443857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單箭頭接點 9"/>
          <p:cNvCxnSpPr>
            <a:cxnSpLocks/>
          </p:cNvCxnSpPr>
          <p:nvPr/>
        </p:nvCxnSpPr>
        <p:spPr>
          <a:xfrm>
            <a:off x="1426026" y="4037047"/>
            <a:ext cx="54405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>
            <a:cxnSpLocks/>
          </p:cNvCxnSpPr>
          <p:nvPr/>
        </p:nvCxnSpPr>
        <p:spPr>
          <a:xfrm>
            <a:off x="3892113" y="4067777"/>
            <a:ext cx="61638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206237" y="2840781"/>
            <a:ext cx="166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Normal Distribution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4613769" y="2719715"/>
                <a:ext cx="10013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zh-TW" sz="240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altLang="zh-TW" sz="2400">
                          <a:latin typeface="Cambria Math" panose="02040503050406030204" pitchFamily="18" charset="0"/>
                        </a:rPr>
                        <m:t>𝑥</m:t>
                      </m:r>
                      <m:r>
                        <m:rPr>
                          <m:nor/>
                        </m:rPr>
                        <a:rPr lang="zh-TW" altLang="en-US" sz="24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769" y="2719715"/>
                <a:ext cx="1001363" cy="461665"/>
              </a:xfrm>
              <a:prstGeom prst="rect">
                <a:avLst/>
              </a:prstGeom>
              <a:blipFill>
                <a:blip r:embed="rId8"/>
                <a:stretch>
                  <a:fillRect r="-1829" b="-171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圖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9368" y="2703364"/>
            <a:ext cx="2529587" cy="26030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6612253" y="2703364"/>
                <a:ext cx="21940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253" y="2703364"/>
                <a:ext cx="2194076" cy="461665"/>
              </a:xfrm>
              <a:prstGeom prst="rect">
                <a:avLst/>
              </a:prstGeom>
              <a:blipFill>
                <a:blip r:embed="rId10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箭號: 左-右雙向 22"/>
          <p:cNvSpPr/>
          <p:nvPr/>
        </p:nvSpPr>
        <p:spPr>
          <a:xfrm>
            <a:off x="6056847" y="4272613"/>
            <a:ext cx="790612" cy="3598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5073654" y="4688719"/>
            <a:ext cx="273671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as close as possible</a:t>
            </a:r>
            <a:endParaRPr lang="zh-TW" altLang="en-US" sz="2400" dirty="0"/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CC10B3F3-CB79-4372-A14D-F536A45AC00A}"/>
              </a:ext>
            </a:extLst>
          </p:cNvPr>
          <p:cNvSpPr/>
          <p:nvPr/>
        </p:nvSpPr>
        <p:spPr>
          <a:xfrm>
            <a:off x="736740" y="3777114"/>
            <a:ext cx="209550" cy="2095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8BC686EB-7409-41EA-A511-D377676EE5B0}"/>
              </a:ext>
            </a:extLst>
          </p:cNvPr>
          <p:cNvSpPr/>
          <p:nvPr/>
        </p:nvSpPr>
        <p:spPr>
          <a:xfrm>
            <a:off x="733105" y="4076760"/>
            <a:ext cx="209550" cy="2095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144A6EA9-FBA8-4012-87C9-51DCB45C050A}"/>
              </a:ext>
            </a:extLst>
          </p:cNvPr>
          <p:cNvSpPr/>
          <p:nvPr/>
        </p:nvSpPr>
        <p:spPr>
          <a:xfrm>
            <a:off x="1152684" y="4016338"/>
            <a:ext cx="209550" cy="2095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451973A5-8668-4883-9680-1EAD3DE2F4F5}"/>
              </a:ext>
            </a:extLst>
          </p:cNvPr>
          <p:cNvSpPr/>
          <p:nvPr/>
        </p:nvSpPr>
        <p:spPr>
          <a:xfrm>
            <a:off x="1090650" y="3746903"/>
            <a:ext cx="209550" cy="2095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6F20E783-2CA8-440C-845E-EBE463841E26}"/>
              </a:ext>
            </a:extLst>
          </p:cNvPr>
          <p:cNvSpPr/>
          <p:nvPr/>
        </p:nvSpPr>
        <p:spPr>
          <a:xfrm>
            <a:off x="4572968" y="3567269"/>
            <a:ext cx="209550" cy="2095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B836281E-32A0-49A5-BED7-468EC1D4377C}"/>
              </a:ext>
            </a:extLst>
          </p:cNvPr>
          <p:cNvSpPr/>
          <p:nvPr/>
        </p:nvSpPr>
        <p:spPr>
          <a:xfrm>
            <a:off x="4876831" y="3728429"/>
            <a:ext cx="209550" cy="2095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68FE7DAD-6641-43BE-8403-278B93AEEDA0}"/>
              </a:ext>
            </a:extLst>
          </p:cNvPr>
          <p:cNvSpPr/>
          <p:nvPr/>
        </p:nvSpPr>
        <p:spPr>
          <a:xfrm>
            <a:off x="5366242" y="3483778"/>
            <a:ext cx="209550" cy="2095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65DCECDA-3B1F-4126-A037-699E8F9D2CA1}"/>
              </a:ext>
            </a:extLst>
          </p:cNvPr>
          <p:cNvSpPr/>
          <p:nvPr/>
        </p:nvSpPr>
        <p:spPr>
          <a:xfrm>
            <a:off x="5401338" y="3760796"/>
            <a:ext cx="209550" cy="2095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65FD7BF4-54E1-4085-87C6-6BF97703D898}"/>
              </a:ext>
            </a:extLst>
          </p:cNvPr>
          <p:cNvSpPr txBox="1"/>
          <p:nvPr/>
        </p:nvSpPr>
        <p:spPr>
          <a:xfrm>
            <a:off x="2792174" y="6201933"/>
            <a:ext cx="5240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How to compute the divergence?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F2F0C89-561E-40FF-9D58-41F0B211880B}"/>
                  </a:ext>
                </a:extLst>
              </p:cNvPr>
              <p:cNvSpPr/>
              <p:nvPr/>
            </p:nvSpPr>
            <p:spPr>
              <a:xfrm>
                <a:off x="599622" y="5281664"/>
                <a:ext cx="4636654" cy="653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8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𝐷𝑖𝑣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F2F0C89-561E-40FF-9D58-41F0B21188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622" y="5281664"/>
                <a:ext cx="4636654" cy="65376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6D942A9E-09E4-482C-9D3A-B5916B37B47C}"/>
                  </a:ext>
                </a:extLst>
              </p:cNvPr>
              <p:cNvSpPr txBox="1"/>
              <p:nvPr/>
            </p:nvSpPr>
            <p:spPr>
              <a:xfrm>
                <a:off x="2787839" y="5815931"/>
                <a:ext cx="61920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Divergence between distributions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6D942A9E-09E4-482C-9D3A-B5916B37B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7839" y="5815931"/>
                <a:ext cx="6192088" cy="461665"/>
              </a:xfrm>
              <a:prstGeom prst="rect">
                <a:avLst/>
              </a:prstGeom>
              <a:blipFill>
                <a:blip r:embed="rId12"/>
                <a:stretch>
                  <a:fillRect l="-1476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4B0DE0F8-6EA8-4A99-B91F-D351ACE6BDFE}"/>
              </a:ext>
            </a:extLst>
          </p:cNvPr>
          <p:cNvCxnSpPr>
            <a:cxnSpLocks/>
          </p:cNvCxnSpPr>
          <p:nvPr/>
        </p:nvCxnSpPr>
        <p:spPr>
          <a:xfrm>
            <a:off x="2862398" y="5743361"/>
            <a:ext cx="21949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4110AECD-6F53-4CDB-8159-9B013198A5E5}"/>
                  </a:ext>
                </a:extLst>
              </p:cNvPr>
              <p:cNvSpPr txBox="1"/>
              <p:nvPr/>
            </p:nvSpPr>
            <p:spPr>
              <a:xfrm>
                <a:off x="5831652" y="608626"/>
                <a:ext cx="268369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TW" sz="2400" dirty="0"/>
                  <a:t>: an image (a high-dimensional vector)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4110AECD-6F53-4CDB-8159-9B013198A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652" y="608626"/>
                <a:ext cx="2683698" cy="830997"/>
              </a:xfrm>
              <a:prstGeom prst="rect">
                <a:avLst/>
              </a:prstGeom>
              <a:blipFill>
                <a:blip r:embed="rId13"/>
                <a:stretch>
                  <a:fillRect l="-3636" t="-5882" r="-1818" b="-161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34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13" grpId="0"/>
      <p:bldP spid="18" grpId="0"/>
      <p:bldP spid="22" grpId="0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/>
      <p:bldP spid="38" grpId="0"/>
      <p:bldP spid="39" grpId="0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22AAA9-2E75-4A43-9ECF-E65290D01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Discriminator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32C297B-02D8-424F-B61C-2B3A648947B3}"/>
                  </a:ext>
                </a:extLst>
              </p:cNvPr>
              <p:cNvSpPr/>
              <p:nvPr/>
            </p:nvSpPr>
            <p:spPr>
              <a:xfrm>
                <a:off x="2321078" y="1445364"/>
                <a:ext cx="4636654" cy="653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8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𝐷𝑖𝑣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32C297B-02D8-424F-B61C-2B3A648947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078" y="1445364"/>
                <a:ext cx="4636654" cy="6537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9250B9AB-4871-468E-AE75-065EFB03D165}"/>
                  </a:ext>
                </a:extLst>
              </p:cNvPr>
              <p:cNvSpPr txBox="1"/>
              <p:nvPr/>
            </p:nvSpPr>
            <p:spPr>
              <a:xfrm>
                <a:off x="758521" y="2147654"/>
                <a:ext cx="77617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Although we do not know the distributions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</m:oMath>
                </a14:m>
                <a:r>
                  <a:rPr lang="en-US" altLang="zh-TW" sz="2400" dirty="0"/>
                  <a:t>, we can sample from them.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9250B9AB-4871-468E-AE75-065EFB03D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21" y="2147654"/>
                <a:ext cx="7761767" cy="830997"/>
              </a:xfrm>
              <a:prstGeom prst="rect">
                <a:avLst/>
              </a:prstGeom>
              <a:blipFill>
                <a:blip r:embed="rId3"/>
                <a:stretch>
                  <a:fillRect l="-1177" t="-5839" b="-153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字方塊 34">
            <a:extLst>
              <a:ext uri="{FF2B5EF4-FFF2-40B4-BE49-F238E27FC236}">
                <a16:creationId xmlns:a16="http://schemas.microsoft.com/office/drawing/2014/main" id="{4D4D785D-19C5-4AEF-BF2D-2484C70115E8}"/>
              </a:ext>
            </a:extLst>
          </p:cNvPr>
          <p:cNvSpPr txBox="1"/>
          <p:nvPr/>
        </p:nvSpPr>
        <p:spPr>
          <a:xfrm>
            <a:off x="3966023" y="3317650"/>
            <a:ext cx="1121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sample</a:t>
            </a:r>
            <a:endParaRPr lang="zh-TW" altLang="en-US" sz="2400" dirty="0"/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76EDC643-74BD-4660-AC03-71148242A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025" y="5063475"/>
            <a:ext cx="2851417" cy="718557"/>
          </a:xfrm>
          <a:prstGeom prst="rect">
            <a:avLst/>
          </a:prstGeom>
        </p:spPr>
      </p:pic>
      <p:grpSp>
        <p:nvGrpSpPr>
          <p:cNvPr id="42" name="群組 41">
            <a:extLst>
              <a:ext uri="{FF2B5EF4-FFF2-40B4-BE49-F238E27FC236}">
                <a16:creationId xmlns:a16="http://schemas.microsoft.com/office/drawing/2014/main" id="{DCFCFE5B-B08E-4632-9E48-54350FE2E3BD}"/>
              </a:ext>
            </a:extLst>
          </p:cNvPr>
          <p:cNvGrpSpPr/>
          <p:nvPr/>
        </p:nvGrpSpPr>
        <p:grpSpPr>
          <a:xfrm>
            <a:off x="5451025" y="3423273"/>
            <a:ext cx="2851417" cy="731192"/>
            <a:chOff x="3798412" y="6111526"/>
            <a:chExt cx="2162335" cy="554490"/>
          </a:xfrm>
        </p:grpSpPr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2F5A5B7F-3231-4B0D-B0D3-80819C1A4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0747" y="6126016"/>
              <a:ext cx="540000" cy="540000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DDD9F21F-7D15-48DD-BEBD-34642DC4C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8412" y="6111526"/>
              <a:ext cx="540000" cy="540000"/>
            </a:xfrm>
            <a:prstGeom prst="rect">
              <a:avLst/>
            </a:prstGeom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10710CD3-86C8-44B5-A25E-63483A98E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747" y="6126016"/>
              <a:ext cx="540000" cy="540000"/>
            </a:xfrm>
            <a:prstGeom prst="rect">
              <a:avLst/>
            </a:prstGeom>
          </p:spPr>
        </p:pic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A3C8FA07-1EB9-4E5B-AAB2-6A762C4F7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747" y="6111526"/>
              <a:ext cx="540000" cy="540000"/>
            </a:xfrm>
            <a:prstGeom prst="rect">
              <a:avLst/>
            </a:prstGeom>
          </p:spPr>
        </p:pic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350F8FD8-68B0-4B5C-A36B-DC6F550C3B7D}"/>
              </a:ext>
            </a:extLst>
          </p:cNvPr>
          <p:cNvSpPr/>
          <p:nvPr/>
        </p:nvSpPr>
        <p:spPr>
          <a:xfrm>
            <a:off x="3998574" y="5042136"/>
            <a:ext cx="972909" cy="7018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</a:p>
        </p:txBody>
      </p: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23AF05D4-2A37-4DF9-8F9C-F9CB44F5916F}"/>
              </a:ext>
            </a:extLst>
          </p:cNvPr>
          <p:cNvCxnSpPr>
            <a:cxnSpLocks/>
          </p:cNvCxnSpPr>
          <p:nvPr/>
        </p:nvCxnSpPr>
        <p:spPr>
          <a:xfrm flipV="1">
            <a:off x="3561564" y="5377445"/>
            <a:ext cx="42203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B4E695C6-4790-442F-8301-7888909E6204}"/>
              </a:ext>
            </a:extLst>
          </p:cNvPr>
          <p:cNvSpPr/>
          <p:nvPr/>
        </p:nvSpPr>
        <p:spPr>
          <a:xfrm rot="5400000">
            <a:off x="1763593" y="5239282"/>
            <a:ext cx="905437" cy="2988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C9355552-95DB-4AB2-A8E6-B222A1FD3D76}"/>
              </a:ext>
            </a:extLst>
          </p:cNvPr>
          <p:cNvSpPr/>
          <p:nvPr/>
        </p:nvSpPr>
        <p:spPr>
          <a:xfrm rot="5400000">
            <a:off x="2148030" y="5239282"/>
            <a:ext cx="905437" cy="298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48DFAA54-0B57-4589-95F1-467F0B70123B}"/>
              </a:ext>
            </a:extLst>
          </p:cNvPr>
          <p:cNvSpPr/>
          <p:nvPr/>
        </p:nvSpPr>
        <p:spPr>
          <a:xfrm rot="5400000">
            <a:off x="2532467" y="5239282"/>
            <a:ext cx="905437" cy="2988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1D392E5-4A03-44C1-B20C-A6E6D2E3D6B3}"/>
              </a:ext>
            </a:extLst>
          </p:cNvPr>
          <p:cNvSpPr/>
          <p:nvPr/>
        </p:nvSpPr>
        <p:spPr>
          <a:xfrm rot="5400000">
            <a:off x="2916903" y="5239282"/>
            <a:ext cx="905437" cy="2988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vector</a:t>
            </a:r>
            <a:endParaRPr lang="zh-TW" altLang="en-US" dirty="0"/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871E1BAB-30A4-4E5F-84FD-2160C6E4DA78}"/>
              </a:ext>
            </a:extLst>
          </p:cNvPr>
          <p:cNvSpPr txBox="1"/>
          <p:nvPr/>
        </p:nvSpPr>
        <p:spPr>
          <a:xfrm>
            <a:off x="304289" y="4994103"/>
            <a:ext cx="1809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sample from normal</a:t>
            </a:r>
            <a:endParaRPr lang="zh-TW" altLang="en-US" sz="2400" dirty="0"/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C4ACE876-8DAC-42C2-8B94-C72FC4DBF472}"/>
              </a:ext>
            </a:extLst>
          </p:cNvPr>
          <p:cNvSpPr txBox="1"/>
          <p:nvPr/>
        </p:nvSpPr>
        <p:spPr>
          <a:xfrm>
            <a:off x="394426" y="3551606"/>
            <a:ext cx="173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Database</a:t>
            </a:r>
            <a:endParaRPr lang="zh-TW" altLang="en-US" sz="2400" dirty="0"/>
          </a:p>
        </p:txBody>
      </p: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6FFC2CCC-8319-44BE-B485-DDA826443BC7}"/>
              </a:ext>
            </a:extLst>
          </p:cNvPr>
          <p:cNvGrpSpPr/>
          <p:nvPr/>
        </p:nvGrpSpPr>
        <p:grpSpPr>
          <a:xfrm>
            <a:off x="1875857" y="3180451"/>
            <a:ext cx="1751174" cy="1307774"/>
            <a:chOff x="644126" y="4258170"/>
            <a:chExt cx="3652768" cy="2387400"/>
          </a:xfrm>
        </p:grpSpPr>
        <p:pic>
          <p:nvPicPr>
            <p:cNvPr id="71" name="圖片 70">
              <a:extLst>
                <a:ext uri="{FF2B5EF4-FFF2-40B4-BE49-F238E27FC236}">
                  <a16:creationId xmlns:a16="http://schemas.microsoft.com/office/drawing/2014/main" id="{786F4372-AD80-4A29-8A8F-500685466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494" y="5112971"/>
              <a:ext cx="914400" cy="914400"/>
            </a:xfrm>
            <a:prstGeom prst="rect">
              <a:avLst/>
            </a:prstGeom>
          </p:spPr>
        </p:pic>
        <p:pic>
          <p:nvPicPr>
            <p:cNvPr id="72" name="圖片 71">
              <a:extLst>
                <a:ext uri="{FF2B5EF4-FFF2-40B4-BE49-F238E27FC236}">
                  <a16:creationId xmlns:a16="http://schemas.microsoft.com/office/drawing/2014/main" id="{B3D70766-315F-486E-BB1B-FA7AB2977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869" y="4258170"/>
              <a:ext cx="914400" cy="914400"/>
            </a:xfrm>
            <a:prstGeom prst="rect">
              <a:avLst/>
            </a:prstGeom>
          </p:spPr>
        </p:pic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FC553EF2-F757-4763-9167-6916380B9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681" y="4287858"/>
              <a:ext cx="914400" cy="914400"/>
            </a:xfrm>
            <a:prstGeom prst="rect">
              <a:avLst/>
            </a:prstGeom>
          </p:spPr>
        </p:pic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0689F492-F93D-4C68-8C64-9F2509109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676" y="4749170"/>
              <a:ext cx="914400" cy="914400"/>
            </a:xfrm>
            <a:prstGeom prst="rect">
              <a:avLst/>
            </a:prstGeom>
          </p:spPr>
        </p:pic>
        <p:pic>
          <p:nvPicPr>
            <p:cNvPr id="75" name="圖片 74">
              <a:extLst>
                <a:ext uri="{FF2B5EF4-FFF2-40B4-BE49-F238E27FC236}">
                  <a16:creationId xmlns:a16="http://schemas.microsoft.com/office/drawing/2014/main" id="{90A18592-6419-4562-9E5D-8F6CACBE5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2888" y="5731170"/>
              <a:ext cx="914400" cy="914400"/>
            </a:xfrm>
            <a:prstGeom prst="rect">
              <a:avLst/>
            </a:prstGeom>
          </p:spPr>
        </p:pic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AF057B0F-6768-4245-A70A-4AC980938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386" y="5187858"/>
              <a:ext cx="914400" cy="914400"/>
            </a:xfrm>
            <a:prstGeom prst="rect">
              <a:avLst/>
            </a:prstGeom>
          </p:spPr>
        </p:pic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347D84B2-8FD9-46EC-B76D-CA9AF4F11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678" y="4749170"/>
              <a:ext cx="914400" cy="914400"/>
            </a:xfrm>
            <a:prstGeom prst="rect">
              <a:avLst/>
            </a:prstGeom>
          </p:spPr>
        </p:pic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EEC4B263-30CB-4689-B218-3831D2010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580" y="5731170"/>
              <a:ext cx="914400" cy="914400"/>
            </a:xfrm>
            <a:prstGeom prst="rect">
              <a:avLst/>
            </a:prstGeom>
          </p:spPr>
        </p:pic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8637E94E-DAC1-4FA3-B95B-B9EDB418C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182" y="5390058"/>
              <a:ext cx="914400" cy="914400"/>
            </a:xfrm>
            <a:prstGeom prst="rect">
              <a:avLst/>
            </a:prstGeom>
          </p:spPr>
        </p:pic>
        <p:pic>
          <p:nvPicPr>
            <p:cNvPr id="80" name="圖片 79">
              <a:extLst>
                <a:ext uri="{FF2B5EF4-FFF2-40B4-BE49-F238E27FC236}">
                  <a16:creationId xmlns:a16="http://schemas.microsoft.com/office/drawing/2014/main" id="{AA76CC5C-CC62-4799-9DDC-4D6DAEC6B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6869" y="4524714"/>
              <a:ext cx="914400" cy="914400"/>
            </a:xfrm>
            <a:prstGeom prst="rect">
              <a:avLst/>
            </a:prstGeom>
          </p:spPr>
        </p:pic>
        <p:pic>
          <p:nvPicPr>
            <p:cNvPr id="81" name="圖片 80">
              <a:extLst>
                <a:ext uri="{FF2B5EF4-FFF2-40B4-BE49-F238E27FC236}">
                  <a16:creationId xmlns:a16="http://schemas.microsoft.com/office/drawing/2014/main" id="{D0F6F316-CB46-4764-BC0F-986055BA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26" y="5731170"/>
              <a:ext cx="914400" cy="914400"/>
            </a:xfrm>
            <a:prstGeom prst="rect">
              <a:avLst/>
            </a:prstGeom>
          </p:spPr>
        </p:pic>
      </p:grpSp>
      <p:sp>
        <p:nvSpPr>
          <p:cNvPr id="82" name="箭號: 向右 81">
            <a:extLst>
              <a:ext uri="{FF2B5EF4-FFF2-40B4-BE49-F238E27FC236}">
                <a16:creationId xmlns:a16="http://schemas.microsoft.com/office/drawing/2014/main" id="{CF7D0CE4-D409-4683-A2FF-E1AF3F93502E}"/>
              </a:ext>
            </a:extLst>
          </p:cNvPr>
          <p:cNvSpPr/>
          <p:nvPr/>
        </p:nvSpPr>
        <p:spPr>
          <a:xfrm>
            <a:off x="3711639" y="3657104"/>
            <a:ext cx="1665714" cy="33023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5E87D30A-F100-4844-89D3-EE5EF42ED4A2}"/>
              </a:ext>
            </a:extLst>
          </p:cNvPr>
          <p:cNvCxnSpPr>
            <a:cxnSpLocks/>
          </p:cNvCxnSpPr>
          <p:nvPr/>
        </p:nvCxnSpPr>
        <p:spPr>
          <a:xfrm flipV="1">
            <a:off x="4971483" y="5382196"/>
            <a:ext cx="42203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文字方塊 85">
                <a:extLst>
                  <a:ext uri="{FF2B5EF4-FFF2-40B4-BE49-F238E27FC236}">
                    <a16:creationId xmlns:a16="http://schemas.microsoft.com/office/drawing/2014/main" id="{F689E728-963A-4442-BCE0-F6AB6694BEFB}"/>
                  </a:ext>
                </a:extLst>
              </p:cNvPr>
              <p:cNvSpPr txBox="1"/>
              <p:nvPr/>
            </p:nvSpPr>
            <p:spPr>
              <a:xfrm>
                <a:off x="6179532" y="5841411"/>
                <a:ext cx="25923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b="1" dirty="0"/>
                  <a:t>Sampling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TW" sz="2400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sub>
                    </m:sSub>
                  </m:oMath>
                </a14:m>
                <a:r>
                  <a:rPr lang="en-US" altLang="zh-TW" sz="2400" b="1" dirty="0"/>
                  <a:t>  </a:t>
                </a:r>
                <a:endParaRPr lang="zh-TW" altLang="en-US" sz="2400" b="1" dirty="0"/>
              </a:p>
            </p:txBody>
          </p:sp>
        </mc:Choice>
        <mc:Fallback xmlns="">
          <p:sp>
            <p:nvSpPr>
              <p:cNvPr id="86" name="文字方塊 85">
                <a:extLst>
                  <a:ext uri="{FF2B5EF4-FFF2-40B4-BE49-F238E27FC236}">
                    <a16:creationId xmlns:a16="http://schemas.microsoft.com/office/drawing/2014/main" id="{F689E728-963A-4442-BCE0-F6AB6694B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532" y="5841411"/>
                <a:ext cx="2592331" cy="461665"/>
              </a:xfrm>
              <a:prstGeom prst="rect">
                <a:avLst/>
              </a:prstGeom>
              <a:blipFill>
                <a:blip r:embed="rId16"/>
                <a:stretch>
                  <a:fillRect l="-3765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5879DAA4-0E7A-430E-82A5-E5D28BB24EAC}"/>
                  </a:ext>
                </a:extLst>
              </p:cNvPr>
              <p:cNvSpPr txBox="1"/>
              <p:nvPr/>
            </p:nvSpPr>
            <p:spPr>
              <a:xfrm>
                <a:off x="5544484" y="4219413"/>
                <a:ext cx="34500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b="1" dirty="0"/>
                  <a:t>Sampling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TW" sz="2400" b="1" i="1" smtClean="0">
                            <a:latin typeface="Cambria Math" panose="02040503050406030204" pitchFamily="18" charset="0"/>
                          </a:rPr>
                          <m:t>𝒅𝒂𝒕𝒂</m:t>
                        </m:r>
                      </m:sub>
                    </m:sSub>
                  </m:oMath>
                </a14:m>
                <a:r>
                  <a:rPr lang="en-US" altLang="zh-TW" sz="2400" b="1" dirty="0"/>
                  <a:t>  </a:t>
                </a:r>
                <a:endParaRPr lang="zh-TW" altLang="en-US" sz="2400" b="1" dirty="0"/>
              </a:p>
            </p:txBody>
          </p:sp>
        </mc:Choice>
        <mc:Fallback xmlns="">
          <p:sp>
            <p:nvSpPr>
              <p:cNvPr id="87" name="文字方塊 86">
                <a:extLst>
                  <a:ext uri="{FF2B5EF4-FFF2-40B4-BE49-F238E27FC236}">
                    <a16:creationId xmlns:a16="http://schemas.microsoft.com/office/drawing/2014/main" id="{5879DAA4-0E7A-430E-82A5-E5D28BB24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484" y="4219413"/>
                <a:ext cx="3450012" cy="461665"/>
              </a:xfrm>
              <a:prstGeom prst="rect">
                <a:avLst/>
              </a:prstGeom>
              <a:blipFill>
                <a:blip r:embed="rId17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628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5" grpId="0"/>
      <p:bldP spid="47" grpId="0" animBg="1"/>
      <p:bldP spid="52" grpId="0" animBg="1"/>
      <p:bldP spid="53" grpId="0" animBg="1"/>
      <p:bldP spid="54" grpId="0" animBg="1"/>
      <p:bldP spid="55" grpId="0" animBg="1"/>
      <p:bldP spid="68" grpId="0"/>
      <p:bldP spid="69" grpId="0"/>
      <p:bldP spid="82" grpId="0" animBg="1"/>
      <p:bldP spid="86" grpId="0"/>
      <p:bldP spid="8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22AAA9-2E75-4A43-9ECF-E65290D01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Discriminator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32C297B-02D8-424F-B61C-2B3A648947B3}"/>
                  </a:ext>
                </a:extLst>
              </p:cNvPr>
              <p:cNvSpPr/>
              <p:nvPr/>
            </p:nvSpPr>
            <p:spPr>
              <a:xfrm>
                <a:off x="4057619" y="733468"/>
                <a:ext cx="4636654" cy="653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8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𝐷𝑖𝑣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32C297B-02D8-424F-B61C-2B3A648947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619" y="733468"/>
                <a:ext cx="4636654" cy="6537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星形: 五角 9">
            <a:extLst>
              <a:ext uri="{FF2B5EF4-FFF2-40B4-BE49-F238E27FC236}">
                <a16:creationId xmlns:a16="http://schemas.microsoft.com/office/drawing/2014/main" id="{BD904703-1E67-446E-A930-63B18124AA2C}"/>
              </a:ext>
            </a:extLst>
          </p:cNvPr>
          <p:cNvSpPr/>
          <p:nvPr/>
        </p:nvSpPr>
        <p:spPr>
          <a:xfrm>
            <a:off x="2400700" y="2670457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星形: 五角 10">
            <a:extLst>
              <a:ext uri="{FF2B5EF4-FFF2-40B4-BE49-F238E27FC236}">
                <a16:creationId xmlns:a16="http://schemas.microsoft.com/office/drawing/2014/main" id="{B140510E-9B9E-4379-8ACC-CEEEA5D5EEE0}"/>
              </a:ext>
            </a:extLst>
          </p:cNvPr>
          <p:cNvSpPr/>
          <p:nvPr/>
        </p:nvSpPr>
        <p:spPr>
          <a:xfrm>
            <a:off x="1357322" y="2777893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星形: 五角 11">
            <a:extLst>
              <a:ext uri="{FF2B5EF4-FFF2-40B4-BE49-F238E27FC236}">
                <a16:creationId xmlns:a16="http://schemas.microsoft.com/office/drawing/2014/main" id="{72C874D9-CA4B-404C-801F-D7D6C745526D}"/>
              </a:ext>
            </a:extLst>
          </p:cNvPr>
          <p:cNvSpPr/>
          <p:nvPr/>
        </p:nvSpPr>
        <p:spPr>
          <a:xfrm>
            <a:off x="1837202" y="3444644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星形: 五角 12">
            <a:extLst>
              <a:ext uri="{FF2B5EF4-FFF2-40B4-BE49-F238E27FC236}">
                <a16:creationId xmlns:a16="http://schemas.microsoft.com/office/drawing/2014/main" id="{29BAA250-4002-4D56-BEBD-91B60E5F0A8A}"/>
              </a:ext>
            </a:extLst>
          </p:cNvPr>
          <p:cNvSpPr/>
          <p:nvPr/>
        </p:nvSpPr>
        <p:spPr>
          <a:xfrm>
            <a:off x="3093208" y="2963410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星形: 五角 13">
            <a:extLst>
              <a:ext uri="{FF2B5EF4-FFF2-40B4-BE49-F238E27FC236}">
                <a16:creationId xmlns:a16="http://schemas.microsoft.com/office/drawing/2014/main" id="{AC28B25A-1EB4-4F2B-8A59-A38D29D90354}"/>
              </a:ext>
            </a:extLst>
          </p:cNvPr>
          <p:cNvSpPr/>
          <p:nvPr/>
        </p:nvSpPr>
        <p:spPr>
          <a:xfrm>
            <a:off x="1043114" y="3231729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星形: 五角 14">
            <a:extLst>
              <a:ext uri="{FF2B5EF4-FFF2-40B4-BE49-F238E27FC236}">
                <a16:creationId xmlns:a16="http://schemas.microsoft.com/office/drawing/2014/main" id="{B14439F8-1359-47E7-9278-A948BE3F20C4}"/>
              </a:ext>
            </a:extLst>
          </p:cNvPr>
          <p:cNvSpPr/>
          <p:nvPr/>
        </p:nvSpPr>
        <p:spPr>
          <a:xfrm>
            <a:off x="2762259" y="3299765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星形: 五角 15">
            <a:extLst>
              <a:ext uri="{FF2B5EF4-FFF2-40B4-BE49-F238E27FC236}">
                <a16:creationId xmlns:a16="http://schemas.microsoft.com/office/drawing/2014/main" id="{5298D51B-1934-4334-8110-187C4AC0638B}"/>
              </a:ext>
            </a:extLst>
          </p:cNvPr>
          <p:cNvSpPr/>
          <p:nvPr/>
        </p:nvSpPr>
        <p:spPr>
          <a:xfrm>
            <a:off x="2443434" y="3715152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星形: 五角 16">
            <a:extLst>
              <a:ext uri="{FF2B5EF4-FFF2-40B4-BE49-F238E27FC236}">
                <a16:creationId xmlns:a16="http://schemas.microsoft.com/office/drawing/2014/main" id="{7D67D2C8-6FC0-40E2-8C2F-ED3EE139F5C4}"/>
              </a:ext>
            </a:extLst>
          </p:cNvPr>
          <p:cNvSpPr/>
          <p:nvPr/>
        </p:nvSpPr>
        <p:spPr>
          <a:xfrm>
            <a:off x="2216947" y="3058366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星形: 五角 17">
            <a:extLst>
              <a:ext uri="{FF2B5EF4-FFF2-40B4-BE49-F238E27FC236}">
                <a16:creationId xmlns:a16="http://schemas.microsoft.com/office/drawing/2014/main" id="{FB51DD8B-2A85-4B3E-942D-4A806A04083B}"/>
              </a:ext>
            </a:extLst>
          </p:cNvPr>
          <p:cNvSpPr/>
          <p:nvPr/>
        </p:nvSpPr>
        <p:spPr>
          <a:xfrm>
            <a:off x="1381143" y="3642514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276499D-DF31-4912-8E27-1A0B25A8EAFE}"/>
              </a:ext>
            </a:extLst>
          </p:cNvPr>
          <p:cNvSpPr/>
          <p:nvPr/>
        </p:nvSpPr>
        <p:spPr>
          <a:xfrm>
            <a:off x="6086574" y="2929105"/>
            <a:ext cx="2232478" cy="10449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Discriminator</a:t>
            </a:r>
            <a:endParaRPr lang="zh-TW" altLang="en-US" sz="2800" baseline="-25000" dirty="0"/>
          </a:p>
        </p:txBody>
      </p:sp>
      <p:sp>
        <p:nvSpPr>
          <p:cNvPr id="22" name="星形: 五角 21">
            <a:extLst>
              <a:ext uri="{FF2B5EF4-FFF2-40B4-BE49-F238E27FC236}">
                <a16:creationId xmlns:a16="http://schemas.microsoft.com/office/drawing/2014/main" id="{3BD73E07-305E-4E6A-85FB-ED1AD690D1BF}"/>
              </a:ext>
            </a:extLst>
          </p:cNvPr>
          <p:cNvSpPr/>
          <p:nvPr/>
        </p:nvSpPr>
        <p:spPr>
          <a:xfrm>
            <a:off x="1036132" y="1593760"/>
            <a:ext cx="31067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星形: 五角 22">
            <a:extLst>
              <a:ext uri="{FF2B5EF4-FFF2-40B4-BE49-F238E27FC236}">
                <a16:creationId xmlns:a16="http://schemas.microsoft.com/office/drawing/2014/main" id="{8BB7A68F-66D0-420F-967F-228EB4F3C678}"/>
              </a:ext>
            </a:extLst>
          </p:cNvPr>
          <p:cNvSpPr/>
          <p:nvPr/>
        </p:nvSpPr>
        <p:spPr>
          <a:xfrm>
            <a:off x="1036132" y="2041086"/>
            <a:ext cx="31067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A219CB3F-251E-45EE-B8EC-078A541FEA8F}"/>
                  </a:ext>
                </a:extLst>
              </p:cNvPr>
              <p:cNvSpPr txBox="1"/>
              <p:nvPr/>
            </p:nvSpPr>
            <p:spPr>
              <a:xfrm>
                <a:off x="1346802" y="1543042"/>
                <a:ext cx="39331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: data sampled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A219CB3F-251E-45EE-B8EC-078A541FE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802" y="1543042"/>
                <a:ext cx="3933117" cy="461665"/>
              </a:xfrm>
              <a:prstGeom prst="rect">
                <a:avLst/>
              </a:prstGeom>
              <a:blipFill>
                <a:blip r:embed="rId3"/>
                <a:stretch>
                  <a:fillRect l="-2481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8C53062-0BBC-46B2-A3D5-14747493310C}"/>
                  </a:ext>
                </a:extLst>
              </p:cNvPr>
              <p:cNvSpPr txBox="1"/>
              <p:nvPr/>
            </p:nvSpPr>
            <p:spPr>
              <a:xfrm>
                <a:off x="1346802" y="1969457"/>
                <a:ext cx="38370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: data sampled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8C53062-0BBC-46B2-A3D5-147474933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802" y="1969457"/>
                <a:ext cx="3837024" cy="461665"/>
              </a:xfrm>
              <a:prstGeom prst="rect">
                <a:avLst/>
              </a:prstGeom>
              <a:blipFill>
                <a:blip r:embed="rId4"/>
                <a:stretch>
                  <a:fillRect l="-2544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F177D695-4447-4F79-917B-9EF4D34201FD}"/>
              </a:ext>
            </a:extLst>
          </p:cNvPr>
          <p:cNvCxnSpPr>
            <a:cxnSpLocks/>
          </p:cNvCxnSpPr>
          <p:nvPr/>
        </p:nvCxnSpPr>
        <p:spPr>
          <a:xfrm>
            <a:off x="3571520" y="3451031"/>
            <a:ext cx="245750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7C71FC58-66B5-4F5C-A0E4-52C50199107A}"/>
              </a:ext>
            </a:extLst>
          </p:cNvPr>
          <p:cNvSpPr txBox="1"/>
          <p:nvPr/>
        </p:nvSpPr>
        <p:spPr>
          <a:xfrm>
            <a:off x="4158914" y="3474881"/>
            <a:ext cx="109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train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44A5C7A1-1F55-49A8-87E8-4DE78A1F42FF}"/>
                  </a:ext>
                </a:extLst>
              </p:cNvPr>
              <p:cNvSpPr txBox="1"/>
              <p:nvPr/>
            </p:nvSpPr>
            <p:spPr>
              <a:xfrm>
                <a:off x="1299077" y="4767023"/>
                <a:ext cx="7169848" cy="430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𝑙𝑜𝑔𝐷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44A5C7A1-1F55-49A8-87E8-4DE78A1F4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077" y="4767023"/>
                <a:ext cx="7169848" cy="4303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文字方塊 43">
            <a:extLst>
              <a:ext uri="{FF2B5EF4-FFF2-40B4-BE49-F238E27FC236}">
                <a16:creationId xmlns:a16="http://schemas.microsoft.com/office/drawing/2014/main" id="{63613233-3F35-4E7B-A726-B9D6B983A2AA}"/>
              </a:ext>
            </a:extLst>
          </p:cNvPr>
          <p:cNvSpPr txBox="1"/>
          <p:nvPr/>
        </p:nvSpPr>
        <p:spPr>
          <a:xfrm>
            <a:off x="376210" y="4269311"/>
            <a:ext cx="468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/>
              <a:t>Example</a:t>
            </a:r>
            <a:r>
              <a:rPr lang="en-US" altLang="zh-TW" sz="2400" dirty="0"/>
              <a:t> Objective Function for D</a:t>
            </a:r>
            <a:endParaRPr lang="zh-TW" altLang="en-US" sz="2400" dirty="0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7B935B60-12DE-4199-B26F-100908545E09}"/>
              </a:ext>
            </a:extLst>
          </p:cNvPr>
          <p:cNvSpPr txBox="1"/>
          <p:nvPr/>
        </p:nvSpPr>
        <p:spPr>
          <a:xfrm>
            <a:off x="6949909" y="5229445"/>
            <a:ext cx="1698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(G is fixed)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D26945B4-DAEC-454C-B22F-688B5653D020}"/>
                  </a:ext>
                </a:extLst>
              </p:cNvPr>
              <p:cNvSpPr/>
              <p:nvPr/>
            </p:nvSpPr>
            <p:spPr>
              <a:xfrm>
                <a:off x="1561014" y="5810018"/>
                <a:ext cx="3167919" cy="573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D26945B4-DAEC-454C-B22F-688B5653D0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014" y="5810018"/>
                <a:ext cx="3167919" cy="573555"/>
              </a:xfrm>
              <a:prstGeom prst="rect">
                <a:avLst/>
              </a:prstGeom>
              <a:blipFill>
                <a:blip r:embed="rId8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文字方塊 50">
            <a:extLst>
              <a:ext uri="{FF2B5EF4-FFF2-40B4-BE49-F238E27FC236}">
                <a16:creationId xmlns:a16="http://schemas.microsoft.com/office/drawing/2014/main" id="{2B455590-3182-40AE-8974-64A44B9F4B39}"/>
              </a:ext>
            </a:extLst>
          </p:cNvPr>
          <p:cNvSpPr txBox="1"/>
          <p:nvPr/>
        </p:nvSpPr>
        <p:spPr>
          <a:xfrm>
            <a:off x="376210" y="5769972"/>
            <a:ext cx="3040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/>
              <a:t>Training:</a:t>
            </a:r>
            <a:endParaRPr lang="zh-TW" altLang="en-US" sz="2400" b="1" dirty="0"/>
          </a:p>
        </p:txBody>
      </p:sp>
      <p:sp>
        <p:nvSpPr>
          <p:cNvPr id="3" name="箭號: 向下 2">
            <a:extLst>
              <a:ext uri="{FF2B5EF4-FFF2-40B4-BE49-F238E27FC236}">
                <a16:creationId xmlns:a16="http://schemas.microsoft.com/office/drawing/2014/main" id="{4E1CCC9A-BD50-4CBA-A4CF-89BD19390D13}"/>
              </a:ext>
            </a:extLst>
          </p:cNvPr>
          <p:cNvSpPr/>
          <p:nvPr/>
        </p:nvSpPr>
        <p:spPr>
          <a:xfrm flipV="1">
            <a:off x="4478949" y="5179257"/>
            <a:ext cx="530799" cy="266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箭號: 向下 28">
            <a:extLst>
              <a:ext uri="{FF2B5EF4-FFF2-40B4-BE49-F238E27FC236}">
                <a16:creationId xmlns:a16="http://schemas.microsoft.com/office/drawing/2014/main" id="{2F343930-B86E-4F47-9E0D-728B6E11C775}"/>
              </a:ext>
            </a:extLst>
          </p:cNvPr>
          <p:cNvSpPr/>
          <p:nvPr/>
        </p:nvSpPr>
        <p:spPr>
          <a:xfrm flipH="1">
            <a:off x="7613089" y="4500839"/>
            <a:ext cx="530799" cy="266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51DF3D3-3393-4C64-A51E-8046E9DF97C3}"/>
              </a:ext>
            </a:extLst>
          </p:cNvPr>
          <p:cNvSpPr/>
          <p:nvPr/>
        </p:nvSpPr>
        <p:spPr>
          <a:xfrm>
            <a:off x="4929607" y="1471945"/>
            <a:ext cx="3993225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400" dirty="0"/>
              <a:t>Using the example objective function is exactly the same as training a binary classifier. </a:t>
            </a:r>
            <a:endParaRPr lang="zh-TW" altLang="en-US" sz="2400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EBEC6B2-0063-4CC7-8766-FE7620C4E286}"/>
              </a:ext>
            </a:extLst>
          </p:cNvPr>
          <p:cNvSpPr/>
          <p:nvPr/>
        </p:nvSpPr>
        <p:spPr>
          <a:xfrm>
            <a:off x="59320" y="6456393"/>
            <a:ext cx="3085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altLang="zh-TW" dirty="0" err="1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Goodfellow</a:t>
            </a:r>
            <a:r>
              <a:rPr lang="en-US" altLang="zh-TW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et al., NIPS, 2014]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D1510E9-2897-4A42-BD2F-2941C201532C}"/>
              </a:ext>
            </a:extLst>
          </p:cNvPr>
          <p:cNvSpPr/>
          <p:nvPr/>
        </p:nvSpPr>
        <p:spPr>
          <a:xfrm>
            <a:off x="4754725" y="5810116"/>
            <a:ext cx="3993225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400" dirty="0"/>
              <a:t>The maximum objective value is related to JS divergence.</a:t>
            </a:r>
            <a:endParaRPr lang="zh-TW" altLang="en-US" sz="24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029E2ED-FE83-4D3C-9814-27CDFCAE828B}"/>
              </a:ext>
            </a:extLst>
          </p:cNvPr>
          <p:cNvSpPr/>
          <p:nvPr/>
        </p:nvSpPr>
        <p:spPr>
          <a:xfrm>
            <a:off x="2970596" y="5824992"/>
            <a:ext cx="1630963" cy="5986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426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6" grpId="0"/>
      <p:bldP spid="47" grpId="0"/>
      <p:bldP spid="51" grpId="0"/>
      <p:bldP spid="3" grpId="0" animBg="1"/>
      <p:bldP spid="29" grpId="0" animBg="1"/>
      <p:bldP spid="5" grpId="0" animBg="1"/>
      <p:bldP spid="32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92697972-6A10-416F-9E36-F23BAC49F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531" y="3829467"/>
            <a:ext cx="8213271" cy="1655762"/>
          </a:xfrm>
        </p:spPr>
        <p:txBody>
          <a:bodyPr>
            <a:normAutofit/>
          </a:bodyPr>
          <a:lstStyle/>
          <a:p>
            <a:r>
              <a:rPr lang="en-US" altLang="zh-TW" sz="5400" dirty="0"/>
              <a:t>Part I:</a:t>
            </a:r>
            <a:r>
              <a:rPr lang="zh-TW" altLang="en-US" sz="5400" dirty="0"/>
              <a:t> </a:t>
            </a:r>
            <a:r>
              <a:rPr lang="en-US" altLang="zh-TW" sz="5400" dirty="0"/>
              <a:t>General Introduction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3F3766D4-70C8-42D1-95AA-49F7FE4481E3}"/>
              </a:ext>
            </a:extLst>
          </p:cNvPr>
          <p:cNvSpPr txBox="1">
            <a:spLocks/>
          </p:cNvSpPr>
          <p:nvPr/>
        </p:nvSpPr>
        <p:spPr>
          <a:xfrm>
            <a:off x="685800" y="1417320"/>
            <a:ext cx="77724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400" b="1" dirty="0"/>
              <a:t>Generative Adversarial Network </a:t>
            </a:r>
            <a:br>
              <a:rPr lang="en-US" altLang="zh-TW" sz="4400" dirty="0"/>
            </a:br>
            <a:r>
              <a:rPr lang="en-US" altLang="zh-TW" sz="3600" b="1" dirty="0">
                <a:solidFill>
                  <a:srgbClr val="0000FF"/>
                </a:solidFill>
              </a:rPr>
              <a:t>and its </a:t>
            </a:r>
            <a:r>
              <a:rPr lang="en-US" altLang="zh-TW" sz="3600" b="1">
                <a:solidFill>
                  <a:srgbClr val="0000FF"/>
                </a:solidFill>
              </a:rPr>
              <a:t>Applications to </a:t>
            </a:r>
            <a:r>
              <a:rPr lang="en-US" altLang="zh-TW" sz="3600" b="1" dirty="0">
                <a:solidFill>
                  <a:srgbClr val="0000FF"/>
                </a:solidFill>
              </a:rPr>
              <a:t>Signal Processing </a:t>
            </a:r>
            <a:br>
              <a:rPr lang="en-US" altLang="zh-TW" sz="3600" b="1" dirty="0">
                <a:solidFill>
                  <a:srgbClr val="0000FF"/>
                </a:solidFill>
              </a:rPr>
            </a:br>
            <a:r>
              <a:rPr lang="en-US" altLang="zh-TW" sz="3600" b="1" dirty="0">
                <a:solidFill>
                  <a:srgbClr val="0000FF"/>
                </a:solidFill>
              </a:rPr>
              <a:t>and Natural Language Processing</a:t>
            </a:r>
            <a:endParaRPr lang="zh-TW" alt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31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22AAA9-2E75-4A43-9ECF-E65290D01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Discriminator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32C297B-02D8-424F-B61C-2B3A648947B3}"/>
                  </a:ext>
                </a:extLst>
              </p:cNvPr>
              <p:cNvSpPr/>
              <p:nvPr/>
            </p:nvSpPr>
            <p:spPr>
              <a:xfrm>
                <a:off x="4057619" y="733468"/>
                <a:ext cx="4636654" cy="653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8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𝐷𝑖𝑣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32C297B-02D8-424F-B61C-2B3A648947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619" y="733468"/>
                <a:ext cx="4636654" cy="6537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星形: 五角 9">
            <a:extLst>
              <a:ext uri="{FF2B5EF4-FFF2-40B4-BE49-F238E27FC236}">
                <a16:creationId xmlns:a16="http://schemas.microsoft.com/office/drawing/2014/main" id="{BD904703-1E67-446E-A930-63B18124AA2C}"/>
              </a:ext>
            </a:extLst>
          </p:cNvPr>
          <p:cNvSpPr/>
          <p:nvPr/>
        </p:nvSpPr>
        <p:spPr>
          <a:xfrm>
            <a:off x="2400700" y="2670457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星形: 五角 10">
            <a:extLst>
              <a:ext uri="{FF2B5EF4-FFF2-40B4-BE49-F238E27FC236}">
                <a16:creationId xmlns:a16="http://schemas.microsoft.com/office/drawing/2014/main" id="{B140510E-9B9E-4379-8ACC-CEEEA5D5EEE0}"/>
              </a:ext>
            </a:extLst>
          </p:cNvPr>
          <p:cNvSpPr/>
          <p:nvPr/>
        </p:nvSpPr>
        <p:spPr>
          <a:xfrm>
            <a:off x="1357322" y="2777893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星形: 五角 11">
            <a:extLst>
              <a:ext uri="{FF2B5EF4-FFF2-40B4-BE49-F238E27FC236}">
                <a16:creationId xmlns:a16="http://schemas.microsoft.com/office/drawing/2014/main" id="{72C874D9-CA4B-404C-801F-D7D6C745526D}"/>
              </a:ext>
            </a:extLst>
          </p:cNvPr>
          <p:cNvSpPr/>
          <p:nvPr/>
        </p:nvSpPr>
        <p:spPr>
          <a:xfrm>
            <a:off x="1837202" y="3444644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星形: 五角 12">
            <a:extLst>
              <a:ext uri="{FF2B5EF4-FFF2-40B4-BE49-F238E27FC236}">
                <a16:creationId xmlns:a16="http://schemas.microsoft.com/office/drawing/2014/main" id="{29BAA250-4002-4D56-BEBD-91B60E5F0A8A}"/>
              </a:ext>
            </a:extLst>
          </p:cNvPr>
          <p:cNvSpPr/>
          <p:nvPr/>
        </p:nvSpPr>
        <p:spPr>
          <a:xfrm>
            <a:off x="3093208" y="2963410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星形: 五角 13">
            <a:extLst>
              <a:ext uri="{FF2B5EF4-FFF2-40B4-BE49-F238E27FC236}">
                <a16:creationId xmlns:a16="http://schemas.microsoft.com/office/drawing/2014/main" id="{AC28B25A-1EB4-4F2B-8A59-A38D29D90354}"/>
              </a:ext>
            </a:extLst>
          </p:cNvPr>
          <p:cNvSpPr/>
          <p:nvPr/>
        </p:nvSpPr>
        <p:spPr>
          <a:xfrm>
            <a:off x="1043114" y="3231729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星形: 五角 14">
            <a:extLst>
              <a:ext uri="{FF2B5EF4-FFF2-40B4-BE49-F238E27FC236}">
                <a16:creationId xmlns:a16="http://schemas.microsoft.com/office/drawing/2014/main" id="{B14439F8-1359-47E7-9278-A948BE3F20C4}"/>
              </a:ext>
            </a:extLst>
          </p:cNvPr>
          <p:cNvSpPr/>
          <p:nvPr/>
        </p:nvSpPr>
        <p:spPr>
          <a:xfrm>
            <a:off x="2762259" y="3299765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星形: 五角 15">
            <a:extLst>
              <a:ext uri="{FF2B5EF4-FFF2-40B4-BE49-F238E27FC236}">
                <a16:creationId xmlns:a16="http://schemas.microsoft.com/office/drawing/2014/main" id="{5298D51B-1934-4334-8110-187C4AC0638B}"/>
              </a:ext>
            </a:extLst>
          </p:cNvPr>
          <p:cNvSpPr/>
          <p:nvPr/>
        </p:nvSpPr>
        <p:spPr>
          <a:xfrm>
            <a:off x="2443434" y="3715152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星形: 五角 16">
            <a:extLst>
              <a:ext uri="{FF2B5EF4-FFF2-40B4-BE49-F238E27FC236}">
                <a16:creationId xmlns:a16="http://schemas.microsoft.com/office/drawing/2014/main" id="{7D67D2C8-6FC0-40E2-8C2F-ED3EE139F5C4}"/>
              </a:ext>
            </a:extLst>
          </p:cNvPr>
          <p:cNvSpPr/>
          <p:nvPr/>
        </p:nvSpPr>
        <p:spPr>
          <a:xfrm>
            <a:off x="2216947" y="3058366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星形: 五角 17">
            <a:extLst>
              <a:ext uri="{FF2B5EF4-FFF2-40B4-BE49-F238E27FC236}">
                <a16:creationId xmlns:a16="http://schemas.microsoft.com/office/drawing/2014/main" id="{FB51DD8B-2A85-4B3E-942D-4A806A04083B}"/>
              </a:ext>
            </a:extLst>
          </p:cNvPr>
          <p:cNvSpPr/>
          <p:nvPr/>
        </p:nvSpPr>
        <p:spPr>
          <a:xfrm>
            <a:off x="1381143" y="3642514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276499D-DF31-4912-8E27-1A0B25A8EAFE}"/>
              </a:ext>
            </a:extLst>
          </p:cNvPr>
          <p:cNvSpPr/>
          <p:nvPr/>
        </p:nvSpPr>
        <p:spPr>
          <a:xfrm>
            <a:off x="6086574" y="2929105"/>
            <a:ext cx="2232478" cy="10449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Discriminator</a:t>
            </a:r>
            <a:endParaRPr lang="zh-TW" altLang="en-US" sz="2800" baseline="-25000" dirty="0"/>
          </a:p>
        </p:txBody>
      </p:sp>
      <p:sp>
        <p:nvSpPr>
          <p:cNvPr id="22" name="星形: 五角 21">
            <a:extLst>
              <a:ext uri="{FF2B5EF4-FFF2-40B4-BE49-F238E27FC236}">
                <a16:creationId xmlns:a16="http://schemas.microsoft.com/office/drawing/2014/main" id="{3BD73E07-305E-4E6A-85FB-ED1AD690D1BF}"/>
              </a:ext>
            </a:extLst>
          </p:cNvPr>
          <p:cNvSpPr/>
          <p:nvPr/>
        </p:nvSpPr>
        <p:spPr>
          <a:xfrm>
            <a:off x="1036132" y="1593760"/>
            <a:ext cx="31067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星形: 五角 22">
            <a:extLst>
              <a:ext uri="{FF2B5EF4-FFF2-40B4-BE49-F238E27FC236}">
                <a16:creationId xmlns:a16="http://schemas.microsoft.com/office/drawing/2014/main" id="{8BB7A68F-66D0-420F-967F-228EB4F3C678}"/>
              </a:ext>
            </a:extLst>
          </p:cNvPr>
          <p:cNvSpPr/>
          <p:nvPr/>
        </p:nvSpPr>
        <p:spPr>
          <a:xfrm>
            <a:off x="1036132" y="2041086"/>
            <a:ext cx="31067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A219CB3F-251E-45EE-B8EC-078A541FEA8F}"/>
                  </a:ext>
                </a:extLst>
              </p:cNvPr>
              <p:cNvSpPr txBox="1"/>
              <p:nvPr/>
            </p:nvSpPr>
            <p:spPr>
              <a:xfrm>
                <a:off x="1346802" y="1543042"/>
                <a:ext cx="39331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: data sampled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A219CB3F-251E-45EE-B8EC-078A541FE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802" y="1543042"/>
                <a:ext cx="3933117" cy="461665"/>
              </a:xfrm>
              <a:prstGeom prst="rect">
                <a:avLst/>
              </a:prstGeom>
              <a:blipFill>
                <a:blip r:embed="rId3"/>
                <a:stretch>
                  <a:fillRect l="-2481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8C53062-0BBC-46B2-A3D5-14747493310C}"/>
                  </a:ext>
                </a:extLst>
              </p:cNvPr>
              <p:cNvSpPr txBox="1"/>
              <p:nvPr/>
            </p:nvSpPr>
            <p:spPr>
              <a:xfrm>
                <a:off x="1346802" y="1969457"/>
                <a:ext cx="38370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: data sampled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C8C53062-0BBC-46B2-A3D5-147474933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802" y="1969457"/>
                <a:ext cx="3837024" cy="461665"/>
              </a:xfrm>
              <a:prstGeom prst="rect">
                <a:avLst/>
              </a:prstGeom>
              <a:blipFill>
                <a:blip r:embed="rId4"/>
                <a:stretch>
                  <a:fillRect l="-2544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F177D695-4447-4F79-917B-9EF4D34201FD}"/>
              </a:ext>
            </a:extLst>
          </p:cNvPr>
          <p:cNvCxnSpPr>
            <a:cxnSpLocks/>
          </p:cNvCxnSpPr>
          <p:nvPr/>
        </p:nvCxnSpPr>
        <p:spPr>
          <a:xfrm>
            <a:off x="3571520" y="3451031"/>
            <a:ext cx="245750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7C71FC58-66B5-4F5C-A0E4-52C50199107A}"/>
              </a:ext>
            </a:extLst>
          </p:cNvPr>
          <p:cNvSpPr txBox="1"/>
          <p:nvPr/>
        </p:nvSpPr>
        <p:spPr>
          <a:xfrm>
            <a:off x="4158914" y="3474881"/>
            <a:ext cx="109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train</a:t>
            </a:r>
            <a:endParaRPr lang="zh-TW" altLang="en-US" sz="2400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FFA2450-9D74-4D08-8962-D8A6537B9864}"/>
              </a:ext>
            </a:extLst>
          </p:cNvPr>
          <p:cNvSpPr txBox="1"/>
          <p:nvPr/>
        </p:nvSpPr>
        <p:spPr>
          <a:xfrm>
            <a:off x="5736790" y="4047260"/>
            <a:ext cx="2932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hard to discriminate</a:t>
            </a:r>
            <a:endParaRPr lang="zh-TW" altLang="en-US" sz="2400" dirty="0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6A3A65A9-CCF3-406A-998E-1ECEE0CC5278}"/>
              </a:ext>
            </a:extLst>
          </p:cNvPr>
          <p:cNvSpPr txBox="1"/>
          <p:nvPr/>
        </p:nvSpPr>
        <p:spPr>
          <a:xfrm>
            <a:off x="847011" y="4045591"/>
            <a:ext cx="2932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small divergence</a:t>
            </a:r>
            <a:endParaRPr lang="zh-TW" altLang="en-US" sz="2400" dirty="0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EC30143E-29A4-4899-9D26-83A038681614}"/>
              </a:ext>
            </a:extLst>
          </p:cNvPr>
          <p:cNvGrpSpPr/>
          <p:nvPr/>
        </p:nvGrpSpPr>
        <p:grpSpPr>
          <a:xfrm>
            <a:off x="920799" y="4673956"/>
            <a:ext cx="2495926" cy="1353989"/>
            <a:chOff x="553763" y="4063586"/>
            <a:chExt cx="2495926" cy="1353989"/>
          </a:xfrm>
        </p:grpSpPr>
        <p:sp>
          <p:nvSpPr>
            <p:cNvPr id="32" name="星形: 五角 31">
              <a:extLst>
                <a:ext uri="{FF2B5EF4-FFF2-40B4-BE49-F238E27FC236}">
                  <a16:creationId xmlns:a16="http://schemas.microsoft.com/office/drawing/2014/main" id="{9E5B57BA-6847-42D3-9D29-EC0917F21067}"/>
                </a:ext>
              </a:extLst>
            </p:cNvPr>
            <p:cNvSpPr/>
            <p:nvPr/>
          </p:nvSpPr>
          <p:spPr>
            <a:xfrm>
              <a:off x="2093090" y="4242629"/>
              <a:ext cx="331560" cy="33156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星形: 五角 32">
              <a:extLst>
                <a:ext uri="{FF2B5EF4-FFF2-40B4-BE49-F238E27FC236}">
                  <a16:creationId xmlns:a16="http://schemas.microsoft.com/office/drawing/2014/main" id="{7AD0C4CB-34F1-4147-8D29-0A2876AF066B}"/>
                </a:ext>
              </a:extLst>
            </p:cNvPr>
            <p:cNvSpPr/>
            <p:nvPr/>
          </p:nvSpPr>
          <p:spPr>
            <a:xfrm>
              <a:off x="1268271" y="4063586"/>
              <a:ext cx="331560" cy="331560"/>
            </a:xfrm>
            <a:prstGeom prst="star5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星形: 五角 33">
              <a:extLst>
                <a:ext uri="{FF2B5EF4-FFF2-40B4-BE49-F238E27FC236}">
                  <a16:creationId xmlns:a16="http://schemas.microsoft.com/office/drawing/2014/main" id="{B6247881-AEC5-4936-87EB-F84C8430ED2F}"/>
                </a:ext>
              </a:extLst>
            </p:cNvPr>
            <p:cNvSpPr/>
            <p:nvPr/>
          </p:nvSpPr>
          <p:spPr>
            <a:xfrm>
              <a:off x="2444609" y="4429959"/>
              <a:ext cx="331560" cy="33156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星形: 五角 34">
              <a:extLst>
                <a:ext uri="{FF2B5EF4-FFF2-40B4-BE49-F238E27FC236}">
                  <a16:creationId xmlns:a16="http://schemas.microsoft.com/office/drawing/2014/main" id="{46BA45C4-FE94-4D92-B94B-20461F1E1FD0}"/>
                </a:ext>
              </a:extLst>
            </p:cNvPr>
            <p:cNvSpPr/>
            <p:nvPr/>
          </p:nvSpPr>
          <p:spPr>
            <a:xfrm>
              <a:off x="2623532" y="4999190"/>
              <a:ext cx="331560" cy="33156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星形: 五角 35">
              <a:extLst>
                <a:ext uri="{FF2B5EF4-FFF2-40B4-BE49-F238E27FC236}">
                  <a16:creationId xmlns:a16="http://schemas.microsoft.com/office/drawing/2014/main" id="{A9884D06-1267-4730-A9B1-CE50C0B0EA6F}"/>
                </a:ext>
              </a:extLst>
            </p:cNvPr>
            <p:cNvSpPr/>
            <p:nvPr/>
          </p:nvSpPr>
          <p:spPr>
            <a:xfrm>
              <a:off x="2718129" y="4192288"/>
              <a:ext cx="331560" cy="33156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星形: 五角 36">
              <a:extLst>
                <a:ext uri="{FF2B5EF4-FFF2-40B4-BE49-F238E27FC236}">
                  <a16:creationId xmlns:a16="http://schemas.microsoft.com/office/drawing/2014/main" id="{961FFAAC-2815-4F45-BFBE-7670DC481914}"/>
                </a:ext>
              </a:extLst>
            </p:cNvPr>
            <p:cNvSpPr/>
            <p:nvPr/>
          </p:nvSpPr>
          <p:spPr>
            <a:xfrm>
              <a:off x="2424650" y="4714160"/>
              <a:ext cx="331560" cy="33156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星形: 五角 37">
              <a:extLst>
                <a:ext uri="{FF2B5EF4-FFF2-40B4-BE49-F238E27FC236}">
                  <a16:creationId xmlns:a16="http://schemas.microsoft.com/office/drawing/2014/main" id="{E9D8616C-EC5E-4971-9E2C-1FFC896F5785}"/>
                </a:ext>
              </a:extLst>
            </p:cNvPr>
            <p:cNvSpPr/>
            <p:nvPr/>
          </p:nvSpPr>
          <p:spPr>
            <a:xfrm>
              <a:off x="985177" y="4697870"/>
              <a:ext cx="331560" cy="331560"/>
            </a:xfrm>
            <a:prstGeom prst="star5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星形: 五角 39">
              <a:extLst>
                <a:ext uri="{FF2B5EF4-FFF2-40B4-BE49-F238E27FC236}">
                  <a16:creationId xmlns:a16="http://schemas.microsoft.com/office/drawing/2014/main" id="{27450730-4550-4013-A6EC-3923172A242B}"/>
                </a:ext>
              </a:extLst>
            </p:cNvPr>
            <p:cNvSpPr/>
            <p:nvPr/>
          </p:nvSpPr>
          <p:spPr>
            <a:xfrm>
              <a:off x="553763" y="4445487"/>
              <a:ext cx="331560" cy="331560"/>
            </a:xfrm>
            <a:prstGeom prst="star5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星形: 五角 40">
              <a:extLst>
                <a:ext uri="{FF2B5EF4-FFF2-40B4-BE49-F238E27FC236}">
                  <a16:creationId xmlns:a16="http://schemas.microsoft.com/office/drawing/2014/main" id="{90E52798-1849-4029-BCBB-462BC93A8D63}"/>
                </a:ext>
              </a:extLst>
            </p:cNvPr>
            <p:cNvSpPr/>
            <p:nvPr/>
          </p:nvSpPr>
          <p:spPr>
            <a:xfrm>
              <a:off x="1172926" y="5086015"/>
              <a:ext cx="331560" cy="331560"/>
            </a:xfrm>
            <a:prstGeom prst="star5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2" name="矩形 41">
            <a:extLst>
              <a:ext uri="{FF2B5EF4-FFF2-40B4-BE49-F238E27FC236}">
                <a16:creationId xmlns:a16="http://schemas.microsoft.com/office/drawing/2014/main" id="{BC948DA9-0AD6-4D23-926A-9654C3824AAD}"/>
              </a:ext>
            </a:extLst>
          </p:cNvPr>
          <p:cNvSpPr/>
          <p:nvPr/>
        </p:nvSpPr>
        <p:spPr>
          <a:xfrm>
            <a:off x="6058344" y="5040771"/>
            <a:ext cx="2232478" cy="104496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Discriminator</a:t>
            </a:r>
            <a:endParaRPr lang="zh-TW" altLang="en-US" sz="2800" baseline="-25000" dirty="0"/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C2BD54CA-834D-4096-B199-22C10AF6FF04}"/>
              </a:ext>
            </a:extLst>
          </p:cNvPr>
          <p:cNvCxnSpPr>
            <a:cxnSpLocks/>
          </p:cNvCxnSpPr>
          <p:nvPr/>
        </p:nvCxnSpPr>
        <p:spPr>
          <a:xfrm>
            <a:off x="3543290" y="5562697"/>
            <a:ext cx="245750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22AC214E-8E2F-4420-BD56-E353C8A0DE67}"/>
              </a:ext>
            </a:extLst>
          </p:cNvPr>
          <p:cNvSpPr txBox="1"/>
          <p:nvPr/>
        </p:nvSpPr>
        <p:spPr>
          <a:xfrm>
            <a:off x="4130684" y="5586547"/>
            <a:ext cx="109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train</a:t>
            </a:r>
            <a:endParaRPr lang="zh-TW" altLang="en-US" sz="2400" dirty="0"/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E62F3067-8FCF-473A-8EC3-188E945CBBC4}"/>
              </a:ext>
            </a:extLst>
          </p:cNvPr>
          <p:cNvSpPr txBox="1"/>
          <p:nvPr/>
        </p:nvSpPr>
        <p:spPr>
          <a:xfrm>
            <a:off x="5708560" y="6158926"/>
            <a:ext cx="2932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easy to discriminate</a:t>
            </a:r>
            <a:endParaRPr lang="zh-TW" altLang="en-US" sz="2400" dirty="0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35A0F10B-CF48-4495-BB77-377DEE5BE393}"/>
              </a:ext>
            </a:extLst>
          </p:cNvPr>
          <p:cNvSpPr txBox="1"/>
          <p:nvPr/>
        </p:nvSpPr>
        <p:spPr>
          <a:xfrm>
            <a:off x="856131" y="6125169"/>
            <a:ext cx="2932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large divergence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76683A8-CAB2-4EA6-961E-03E83FC241BB}"/>
                  </a:ext>
                </a:extLst>
              </p:cNvPr>
              <p:cNvSpPr/>
              <p:nvPr/>
            </p:nvSpPr>
            <p:spPr>
              <a:xfrm>
                <a:off x="5362392" y="1980047"/>
                <a:ext cx="3167919" cy="573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76683A8-CAB2-4EA6-961E-03E83FC241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392" y="1980047"/>
                <a:ext cx="3167919" cy="573555"/>
              </a:xfrm>
              <a:prstGeom prst="rect">
                <a:avLst/>
              </a:prstGeom>
              <a:blipFill>
                <a:blip r:embed="rId5"/>
                <a:stretch>
                  <a:fillRect b="-31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文字方塊 43">
            <a:extLst>
              <a:ext uri="{FF2B5EF4-FFF2-40B4-BE49-F238E27FC236}">
                <a16:creationId xmlns:a16="http://schemas.microsoft.com/office/drawing/2014/main" id="{DFE33754-F7F4-4DCB-91AD-E665C85C632B}"/>
              </a:ext>
            </a:extLst>
          </p:cNvPr>
          <p:cNvSpPr txBox="1"/>
          <p:nvPr/>
        </p:nvSpPr>
        <p:spPr>
          <a:xfrm>
            <a:off x="5263946" y="1553714"/>
            <a:ext cx="3040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/>
              <a:t>Training:</a:t>
            </a:r>
            <a:endParaRPr lang="zh-TW" altLang="en-US" sz="2400" b="1" dirty="0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5205EDCA-B1F4-4668-AF13-6E31E8AD5983}"/>
              </a:ext>
            </a:extLst>
          </p:cNvPr>
          <p:cNvSpPr txBox="1"/>
          <p:nvPr/>
        </p:nvSpPr>
        <p:spPr>
          <a:xfrm>
            <a:off x="4986821" y="4391334"/>
            <a:ext cx="394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(cannot make objective large)</a:t>
            </a:r>
            <a:endParaRPr lang="zh-TW" altLang="en-US" sz="2400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F6DBCBD7-A02C-41C1-9F15-B99BF2C4E240}"/>
              </a:ext>
            </a:extLst>
          </p:cNvPr>
          <p:cNvSpPr/>
          <p:nvPr/>
        </p:nvSpPr>
        <p:spPr>
          <a:xfrm>
            <a:off x="6786438" y="1954975"/>
            <a:ext cx="1630963" cy="5986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432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42" grpId="0" animBg="1"/>
      <p:bldP spid="48" grpId="0"/>
      <p:bldP spid="49" grpId="0"/>
      <p:bldP spid="52" grpId="0"/>
      <p:bldP spid="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E4F06B6E-069D-4D1A-A5D5-948DFA1ACDF2}"/>
                  </a:ext>
                </a:extLst>
              </p:cNvPr>
              <p:cNvSpPr/>
              <p:nvPr/>
            </p:nvSpPr>
            <p:spPr>
              <a:xfrm>
                <a:off x="2050545" y="1342883"/>
                <a:ext cx="4636654" cy="653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8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𝐷𝑖𝑣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E4F06B6E-069D-4D1A-A5D5-948DFA1ACD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545" y="1342883"/>
                <a:ext cx="4636654" cy="6537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187B376C-1FCB-4A24-96DE-B663C7BA5F67}"/>
                  </a:ext>
                </a:extLst>
              </p:cNvPr>
              <p:cNvSpPr txBox="1"/>
              <p:nvPr/>
            </p:nvSpPr>
            <p:spPr>
              <a:xfrm>
                <a:off x="4368872" y="1361236"/>
                <a:ext cx="2138717" cy="56137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8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187B376C-1FCB-4A24-96DE-B663C7BA5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872" y="1361236"/>
                <a:ext cx="2138717" cy="5613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>
            <a:extLst>
              <a:ext uri="{FF2B5EF4-FFF2-40B4-BE49-F238E27FC236}">
                <a16:creationId xmlns:a16="http://schemas.microsoft.com/office/drawing/2014/main" id="{3F2A1118-DD2F-4157-8B65-141CBB969E04}"/>
              </a:ext>
            </a:extLst>
          </p:cNvPr>
          <p:cNvSpPr/>
          <p:nvPr/>
        </p:nvSpPr>
        <p:spPr>
          <a:xfrm>
            <a:off x="4389192" y="2190322"/>
            <a:ext cx="3993225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TW" sz="2400" dirty="0"/>
              <a:t>The maximum objective value is related to the divergence.</a:t>
            </a:r>
            <a:endParaRPr lang="zh-TW" altLang="en-US" sz="2400" dirty="0"/>
          </a:p>
        </p:txBody>
      </p: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6DFC6F6E-B91D-4DCE-A031-A2ABA16E0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820" y="3677338"/>
            <a:ext cx="7886700" cy="4083254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Initialize generator and discriminator</a:t>
            </a:r>
          </a:p>
          <a:p>
            <a:r>
              <a:rPr lang="en-US" altLang="zh-TW" sz="2400" dirty="0"/>
              <a:t>In each training iteration:</a:t>
            </a:r>
          </a:p>
          <a:p>
            <a:endParaRPr lang="zh-TW" altLang="en-US" sz="24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EEDCD6F-7C87-479C-BA83-E23132218716}"/>
              </a:ext>
            </a:extLst>
          </p:cNvPr>
          <p:cNvSpPr txBox="1"/>
          <p:nvPr/>
        </p:nvSpPr>
        <p:spPr>
          <a:xfrm>
            <a:off x="1831760" y="4645942"/>
            <a:ext cx="7150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Step 1</a:t>
            </a:r>
            <a:r>
              <a:rPr lang="en-US" altLang="zh-TW" sz="2400" dirty="0"/>
              <a:t>: Fix generator G, and update discriminator D</a:t>
            </a:r>
            <a:endParaRPr lang="zh-TW" altLang="en-US" sz="2400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736CE72-E53F-483A-94FE-9E5B4EA01C57}"/>
              </a:ext>
            </a:extLst>
          </p:cNvPr>
          <p:cNvSpPr txBox="1"/>
          <p:nvPr/>
        </p:nvSpPr>
        <p:spPr>
          <a:xfrm>
            <a:off x="1831760" y="5173379"/>
            <a:ext cx="728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u="sng" dirty="0"/>
              <a:t>Step 2</a:t>
            </a:r>
            <a:r>
              <a:rPr lang="en-US" altLang="zh-TW" sz="2400" dirty="0"/>
              <a:t>: Fix discriminator D, and update generator G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EC360869-FF99-4A02-A76A-56EBE3D37F7A}"/>
                  </a:ext>
                </a:extLst>
              </p:cNvPr>
              <p:cNvSpPr/>
              <p:nvPr/>
            </p:nvSpPr>
            <p:spPr>
              <a:xfrm>
                <a:off x="1116330" y="2292873"/>
                <a:ext cx="3167919" cy="573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EC360869-FF99-4A02-A76A-56EBE3D37F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330" y="2292873"/>
                <a:ext cx="3167919" cy="573555"/>
              </a:xfrm>
              <a:prstGeom prst="rect">
                <a:avLst/>
              </a:prstGeom>
              <a:blipFill>
                <a:blip r:embed="rId4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82D8DC4C-7078-4886-BFD6-DEDC7944AF80}"/>
              </a:ext>
            </a:extLst>
          </p:cNvPr>
          <p:cNvSpPr/>
          <p:nvPr/>
        </p:nvSpPr>
        <p:spPr>
          <a:xfrm>
            <a:off x="2525912" y="2307847"/>
            <a:ext cx="1630963" cy="5986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FE77BDE-5A2D-48EE-9B2D-C7C6198EDAE1}"/>
              </a:ext>
            </a:extLst>
          </p:cNvPr>
          <p:cNvSpPr/>
          <p:nvPr/>
        </p:nvSpPr>
        <p:spPr>
          <a:xfrm>
            <a:off x="1116330" y="3522447"/>
            <a:ext cx="7529830" cy="229389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1BA3FFD-9A46-402F-8312-375CE12BE1AF}"/>
              </a:ext>
            </a:extLst>
          </p:cNvPr>
          <p:cNvSpPr/>
          <p:nvPr/>
        </p:nvSpPr>
        <p:spPr>
          <a:xfrm>
            <a:off x="6058347" y="65283"/>
            <a:ext cx="3085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altLang="zh-TW" dirty="0" err="1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Goodfellow</a:t>
            </a:r>
            <a:r>
              <a:rPr lang="en-US" altLang="zh-TW" dirty="0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et al., NIPS, 2014]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F4F1E8A9-982D-45D0-9D24-8BD7A2070C0F}"/>
              </a:ext>
            </a:extLst>
          </p:cNvPr>
          <p:cNvCxnSpPr>
            <a:cxnSpLocks/>
          </p:cNvCxnSpPr>
          <p:nvPr/>
        </p:nvCxnSpPr>
        <p:spPr>
          <a:xfrm flipH="1" flipV="1">
            <a:off x="497840" y="1635760"/>
            <a:ext cx="156286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4E3B96C0-8B52-4105-82D7-AE32C6BC2D55}"/>
              </a:ext>
            </a:extLst>
          </p:cNvPr>
          <p:cNvCxnSpPr>
            <a:cxnSpLocks/>
          </p:cNvCxnSpPr>
          <p:nvPr/>
        </p:nvCxnSpPr>
        <p:spPr>
          <a:xfrm flipV="1">
            <a:off x="464437" y="1635760"/>
            <a:ext cx="0" cy="30101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0D4C4E38-1126-47E8-B959-4C4D58D163FE}"/>
              </a:ext>
            </a:extLst>
          </p:cNvPr>
          <p:cNvCxnSpPr>
            <a:cxnSpLocks/>
          </p:cNvCxnSpPr>
          <p:nvPr/>
        </p:nvCxnSpPr>
        <p:spPr>
          <a:xfrm flipH="1">
            <a:off x="464437" y="4645942"/>
            <a:ext cx="651894" cy="0"/>
          </a:xfrm>
          <a:prstGeom prst="line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89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8" grpId="0" uiExpand="1" build="p"/>
      <p:bldP spid="19" grpId="0"/>
      <p:bldP spid="20" grpId="0"/>
      <p:bldP spid="11" grpId="0"/>
      <p:bldP spid="12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7" y="1027123"/>
            <a:ext cx="9103943" cy="30812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534" y="4187971"/>
            <a:ext cx="4087813" cy="244447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53474" y="4675291"/>
            <a:ext cx="40114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/>
              <a:t>Using the divergence </a:t>
            </a:r>
            <a:br>
              <a:rPr lang="en-US" altLang="zh-TW" sz="3200" dirty="0"/>
            </a:br>
            <a:r>
              <a:rPr lang="en-US" altLang="zh-TW" sz="3200" dirty="0"/>
              <a:t>you like </a:t>
            </a:r>
            <a:r>
              <a:rPr lang="en-US" altLang="zh-TW" sz="3200" dirty="0">
                <a:sym typeface="Wingdings" panose="05000000000000000000" pitchFamily="2" charset="2"/>
              </a:rPr>
              <a:t></a:t>
            </a:r>
            <a:endParaRPr lang="zh-TW" altLang="en-US" sz="32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5FA1CBC-713E-408A-8025-049A8B59AE73}"/>
              </a:ext>
            </a:extLst>
          </p:cNvPr>
          <p:cNvSpPr/>
          <p:nvPr/>
        </p:nvSpPr>
        <p:spPr>
          <a:xfrm>
            <a:off x="471609" y="5830877"/>
            <a:ext cx="4352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</a:rPr>
              <a:t>[Sebastian </a:t>
            </a:r>
            <a:r>
              <a:rPr lang="en-US" altLang="zh-TW" dirty="0" err="1">
                <a:solidFill>
                  <a:srgbClr val="0000FF"/>
                </a:solidFill>
                <a:latin typeface="Lucida Grande"/>
              </a:rPr>
              <a:t>Nowozin</a:t>
            </a:r>
            <a:r>
              <a:rPr lang="en-US" altLang="zh-TW" dirty="0">
                <a:solidFill>
                  <a:srgbClr val="0000FF"/>
                </a:solidFill>
                <a:latin typeface="Lucida Grande"/>
              </a:rPr>
              <a:t>, et al., NIPS, 2016]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E8352E7-9023-4C4D-BBDD-E39F48B128CE}"/>
              </a:ext>
            </a:extLst>
          </p:cNvPr>
          <p:cNvSpPr/>
          <p:nvPr/>
        </p:nvSpPr>
        <p:spPr>
          <a:xfrm flipH="1">
            <a:off x="272756" y="334833"/>
            <a:ext cx="5443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i="1" u="sng" dirty="0"/>
              <a:t>Can we use other divergence?</a:t>
            </a:r>
            <a:endParaRPr lang="zh-TW" altLang="en-US" sz="2800" b="1" i="1" u="sng" dirty="0"/>
          </a:p>
        </p:txBody>
      </p:sp>
    </p:spTree>
    <p:extLst>
      <p:ext uri="{BB962C8B-B14F-4D97-AF65-F5344CB8AC3E}">
        <p14:creationId xmlns:p14="http://schemas.microsoft.com/office/powerpoint/2010/main" val="248627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88FCBA-C537-439D-96F9-9E28750A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 of Part 1</a:t>
            </a:r>
            <a:endParaRPr lang="zh-TW" alt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812F7C1-42A5-487B-8F23-5B423557D0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860556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94C41FBA-59E1-45A6-9EB5-AD66EFCBC5D8}"/>
              </a:ext>
            </a:extLst>
          </p:cNvPr>
          <p:cNvSpPr/>
          <p:nvPr/>
        </p:nvSpPr>
        <p:spPr>
          <a:xfrm>
            <a:off x="822960" y="3395226"/>
            <a:ext cx="3977640" cy="350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4F41E17-6CA1-40BE-9890-CCB074F9B939}"/>
              </a:ext>
            </a:extLst>
          </p:cNvPr>
          <p:cNvSpPr/>
          <p:nvPr/>
        </p:nvSpPr>
        <p:spPr>
          <a:xfrm>
            <a:off x="4665701" y="1204159"/>
            <a:ext cx="3767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https://github.com/soumith/ganhacks</a:t>
            </a:r>
          </a:p>
        </p:txBody>
      </p:sp>
    </p:spTree>
    <p:extLst>
      <p:ext uri="{BB962C8B-B14F-4D97-AF65-F5344CB8AC3E}">
        <p14:creationId xmlns:p14="http://schemas.microsoft.com/office/powerpoint/2010/main" val="4140176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8FB970-F7B5-46A3-9DC2-5E072DB7C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JS divergence is not suitable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666242DA-13D7-4B1F-98F0-4D0003E9E3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In most cases,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</m:oMath>
                </a14:m>
                <a:r>
                  <a:rPr lang="en-US" altLang="zh-TW" dirty="0"/>
                  <a:t> are not overlapped.</a:t>
                </a:r>
              </a:p>
              <a:p>
                <a:r>
                  <a:rPr lang="en-US" altLang="zh-TW" dirty="0"/>
                  <a:t>1. The nature of data</a:t>
                </a:r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/>
                  <a:t>2. Sampling</a:t>
                </a:r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666242DA-13D7-4B1F-98F0-4D0003E9E3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F6A70C3-2483-47BC-A369-64DC609F8D21}"/>
                  </a:ext>
                </a:extLst>
              </p:cNvPr>
              <p:cNvSpPr txBox="1"/>
              <p:nvPr/>
            </p:nvSpPr>
            <p:spPr>
              <a:xfrm>
                <a:off x="1135843" y="2988047"/>
                <a:ext cx="402427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</m:oMath>
                </a14:m>
                <a:r>
                  <a:rPr lang="en-US" altLang="zh-TW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altLang="zh-TW" sz="2400" dirty="0"/>
                  <a:t> are low-dim manifold in high-dim space. 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F6A70C3-2483-47BC-A369-64DC609F8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843" y="2988047"/>
                <a:ext cx="4024278" cy="830997"/>
              </a:xfrm>
              <a:prstGeom prst="rect">
                <a:avLst/>
              </a:prstGeom>
              <a:blipFill>
                <a:blip r:embed="rId4"/>
                <a:stretch>
                  <a:fillRect l="-2273" t="-5882" r="-3788" b="-161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手繪多邊形: 圖案 6">
            <a:extLst>
              <a:ext uri="{FF2B5EF4-FFF2-40B4-BE49-F238E27FC236}">
                <a16:creationId xmlns:a16="http://schemas.microsoft.com/office/drawing/2014/main" id="{EFD71CA8-7FCD-4968-8288-371E53689309}"/>
              </a:ext>
            </a:extLst>
          </p:cNvPr>
          <p:cNvSpPr/>
          <p:nvPr/>
        </p:nvSpPr>
        <p:spPr>
          <a:xfrm>
            <a:off x="6317743" y="2652486"/>
            <a:ext cx="1882829" cy="1553028"/>
          </a:xfrm>
          <a:custGeom>
            <a:avLst/>
            <a:gdLst>
              <a:gd name="connsiteX0" fmla="*/ 184658 w 1882829"/>
              <a:gd name="connsiteY0" fmla="*/ 0 h 1553028"/>
              <a:gd name="connsiteX1" fmla="*/ 83058 w 1882829"/>
              <a:gd name="connsiteY1" fmla="*/ 537028 h 1553028"/>
              <a:gd name="connsiteX2" fmla="*/ 1244201 w 1882829"/>
              <a:gd name="connsiteY2" fmla="*/ 522514 h 1553028"/>
              <a:gd name="connsiteX3" fmla="*/ 1882829 w 1882829"/>
              <a:gd name="connsiteY3" fmla="*/ 1553028 h 155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2829" h="1553028">
                <a:moveTo>
                  <a:pt x="184658" y="0"/>
                </a:moveTo>
                <a:cubicBezTo>
                  <a:pt x="45563" y="224971"/>
                  <a:pt x="-93532" y="449942"/>
                  <a:pt x="83058" y="537028"/>
                </a:cubicBezTo>
                <a:cubicBezTo>
                  <a:pt x="259648" y="624114"/>
                  <a:pt x="944239" y="353181"/>
                  <a:pt x="1244201" y="522514"/>
                </a:cubicBezTo>
                <a:cubicBezTo>
                  <a:pt x="1544163" y="691847"/>
                  <a:pt x="1713496" y="1122437"/>
                  <a:pt x="1882829" y="155302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手繪多邊形: 圖案 7">
            <a:extLst>
              <a:ext uri="{FF2B5EF4-FFF2-40B4-BE49-F238E27FC236}">
                <a16:creationId xmlns:a16="http://schemas.microsoft.com/office/drawing/2014/main" id="{38A6D7C1-C203-4A48-84E8-98CA9EB49C78}"/>
              </a:ext>
            </a:extLst>
          </p:cNvPr>
          <p:cNvSpPr/>
          <p:nvPr/>
        </p:nvSpPr>
        <p:spPr>
          <a:xfrm>
            <a:off x="5474898" y="2910969"/>
            <a:ext cx="1447988" cy="1294545"/>
          </a:xfrm>
          <a:custGeom>
            <a:avLst/>
            <a:gdLst>
              <a:gd name="connsiteX0" fmla="*/ 0 w 1447988"/>
              <a:gd name="connsiteY0" fmla="*/ 22336 h 1294545"/>
              <a:gd name="connsiteX1" fmla="*/ 901148 w 1447988"/>
              <a:gd name="connsiteY1" fmla="*/ 9084 h 1294545"/>
              <a:gd name="connsiteX2" fmla="*/ 1298713 w 1447988"/>
              <a:gd name="connsiteY2" fmla="*/ 141606 h 1294545"/>
              <a:gd name="connsiteX3" fmla="*/ 1431235 w 1447988"/>
              <a:gd name="connsiteY3" fmla="*/ 552423 h 1294545"/>
              <a:gd name="connsiteX4" fmla="*/ 954156 w 1447988"/>
              <a:gd name="connsiteY4" fmla="*/ 1002997 h 1294545"/>
              <a:gd name="connsiteX5" fmla="*/ 39756 w 1447988"/>
              <a:gd name="connsiteY5" fmla="*/ 1294545 h 129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988" h="1294545">
                <a:moveTo>
                  <a:pt x="0" y="22336"/>
                </a:moveTo>
                <a:cubicBezTo>
                  <a:pt x="342348" y="5771"/>
                  <a:pt x="684696" y="-10794"/>
                  <a:pt x="901148" y="9084"/>
                </a:cubicBezTo>
                <a:cubicBezTo>
                  <a:pt x="1117600" y="28962"/>
                  <a:pt x="1210365" y="51050"/>
                  <a:pt x="1298713" y="141606"/>
                </a:cubicBezTo>
                <a:cubicBezTo>
                  <a:pt x="1387061" y="232162"/>
                  <a:pt x="1488661" y="408858"/>
                  <a:pt x="1431235" y="552423"/>
                </a:cubicBezTo>
                <a:cubicBezTo>
                  <a:pt x="1373809" y="695988"/>
                  <a:pt x="1186069" y="879310"/>
                  <a:pt x="954156" y="1002997"/>
                </a:cubicBezTo>
                <a:cubicBezTo>
                  <a:pt x="722243" y="1126684"/>
                  <a:pt x="380999" y="1210614"/>
                  <a:pt x="39756" y="1294545"/>
                </a:cubicBezTo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DA7315C4-CF8B-417C-94B8-D0A64237DF35}"/>
                  </a:ext>
                </a:extLst>
              </p:cNvPr>
              <p:cNvSpPr txBox="1"/>
              <p:nvPr/>
            </p:nvSpPr>
            <p:spPr>
              <a:xfrm>
                <a:off x="7290264" y="3708195"/>
                <a:ext cx="7705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DA7315C4-CF8B-417C-94B8-D0A64237D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0264" y="3708195"/>
                <a:ext cx="770596" cy="369332"/>
              </a:xfrm>
              <a:prstGeom prst="rect">
                <a:avLst/>
              </a:prstGeom>
              <a:blipFill>
                <a:blip r:embed="rId5"/>
                <a:stretch>
                  <a:fillRect l="-9524" r="-3968"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80A01398-FD9E-467B-8013-AD45E2A9208C}"/>
                  </a:ext>
                </a:extLst>
              </p:cNvPr>
              <p:cNvSpPr txBox="1"/>
              <p:nvPr/>
            </p:nvSpPr>
            <p:spPr>
              <a:xfrm>
                <a:off x="5626713" y="3606415"/>
                <a:ext cx="39671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80A01398-FD9E-467B-8013-AD45E2A92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6713" y="3606415"/>
                <a:ext cx="396712" cy="369332"/>
              </a:xfrm>
              <a:prstGeom prst="rect">
                <a:avLst/>
              </a:prstGeom>
              <a:blipFill>
                <a:blip r:embed="rId6"/>
                <a:stretch>
                  <a:fillRect l="-16923" r="-6154" b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字方塊 27">
            <a:extLst>
              <a:ext uri="{FF2B5EF4-FFF2-40B4-BE49-F238E27FC236}">
                <a16:creationId xmlns:a16="http://schemas.microsoft.com/office/drawing/2014/main" id="{78360E1D-93D1-492E-A38D-C911F74A337B}"/>
              </a:ext>
            </a:extLst>
          </p:cNvPr>
          <p:cNvSpPr txBox="1"/>
          <p:nvPr/>
        </p:nvSpPr>
        <p:spPr>
          <a:xfrm>
            <a:off x="1134635" y="3846694"/>
            <a:ext cx="3803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overlap can be ignored.</a:t>
            </a:r>
            <a:endParaRPr lang="zh-TW" altLang="en-US" sz="2400" dirty="0"/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538F7471-ECCB-4562-B69F-4428F349A2E1}"/>
              </a:ext>
            </a:extLst>
          </p:cNvPr>
          <p:cNvSpPr/>
          <p:nvPr/>
        </p:nvSpPr>
        <p:spPr>
          <a:xfrm rot="19458542">
            <a:off x="4767471" y="4710595"/>
            <a:ext cx="2921000" cy="1542686"/>
          </a:xfrm>
          <a:prstGeom prst="ellipse">
            <a:avLst/>
          </a:prstGeom>
          <a:gradFill>
            <a:gsLst>
              <a:gs pos="0">
                <a:schemeClr val="accent5">
                  <a:lumMod val="110000"/>
                  <a:satMod val="105000"/>
                  <a:tint val="67000"/>
                  <a:alpha val="75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618A8C80-207D-42F7-969A-84C11327B132}"/>
              </a:ext>
            </a:extLst>
          </p:cNvPr>
          <p:cNvSpPr/>
          <p:nvPr/>
        </p:nvSpPr>
        <p:spPr>
          <a:xfrm rot="1662803">
            <a:off x="5847259" y="4629363"/>
            <a:ext cx="3094691" cy="1632317"/>
          </a:xfrm>
          <a:prstGeom prst="ellipse">
            <a:avLst/>
          </a:prstGeom>
          <a:gradFill>
            <a:gsLst>
              <a:gs pos="0">
                <a:schemeClr val="accent2">
                  <a:lumMod val="110000"/>
                  <a:satMod val="105000"/>
                  <a:tint val="67000"/>
                  <a:alpha val="75000"/>
                </a:schemeClr>
              </a:gs>
              <a:gs pos="50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E4DFC009-1263-4449-9C25-5DC7CE10CDF1}"/>
              </a:ext>
            </a:extLst>
          </p:cNvPr>
          <p:cNvSpPr/>
          <p:nvPr/>
        </p:nvSpPr>
        <p:spPr>
          <a:xfrm>
            <a:off x="5261970" y="5970037"/>
            <a:ext cx="185530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DBFFC289-DD1B-42F7-8D08-675D4C0F80A9}"/>
              </a:ext>
            </a:extLst>
          </p:cNvPr>
          <p:cNvSpPr/>
          <p:nvPr/>
        </p:nvSpPr>
        <p:spPr>
          <a:xfrm>
            <a:off x="5947305" y="5970037"/>
            <a:ext cx="185530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0A25451E-1BF8-410D-82BB-D5936248FD2C}"/>
              </a:ext>
            </a:extLst>
          </p:cNvPr>
          <p:cNvSpPr/>
          <p:nvPr/>
        </p:nvSpPr>
        <p:spPr>
          <a:xfrm>
            <a:off x="5597479" y="5440612"/>
            <a:ext cx="185530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9C3B7BB0-3C59-494A-8806-BE85DEB5BEAF}"/>
              </a:ext>
            </a:extLst>
          </p:cNvPr>
          <p:cNvSpPr/>
          <p:nvPr/>
        </p:nvSpPr>
        <p:spPr>
          <a:xfrm>
            <a:off x="6822116" y="5333534"/>
            <a:ext cx="185530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810E39C7-9C97-4802-9D40-4946989A8C97}"/>
              </a:ext>
            </a:extLst>
          </p:cNvPr>
          <p:cNvSpPr/>
          <p:nvPr/>
        </p:nvSpPr>
        <p:spPr>
          <a:xfrm>
            <a:off x="6245586" y="4776315"/>
            <a:ext cx="185530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22B6ADC1-A71C-4A6E-AE3E-62BFD6EA8D74}"/>
              </a:ext>
            </a:extLst>
          </p:cNvPr>
          <p:cNvSpPr/>
          <p:nvPr/>
        </p:nvSpPr>
        <p:spPr>
          <a:xfrm>
            <a:off x="6978268" y="4742051"/>
            <a:ext cx="185530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C3ABFA65-6F30-4076-8E39-25974A026F0C}"/>
              </a:ext>
            </a:extLst>
          </p:cNvPr>
          <p:cNvSpPr/>
          <p:nvPr/>
        </p:nvSpPr>
        <p:spPr>
          <a:xfrm>
            <a:off x="6419952" y="5216795"/>
            <a:ext cx="185530" cy="1855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E8A4FFED-F401-42E6-8025-E3421BFA2D7E}"/>
              </a:ext>
            </a:extLst>
          </p:cNvPr>
          <p:cNvSpPr/>
          <p:nvPr/>
        </p:nvSpPr>
        <p:spPr>
          <a:xfrm>
            <a:off x="7361507" y="4927581"/>
            <a:ext cx="185530" cy="1855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橢圓 39">
            <a:extLst>
              <a:ext uri="{FF2B5EF4-FFF2-40B4-BE49-F238E27FC236}">
                <a16:creationId xmlns:a16="http://schemas.microsoft.com/office/drawing/2014/main" id="{F2967526-FB8B-4048-BECB-82A2E38B8F09}"/>
              </a:ext>
            </a:extLst>
          </p:cNvPr>
          <p:cNvSpPr/>
          <p:nvPr/>
        </p:nvSpPr>
        <p:spPr>
          <a:xfrm>
            <a:off x="7519534" y="5685932"/>
            <a:ext cx="185530" cy="1855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C063E99E-FBBA-46A6-9F7C-DC12DD1B5C34}"/>
              </a:ext>
            </a:extLst>
          </p:cNvPr>
          <p:cNvSpPr/>
          <p:nvPr/>
        </p:nvSpPr>
        <p:spPr>
          <a:xfrm>
            <a:off x="7311814" y="5970037"/>
            <a:ext cx="185530" cy="1855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橢圓 41">
            <a:extLst>
              <a:ext uri="{FF2B5EF4-FFF2-40B4-BE49-F238E27FC236}">
                <a16:creationId xmlns:a16="http://schemas.microsoft.com/office/drawing/2014/main" id="{762DC952-DEE2-4779-9450-1C4A5D5CC736}"/>
              </a:ext>
            </a:extLst>
          </p:cNvPr>
          <p:cNvSpPr/>
          <p:nvPr/>
        </p:nvSpPr>
        <p:spPr>
          <a:xfrm>
            <a:off x="8073497" y="6041243"/>
            <a:ext cx="185530" cy="1855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B2A7B64A-24EA-48AB-B29E-5FDF2D109A51}"/>
              </a:ext>
            </a:extLst>
          </p:cNvPr>
          <p:cNvSpPr/>
          <p:nvPr/>
        </p:nvSpPr>
        <p:spPr>
          <a:xfrm>
            <a:off x="8242562" y="5497504"/>
            <a:ext cx="185530" cy="1855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橢圓 43">
            <a:extLst>
              <a:ext uri="{FF2B5EF4-FFF2-40B4-BE49-F238E27FC236}">
                <a16:creationId xmlns:a16="http://schemas.microsoft.com/office/drawing/2014/main" id="{546BE991-52F2-4326-B1D3-3710B88240E1}"/>
              </a:ext>
            </a:extLst>
          </p:cNvPr>
          <p:cNvSpPr/>
          <p:nvPr/>
        </p:nvSpPr>
        <p:spPr>
          <a:xfrm>
            <a:off x="5955433" y="5626142"/>
            <a:ext cx="185530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字方塊 46">
                <a:extLst>
                  <a:ext uri="{FF2B5EF4-FFF2-40B4-BE49-F238E27FC236}">
                    <a16:creationId xmlns:a16="http://schemas.microsoft.com/office/drawing/2014/main" id="{B01A9D09-C66E-49A3-B2F1-BA60D2E1BF6F}"/>
                  </a:ext>
                </a:extLst>
              </p:cNvPr>
              <p:cNvSpPr txBox="1"/>
              <p:nvPr/>
            </p:nvSpPr>
            <p:spPr>
              <a:xfrm>
                <a:off x="1118193" y="4955373"/>
                <a:ext cx="38036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Even though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</m:oMath>
                </a14:m>
                <a:r>
                  <a:rPr lang="en-US" altLang="zh-TW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altLang="zh-TW" sz="2400" dirty="0"/>
                  <a:t> have overlap. 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47" name="文字方塊 46">
                <a:extLst>
                  <a:ext uri="{FF2B5EF4-FFF2-40B4-BE49-F238E27FC236}">
                    <a16:creationId xmlns:a16="http://schemas.microsoft.com/office/drawing/2014/main" id="{B01A9D09-C66E-49A3-B2F1-BA60D2E1B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193" y="4955373"/>
                <a:ext cx="3803692" cy="830997"/>
              </a:xfrm>
              <a:prstGeom prst="rect">
                <a:avLst/>
              </a:prstGeom>
              <a:blipFill>
                <a:blip r:embed="rId7"/>
                <a:stretch>
                  <a:fillRect l="-2404" t="-5882" b="-161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手繪多邊形: 圖案 48">
            <a:extLst>
              <a:ext uri="{FF2B5EF4-FFF2-40B4-BE49-F238E27FC236}">
                <a16:creationId xmlns:a16="http://schemas.microsoft.com/office/drawing/2014/main" id="{F357294C-8518-41FC-8041-3CE92D708D01}"/>
              </a:ext>
            </a:extLst>
          </p:cNvPr>
          <p:cNvSpPr/>
          <p:nvPr/>
        </p:nvSpPr>
        <p:spPr>
          <a:xfrm>
            <a:off x="6188693" y="4464366"/>
            <a:ext cx="1151678" cy="2067494"/>
          </a:xfrm>
          <a:custGeom>
            <a:avLst/>
            <a:gdLst>
              <a:gd name="connsiteX0" fmla="*/ 1106446 w 1106446"/>
              <a:gd name="connsiteY0" fmla="*/ 0 h 1970202"/>
              <a:gd name="connsiteX1" fmla="*/ 955617 w 1106446"/>
              <a:gd name="connsiteY1" fmla="*/ 791851 h 1970202"/>
              <a:gd name="connsiteX2" fmla="*/ 861349 w 1106446"/>
              <a:gd name="connsiteY2" fmla="*/ 1263192 h 1970202"/>
              <a:gd name="connsiteX3" fmla="*/ 474850 w 1106446"/>
              <a:gd name="connsiteY3" fmla="*/ 1159497 h 1970202"/>
              <a:gd name="connsiteX4" fmla="*/ 550265 w 1106446"/>
              <a:gd name="connsiteY4" fmla="*/ 810705 h 1970202"/>
              <a:gd name="connsiteX5" fmla="*/ 540838 w 1106446"/>
              <a:gd name="connsiteY5" fmla="*/ 650449 h 1970202"/>
              <a:gd name="connsiteX6" fmla="*/ 295741 w 1106446"/>
              <a:gd name="connsiteY6" fmla="*/ 556181 h 1970202"/>
              <a:gd name="connsiteX7" fmla="*/ 69498 w 1106446"/>
              <a:gd name="connsiteY7" fmla="*/ 641022 h 1970202"/>
              <a:gd name="connsiteX8" fmla="*/ 41217 w 1106446"/>
              <a:gd name="connsiteY8" fmla="*/ 961534 h 1970202"/>
              <a:gd name="connsiteX9" fmla="*/ 597399 w 1106446"/>
              <a:gd name="connsiteY9" fmla="*/ 1970202 h 197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6446" h="1970202">
                <a:moveTo>
                  <a:pt x="1106446" y="0"/>
                </a:moveTo>
                <a:cubicBezTo>
                  <a:pt x="1051456" y="290659"/>
                  <a:pt x="996466" y="581319"/>
                  <a:pt x="955617" y="791851"/>
                </a:cubicBezTo>
                <a:cubicBezTo>
                  <a:pt x="914768" y="1002383"/>
                  <a:pt x="941477" y="1201918"/>
                  <a:pt x="861349" y="1263192"/>
                </a:cubicBezTo>
                <a:cubicBezTo>
                  <a:pt x="781221" y="1324466"/>
                  <a:pt x="526697" y="1234912"/>
                  <a:pt x="474850" y="1159497"/>
                </a:cubicBezTo>
                <a:cubicBezTo>
                  <a:pt x="423003" y="1084083"/>
                  <a:pt x="539267" y="895546"/>
                  <a:pt x="550265" y="810705"/>
                </a:cubicBezTo>
                <a:cubicBezTo>
                  <a:pt x="561263" y="725864"/>
                  <a:pt x="583259" y="692870"/>
                  <a:pt x="540838" y="650449"/>
                </a:cubicBezTo>
                <a:cubicBezTo>
                  <a:pt x="498417" y="608028"/>
                  <a:pt x="374298" y="557752"/>
                  <a:pt x="295741" y="556181"/>
                </a:cubicBezTo>
                <a:cubicBezTo>
                  <a:pt x="217184" y="554610"/>
                  <a:pt x="111919" y="573463"/>
                  <a:pt x="69498" y="641022"/>
                </a:cubicBezTo>
                <a:cubicBezTo>
                  <a:pt x="27077" y="708581"/>
                  <a:pt x="-46767" y="740004"/>
                  <a:pt x="41217" y="961534"/>
                </a:cubicBezTo>
                <a:cubicBezTo>
                  <a:pt x="129200" y="1183064"/>
                  <a:pt x="363299" y="1576633"/>
                  <a:pt x="597399" y="197020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60ED8CEB-A3CC-4EF9-9BA0-BC6C60206748}"/>
              </a:ext>
            </a:extLst>
          </p:cNvPr>
          <p:cNvSpPr txBox="1"/>
          <p:nvPr/>
        </p:nvSpPr>
        <p:spPr>
          <a:xfrm>
            <a:off x="1119641" y="5737724"/>
            <a:ext cx="3803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If you do not have enough sampling ……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4248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7" grpId="0"/>
      <p:bldP spid="49" grpId="0" animBg="1"/>
      <p:bldP spid="5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/>
          <p:cNvCxnSpPr/>
          <p:nvPr/>
        </p:nvCxnSpPr>
        <p:spPr>
          <a:xfrm flipH="1">
            <a:off x="2458723" y="1275392"/>
            <a:ext cx="0" cy="1003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4"/>
          <p:cNvCxnSpPr/>
          <p:nvPr/>
        </p:nvCxnSpPr>
        <p:spPr>
          <a:xfrm flipH="1">
            <a:off x="1178994" y="1275831"/>
            <a:ext cx="0" cy="10033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487209" y="1627030"/>
                <a:ext cx="7705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209" y="1627030"/>
                <a:ext cx="770596" cy="369332"/>
              </a:xfrm>
              <a:prstGeom prst="rect">
                <a:avLst/>
              </a:prstGeom>
              <a:blipFill>
                <a:blip r:embed="rId2"/>
                <a:stretch>
                  <a:fillRect l="-8730" r="-3968"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596553" y="1580976"/>
                <a:ext cx="494687" cy="403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553" y="1580976"/>
                <a:ext cx="494687" cy="403124"/>
              </a:xfrm>
              <a:prstGeom prst="rect">
                <a:avLst/>
              </a:prstGeom>
              <a:blipFill>
                <a:blip r:embed="rId3"/>
                <a:stretch>
                  <a:fillRect l="-14815" b="-121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接點 7"/>
          <p:cNvCxnSpPr>
            <a:cxnSpLocks/>
          </p:cNvCxnSpPr>
          <p:nvPr/>
        </p:nvCxnSpPr>
        <p:spPr>
          <a:xfrm>
            <a:off x="4774301" y="1290026"/>
            <a:ext cx="0" cy="10722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>
            <a:cxnSpLocks/>
          </p:cNvCxnSpPr>
          <p:nvPr/>
        </p:nvCxnSpPr>
        <p:spPr>
          <a:xfrm>
            <a:off x="4248436" y="1290026"/>
            <a:ext cx="0" cy="107225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4840529" y="1629033"/>
                <a:ext cx="7705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529" y="1629033"/>
                <a:ext cx="770596" cy="369332"/>
              </a:xfrm>
              <a:prstGeom prst="rect">
                <a:avLst/>
              </a:prstGeom>
              <a:blipFill>
                <a:blip r:embed="rId4"/>
                <a:stretch>
                  <a:fillRect l="-8730" r="-3968"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620193" y="1629033"/>
                <a:ext cx="494687" cy="401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193" y="1629033"/>
                <a:ext cx="494687" cy="401072"/>
              </a:xfrm>
              <a:prstGeom prst="rect">
                <a:avLst/>
              </a:prstGeom>
              <a:blipFill>
                <a:blip r:embed="rId5"/>
                <a:stretch>
                  <a:fillRect l="-14815" b="-121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825928" y="3364834"/>
                <a:ext cx="1871602" cy="798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𝐽𝑆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28" y="3364834"/>
                <a:ext cx="1871602" cy="798873"/>
              </a:xfrm>
              <a:prstGeom prst="rect">
                <a:avLst/>
              </a:prstGeom>
              <a:blipFill>
                <a:blip r:embed="rId6"/>
                <a:stretch>
                  <a:fillRect b="-152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接點 13"/>
          <p:cNvCxnSpPr>
            <a:cxnSpLocks/>
          </p:cNvCxnSpPr>
          <p:nvPr/>
        </p:nvCxnSpPr>
        <p:spPr>
          <a:xfrm flipH="1">
            <a:off x="7802293" y="1365031"/>
            <a:ext cx="0" cy="9371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>
            <a:cxnSpLocks/>
          </p:cNvCxnSpPr>
          <p:nvPr/>
        </p:nvCxnSpPr>
        <p:spPr>
          <a:xfrm>
            <a:off x="7751147" y="1365031"/>
            <a:ext cx="0" cy="93712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7894970" y="1682015"/>
                <a:ext cx="7705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4970" y="1682015"/>
                <a:ext cx="770596" cy="369332"/>
              </a:xfrm>
              <a:prstGeom prst="rect">
                <a:avLst/>
              </a:prstGeom>
              <a:blipFill>
                <a:blip r:embed="rId7"/>
                <a:stretch>
                  <a:fillRect l="-8661" r="-3150"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6984101" y="1648223"/>
                <a:ext cx="715901" cy="403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101" y="1648223"/>
                <a:ext cx="715901" cy="403124"/>
              </a:xfrm>
              <a:prstGeom prst="rect">
                <a:avLst/>
              </a:prstGeom>
              <a:blipFill>
                <a:blip r:embed="rId8"/>
                <a:stretch>
                  <a:fillRect l="-10256" b="-104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字方塊 23"/>
          <p:cNvSpPr txBox="1"/>
          <p:nvPr/>
        </p:nvSpPr>
        <p:spPr>
          <a:xfrm rot="10800000">
            <a:off x="5798515" y="1742848"/>
            <a:ext cx="942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cxnSp>
        <p:nvCxnSpPr>
          <p:cNvPr id="27" name="直線單箭頭接點 26"/>
          <p:cNvCxnSpPr>
            <a:cxnSpLocks/>
          </p:cNvCxnSpPr>
          <p:nvPr/>
        </p:nvCxnSpPr>
        <p:spPr>
          <a:xfrm>
            <a:off x="1262200" y="1811696"/>
            <a:ext cx="1130296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>
            <a:cxnSpLocks/>
          </p:cNvCxnSpPr>
          <p:nvPr/>
        </p:nvCxnSpPr>
        <p:spPr>
          <a:xfrm>
            <a:off x="4319011" y="1851974"/>
            <a:ext cx="365473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3600516" y="3427944"/>
                <a:ext cx="1942968" cy="8113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𝐽𝑆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516" y="3427944"/>
                <a:ext cx="1942968" cy="811376"/>
              </a:xfrm>
              <a:prstGeom prst="rect">
                <a:avLst/>
              </a:prstGeom>
              <a:blipFill>
                <a:blip r:embed="rId9"/>
                <a:stretch>
                  <a:fillRect b="-135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6473028" y="3427944"/>
                <a:ext cx="2174570" cy="798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𝐽𝑆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00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028" y="3427944"/>
                <a:ext cx="2174570" cy="798873"/>
              </a:xfrm>
              <a:prstGeom prst="rect">
                <a:avLst/>
              </a:prstGeom>
              <a:blipFill>
                <a:blip r:embed="rId10"/>
                <a:stretch>
                  <a:fillRect b="-30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 flipH="1">
            <a:off x="196555" y="183824"/>
            <a:ext cx="6509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i="1" u="sng" dirty="0"/>
              <a:t>What is the problem of JS divergence?</a:t>
            </a:r>
            <a:endParaRPr lang="zh-TW" altLang="en-US" sz="2800" b="1" i="1" u="sng" dirty="0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90C42ECD-A0CB-4677-B9DC-007332951B29}"/>
              </a:ext>
            </a:extLst>
          </p:cNvPr>
          <p:cNvCxnSpPr/>
          <p:nvPr/>
        </p:nvCxnSpPr>
        <p:spPr>
          <a:xfrm>
            <a:off x="1055527" y="2603576"/>
            <a:ext cx="69587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「打叉 png」的圖片搜尋結果">
            <a:extLst>
              <a:ext uri="{FF2B5EF4-FFF2-40B4-BE49-F238E27FC236}">
                <a16:creationId xmlns:a16="http://schemas.microsoft.com/office/drawing/2014/main" id="{9B105D98-3114-4C49-8529-8013111D9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12" y="2298185"/>
            <a:ext cx="571453" cy="57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9C6FC397-18DB-4C4F-8381-1A84A550AB4B}"/>
              </a:ext>
            </a:extLst>
          </p:cNvPr>
          <p:cNvSpPr txBox="1"/>
          <p:nvPr/>
        </p:nvSpPr>
        <p:spPr>
          <a:xfrm rot="10800000">
            <a:off x="5514678" y="3502042"/>
            <a:ext cx="942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6265718-C7DE-491E-ACCB-5E042E93979B}"/>
              </a:ext>
            </a:extLst>
          </p:cNvPr>
          <p:cNvSpPr/>
          <p:nvPr/>
        </p:nvSpPr>
        <p:spPr>
          <a:xfrm>
            <a:off x="857882" y="4383545"/>
            <a:ext cx="70853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JS divergence is log2 if two distributions do not overlap.</a:t>
            </a:r>
            <a:endParaRPr lang="zh-TW" altLang="en-US" sz="2400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487AB90-0083-4471-97A0-610F4F0752AB}"/>
              </a:ext>
            </a:extLst>
          </p:cNvPr>
          <p:cNvSpPr txBox="1"/>
          <p:nvPr/>
        </p:nvSpPr>
        <p:spPr>
          <a:xfrm>
            <a:off x="857882" y="4908061"/>
            <a:ext cx="7872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Intuition: If two distributions do not overlap, binary classifier achieves 100% accuracy</a:t>
            </a:r>
            <a:endParaRPr lang="zh-TW" altLang="en-US" sz="2400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C2DBE96-2A24-4B13-B27C-EACEC076F8BC}"/>
              </a:ext>
            </a:extLst>
          </p:cNvPr>
          <p:cNvSpPr txBox="1"/>
          <p:nvPr/>
        </p:nvSpPr>
        <p:spPr>
          <a:xfrm>
            <a:off x="1913693" y="2874505"/>
            <a:ext cx="2525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Equally bad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46F75D75-E45D-4E44-B959-A058FB4D3201}"/>
              </a:ext>
            </a:extLst>
          </p:cNvPr>
          <p:cNvCxnSpPr/>
          <p:nvPr/>
        </p:nvCxnSpPr>
        <p:spPr>
          <a:xfrm flipV="1">
            <a:off x="2177143" y="3105337"/>
            <a:ext cx="215353" cy="3226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0AC86933-C8B6-451F-8D42-B38033214711}"/>
              </a:ext>
            </a:extLst>
          </p:cNvPr>
          <p:cNvCxnSpPr>
            <a:cxnSpLocks/>
          </p:cNvCxnSpPr>
          <p:nvPr/>
        </p:nvCxnSpPr>
        <p:spPr>
          <a:xfrm flipH="1" flipV="1">
            <a:off x="3962400" y="3105337"/>
            <a:ext cx="325715" cy="3052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86174A9-5BCB-4B51-9BBE-4C47DE3029ED}"/>
              </a:ext>
            </a:extLst>
          </p:cNvPr>
          <p:cNvSpPr txBox="1"/>
          <p:nvPr/>
        </p:nvSpPr>
        <p:spPr>
          <a:xfrm>
            <a:off x="1310614" y="5931746"/>
            <a:ext cx="4347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Same objective value is obtained.</a:t>
            </a:r>
            <a:endParaRPr lang="zh-TW" altLang="en-US" sz="2400" dirty="0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EFB5E886-3411-4559-B081-3096FF622EB8}"/>
              </a:ext>
            </a:extLst>
          </p:cNvPr>
          <p:cNvSpPr/>
          <p:nvPr/>
        </p:nvSpPr>
        <p:spPr>
          <a:xfrm>
            <a:off x="579348" y="5874384"/>
            <a:ext cx="665647" cy="57639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5A4C398C-22A8-4940-A182-32B557CDF56D}"/>
              </a:ext>
            </a:extLst>
          </p:cNvPr>
          <p:cNvSpPr txBox="1"/>
          <p:nvPr/>
        </p:nvSpPr>
        <p:spPr>
          <a:xfrm>
            <a:off x="6390757" y="5925733"/>
            <a:ext cx="251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Same divergence</a:t>
            </a:r>
            <a:endParaRPr lang="zh-TW" altLang="en-US" sz="2400" dirty="0"/>
          </a:p>
        </p:txBody>
      </p:sp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42BA3DED-B695-4A61-90A1-884F834204B6}"/>
              </a:ext>
            </a:extLst>
          </p:cNvPr>
          <p:cNvSpPr/>
          <p:nvPr/>
        </p:nvSpPr>
        <p:spPr>
          <a:xfrm>
            <a:off x="5659491" y="5868371"/>
            <a:ext cx="665647" cy="57639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530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6" grpId="0"/>
      <p:bldP spid="17" grpId="0"/>
      <p:bldP spid="24" grpId="0"/>
      <p:bldP spid="29" grpId="0"/>
      <p:bldP spid="30" grpId="0"/>
      <p:bldP spid="36" grpId="0"/>
      <p:bldP spid="18" grpId="0"/>
      <p:bldP spid="26" grpId="0"/>
      <p:bldP spid="21" grpId="0"/>
      <p:bldP spid="31" grpId="0"/>
      <p:bldP spid="20" grpId="0" animBg="1"/>
      <p:bldP spid="33" grpId="0"/>
      <p:bldP spid="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</a:t>
            </a:r>
            <a:r>
              <a:rPr lang="zh-TW" altLang="en-US" dirty="0"/>
              <a:t>asserstein distance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Considering one distribution P as a pile of earth, and another distribution Q as the target</a:t>
            </a:r>
          </a:p>
          <a:p>
            <a:r>
              <a:rPr lang="en-US" altLang="zh-TW" dirty="0"/>
              <a:t>The average distance the earth mover has to move the earth.</a:t>
            </a:r>
            <a:endParaRPr lang="zh-TW" altLang="en-US" dirty="0"/>
          </a:p>
        </p:txBody>
      </p:sp>
      <p:cxnSp>
        <p:nvCxnSpPr>
          <p:cNvPr id="6" name="直線接點 5"/>
          <p:cNvCxnSpPr/>
          <p:nvPr/>
        </p:nvCxnSpPr>
        <p:spPr>
          <a:xfrm>
            <a:off x="1099352" y="5626066"/>
            <a:ext cx="36426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「推土機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962" y="3826232"/>
            <a:ext cx="3752850" cy="279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773909" y="4280698"/>
            <a:ext cx="164892" cy="1345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815070" y="4280698"/>
            <a:ext cx="164892" cy="134536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699677" y="3849810"/>
                <a:ext cx="31335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677" y="3849810"/>
                <a:ext cx="313356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730355" y="3826232"/>
                <a:ext cx="3343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355" y="3826232"/>
                <a:ext cx="33432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/>
          <p:cNvSpPr txBox="1"/>
          <p:nvPr/>
        </p:nvSpPr>
        <p:spPr>
          <a:xfrm>
            <a:off x="2504164" y="5124883"/>
            <a:ext cx="754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</a:t>
            </a:r>
            <a:endParaRPr lang="zh-TW" altLang="en-US" sz="2400" dirty="0"/>
          </a:p>
        </p:txBody>
      </p:sp>
      <p:cxnSp>
        <p:nvCxnSpPr>
          <p:cNvPr id="14" name="直線單箭頭接點 13"/>
          <p:cNvCxnSpPr>
            <a:cxnSpLocks/>
          </p:cNvCxnSpPr>
          <p:nvPr/>
        </p:nvCxnSpPr>
        <p:spPr>
          <a:xfrm>
            <a:off x="2013033" y="5547030"/>
            <a:ext cx="1717322" cy="0"/>
          </a:xfrm>
          <a:prstGeom prst="straightConnector1">
            <a:avLst/>
          </a:prstGeom>
          <a:ln w="28575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013033" y="5983306"/>
                <a:ext cx="17455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3033" y="5983306"/>
                <a:ext cx="1745541" cy="369332"/>
              </a:xfrm>
              <a:prstGeom prst="rect">
                <a:avLst/>
              </a:prstGeom>
              <a:blipFill>
                <a:blip r:embed="rId6"/>
                <a:stretch>
                  <a:fillRect l="-3484" r="-3136" b="-3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302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</a:t>
            </a:r>
            <a:r>
              <a:rPr lang="zh-TW" altLang="en-US" dirty="0"/>
              <a:t>asserstein distance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87" y="1704276"/>
            <a:ext cx="4136073" cy="147716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47863" y="6410504"/>
            <a:ext cx="8440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altLang="zh-TW" dirty="0"/>
              <a:t>Source of image: </a:t>
            </a:r>
            <a:r>
              <a:rPr lang="zh-TW" altLang="en-US" dirty="0"/>
              <a:t>https://vincentherrmann.github.io/blog/wasserstein/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87" y="3389993"/>
            <a:ext cx="4160008" cy="13684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29671" y="2251605"/>
                <a:ext cx="313356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71" y="2251605"/>
                <a:ext cx="313356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08705" y="3894123"/>
                <a:ext cx="3343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5" y="3894123"/>
                <a:ext cx="33432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10"/>
          <p:cNvCxnSpPr/>
          <p:nvPr/>
        </p:nvCxnSpPr>
        <p:spPr>
          <a:xfrm>
            <a:off x="452387" y="3136215"/>
            <a:ext cx="413607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>
            <a:cxnSpLocks/>
          </p:cNvCxnSpPr>
          <p:nvPr/>
        </p:nvCxnSpPr>
        <p:spPr>
          <a:xfrm>
            <a:off x="345693" y="4758417"/>
            <a:ext cx="42667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452387" y="5460240"/>
            <a:ext cx="8489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Using the “moving plan” with the smallest average distance to define the Wasserstein distance.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43027" y="4990877"/>
            <a:ext cx="8489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There are many possible “moving plans”. 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手繪多邊形: 圖案 23"/>
          <p:cNvSpPr/>
          <p:nvPr/>
        </p:nvSpPr>
        <p:spPr>
          <a:xfrm>
            <a:off x="1885004" y="1924902"/>
            <a:ext cx="392969" cy="1029257"/>
          </a:xfrm>
          <a:custGeom>
            <a:avLst/>
            <a:gdLst>
              <a:gd name="connsiteX0" fmla="*/ 392969 w 392969"/>
              <a:gd name="connsiteY0" fmla="*/ 143885 h 1029257"/>
              <a:gd name="connsiteX1" fmla="*/ 44626 w 392969"/>
              <a:gd name="connsiteY1" fmla="*/ 71314 h 1029257"/>
              <a:gd name="connsiteX2" fmla="*/ 15598 w 392969"/>
              <a:gd name="connsiteY2" fmla="*/ 1029257 h 102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2969" h="1029257">
                <a:moveTo>
                  <a:pt x="392969" y="143885"/>
                </a:moveTo>
                <a:cubicBezTo>
                  <a:pt x="250245" y="33818"/>
                  <a:pt x="107521" y="-76248"/>
                  <a:pt x="44626" y="71314"/>
                </a:cubicBezTo>
                <a:cubicBezTo>
                  <a:pt x="-18269" y="218876"/>
                  <a:pt x="-1336" y="624066"/>
                  <a:pt x="15598" y="102925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手繪多邊形: 圖案 24"/>
          <p:cNvSpPr/>
          <p:nvPr/>
        </p:nvSpPr>
        <p:spPr>
          <a:xfrm>
            <a:off x="724944" y="2112578"/>
            <a:ext cx="798286" cy="681924"/>
          </a:xfrm>
          <a:custGeom>
            <a:avLst/>
            <a:gdLst>
              <a:gd name="connsiteX0" fmla="*/ 0 w 798286"/>
              <a:gd name="connsiteY0" fmla="*/ 290038 h 681924"/>
              <a:gd name="connsiteX1" fmla="*/ 348343 w 798286"/>
              <a:gd name="connsiteY1" fmla="*/ 14267 h 681924"/>
              <a:gd name="connsiteX2" fmla="*/ 798286 w 798286"/>
              <a:gd name="connsiteY2" fmla="*/ 681924 h 68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8286" h="681924">
                <a:moveTo>
                  <a:pt x="0" y="290038"/>
                </a:moveTo>
                <a:cubicBezTo>
                  <a:pt x="107647" y="119495"/>
                  <a:pt x="215295" y="-51047"/>
                  <a:pt x="348343" y="14267"/>
                </a:cubicBezTo>
                <a:cubicBezTo>
                  <a:pt x="481391" y="79581"/>
                  <a:pt x="639838" y="380752"/>
                  <a:pt x="798286" y="681924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565" y="1717785"/>
            <a:ext cx="4136073" cy="1477169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565" y="3403502"/>
            <a:ext cx="4160008" cy="1368424"/>
          </a:xfrm>
          <a:prstGeom prst="rect">
            <a:avLst/>
          </a:prstGeom>
        </p:spPr>
      </p:pic>
      <p:cxnSp>
        <p:nvCxnSpPr>
          <p:cNvPr id="28" name="直線單箭頭接點 27"/>
          <p:cNvCxnSpPr/>
          <p:nvPr/>
        </p:nvCxnSpPr>
        <p:spPr>
          <a:xfrm>
            <a:off x="4823565" y="3149724"/>
            <a:ext cx="413607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>
            <a:cxnSpLocks/>
          </p:cNvCxnSpPr>
          <p:nvPr/>
        </p:nvCxnSpPr>
        <p:spPr>
          <a:xfrm>
            <a:off x="4804845" y="4771926"/>
            <a:ext cx="42667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手繪多邊形: 圖案 29"/>
          <p:cNvSpPr/>
          <p:nvPr/>
        </p:nvSpPr>
        <p:spPr>
          <a:xfrm>
            <a:off x="5834744" y="1938412"/>
            <a:ext cx="814408" cy="869600"/>
          </a:xfrm>
          <a:custGeom>
            <a:avLst/>
            <a:gdLst>
              <a:gd name="connsiteX0" fmla="*/ 392969 w 392969"/>
              <a:gd name="connsiteY0" fmla="*/ 143885 h 1029257"/>
              <a:gd name="connsiteX1" fmla="*/ 44626 w 392969"/>
              <a:gd name="connsiteY1" fmla="*/ 71314 h 1029257"/>
              <a:gd name="connsiteX2" fmla="*/ 15598 w 392969"/>
              <a:gd name="connsiteY2" fmla="*/ 1029257 h 102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2969" h="1029257">
                <a:moveTo>
                  <a:pt x="392969" y="143885"/>
                </a:moveTo>
                <a:cubicBezTo>
                  <a:pt x="250245" y="33818"/>
                  <a:pt x="107521" y="-76248"/>
                  <a:pt x="44626" y="71314"/>
                </a:cubicBezTo>
                <a:cubicBezTo>
                  <a:pt x="-18269" y="218876"/>
                  <a:pt x="-1336" y="624066"/>
                  <a:pt x="15598" y="1029257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手繪多邊形: 圖案 30"/>
          <p:cNvSpPr/>
          <p:nvPr/>
        </p:nvSpPr>
        <p:spPr>
          <a:xfrm>
            <a:off x="5096122" y="2126087"/>
            <a:ext cx="1160060" cy="681924"/>
          </a:xfrm>
          <a:custGeom>
            <a:avLst/>
            <a:gdLst>
              <a:gd name="connsiteX0" fmla="*/ 0 w 798286"/>
              <a:gd name="connsiteY0" fmla="*/ 290038 h 681924"/>
              <a:gd name="connsiteX1" fmla="*/ 348343 w 798286"/>
              <a:gd name="connsiteY1" fmla="*/ 14267 h 681924"/>
              <a:gd name="connsiteX2" fmla="*/ 798286 w 798286"/>
              <a:gd name="connsiteY2" fmla="*/ 681924 h 68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8286" h="681924">
                <a:moveTo>
                  <a:pt x="0" y="290038"/>
                </a:moveTo>
                <a:cubicBezTo>
                  <a:pt x="107647" y="119495"/>
                  <a:pt x="215295" y="-51047"/>
                  <a:pt x="348343" y="14267"/>
                </a:cubicBezTo>
                <a:cubicBezTo>
                  <a:pt x="481391" y="79581"/>
                  <a:pt x="639838" y="380752"/>
                  <a:pt x="798286" y="681924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1"/>
          <p:cNvSpPr txBox="1"/>
          <p:nvPr/>
        </p:nvSpPr>
        <p:spPr>
          <a:xfrm>
            <a:off x="3004425" y="1495728"/>
            <a:ext cx="1549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0000FF"/>
                </a:solidFill>
              </a:rPr>
              <a:t>Smaller distance?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7409818" y="1518321"/>
            <a:ext cx="1549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0000FF"/>
                </a:solidFill>
              </a:rPr>
              <a:t>Larger distance?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4" grpId="0" animBg="1"/>
      <p:bldP spid="25" grpId="0" animBg="1"/>
      <p:bldP spid="30" grpId="0" animBg="1"/>
      <p:bldP spid="31" grpId="0" animBg="1"/>
      <p:bldP spid="32" grpId="0"/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/>
          <p:cNvCxnSpPr/>
          <p:nvPr/>
        </p:nvCxnSpPr>
        <p:spPr>
          <a:xfrm flipH="1">
            <a:off x="2458723" y="1275392"/>
            <a:ext cx="0" cy="1003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接點 4"/>
          <p:cNvCxnSpPr/>
          <p:nvPr/>
        </p:nvCxnSpPr>
        <p:spPr>
          <a:xfrm flipH="1">
            <a:off x="1178994" y="1275831"/>
            <a:ext cx="0" cy="10033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487209" y="1627030"/>
                <a:ext cx="7705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209" y="1627030"/>
                <a:ext cx="770596" cy="369332"/>
              </a:xfrm>
              <a:prstGeom prst="rect">
                <a:avLst/>
              </a:prstGeom>
              <a:blipFill>
                <a:blip r:embed="rId2"/>
                <a:stretch>
                  <a:fillRect l="-8730" r="-3968"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596553" y="1580976"/>
                <a:ext cx="494687" cy="403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553" y="1580976"/>
                <a:ext cx="494687" cy="403124"/>
              </a:xfrm>
              <a:prstGeom prst="rect">
                <a:avLst/>
              </a:prstGeom>
              <a:blipFill>
                <a:blip r:embed="rId3"/>
                <a:stretch>
                  <a:fillRect l="-14815" b="-121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接點 7"/>
          <p:cNvCxnSpPr>
            <a:cxnSpLocks/>
          </p:cNvCxnSpPr>
          <p:nvPr/>
        </p:nvCxnSpPr>
        <p:spPr>
          <a:xfrm>
            <a:off x="4774301" y="1290026"/>
            <a:ext cx="0" cy="10722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>
            <a:cxnSpLocks/>
          </p:cNvCxnSpPr>
          <p:nvPr/>
        </p:nvCxnSpPr>
        <p:spPr>
          <a:xfrm>
            <a:off x="4248436" y="1290026"/>
            <a:ext cx="0" cy="107225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4840529" y="1629033"/>
                <a:ext cx="7705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529" y="1629033"/>
                <a:ext cx="770596" cy="369332"/>
              </a:xfrm>
              <a:prstGeom prst="rect">
                <a:avLst/>
              </a:prstGeom>
              <a:blipFill>
                <a:blip r:embed="rId4"/>
                <a:stretch>
                  <a:fillRect l="-8730" r="-3968"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620193" y="1629033"/>
                <a:ext cx="494687" cy="401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193" y="1629033"/>
                <a:ext cx="494687" cy="401072"/>
              </a:xfrm>
              <a:prstGeom prst="rect">
                <a:avLst/>
              </a:prstGeom>
              <a:blipFill>
                <a:blip r:embed="rId5"/>
                <a:stretch>
                  <a:fillRect l="-14815" b="-121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760863" y="3344205"/>
                <a:ext cx="1871602" cy="798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𝐽𝑆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63" y="3344205"/>
                <a:ext cx="1871602" cy="798873"/>
              </a:xfrm>
              <a:prstGeom prst="rect">
                <a:avLst/>
              </a:prstGeom>
              <a:blipFill>
                <a:blip r:embed="rId6"/>
                <a:stretch>
                  <a:fillRect b="-152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線接點 13"/>
          <p:cNvCxnSpPr>
            <a:cxnSpLocks/>
          </p:cNvCxnSpPr>
          <p:nvPr/>
        </p:nvCxnSpPr>
        <p:spPr>
          <a:xfrm flipH="1">
            <a:off x="7802293" y="1365031"/>
            <a:ext cx="0" cy="9371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>
            <a:cxnSpLocks/>
          </p:cNvCxnSpPr>
          <p:nvPr/>
        </p:nvCxnSpPr>
        <p:spPr>
          <a:xfrm>
            <a:off x="7751147" y="1365031"/>
            <a:ext cx="0" cy="93712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7894970" y="1682015"/>
                <a:ext cx="7705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4970" y="1682015"/>
                <a:ext cx="770596" cy="369332"/>
              </a:xfrm>
              <a:prstGeom prst="rect">
                <a:avLst/>
              </a:prstGeom>
              <a:blipFill>
                <a:blip r:embed="rId7"/>
                <a:stretch>
                  <a:fillRect l="-8661" r="-3150"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6984101" y="1648223"/>
                <a:ext cx="715901" cy="403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101" y="1648223"/>
                <a:ext cx="715901" cy="403124"/>
              </a:xfrm>
              <a:prstGeom prst="rect">
                <a:avLst/>
              </a:prstGeom>
              <a:blipFill>
                <a:blip r:embed="rId8"/>
                <a:stretch>
                  <a:fillRect l="-10256" b="-104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字方塊 23"/>
          <p:cNvSpPr txBox="1"/>
          <p:nvPr/>
        </p:nvSpPr>
        <p:spPr>
          <a:xfrm rot="10800000">
            <a:off x="5798515" y="1742848"/>
            <a:ext cx="942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cxnSp>
        <p:nvCxnSpPr>
          <p:cNvPr id="27" name="直線單箭頭接點 26"/>
          <p:cNvCxnSpPr>
            <a:cxnSpLocks/>
          </p:cNvCxnSpPr>
          <p:nvPr/>
        </p:nvCxnSpPr>
        <p:spPr>
          <a:xfrm>
            <a:off x="1262200" y="1811696"/>
            <a:ext cx="1130296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>
            <a:cxnSpLocks/>
          </p:cNvCxnSpPr>
          <p:nvPr/>
        </p:nvCxnSpPr>
        <p:spPr>
          <a:xfrm>
            <a:off x="4319011" y="1851974"/>
            <a:ext cx="365473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3516884" y="3328257"/>
                <a:ext cx="1942968" cy="8113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𝐽𝑆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884" y="3328257"/>
                <a:ext cx="1942968" cy="811376"/>
              </a:xfrm>
              <a:prstGeom prst="rect">
                <a:avLst/>
              </a:prstGeom>
              <a:blipFill>
                <a:blip r:embed="rId9"/>
                <a:stretch>
                  <a:fillRect b="-127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6389396" y="3328257"/>
                <a:ext cx="2174570" cy="798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𝐽𝑆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00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396" y="3328257"/>
                <a:ext cx="2174570" cy="798873"/>
              </a:xfrm>
              <a:prstGeom prst="rect">
                <a:avLst/>
              </a:prstGeom>
              <a:blipFill>
                <a:blip r:embed="rId10"/>
                <a:stretch>
                  <a:fillRect b="-22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 flipH="1">
            <a:off x="196555" y="183824"/>
            <a:ext cx="6509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i="1" u="sng" dirty="0"/>
              <a:t>What is the problem of JS divergence?</a:t>
            </a:r>
            <a:endParaRPr lang="zh-TW" altLang="en-US" sz="2800" b="1" i="1" u="sng" dirty="0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90C42ECD-A0CB-4677-B9DC-007332951B29}"/>
              </a:ext>
            </a:extLst>
          </p:cNvPr>
          <p:cNvCxnSpPr/>
          <p:nvPr/>
        </p:nvCxnSpPr>
        <p:spPr>
          <a:xfrm>
            <a:off x="991013" y="2774360"/>
            <a:ext cx="69587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「打叉 png」的圖片搜尋結果">
            <a:extLst>
              <a:ext uri="{FF2B5EF4-FFF2-40B4-BE49-F238E27FC236}">
                <a16:creationId xmlns:a16="http://schemas.microsoft.com/office/drawing/2014/main" id="{9B105D98-3114-4C49-8529-8013111D9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398" y="2468969"/>
            <a:ext cx="571453" cy="57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EF2AC0A6-FF71-473E-B472-670A5D37EE6B}"/>
                  </a:ext>
                </a:extLst>
              </p:cNvPr>
              <p:cNvSpPr txBox="1"/>
              <p:nvPr/>
            </p:nvSpPr>
            <p:spPr>
              <a:xfrm>
                <a:off x="713429" y="4361245"/>
                <a:ext cx="1888850" cy="798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EF2AC0A6-FF71-473E-B472-670A5D37E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29" y="4361245"/>
                <a:ext cx="1888850" cy="798873"/>
              </a:xfrm>
              <a:prstGeom prst="rect">
                <a:avLst/>
              </a:prstGeom>
              <a:blipFill>
                <a:blip r:embed="rId12"/>
                <a:stretch>
                  <a:fillRect b="-610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C5382ED2-4C63-4448-B685-7D55E258B5AE}"/>
                  </a:ext>
                </a:extLst>
              </p:cNvPr>
              <p:cNvSpPr txBox="1"/>
              <p:nvPr/>
            </p:nvSpPr>
            <p:spPr>
              <a:xfrm>
                <a:off x="3490291" y="4408135"/>
                <a:ext cx="1960217" cy="8113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C5382ED2-4C63-4448-B685-7D55E258B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291" y="4408135"/>
                <a:ext cx="1960217" cy="811376"/>
              </a:xfrm>
              <a:prstGeom prst="rect">
                <a:avLst/>
              </a:prstGeom>
              <a:blipFill>
                <a:blip r:embed="rId13"/>
                <a:stretch>
                  <a:fillRect b="-375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682C4B90-6072-486B-964C-BFC894D528ED}"/>
                  </a:ext>
                </a:extLst>
              </p:cNvPr>
              <p:cNvSpPr txBox="1"/>
              <p:nvPr/>
            </p:nvSpPr>
            <p:spPr>
              <a:xfrm>
                <a:off x="6389396" y="4436025"/>
                <a:ext cx="2174570" cy="798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00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682C4B90-6072-486B-964C-BFC894D52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396" y="4436025"/>
                <a:ext cx="2174570" cy="798873"/>
              </a:xfrm>
              <a:prstGeom prst="rect">
                <a:avLst/>
              </a:prstGeom>
              <a:blipFill>
                <a:blip r:embed="rId14"/>
                <a:stretch>
                  <a:fillRect b="-22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B8E4443B-1E9B-424F-BF65-303F18F59A3F}"/>
              </a:ext>
            </a:extLst>
          </p:cNvPr>
          <p:cNvCxnSpPr/>
          <p:nvPr/>
        </p:nvCxnSpPr>
        <p:spPr>
          <a:xfrm>
            <a:off x="1079416" y="5654903"/>
            <a:ext cx="69587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CFBB1631-E32D-42EF-8A48-7D270C4CB5F7}"/>
                  </a:ext>
                </a:extLst>
              </p:cNvPr>
              <p:cNvSpPr txBox="1"/>
              <p:nvPr/>
            </p:nvSpPr>
            <p:spPr>
              <a:xfrm>
                <a:off x="1700694" y="1386792"/>
                <a:ext cx="38946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CFBB1631-E32D-42EF-8A48-7D270C4CB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0694" y="1386792"/>
                <a:ext cx="389466" cy="369332"/>
              </a:xfrm>
              <a:prstGeom prst="rect">
                <a:avLst/>
              </a:prstGeom>
              <a:blipFill>
                <a:blip r:embed="rId16"/>
                <a:stretch>
                  <a:fillRect l="-18750" r="-6250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EEC67275-D08E-42EA-B0F5-65B798945FA2}"/>
                  </a:ext>
                </a:extLst>
              </p:cNvPr>
              <p:cNvSpPr txBox="1"/>
              <p:nvPr/>
            </p:nvSpPr>
            <p:spPr>
              <a:xfrm>
                <a:off x="4364070" y="1410376"/>
                <a:ext cx="38946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EEC67275-D08E-42EA-B0F5-65B798945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070" y="1410376"/>
                <a:ext cx="389466" cy="369332"/>
              </a:xfrm>
              <a:prstGeom prst="rect">
                <a:avLst/>
              </a:prstGeom>
              <a:blipFill>
                <a:blip r:embed="rId17"/>
                <a:stretch>
                  <a:fillRect l="-18750" r="-4688"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字方塊 35">
            <a:extLst>
              <a:ext uri="{FF2B5EF4-FFF2-40B4-BE49-F238E27FC236}">
                <a16:creationId xmlns:a16="http://schemas.microsoft.com/office/drawing/2014/main" id="{9C6FC397-18DB-4C4F-8381-1A84A550AB4B}"/>
              </a:ext>
            </a:extLst>
          </p:cNvPr>
          <p:cNvSpPr txBox="1"/>
          <p:nvPr/>
        </p:nvSpPr>
        <p:spPr>
          <a:xfrm rot="10800000">
            <a:off x="5431046" y="3402355"/>
            <a:ext cx="942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9BF65B47-17AE-42CF-8655-5F42F413DAC9}"/>
              </a:ext>
            </a:extLst>
          </p:cNvPr>
          <p:cNvSpPr txBox="1"/>
          <p:nvPr/>
        </p:nvSpPr>
        <p:spPr>
          <a:xfrm rot="10800000">
            <a:off x="5459852" y="4582990"/>
            <a:ext cx="942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3105B3DC-1CA4-4D03-93A2-63774F35CF35}"/>
              </a:ext>
            </a:extLst>
          </p:cNvPr>
          <p:cNvSpPr txBox="1"/>
          <p:nvPr/>
        </p:nvSpPr>
        <p:spPr>
          <a:xfrm>
            <a:off x="4973429" y="4977643"/>
            <a:ext cx="972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Better!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7" grpId="0"/>
      <p:bldP spid="3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WGAN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626961" y="2143388"/>
                <a:ext cx="124995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61" y="2143388"/>
                <a:ext cx="1249958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547244" y="2505968"/>
                <a:ext cx="7247048" cy="6408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8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∈1−</m:t>
                              </m:r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𝐿𝑖𝑝𝑠𝑐h𝑖𝑡𝑧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~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𝑑𝑎𝑡𝑎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~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244" y="2505968"/>
                <a:ext cx="7247048" cy="6408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D5FC1887-A0A0-4A2A-B7BF-F2A420D75F7A}"/>
                  </a:ext>
                </a:extLst>
              </p:cNvPr>
              <p:cNvSpPr/>
              <p:nvPr/>
            </p:nvSpPr>
            <p:spPr>
              <a:xfrm>
                <a:off x="585383" y="1473040"/>
                <a:ext cx="801834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800" dirty="0"/>
                  <a:t>Evaluate </a:t>
                </a:r>
                <a:r>
                  <a:rPr lang="zh-TW" altLang="en-US" sz="2800" dirty="0"/>
                  <a:t>wasserstein distance </a:t>
                </a:r>
                <a:r>
                  <a:rPr lang="en-US" altLang="zh-TW" sz="2800" dirty="0"/>
                  <a:t>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</m:oMath>
                </a14:m>
                <a:r>
                  <a:rPr lang="en-US" altLang="zh-TW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US" altLang="zh-TW" sz="2800" dirty="0"/>
                  <a:t>  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D5FC1887-A0A0-4A2A-B7BF-F2A420D75F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83" y="1473040"/>
                <a:ext cx="8018349" cy="523220"/>
              </a:xfrm>
              <a:prstGeom prst="rect">
                <a:avLst/>
              </a:prstGeom>
              <a:blipFill>
                <a:blip r:embed="rId5"/>
                <a:stretch>
                  <a:fillRect l="-1521" t="-11765" b="-341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D328C26C-E88B-46C7-894E-EA89F88DE0F4}"/>
              </a:ext>
            </a:extLst>
          </p:cNvPr>
          <p:cNvSpPr/>
          <p:nvPr/>
        </p:nvSpPr>
        <p:spPr>
          <a:xfrm>
            <a:off x="5343702" y="117490"/>
            <a:ext cx="3506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[Martin </a:t>
            </a:r>
            <a:r>
              <a:rPr lang="en-US" altLang="zh-TW" dirty="0" err="1">
                <a:solidFill>
                  <a:srgbClr val="0000FF"/>
                </a:solidFill>
              </a:rPr>
              <a:t>Arjovsky</a:t>
            </a:r>
            <a:r>
              <a:rPr lang="en-US" altLang="zh-TW" dirty="0">
                <a:solidFill>
                  <a:srgbClr val="0000FF"/>
                </a:solidFill>
              </a:rPr>
              <a:t>, et al., </a:t>
            </a:r>
            <a:r>
              <a:rPr lang="en-US" altLang="zh-TW" dirty="0" err="1">
                <a:solidFill>
                  <a:srgbClr val="0000FF"/>
                </a:solidFill>
              </a:rPr>
              <a:t>arXiv</a:t>
            </a:r>
            <a:r>
              <a:rPr lang="en-US" altLang="zh-TW" dirty="0">
                <a:solidFill>
                  <a:srgbClr val="0000FF"/>
                </a:solidFill>
              </a:rPr>
              <a:t>, 2017]</a:t>
            </a:r>
          </a:p>
        </p:txBody>
      </p:sp>
      <p:sp>
        <p:nvSpPr>
          <p:cNvPr id="18" name="箭號: 向下 17">
            <a:extLst>
              <a:ext uri="{FF2B5EF4-FFF2-40B4-BE49-F238E27FC236}">
                <a16:creationId xmlns:a16="http://schemas.microsoft.com/office/drawing/2014/main" id="{2B23E36E-CE9F-41A6-B281-742E6BA991BE}"/>
              </a:ext>
            </a:extLst>
          </p:cNvPr>
          <p:cNvSpPr/>
          <p:nvPr/>
        </p:nvSpPr>
        <p:spPr>
          <a:xfrm flipV="1">
            <a:off x="5507624" y="2225739"/>
            <a:ext cx="530799" cy="266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下 18">
            <a:extLst>
              <a:ext uri="{FF2B5EF4-FFF2-40B4-BE49-F238E27FC236}">
                <a16:creationId xmlns:a16="http://schemas.microsoft.com/office/drawing/2014/main" id="{B740A4E6-4369-4E16-B626-5B28C10D25B6}"/>
              </a:ext>
            </a:extLst>
          </p:cNvPr>
          <p:cNvSpPr/>
          <p:nvPr/>
        </p:nvSpPr>
        <p:spPr>
          <a:xfrm>
            <a:off x="7775280" y="2263993"/>
            <a:ext cx="530799" cy="266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6CC324FD-01F2-4073-84F1-89957F35BAA9}"/>
              </a:ext>
            </a:extLst>
          </p:cNvPr>
          <p:cNvCxnSpPr/>
          <p:nvPr/>
        </p:nvCxnSpPr>
        <p:spPr>
          <a:xfrm>
            <a:off x="2349174" y="3156276"/>
            <a:ext cx="14705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CB0B3A2-78AD-40D4-A4AE-81FDF1603A56}"/>
              </a:ext>
            </a:extLst>
          </p:cNvPr>
          <p:cNvSpPr txBox="1"/>
          <p:nvPr/>
        </p:nvSpPr>
        <p:spPr>
          <a:xfrm>
            <a:off x="4961007" y="3248170"/>
            <a:ext cx="477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How to fulfill this constraint?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5096C69-3758-4740-BB96-B9A01958F545}"/>
              </a:ext>
            </a:extLst>
          </p:cNvPr>
          <p:cNvSpPr txBox="1"/>
          <p:nvPr/>
        </p:nvSpPr>
        <p:spPr>
          <a:xfrm>
            <a:off x="1221153" y="3248170"/>
            <a:ext cx="364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D has to be smooth enough.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C6637A1B-6FFD-4C60-8943-DA5E0CE1D33D}"/>
              </a:ext>
            </a:extLst>
          </p:cNvPr>
          <p:cNvGrpSpPr/>
          <p:nvPr/>
        </p:nvGrpSpPr>
        <p:grpSpPr>
          <a:xfrm>
            <a:off x="4952085" y="5329167"/>
            <a:ext cx="3608951" cy="194716"/>
            <a:chOff x="2912406" y="6388647"/>
            <a:chExt cx="3608951" cy="194716"/>
          </a:xfrm>
        </p:grpSpPr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C5E4F36E-365F-4830-ABC7-0561817E956C}"/>
                </a:ext>
              </a:extLst>
            </p:cNvPr>
            <p:cNvCxnSpPr>
              <a:cxnSpLocks/>
            </p:cNvCxnSpPr>
            <p:nvPr/>
          </p:nvCxnSpPr>
          <p:spPr>
            <a:xfrm>
              <a:off x="2912406" y="6497575"/>
              <a:ext cx="360895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A6ECBB43-A85C-4E31-8BBD-81D6ADB9716F}"/>
                </a:ext>
              </a:extLst>
            </p:cNvPr>
            <p:cNvSpPr/>
            <p:nvPr/>
          </p:nvSpPr>
          <p:spPr>
            <a:xfrm>
              <a:off x="5358789" y="6402261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64C39883-E990-43B1-8DE3-FEB4E9794E05}"/>
                </a:ext>
              </a:extLst>
            </p:cNvPr>
            <p:cNvSpPr/>
            <p:nvPr/>
          </p:nvSpPr>
          <p:spPr>
            <a:xfrm>
              <a:off x="5173669" y="6402260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橢圓 33">
              <a:extLst>
                <a:ext uri="{FF2B5EF4-FFF2-40B4-BE49-F238E27FC236}">
                  <a16:creationId xmlns:a16="http://schemas.microsoft.com/office/drawing/2014/main" id="{15E1FE06-66B8-49E7-B148-F1DC802FA6B8}"/>
                </a:ext>
              </a:extLst>
            </p:cNvPr>
            <p:cNvSpPr/>
            <p:nvPr/>
          </p:nvSpPr>
          <p:spPr>
            <a:xfrm>
              <a:off x="5522997" y="6402259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橢圓 34">
              <a:extLst>
                <a:ext uri="{FF2B5EF4-FFF2-40B4-BE49-F238E27FC236}">
                  <a16:creationId xmlns:a16="http://schemas.microsoft.com/office/drawing/2014/main" id="{3241F9B3-183E-46F4-A20C-FF87B03AEBFE}"/>
                </a:ext>
              </a:extLst>
            </p:cNvPr>
            <p:cNvSpPr/>
            <p:nvPr/>
          </p:nvSpPr>
          <p:spPr>
            <a:xfrm>
              <a:off x="4910129" y="6400217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橢圓 35">
              <a:extLst>
                <a:ext uri="{FF2B5EF4-FFF2-40B4-BE49-F238E27FC236}">
                  <a16:creationId xmlns:a16="http://schemas.microsoft.com/office/drawing/2014/main" id="{9AA15CA0-48BA-40DC-9121-4CF4984C96D2}"/>
                </a:ext>
              </a:extLst>
            </p:cNvPr>
            <p:cNvSpPr/>
            <p:nvPr/>
          </p:nvSpPr>
          <p:spPr>
            <a:xfrm>
              <a:off x="5798500" y="6411786"/>
              <a:ext cx="171577" cy="171577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橢圓 36">
              <a:extLst>
                <a:ext uri="{FF2B5EF4-FFF2-40B4-BE49-F238E27FC236}">
                  <a16:creationId xmlns:a16="http://schemas.microsoft.com/office/drawing/2014/main" id="{9CD1C308-5485-4018-84F1-09A62F3B42BD}"/>
                </a:ext>
              </a:extLst>
            </p:cNvPr>
            <p:cNvSpPr/>
            <p:nvPr/>
          </p:nvSpPr>
          <p:spPr>
            <a:xfrm>
              <a:off x="3842131" y="6390691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F0A46824-20FA-4A1E-A9ED-F09CFFCF285D}"/>
                </a:ext>
              </a:extLst>
            </p:cNvPr>
            <p:cNvSpPr/>
            <p:nvPr/>
          </p:nvSpPr>
          <p:spPr>
            <a:xfrm>
              <a:off x="3657011" y="6390690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7BA99846-EE35-4564-908C-3FFA5E1D3D89}"/>
                </a:ext>
              </a:extLst>
            </p:cNvPr>
            <p:cNvSpPr/>
            <p:nvPr/>
          </p:nvSpPr>
          <p:spPr>
            <a:xfrm>
              <a:off x="4006339" y="6390689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C803E559-B97D-4A48-A384-19CC336106EA}"/>
                </a:ext>
              </a:extLst>
            </p:cNvPr>
            <p:cNvSpPr/>
            <p:nvPr/>
          </p:nvSpPr>
          <p:spPr>
            <a:xfrm>
              <a:off x="3393471" y="6388647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DA79FC19-DBEC-429A-AC8F-48A191D5B626}"/>
                </a:ext>
              </a:extLst>
            </p:cNvPr>
            <p:cNvSpPr/>
            <p:nvPr/>
          </p:nvSpPr>
          <p:spPr>
            <a:xfrm>
              <a:off x="4281842" y="6400216"/>
              <a:ext cx="171577" cy="17157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2" name="箭號: 向右 41">
            <a:extLst>
              <a:ext uri="{FF2B5EF4-FFF2-40B4-BE49-F238E27FC236}">
                <a16:creationId xmlns:a16="http://schemas.microsoft.com/office/drawing/2014/main" id="{8518A7AB-C2E1-4593-B75D-2E1670144851}"/>
              </a:ext>
            </a:extLst>
          </p:cNvPr>
          <p:cNvSpPr/>
          <p:nvPr/>
        </p:nvSpPr>
        <p:spPr>
          <a:xfrm rot="5400000" flipV="1">
            <a:off x="5657816" y="5918024"/>
            <a:ext cx="465229" cy="55154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箭號: 向右 42">
            <a:extLst>
              <a:ext uri="{FF2B5EF4-FFF2-40B4-BE49-F238E27FC236}">
                <a16:creationId xmlns:a16="http://schemas.microsoft.com/office/drawing/2014/main" id="{21493FCF-AB80-4033-8D39-C51DF308A2DE}"/>
              </a:ext>
            </a:extLst>
          </p:cNvPr>
          <p:cNvSpPr/>
          <p:nvPr/>
        </p:nvSpPr>
        <p:spPr>
          <a:xfrm rot="16200000">
            <a:off x="7217096" y="4283436"/>
            <a:ext cx="465229" cy="55154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55BC4CC4-C529-4A2E-9920-4BB8FC85DFE0}"/>
              </a:ext>
            </a:extLst>
          </p:cNvPr>
          <p:cNvSpPr txBox="1"/>
          <p:nvPr/>
        </p:nvSpPr>
        <p:spPr>
          <a:xfrm>
            <a:off x="7121385" y="4875058"/>
            <a:ext cx="79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B050"/>
                </a:solidFill>
              </a:rPr>
              <a:t>real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34B78788-C323-4714-BB78-C8CA4E0E5755}"/>
                  </a:ext>
                </a:extLst>
              </p:cNvPr>
              <p:cNvSpPr txBox="1"/>
              <p:nvPr/>
            </p:nvSpPr>
            <p:spPr>
              <a:xfrm>
                <a:off x="4624270" y="6003155"/>
                <a:ext cx="65562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zh-TW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34B78788-C323-4714-BB78-C8CA4E0E5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270" y="6003155"/>
                <a:ext cx="655629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手繪多邊形: 圖案 46">
            <a:extLst>
              <a:ext uri="{FF2B5EF4-FFF2-40B4-BE49-F238E27FC236}">
                <a16:creationId xmlns:a16="http://schemas.microsoft.com/office/drawing/2014/main" id="{439F5446-986F-4AF8-B25A-0CE8B0E57109}"/>
              </a:ext>
            </a:extLst>
          </p:cNvPr>
          <p:cNvSpPr/>
          <p:nvPr/>
        </p:nvSpPr>
        <p:spPr>
          <a:xfrm>
            <a:off x="5149438" y="4300479"/>
            <a:ext cx="3251200" cy="2170704"/>
          </a:xfrm>
          <a:custGeom>
            <a:avLst/>
            <a:gdLst>
              <a:gd name="connsiteX0" fmla="*/ 0 w 3251200"/>
              <a:gd name="connsiteY0" fmla="*/ 1061073 h 2170704"/>
              <a:gd name="connsiteX1" fmla="*/ 377371 w 3251200"/>
              <a:gd name="connsiteY1" fmla="*/ 2048044 h 2170704"/>
              <a:gd name="connsiteX2" fmla="*/ 1045028 w 3251200"/>
              <a:gd name="connsiteY2" fmla="*/ 2120616 h 2170704"/>
              <a:gd name="connsiteX3" fmla="*/ 1335314 w 3251200"/>
              <a:gd name="connsiteY3" fmla="*/ 1728730 h 2170704"/>
              <a:gd name="connsiteX4" fmla="*/ 1799771 w 3251200"/>
              <a:gd name="connsiteY4" fmla="*/ 669187 h 2170704"/>
              <a:gd name="connsiteX5" fmla="*/ 2046514 w 3251200"/>
              <a:gd name="connsiteY5" fmla="*/ 88616 h 2170704"/>
              <a:gd name="connsiteX6" fmla="*/ 2510971 w 3251200"/>
              <a:gd name="connsiteY6" fmla="*/ 45073 h 2170704"/>
              <a:gd name="connsiteX7" fmla="*/ 2917371 w 3251200"/>
              <a:gd name="connsiteY7" fmla="*/ 509530 h 2170704"/>
              <a:gd name="connsiteX8" fmla="*/ 3251200 w 3251200"/>
              <a:gd name="connsiteY8" fmla="*/ 1627130 h 217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51200" h="2170704">
                <a:moveTo>
                  <a:pt x="0" y="1061073"/>
                </a:moveTo>
                <a:cubicBezTo>
                  <a:pt x="101600" y="1466263"/>
                  <a:pt x="203200" y="1871454"/>
                  <a:pt x="377371" y="2048044"/>
                </a:cubicBezTo>
                <a:cubicBezTo>
                  <a:pt x="551542" y="2224634"/>
                  <a:pt x="885371" y="2173835"/>
                  <a:pt x="1045028" y="2120616"/>
                </a:cubicBezTo>
                <a:cubicBezTo>
                  <a:pt x="1204685" y="2067397"/>
                  <a:pt x="1209524" y="1970635"/>
                  <a:pt x="1335314" y="1728730"/>
                </a:cubicBezTo>
                <a:cubicBezTo>
                  <a:pt x="1461104" y="1486825"/>
                  <a:pt x="1681238" y="942539"/>
                  <a:pt x="1799771" y="669187"/>
                </a:cubicBezTo>
                <a:cubicBezTo>
                  <a:pt x="1918304" y="395835"/>
                  <a:pt x="1927981" y="192635"/>
                  <a:pt x="2046514" y="88616"/>
                </a:cubicBezTo>
                <a:cubicBezTo>
                  <a:pt x="2165047" y="-15403"/>
                  <a:pt x="2365828" y="-25079"/>
                  <a:pt x="2510971" y="45073"/>
                </a:cubicBezTo>
                <a:cubicBezTo>
                  <a:pt x="2656114" y="115225"/>
                  <a:pt x="2794000" y="245854"/>
                  <a:pt x="2917371" y="509530"/>
                </a:cubicBezTo>
                <a:cubicBezTo>
                  <a:pt x="3040742" y="773206"/>
                  <a:pt x="3145971" y="1200168"/>
                  <a:pt x="3251200" y="162713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FD7D6201-1507-4CBB-8EC3-3F53F9C1785B}"/>
              </a:ext>
            </a:extLst>
          </p:cNvPr>
          <p:cNvSpPr txBox="1"/>
          <p:nvPr/>
        </p:nvSpPr>
        <p:spPr>
          <a:xfrm>
            <a:off x="5233600" y="4869543"/>
            <a:ext cx="1558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generated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60A13274-3E82-4D4B-8705-C1B9C3243909}"/>
              </a:ext>
            </a:extLst>
          </p:cNvPr>
          <p:cNvSpPr txBox="1"/>
          <p:nvPr/>
        </p:nvSpPr>
        <p:spPr>
          <a:xfrm>
            <a:off x="6586815" y="5816816"/>
            <a:ext cx="79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D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字方塊 49">
                <a:extLst>
                  <a:ext uri="{FF2B5EF4-FFF2-40B4-BE49-F238E27FC236}">
                    <a16:creationId xmlns:a16="http://schemas.microsoft.com/office/drawing/2014/main" id="{F93B83E1-627F-4827-BF19-9AA2A044F0D0}"/>
                  </a:ext>
                </a:extLst>
              </p:cNvPr>
              <p:cNvSpPr txBox="1"/>
              <p:nvPr/>
            </p:nvSpPr>
            <p:spPr>
              <a:xfrm>
                <a:off x="7247378" y="3912583"/>
                <a:ext cx="38792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zh-TW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0" name="文字方塊 49">
                <a:extLst>
                  <a:ext uri="{FF2B5EF4-FFF2-40B4-BE49-F238E27FC236}">
                    <a16:creationId xmlns:a16="http://schemas.microsoft.com/office/drawing/2014/main" id="{F93B83E1-627F-4827-BF19-9AA2A044F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378" y="3912583"/>
                <a:ext cx="387927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字方塊 19">
            <a:extLst>
              <a:ext uri="{FF2B5EF4-FFF2-40B4-BE49-F238E27FC236}">
                <a16:creationId xmlns:a16="http://schemas.microsoft.com/office/drawing/2014/main" id="{75BDAB3D-492C-4B1D-B977-EF06035D2853}"/>
              </a:ext>
            </a:extLst>
          </p:cNvPr>
          <p:cNvSpPr txBox="1"/>
          <p:nvPr/>
        </p:nvSpPr>
        <p:spPr>
          <a:xfrm>
            <a:off x="601751" y="4274894"/>
            <a:ext cx="4033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Without the constraint, the training of D will not converge.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E459AB0A-7771-4447-BCFB-7AA4238178DD}"/>
                  </a:ext>
                </a:extLst>
              </p:cNvPr>
              <p:cNvSpPr txBox="1"/>
              <p:nvPr/>
            </p:nvSpPr>
            <p:spPr>
              <a:xfrm>
                <a:off x="603564" y="5378559"/>
                <a:ext cx="403384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>
                    <a:solidFill>
                      <a:schemeClr val="tx1"/>
                    </a:solidFill>
                  </a:rPr>
                  <a:t>Keeping the D smooth forces D(x) become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zh-TW" alt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2400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zh-TW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文字方塊 50">
                <a:extLst>
                  <a:ext uri="{FF2B5EF4-FFF2-40B4-BE49-F238E27FC236}">
                    <a16:creationId xmlns:a16="http://schemas.microsoft.com/office/drawing/2014/main" id="{E459AB0A-7771-4447-BCFB-7AA423817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64" y="5378559"/>
                <a:ext cx="4033846" cy="830997"/>
              </a:xfrm>
              <a:prstGeom prst="rect">
                <a:avLst/>
              </a:prstGeom>
              <a:blipFill>
                <a:blip r:embed="rId8"/>
                <a:stretch>
                  <a:fillRect l="-2266" t="-5839" b="-153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88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 animBg="1"/>
      <p:bldP spid="19" grpId="0" animBg="1"/>
      <p:bldP spid="15" grpId="0"/>
      <p:bldP spid="26" grpId="0"/>
      <p:bldP spid="42" grpId="0" animBg="1"/>
      <p:bldP spid="43" grpId="0" animBg="1"/>
      <p:bldP spid="45" grpId="0"/>
      <p:bldP spid="46" grpId="0"/>
      <p:bldP spid="46" grpId="1"/>
      <p:bldP spid="47" grpId="0" animBg="1"/>
      <p:bldP spid="48" grpId="0"/>
      <p:bldP spid="49" grpId="0"/>
      <p:bldP spid="50" grpId="0"/>
      <p:bldP spid="50" grpId="1"/>
      <p:bldP spid="20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ithub.com/hindupuravinash/the-gan-zoo/raw/master/cumulative_gans.jpg">
            <a:extLst>
              <a:ext uri="{FF2B5EF4-FFF2-40B4-BE49-F238E27FC236}">
                <a16:creationId xmlns:a16="http://schemas.microsoft.com/office/drawing/2014/main" id="{C90774C5-D5B2-47D7-8DF8-172C09DBB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580" y="730317"/>
            <a:ext cx="7007494" cy="48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4D62B74-CD9F-4DAB-8A89-701142926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07" y="6063496"/>
            <a:ext cx="8798185" cy="64215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4B8FF92-0CAA-410D-B158-BB88A0737421}"/>
              </a:ext>
            </a:extLst>
          </p:cNvPr>
          <p:cNvSpPr/>
          <p:nvPr/>
        </p:nvSpPr>
        <p:spPr>
          <a:xfrm>
            <a:off x="512963" y="5601831"/>
            <a:ext cx="8350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latin typeface="Lucida Grande"/>
              </a:rPr>
              <a:t>Mihaela </a:t>
            </a:r>
            <a:r>
              <a:rPr lang="en-US" altLang="zh-TW" sz="1200" dirty="0" err="1">
                <a:latin typeface="Lucida Grande"/>
              </a:rPr>
              <a:t>Rosca</a:t>
            </a:r>
            <a:r>
              <a:rPr lang="en-US" altLang="zh-TW" sz="12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200" dirty="0">
                <a:latin typeface="Lucida Grande"/>
              </a:rPr>
              <a:t>Balaji </a:t>
            </a:r>
            <a:r>
              <a:rPr lang="en-US" altLang="zh-TW" sz="1200" dirty="0" err="1">
                <a:latin typeface="Lucida Grande"/>
              </a:rPr>
              <a:t>Lakshminarayanan</a:t>
            </a:r>
            <a:r>
              <a:rPr lang="en-US" altLang="zh-TW" sz="12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200" dirty="0">
                <a:latin typeface="Lucida Grande"/>
              </a:rPr>
              <a:t>David </a:t>
            </a:r>
            <a:r>
              <a:rPr lang="en-US" altLang="zh-TW" sz="1200" dirty="0" err="1">
                <a:latin typeface="Lucida Grande"/>
              </a:rPr>
              <a:t>Warde</a:t>
            </a:r>
            <a:r>
              <a:rPr lang="en-US" altLang="zh-TW" sz="1200" dirty="0">
                <a:latin typeface="Lucida Grande"/>
              </a:rPr>
              <a:t>-Farley</a:t>
            </a:r>
            <a:r>
              <a:rPr lang="en-US" altLang="zh-TW" sz="1200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sz="1200" dirty="0">
                <a:latin typeface="Lucida Grande"/>
              </a:rPr>
              <a:t>Shakir Mohamed, “</a:t>
            </a:r>
            <a:r>
              <a:rPr lang="en-US" altLang="zh-TW" sz="1200" dirty="0" err="1"/>
              <a:t>Variational</a:t>
            </a:r>
            <a:r>
              <a:rPr lang="en-US" altLang="zh-TW" sz="1200" dirty="0"/>
              <a:t> Approaches for Auto-Encoding Generative Adversarial Networks</a:t>
            </a:r>
            <a:r>
              <a:rPr lang="en-US" altLang="zh-TW" sz="1200" dirty="0">
                <a:latin typeface="Lucida Grande"/>
              </a:rPr>
              <a:t>”, </a:t>
            </a:r>
            <a:r>
              <a:rPr lang="en-US" altLang="zh-TW" sz="1200" dirty="0" err="1">
                <a:latin typeface="Lucida Grande"/>
              </a:rPr>
              <a:t>arXiv</a:t>
            </a:r>
            <a:r>
              <a:rPr lang="en-US" altLang="zh-TW" sz="1200" dirty="0">
                <a:latin typeface="Lucida Grande"/>
              </a:rPr>
              <a:t>, 2017</a:t>
            </a:r>
            <a:endParaRPr lang="zh-TW" altLang="en-US" sz="12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7DA60BA-2D64-40E7-AE98-F0974D40B983}"/>
              </a:ext>
            </a:extLst>
          </p:cNvPr>
          <p:cNvSpPr/>
          <p:nvPr/>
        </p:nvSpPr>
        <p:spPr>
          <a:xfrm>
            <a:off x="358261" y="199404"/>
            <a:ext cx="33586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All Kinds of GAN …</a:t>
            </a:r>
            <a:endParaRPr lang="zh-TW" altLang="en-US" sz="3200" b="1" i="1" u="sng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16C5796-9F19-488F-88FF-4A8DD0B3A16E}"/>
              </a:ext>
            </a:extLst>
          </p:cNvPr>
          <p:cNvSpPr/>
          <p:nvPr/>
        </p:nvSpPr>
        <p:spPr>
          <a:xfrm>
            <a:off x="3925931" y="307125"/>
            <a:ext cx="5045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https://github.com/hindupuravinash/the-gan-zoo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162927E-F57E-46E9-A39E-A49C62B36AAF}"/>
              </a:ext>
            </a:extLst>
          </p:cNvPr>
          <p:cNvGrpSpPr/>
          <p:nvPr/>
        </p:nvGrpSpPr>
        <p:grpSpPr>
          <a:xfrm>
            <a:off x="844072" y="1117077"/>
            <a:ext cx="1299508" cy="4430892"/>
            <a:chOff x="1008574" y="1143966"/>
            <a:chExt cx="1299508" cy="4430892"/>
          </a:xfrm>
        </p:grpSpPr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8FFFEF10-A2CA-405E-97A3-B9F1C0867780}"/>
                </a:ext>
              </a:extLst>
            </p:cNvPr>
            <p:cNvSpPr txBox="1"/>
            <p:nvPr/>
          </p:nvSpPr>
          <p:spPr>
            <a:xfrm>
              <a:off x="1008574" y="1143966"/>
              <a:ext cx="1299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GAN</a:t>
              </a:r>
              <a:endParaRPr lang="zh-TW" altLang="en-US" sz="2400" dirty="0"/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1D1B50C2-24D1-4C4E-A696-A4E6833C526D}"/>
                </a:ext>
              </a:extLst>
            </p:cNvPr>
            <p:cNvSpPr txBox="1"/>
            <p:nvPr/>
          </p:nvSpPr>
          <p:spPr>
            <a:xfrm>
              <a:off x="1008574" y="1588772"/>
              <a:ext cx="1299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ACGAN</a:t>
              </a:r>
              <a:endParaRPr lang="zh-TW" altLang="en-US" sz="2400" dirty="0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650894F5-E274-4B64-8A44-19DBF92A793F}"/>
                </a:ext>
              </a:extLst>
            </p:cNvPr>
            <p:cNvSpPr txBox="1"/>
            <p:nvPr/>
          </p:nvSpPr>
          <p:spPr>
            <a:xfrm>
              <a:off x="1008574" y="2059782"/>
              <a:ext cx="1299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BGAN</a:t>
              </a:r>
              <a:endParaRPr lang="zh-TW" altLang="en-US" sz="2400"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80AEAABE-9C8D-44D6-A2B7-182BFF4072EF}"/>
                </a:ext>
              </a:extLst>
            </p:cNvPr>
            <p:cNvSpPr txBox="1"/>
            <p:nvPr/>
          </p:nvSpPr>
          <p:spPr>
            <a:xfrm>
              <a:off x="1008574" y="2944533"/>
              <a:ext cx="1299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DCGAN</a:t>
              </a:r>
              <a:endParaRPr lang="zh-TW" altLang="en-US" sz="2400" dirty="0"/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A3B5E9BA-6590-4694-ACC8-E1CD2A3CFC09}"/>
                </a:ext>
              </a:extLst>
            </p:cNvPr>
            <p:cNvSpPr txBox="1"/>
            <p:nvPr/>
          </p:nvSpPr>
          <p:spPr>
            <a:xfrm>
              <a:off x="1008574" y="3405564"/>
              <a:ext cx="1299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EBGAN</a:t>
              </a:r>
              <a:endParaRPr lang="zh-TW" altLang="en-US" sz="2400" dirty="0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2472972B-B8AD-4024-9483-3DF14F57C7A6}"/>
                </a:ext>
              </a:extLst>
            </p:cNvPr>
            <p:cNvSpPr txBox="1"/>
            <p:nvPr/>
          </p:nvSpPr>
          <p:spPr>
            <a:xfrm>
              <a:off x="1008574" y="3850299"/>
              <a:ext cx="1299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 err="1"/>
                <a:t>fGAN</a:t>
              </a:r>
              <a:endParaRPr lang="zh-TW" altLang="en-US" sz="2400" dirty="0"/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65BC15E2-6748-434B-96B8-0FD146AFC252}"/>
                </a:ext>
              </a:extLst>
            </p:cNvPr>
            <p:cNvSpPr txBox="1"/>
            <p:nvPr/>
          </p:nvSpPr>
          <p:spPr>
            <a:xfrm>
              <a:off x="1008574" y="4318715"/>
              <a:ext cx="1299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 err="1"/>
                <a:t>GoGAN</a:t>
              </a:r>
              <a:endParaRPr lang="zh-TW" altLang="en-US" sz="2400" dirty="0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31A3B513-B924-48C5-A5B6-ADF40119D965}"/>
                </a:ext>
              </a:extLst>
            </p:cNvPr>
            <p:cNvSpPr txBox="1"/>
            <p:nvPr/>
          </p:nvSpPr>
          <p:spPr>
            <a:xfrm>
              <a:off x="1008574" y="2489055"/>
              <a:ext cx="1299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CGAN</a:t>
              </a:r>
              <a:endParaRPr lang="zh-TW" altLang="en-US" sz="2400" dirty="0"/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83A00896-3C09-40AE-BEA6-FD8A549BB927}"/>
                </a:ext>
              </a:extLst>
            </p:cNvPr>
            <p:cNvSpPr txBox="1"/>
            <p:nvPr/>
          </p:nvSpPr>
          <p:spPr>
            <a:xfrm rot="5400000">
              <a:off x="1153410" y="4895415"/>
              <a:ext cx="8356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……</a:t>
              </a:r>
              <a:endParaRPr lang="zh-TW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5304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412CC7C1-B9E0-40E9-951E-5F1E38F490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04850" y="1216024"/>
                <a:ext cx="7886700" cy="5641975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dirty="0"/>
                  <a:t>Original WGAN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Weight Clipping </a:t>
                </a:r>
                <a:r>
                  <a:rPr lang="en-US" altLang="zh-TW" sz="1800" dirty="0">
                    <a:solidFill>
                      <a:srgbClr val="0000FF"/>
                    </a:solidFill>
                  </a:rPr>
                  <a:t>[Martin </a:t>
                </a:r>
                <a:r>
                  <a:rPr lang="en-US" altLang="zh-TW" sz="1800" dirty="0" err="1">
                    <a:solidFill>
                      <a:srgbClr val="0000FF"/>
                    </a:solidFill>
                  </a:rPr>
                  <a:t>Arjovsky</a:t>
                </a:r>
                <a:r>
                  <a:rPr lang="en-US" altLang="zh-TW" sz="1800" dirty="0">
                    <a:solidFill>
                      <a:srgbClr val="0000FF"/>
                    </a:solidFill>
                  </a:rPr>
                  <a:t>, et al., </a:t>
                </a:r>
                <a:r>
                  <a:rPr lang="en-US" altLang="zh-TW" sz="1800" dirty="0" err="1">
                    <a:solidFill>
                      <a:srgbClr val="0000FF"/>
                    </a:solidFill>
                  </a:rPr>
                  <a:t>arXiv</a:t>
                </a:r>
                <a:r>
                  <a:rPr lang="en-US" altLang="zh-TW" sz="1800" dirty="0">
                    <a:solidFill>
                      <a:srgbClr val="0000FF"/>
                    </a:solidFill>
                  </a:rPr>
                  <a:t>, 2017]</a:t>
                </a:r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/>
                  <a:t>Improved WGAN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Gradient Penalty </a:t>
                </a:r>
                <a:r>
                  <a:rPr lang="en-US" altLang="zh-TW" sz="1800" dirty="0">
                    <a:solidFill>
                      <a:srgbClr val="0000FF"/>
                    </a:solidFill>
                  </a:rPr>
                  <a:t>[Ishaan </a:t>
                </a:r>
                <a:r>
                  <a:rPr lang="en-US" altLang="zh-TW" sz="1800" dirty="0" err="1">
                    <a:solidFill>
                      <a:srgbClr val="0000FF"/>
                    </a:solidFill>
                  </a:rPr>
                  <a:t>Gulrajani</a:t>
                </a:r>
                <a:r>
                  <a:rPr lang="en-US" altLang="zh-TW" sz="1800" dirty="0">
                    <a:solidFill>
                      <a:srgbClr val="0000FF"/>
                    </a:solidFill>
                  </a:rPr>
                  <a:t>, NIPS, 2017]</a:t>
                </a:r>
              </a:p>
              <a:p>
                <a:endParaRPr lang="en-US" altLang="zh-TW" sz="1800" dirty="0">
                  <a:solidFill>
                    <a:srgbClr val="0000FF"/>
                  </a:solidFill>
                </a:endParaRPr>
              </a:p>
              <a:p>
                <a:endParaRPr lang="en-US" altLang="zh-TW" sz="1800" dirty="0">
                  <a:solidFill>
                    <a:srgbClr val="0000FF"/>
                  </a:solidFill>
                </a:endParaRPr>
              </a:p>
              <a:p>
                <a:endParaRPr lang="en-US" altLang="zh-TW" sz="1800" dirty="0">
                  <a:solidFill>
                    <a:srgbClr val="0000FF"/>
                  </a:solidFill>
                </a:endParaRPr>
              </a:p>
              <a:p>
                <a:endParaRPr lang="en-US" altLang="zh-TW" sz="1800" dirty="0">
                  <a:solidFill>
                    <a:srgbClr val="0000FF"/>
                  </a:solidFill>
                </a:endParaRPr>
              </a:p>
              <a:p>
                <a:endParaRPr lang="en-US" altLang="zh-TW" sz="1800" dirty="0">
                  <a:solidFill>
                    <a:srgbClr val="0000FF"/>
                  </a:solidFill>
                </a:endParaRPr>
              </a:p>
              <a:p>
                <a:r>
                  <a:rPr lang="en-US" altLang="zh-TW" dirty="0"/>
                  <a:t>Spectral Normalization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Keep gradient norm smaller than 1 everywhere </a:t>
                </a:r>
                <a:r>
                  <a:rPr lang="en-US" altLang="zh-TW" sz="1800" dirty="0">
                    <a:solidFill>
                      <a:srgbClr val="0000FF"/>
                    </a:solidFill>
                  </a:rPr>
                  <a:t>[Miyato, et al., ICLR, 2018]</a:t>
                </a:r>
                <a:endParaRPr lang="zh-TW" alt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412CC7C1-B9E0-40E9-951E-5F1E38F490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4850" y="1216024"/>
                <a:ext cx="7886700" cy="5641975"/>
              </a:xfrm>
              <a:blipFill>
                <a:blip r:embed="rId3"/>
                <a:stretch>
                  <a:fillRect l="-1392" t="-17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C1489551-513D-4839-8B3A-25376C30D23B}"/>
              </a:ext>
            </a:extLst>
          </p:cNvPr>
          <p:cNvSpPr txBox="1"/>
          <p:nvPr/>
        </p:nvSpPr>
        <p:spPr>
          <a:xfrm>
            <a:off x="1771374" y="1922952"/>
            <a:ext cx="559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Force the parameters w between c and -c</a:t>
            </a:r>
            <a:endParaRPr lang="zh-TW" altLang="en-US" sz="24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D6C8E12-69BE-473A-BC03-9B572881D573}"/>
              </a:ext>
            </a:extLst>
          </p:cNvPr>
          <p:cNvSpPr txBox="1"/>
          <p:nvPr/>
        </p:nvSpPr>
        <p:spPr>
          <a:xfrm>
            <a:off x="1771374" y="2350844"/>
            <a:ext cx="8397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After parameter update, if w &gt; c, w = c; if w &lt; -c, w = -c</a:t>
            </a:r>
            <a:endParaRPr lang="zh-TW" altLang="en-US" sz="2400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C180365F-D050-424F-8643-32D9AC6A52CF}"/>
              </a:ext>
            </a:extLst>
          </p:cNvPr>
          <p:cNvSpPr/>
          <p:nvPr/>
        </p:nvSpPr>
        <p:spPr>
          <a:xfrm>
            <a:off x="4412753" y="3580482"/>
            <a:ext cx="3956139" cy="22535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00FF"/>
            </a:solidFill>
          </a:ln>
          <a:effectLst>
            <a:softEdge rad="3048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6E19990A-5429-429C-BEB6-DE0B6C45158C}"/>
              </a:ext>
            </a:extLst>
          </p:cNvPr>
          <p:cNvSpPr/>
          <p:nvPr/>
        </p:nvSpPr>
        <p:spPr>
          <a:xfrm>
            <a:off x="3544216" y="3617541"/>
            <a:ext cx="2223806" cy="225357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3048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3A939FFE-B905-4BA3-89C1-9E26BEF0DCA2}"/>
              </a:ext>
            </a:extLst>
          </p:cNvPr>
          <p:cNvSpPr/>
          <p:nvPr/>
        </p:nvSpPr>
        <p:spPr>
          <a:xfrm>
            <a:off x="7217663" y="3543424"/>
            <a:ext cx="1373887" cy="2343663"/>
          </a:xfrm>
          <a:prstGeom prst="ellipse">
            <a:avLst/>
          </a:prstGeom>
          <a:gradFill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50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5EFA3F89-1FB0-4C43-A8BF-CE26702239BB}"/>
              </a:ext>
            </a:extLst>
          </p:cNvPr>
          <p:cNvCxnSpPr>
            <a:cxnSpLocks/>
          </p:cNvCxnSpPr>
          <p:nvPr/>
        </p:nvCxnSpPr>
        <p:spPr>
          <a:xfrm flipH="1" flipV="1">
            <a:off x="6445042" y="4075930"/>
            <a:ext cx="418763" cy="4714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橢圓 19">
            <a:extLst>
              <a:ext uri="{FF2B5EF4-FFF2-40B4-BE49-F238E27FC236}">
                <a16:creationId xmlns:a16="http://schemas.microsoft.com/office/drawing/2014/main" id="{0E6CDE22-D178-4DAD-A276-89E8B32AB646}"/>
              </a:ext>
            </a:extLst>
          </p:cNvPr>
          <p:cNvSpPr/>
          <p:nvPr/>
        </p:nvSpPr>
        <p:spPr>
          <a:xfrm>
            <a:off x="4544995" y="4921973"/>
            <a:ext cx="220209" cy="231433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71F870D7-D6A8-4962-B6A6-1935FD4A75A2}"/>
              </a:ext>
            </a:extLst>
          </p:cNvPr>
          <p:cNvSpPr/>
          <p:nvPr/>
        </p:nvSpPr>
        <p:spPr>
          <a:xfrm>
            <a:off x="7798114" y="4200477"/>
            <a:ext cx="220209" cy="231433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DC7392C6-F0C2-4B7F-BA5E-803D43B7F34D}"/>
              </a:ext>
            </a:extLst>
          </p:cNvPr>
          <p:cNvCxnSpPr>
            <a:cxnSpLocks/>
          </p:cNvCxnSpPr>
          <p:nvPr/>
        </p:nvCxnSpPr>
        <p:spPr>
          <a:xfrm flipV="1">
            <a:off x="4751741" y="4379683"/>
            <a:ext cx="2990875" cy="6367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CA1F3E8E-8271-4AD0-9205-F220C15F7535}"/>
              </a:ext>
            </a:extLst>
          </p:cNvPr>
          <p:cNvSpPr/>
          <p:nvPr/>
        </p:nvSpPr>
        <p:spPr>
          <a:xfrm>
            <a:off x="4431557" y="3532001"/>
            <a:ext cx="3833831" cy="5314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Keep the gradient close to 1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B1C75185-AE9E-4A27-8832-220D735B79CB}"/>
                  </a:ext>
                </a:extLst>
              </p:cNvPr>
              <p:cNvSpPr txBox="1"/>
              <p:nvPr/>
            </p:nvSpPr>
            <p:spPr>
              <a:xfrm>
                <a:off x="445216" y="306938"/>
                <a:ext cx="124995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B1C75185-AE9E-4A27-8832-220D735B7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16" y="306938"/>
                <a:ext cx="1249958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6E75E702-3740-40D2-BEF8-8F5E077DF803}"/>
                  </a:ext>
                </a:extLst>
              </p:cNvPr>
              <p:cNvSpPr txBox="1"/>
              <p:nvPr/>
            </p:nvSpPr>
            <p:spPr>
              <a:xfrm>
                <a:off x="1695174" y="267985"/>
                <a:ext cx="7247048" cy="6408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8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∈1−</m:t>
                              </m:r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𝐿𝑖𝑝𝑠𝑐h𝑖𝑡𝑧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~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𝑑𝑎𝑡𝑎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~</m:t>
                                  </m:r>
                                  <m:sSub>
                                    <m:sSub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6E75E702-3740-40D2-BEF8-8F5E077DF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174" y="267985"/>
                <a:ext cx="7247048" cy="6408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>
            <a:extLst>
              <a:ext uri="{FF2B5EF4-FFF2-40B4-BE49-F238E27FC236}">
                <a16:creationId xmlns:a16="http://schemas.microsoft.com/office/drawing/2014/main" id="{DF722CAA-9061-44AC-BDA3-A38D7C9ED8AB}"/>
              </a:ext>
            </a:extLst>
          </p:cNvPr>
          <p:cNvSpPr txBox="1"/>
          <p:nvPr/>
        </p:nvSpPr>
        <p:spPr>
          <a:xfrm>
            <a:off x="3755989" y="4035456"/>
            <a:ext cx="753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real</a:t>
            </a:r>
            <a:endParaRPr lang="zh-TW" altLang="en-US" sz="240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E81AC3A-2C96-4B69-A4C1-B100C5CEE2A0}"/>
              </a:ext>
            </a:extLst>
          </p:cNvPr>
          <p:cNvSpPr txBox="1"/>
          <p:nvPr/>
        </p:nvSpPr>
        <p:spPr>
          <a:xfrm>
            <a:off x="7819192" y="4959848"/>
            <a:ext cx="1363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samples</a:t>
            </a:r>
            <a:endParaRPr lang="zh-TW" altLang="en-US" sz="240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C423A8F-0AC2-4DEB-822C-5F2BBA2D2006}"/>
              </a:ext>
            </a:extLst>
          </p:cNvPr>
          <p:cNvSpPr/>
          <p:nvPr/>
        </p:nvSpPr>
        <p:spPr>
          <a:xfrm>
            <a:off x="681917" y="3869121"/>
            <a:ext cx="2508441" cy="82907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Keep the gradient close to 1</a:t>
            </a:r>
            <a:endParaRPr lang="zh-TW" altLang="en-US" sz="2400" dirty="0"/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99034036-96C0-452C-96B9-FA62D24852F3}"/>
              </a:ext>
            </a:extLst>
          </p:cNvPr>
          <p:cNvCxnSpPr>
            <a:cxnSpLocks/>
            <a:endCxn id="26" idx="3"/>
          </p:cNvCxnSpPr>
          <p:nvPr/>
        </p:nvCxnSpPr>
        <p:spPr>
          <a:xfrm flipH="1" flipV="1">
            <a:off x="3190358" y="4283660"/>
            <a:ext cx="887340" cy="3849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C6EBC6EE-3139-4227-BE73-6D9DB86E0062}"/>
              </a:ext>
            </a:extLst>
          </p:cNvPr>
          <p:cNvSpPr/>
          <p:nvPr/>
        </p:nvSpPr>
        <p:spPr>
          <a:xfrm>
            <a:off x="644070" y="4720219"/>
            <a:ext cx="2898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[Kodali, et al., </a:t>
            </a:r>
            <a:r>
              <a:rPr lang="en-US" altLang="zh-TW" dirty="0" err="1">
                <a:solidFill>
                  <a:srgbClr val="0000FF"/>
                </a:solidFill>
              </a:rPr>
              <a:t>arXiv</a:t>
            </a:r>
            <a:r>
              <a:rPr lang="en-US" altLang="zh-TW" dirty="0">
                <a:solidFill>
                  <a:srgbClr val="0000FF"/>
                </a:solidFill>
              </a:rPr>
              <a:t>, 2017]</a:t>
            </a:r>
          </a:p>
          <a:p>
            <a:r>
              <a:rPr lang="en-US" altLang="zh-TW" dirty="0">
                <a:solidFill>
                  <a:srgbClr val="0000FF"/>
                </a:solidFill>
              </a:rPr>
              <a:t>[</a:t>
            </a:r>
            <a:r>
              <a:rPr lang="en-US" altLang="zh-TW" i="1" dirty="0">
                <a:solidFill>
                  <a:srgbClr val="0000FF"/>
                </a:solidFill>
              </a:rPr>
              <a:t>Wei</a:t>
            </a:r>
            <a:r>
              <a:rPr lang="en-US" altLang="zh-TW" dirty="0">
                <a:solidFill>
                  <a:srgbClr val="0000FF"/>
                </a:solidFill>
              </a:rPr>
              <a:t>, et al., ICLR, 2018]</a:t>
            </a: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12485518-5E98-4A2F-9C46-78FE126E0549}"/>
              </a:ext>
            </a:extLst>
          </p:cNvPr>
          <p:cNvSpPr/>
          <p:nvPr/>
        </p:nvSpPr>
        <p:spPr>
          <a:xfrm>
            <a:off x="4086788" y="4600048"/>
            <a:ext cx="220209" cy="231433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940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10" grpId="0" animBg="1"/>
      <p:bldP spid="11" grpId="0" animBg="1"/>
      <p:bldP spid="12" grpId="0" animBg="1"/>
      <p:bldP spid="20" grpId="0" animBg="1"/>
      <p:bldP spid="21" grpId="0" animBg="1"/>
      <p:bldP spid="29" grpId="0" animBg="1"/>
      <p:bldP spid="6" grpId="0"/>
      <p:bldP spid="25" grpId="0"/>
      <p:bldP spid="26" grpId="0" animBg="1"/>
      <p:bldP spid="32" grpId="0"/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3EAA04-CBC4-46FC-B4CC-79F637A51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Energy-based GAN (EBGAN)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76FA53-F8EC-4CF4-A523-1F397EBA0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Using an autoencoder as discriminator D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24A739B-E174-4DC8-8FFA-676C8BFFF1D5}"/>
              </a:ext>
            </a:extLst>
          </p:cNvPr>
          <p:cNvSpPr/>
          <p:nvPr/>
        </p:nvSpPr>
        <p:spPr>
          <a:xfrm>
            <a:off x="1670977" y="3854177"/>
            <a:ext cx="6534181" cy="2572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64718617-DAAF-4105-B441-25547186F105}"/>
              </a:ext>
            </a:extLst>
          </p:cNvPr>
          <p:cNvCxnSpPr>
            <a:cxnSpLocks/>
          </p:cNvCxnSpPr>
          <p:nvPr/>
        </p:nvCxnSpPr>
        <p:spPr>
          <a:xfrm rot="5400000" flipV="1">
            <a:off x="6001135" y="4929687"/>
            <a:ext cx="558785" cy="291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AD0D258A-28A4-46B3-A177-451C003D557D}"/>
              </a:ext>
            </a:extLst>
          </p:cNvPr>
          <p:cNvCxnSpPr>
            <a:cxnSpLocks/>
          </p:cNvCxnSpPr>
          <p:nvPr/>
        </p:nvCxnSpPr>
        <p:spPr>
          <a:xfrm flipH="1" flipV="1">
            <a:off x="1857290" y="4637820"/>
            <a:ext cx="1" cy="75811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D894D567-5BE3-42CF-807C-6CB83321B1E1}"/>
              </a:ext>
            </a:extLst>
          </p:cNvPr>
          <p:cNvCxnSpPr>
            <a:cxnSpLocks/>
          </p:cNvCxnSpPr>
          <p:nvPr/>
        </p:nvCxnSpPr>
        <p:spPr>
          <a:xfrm>
            <a:off x="1857290" y="4633851"/>
            <a:ext cx="442016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41CC3CB-5BB9-4ABA-985C-3DE3E3031D31}"/>
              </a:ext>
            </a:extLst>
          </p:cNvPr>
          <p:cNvSpPr txBox="1"/>
          <p:nvPr/>
        </p:nvSpPr>
        <p:spPr>
          <a:xfrm>
            <a:off x="3952288" y="3934180"/>
            <a:ext cx="2233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Discriminator</a:t>
            </a:r>
            <a:endParaRPr lang="zh-TW" altLang="en-US" sz="2800" dirty="0"/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9301E652-CC1B-41FB-8837-BD0A85DDA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2539" y="4897173"/>
            <a:ext cx="1009593" cy="932130"/>
          </a:xfrm>
          <a:prstGeom prst="rect">
            <a:avLst/>
          </a:prstGeom>
        </p:spPr>
      </p:pic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DD776A3D-5468-4197-B5B2-53C1F80B6D2E}"/>
              </a:ext>
            </a:extLst>
          </p:cNvPr>
          <p:cNvCxnSpPr>
            <a:cxnSpLocks/>
          </p:cNvCxnSpPr>
          <p:nvPr/>
        </p:nvCxnSpPr>
        <p:spPr>
          <a:xfrm>
            <a:off x="6470753" y="5364265"/>
            <a:ext cx="4810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AF49BBEA-F3F0-4375-85EA-C10DE92C799E}"/>
              </a:ext>
            </a:extLst>
          </p:cNvPr>
          <p:cNvSpPr txBox="1"/>
          <p:nvPr/>
        </p:nvSpPr>
        <p:spPr>
          <a:xfrm>
            <a:off x="6900597" y="5867171"/>
            <a:ext cx="1745356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 for the best images</a:t>
            </a:r>
            <a:endParaRPr lang="zh-TW" altLang="en-US" sz="2400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EC84880-68CE-4D75-8BDD-80B6FB11068E}"/>
              </a:ext>
            </a:extLst>
          </p:cNvPr>
          <p:cNvSpPr txBox="1"/>
          <p:nvPr/>
        </p:nvSpPr>
        <p:spPr>
          <a:xfrm>
            <a:off x="483648" y="3617595"/>
            <a:ext cx="1913733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Generator is the same.</a:t>
            </a:r>
            <a:endParaRPr lang="zh-TW" altLang="en-US" sz="2400" dirty="0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23D19925-FE3B-42C3-984B-2CED91F18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13" y="4915886"/>
            <a:ext cx="953529" cy="880368"/>
          </a:xfrm>
          <a:prstGeom prst="rect">
            <a:avLst/>
          </a:prstGeom>
        </p:spPr>
      </p:pic>
      <p:sp>
        <p:nvSpPr>
          <p:cNvPr id="15" name="橢圓 14">
            <a:extLst>
              <a:ext uri="{FF2B5EF4-FFF2-40B4-BE49-F238E27FC236}">
                <a16:creationId xmlns:a16="http://schemas.microsoft.com/office/drawing/2014/main" id="{C8FCD079-065E-404A-9406-989F99BE2275}"/>
              </a:ext>
            </a:extLst>
          </p:cNvPr>
          <p:cNvSpPr/>
          <p:nvPr/>
        </p:nvSpPr>
        <p:spPr>
          <a:xfrm>
            <a:off x="6103340" y="5187252"/>
            <a:ext cx="383648" cy="3836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/>
              <a:t>-</a:t>
            </a:r>
            <a:endParaRPr lang="zh-TW" altLang="en-US" sz="2800" b="1" dirty="0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C232652C-21BC-4D5D-B042-817C876FE9D6}"/>
              </a:ext>
            </a:extLst>
          </p:cNvPr>
          <p:cNvSpPr txBox="1"/>
          <p:nvPr/>
        </p:nvSpPr>
        <p:spPr>
          <a:xfrm>
            <a:off x="6277458" y="4934272"/>
            <a:ext cx="864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0.1</a:t>
            </a:r>
            <a:endParaRPr lang="zh-TW" altLang="en-US" sz="2400" dirty="0"/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0BC33CDC-37AD-455C-95C6-459C952090B0}"/>
              </a:ext>
            </a:extLst>
          </p:cNvPr>
          <p:cNvGrpSpPr/>
          <p:nvPr/>
        </p:nvGrpSpPr>
        <p:grpSpPr>
          <a:xfrm>
            <a:off x="2083828" y="4801428"/>
            <a:ext cx="2709749" cy="1841431"/>
            <a:chOff x="2349162" y="4730661"/>
            <a:chExt cx="2709749" cy="1841431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8B31F5C-13A9-476B-BC91-7EC588B989EE}"/>
                </a:ext>
              </a:extLst>
            </p:cNvPr>
            <p:cNvSpPr/>
            <p:nvPr/>
          </p:nvSpPr>
          <p:spPr>
            <a:xfrm>
              <a:off x="2349162" y="4730661"/>
              <a:ext cx="2460229" cy="139986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4BCA11E-912E-4392-9670-9FA935A73540}"/>
                </a:ext>
              </a:extLst>
            </p:cNvPr>
            <p:cNvSpPr/>
            <p:nvPr/>
          </p:nvSpPr>
          <p:spPr>
            <a:xfrm>
              <a:off x="2605628" y="4899341"/>
              <a:ext cx="750200" cy="750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/>
                <a:t>EN</a:t>
              </a:r>
              <a:endParaRPr lang="zh-TW" altLang="en-US" sz="2800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CE71325-2D35-4058-983C-6F45FE75D213}"/>
                </a:ext>
              </a:extLst>
            </p:cNvPr>
            <p:cNvSpPr/>
            <p:nvPr/>
          </p:nvSpPr>
          <p:spPr>
            <a:xfrm>
              <a:off x="3842522" y="4899341"/>
              <a:ext cx="750200" cy="7502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dirty="0"/>
                <a:t>DE</a:t>
              </a:r>
              <a:endParaRPr lang="zh-TW" altLang="en-US" sz="2800" dirty="0"/>
            </a:p>
          </p:txBody>
        </p:sp>
        <p:cxnSp>
          <p:nvCxnSpPr>
            <p:cNvPr id="9" name="直線單箭頭接點 8">
              <a:extLst>
                <a:ext uri="{FF2B5EF4-FFF2-40B4-BE49-F238E27FC236}">
                  <a16:creationId xmlns:a16="http://schemas.microsoft.com/office/drawing/2014/main" id="{D486042B-606A-4739-9BBB-66D56534528E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 flipV="1">
              <a:off x="3384120" y="5274441"/>
              <a:ext cx="45840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BB5ACC02-2A31-4B1B-8850-60F6214077BE}"/>
                </a:ext>
              </a:extLst>
            </p:cNvPr>
            <p:cNvSpPr txBox="1"/>
            <p:nvPr/>
          </p:nvSpPr>
          <p:spPr>
            <a:xfrm>
              <a:off x="2496353" y="5617985"/>
              <a:ext cx="22339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Autoencoder</a:t>
              </a:r>
              <a:endParaRPr lang="zh-TW" altLang="en-US" sz="2800" dirty="0"/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7C09F103-92E4-40FC-91F4-A5FD41813F50}"/>
                </a:ext>
              </a:extLst>
            </p:cNvPr>
            <p:cNvCxnSpPr>
              <a:cxnSpLocks/>
            </p:cNvCxnSpPr>
            <p:nvPr/>
          </p:nvCxnSpPr>
          <p:spPr>
            <a:xfrm>
              <a:off x="4592722" y="5274441"/>
              <a:ext cx="46618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8023C54D-700E-4DE6-AAB9-5DE91D4FA04E}"/>
              </a:ext>
            </a:extLst>
          </p:cNvPr>
          <p:cNvCxnSpPr>
            <a:cxnSpLocks/>
          </p:cNvCxnSpPr>
          <p:nvPr/>
        </p:nvCxnSpPr>
        <p:spPr>
          <a:xfrm>
            <a:off x="5779937" y="5388665"/>
            <a:ext cx="35938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橢圓 44">
            <a:extLst>
              <a:ext uri="{FF2B5EF4-FFF2-40B4-BE49-F238E27FC236}">
                <a16:creationId xmlns:a16="http://schemas.microsoft.com/office/drawing/2014/main" id="{986AAECF-4D21-4013-B994-D9BF00E963A4}"/>
              </a:ext>
            </a:extLst>
          </p:cNvPr>
          <p:cNvSpPr/>
          <p:nvPr/>
        </p:nvSpPr>
        <p:spPr>
          <a:xfrm>
            <a:off x="6951757" y="5164246"/>
            <a:ext cx="956179" cy="3836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/>
              <a:t>X -1</a:t>
            </a:r>
            <a:endParaRPr lang="zh-TW" altLang="en-US" sz="2400" b="1" dirty="0"/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C6284980-3EF4-40FF-BBFB-1E6916E4A0C9}"/>
              </a:ext>
            </a:extLst>
          </p:cNvPr>
          <p:cNvGrpSpPr/>
          <p:nvPr/>
        </p:nvGrpSpPr>
        <p:grpSpPr>
          <a:xfrm>
            <a:off x="7854596" y="5105827"/>
            <a:ext cx="1353514" cy="461665"/>
            <a:chOff x="7870925" y="4991524"/>
            <a:chExt cx="1353514" cy="461665"/>
          </a:xfrm>
        </p:grpSpPr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3FC0263E-BC15-4337-BF36-CE0BFADD3C80}"/>
                </a:ext>
              </a:extLst>
            </p:cNvPr>
            <p:cNvSpPr txBox="1"/>
            <p:nvPr/>
          </p:nvSpPr>
          <p:spPr>
            <a:xfrm>
              <a:off x="8359622" y="4991524"/>
              <a:ext cx="8648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-0.1</a:t>
              </a:r>
              <a:endParaRPr lang="zh-TW" altLang="en-US" sz="2400" dirty="0"/>
            </a:p>
          </p:txBody>
        </p:sp>
        <p:cxnSp>
          <p:nvCxnSpPr>
            <p:cNvPr id="49" name="直線單箭頭接點 48">
              <a:extLst>
                <a:ext uri="{FF2B5EF4-FFF2-40B4-BE49-F238E27FC236}">
                  <a16:creationId xmlns:a16="http://schemas.microsoft.com/office/drawing/2014/main" id="{065E68CE-E043-4A8C-9FCC-CF1AF8DCD2A8}"/>
                </a:ext>
              </a:extLst>
            </p:cNvPr>
            <p:cNvCxnSpPr>
              <a:cxnSpLocks/>
            </p:cNvCxnSpPr>
            <p:nvPr/>
          </p:nvCxnSpPr>
          <p:spPr>
            <a:xfrm>
              <a:off x="7870925" y="5245217"/>
              <a:ext cx="5910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449E9A11-DAAC-49F2-A2C9-7F036FA4C19A}"/>
              </a:ext>
            </a:extLst>
          </p:cNvPr>
          <p:cNvCxnSpPr>
            <a:cxnSpLocks/>
          </p:cNvCxnSpPr>
          <p:nvPr/>
        </p:nvCxnSpPr>
        <p:spPr>
          <a:xfrm>
            <a:off x="1323216" y="5385834"/>
            <a:ext cx="101707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CB5D7D84-8E4E-4A12-8837-EEF2073F484C}"/>
              </a:ext>
            </a:extLst>
          </p:cNvPr>
          <p:cNvSpPr/>
          <p:nvPr/>
        </p:nvSpPr>
        <p:spPr>
          <a:xfrm>
            <a:off x="5466288" y="176753"/>
            <a:ext cx="3437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[</a:t>
            </a:r>
            <a:r>
              <a:rPr lang="en-US" altLang="zh-TW" dirty="0" err="1">
                <a:solidFill>
                  <a:srgbClr val="0000FF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Junbo</a:t>
            </a:r>
            <a:r>
              <a:rPr lang="en-US" altLang="zh-TW" dirty="0">
                <a:solidFill>
                  <a:srgbClr val="0000FF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 Zhao, et al., </a:t>
            </a:r>
            <a:r>
              <a:rPr lang="en-US" altLang="zh-TW" dirty="0" err="1">
                <a:solidFill>
                  <a:srgbClr val="0000FF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arXiv</a:t>
            </a:r>
            <a:r>
              <a:rPr lang="en-US" altLang="zh-TW" dirty="0">
                <a:solidFill>
                  <a:srgbClr val="0000FF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, 2016]</a:t>
            </a:r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6CCC4DD-95D8-456A-B895-08C4968AD190}"/>
              </a:ext>
            </a:extLst>
          </p:cNvPr>
          <p:cNvSpPr txBox="1"/>
          <p:nvPr/>
        </p:nvSpPr>
        <p:spPr>
          <a:xfrm>
            <a:off x="2755021" y="2236208"/>
            <a:ext cx="6026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Using the negative reconstruction error of auto-encoder to determine the goodness</a:t>
            </a:r>
            <a:endParaRPr lang="zh-TW" altLang="en-US" sz="2400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D993602-4119-473F-AD8E-7E00ABE27E08}"/>
              </a:ext>
            </a:extLst>
          </p:cNvPr>
          <p:cNvSpPr txBox="1"/>
          <p:nvPr/>
        </p:nvSpPr>
        <p:spPr>
          <a:xfrm>
            <a:off x="2755021" y="2980222"/>
            <a:ext cx="6026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b="1" dirty="0"/>
              <a:t>Benefit</a:t>
            </a:r>
            <a:r>
              <a:rPr lang="en-US" altLang="zh-TW" sz="2400" dirty="0"/>
              <a:t>: The auto-encoder can be pre-train by real images without generator.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649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/>
      <p:bldP spid="36" grpId="0" animBg="1"/>
      <p:bldP spid="38" grpId="0" animBg="1"/>
      <p:bldP spid="15" grpId="0" animBg="1"/>
      <p:bldP spid="40" grpId="0"/>
      <p:bldP spid="45" grpId="0" animBg="1"/>
      <p:bldP spid="10" grpId="0"/>
      <p:bldP spid="3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Mode Collapse  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89" y="1949336"/>
            <a:ext cx="4735694" cy="4735694"/>
          </a:xfr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C5C17B9F-7860-449F-81BA-4725E323EB51}"/>
              </a:ext>
            </a:extLst>
          </p:cNvPr>
          <p:cNvGrpSpPr/>
          <p:nvPr/>
        </p:nvGrpSpPr>
        <p:grpSpPr>
          <a:xfrm>
            <a:off x="832064" y="2508610"/>
            <a:ext cx="3630614" cy="972880"/>
            <a:chOff x="6011863" y="244287"/>
            <a:chExt cx="3874742" cy="972880"/>
          </a:xfrm>
        </p:grpSpPr>
        <p:sp>
          <p:nvSpPr>
            <p:cNvPr id="6" name="星形: 五角 5">
              <a:extLst>
                <a:ext uri="{FF2B5EF4-FFF2-40B4-BE49-F238E27FC236}">
                  <a16:creationId xmlns:a16="http://schemas.microsoft.com/office/drawing/2014/main" id="{9DD0C1E0-749B-478F-AA10-6180856BEBAF}"/>
                </a:ext>
              </a:extLst>
            </p:cNvPr>
            <p:cNvSpPr/>
            <p:nvPr/>
          </p:nvSpPr>
          <p:spPr>
            <a:xfrm>
              <a:off x="6011863" y="309340"/>
              <a:ext cx="331560" cy="33156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星形: 五角 7">
              <a:extLst>
                <a:ext uri="{FF2B5EF4-FFF2-40B4-BE49-F238E27FC236}">
                  <a16:creationId xmlns:a16="http://schemas.microsoft.com/office/drawing/2014/main" id="{C76A2FD6-0822-4FCB-9C79-72F67E9B01B0}"/>
                </a:ext>
              </a:extLst>
            </p:cNvPr>
            <p:cNvSpPr/>
            <p:nvPr/>
          </p:nvSpPr>
          <p:spPr>
            <a:xfrm>
              <a:off x="6011863" y="812048"/>
              <a:ext cx="331560" cy="331560"/>
            </a:xfrm>
            <a:prstGeom prst="star5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0DF1C0A2-BE95-44BF-95DE-9879CBCF7A95}"/>
                </a:ext>
              </a:extLst>
            </p:cNvPr>
            <p:cNvSpPr txBox="1"/>
            <p:nvPr/>
          </p:nvSpPr>
          <p:spPr>
            <a:xfrm>
              <a:off x="6354246" y="244287"/>
              <a:ext cx="3532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: real data</a:t>
              </a:r>
              <a:endParaRPr lang="zh-TW" altLang="en-US" sz="2400" dirty="0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76CDF33A-8BC1-4865-A6D3-B9FC3051DFCB}"/>
                </a:ext>
              </a:extLst>
            </p:cNvPr>
            <p:cNvSpPr txBox="1"/>
            <p:nvPr/>
          </p:nvSpPr>
          <p:spPr>
            <a:xfrm>
              <a:off x="6352310" y="755502"/>
              <a:ext cx="25082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: generated data </a:t>
              </a:r>
              <a:endParaRPr lang="zh-TW" altLang="en-US" sz="2400" dirty="0"/>
            </a:p>
          </p:txBody>
        </p:sp>
      </p:grpSp>
      <p:sp>
        <p:nvSpPr>
          <p:cNvPr id="11" name="星形: 五角 10">
            <a:extLst>
              <a:ext uri="{FF2B5EF4-FFF2-40B4-BE49-F238E27FC236}">
                <a16:creationId xmlns:a16="http://schemas.microsoft.com/office/drawing/2014/main" id="{4CC08898-BCC6-4D63-B277-959A22165CD8}"/>
              </a:ext>
            </a:extLst>
          </p:cNvPr>
          <p:cNvSpPr/>
          <p:nvPr/>
        </p:nvSpPr>
        <p:spPr>
          <a:xfrm>
            <a:off x="1816758" y="4047160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星形: 五角 11">
            <a:extLst>
              <a:ext uri="{FF2B5EF4-FFF2-40B4-BE49-F238E27FC236}">
                <a16:creationId xmlns:a16="http://schemas.microsoft.com/office/drawing/2014/main" id="{007BC8CE-3EBD-4A33-90B6-02E8EF56DED9}"/>
              </a:ext>
            </a:extLst>
          </p:cNvPr>
          <p:cNvSpPr/>
          <p:nvPr/>
        </p:nvSpPr>
        <p:spPr>
          <a:xfrm>
            <a:off x="1795348" y="4734772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星形: 五角 12">
            <a:extLst>
              <a:ext uri="{FF2B5EF4-FFF2-40B4-BE49-F238E27FC236}">
                <a16:creationId xmlns:a16="http://schemas.microsoft.com/office/drawing/2014/main" id="{6AEE11C7-F150-4242-9DC5-B55CAC802F64}"/>
              </a:ext>
            </a:extLst>
          </p:cNvPr>
          <p:cNvSpPr/>
          <p:nvPr/>
        </p:nvSpPr>
        <p:spPr>
          <a:xfrm>
            <a:off x="1076268" y="4923488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星形: 五角 13">
            <a:extLst>
              <a:ext uri="{FF2B5EF4-FFF2-40B4-BE49-F238E27FC236}">
                <a16:creationId xmlns:a16="http://schemas.microsoft.com/office/drawing/2014/main" id="{1F1BE94C-68BA-48E1-BEA2-B4D88124F155}"/>
              </a:ext>
            </a:extLst>
          </p:cNvPr>
          <p:cNvSpPr/>
          <p:nvPr/>
        </p:nvSpPr>
        <p:spPr>
          <a:xfrm>
            <a:off x="3050229" y="5729148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星形: 五角 14">
            <a:extLst>
              <a:ext uri="{FF2B5EF4-FFF2-40B4-BE49-F238E27FC236}">
                <a16:creationId xmlns:a16="http://schemas.microsoft.com/office/drawing/2014/main" id="{ED6E73A5-ECE4-4955-AC01-D28772A89C71}"/>
              </a:ext>
            </a:extLst>
          </p:cNvPr>
          <p:cNvSpPr/>
          <p:nvPr/>
        </p:nvSpPr>
        <p:spPr>
          <a:xfrm>
            <a:off x="2784383" y="4428989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星形: 五角 15">
            <a:extLst>
              <a:ext uri="{FF2B5EF4-FFF2-40B4-BE49-F238E27FC236}">
                <a16:creationId xmlns:a16="http://schemas.microsoft.com/office/drawing/2014/main" id="{B6803178-44D2-44B3-98BC-A029E3B754F4}"/>
              </a:ext>
            </a:extLst>
          </p:cNvPr>
          <p:cNvSpPr/>
          <p:nvPr/>
        </p:nvSpPr>
        <p:spPr>
          <a:xfrm>
            <a:off x="2025839" y="4999419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星形: 五角 16">
            <a:extLst>
              <a:ext uri="{FF2B5EF4-FFF2-40B4-BE49-F238E27FC236}">
                <a16:creationId xmlns:a16="http://schemas.microsoft.com/office/drawing/2014/main" id="{387CA274-0799-4956-B3A4-67184C6EB86E}"/>
              </a:ext>
            </a:extLst>
          </p:cNvPr>
          <p:cNvSpPr/>
          <p:nvPr/>
        </p:nvSpPr>
        <p:spPr>
          <a:xfrm>
            <a:off x="2254248" y="5089268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星形: 五角 17">
            <a:extLst>
              <a:ext uri="{FF2B5EF4-FFF2-40B4-BE49-F238E27FC236}">
                <a16:creationId xmlns:a16="http://schemas.microsoft.com/office/drawing/2014/main" id="{C12247D6-C49E-4A4A-BA36-BCCF70FE8779}"/>
              </a:ext>
            </a:extLst>
          </p:cNvPr>
          <p:cNvSpPr/>
          <p:nvPr/>
        </p:nvSpPr>
        <p:spPr>
          <a:xfrm>
            <a:off x="1870707" y="4954762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星形: 五角 18">
            <a:extLst>
              <a:ext uri="{FF2B5EF4-FFF2-40B4-BE49-F238E27FC236}">
                <a16:creationId xmlns:a16="http://schemas.microsoft.com/office/drawing/2014/main" id="{011D0AA8-47F4-47D3-B11E-CFA3E1B76B7A}"/>
              </a:ext>
            </a:extLst>
          </p:cNvPr>
          <p:cNvSpPr/>
          <p:nvPr/>
        </p:nvSpPr>
        <p:spPr>
          <a:xfrm>
            <a:off x="2155936" y="4792608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719FC5C-56A1-4C4D-A93A-9FD979083D35}"/>
              </a:ext>
            </a:extLst>
          </p:cNvPr>
          <p:cNvSpPr txBox="1"/>
          <p:nvPr/>
        </p:nvSpPr>
        <p:spPr>
          <a:xfrm>
            <a:off x="3906061" y="1487671"/>
            <a:ext cx="4804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Training with too many iterations ……</a:t>
            </a:r>
            <a:endParaRPr lang="zh-TW" altLang="en-US" sz="2400" dirty="0"/>
          </a:p>
        </p:txBody>
      </p:sp>
      <p:sp>
        <p:nvSpPr>
          <p:cNvPr id="21" name="星形: 五角 20">
            <a:extLst>
              <a:ext uri="{FF2B5EF4-FFF2-40B4-BE49-F238E27FC236}">
                <a16:creationId xmlns:a16="http://schemas.microsoft.com/office/drawing/2014/main" id="{1E1F7BEB-1F09-4D40-B293-5B9F00BBBA65}"/>
              </a:ext>
            </a:extLst>
          </p:cNvPr>
          <p:cNvSpPr/>
          <p:nvPr/>
        </p:nvSpPr>
        <p:spPr>
          <a:xfrm>
            <a:off x="1738101" y="5896649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星形: 五角 21">
            <a:extLst>
              <a:ext uri="{FF2B5EF4-FFF2-40B4-BE49-F238E27FC236}">
                <a16:creationId xmlns:a16="http://schemas.microsoft.com/office/drawing/2014/main" id="{C1D7B85C-DB7A-496D-8711-81BB36126471}"/>
              </a:ext>
            </a:extLst>
          </p:cNvPr>
          <p:cNvSpPr/>
          <p:nvPr/>
        </p:nvSpPr>
        <p:spPr>
          <a:xfrm>
            <a:off x="819501" y="4119599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星形: 五角 22">
            <a:extLst>
              <a:ext uri="{FF2B5EF4-FFF2-40B4-BE49-F238E27FC236}">
                <a16:creationId xmlns:a16="http://schemas.microsoft.com/office/drawing/2014/main" id="{165D3745-C57E-4D15-AF91-2B37F5619A76}"/>
              </a:ext>
            </a:extLst>
          </p:cNvPr>
          <p:cNvSpPr/>
          <p:nvPr/>
        </p:nvSpPr>
        <p:spPr>
          <a:xfrm>
            <a:off x="778292" y="5836841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星形: 五角 23">
            <a:extLst>
              <a:ext uri="{FF2B5EF4-FFF2-40B4-BE49-F238E27FC236}">
                <a16:creationId xmlns:a16="http://schemas.microsoft.com/office/drawing/2014/main" id="{ECC7372D-32E2-4346-8ED7-07D61D1C46F1}"/>
              </a:ext>
            </a:extLst>
          </p:cNvPr>
          <p:cNvSpPr/>
          <p:nvPr/>
        </p:nvSpPr>
        <p:spPr>
          <a:xfrm>
            <a:off x="2013322" y="5241223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星形: 五角 24">
            <a:extLst>
              <a:ext uri="{FF2B5EF4-FFF2-40B4-BE49-F238E27FC236}">
                <a16:creationId xmlns:a16="http://schemas.microsoft.com/office/drawing/2014/main" id="{47D0A8F1-D602-471C-BF69-9B14A19E8F2E}"/>
              </a:ext>
            </a:extLst>
          </p:cNvPr>
          <p:cNvSpPr/>
          <p:nvPr/>
        </p:nvSpPr>
        <p:spPr>
          <a:xfrm>
            <a:off x="1788818" y="5075443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星形: 五角 25">
            <a:extLst>
              <a:ext uri="{FF2B5EF4-FFF2-40B4-BE49-F238E27FC236}">
                <a16:creationId xmlns:a16="http://schemas.microsoft.com/office/drawing/2014/main" id="{39685C8F-B005-4B87-9C0E-84521B9306AD}"/>
              </a:ext>
            </a:extLst>
          </p:cNvPr>
          <p:cNvSpPr/>
          <p:nvPr/>
        </p:nvSpPr>
        <p:spPr>
          <a:xfrm>
            <a:off x="2368856" y="4107979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星形: 五角 26">
            <a:extLst>
              <a:ext uri="{FF2B5EF4-FFF2-40B4-BE49-F238E27FC236}">
                <a16:creationId xmlns:a16="http://schemas.microsoft.com/office/drawing/2014/main" id="{95823B71-3B39-4BB9-A636-9CA1C23A80D8}"/>
              </a:ext>
            </a:extLst>
          </p:cNvPr>
          <p:cNvSpPr/>
          <p:nvPr/>
        </p:nvSpPr>
        <p:spPr>
          <a:xfrm>
            <a:off x="628650" y="4716769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星形: 五角 27">
            <a:extLst>
              <a:ext uri="{FF2B5EF4-FFF2-40B4-BE49-F238E27FC236}">
                <a16:creationId xmlns:a16="http://schemas.microsoft.com/office/drawing/2014/main" id="{537D390F-152D-4664-9DCF-46F9997C9B74}"/>
              </a:ext>
            </a:extLst>
          </p:cNvPr>
          <p:cNvSpPr/>
          <p:nvPr/>
        </p:nvSpPr>
        <p:spPr>
          <a:xfrm>
            <a:off x="1289235" y="4317183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星形: 五角 28">
            <a:extLst>
              <a:ext uri="{FF2B5EF4-FFF2-40B4-BE49-F238E27FC236}">
                <a16:creationId xmlns:a16="http://schemas.microsoft.com/office/drawing/2014/main" id="{7FE31518-1B24-4C19-9290-B08374D35474}"/>
              </a:ext>
            </a:extLst>
          </p:cNvPr>
          <p:cNvSpPr/>
          <p:nvPr/>
        </p:nvSpPr>
        <p:spPr>
          <a:xfrm>
            <a:off x="1440836" y="5463949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星形: 五角 29">
            <a:extLst>
              <a:ext uri="{FF2B5EF4-FFF2-40B4-BE49-F238E27FC236}">
                <a16:creationId xmlns:a16="http://schemas.microsoft.com/office/drawing/2014/main" id="{264E3E17-2881-41BE-B407-49E0182AA452}"/>
              </a:ext>
            </a:extLst>
          </p:cNvPr>
          <p:cNvSpPr/>
          <p:nvPr/>
        </p:nvSpPr>
        <p:spPr>
          <a:xfrm>
            <a:off x="2606732" y="5711033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星形: 五角 30">
            <a:extLst>
              <a:ext uri="{FF2B5EF4-FFF2-40B4-BE49-F238E27FC236}">
                <a16:creationId xmlns:a16="http://schemas.microsoft.com/office/drawing/2014/main" id="{6FC23852-09DF-40AF-93FC-19434A7D3649}"/>
              </a:ext>
            </a:extLst>
          </p:cNvPr>
          <p:cNvSpPr/>
          <p:nvPr/>
        </p:nvSpPr>
        <p:spPr>
          <a:xfrm>
            <a:off x="2206766" y="6035926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星形: 五角 31">
            <a:extLst>
              <a:ext uri="{FF2B5EF4-FFF2-40B4-BE49-F238E27FC236}">
                <a16:creationId xmlns:a16="http://schemas.microsoft.com/office/drawing/2014/main" id="{696D55D1-06AA-430A-AB79-6E4C4993B348}"/>
              </a:ext>
            </a:extLst>
          </p:cNvPr>
          <p:cNvSpPr/>
          <p:nvPr/>
        </p:nvSpPr>
        <p:spPr>
          <a:xfrm>
            <a:off x="2688058" y="5066028"/>
            <a:ext cx="331560" cy="3315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309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07163B-1D5D-4F86-8201-A17F17F58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Missing Mode?</a:t>
            </a:r>
            <a:endParaRPr lang="zh-TW" altLang="en-US" dirty="0"/>
          </a:p>
        </p:txBody>
      </p:sp>
      <p:pic>
        <p:nvPicPr>
          <p:cNvPr id="4" name="內容版面配置區 5" descr="一張含有 擺姿勢, 相片, 團體, 牆 的圖片&#10;&#10;產生非常高可信度的描述">
            <a:extLst>
              <a:ext uri="{FF2B5EF4-FFF2-40B4-BE49-F238E27FC236}">
                <a16:creationId xmlns:a16="http://schemas.microsoft.com/office/drawing/2014/main" id="{F73CE7FA-0162-46F6-9823-7EC0EE2DE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147" y="5083493"/>
            <a:ext cx="5048250" cy="1276350"/>
          </a:xfrm>
          <a:prstGeom prst="rect">
            <a:avLst/>
          </a:prstGeom>
        </p:spPr>
      </p:pic>
      <p:pic>
        <p:nvPicPr>
          <p:cNvPr id="5" name="圖片 4" descr="一張含有 擺姿勢, 相片, 服飾, 團體 的圖片&#10;&#10;產生非常高可信度的描述">
            <a:extLst>
              <a:ext uri="{FF2B5EF4-FFF2-40B4-BE49-F238E27FC236}">
                <a16:creationId xmlns:a16="http://schemas.microsoft.com/office/drawing/2014/main" id="{5B789ED8-D787-49DA-AFD1-0C8CC00F4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147" y="3745171"/>
            <a:ext cx="5048250" cy="1276350"/>
          </a:xfrm>
          <a:prstGeom prst="rect">
            <a:avLst/>
          </a:prstGeom>
        </p:spPr>
      </p:pic>
      <p:pic>
        <p:nvPicPr>
          <p:cNvPr id="6" name="圖片 5" descr="一張含有 擺姿勢, 相片, 團體, 服飾 的圖片&#10;&#10;產生非常高可信度的描述">
            <a:extLst>
              <a:ext uri="{FF2B5EF4-FFF2-40B4-BE49-F238E27FC236}">
                <a16:creationId xmlns:a16="http://schemas.microsoft.com/office/drawing/2014/main" id="{31A5724C-F8BC-446A-A186-D1FF690D7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147" y="2404696"/>
            <a:ext cx="5048250" cy="12763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688038D-D259-4F6B-96C3-153E98EE23E4}"/>
              </a:ext>
            </a:extLst>
          </p:cNvPr>
          <p:cNvSpPr/>
          <p:nvPr/>
        </p:nvSpPr>
        <p:spPr>
          <a:xfrm>
            <a:off x="7270505" y="6401236"/>
            <a:ext cx="1858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BEGAN</a:t>
            </a:r>
            <a:r>
              <a:rPr lang="zh-TW" altLang="en-US" dirty="0"/>
              <a:t> </a:t>
            </a:r>
            <a:r>
              <a:rPr lang="en-US" altLang="zh-TW" dirty="0"/>
              <a:t>on </a:t>
            </a:r>
            <a:r>
              <a:rPr lang="en-US" altLang="zh-TW" dirty="0" err="1"/>
              <a:t>CelebA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C8A26F4-B8EF-4BF7-831F-D21259624C25}"/>
              </a:ext>
            </a:extLst>
          </p:cNvPr>
          <p:cNvSpPr txBox="1"/>
          <p:nvPr/>
        </p:nvSpPr>
        <p:spPr>
          <a:xfrm>
            <a:off x="977900" y="2627372"/>
            <a:ext cx="1775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Generator </a:t>
            </a:r>
          </a:p>
          <a:p>
            <a:r>
              <a:rPr lang="en-US" altLang="zh-TW" sz="2400" dirty="0"/>
              <a:t>at iteration t</a:t>
            </a:r>
            <a:endParaRPr lang="zh-TW" altLang="en-US" sz="24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9BA74F2-9EC1-45B7-9540-8A1D78FD2649}"/>
              </a:ext>
            </a:extLst>
          </p:cNvPr>
          <p:cNvSpPr txBox="1"/>
          <p:nvPr/>
        </p:nvSpPr>
        <p:spPr>
          <a:xfrm>
            <a:off x="977899" y="3966770"/>
            <a:ext cx="2098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Generator </a:t>
            </a:r>
          </a:p>
          <a:p>
            <a:r>
              <a:rPr lang="en-US" altLang="zh-TW" sz="2400" dirty="0"/>
              <a:t>at iteration t+1</a:t>
            </a:r>
            <a:endParaRPr lang="zh-TW" altLang="en-US" sz="24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AF3BF9A-9164-4DB0-98AA-8487077AF87C}"/>
              </a:ext>
            </a:extLst>
          </p:cNvPr>
          <p:cNvSpPr txBox="1"/>
          <p:nvPr/>
        </p:nvSpPr>
        <p:spPr>
          <a:xfrm>
            <a:off x="977899" y="5306169"/>
            <a:ext cx="2098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Generator </a:t>
            </a:r>
          </a:p>
          <a:p>
            <a:r>
              <a:rPr lang="en-US" altLang="zh-TW" sz="2400" dirty="0"/>
              <a:t>at iteration t+2</a:t>
            </a:r>
            <a:endParaRPr lang="zh-TW" altLang="en-US" sz="2400" dirty="0"/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B4CBD16B-74D9-48D9-84FD-582028A9C700}"/>
              </a:ext>
            </a:extLst>
          </p:cNvPr>
          <p:cNvGrpSpPr/>
          <p:nvPr/>
        </p:nvGrpSpPr>
        <p:grpSpPr>
          <a:xfrm>
            <a:off x="4726994" y="414563"/>
            <a:ext cx="1805767" cy="1226688"/>
            <a:chOff x="4864154" y="467366"/>
            <a:chExt cx="1805767" cy="1226688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36942FAF-B1F0-47A6-9393-7FF32B7C6CFE}"/>
                </a:ext>
              </a:extLst>
            </p:cNvPr>
            <p:cNvGrpSpPr/>
            <p:nvPr/>
          </p:nvGrpSpPr>
          <p:grpSpPr>
            <a:xfrm>
              <a:off x="4864154" y="467366"/>
              <a:ext cx="1701831" cy="1226688"/>
              <a:chOff x="8515350" y="973636"/>
              <a:chExt cx="1701831" cy="1226688"/>
            </a:xfrm>
          </p:grpSpPr>
          <p:sp>
            <p:nvSpPr>
              <p:cNvPr id="11" name="星形: 五角 10">
                <a:extLst>
                  <a:ext uri="{FF2B5EF4-FFF2-40B4-BE49-F238E27FC236}">
                    <a16:creationId xmlns:a16="http://schemas.microsoft.com/office/drawing/2014/main" id="{C8DCF9F5-61A2-438F-964E-6E41BE73A7CA}"/>
                  </a:ext>
                </a:extLst>
              </p:cNvPr>
              <p:cNvSpPr/>
              <p:nvPr/>
            </p:nvSpPr>
            <p:spPr>
              <a:xfrm>
                <a:off x="9580512" y="973636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" name="星形: 五角 12">
                <a:extLst>
                  <a:ext uri="{FF2B5EF4-FFF2-40B4-BE49-F238E27FC236}">
                    <a16:creationId xmlns:a16="http://schemas.microsoft.com/office/drawing/2014/main" id="{67CCEAEE-F23E-4D50-B1BC-79DA09ED8066}"/>
                  </a:ext>
                </a:extLst>
              </p:cNvPr>
              <p:cNvSpPr/>
              <p:nvPr/>
            </p:nvSpPr>
            <p:spPr>
              <a:xfrm>
                <a:off x="8994317" y="1454614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" name="星形: 五角 13">
                <a:extLst>
                  <a:ext uri="{FF2B5EF4-FFF2-40B4-BE49-F238E27FC236}">
                    <a16:creationId xmlns:a16="http://schemas.microsoft.com/office/drawing/2014/main" id="{B00373AD-7D6E-4246-A61C-93C7CF014505}"/>
                  </a:ext>
                </a:extLst>
              </p:cNvPr>
              <p:cNvSpPr/>
              <p:nvPr/>
            </p:nvSpPr>
            <p:spPr>
              <a:xfrm>
                <a:off x="8737059" y="1761152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5" name="星形: 五角 14">
                <a:extLst>
                  <a:ext uri="{FF2B5EF4-FFF2-40B4-BE49-F238E27FC236}">
                    <a16:creationId xmlns:a16="http://schemas.microsoft.com/office/drawing/2014/main" id="{46418297-2180-4E58-A8B3-61C1D6B335E1}"/>
                  </a:ext>
                </a:extLst>
              </p:cNvPr>
              <p:cNvSpPr/>
              <p:nvPr/>
            </p:nvSpPr>
            <p:spPr>
              <a:xfrm>
                <a:off x="9507495" y="1504941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星形: 五角 20">
                <a:extLst>
                  <a:ext uri="{FF2B5EF4-FFF2-40B4-BE49-F238E27FC236}">
                    <a16:creationId xmlns:a16="http://schemas.microsoft.com/office/drawing/2014/main" id="{E37E7276-322D-4038-AB3F-C5460E3B3B09}"/>
                  </a:ext>
                </a:extLst>
              </p:cNvPr>
              <p:cNvSpPr/>
              <p:nvPr/>
            </p:nvSpPr>
            <p:spPr>
              <a:xfrm>
                <a:off x="8782216" y="1020377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星形: 五角 21">
                <a:extLst>
                  <a:ext uri="{FF2B5EF4-FFF2-40B4-BE49-F238E27FC236}">
                    <a16:creationId xmlns:a16="http://schemas.microsoft.com/office/drawing/2014/main" id="{8D1FCE86-E074-4EA6-A2CB-45376E732C17}"/>
                  </a:ext>
                </a:extLst>
              </p:cNvPr>
              <p:cNvSpPr/>
              <p:nvPr/>
            </p:nvSpPr>
            <p:spPr>
              <a:xfrm>
                <a:off x="9201370" y="1868764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25" name="星形: 五角 24">
                <a:extLst>
                  <a:ext uri="{FF2B5EF4-FFF2-40B4-BE49-F238E27FC236}">
                    <a16:creationId xmlns:a16="http://schemas.microsoft.com/office/drawing/2014/main" id="{275C563E-5C78-400A-B74A-780754682E7A}"/>
                  </a:ext>
                </a:extLst>
              </p:cNvPr>
              <p:cNvSpPr/>
              <p:nvPr/>
            </p:nvSpPr>
            <p:spPr>
              <a:xfrm>
                <a:off x="9885621" y="1313595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6" name="星形: 五角 25">
                <a:extLst>
                  <a:ext uri="{FF2B5EF4-FFF2-40B4-BE49-F238E27FC236}">
                    <a16:creationId xmlns:a16="http://schemas.microsoft.com/office/drawing/2014/main" id="{964A4F45-9C78-4A73-926F-5AEA8649D0D1}"/>
                  </a:ext>
                </a:extLst>
              </p:cNvPr>
              <p:cNvSpPr/>
              <p:nvPr/>
            </p:nvSpPr>
            <p:spPr>
              <a:xfrm>
                <a:off x="8515350" y="1339161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星形: 五角 26">
                <a:extLst>
                  <a:ext uri="{FF2B5EF4-FFF2-40B4-BE49-F238E27FC236}">
                    <a16:creationId xmlns:a16="http://schemas.microsoft.com/office/drawing/2014/main" id="{94661B4F-0E07-48ED-B465-4505B716BE5B}"/>
                  </a:ext>
                </a:extLst>
              </p:cNvPr>
              <p:cNvSpPr/>
              <p:nvPr/>
            </p:nvSpPr>
            <p:spPr>
              <a:xfrm>
                <a:off x="9204868" y="1152214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2" name="星形: 五角 31">
                <a:extLst>
                  <a:ext uri="{FF2B5EF4-FFF2-40B4-BE49-F238E27FC236}">
                    <a16:creationId xmlns:a16="http://schemas.microsoft.com/office/drawing/2014/main" id="{B9DE3E65-1F2D-4532-9083-1A10AE8E73A7}"/>
                  </a:ext>
                </a:extLst>
              </p:cNvPr>
              <p:cNvSpPr/>
              <p:nvPr/>
            </p:nvSpPr>
            <p:spPr>
              <a:xfrm>
                <a:off x="9635154" y="1866094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5" name="星形: 五角 44">
              <a:extLst>
                <a:ext uri="{FF2B5EF4-FFF2-40B4-BE49-F238E27FC236}">
                  <a16:creationId xmlns:a16="http://schemas.microsoft.com/office/drawing/2014/main" id="{CAB96C60-C966-4A37-B192-214B74CD98DB}"/>
                </a:ext>
              </a:extLst>
            </p:cNvPr>
            <p:cNvSpPr/>
            <p:nvPr/>
          </p:nvSpPr>
          <p:spPr>
            <a:xfrm>
              <a:off x="6338361" y="1188268"/>
              <a:ext cx="331560" cy="33156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4FEC3492-AB32-49AE-A1C2-796B505A25FC}"/>
              </a:ext>
            </a:extLst>
          </p:cNvPr>
          <p:cNvGrpSpPr/>
          <p:nvPr/>
        </p:nvGrpSpPr>
        <p:grpSpPr>
          <a:xfrm>
            <a:off x="6942951" y="396545"/>
            <a:ext cx="1805767" cy="1226688"/>
            <a:chOff x="4864154" y="467366"/>
            <a:chExt cx="1805767" cy="1226688"/>
          </a:xfrm>
        </p:grpSpPr>
        <p:grpSp>
          <p:nvGrpSpPr>
            <p:cNvPr id="48" name="群組 47">
              <a:extLst>
                <a:ext uri="{FF2B5EF4-FFF2-40B4-BE49-F238E27FC236}">
                  <a16:creationId xmlns:a16="http://schemas.microsoft.com/office/drawing/2014/main" id="{5C00D7CE-BC8B-4573-B704-237A688B6A80}"/>
                </a:ext>
              </a:extLst>
            </p:cNvPr>
            <p:cNvGrpSpPr/>
            <p:nvPr/>
          </p:nvGrpSpPr>
          <p:grpSpPr>
            <a:xfrm>
              <a:off x="4864154" y="467366"/>
              <a:ext cx="1701831" cy="1226688"/>
              <a:chOff x="8515350" y="973636"/>
              <a:chExt cx="1701831" cy="1226688"/>
            </a:xfrm>
          </p:grpSpPr>
          <p:sp>
            <p:nvSpPr>
              <p:cNvPr id="50" name="星形: 五角 49">
                <a:extLst>
                  <a:ext uri="{FF2B5EF4-FFF2-40B4-BE49-F238E27FC236}">
                    <a16:creationId xmlns:a16="http://schemas.microsoft.com/office/drawing/2014/main" id="{50F0B938-3002-41FC-BF0C-8A8BE1EDACD2}"/>
                  </a:ext>
                </a:extLst>
              </p:cNvPr>
              <p:cNvSpPr/>
              <p:nvPr/>
            </p:nvSpPr>
            <p:spPr>
              <a:xfrm>
                <a:off x="9580512" y="973636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星形: 五角 50">
                <a:extLst>
                  <a:ext uri="{FF2B5EF4-FFF2-40B4-BE49-F238E27FC236}">
                    <a16:creationId xmlns:a16="http://schemas.microsoft.com/office/drawing/2014/main" id="{5D9D2C15-D96C-46E8-BDED-9CFE1BB2599A}"/>
                  </a:ext>
                </a:extLst>
              </p:cNvPr>
              <p:cNvSpPr/>
              <p:nvPr/>
            </p:nvSpPr>
            <p:spPr>
              <a:xfrm>
                <a:off x="8994317" y="1454614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2" name="星形: 五角 51">
                <a:extLst>
                  <a:ext uri="{FF2B5EF4-FFF2-40B4-BE49-F238E27FC236}">
                    <a16:creationId xmlns:a16="http://schemas.microsoft.com/office/drawing/2014/main" id="{B27EB7DE-B24D-42E8-ABBE-E6E2CE3D5514}"/>
                  </a:ext>
                </a:extLst>
              </p:cNvPr>
              <p:cNvSpPr/>
              <p:nvPr/>
            </p:nvSpPr>
            <p:spPr>
              <a:xfrm>
                <a:off x="8737059" y="1761152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53" name="星形: 五角 52">
                <a:extLst>
                  <a:ext uri="{FF2B5EF4-FFF2-40B4-BE49-F238E27FC236}">
                    <a16:creationId xmlns:a16="http://schemas.microsoft.com/office/drawing/2014/main" id="{2CBFFED8-A416-4451-859C-AD201F3C190A}"/>
                  </a:ext>
                </a:extLst>
              </p:cNvPr>
              <p:cNvSpPr/>
              <p:nvPr/>
            </p:nvSpPr>
            <p:spPr>
              <a:xfrm>
                <a:off x="9507495" y="1504941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星形: 五角 53">
                <a:extLst>
                  <a:ext uri="{FF2B5EF4-FFF2-40B4-BE49-F238E27FC236}">
                    <a16:creationId xmlns:a16="http://schemas.microsoft.com/office/drawing/2014/main" id="{0AA894C3-70A3-49E6-B29B-78351143A08C}"/>
                  </a:ext>
                </a:extLst>
              </p:cNvPr>
              <p:cNvSpPr/>
              <p:nvPr/>
            </p:nvSpPr>
            <p:spPr>
              <a:xfrm>
                <a:off x="8782216" y="1020377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5" name="星形: 五角 54">
                <a:extLst>
                  <a:ext uri="{FF2B5EF4-FFF2-40B4-BE49-F238E27FC236}">
                    <a16:creationId xmlns:a16="http://schemas.microsoft.com/office/drawing/2014/main" id="{B6B7EAB2-4B53-4594-89F6-0E123C456F18}"/>
                  </a:ext>
                </a:extLst>
              </p:cNvPr>
              <p:cNvSpPr/>
              <p:nvPr/>
            </p:nvSpPr>
            <p:spPr>
              <a:xfrm>
                <a:off x="9201370" y="1868764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56" name="星形: 五角 55">
                <a:extLst>
                  <a:ext uri="{FF2B5EF4-FFF2-40B4-BE49-F238E27FC236}">
                    <a16:creationId xmlns:a16="http://schemas.microsoft.com/office/drawing/2014/main" id="{E94713C8-8B4A-4268-BC03-FDE1171BFDD4}"/>
                  </a:ext>
                </a:extLst>
              </p:cNvPr>
              <p:cNvSpPr/>
              <p:nvPr/>
            </p:nvSpPr>
            <p:spPr>
              <a:xfrm>
                <a:off x="9885621" y="1313595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7" name="星形: 五角 56">
                <a:extLst>
                  <a:ext uri="{FF2B5EF4-FFF2-40B4-BE49-F238E27FC236}">
                    <a16:creationId xmlns:a16="http://schemas.microsoft.com/office/drawing/2014/main" id="{6288481B-8F35-49C0-842A-D70C16A719EA}"/>
                  </a:ext>
                </a:extLst>
              </p:cNvPr>
              <p:cNvSpPr/>
              <p:nvPr/>
            </p:nvSpPr>
            <p:spPr>
              <a:xfrm>
                <a:off x="8515350" y="1339161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8" name="星形: 五角 57">
                <a:extLst>
                  <a:ext uri="{FF2B5EF4-FFF2-40B4-BE49-F238E27FC236}">
                    <a16:creationId xmlns:a16="http://schemas.microsoft.com/office/drawing/2014/main" id="{AF5C0EA1-ECF3-42E5-BA8F-53585CACF803}"/>
                  </a:ext>
                </a:extLst>
              </p:cNvPr>
              <p:cNvSpPr/>
              <p:nvPr/>
            </p:nvSpPr>
            <p:spPr>
              <a:xfrm>
                <a:off x="9204868" y="1152214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9" name="星形: 五角 58">
                <a:extLst>
                  <a:ext uri="{FF2B5EF4-FFF2-40B4-BE49-F238E27FC236}">
                    <a16:creationId xmlns:a16="http://schemas.microsoft.com/office/drawing/2014/main" id="{A8AF9020-E7B5-4C9F-A661-C0A20E6F0F3B}"/>
                  </a:ext>
                </a:extLst>
              </p:cNvPr>
              <p:cNvSpPr/>
              <p:nvPr/>
            </p:nvSpPr>
            <p:spPr>
              <a:xfrm>
                <a:off x="9635154" y="1866094"/>
                <a:ext cx="331560" cy="33156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9" name="星形: 五角 48">
              <a:extLst>
                <a:ext uri="{FF2B5EF4-FFF2-40B4-BE49-F238E27FC236}">
                  <a16:creationId xmlns:a16="http://schemas.microsoft.com/office/drawing/2014/main" id="{77FB8611-B001-452A-B835-1DF7B8448DEE}"/>
                </a:ext>
              </a:extLst>
            </p:cNvPr>
            <p:cNvSpPr/>
            <p:nvPr/>
          </p:nvSpPr>
          <p:spPr>
            <a:xfrm>
              <a:off x="6338361" y="1188268"/>
              <a:ext cx="331560" cy="33156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0" name="星形: 五角 59">
            <a:extLst>
              <a:ext uri="{FF2B5EF4-FFF2-40B4-BE49-F238E27FC236}">
                <a16:creationId xmlns:a16="http://schemas.microsoft.com/office/drawing/2014/main" id="{7479AC9B-021A-4ED1-AADA-CE2C0576C3C7}"/>
              </a:ext>
            </a:extLst>
          </p:cNvPr>
          <p:cNvSpPr/>
          <p:nvPr/>
        </p:nvSpPr>
        <p:spPr>
          <a:xfrm>
            <a:off x="5640509" y="1507870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星形: 五角 60">
            <a:extLst>
              <a:ext uri="{FF2B5EF4-FFF2-40B4-BE49-F238E27FC236}">
                <a16:creationId xmlns:a16="http://schemas.microsoft.com/office/drawing/2014/main" id="{CDF67754-CC93-42D3-BCDB-5EE47931F406}"/>
              </a:ext>
            </a:extLst>
          </p:cNvPr>
          <p:cNvSpPr/>
          <p:nvPr/>
        </p:nvSpPr>
        <p:spPr>
          <a:xfrm>
            <a:off x="5190569" y="1394029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星形: 五角 61">
            <a:extLst>
              <a:ext uri="{FF2B5EF4-FFF2-40B4-BE49-F238E27FC236}">
                <a16:creationId xmlns:a16="http://schemas.microsoft.com/office/drawing/2014/main" id="{18AD9427-EA00-4D29-B88C-2C38EF10FB44}"/>
              </a:ext>
            </a:extLst>
          </p:cNvPr>
          <p:cNvSpPr/>
          <p:nvPr/>
        </p:nvSpPr>
        <p:spPr>
          <a:xfrm>
            <a:off x="4772177" y="1004237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星形: 五角 62">
            <a:extLst>
              <a:ext uri="{FF2B5EF4-FFF2-40B4-BE49-F238E27FC236}">
                <a16:creationId xmlns:a16="http://schemas.microsoft.com/office/drawing/2014/main" id="{D0448544-E068-4305-BC99-12C255AD5645}"/>
              </a:ext>
            </a:extLst>
          </p:cNvPr>
          <p:cNvSpPr/>
          <p:nvPr/>
        </p:nvSpPr>
        <p:spPr>
          <a:xfrm>
            <a:off x="5076655" y="729761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星形: 五角 63">
            <a:extLst>
              <a:ext uri="{FF2B5EF4-FFF2-40B4-BE49-F238E27FC236}">
                <a16:creationId xmlns:a16="http://schemas.microsoft.com/office/drawing/2014/main" id="{838F6C10-C95E-48AF-8C97-AB572F0467E4}"/>
              </a:ext>
            </a:extLst>
          </p:cNvPr>
          <p:cNvSpPr/>
          <p:nvPr/>
        </p:nvSpPr>
        <p:spPr>
          <a:xfrm>
            <a:off x="5457786" y="943231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星形: 五角 64">
            <a:extLst>
              <a:ext uri="{FF2B5EF4-FFF2-40B4-BE49-F238E27FC236}">
                <a16:creationId xmlns:a16="http://schemas.microsoft.com/office/drawing/2014/main" id="{B0DCE1D6-B38C-437E-9A72-270737002094}"/>
              </a:ext>
            </a:extLst>
          </p:cNvPr>
          <p:cNvSpPr/>
          <p:nvPr/>
        </p:nvSpPr>
        <p:spPr>
          <a:xfrm>
            <a:off x="5595561" y="335024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星形: 五角 65">
            <a:extLst>
              <a:ext uri="{FF2B5EF4-FFF2-40B4-BE49-F238E27FC236}">
                <a16:creationId xmlns:a16="http://schemas.microsoft.com/office/drawing/2014/main" id="{BA6FC59A-8852-4C32-BB53-5E42AC85981A}"/>
              </a:ext>
            </a:extLst>
          </p:cNvPr>
          <p:cNvSpPr/>
          <p:nvPr/>
        </p:nvSpPr>
        <p:spPr>
          <a:xfrm>
            <a:off x="5930581" y="684377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星形: 五角 66">
            <a:extLst>
              <a:ext uri="{FF2B5EF4-FFF2-40B4-BE49-F238E27FC236}">
                <a16:creationId xmlns:a16="http://schemas.microsoft.com/office/drawing/2014/main" id="{9381A339-EA4F-4AEE-84FD-FB425E058AC4}"/>
              </a:ext>
            </a:extLst>
          </p:cNvPr>
          <p:cNvSpPr/>
          <p:nvPr/>
        </p:nvSpPr>
        <p:spPr>
          <a:xfrm>
            <a:off x="6021864" y="1065625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星形: 五角 67">
            <a:extLst>
              <a:ext uri="{FF2B5EF4-FFF2-40B4-BE49-F238E27FC236}">
                <a16:creationId xmlns:a16="http://schemas.microsoft.com/office/drawing/2014/main" id="{88D6F0F2-BAC3-4426-90DE-B31DD7C0FAE8}"/>
              </a:ext>
            </a:extLst>
          </p:cNvPr>
          <p:cNvSpPr/>
          <p:nvPr/>
        </p:nvSpPr>
        <p:spPr>
          <a:xfrm>
            <a:off x="6220343" y="1446568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星形: 五角 68">
            <a:extLst>
              <a:ext uri="{FF2B5EF4-FFF2-40B4-BE49-F238E27FC236}">
                <a16:creationId xmlns:a16="http://schemas.microsoft.com/office/drawing/2014/main" id="{795D46F1-13AE-4549-B9BC-F7EC10D5D99C}"/>
              </a:ext>
            </a:extLst>
          </p:cNvPr>
          <p:cNvSpPr/>
          <p:nvPr/>
        </p:nvSpPr>
        <p:spPr>
          <a:xfrm>
            <a:off x="5076655" y="212060"/>
            <a:ext cx="331560" cy="33156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8EC84E9-D9F7-4594-AA63-41F8DF2891F5}"/>
              </a:ext>
            </a:extLst>
          </p:cNvPr>
          <p:cNvSpPr txBox="1"/>
          <p:nvPr/>
        </p:nvSpPr>
        <p:spPr>
          <a:xfrm>
            <a:off x="388551" y="1882639"/>
            <a:ext cx="5448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Generator switches mode during training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0107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9AD886-13AF-4AF9-9D42-21CF4F0BB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Ensemble</a:t>
            </a:r>
            <a:endParaRPr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7432F23-B3C2-437D-BE35-F501DD6EC14C}"/>
              </a:ext>
            </a:extLst>
          </p:cNvPr>
          <p:cNvSpPr/>
          <p:nvPr/>
        </p:nvSpPr>
        <p:spPr>
          <a:xfrm>
            <a:off x="1724498" y="5192679"/>
            <a:ext cx="1497423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4611B7D-62B3-40EB-A212-AB3BA36C2628}"/>
              </a:ext>
            </a:extLst>
          </p:cNvPr>
          <p:cNvSpPr/>
          <p:nvPr/>
        </p:nvSpPr>
        <p:spPr>
          <a:xfrm>
            <a:off x="4501062" y="5187707"/>
            <a:ext cx="1497423" cy="10795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2</a:t>
            </a:r>
            <a:endParaRPr lang="zh-TW" altLang="en-US" sz="2400" dirty="0"/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951B66C6-E28F-45AA-87C1-08684CA02BDB}"/>
              </a:ext>
            </a:extLst>
          </p:cNvPr>
          <p:cNvCxnSpPr/>
          <p:nvPr/>
        </p:nvCxnSpPr>
        <p:spPr>
          <a:xfrm flipV="1">
            <a:off x="2473210" y="4498131"/>
            <a:ext cx="0" cy="69454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2146AE08-E8D2-40D8-8D26-501091B302CF}"/>
              </a:ext>
            </a:extLst>
          </p:cNvPr>
          <p:cNvCxnSpPr/>
          <p:nvPr/>
        </p:nvCxnSpPr>
        <p:spPr>
          <a:xfrm flipV="1">
            <a:off x="5236281" y="4505104"/>
            <a:ext cx="0" cy="69454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938FFF4A-6819-4FB5-A946-AD13F1BC9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356" y="2448913"/>
            <a:ext cx="2083705" cy="203714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170E035-E749-446B-9B6B-3DDDCA9EF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428" y="2467195"/>
            <a:ext cx="2083705" cy="203790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26A892F-9DDA-43F7-9E32-BCE34609D26B}"/>
              </a:ext>
            </a:extLst>
          </p:cNvPr>
          <p:cNvSpPr txBox="1"/>
          <p:nvPr/>
        </p:nvSpPr>
        <p:spPr>
          <a:xfrm>
            <a:off x="6605138" y="3205489"/>
            <a:ext cx="120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C27AB35-6BCF-4EA9-8B7C-0EA71C717416}"/>
              </a:ext>
            </a:extLst>
          </p:cNvPr>
          <p:cNvSpPr txBox="1"/>
          <p:nvPr/>
        </p:nvSpPr>
        <p:spPr>
          <a:xfrm>
            <a:off x="6605138" y="5470819"/>
            <a:ext cx="120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4222724E-8D84-47BE-B74E-0BFF30A6075B}"/>
                  </a:ext>
                </a:extLst>
              </p:cNvPr>
              <p:cNvSpPr txBox="1"/>
              <p:nvPr/>
            </p:nvSpPr>
            <p:spPr>
              <a:xfrm>
                <a:off x="3468574" y="359960"/>
                <a:ext cx="5334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Train a set of generators: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⋯,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4222724E-8D84-47BE-B74E-0BFF30A60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574" y="359960"/>
                <a:ext cx="5334000" cy="461665"/>
              </a:xfrm>
              <a:prstGeom prst="rect">
                <a:avLst/>
              </a:prstGeom>
              <a:blipFill>
                <a:blip r:embed="rId5"/>
                <a:stretch>
                  <a:fillRect l="-1829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5CD11854-900C-407B-B879-8646B7ABB131}"/>
                  </a:ext>
                </a:extLst>
              </p:cNvPr>
              <p:cNvSpPr txBox="1"/>
              <p:nvPr/>
            </p:nvSpPr>
            <p:spPr>
              <a:xfrm>
                <a:off x="4995433" y="1252499"/>
                <a:ext cx="39326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Random pick a generator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5CD11854-900C-407B-B879-8646B7ABB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433" y="1252499"/>
                <a:ext cx="3932667" cy="461665"/>
              </a:xfrm>
              <a:prstGeom prst="rect">
                <a:avLst/>
              </a:prstGeom>
              <a:blipFill>
                <a:blip r:embed="rId6"/>
                <a:stretch>
                  <a:fillRect l="-2322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1713214-C4EA-4C8C-BE62-97E2E3EFF0FB}"/>
                  </a:ext>
                </a:extLst>
              </p:cNvPr>
              <p:cNvSpPr txBox="1"/>
              <p:nvPr/>
            </p:nvSpPr>
            <p:spPr>
              <a:xfrm>
                <a:off x="4995433" y="1683373"/>
                <a:ext cx="39326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to generate the image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F1713214-C4EA-4C8C-BE62-97E2E3EFF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433" y="1683373"/>
                <a:ext cx="3932667" cy="461665"/>
              </a:xfrm>
              <a:prstGeom prst="rect">
                <a:avLst/>
              </a:prstGeom>
              <a:blipFill>
                <a:blip r:embed="rId7"/>
                <a:stretch>
                  <a:fillRect l="-2322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>
            <a:extLst>
              <a:ext uri="{FF2B5EF4-FFF2-40B4-BE49-F238E27FC236}">
                <a16:creationId xmlns:a16="http://schemas.microsoft.com/office/drawing/2014/main" id="{91A9E7A3-4395-4875-95A0-96966C8B38AD}"/>
              </a:ext>
            </a:extLst>
          </p:cNvPr>
          <p:cNvSpPr txBox="1"/>
          <p:nvPr/>
        </p:nvSpPr>
        <p:spPr>
          <a:xfrm>
            <a:off x="3468574" y="814309"/>
            <a:ext cx="393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To generate an image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2159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4" grpId="0"/>
      <p:bldP spid="11" grpId="0"/>
      <p:bldP spid="5" grpId="0"/>
      <p:bldP spid="12" grpId="0"/>
      <p:bldP spid="13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Objective Evaluation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897" y="1927129"/>
            <a:ext cx="799050" cy="839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2628157" y="1847243"/>
            <a:ext cx="2127411" cy="977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Off-the-shelf Image Classifier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28650" y="2162302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162302"/>
                <a:ext cx="241733" cy="369332"/>
              </a:xfrm>
              <a:prstGeom prst="rect">
                <a:avLst/>
              </a:prstGeom>
              <a:blipFill>
                <a:blip r:embed="rId4"/>
                <a:stretch>
                  <a:fillRect l="-15000" r="-1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5415209" y="2137305"/>
                <a:ext cx="9700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5209" y="2137305"/>
                <a:ext cx="970009" cy="369332"/>
              </a:xfrm>
              <a:prstGeom prst="rect">
                <a:avLst/>
              </a:prstGeom>
              <a:blipFill>
                <a:blip r:embed="rId5"/>
                <a:stretch>
                  <a:fillRect l="-6918" b="-3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5296948" y="2911095"/>
            <a:ext cx="3588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Concentrated distribution means higher visual quality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1863831" y="4018805"/>
            <a:ext cx="1034529" cy="654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CNN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837020" y="4148702"/>
                <a:ext cx="38523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020" y="4148702"/>
                <a:ext cx="385234" cy="369332"/>
              </a:xfrm>
              <a:prstGeom prst="rect">
                <a:avLst/>
              </a:prstGeom>
              <a:blipFill>
                <a:blip r:embed="rId6"/>
                <a:stretch>
                  <a:fillRect l="-9375" t="-1667" r="-62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3560263" y="4182749"/>
                <a:ext cx="12592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263" y="4182749"/>
                <a:ext cx="1259255" cy="369332"/>
              </a:xfrm>
              <a:prstGeom prst="rect">
                <a:avLst/>
              </a:prstGeom>
              <a:blipFill>
                <a:blip r:embed="rId7"/>
                <a:stretch>
                  <a:fillRect l="-4831" b="-344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/>
          <p:cNvSpPr txBox="1"/>
          <p:nvPr/>
        </p:nvSpPr>
        <p:spPr>
          <a:xfrm>
            <a:off x="6068474" y="5727449"/>
            <a:ext cx="3063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Uniform distribution means higher variety</a:t>
            </a:r>
            <a:endParaRPr lang="zh-TW" altLang="en-US" sz="2400" dirty="0"/>
          </a:p>
        </p:txBody>
      </p:sp>
      <p:sp>
        <p:nvSpPr>
          <p:cNvPr id="9" name="箭號: 向右 8"/>
          <p:cNvSpPr/>
          <p:nvPr/>
        </p:nvSpPr>
        <p:spPr>
          <a:xfrm>
            <a:off x="1289196" y="4176792"/>
            <a:ext cx="531511" cy="3693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右 17"/>
          <p:cNvSpPr/>
          <p:nvPr/>
        </p:nvSpPr>
        <p:spPr>
          <a:xfrm>
            <a:off x="2963556" y="4176792"/>
            <a:ext cx="531511" cy="3693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1863831" y="4808046"/>
            <a:ext cx="1034529" cy="654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CNN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837020" y="4937943"/>
                <a:ext cx="3918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020" y="4937943"/>
                <a:ext cx="391838" cy="369332"/>
              </a:xfrm>
              <a:prstGeom prst="rect">
                <a:avLst/>
              </a:prstGeom>
              <a:blipFill>
                <a:blip r:embed="rId8"/>
                <a:stretch>
                  <a:fillRect l="-9231" r="-61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3560263" y="4950643"/>
                <a:ext cx="12724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263" y="4950643"/>
                <a:ext cx="1272463" cy="369332"/>
              </a:xfrm>
              <a:prstGeom prst="rect">
                <a:avLst/>
              </a:prstGeom>
              <a:blipFill>
                <a:blip r:embed="rId9"/>
                <a:stretch>
                  <a:fillRect l="-4785" b="-344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箭號: 向右 21"/>
          <p:cNvSpPr/>
          <p:nvPr/>
        </p:nvSpPr>
        <p:spPr>
          <a:xfrm>
            <a:off x="1289196" y="4966033"/>
            <a:ext cx="531511" cy="3693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右 22"/>
          <p:cNvSpPr/>
          <p:nvPr/>
        </p:nvSpPr>
        <p:spPr>
          <a:xfrm>
            <a:off x="2963556" y="4966033"/>
            <a:ext cx="531511" cy="3693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1863831" y="5595152"/>
            <a:ext cx="1034529" cy="654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CNN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837020" y="5725049"/>
                <a:ext cx="3918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020" y="5725049"/>
                <a:ext cx="391838" cy="369332"/>
              </a:xfrm>
              <a:prstGeom prst="rect">
                <a:avLst/>
              </a:prstGeom>
              <a:blipFill>
                <a:blip r:embed="rId10"/>
                <a:stretch>
                  <a:fillRect l="-9231" r="-61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3560263" y="5764828"/>
                <a:ext cx="12724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263" y="5764828"/>
                <a:ext cx="1272463" cy="369332"/>
              </a:xfrm>
              <a:prstGeom prst="rect">
                <a:avLst/>
              </a:prstGeom>
              <a:blipFill>
                <a:blip r:embed="rId11"/>
                <a:stretch>
                  <a:fillRect l="-4785" t="-1667" b="-3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箭號: 向右 26"/>
          <p:cNvSpPr/>
          <p:nvPr/>
        </p:nvSpPr>
        <p:spPr>
          <a:xfrm>
            <a:off x="1289196" y="5753139"/>
            <a:ext cx="531511" cy="3693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向右 27"/>
          <p:cNvSpPr/>
          <p:nvPr/>
        </p:nvSpPr>
        <p:spPr>
          <a:xfrm>
            <a:off x="2963556" y="5753139"/>
            <a:ext cx="531511" cy="3693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 rot="5400000">
            <a:off x="2094807" y="640172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…</a:t>
            </a:r>
            <a:endParaRPr lang="zh-TW" alt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5151051" y="4000231"/>
                <a:ext cx="3155929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p>
                                <m:sSupPr>
                                  <m:ctrlPr>
                                    <a:rPr lang="en-US" altLang="zh-TW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d>
                          <m:r>
                            <m:rPr>
                              <m:nor/>
                            </m:rPr>
                            <a:rPr lang="zh-TW" altLang="en-US" sz="2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051" y="4000231"/>
                <a:ext cx="3155929" cy="89620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箭號: 向右 30"/>
          <p:cNvSpPr/>
          <p:nvPr/>
        </p:nvSpPr>
        <p:spPr>
          <a:xfrm>
            <a:off x="2061405" y="2169911"/>
            <a:ext cx="531511" cy="3693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箭號: 向右 31"/>
          <p:cNvSpPr/>
          <p:nvPr/>
        </p:nvSpPr>
        <p:spPr>
          <a:xfrm>
            <a:off x="4807122" y="2151130"/>
            <a:ext cx="531511" cy="3693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4D1A6CB-F90A-45AC-A9A8-E54D0BB67FD2}"/>
              </a:ext>
            </a:extLst>
          </p:cNvPr>
          <p:cNvSpPr/>
          <p:nvPr/>
        </p:nvSpPr>
        <p:spPr>
          <a:xfrm>
            <a:off x="5628790" y="150669"/>
            <a:ext cx="3464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[Tim </a:t>
            </a:r>
            <a:r>
              <a:rPr lang="en-US" altLang="zh-TW" dirty="0" err="1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Salimans</a:t>
            </a:r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, et al., NIPS, 2016]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C359061A-CE01-4D1C-901E-945165DB1D99}"/>
                  </a:ext>
                </a:extLst>
              </p:cNvPr>
              <p:cNvSpPr txBox="1"/>
              <p:nvPr/>
            </p:nvSpPr>
            <p:spPr>
              <a:xfrm>
                <a:off x="5805778" y="653225"/>
                <a:ext cx="16553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TW" sz="2400" dirty="0"/>
                  <a:t>: image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C359061A-CE01-4D1C-901E-945165DB1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78" y="653225"/>
                <a:ext cx="1655351" cy="461665"/>
              </a:xfrm>
              <a:prstGeom prst="rect">
                <a:avLst/>
              </a:prstGeom>
              <a:blipFill>
                <a:blip r:embed="rId13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0AF3A934-C551-4524-AB03-AEAC17050153}"/>
                  </a:ext>
                </a:extLst>
              </p:cNvPr>
              <p:cNvSpPr txBox="1"/>
              <p:nvPr/>
            </p:nvSpPr>
            <p:spPr>
              <a:xfrm>
                <a:off x="5805778" y="1051812"/>
                <a:ext cx="3588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TW" sz="2400" dirty="0"/>
                  <a:t>: class (output of CNN)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0AF3A934-C551-4524-AB03-AEAC17050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778" y="1051812"/>
                <a:ext cx="3588561" cy="461665"/>
              </a:xfrm>
              <a:prstGeom prst="rect">
                <a:avLst/>
              </a:prstGeom>
              <a:blipFill>
                <a:blip r:embed="rId14"/>
                <a:stretch>
                  <a:fillRect l="-509" t="-10667" b="-3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>
            <a:extLst>
              <a:ext uri="{FF2B5EF4-FFF2-40B4-BE49-F238E27FC236}">
                <a16:creationId xmlns:a16="http://schemas.microsoft.com/office/drawing/2014/main" id="{3D203593-7309-47B7-A088-1681287808B2}"/>
              </a:ext>
            </a:extLst>
          </p:cNvPr>
          <p:cNvSpPr txBox="1"/>
          <p:nvPr/>
        </p:nvSpPr>
        <p:spPr>
          <a:xfrm>
            <a:off x="2517721" y="2757165"/>
            <a:ext cx="2400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e.g. Inception net, VGG, etc.</a:t>
            </a:r>
            <a:endParaRPr lang="zh-TW" altLang="en-US" sz="2400" dirty="0"/>
          </a:p>
        </p:txBody>
      </p: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4194295C-948F-49F0-A457-D0AF10E94C0F}"/>
              </a:ext>
            </a:extLst>
          </p:cNvPr>
          <p:cNvCxnSpPr>
            <a:cxnSpLocks/>
          </p:cNvCxnSpPr>
          <p:nvPr/>
        </p:nvCxnSpPr>
        <p:spPr>
          <a:xfrm>
            <a:off x="-391298" y="3870805"/>
            <a:ext cx="983462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2DFD980E-9171-4C4B-B577-97E04C07374E}"/>
              </a:ext>
            </a:extLst>
          </p:cNvPr>
          <p:cNvGrpSpPr/>
          <p:nvPr/>
        </p:nvGrpSpPr>
        <p:grpSpPr>
          <a:xfrm>
            <a:off x="6716501" y="1538480"/>
            <a:ext cx="1914571" cy="1237797"/>
            <a:chOff x="6716501" y="1538480"/>
            <a:chExt cx="1914571" cy="1237797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83DE65E0-11D2-4691-929B-314C4A22FC49}"/>
                </a:ext>
              </a:extLst>
            </p:cNvPr>
            <p:cNvGrpSpPr/>
            <p:nvPr/>
          </p:nvGrpSpPr>
          <p:grpSpPr>
            <a:xfrm>
              <a:off x="6820807" y="1886242"/>
              <a:ext cx="1669143" cy="890035"/>
              <a:chOff x="6846207" y="1944540"/>
              <a:chExt cx="1669143" cy="890035"/>
            </a:xfrm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0338059D-34E5-4CAA-961E-79B96EF4C571}"/>
                  </a:ext>
                </a:extLst>
              </p:cNvPr>
              <p:cNvSpPr/>
              <p:nvPr/>
            </p:nvSpPr>
            <p:spPr>
              <a:xfrm>
                <a:off x="7099738" y="2657363"/>
                <a:ext cx="261257" cy="176519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3980D532-2C85-4FCC-834C-385717926F72}"/>
                  </a:ext>
                </a:extLst>
              </p:cNvPr>
              <p:cNvSpPr/>
              <p:nvPr/>
            </p:nvSpPr>
            <p:spPr>
              <a:xfrm>
                <a:off x="7573235" y="1944540"/>
                <a:ext cx="261257" cy="88420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5D23906-EDA3-478E-B6E3-9948EF1D2AED}"/>
                  </a:ext>
                </a:extLst>
              </p:cNvPr>
              <p:cNvSpPr/>
              <p:nvPr/>
            </p:nvSpPr>
            <p:spPr>
              <a:xfrm>
                <a:off x="8043150" y="2757872"/>
                <a:ext cx="261257" cy="7601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29" name="直線接點 28">
                <a:extLst>
                  <a:ext uri="{FF2B5EF4-FFF2-40B4-BE49-F238E27FC236}">
                    <a16:creationId xmlns:a16="http://schemas.microsoft.com/office/drawing/2014/main" id="{D1A567F3-B5B0-4214-A300-FA36EC9CC1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46207" y="2834575"/>
                <a:ext cx="16691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AEE48307-4BD5-46F0-91CF-6D3B8F388C64}"/>
                </a:ext>
              </a:extLst>
            </p:cNvPr>
            <p:cNvSpPr txBox="1"/>
            <p:nvPr/>
          </p:nvSpPr>
          <p:spPr>
            <a:xfrm>
              <a:off x="6716501" y="2237187"/>
              <a:ext cx="863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class 1</a:t>
              </a:r>
              <a:endParaRPr lang="zh-TW" altLang="en-US" dirty="0"/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EFA64F11-4D9C-4756-9312-237877B8A65A}"/>
                </a:ext>
              </a:extLst>
            </p:cNvPr>
            <p:cNvSpPr txBox="1"/>
            <p:nvPr/>
          </p:nvSpPr>
          <p:spPr>
            <a:xfrm>
              <a:off x="7260479" y="1538480"/>
              <a:ext cx="863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class 2</a:t>
              </a:r>
              <a:endParaRPr lang="zh-TW" altLang="en-US" dirty="0"/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CB6FC0F7-2C61-4C69-AAF0-C9175AD8CB81}"/>
                </a:ext>
              </a:extLst>
            </p:cNvPr>
            <p:cNvSpPr txBox="1"/>
            <p:nvPr/>
          </p:nvSpPr>
          <p:spPr>
            <a:xfrm>
              <a:off x="7768029" y="2350274"/>
              <a:ext cx="863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class 3</a:t>
              </a:r>
              <a:endParaRPr lang="zh-TW" altLang="en-US" dirty="0"/>
            </a:p>
          </p:txBody>
        </p: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7D4DB508-A39F-4CFF-A783-0B3D6E2766AA}"/>
              </a:ext>
            </a:extLst>
          </p:cNvPr>
          <p:cNvSpPr/>
          <p:nvPr/>
        </p:nvSpPr>
        <p:spPr>
          <a:xfrm>
            <a:off x="6846832" y="5155608"/>
            <a:ext cx="261257" cy="489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F952A04D-2361-4A2E-8A9C-5DE8568A94F0}"/>
              </a:ext>
            </a:extLst>
          </p:cNvPr>
          <p:cNvSpPr/>
          <p:nvPr/>
        </p:nvSpPr>
        <p:spPr>
          <a:xfrm>
            <a:off x="7320329" y="5155609"/>
            <a:ext cx="261257" cy="483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F2590298-C44C-49D1-A267-0FA313DA0BD1}"/>
              </a:ext>
            </a:extLst>
          </p:cNvPr>
          <p:cNvSpPr/>
          <p:nvPr/>
        </p:nvSpPr>
        <p:spPr>
          <a:xfrm>
            <a:off x="7790244" y="5160748"/>
            <a:ext cx="261257" cy="4839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760DBA69-5F86-4156-91F0-CE286CB10A97}"/>
              </a:ext>
            </a:extLst>
          </p:cNvPr>
          <p:cNvCxnSpPr>
            <a:cxnSpLocks/>
          </p:cNvCxnSpPr>
          <p:nvPr/>
        </p:nvCxnSpPr>
        <p:spPr>
          <a:xfrm>
            <a:off x="6593301" y="5645404"/>
            <a:ext cx="166914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87416964-AC05-4CFB-BBB8-FF36C14AD044}"/>
              </a:ext>
            </a:extLst>
          </p:cNvPr>
          <p:cNvCxnSpPr>
            <a:cxnSpLocks/>
          </p:cNvCxnSpPr>
          <p:nvPr/>
        </p:nvCxnSpPr>
        <p:spPr>
          <a:xfrm>
            <a:off x="5556220" y="4673331"/>
            <a:ext cx="0" cy="662034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3029071C-D41C-4782-A882-54F95F9B5926}"/>
              </a:ext>
            </a:extLst>
          </p:cNvPr>
          <p:cNvCxnSpPr>
            <a:cxnSpLocks/>
          </p:cNvCxnSpPr>
          <p:nvPr/>
        </p:nvCxnSpPr>
        <p:spPr>
          <a:xfrm>
            <a:off x="5556220" y="5335365"/>
            <a:ext cx="931669" cy="0"/>
          </a:xfrm>
          <a:prstGeom prst="line">
            <a:avLst/>
          </a:prstGeom>
          <a:ln w="762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63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/>
      <p:bldP spid="11" grpId="0" animBg="1"/>
      <p:bldP spid="12" grpId="0"/>
      <p:bldP spid="13" grpId="0"/>
      <p:bldP spid="16" grpId="0"/>
      <p:bldP spid="9" grpId="0" animBg="1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 animBg="1"/>
      <p:bldP spid="25" grpId="0"/>
      <p:bldP spid="26" grpId="0"/>
      <p:bldP spid="27" grpId="0" animBg="1"/>
      <p:bldP spid="28" grpId="0" animBg="1"/>
      <p:bldP spid="17" grpId="0"/>
      <p:bldP spid="30" grpId="0"/>
      <p:bldP spid="31" grpId="0" animBg="1"/>
      <p:bldP spid="32" grpId="0" animBg="1"/>
      <p:bldP spid="48" grpId="0" animBg="1"/>
      <p:bldP spid="49" grpId="0" animBg="1"/>
      <p:bldP spid="5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rchitecture of Google's inception net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93911">
            <a:off x="4893696" y="407636"/>
            <a:ext cx="4014165" cy="124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Objective Evaluation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100351" y="4753196"/>
                <a:ext cx="3609771" cy="943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/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351" y="4753196"/>
                <a:ext cx="3609771" cy="9439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2093765" y="5668450"/>
                <a:ext cx="2616357" cy="937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/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𝑙𝑜𝑔𝑃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3765" y="5668450"/>
                <a:ext cx="2616357" cy="9374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/>
          <p:cNvSpPr txBox="1"/>
          <p:nvPr/>
        </p:nvSpPr>
        <p:spPr>
          <a:xfrm>
            <a:off x="4838202" y="4939527"/>
            <a:ext cx="343471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Negative entropy of P(</a:t>
            </a:r>
            <a:r>
              <a:rPr lang="en-US" altLang="zh-TW" sz="2400" dirty="0" err="1"/>
              <a:t>y|x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4838202" y="5819448"/>
            <a:ext cx="2095998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Entropy of P(y)</a:t>
            </a:r>
            <a:endParaRPr lang="zh-TW" altLang="en-US" sz="2400" dirty="0"/>
          </a:p>
        </p:txBody>
      </p:sp>
      <p:cxnSp>
        <p:nvCxnSpPr>
          <p:cNvPr id="14" name="直線接點 13"/>
          <p:cNvCxnSpPr>
            <a:cxnSpLocks/>
          </p:cNvCxnSpPr>
          <p:nvPr/>
        </p:nvCxnSpPr>
        <p:spPr>
          <a:xfrm>
            <a:off x="1982103" y="5340232"/>
            <a:ext cx="25042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>
            <a:cxnSpLocks/>
          </p:cNvCxnSpPr>
          <p:nvPr/>
        </p:nvCxnSpPr>
        <p:spPr>
          <a:xfrm>
            <a:off x="2161068" y="6265873"/>
            <a:ext cx="24294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F36D229-0ED3-4C9C-AEB1-9438FE5087A1}"/>
              </a:ext>
            </a:extLst>
          </p:cNvPr>
          <p:cNvSpPr txBox="1"/>
          <p:nvPr/>
        </p:nvSpPr>
        <p:spPr>
          <a:xfrm>
            <a:off x="815492" y="4097775"/>
            <a:ext cx="304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i="1" u="sng" dirty="0"/>
              <a:t>Inception Score</a:t>
            </a:r>
            <a:endParaRPr lang="zh-TW" altLang="en-US" sz="2800" b="1" i="1" u="sng" dirty="0"/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EC1AA9C6-40A2-43A4-A219-693860A41D38}"/>
              </a:ext>
            </a:extLst>
          </p:cNvPr>
          <p:cNvGrpSpPr/>
          <p:nvPr/>
        </p:nvGrpSpPr>
        <p:grpSpPr>
          <a:xfrm>
            <a:off x="4735926" y="2122265"/>
            <a:ext cx="3639264" cy="1755395"/>
            <a:chOff x="4739850" y="2006927"/>
            <a:chExt cx="3639264" cy="17553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0E0874C4-F5C7-4839-B61C-4E1AA9167C40}"/>
                    </a:ext>
                  </a:extLst>
                </p:cNvPr>
                <p:cNvSpPr txBox="1"/>
                <p:nvPr/>
              </p:nvSpPr>
              <p:spPr>
                <a:xfrm>
                  <a:off x="4739850" y="2006927"/>
                  <a:ext cx="3155929" cy="8962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/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p>
                                  <m:sSupPr>
                                    <m:ctrlPr>
                                      <a:rPr lang="en-US" altLang="zh-TW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</m:e>
                            </m:d>
                            <m:r>
                              <m:rPr>
                                <m:nor/>
                              </m:rPr>
                              <a:rPr lang="zh-TW" altLang="en-US" sz="2400" dirty="0"/>
                              <m:t> </m:t>
                            </m:r>
                          </m:e>
                        </m:nary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28" name="文字方塊 27">
                  <a:extLst>
                    <a:ext uri="{FF2B5EF4-FFF2-40B4-BE49-F238E27FC236}">
                      <a16:creationId xmlns:a16="http://schemas.microsoft.com/office/drawing/2014/main" id="{0E0874C4-F5C7-4839-B61C-4E1AA9167C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9850" y="2006927"/>
                  <a:ext cx="3155929" cy="89620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73C686E0-1A3F-4A4F-8CBC-84E4FDC0192D}"/>
                </a:ext>
              </a:extLst>
            </p:cNvPr>
            <p:cNvGrpSpPr/>
            <p:nvPr/>
          </p:nvGrpSpPr>
          <p:grpSpPr>
            <a:xfrm>
              <a:off x="5462299" y="3051611"/>
              <a:ext cx="1669143" cy="489796"/>
              <a:chOff x="6089955" y="3118433"/>
              <a:chExt cx="1669143" cy="489796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0714D31E-A296-4313-B457-F950FDDD1571}"/>
                  </a:ext>
                </a:extLst>
              </p:cNvPr>
              <p:cNvSpPr/>
              <p:nvPr/>
            </p:nvSpPr>
            <p:spPr>
              <a:xfrm>
                <a:off x="6343486" y="3118433"/>
                <a:ext cx="261257" cy="489103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B5D308C3-079D-40E8-BD44-362B9A45A537}"/>
                  </a:ext>
                </a:extLst>
              </p:cNvPr>
              <p:cNvSpPr/>
              <p:nvPr/>
            </p:nvSpPr>
            <p:spPr>
              <a:xfrm>
                <a:off x="6816983" y="3118434"/>
                <a:ext cx="261257" cy="48396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95203412-98F9-4EEF-AAD0-0E8B58A4824C}"/>
                  </a:ext>
                </a:extLst>
              </p:cNvPr>
              <p:cNvSpPr/>
              <p:nvPr/>
            </p:nvSpPr>
            <p:spPr>
              <a:xfrm>
                <a:off x="7286898" y="3123573"/>
                <a:ext cx="261257" cy="48396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cxnSp>
            <p:nvCxnSpPr>
              <p:cNvPr id="32" name="直線接點 31">
                <a:extLst>
                  <a:ext uri="{FF2B5EF4-FFF2-40B4-BE49-F238E27FC236}">
                    <a16:creationId xmlns:a16="http://schemas.microsoft.com/office/drawing/2014/main" id="{7586CBD0-5FC4-4DDB-9DED-165BB3AD89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89955" y="3608229"/>
                <a:ext cx="16691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0E393FE2-B7F8-465C-906C-995C68F1FE6D}"/>
                </a:ext>
              </a:extLst>
            </p:cNvPr>
            <p:cNvCxnSpPr>
              <a:cxnSpLocks/>
            </p:cNvCxnSpPr>
            <p:nvPr/>
          </p:nvCxnSpPr>
          <p:spPr>
            <a:xfrm>
              <a:off x="5135432" y="2668901"/>
              <a:ext cx="0" cy="591126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ABD50E5A-B3A6-463A-9B53-DA16FD846756}"/>
                </a:ext>
              </a:extLst>
            </p:cNvPr>
            <p:cNvCxnSpPr>
              <a:cxnSpLocks/>
            </p:cNvCxnSpPr>
            <p:nvPr/>
          </p:nvCxnSpPr>
          <p:spPr>
            <a:xfrm>
              <a:off x="5135432" y="3260027"/>
              <a:ext cx="428467" cy="0"/>
            </a:xfrm>
            <a:prstGeom prst="line">
              <a:avLst/>
            </a:prstGeom>
            <a:ln w="7620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 descr="ãgood pngãçåçæå°çµæ">
              <a:extLst>
                <a:ext uri="{FF2B5EF4-FFF2-40B4-BE49-F238E27FC236}">
                  <a16:creationId xmlns:a16="http://schemas.microsoft.com/office/drawing/2014/main" id="{9CBF9C77-5624-4C54-BE74-01BEB4FD13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3164" y="2701562"/>
              <a:ext cx="1325950" cy="1060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44DEB648-B6E3-4163-8507-4C81A5F1EAAF}"/>
              </a:ext>
            </a:extLst>
          </p:cNvPr>
          <p:cNvGrpSpPr/>
          <p:nvPr/>
        </p:nvGrpSpPr>
        <p:grpSpPr>
          <a:xfrm>
            <a:off x="1012094" y="2198261"/>
            <a:ext cx="3301660" cy="1383344"/>
            <a:chOff x="1016018" y="2082923"/>
            <a:chExt cx="3301660" cy="1383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字方塊 14">
                  <a:extLst>
                    <a:ext uri="{FF2B5EF4-FFF2-40B4-BE49-F238E27FC236}">
                      <a16:creationId xmlns:a16="http://schemas.microsoft.com/office/drawing/2014/main" id="{B98ACE9E-3626-492A-8B14-6548E1D29957}"/>
                    </a:ext>
                  </a:extLst>
                </p:cNvPr>
                <p:cNvSpPr txBox="1"/>
                <p:nvPr/>
              </p:nvSpPr>
              <p:spPr>
                <a:xfrm>
                  <a:off x="1016018" y="2349257"/>
                  <a:ext cx="97000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5" name="文字方塊 14">
                  <a:extLst>
                    <a:ext uri="{FF2B5EF4-FFF2-40B4-BE49-F238E27FC236}">
                      <a16:creationId xmlns:a16="http://schemas.microsoft.com/office/drawing/2014/main" id="{B98ACE9E-3626-492A-8B14-6548E1D299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018" y="2349257"/>
                  <a:ext cx="970009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6918" b="-3442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5DD1A6CF-0839-4B7F-8F25-F7014CAE36F1}"/>
                </a:ext>
              </a:extLst>
            </p:cNvPr>
            <p:cNvGrpSpPr/>
            <p:nvPr/>
          </p:nvGrpSpPr>
          <p:grpSpPr>
            <a:xfrm>
              <a:off x="1807801" y="2576232"/>
              <a:ext cx="1669143" cy="890035"/>
              <a:chOff x="6846207" y="1944540"/>
              <a:chExt cx="1669143" cy="890035"/>
            </a:xfrm>
          </p:grpSpPr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32C7693-1E04-4DF0-83AB-669A49930665}"/>
                  </a:ext>
                </a:extLst>
              </p:cNvPr>
              <p:cNvSpPr/>
              <p:nvPr/>
            </p:nvSpPr>
            <p:spPr>
              <a:xfrm>
                <a:off x="7099738" y="2657363"/>
                <a:ext cx="261257" cy="176519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AD5795AE-DBE5-44EE-BD5D-BCEC42D8984E}"/>
                  </a:ext>
                </a:extLst>
              </p:cNvPr>
              <p:cNvSpPr/>
              <p:nvPr/>
            </p:nvSpPr>
            <p:spPr>
              <a:xfrm>
                <a:off x="7573235" y="1944540"/>
                <a:ext cx="261257" cy="88420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863D5845-CDB0-4C12-9FFB-B8AF71073B75}"/>
                  </a:ext>
                </a:extLst>
              </p:cNvPr>
              <p:cNvSpPr/>
              <p:nvPr/>
            </p:nvSpPr>
            <p:spPr>
              <a:xfrm>
                <a:off x="8043150" y="2757872"/>
                <a:ext cx="261257" cy="7601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978078AD-BF7D-4DAC-A323-4B9A445D48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46207" y="2834575"/>
                <a:ext cx="166914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3603CBE8-5756-42B1-8ACB-8478FFF1838E}"/>
                </a:ext>
              </a:extLst>
            </p:cNvPr>
            <p:cNvSpPr txBox="1"/>
            <p:nvPr/>
          </p:nvSpPr>
          <p:spPr>
            <a:xfrm>
              <a:off x="1703495" y="2927177"/>
              <a:ext cx="863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class 1</a:t>
              </a:r>
              <a:endParaRPr lang="zh-TW" altLang="en-US" dirty="0"/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CCA824B4-02C8-477B-BC0B-DC7BCA1E6EAA}"/>
                </a:ext>
              </a:extLst>
            </p:cNvPr>
            <p:cNvSpPr txBox="1"/>
            <p:nvPr/>
          </p:nvSpPr>
          <p:spPr>
            <a:xfrm>
              <a:off x="2247473" y="2228470"/>
              <a:ext cx="863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class 2</a:t>
              </a:r>
              <a:endParaRPr lang="zh-TW" altLang="en-US" dirty="0"/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0D6F0058-2E0D-4097-815F-45D86383FDE7}"/>
                </a:ext>
              </a:extLst>
            </p:cNvPr>
            <p:cNvSpPr txBox="1"/>
            <p:nvPr/>
          </p:nvSpPr>
          <p:spPr>
            <a:xfrm>
              <a:off x="2755023" y="3040264"/>
              <a:ext cx="863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/>
                <a:t>class 3</a:t>
              </a:r>
              <a:endParaRPr lang="zh-TW" altLang="en-US" dirty="0"/>
            </a:p>
          </p:txBody>
        </p:sp>
        <p:pic>
          <p:nvPicPr>
            <p:cNvPr id="35" name="Picture 4" descr="ãgood pngãçåçæå°çµæ">
              <a:extLst>
                <a:ext uri="{FF2B5EF4-FFF2-40B4-BE49-F238E27FC236}">
                  <a16:creationId xmlns:a16="http://schemas.microsoft.com/office/drawing/2014/main" id="{B7A0C27D-E748-4403-B41C-D6B2583E5A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1728" y="2082923"/>
              <a:ext cx="1325950" cy="1060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B98152A0-207B-478F-88DC-D33C647922B6}"/>
              </a:ext>
            </a:extLst>
          </p:cNvPr>
          <p:cNvSpPr/>
          <p:nvPr/>
        </p:nvSpPr>
        <p:spPr>
          <a:xfrm>
            <a:off x="892172" y="2047907"/>
            <a:ext cx="3360419" cy="179651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DB1662C6-0151-44E4-B45A-AA0B80888F42}"/>
              </a:ext>
            </a:extLst>
          </p:cNvPr>
          <p:cNvSpPr/>
          <p:nvPr/>
        </p:nvSpPr>
        <p:spPr>
          <a:xfrm>
            <a:off x="4648278" y="2048962"/>
            <a:ext cx="3726912" cy="182869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275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88FCBA-C537-439D-96F9-9E28750A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 of Part 1</a:t>
            </a:r>
            <a:endParaRPr lang="zh-TW" alt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812F7C1-42A5-487B-8F23-5B423557D0A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06CB14CD-9C79-464C-8062-15EB3C2D113F}"/>
              </a:ext>
            </a:extLst>
          </p:cNvPr>
          <p:cNvSpPr/>
          <p:nvPr/>
        </p:nvSpPr>
        <p:spPr>
          <a:xfrm>
            <a:off x="628650" y="2959012"/>
            <a:ext cx="7886700" cy="9495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6865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A0D2DDB-1020-4C1A-86A3-2D230ECC2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90" y="112175"/>
            <a:ext cx="7886700" cy="4351338"/>
          </a:xfrm>
        </p:spPr>
        <p:txBody>
          <a:bodyPr/>
          <a:lstStyle/>
          <a:p>
            <a:r>
              <a:rPr lang="en-US" altLang="zh-TW" b="1" i="1" u="sng" dirty="0"/>
              <a:t>Original Generator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b="1" i="1" u="sng" dirty="0"/>
              <a:t>Conditional Generator</a:t>
            </a:r>
            <a:endParaRPr lang="zh-TW" altLang="en-US" b="1" i="1" u="sng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D57BE7E-4EF6-4B84-987B-4719D233E345}"/>
              </a:ext>
            </a:extLst>
          </p:cNvPr>
          <p:cNvSpPr/>
          <p:nvPr/>
        </p:nvSpPr>
        <p:spPr>
          <a:xfrm>
            <a:off x="4128836" y="3036397"/>
            <a:ext cx="1504494" cy="1177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G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3208A98-CC31-468E-974A-5328DCE33001}"/>
              </a:ext>
            </a:extLst>
          </p:cNvPr>
          <p:cNvSpPr/>
          <p:nvPr/>
        </p:nvSpPr>
        <p:spPr>
          <a:xfrm>
            <a:off x="1692456" y="2952814"/>
            <a:ext cx="1600118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TW" sz="2400" dirty="0"/>
              <a:t>condition c</a:t>
            </a:r>
            <a:endParaRPr lang="zh-TW" altLang="en-US" sz="2400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80634F4-A315-467D-9B80-7A7906444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150" y="406284"/>
            <a:ext cx="1701884" cy="206495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C2CAE46-F38E-4975-B8D2-D7DF69772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97" y="918214"/>
            <a:ext cx="929364" cy="916633"/>
          </a:xfrm>
          <a:prstGeom prst="rect">
            <a:avLst/>
          </a:prstGeom>
        </p:spPr>
      </p:pic>
      <p:sp>
        <p:nvSpPr>
          <p:cNvPr id="17" name="橢圓 16">
            <a:extLst>
              <a:ext uri="{FF2B5EF4-FFF2-40B4-BE49-F238E27FC236}">
                <a16:creationId xmlns:a16="http://schemas.microsoft.com/office/drawing/2014/main" id="{2512CF0B-AF56-49DF-BC33-F3C0B49BE677}"/>
              </a:ext>
            </a:extLst>
          </p:cNvPr>
          <p:cNvSpPr/>
          <p:nvPr/>
        </p:nvSpPr>
        <p:spPr>
          <a:xfrm>
            <a:off x="2875429" y="1278228"/>
            <a:ext cx="209550" cy="2095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8A0B7775-EE06-46CD-AC27-EA7720C72C63}"/>
              </a:ext>
            </a:extLst>
          </p:cNvPr>
          <p:cNvSpPr/>
          <p:nvPr/>
        </p:nvSpPr>
        <p:spPr>
          <a:xfrm>
            <a:off x="6627597" y="1317000"/>
            <a:ext cx="209550" cy="2095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2C6EE076-64A9-4222-A70E-0B3787788429}"/>
                  </a:ext>
                </a:extLst>
              </p:cNvPr>
              <p:cNvSpPr txBox="1"/>
              <p:nvPr/>
            </p:nvSpPr>
            <p:spPr>
              <a:xfrm>
                <a:off x="2791369" y="1390965"/>
                <a:ext cx="4079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2C6EE076-64A9-4222-A70E-0B3787788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369" y="1390965"/>
                <a:ext cx="40793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B76F54BF-9406-4351-99D1-E4EA9B8FF825}"/>
                  </a:ext>
                </a:extLst>
              </p:cNvPr>
              <p:cNvSpPr txBox="1"/>
              <p:nvPr/>
            </p:nvSpPr>
            <p:spPr>
              <a:xfrm>
                <a:off x="6531569" y="1451896"/>
                <a:ext cx="14438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B76F54BF-9406-4351-99D1-E4EA9B8FF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569" y="1451896"/>
                <a:ext cx="144385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AC2BF265-496A-4387-AC2A-64D4E99F17FD}"/>
              </a:ext>
            </a:extLst>
          </p:cNvPr>
          <p:cNvCxnSpPr>
            <a:cxnSpLocks/>
          </p:cNvCxnSpPr>
          <p:nvPr/>
        </p:nvCxnSpPr>
        <p:spPr>
          <a:xfrm>
            <a:off x="3375880" y="1390965"/>
            <a:ext cx="72037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7123E2E5-3064-4E8D-9999-F2482DACDF86}"/>
              </a:ext>
            </a:extLst>
          </p:cNvPr>
          <p:cNvCxnSpPr>
            <a:cxnSpLocks/>
          </p:cNvCxnSpPr>
          <p:nvPr/>
        </p:nvCxnSpPr>
        <p:spPr>
          <a:xfrm>
            <a:off x="5483924" y="1399284"/>
            <a:ext cx="92207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4371E29-82F7-410E-B8F7-1BF6CCE25D0A}"/>
              </a:ext>
            </a:extLst>
          </p:cNvPr>
          <p:cNvSpPr txBox="1"/>
          <p:nvPr/>
        </p:nvSpPr>
        <p:spPr>
          <a:xfrm>
            <a:off x="878200" y="939635"/>
            <a:ext cx="166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Normal Distribution</a:t>
            </a:r>
            <a:endParaRPr lang="zh-TW" altLang="en-US" sz="2400" dirty="0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0BCE691F-8C46-4686-8C1E-182A35CF3F32}"/>
              </a:ext>
            </a:extLst>
          </p:cNvPr>
          <p:cNvSpPr/>
          <p:nvPr/>
        </p:nvSpPr>
        <p:spPr>
          <a:xfrm>
            <a:off x="2686594" y="1131032"/>
            <a:ext cx="209550" cy="2095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A38C93E2-979D-4717-89F5-A26F3AE05B67}"/>
              </a:ext>
            </a:extLst>
          </p:cNvPr>
          <p:cNvSpPr/>
          <p:nvPr/>
        </p:nvSpPr>
        <p:spPr>
          <a:xfrm>
            <a:off x="2682959" y="1430678"/>
            <a:ext cx="209550" cy="2095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B3241516-4250-403C-A05F-BF683275A84D}"/>
              </a:ext>
            </a:extLst>
          </p:cNvPr>
          <p:cNvSpPr/>
          <p:nvPr/>
        </p:nvSpPr>
        <p:spPr>
          <a:xfrm>
            <a:off x="3102538" y="1370256"/>
            <a:ext cx="209550" cy="2095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BCAD9BE7-3E22-4E78-83ED-E1729E04A8E4}"/>
              </a:ext>
            </a:extLst>
          </p:cNvPr>
          <p:cNvSpPr/>
          <p:nvPr/>
        </p:nvSpPr>
        <p:spPr>
          <a:xfrm>
            <a:off x="3040504" y="1100821"/>
            <a:ext cx="209550" cy="2095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A21BD742-73F9-41E0-BCB8-159809D27018}"/>
              </a:ext>
            </a:extLst>
          </p:cNvPr>
          <p:cNvSpPr/>
          <p:nvPr/>
        </p:nvSpPr>
        <p:spPr>
          <a:xfrm>
            <a:off x="6522822" y="921187"/>
            <a:ext cx="209550" cy="2095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656D3ACC-D80C-4D95-8F39-F17733CEBEA3}"/>
              </a:ext>
            </a:extLst>
          </p:cNvPr>
          <p:cNvSpPr/>
          <p:nvPr/>
        </p:nvSpPr>
        <p:spPr>
          <a:xfrm>
            <a:off x="6826685" y="1082347"/>
            <a:ext cx="209550" cy="2095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980CDC4F-7544-4D3B-A62E-BFF2C0E03623}"/>
              </a:ext>
            </a:extLst>
          </p:cNvPr>
          <p:cNvSpPr/>
          <p:nvPr/>
        </p:nvSpPr>
        <p:spPr>
          <a:xfrm>
            <a:off x="7316096" y="837696"/>
            <a:ext cx="209550" cy="2095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8DEB243A-61B6-4F96-AE57-4B8DE07BCC26}"/>
              </a:ext>
            </a:extLst>
          </p:cNvPr>
          <p:cNvSpPr/>
          <p:nvPr/>
        </p:nvSpPr>
        <p:spPr>
          <a:xfrm>
            <a:off x="7351192" y="1114714"/>
            <a:ext cx="209550" cy="2095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CB1099A-028A-4A72-B8CA-9844E9ADC94E}"/>
              </a:ext>
            </a:extLst>
          </p:cNvPr>
          <p:cNvSpPr/>
          <p:nvPr/>
        </p:nvSpPr>
        <p:spPr>
          <a:xfrm>
            <a:off x="4096258" y="810359"/>
            <a:ext cx="1504494" cy="1177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86CCD469-6C3A-4543-90F3-E02B45021504}"/>
                  </a:ext>
                </a:extLst>
              </p:cNvPr>
              <p:cNvSpPr txBox="1"/>
              <p:nvPr/>
            </p:nvSpPr>
            <p:spPr>
              <a:xfrm>
                <a:off x="5675891" y="8156"/>
                <a:ext cx="32073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86CCD469-6C3A-4543-90F3-E02B45021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5891" y="8156"/>
                <a:ext cx="3207386" cy="461665"/>
              </a:xfrm>
              <a:prstGeom prst="rect">
                <a:avLst/>
              </a:prstGeom>
              <a:blipFill>
                <a:blip r:embed="rId6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群組 49">
            <a:extLst>
              <a:ext uri="{FF2B5EF4-FFF2-40B4-BE49-F238E27FC236}">
                <a16:creationId xmlns:a16="http://schemas.microsoft.com/office/drawing/2014/main" id="{52216EB7-3953-446D-89D4-547E12C16E7C}"/>
              </a:ext>
            </a:extLst>
          </p:cNvPr>
          <p:cNvGrpSpPr/>
          <p:nvPr/>
        </p:nvGrpSpPr>
        <p:grpSpPr>
          <a:xfrm>
            <a:off x="791367" y="3432358"/>
            <a:ext cx="2523761" cy="934416"/>
            <a:chOff x="1015360" y="2784064"/>
            <a:chExt cx="2523761" cy="934416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43809FDB-B348-4350-87AC-F37896F61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9757" y="2784064"/>
              <a:ext cx="929364" cy="916633"/>
            </a:xfrm>
            <a:prstGeom prst="rect">
              <a:avLst/>
            </a:prstGeom>
          </p:spPr>
        </p:pic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6A786527-AE5A-4FA7-953A-41CB65CBF44A}"/>
                </a:ext>
              </a:extLst>
            </p:cNvPr>
            <p:cNvSpPr/>
            <p:nvPr/>
          </p:nvSpPr>
          <p:spPr>
            <a:xfrm>
              <a:off x="3012589" y="3144078"/>
              <a:ext cx="209550" cy="20955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文字方塊 43">
                  <a:extLst>
                    <a:ext uri="{FF2B5EF4-FFF2-40B4-BE49-F238E27FC236}">
                      <a16:creationId xmlns:a16="http://schemas.microsoft.com/office/drawing/2014/main" id="{8682BC39-0B26-496D-A29D-939815029690}"/>
                    </a:ext>
                  </a:extLst>
                </p:cNvPr>
                <p:cNvSpPr txBox="1"/>
                <p:nvPr/>
              </p:nvSpPr>
              <p:spPr>
                <a:xfrm>
                  <a:off x="2928529" y="3256815"/>
                  <a:ext cx="40793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44" name="文字方塊 43">
                  <a:extLst>
                    <a:ext uri="{FF2B5EF4-FFF2-40B4-BE49-F238E27FC236}">
                      <a16:creationId xmlns:a16="http://schemas.microsoft.com/office/drawing/2014/main" id="{8682BC39-0B26-496D-A29D-9398150296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8529" y="3256815"/>
                  <a:ext cx="407932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4426DB4F-80E6-4939-949D-E1F66E1D65C3}"/>
                </a:ext>
              </a:extLst>
            </p:cNvPr>
            <p:cNvSpPr txBox="1"/>
            <p:nvPr/>
          </p:nvSpPr>
          <p:spPr>
            <a:xfrm>
              <a:off x="1015360" y="2805485"/>
              <a:ext cx="16637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Normal Distribution</a:t>
              </a:r>
              <a:endParaRPr lang="zh-TW" altLang="en-US" sz="2400" dirty="0"/>
            </a:p>
          </p:txBody>
        </p:sp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CA9B09DA-C5E3-491E-B606-F152357EB2D4}"/>
                </a:ext>
              </a:extLst>
            </p:cNvPr>
            <p:cNvSpPr/>
            <p:nvPr/>
          </p:nvSpPr>
          <p:spPr>
            <a:xfrm>
              <a:off x="2823754" y="2996882"/>
              <a:ext cx="209550" cy="20955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836267E0-59D5-4A2F-9D1A-F104C07F27A6}"/>
                </a:ext>
              </a:extLst>
            </p:cNvPr>
            <p:cNvSpPr/>
            <p:nvPr/>
          </p:nvSpPr>
          <p:spPr>
            <a:xfrm>
              <a:off x="2820119" y="3296528"/>
              <a:ext cx="209550" cy="20955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橢圓 47">
              <a:extLst>
                <a:ext uri="{FF2B5EF4-FFF2-40B4-BE49-F238E27FC236}">
                  <a16:creationId xmlns:a16="http://schemas.microsoft.com/office/drawing/2014/main" id="{30781E2B-880A-42C2-B54F-FF9EA2516CB3}"/>
                </a:ext>
              </a:extLst>
            </p:cNvPr>
            <p:cNvSpPr/>
            <p:nvPr/>
          </p:nvSpPr>
          <p:spPr>
            <a:xfrm>
              <a:off x="3239698" y="3236106"/>
              <a:ext cx="209550" cy="20955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橢圓 48">
              <a:extLst>
                <a:ext uri="{FF2B5EF4-FFF2-40B4-BE49-F238E27FC236}">
                  <a16:creationId xmlns:a16="http://schemas.microsoft.com/office/drawing/2014/main" id="{6DA6303C-B895-4693-9F0A-597E1981F3E1}"/>
                </a:ext>
              </a:extLst>
            </p:cNvPr>
            <p:cNvSpPr/>
            <p:nvPr/>
          </p:nvSpPr>
          <p:spPr>
            <a:xfrm>
              <a:off x="3177664" y="2966671"/>
              <a:ext cx="209550" cy="20955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DCA1C305-B2AC-4165-95CC-6E5B235B75F4}"/>
              </a:ext>
            </a:extLst>
          </p:cNvPr>
          <p:cNvCxnSpPr>
            <a:cxnSpLocks/>
          </p:cNvCxnSpPr>
          <p:nvPr/>
        </p:nvCxnSpPr>
        <p:spPr>
          <a:xfrm>
            <a:off x="3375880" y="3215178"/>
            <a:ext cx="72037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F8B030E2-22C7-4777-A7F9-20F7009794A9}"/>
              </a:ext>
            </a:extLst>
          </p:cNvPr>
          <p:cNvCxnSpPr>
            <a:cxnSpLocks/>
          </p:cNvCxnSpPr>
          <p:nvPr/>
        </p:nvCxnSpPr>
        <p:spPr>
          <a:xfrm>
            <a:off x="3375880" y="3938333"/>
            <a:ext cx="72037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>
            <a:extLst>
              <a:ext uri="{FF2B5EF4-FFF2-40B4-BE49-F238E27FC236}">
                <a16:creationId xmlns:a16="http://schemas.microsoft.com/office/drawing/2014/main" id="{4F2CCDBB-01CF-4484-99CA-44A68B76E4D0}"/>
              </a:ext>
            </a:extLst>
          </p:cNvPr>
          <p:cNvCxnSpPr>
            <a:cxnSpLocks/>
          </p:cNvCxnSpPr>
          <p:nvPr/>
        </p:nvCxnSpPr>
        <p:spPr>
          <a:xfrm>
            <a:off x="5650273" y="3654831"/>
            <a:ext cx="72037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圖片 54">
            <a:extLst>
              <a:ext uri="{FF2B5EF4-FFF2-40B4-BE49-F238E27FC236}">
                <a16:creationId xmlns:a16="http://schemas.microsoft.com/office/drawing/2014/main" id="{E53BC420-5258-4972-90E3-16E7AA5F8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651" y="2794240"/>
            <a:ext cx="1701884" cy="2064953"/>
          </a:xfrm>
          <a:prstGeom prst="rect">
            <a:avLst/>
          </a:prstGeom>
        </p:spPr>
      </p:pic>
      <p:sp>
        <p:nvSpPr>
          <p:cNvPr id="56" name="橢圓 55">
            <a:extLst>
              <a:ext uri="{FF2B5EF4-FFF2-40B4-BE49-F238E27FC236}">
                <a16:creationId xmlns:a16="http://schemas.microsoft.com/office/drawing/2014/main" id="{8EB70AE8-AF3C-417C-8658-704023A88B42}"/>
              </a:ext>
            </a:extLst>
          </p:cNvPr>
          <p:cNvSpPr/>
          <p:nvPr/>
        </p:nvSpPr>
        <p:spPr>
          <a:xfrm>
            <a:off x="6732098" y="3704956"/>
            <a:ext cx="209550" cy="2095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7B4A1CCD-BB28-4722-9728-39B78AA0B11F}"/>
                  </a:ext>
                </a:extLst>
              </p:cNvPr>
              <p:cNvSpPr txBox="1"/>
              <p:nvPr/>
            </p:nvSpPr>
            <p:spPr>
              <a:xfrm>
                <a:off x="6636070" y="3839852"/>
                <a:ext cx="17084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7B4A1CCD-BB28-4722-9728-39B78AA0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6070" y="3839852"/>
                <a:ext cx="1708481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橢圓 57">
            <a:extLst>
              <a:ext uri="{FF2B5EF4-FFF2-40B4-BE49-F238E27FC236}">
                <a16:creationId xmlns:a16="http://schemas.microsoft.com/office/drawing/2014/main" id="{1AA60AEF-7A66-42A4-9637-01C8B8A99334}"/>
              </a:ext>
            </a:extLst>
          </p:cNvPr>
          <p:cNvSpPr/>
          <p:nvPr/>
        </p:nvSpPr>
        <p:spPr>
          <a:xfrm>
            <a:off x="6627323" y="3309143"/>
            <a:ext cx="209550" cy="2095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橢圓 58">
            <a:extLst>
              <a:ext uri="{FF2B5EF4-FFF2-40B4-BE49-F238E27FC236}">
                <a16:creationId xmlns:a16="http://schemas.microsoft.com/office/drawing/2014/main" id="{7C1594C9-3959-4BFE-94FF-B1554F8F5314}"/>
              </a:ext>
            </a:extLst>
          </p:cNvPr>
          <p:cNvSpPr/>
          <p:nvPr/>
        </p:nvSpPr>
        <p:spPr>
          <a:xfrm>
            <a:off x="6931186" y="3470303"/>
            <a:ext cx="209550" cy="2095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橢圓 59">
            <a:extLst>
              <a:ext uri="{FF2B5EF4-FFF2-40B4-BE49-F238E27FC236}">
                <a16:creationId xmlns:a16="http://schemas.microsoft.com/office/drawing/2014/main" id="{C1776041-1328-458D-A48F-ACDE3F055D3F}"/>
              </a:ext>
            </a:extLst>
          </p:cNvPr>
          <p:cNvSpPr/>
          <p:nvPr/>
        </p:nvSpPr>
        <p:spPr>
          <a:xfrm>
            <a:off x="7420597" y="3225652"/>
            <a:ext cx="209550" cy="2095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橢圓 60">
            <a:extLst>
              <a:ext uri="{FF2B5EF4-FFF2-40B4-BE49-F238E27FC236}">
                <a16:creationId xmlns:a16="http://schemas.microsoft.com/office/drawing/2014/main" id="{781EC4DE-ADCF-4108-9EE0-D0B74160B21F}"/>
              </a:ext>
            </a:extLst>
          </p:cNvPr>
          <p:cNvSpPr/>
          <p:nvPr/>
        </p:nvSpPr>
        <p:spPr>
          <a:xfrm>
            <a:off x="7455693" y="3502670"/>
            <a:ext cx="209550" cy="20955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BDB156F5-9DC2-44B6-86D4-37AB798A84F8}"/>
                  </a:ext>
                </a:extLst>
              </p:cNvPr>
              <p:cNvSpPr txBox="1"/>
              <p:nvPr/>
            </p:nvSpPr>
            <p:spPr>
              <a:xfrm>
                <a:off x="5483924" y="2449208"/>
                <a:ext cx="40170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BDB156F5-9DC2-44B6-86D4-37AB798A8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924" y="2449208"/>
                <a:ext cx="4017072" cy="461665"/>
              </a:xfrm>
              <a:prstGeom prst="rect">
                <a:avLst/>
              </a:prstGeom>
              <a:blipFill>
                <a:blip r:embed="rId9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97943647-E070-46D8-A65A-EA1EE020768C}"/>
              </a:ext>
            </a:extLst>
          </p:cNvPr>
          <p:cNvSpPr/>
          <p:nvPr/>
        </p:nvSpPr>
        <p:spPr>
          <a:xfrm>
            <a:off x="3163221" y="4308331"/>
            <a:ext cx="32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[Mehdi Mirza, et al., </a:t>
            </a:r>
            <a:r>
              <a:rPr lang="en-US" altLang="zh-TW" dirty="0" err="1">
                <a:solidFill>
                  <a:srgbClr val="0000FF"/>
                </a:solidFill>
              </a:rPr>
              <a:t>arXiv</a:t>
            </a:r>
            <a:r>
              <a:rPr lang="en-US" altLang="zh-TW" dirty="0">
                <a:solidFill>
                  <a:srgbClr val="0000FF"/>
                </a:solidFill>
              </a:rPr>
              <a:t>, 2014]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7FD8187A-1288-47C5-9A10-AF3C2AC18203}"/>
              </a:ext>
            </a:extLst>
          </p:cNvPr>
          <p:cNvSpPr/>
          <p:nvPr/>
        </p:nvSpPr>
        <p:spPr>
          <a:xfrm>
            <a:off x="3732867" y="5374820"/>
            <a:ext cx="1517650" cy="10914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  <a:p>
            <a:pPr algn="ctr"/>
            <a:r>
              <a:rPr lang="en-US" altLang="zh-TW" sz="2400" dirty="0"/>
              <a:t>Generator</a:t>
            </a:r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EE17FE2F-B831-4875-91C3-B4B5D3893318}"/>
              </a:ext>
            </a:extLst>
          </p:cNvPr>
          <p:cNvCxnSpPr/>
          <p:nvPr/>
        </p:nvCxnSpPr>
        <p:spPr>
          <a:xfrm>
            <a:off x="5278653" y="5919997"/>
            <a:ext cx="57755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單箭頭接點 62">
            <a:extLst>
              <a:ext uri="{FF2B5EF4-FFF2-40B4-BE49-F238E27FC236}">
                <a16:creationId xmlns:a16="http://schemas.microsoft.com/office/drawing/2014/main" id="{907C8A6E-BD98-45A5-AA25-8485C34DBADA}"/>
              </a:ext>
            </a:extLst>
          </p:cNvPr>
          <p:cNvCxnSpPr/>
          <p:nvPr/>
        </p:nvCxnSpPr>
        <p:spPr>
          <a:xfrm>
            <a:off x="3129811" y="5915683"/>
            <a:ext cx="57755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00AC543B-1437-4BA5-9587-5C4C6DC60B1F}"/>
              </a:ext>
            </a:extLst>
          </p:cNvPr>
          <p:cNvSpPr txBox="1"/>
          <p:nvPr/>
        </p:nvSpPr>
        <p:spPr>
          <a:xfrm>
            <a:off x="776127" y="5161131"/>
            <a:ext cx="2502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“Girl with red hair and red eyes”</a:t>
            </a:r>
            <a:endParaRPr lang="zh-TW" altLang="en-US" sz="2400" dirty="0"/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E360EAD6-A587-40CC-A168-640B28A005FD}"/>
              </a:ext>
            </a:extLst>
          </p:cNvPr>
          <p:cNvSpPr txBox="1"/>
          <p:nvPr/>
        </p:nvSpPr>
        <p:spPr>
          <a:xfrm>
            <a:off x="776127" y="5957887"/>
            <a:ext cx="2502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“Girl with yellow ribbon”</a:t>
            </a:r>
            <a:endParaRPr lang="zh-TW" altLang="en-US" sz="2400" dirty="0"/>
          </a:p>
        </p:txBody>
      </p:sp>
      <p:pic>
        <p:nvPicPr>
          <p:cNvPr id="66" name="圖片 65">
            <a:extLst>
              <a:ext uri="{FF2B5EF4-FFF2-40B4-BE49-F238E27FC236}">
                <a16:creationId xmlns:a16="http://schemas.microsoft.com/office/drawing/2014/main" id="{4D17BF40-15FD-400A-8D39-2B1C8F49D6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2898" y="5295899"/>
            <a:ext cx="1224812" cy="1170376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36DC9B19-BA34-4EE0-AA5A-7A85906D61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0530" y="5295899"/>
            <a:ext cx="1408175" cy="117347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2DB2290-25B9-4B0B-AEE3-58B08E112DB3}"/>
              </a:ext>
            </a:extLst>
          </p:cNvPr>
          <p:cNvSpPr/>
          <p:nvPr/>
        </p:nvSpPr>
        <p:spPr>
          <a:xfrm>
            <a:off x="193212" y="4640453"/>
            <a:ext cx="24878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/>
              <a:t>e.g. Text-to-Image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2736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56" grpId="0" animBg="1"/>
      <p:bldP spid="57" grpId="0"/>
      <p:bldP spid="58" grpId="0" animBg="1"/>
      <p:bldP spid="59" grpId="0" animBg="1"/>
      <p:bldP spid="60" grpId="0" animBg="1"/>
      <p:bldP spid="61" grpId="0" animBg="1"/>
      <p:bldP spid="38" grpId="0"/>
      <p:bldP spid="4" grpId="0"/>
      <p:bldP spid="54" grpId="0" animBg="1"/>
      <p:bldP spid="64" grpId="0"/>
      <p:bldP spid="65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4196322" y="4734968"/>
            <a:ext cx="153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>
                <a:solidFill>
                  <a:srgbClr val="FF0000"/>
                </a:solidFill>
              </a:rPr>
              <a:t>Target of NN</a:t>
            </a:r>
            <a:r>
              <a:rPr lang="zh-TW" altLang="en-US" sz="2400">
                <a:solidFill>
                  <a:srgbClr val="FF0000"/>
                </a:solidFill>
              </a:rPr>
              <a:t> </a:t>
            </a:r>
            <a:r>
              <a:rPr lang="en-US" altLang="zh-TW" sz="2400">
                <a:solidFill>
                  <a:srgbClr val="FF0000"/>
                </a:solidFill>
              </a:rPr>
              <a:t>output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Text-to-Image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TW" b="1" dirty="0"/>
              <a:t>Traditional supervised approach</a:t>
            </a:r>
            <a:endParaRPr lang="zh-TW" altLang="en-US" b="1" dirty="0"/>
          </a:p>
        </p:txBody>
      </p:sp>
      <p:sp>
        <p:nvSpPr>
          <p:cNvPr id="4" name="矩形 3"/>
          <p:cNvSpPr/>
          <p:nvPr/>
        </p:nvSpPr>
        <p:spPr>
          <a:xfrm>
            <a:off x="3731173" y="2539253"/>
            <a:ext cx="1472384" cy="828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</p:txBody>
      </p:sp>
      <p:sp>
        <p:nvSpPr>
          <p:cNvPr id="5" name="箭號: 向右 4"/>
          <p:cNvSpPr/>
          <p:nvPr/>
        </p:nvSpPr>
        <p:spPr>
          <a:xfrm>
            <a:off x="5259523" y="2716909"/>
            <a:ext cx="420254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/>
          <p:cNvSpPr/>
          <p:nvPr/>
        </p:nvSpPr>
        <p:spPr>
          <a:xfrm>
            <a:off x="3140416" y="2691614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715557" y="2391522"/>
            <a:ext cx="99065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TW" sz="2400" dirty="0"/>
          </a:p>
          <a:p>
            <a:pPr algn="ctr"/>
            <a:r>
              <a:rPr lang="en-US" altLang="zh-TW" sz="2400" dirty="0"/>
              <a:t>Image</a:t>
            </a:r>
          </a:p>
          <a:p>
            <a:pPr algn="ctr"/>
            <a:endParaRPr lang="zh-TW" altLang="en-US" sz="2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244401" y="3861493"/>
            <a:ext cx="2536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Text: “train”</a:t>
            </a:r>
            <a:endParaRPr lang="zh-TW" altLang="en-US" sz="2400" dirty="0"/>
          </a:p>
        </p:txBody>
      </p:sp>
      <p:pic>
        <p:nvPicPr>
          <p:cNvPr id="2050" name="Picture 2" descr="「火車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532" y="4174221"/>
            <a:ext cx="1076145" cy="71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橢圓 10"/>
          <p:cNvSpPr/>
          <p:nvPr/>
        </p:nvSpPr>
        <p:spPr>
          <a:xfrm>
            <a:off x="3777583" y="4777915"/>
            <a:ext cx="222250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2" name="Picture 4" descr="「火車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620" y="4671259"/>
            <a:ext cx="1024684" cy="7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「火車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151" y="3757643"/>
            <a:ext cx="1029867" cy="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「火車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314" y="4387651"/>
            <a:ext cx="1082938" cy="72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「火車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958" y="5591260"/>
            <a:ext cx="1022169" cy="76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「火車」的圖片搜尋結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472" y="4769518"/>
            <a:ext cx="1252805" cy="83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橢圓 17"/>
          <p:cNvSpPr/>
          <p:nvPr/>
        </p:nvSpPr>
        <p:spPr>
          <a:xfrm>
            <a:off x="4996783" y="4432566"/>
            <a:ext cx="222250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橢圓 18"/>
          <p:cNvSpPr/>
          <p:nvPr/>
        </p:nvSpPr>
        <p:spPr>
          <a:xfrm>
            <a:off x="3182179" y="5327740"/>
            <a:ext cx="222250" cy="215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7300314" y="5514074"/>
            <a:ext cx="222250" cy="215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8272127" y="5001660"/>
            <a:ext cx="222250" cy="215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6534643" y="6249937"/>
            <a:ext cx="222250" cy="2159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4315683" y="5505821"/>
            <a:ext cx="222250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DF4E8F5B-AC8D-42A8-9D36-F30E1CD3AAB1}"/>
              </a:ext>
            </a:extLst>
          </p:cNvPr>
          <p:cNvGrpSpPr/>
          <p:nvPr/>
        </p:nvGrpSpPr>
        <p:grpSpPr>
          <a:xfrm>
            <a:off x="5651259" y="269874"/>
            <a:ext cx="3178703" cy="1378298"/>
            <a:chOff x="5614332" y="238230"/>
            <a:chExt cx="3178703" cy="1378298"/>
          </a:xfrm>
        </p:grpSpPr>
        <p:sp>
          <p:nvSpPr>
            <p:cNvPr id="14" name="矩形 13"/>
            <p:cNvSpPr/>
            <p:nvPr/>
          </p:nvSpPr>
          <p:spPr>
            <a:xfrm>
              <a:off x="5614332" y="308235"/>
              <a:ext cx="216758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dirty="0"/>
                <a:t>a dog is running</a:t>
              </a:r>
            </a:p>
          </p:txBody>
        </p:sp>
        <p:pic>
          <p:nvPicPr>
            <p:cNvPr id="5124" name="Picture 4" descr="「a dog is running」的圖片搜尋結果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2198" y="238230"/>
              <a:ext cx="964595" cy="67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「a bird is flying」的圖片搜尋結果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4069" y="968113"/>
              <a:ext cx="958966" cy="648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矩形 32"/>
            <p:cNvSpPr/>
            <p:nvPr/>
          </p:nvSpPr>
          <p:spPr>
            <a:xfrm>
              <a:off x="5621246" y="1043668"/>
              <a:ext cx="190847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dirty="0"/>
                <a:t>a </a:t>
              </a:r>
              <a:r>
                <a:rPr lang="en-US" altLang="zh-TW" sz="2400" dirty="0"/>
                <a:t>bird</a:t>
              </a:r>
              <a:r>
                <a:rPr lang="zh-TW" altLang="en-US" sz="2400" dirty="0"/>
                <a:t> is </a:t>
              </a:r>
              <a:r>
                <a:rPr lang="en-US" altLang="zh-TW" sz="2400" dirty="0"/>
                <a:t>flying</a:t>
              </a:r>
              <a:endParaRPr lang="zh-TW" altLang="en-US" sz="2400" dirty="0"/>
            </a:p>
          </p:txBody>
        </p:sp>
      </p:grpSp>
      <p:sp>
        <p:nvSpPr>
          <p:cNvPr id="17" name="矩形 16"/>
          <p:cNvSpPr/>
          <p:nvPr/>
        </p:nvSpPr>
        <p:spPr>
          <a:xfrm>
            <a:off x="2349236" y="6085922"/>
            <a:ext cx="2110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A </a:t>
            </a:r>
            <a:r>
              <a:rPr lang="zh-TW" altLang="en-US" sz="2400" dirty="0">
                <a:solidFill>
                  <a:srgbClr val="FF0000"/>
                </a:solidFill>
              </a:rPr>
              <a:t>blurry </a:t>
            </a:r>
            <a:r>
              <a:rPr lang="en-US" altLang="zh-TW" sz="2400" dirty="0">
                <a:solidFill>
                  <a:srgbClr val="FF0000"/>
                </a:solidFill>
              </a:rPr>
              <a:t>image!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25" name="直線單箭頭接點 24"/>
          <p:cNvCxnSpPr>
            <a:cxnSpLocks/>
          </p:cNvCxnSpPr>
          <p:nvPr/>
        </p:nvCxnSpPr>
        <p:spPr>
          <a:xfrm flipH="1">
            <a:off x="3777583" y="5696385"/>
            <a:ext cx="587607" cy="4968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532148" y="2706865"/>
            <a:ext cx="255230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TW" sz="2400" dirty="0"/>
              <a:t>c</a:t>
            </a:r>
            <a:r>
              <a:rPr lang="en-US" altLang="zh-TW" sz="2400" baseline="30000" dirty="0"/>
              <a:t>1</a:t>
            </a:r>
            <a:r>
              <a:rPr lang="en-US" altLang="zh-TW" sz="2400" dirty="0"/>
              <a:t>: </a:t>
            </a:r>
            <a:r>
              <a:rPr lang="zh-TW" altLang="en-US" sz="2400" dirty="0"/>
              <a:t>a dog is running</a:t>
            </a:r>
          </a:p>
        </p:txBody>
      </p:sp>
      <p:pic>
        <p:nvPicPr>
          <p:cNvPr id="45" name="Picture 4" descr="「a dog is running」的圖片搜尋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074" y="2587963"/>
            <a:ext cx="1116563" cy="7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直線單箭頭接點 30"/>
          <p:cNvCxnSpPr>
            <a:cxnSpLocks/>
          </p:cNvCxnSpPr>
          <p:nvPr/>
        </p:nvCxnSpPr>
        <p:spPr>
          <a:xfrm>
            <a:off x="6779877" y="2991686"/>
            <a:ext cx="104683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" name="文字方塊 2047"/>
          <p:cNvSpPr txBox="1"/>
          <p:nvPr/>
        </p:nvSpPr>
        <p:spPr>
          <a:xfrm>
            <a:off x="6706212" y="3291921"/>
            <a:ext cx="1631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6A63642-4246-4EDF-8C7A-AFC5C235E7E2}"/>
              </a:ext>
            </a:extLst>
          </p:cNvPr>
          <p:cNvSpPr/>
          <p:nvPr/>
        </p:nvSpPr>
        <p:spPr>
          <a:xfrm>
            <a:off x="5537958" y="163528"/>
            <a:ext cx="3412037" cy="154226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66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5" grpId="0" animBg="1"/>
      <p:bldP spid="6" grpId="0" animBg="1"/>
      <p:bldP spid="8" grpId="0" animBg="1"/>
      <p:bldP spid="10" grpId="0"/>
      <p:bldP spid="11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7" grpId="0"/>
      <p:bldP spid="43" grpId="0" animBg="1"/>
      <p:bldP spid="20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1CD6BA-8DEC-4A2A-A786-0A1D1AC63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TW" dirty="0"/>
              <a:t>ICASSP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96D9D1F-EF44-4C78-87F6-CACEB215EBF5}"/>
              </a:ext>
            </a:extLst>
          </p:cNvPr>
          <p:cNvSpPr txBox="1"/>
          <p:nvPr/>
        </p:nvSpPr>
        <p:spPr>
          <a:xfrm>
            <a:off x="3937000" y="612407"/>
            <a:ext cx="4914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Keyword search on session index page, so session name is included.</a:t>
            </a:r>
            <a:endParaRPr lang="zh-TW" altLang="en-US" sz="2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4FEAD30-675F-4149-BEF7-54F595C1C617}"/>
              </a:ext>
            </a:extLst>
          </p:cNvPr>
          <p:cNvSpPr txBox="1"/>
          <p:nvPr/>
        </p:nvSpPr>
        <p:spPr>
          <a:xfrm>
            <a:off x="863600" y="1845895"/>
            <a:ext cx="741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Number of papers whose titles include the keyword</a:t>
            </a:r>
            <a:endParaRPr lang="zh-TW" altLang="en-US" sz="2400" dirty="0"/>
          </a:p>
        </p:txBody>
      </p:sp>
      <p:graphicFrame>
        <p:nvGraphicFramePr>
          <p:cNvPr id="12" name="內容版面配置區 11">
            <a:extLst>
              <a:ext uri="{FF2B5EF4-FFF2-40B4-BE49-F238E27FC236}">
                <a16:creationId xmlns:a16="http://schemas.microsoft.com/office/drawing/2014/main" id="{34965DF8-C474-4D4F-ABC7-91D73F39F0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5709526"/>
              </p:ext>
            </p:extLst>
          </p:nvPr>
        </p:nvGraphicFramePr>
        <p:xfrm>
          <a:off x="628650" y="21812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id="{4F116B34-0605-4EDC-B88D-20C78E76415E}"/>
              </a:ext>
            </a:extLst>
          </p:cNvPr>
          <p:cNvSpPr/>
          <p:nvPr/>
        </p:nvSpPr>
        <p:spPr>
          <a:xfrm>
            <a:off x="7404100" y="2307560"/>
            <a:ext cx="1111250" cy="3674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796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</a:t>
            </a:r>
            <a:endParaRPr lang="zh-TW" altLang="en-US" dirty="0"/>
          </a:p>
        </p:txBody>
      </p:sp>
      <p:grpSp>
        <p:nvGrpSpPr>
          <p:cNvPr id="12" name="群組 11"/>
          <p:cNvGrpSpPr/>
          <p:nvPr/>
        </p:nvGrpSpPr>
        <p:grpSpPr>
          <a:xfrm>
            <a:off x="508998" y="3843924"/>
            <a:ext cx="4774036" cy="1177480"/>
            <a:chOff x="5018302" y="5008781"/>
            <a:chExt cx="4774036" cy="1177480"/>
          </a:xfrm>
        </p:grpSpPr>
        <p:sp>
          <p:nvSpPr>
            <p:cNvPr id="13" name="矩形 12"/>
            <p:cNvSpPr/>
            <p:nvPr/>
          </p:nvSpPr>
          <p:spPr>
            <a:xfrm>
              <a:off x="5989913" y="5008781"/>
              <a:ext cx="1504494" cy="117748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D </a:t>
              </a:r>
            </a:p>
            <a:p>
              <a:pPr algn="ctr"/>
              <a:r>
                <a:rPr lang="en-US" altLang="zh-TW" sz="2400" dirty="0"/>
                <a:t>(original)</a:t>
              </a:r>
            </a:p>
          </p:txBody>
        </p:sp>
        <p:sp>
          <p:nvSpPr>
            <p:cNvPr id="14" name="箭號: 向右 13"/>
            <p:cNvSpPr/>
            <p:nvPr/>
          </p:nvSpPr>
          <p:spPr>
            <a:xfrm>
              <a:off x="7535903" y="5335717"/>
              <a:ext cx="420254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8027038" y="5336105"/>
              <a:ext cx="176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scalar</a:t>
              </a:r>
              <a:endParaRPr lang="zh-TW" altLang="en-US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字方塊 15"/>
                <p:cNvSpPr txBox="1"/>
                <p:nvPr/>
              </p:nvSpPr>
              <p:spPr>
                <a:xfrm>
                  <a:off x="5018302" y="5389309"/>
                  <a:ext cx="24173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55" name="文字方塊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8302" y="5389309"/>
                  <a:ext cx="241733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15000" r="-15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箭號: 向右 16"/>
            <p:cNvSpPr/>
            <p:nvPr/>
          </p:nvSpPr>
          <p:spPr>
            <a:xfrm>
              <a:off x="5412814" y="5335717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226244" y="1576027"/>
            <a:ext cx="8882153" cy="1205718"/>
            <a:chOff x="500846" y="2048246"/>
            <a:chExt cx="8882153" cy="1205718"/>
          </a:xfrm>
        </p:grpSpPr>
        <p:sp>
          <p:nvSpPr>
            <p:cNvPr id="33" name="矩形 32"/>
            <p:cNvSpPr/>
            <p:nvPr/>
          </p:nvSpPr>
          <p:spPr>
            <a:xfrm>
              <a:off x="4067589" y="2048246"/>
              <a:ext cx="1504494" cy="117748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</a:t>
              </a:r>
            </a:p>
          </p:txBody>
        </p:sp>
        <p:sp>
          <p:nvSpPr>
            <p:cNvPr id="34" name="箭號: 向右 33"/>
            <p:cNvSpPr/>
            <p:nvPr/>
          </p:nvSpPr>
          <p:spPr>
            <a:xfrm>
              <a:off x="5609597" y="2417578"/>
              <a:ext cx="420254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箭號: 向右 34"/>
            <p:cNvSpPr/>
            <p:nvPr/>
          </p:nvSpPr>
          <p:spPr>
            <a:xfrm>
              <a:off x="3452976" y="2048246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箭號: 向右 35"/>
            <p:cNvSpPr/>
            <p:nvPr/>
          </p:nvSpPr>
          <p:spPr>
            <a:xfrm>
              <a:off x="3452976" y="2730356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字方塊 36"/>
                <p:cNvSpPr txBox="1"/>
                <p:nvPr/>
              </p:nvSpPr>
              <p:spPr>
                <a:xfrm>
                  <a:off x="3075686" y="2810228"/>
                  <a:ext cx="2232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7" name="文字方塊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686" y="2810228"/>
                  <a:ext cx="223266" cy="369332"/>
                </a:xfrm>
                <a:prstGeom prst="rect">
                  <a:avLst/>
                </a:prstGeom>
                <a:blipFill>
                  <a:blip r:embed="rId14"/>
                  <a:stretch>
                    <a:fillRect l="-16216" r="-1621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文字方塊 37"/>
            <p:cNvSpPr txBox="1"/>
            <p:nvPr/>
          </p:nvSpPr>
          <p:spPr>
            <a:xfrm>
              <a:off x="500846" y="2764018"/>
              <a:ext cx="2667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Normal distribution</a:t>
              </a:r>
              <a:endParaRPr lang="zh-TW" altLang="en-US" sz="2400" dirty="0"/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7231530" y="2431911"/>
              <a:ext cx="21514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x = G(</a:t>
              </a:r>
              <a:r>
                <a:rPr lang="en-US" altLang="zh-TW" sz="2800" dirty="0" err="1"/>
                <a:t>c,z</a:t>
              </a:r>
              <a:r>
                <a:rPr lang="en-US" altLang="zh-TW" sz="2800" dirty="0"/>
                <a:t>)</a:t>
              </a:r>
              <a:endParaRPr lang="zh-TW" altLang="en-US" sz="2800" dirty="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250139" y="2079217"/>
              <a:ext cx="1048813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altLang="zh-TW" sz="2400" dirty="0"/>
                <a:t>c: train</a:t>
              </a:r>
              <a:endParaRPr lang="zh-TW" altLang="en-US" sz="2400" dirty="0"/>
            </a:p>
          </p:txBody>
        </p:sp>
      </p:grpSp>
      <p:sp>
        <p:nvSpPr>
          <p:cNvPr id="41" name="文字方塊 40"/>
          <p:cNvSpPr txBox="1"/>
          <p:nvPr/>
        </p:nvSpPr>
        <p:spPr>
          <a:xfrm>
            <a:off x="1819600" y="3170487"/>
            <a:ext cx="3105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 is real image or not</a:t>
            </a:r>
            <a:endParaRPr lang="zh-TW" altLang="en-US" sz="24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5892567" y="1581416"/>
            <a:ext cx="99065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TW" sz="2400" dirty="0"/>
          </a:p>
          <a:p>
            <a:pPr algn="ctr"/>
            <a:r>
              <a:rPr lang="en-US" altLang="zh-TW" sz="2400" dirty="0"/>
              <a:t>Image</a:t>
            </a:r>
          </a:p>
          <a:p>
            <a:pPr algn="ctr"/>
            <a:endParaRPr lang="zh-TW" altLang="en-US" sz="2400" dirty="0"/>
          </a:p>
        </p:txBody>
      </p:sp>
      <p:cxnSp>
        <p:nvCxnSpPr>
          <p:cNvPr id="45" name="直線單箭頭接點 44"/>
          <p:cNvCxnSpPr>
            <a:cxnSpLocks/>
          </p:cNvCxnSpPr>
          <p:nvPr/>
        </p:nvCxnSpPr>
        <p:spPr>
          <a:xfrm flipV="1">
            <a:off x="3996262" y="3594358"/>
            <a:ext cx="0" cy="6585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字方塊 43"/>
          <p:cNvSpPr txBox="1"/>
          <p:nvPr/>
        </p:nvSpPr>
        <p:spPr>
          <a:xfrm>
            <a:off x="1294423" y="5260413"/>
            <a:ext cx="2330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Real images:</a:t>
            </a:r>
            <a:endParaRPr lang="zh-TW" altLang="en-US" sz="2400" dirty="0"/>
          </a:p>
        </p:txBody>
      </p:sp>
      <p:pic>
        <p:nvPicPr>
          <p:cNvPr id="46" name="Picture 6" descr="「火車」的圖片搜尋結果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560" y="5268051"/>
            <a:ext cx="699044" cy="52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文字方塊 47"/>
          <p:cNvSpPr txBox="1"/>
          <p:nvPr/>
        </p:nvSpPr>
        <p:spPr>
          <a:xfrm>
            <a:off x="524573" y="5980709"/>
            <a:ext cx="2453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Generated images:</a:t>
            </a:r>
            <a:endParaRPr lang="zh-TW" altLang="en-US" sz="2400" dirty="0"/>
          </a:p>
        </p:txBody>
      </p:sp>
      <p:pic>
        <p:nvPicPr>
          <p:cNvPr id="49" name="圖片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22153" y="5885143"/>
            <a:ext cx="690908" cy="726521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107C3D68-08B1-4E65-B576-86289C876A02}"/>
              </a:ext>
            </a:extLst>
          </p:cNvPr>
          <p:cNvSpPr txBox="1"/>
          <p:nvPr/>
        </p:nvSpPr>
        <p:spPr>
          <a:xfrm>
            <a:off x="3776652" y="5300073"/>
            <a:ext cx="2891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1785AB61-A9E3-4B8D-BF4B-D1598C568546}"/>
              </a:ext>
            </a:extLst>
          </p:cNvPr>
          <p:cNvSpPr txBox="1"/>
          <p:nvPr/>
        </p:nvSpPr>
        <p:spPr>
          <a:xfrm>
            <a:off x="3776652" y="6013414"/>
            <a:ext cx="2891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91664CF-B31D-4C69-BDEE-3ABA25F0036B}"/>
              </a:ext>
            </a:extLst>
          </p:cNvPr>
          <p:cNvSpPr txBox="1"/>
          <p:nvPr/>
        </p:nvSpPr>
        <p:spPr>
          <a:xfrm>
            <a:off x="4996521" y="3973535"/>
            <a:ext cx="3773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Generator will learn to generate realistic images ….</a:t>
            </a:r>
            <a:endParaRPr lang="zh-TW" altLang="en-US" sz="2400" dirty="0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0CD60FAC-C8B5-4DF5-80B4-3A4B197C648A}"/>
              </a:ext>
            </a:extLst>
          </p:cNvPr>
          <p:cNvSpPr txBox="1"/>
          <p:nvPr/>
        </p:nvSpPr>
        <p:spPr>
          <a:xfrm>
            <a:off x="4996521" y="4938442"/>
            <a:ext cx="3773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But completely ignore the input conditions.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2E5D0FF-05D2-41CE-84DE-CC47A2CE3E5C}"/>
              </a:ext>
            </a:extLst>
          </p:cNvPr>
          <p:cNvSpPr/>
          <p:nvPr/>
        </p:nvSpPr>
        <p:spPr>
          <a:xfrm>
            <a:off x="5766780" y="199667"/>
            <a:ext cx="3206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[Scott Reed, et al, ICML, 2016]</a:t>
            </a:r>
            <a:endParaRPr lang="zh-TW" altLang="en-US" dirty="0"/>
          </a:p>
        </p:txBody>
      </p:sp>
      <p:pic>
        <p:nvPicPr>
          <p:cNvPr id="31" name="Picture 2" descr="「打叉 png」的圖片搜尋結果">
            <a:extLst>
              <a:ext uri="{FF2B5EF4-FFF2-40B4-BE49-F238E27FC236}">
                <a16:creationId xmlns:a16="http://schemas.microsoft.com/office/drawing/2014/main" id="{0EBB3E08-3EEB-4362-94D6-ABA4A1E5F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93" y="5691059"/>
            <a:ext cx="857938" cy="85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7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48" grpId="0"/>
      <p:bldP spid="22" grpId="0" animBg="1"/>
      <p:bldP spid="50" grpId="0" animBg="1"/>
      <p:bldP spid="23" grpId="0"/>
      <p:bldP spid="5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745903" y="3455692"/>
            <a:ext cx="4794784" cy="1241127"/>
            <a:chOff x="4997554" y="5008781"/>
            <a:chExt cx="4794784" cy="1241127"/>
          </a:xfrm>
        </p:grpSpPr>
        <p:sp>
          <p:nvSpPr>
            <p:cNvPr id="5" name="矩形 4"/>
            <p:cNvSpPr/>
            <p:nvPr/>
          </p:nvSpPr>
          <p:spPr>
            <a:xfrm>
              <a:off x="5989913" y="5008781"/>
              <a:ext cx="1504494" cy="117748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D </a:t>
              </a:r>
            </a:p>
            <a:p>
              <a:pPr algn="ctr"/>
              <a:r>
                <a:rPr lang="en-US" altLang="zh-TW" sz="2400" dirty="0"/>
                <a:t>(better)</a:t>
              </a:r>
            </a:p>
          </p:txBody>
        </p:sp>
        <p:sp>
          <p:nvSpPr>
            <p:cNvPr id="6" name="箭號: 向右 5"/>
            <p:cNvSpPr/>
            <p:nvPr/>
          </p:nvSpPr>
          <p:spPr>
            <a:xfrm>
              <a:off x="7535903" y="5335717"/>
              <a:ext cx="420254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8027038" y="5336105"/>
              <a:ext cx="176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scalar</a:t>
              </a:r>
              <a:endParaRPr lang="zh-TW" altLang="en-US" sz="2800" dirty="0"/>
            </a:p>
          </p:txBody>
        </p:sp>
        <p:sp>
          <p:nvSpPr>
            <p:cNvPr id="8" name="箭號: 向右 7"/>
            <p:cNvSpPr/>
            <p:nvPr/>
          </p:nvSpPr>
          <p:spPr>
            <a:xfrm>
              <a:off x="5371318" y="5008781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字方塊 8"/>
                <p:cNvSpPr txBox="1"/>
                <p:nvPr/>
              </p:nvSpPr>
              <p:spPr>
                <a:xfrm>
                  <a:off x="4997554" y="5085919"/>
                  <a:ext cx="21974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40" name="文字方塊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7554" y="5085919"/>
                  <a:ext cx="219740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6667" r="-16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字方塊 9"/>
                <p:cNvSpPr txBox="1"/>
                <p:nvPr/>
              </p:nvSpPr>
              <p:spPr>
                <a:xfrm>
                  <a:off x="4997554" y="5779892"/>
                  <a:ext cx="24173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42" name="文字方塊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7554" y="5779892"/>
                  <a:ext cx="241733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15000" r="-15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箭號: 向右 10"/>
            <p:cNvSpPr/>
            <p:nvPr/>
          </p:nvSpPr>
          <p:spPr>
            <a:xfrm>
              <a:off x="5392066" y="5726300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2097467" y="4880851"/>
            <a:ext cx="418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True text-image pairs:</a:t>
            </a:r>
            <a:endParaRPr lang="zh-TW" altLang="en-US" sz="2400" dirty="0"/>
          </a:p>
        </p:txBody>
      </p:sp>
      <p:grpSp>
        <p:nvGrpSpPr>
          <p:cNvPr id="32" name="群組 31"/>
          <p:cNvGrpSpPr/>
          <p:nvPr/>
        </p:nvGrpSpPr>
        <p:grpSpPr>
          <a:xfrm>
            <a:off x="226244" y="1576027"/>
            <a:ext cx="8882153" cy="1205718"/>
            <a:chOff x="500846" y="2048246"/>
            <a:chExt cx="8882153" cy="1205718"/>
          </a:xfrm>
        </p:grpSpPr>
        <p:sp>
          <p:nvSpPr>
            <p:cNvPr id="33" name="矩形 32"/>
            <p:cNvSpPr/>
            <p:nvPr/>
          </p:nvSpPr>
          <p:spPr>
            <a:xfrm>
              <a:off x="4067589" y="2048246"/>
              <a:ext cx="1504494" cy="117748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G</a:t>
              </a:r>
            </a:p>
          </p:txBody>
        </p:sp>
        <p:sp>
          <p:nvSpPr>
            <p:cNvPr id="34" name="箭號: 向右 33"/>
            <p:cNvSpPr/>
            <p:nvPr/>
          </p:nvSpPr>
          <p:spPr>
            <a:xfrm>
              <a:off x="5609597" y="2417578"/>
              <a:ext cx="420254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箭號: 向右 34"/>
            <p:cNvSpPr/>
            <p:nvPr/>
          </p:nvSpPr>
          <p:spPr>
            <a:xfrm>
              <a:off x="3452976" y="2048246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箭號: 向右 35"/>
            <p:cNvSpPr/>
            <p:nvPr/>
          </p:nvSpPr>
          <p:spPr>
            <a:xfrm>
              <a:off x="3452976" y="2730356"/>
              <a:ext cx="577099" cy="52360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字方塊 36"/>
                <p:cNvSpPr txBox="1"/>
                <p:nvPr/>
              </p:nvSpPr>
              <p:spPr>
                <a:xfrm>
                  <a:off x="3075686" y="2810228"/>
                  <a:ext cx="22326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37" name="文字方塊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686" y="2810228"/>
                  <a:ext cx="223266" cy="369332"/>
                </a:xfrm>
                <a:prstGeom prst="rect">
                  <a:avLst/>
                </a:prstGeom>
                <a:blipFill>
                  <a:blip r:embed="rId14"/>
                  <a:stretch>
                    <a:fillRect l="-16216" r="-1621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文字方塊 37"/>
            <p:cNvSpPr txBox="1"/>
            <p:nvPr/>
          </p:nvSpPr>
          <p:spPr>
            <a:xfrm>
              <a:off x="500846" y="2773445"/>
              <a:ext cx="2686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Normal distribution</a:t>
              </a:r>
              <a:endParaRPr lang="zh-TW" altLang="en-US" sz="2400" dirty="0"/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7231530" y="2431911"/>
              <a:ext cx="21514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x = G(</a:t>
              </a:r>
              <a:r>
                <a:rPr lang="en-US" altLang="zh-TW" sz="2800" dirty="0" err="1"/>
                <a:t>c,z</a:t>
              </a:r>
              <a:r>
                <a:rPr lang="en-US" altLang="zh-TW" sz="2800" dirty="0"/>
                <a:t>)</a:t>
              </a:r>
              <a:endParaRPr lang="zh-TW" altLang="en-US" sz="2800" dirty="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250139" y="2079217"/>
              <a:ext cx="1048813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altLang="zh-TW" sz="2400" dirty="0"/>
                <a:t>c: train</a:t>
              </a:r>
              <a:endParaRPr lang="zh-TW" altLang="en-US" sz="2400" dirty="0"/>
            </a:p>
          </p:txBody>
        </p:sp>
      </p:grpSp>
      <p:sp>
        <p:nvSpPr>
          <p:cNvPr id="42" name="文字方塊 41"/>
          <p:cNvSpPr txBox="1"/>
          <p:nvPr/>
        </p:nvSpPr>
        <p:spPr>
          <a:xfrm>
            <a:off x="5892567" y="1581416"/>
            <a:ext cx="99065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TW" sz="2400" dirty="0"/>
          </a:p>
          <a:p>
            <a:pPr algn="ctr"/>
            <a:r>
              <a:rPr lang="en-US" altLang="zh-TW" sz="2400" dirty="0"/>
              <a:t>Image</a:t>
            </a:r>
          </a:p>
          <a:p>
            <a:pPr algn="ctr"/>
            <a:endParaRPr lang="zh-TW" altLang="en-US" sz="2400" dirty="0"/>
          </a:p>
        </p:txBody>
      </p:sp>
      <p:sp>
        <p:nvSpPr>
          <p:cNvPr id="43" name="文字方塊 42"/>
          <p:cNvSpPr txBox="1"/>
          <p:nvPr/>
        </p:nvSpPr>
        <p:spPr>
          <a:xfrm>
            <a:off x="4995383" y="3642873"/>
            <a:ext cx="353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x is realistic or not + </a:t>
            </a:r>
          </a:p>
          <a:p>
            <a:r>
              <a:rPr lang="en-US" altLang="zh-TW" sz="2400" dirty="0"/>
              <a:t>c and x are matched or not</a:t>
            </a:r>
            <a:endParaRPr lang="zh-TW" altLang="en-US" sz="2400" dirty="0"/>
          </a:p>
        </p:txBody>
      </p:sp>
      <p:grpSp>
        <p:nvGrpSpPr>
          <p:cNvPr id="61" name="群組 60"/>
          <p:cNvGrpSpPr/>
          <p:nvPr/>
        </p:nvGrpSpPr>
        <p:grpSpPr>
          <a:xfrm>
            <a:off x="4995383" y="4818035"/>
            <a:ext cx="2065117" cy="524283"/>
            <a:chOff x="6739996" y="5521947"/>
            <a:chExt cx="2065117" cy="524283"/>
          </a:xfrm>
        </p:grpSpPr>
        <p:sp>
          <p:nvSpPr>
            <p:cNvPr id="57" name="矩形 56"/>
            <p:cNvSpPr/>
            <p:nvPr/>
          </p:nvSpPr>
          <p:spPr>
            <a:xfrm>
              <a:off x="6739996" y="5577117"/>
              <a:ext cx="20651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/>
                <a:t>(train ,              )</a:t>
              </a:r>
              <a:endParaRPr lang="zh-TW" altLang="en-US" sz="2400" dirty="0"/>
            </a:p>
          </p:txBody>
        </p:sp>
        <p:pic>
          <p:nvPicPr>
            <p:cNvPr id="58" name="Picture 6" descr="「火車」的圖片搜尋結果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6306" y="5521947"/>
              <a:ext cx="699044" cy="524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矩形 62"/>
          <p:cNvSpPr/>
          <p:nvPr/>
        </p:nvSpPr>
        <p:spPr>
          <a:xfrm>
            <a:off x="4889280" y="5909485"/>
            <a:ext cx="2065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/>
              <a:t>(train ,              )</a:t>
            </a:r>
            <a:endParaRPr lang="zh-TW" altLang="en-US" sz="2400" dirty="0"/>
          </a:p>
        </p:txBody>
      </p:sp>
      <p:grpSp>
        <p:nvGrpSpPr>
          <p:cNvPr id="65" name="群組 64"/>
          <p:cNvGrpSpPr/>
          <p:nvPr/>
        </p:nvGrpSpPr>
        <p:grpSpPr>
          <a:xfrm>
            <a:off x="2152391" y="5846867"/>
            <a:ext cx="1855957" cy="524283"/>
            <a:chOff x="6739996" y="5545807"/>
            <a:chExt cx="1855957" cy="524283"/>
          </a:xfrm>
        </p:grpSpPr>
        <p:sp>
          <p:nvSpPr>
            <p:cNvPr id="66" name="矩形 65"/>
            <p:cNvSpPr/>
            <p:nvPr/>
          </p:nvSpPr>
          <p:spPr>
            <a:xfrm>
              <a:off x="6739996" y="5577117"/>
              <a:ext cx="18559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dirty="0"/>
                <a:t>(cat ,              )</a:t>
              </a:r>
              <a:endParaRPr lang="zh-TW" altLang="en-US" sz="2400" dirty="0"/>
            </a:p>
          </p:txBody>
        </p:sp>
        <p:pic>
          <p:nvPicPr>
            <p:cNvPr id="67" name="Picture 6" descr="「火車」的圖片搜尋結果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1455" y="5545807"/>
              <a:ext cx="699044" cy="524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圖片 6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78840" y="5806967"/>
            <a:ext cx="634019" cy="666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A64A53A-99AA-4EB8-83F9-2585D260B35C}"/>
              </a:ext>
            </a:extLst>
          </p:cNvPr>
          <p:cNvSpPr/>
          <p:nvPr/>
        </p:nvSpPr>
        <p:spPr>
          <a:xfrm>
            <a:off x="5766780" y="199667"/>
            <a:ext cx="3206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[Scott Reed, et al, ICML, 2016]</a:t>
            </a:r>
            <a:endParaRPr lang="zh-TW" altLang="en-US" dirty="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816E2A25-E40A-466A-83B7-A6282FC77D56}"/>
              </a:ext>
            </a:extLst>
          </p:cNvPr>
          <p:cNvSpPr txBox="1"/>
          <p:nvPr/>
        </p:nvSpPr>
        <p:spPr>
          <a:xfrm>
            <a:off x="7080841" y="4883988"/>
            <a:ext cx="2891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1</a:t>
            </a:r>
            <a:endParaRPr lang="zh-TW" altLang="en-US" sz="2400" dirty="0"/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2EB316CE-D6ED-409D-8184-8499EBAF7C8F}"/>
              </a:ext>
            </a:extLst>
          </p:cNvPr>
          <p:cNvSpPr txBox="1"/>
          <p:nvPr/>
        </p:nvSpPr>
        <p:spPr>
          <a:xfrm>
            <a:off x="7080841" y="5909485"/>
            <a:ext cx="2891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F85FA354-D90A-4627-96EC-9EC96016DC6D}"/>
              </a:ext>
            </a:extLst>
          </p:cNvPr>
          <p:cNvSpPr txBox="1"/>
          <p:nvPr/>
        </p:nvSpPr>
        <p:spPr>
          <a:xfrm>
            <a:off x="4132195" y="5909485"/>
            <a:ext cx="2891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5369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3" grpId="0"/>
      <p:bldP spid="63" grpId="0"/>
      <p:bldP spid="50" grpId="0" animBg="1"/>
      <p:bldP spid="51" grpId="0" animBg="1"/>
      <p:bldP spid="5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字方塊 50">
            <a:extLst>
              <a:ext uri="{FF2B5EF4-FFF2-40B4-BE49-F238E27FC236}">
                <a16:creationId xmlns:a16="http://schemas.microsoft.com/office/drawing/2014/main" id="{C771C48E-2149-4328-86FB-3F491F028E3B}"/>
              </a:ext>
            </a:extLst>
          </p:cNvPr>
          <p:cNvSpPr txBox="1"/>
          <p:nvPr/>
        </p:nvSpPr>
        <p:spPr>
          <a:xfrm>
            <a:off x="6112570" y="2592125"/>
            <a:ext cx="2796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x is realistic or not + </a:t>
            </a:r>
          </a:p>
          <a:p>
            <a:r>
              <a:rPr lang="en-US" altLang="zh-TW" sz="2400" dirty="0"/>
              <a:t>c and x are matched or not</a:t>
            </a:r>
            <a:endParaRPr lang="zh-TW" altLang="en-US" sz="24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DECAF41-3A3B-4AC3-8236-6B7B4BE8E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 - Discriminator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CEA4321-A59A-4DDD-AF2F-2D0D80E67266}"/>
              </a:ext>
            </a:extLst>
          </p:cNvPr>
          <p:cNvSpPr/>
          <p:nvPr/>
        </p:nvSpPr>
        <p:spPr>
          <a:xfrm>
            <a:off x="410054" y="5988805"/>
            <a:ext cx="337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</a:t>
            </a:r>
            <a:r>
              <a:rPr lang="en-US" altLang="zh-TW" dirty="0" err="1">
                <a:solidFill>
                  <a:srgbClr val="0000FF"/>
                </a:solidFill>
              </a:rPr>
              <a:t>Takeru</a:t>
            </a:r>
            <a:r>
              <a:rPr lang="en-US" altLang="zh-TW" dirty="0">
                <a:solidFill>
                  <a:srgbClr val="0000FF"/>
                </a:solidFill>
              </a:rPr>
              <a:t> Miyato, et al., ICLR, 2018] 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F79374A-0766-4247-B853-40CA8963DC23}"/>
              </a:ext>
            </a:extLst>
          </p:cNvPr>
          <p:cNvSpPr/>
          <p:nvPr/>
        </p:nvSpPr>
        <p:spPr>
          <a:xfrm>
            <a:off x="410054" y="6300470"/>
            <a:ext cx="3043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[Han Zhang, et al., </a:t>
            </a:r>
            <a:r>
              <a:rPr lang="en-US" altLang="zh-TW" dirty="0" err="1">
                <a:solidFill>
                  <a:srgbClr val="0000FF"/>
                </a:solidFill>
              </a:rPr>
              <a:t>arXiv</a:t>
            </a:r>
            <a:r>
              <a:rPr lang="en-US" altLang="zh-TW" dirty="0">
                <a:solidFill>
                  <a:srgbClr val="0000FF"/>
                </a:solidFill>
              </a:rPr>
              <a:t>, 2017]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2838D8C-795C-4FBE-A4AD-E6261237071E}"/>
              </a:ext>
            </a:extLst>
          </p:cNvPr>
          <p:cNvSpPr/>
          <p:nvPr/>
        </p:nvSpPr>
        <p:spPr>
          <a:xfrm>
            <a:off x="410054" y="5701080"/>
            <a:ext cx="3547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[Augustus </a:t>
            </a:r>
            <a:r>
              <a:rPr lang="en-US" altLang="zh-TW" dirty="0" err="1">
                <a:solidFill>
                  <a:srgbClr val="0000FF"/>
                </a:solidFill>
              </a:rPr>
              <a:t>Odena</a:t>
            </a:r>
            <a:r>
              <a:rPr lang="en-US" altLang="zh-TW" dirty="0">
                <a:solidFill>
                  <a:srgbClr val="0000FF"/>
                </a:solidFill>
              </a:rPr>
              <a:t> et al., ICML, 2017]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E528CE1-40D8-4D78-833D-5CB212A1DEFB}"/>
              </a:ext>
            </a:extLst>
          </p:cNvPr>
          <p:cNvSpPr txBox="1"/>
          <p:nvPr/>
        </p:nvSpPr>
        <p:spPr>
          <a:xfrm>
            <a:off x="7356" y="2610934"/>
            <a:ext cx="192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condition c</a:t>
            </a:r>
            <a:endParaRPr lang="zh-TW" altLang="en-US" sz="24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DFB46A5-5B0B-4C28-A92F-EE2CDB944116}"/>
              </a:ext>
            </a:extLst>
          </p:cNvPr>
          <p:cNvSpPr txBox="1"/>
          <p:nvPr/>
        </p:nvSpPr>
        <p:spPr>
          <a:xfrm>
            <a:off x="-172447" y="1826011"/>
            <a:ext cx="192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object x</a:t>
            </a:r>
            <a:endParaRPr lang="zh-TW" altLang="en-US" sz="2400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5F96FC6-EE77-4C69-9889-0D00D2A4A135}"/>
              </a:ext>
            </a:extLst>
          </p:cNvPr>
          <p:cNvSpPr/>
          <p:nvPr/>
        </p:nvSpPr>
        <p:spPr>
          <a:xfrm>
            <a:off x="4356843" y="1802695"/>
            <a:ext cx="1504494" cy="12699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EC5806C-772D-42F1-817B-ED8B0C54CB4A}"/>
              </a:ext>
            </a:extLst>
          </p:cNvPr>
          <p:cNvSpPr/>
          <p:nvPr/>
        </p:nvSpPr>
        <p:spPr>
          <a:xfrm>
            <a:off x="2223098" y="1802695"/>
            <a:ext cx="1504494" cy="5236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58C6267-EE59-45C5-A11A-EB332541019A}"/>
              </a:ext>
            </a:extLst>
          </p:cNvPr>
          <p:cNvSpPr/>
          <p:nvPr/>
        </p:nvSpPr>
        <p:spPr>
          <a:xfrm>
            <a:off x="2223098" y="2548990"/>
            <a:ext cx="1504494" cy="5236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6BF29ED0-049A-4D6E-833E-0B5BA0E0CA53}"/>
              </a:ext>
            </a:extLst>
          </p:cNvPr>
          <p:cNvSpPr txBox="1"/>
          <p:nvPr/>
        </p:nvSpPr>
        <p:spPr>
          <a:xfrm>
            <a:off x="6401987" y="2198429"/>
            <a:ext cx="176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score</a:t>
            </a:r>
            <a:endParaRPr lang="zh-TW" altLang="en-US" sz="2400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1B9B576-15D1-4BD1-8CE3-05E66D0CBA1E}"/>
              </a:ext>
            </a:extLst>
          </p:cNvPr>
          <p:cNvSpPr/>
          <p:nvPr/>
        </p:nvSpPr>
        <p:spPr>
          <a:xfrm>
            <a:off x="2198033" y="4299017"/>
            <a:ext cx="1504494" cy="5856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ED981E4-D589-4C5E-BEAF-16B46C86CA43}"/>
              </a:ext>
            </a:extLst>
          </p:cNvPr>
          <p:cNvSpPr/>
          <p:nvPr/>
        </p:nvSpPr>
        <p:spPr>
          <a:xfrm>
            <a:off x="4509661" y="5209867"/>
            <a:ext cx="1504494" cy="5236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Network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11D9645-F1DD-4C62-88D3-35C9685BF092}"/>
              </a:ext>
            </a:extLst>
          </p:cNvPr>
          <p:cNvSpPr txBox="1"/>
          <p:nvPr/>
        </p:nvSpPr>
        <p:spPr>
          <a:xfrm>
            <a:off x="410054" y="3225845"/>
            <a:ext cx="2056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(almost every paper)</a:t>
            </a:r>
            <a:endParaRPr lang="zh-TW" altLang="en-US" dirty="0"/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CE329097-3684-4CE4-A65D-DEC0E147BBE8}"/>
              </a:ext>
            </a:extLst>
          </p:cNvPr>
          <p:cNvCxnSpPr/>
          <p:nvPr/>
        </p:nvCxnSpPr>
        <p:spPr>
          <a:xfrm>
            <a:off x="1766720" y="2063952"/>
            <a:ext cx="4399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F83B532B-8B10-46E2-A575-5CA8455E8EC6}"/>
              </a:ext>
            </a:extLst>
          </p:cNvPr>
          <p:cNvCxnSpPr/>
          <p:nvPr/>
        </p:nvCxnSpPr>
        <p:spPr>
          <a:xfrm>
            <a:off x="1766720" y="2840466"/>
            <a:ext cx="4399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1E133BBC-D02C-4A0E-B6A6-224298118559}"/>
              </a:ext>
            </a:extLst>
          </p:cNvPr>
          <p:cNvCxnSpPr>
            <a:cxnSpLocks/>
          </p:cNvCxnSpPr>
          <p:nvPr/>
        </p:nvCxnSpPr>
        <p:spPr>
          <a:xfrm>
            <a:off x="3775210" y="2057465"/>
            <a:ext cx="51428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D456F72F-C544-4DDA-89E6-42F617BB96CB}"/>
              </a:ext>
            </a:extLst>
          </p:cNvPr>
          <p:cNvCxnSpPr>
            <a:cxnSpLocks/>
          </p:cNvCxnSpPr>
          <p:nvPr/>
        </p:nvCxnSpPr>
        <p:spPr>
          <a:xfrm>
            <a:off x="3775210" y="2840466"/>
            <a:ext cx="51428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0882583F-C8DB-4E3F-9AC2-675E5CE6C0C3}"/>
              </a:ext>
            </a:extLst>
          </p:cNvPr>
          <p:cNvCxnSpPr>
            <a:cxnSpLocks/>
          </p:cNvCxnSpPr>
          <p:nvPr/>
        </p:nvCxnSpPr>
        <p:spPr>
          <a:xfrm>
            <a:off x="5917810" y="2476420"/>
            <a:ext cx="51428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81A885D-BAB7-4C74-AC20-08DA16BA82A5}"/>
              </a:ext>
            </a:extLst>
          </p:cNvPr>
          <p:cNvSpPr txBox="1"/>
          <p:nvPr/>
        </p:nvSpPr>
        <p:spPr>
          <a:xfrm>
            <a:off x="-15809" y="5182308"/>
            <a:ext cx="192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condition c</a:t>
            </a:r>
            <a:endParaRPr lang="zh-TW" altLang="en-US" sz="2400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28DDE145-162D-429B-B6B3-705EFA469811}"/>
              </a:ext>
            </a:extLst>
          </p:cNvPr>
          <p:cNvSpPr txBox="1"/>
          <p:nvPr/>
        </p:nvSpPr>
        <p:spPr>
          <a:xfrm>
            <a:off x="-195612" y="4397385"/>
            <a:ext cx="1924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object x</a:t>
            </a:r>
            <a:endParaRPr lang="zh-TW" altLang="en-US" sz="2400" dirty="0"/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ED5C7417-1871-4EC9-8E5F-4600BCCA51A5}"/>
              </a:ext>
            </a:extLst>
          </p:cNvPr>
          <p:cNvCxnSpPr/>
          <p:nvPr/>
        </p:nvCxnSpPr>
        <p:spPr>
          <a:xfrm>
            <a:off x="1743555" y="4635326"/>
            <a:ext cx="43996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78A916CA-A5B6-4502-A318-D307D53691A4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1752206" y="5458804"/>
            <a:ext cx="275745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B06AD512-5182-48BB-943A-3628D07F4F77}"/>
              </a:ext>
            </a:extLst>
          </p:cNvPr>
          <p:cNvCxnSpPr>
            <a:cxnSpLocks/>
          </p:cNvCxnSpPr>
          <p:nvPr/>
        </p:nvCxnSpPr>
        <p:spPr>
          <a:xfrm flipV="1">
            <a:off x="3735631" y="4591073"/>
            <a:ext cx="2601147" cy="123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26695AC2-1DA0-4B2A-BD0D-C14642578C90}"/>
              </a:ext>
            </a:extLst>
          </p:cNvPr>
          <p:cNvCxnSpPr>
            <a:cxnSpLocks/>
          </p:cNvCxnSpPr>
          <p:nvPr/>
        </p:nvCxnSpPr>
        <p:spPr>
          <a:xfrm>
            <a:off x="3702527" y="4884620"/>
            <a:ext cx="807134" cy="5741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42147F3D-F074-4C16-8EBB-14CBCE181050}"/>
              </a:ext>
            </a:extLst>
          </p:cNvPr>
          <p:cNvCxnSpPr>
            <a:cxnSpLocks/>
          </p:cNvCxnSpPr>
          <p:nvPr/>
        </p:nvCxnSpPr>
        <p:spPr>
          <a:xfrm flipV="1">
            <a:off x="6014155" y="5465469"/>
            <a:ext cx="378363" cy="17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515C83D3-6374-4844-9B4F-61208770E580}"/>
              </a:ext>
            </a:extLst>
          </p:cNvPr>
          <p:cNvSpPr txBox="1"/>
          <p:nvPr/>
        </p:nvSpPr>
        <p:spPr>
          <a:xfrm>
            <a:off x="6408932" y="5239069"/>
            <a:ext cx="2796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 and x are matched or not</a:t>
            </a:r>
            <a:endParaRPr lang="zh-TW" altLang="en-US" sz="2400" dirty="0"/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E0AB4823-CA12-4956-A900-9A177E0F0B18}"/>
              </a:ext>
            </a:extLst>
          </p:cNvPr>
          <p:cNvSpPr txBox="1"/>
          <p:nvPr/>
        </p:nvSpPr>
        <p:spPr>
          <a:xfrm>
            <a:off x="6408932" y="4324222"/>
            <a:ext cx="2796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x is realistic or not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2406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" grpId="0"/>
      <p:bldP spid="7" grpId="0"/>
      <p:bldP spid="8" grpId="0"/>
      <p:bldP spid="17" grpId="0"/>
      <p:bldP spid="18" grpId="0"/>
      <p:bldP spid="19" grpId="0" animBg="1"/>
      <p:bldP spid="20" grpId="0" animBg="1"/>
      <p:bldP spid="21" grpId="0" animBg="1"/>
      <p:bldP spid="22" grpId="0"/>
      <p:bldP spid="24" grpId="0" animBg="1"/>
      <p:bldP spid="25" grpId="0" animBg="1"/>
      <p:bldP spid="29" grpId="0"/>
      <p:bldP spid="37" grpId="0"/>
      <p:bldP spid="38" grpId="0"/>
      <p:bldP spid="52" grpId="0"/>
      <p:bldP spid="5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4864C5-2891-49C7-9DC3-A05AC48D1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9965F75-DD56-489F-8A49-1635350DD7D2}"/>
              </a:ext>
            </a:extLst>
          </p:cNvPr>
          <p:cNvSpPr/>
          <p:nvPr/>
        </p:nvSpPr>
        <p:spPr>
          <a:xfrm>
            <a:off x="2074020" y="1718277"/>
            <a:ext cx="1732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i="1" u="sng" dirty="0"/>
              <a:t>paired data </a:t>
            </a:r>
            <a:endParaRPr lang="zh-TW" altLang="en-US" sz="2400" dirty="0"/>
          </a:p>
        </p:txBody>
      </p:sp>
      <p:pic>
        <p:nvPicPr>
          <p:cNvPr id="5" name="Shape 310">
            <a:extLst>
              <a:ext uri="{FF2B5EF4-FFF2-40B4-BE49-F238E27FC236}">
                <a16:creationId xmlns:a16="http://schemas.microsoft.com/office/drawing/2014/main" id="{FC5B43D6-22A0-4CCF-A868-FCCB04C0B3B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20363" y="2188845"/>
            <a:ext cx="1054100" cy="10175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311">
            <a:extLst>
              <a:ext uri="{FF2B5EF4-FFF2-40B4-BE49-F238E27FC236}">
                <a16:creationId xmlns:a16="http://schemas.microsoft.com/office/drawing/2014/main" id="{A0DA3556-D038-4869-B648-444D1B358044}"/>
              </a:ext>
            </a:extLst>
          </p:cNvPr>
          <p:cNvSpPr txBox="1"/>
          <p:nvPr/>
        </p:nvSpPr>
        <p:spPr>
          <a:xfrm>
            <a:off x="2774463" y="2066610"/>
            <a:ext cx="2604988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altLang="zh-TW" sz="2400" dirty="0">
                <a:solidFill>
                  <a:srgbClr val="EF6C00"/>
                </a:solidFill>
              </a:rPr>
              <a:t>blue eyes</a:t>
            </a:r>
          </a:p>
          <a:p>
            <a:r>
              <a:rPr lang="en-US" altLang="zh-TW" sz="2400" dirty="0">
                <a:solidFill>
                  <a:srgbClr val="EF6C00"/>
                </a:solidFill>
              </a:rPr>
              <a:t>red hair</a:t>
            </a:r>
          </a:p>
          <a:p>
            <a:r>
              <a:rPr lang="en-US" altLang="zh-TW" sz="2400" dirty="0">
                <a:solidFill>
                  <a:srgbClr val="EF6C00"/>
                </a:solidFill>
              </a:rPr>
              <a:t>short hair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564E5D3-7BC9-4EE6-A5E0-DC11844EF884}"/>
              </a:ext>
            </a:extLst>
          </p:cNvPr>
          <p:cNvSpPr txBox="1"/>
          <p:nvPr/>
        </p:nvSpPr>
        <p:spPr>
          <a:xfrm>
            <a:off x="5061951" y="2106653"/>
            <a:ext cx="345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Collecting anime faces and the description of its characteristics</a:t>
            </a:r>
            <a:endParaRPr lang="zh-TW" altLang="en-US" sz="24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4D255E7-0603-4AC3-8868-2B3221A3A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112" y="4976713"/>
            <a:ext cx="6734175" cy="11811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DA62C56-3F2E-4F29-B768-1D848DA95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362" y="3805138"/>
            <a:ext cx="6734175" cy="117157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C985544-916F-4E29-A354-F4539541AEAB}"/>
              </a:ext>
            </a:extLst>
          </p:cNvPr>
          <p:cNvSpPr txBox="1"/>
          <p:nvPr/>
        </p:nvSpPr>
        <p:spPr>
          <a:xfrm>
            <a:off x="439712" y="3975426"/>
            <a:ext cx="1572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red hair,</a:t>
            </a:r>
            <a:r>
              <a:rPr lang="zh-TW" altLang="en-US" sz="2400" dirty="0"/>
              <a:t> </a:t>
            </a:r>
            <a:r>
              <a:rPr lang="en-US" altLang="zh-TW" sz="2400" dirty="0"/>
              <a:t>green</a:t>
            </a:r>
            <a:r>
              <a:rPr lang="zh-TW" altLang="en-US" sz="2400" dirty="0"/>
              <a:t> </a:t>
            </a:r>
            <a:r>
              <a:rPr lang="en-US" altLang="zh-TW" sz="2400" dirty="0"/>
              <a:t>eyes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2FD7494-1D34-4F54-B325-F8DFF2BB47BC}"/>
              </a:ext>
            </a:extLst>
          </p:cNvPr>
          <p:cNvSpPr txBox="1"/>
          <p:nvPr/>
        </p:nvSpPr>
        <p:spPr>
          <a:xfrm>
            <a:off x="439713" y="5252312"/>
            <a:ext cx="1572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blue hair,</a:t>
            </a:r>
            <a:r>
              <a:rPr lang="zh-TW" altLang="en-US" sz="2400" dirty="0"/>
              <a:t> </a:t>
            </a:r>
            <a:r>
              <a:rPr lang="en-US" altLang="zh-TW" sz="2400" dirty="0"/>
              <a:t>red</a:t>
            </a:r>
            <a:r>
              <a:rPr lang="zh-TW" altLang="en-US" sz="2400" dirty="0"/>
              <a:t> </a:t>
            </a:r>
            <a:r>
              <a:rPr lang="en-US" altLang="zh-TW" sz="2400" dirty="0"/>
              <a:t>eyes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5F013AC-5290-4766-ABF4-AB5EF8A359EC}"/>
              </a:ext>
            </a:extLst>
          </p:cNvPr>
          <p:cNvSpPr/>
          <p:nvPr/>
        </p:nvSpPr>
        <p:spPr>
          <a:xfrm>
            <a:off x="5777443" y="218788"/>
            <a:ext cx="3107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NimbusRomNo9L-ReguItal"/>
              </a:rPr>
              <a:t>The images are generated by Yen-Hao Chen, Po-Chun </a:t>
            </a:r>
            <a:r>
              <a:rPr lang="en-US" altLang="zh-TW" dirty="0" err="1">
                <a:latin typeface="NimbusRomNo9L-ReguItal"/>
              </a:rPr>
              <a:t>Chien</a:t>
            </a:r>
            <a:r>
              <a:rPr lang="en-US" altLang="zh-TW" dirty="0">
                <a:latin typeface="NimbusRomNo9L-ReguItal"/>
              </a:rPr>
              <a:t>, Jun-Chen </a:t>
            </a:r>
            <a:r>
              <a:rPr lang="en-US" altLang="zh-TW" dirty="0" err="1">
                <a:latin typeface="NimbusRomNo9L-ReguItal"/>
              </a:rPr>
              <a:t>Xie</a:t>
            </a:r>
            <a:r>
              <a:rPr lang="en-US" altLang="zh-TW" dirty="0">
                <a:latin typeface="NimbusRomNo9L-ReguItal"/>
              </a:rPr>
              <a:t>, Tsung-Han Wu.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42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1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42" y="1533553"/>
            <a:ext cx="1257300" cy="132397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 - Image-to-image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40" y="3066316"/>
            <a:ext cx="8351919" cy="3110028"/>
          </a:xfrm>
          <a:prstGeom prst="rect">
            <a:avLst/>
          </a:prstGeom>
        </p:spPr>
      </p:pic>
      <p:grpSp>
        <p:nvGrpSpPr>
          <p:cNvPr id="16" name="群組 15"/>
          <p:cNvGrpSpPr/>
          <p:nvPr/>
        </p:nvGrpSpPr>
        <p:grpSpPr>
          <a:xfrm>
            <a:off x="2598588" y="1568473"/>
            <a:ext cx="5158019" cy="1205718"/>
            <a:chOff x="3070040" y="1618797"/>
            <a:chExt cx="5158019" cy="1205718"/>
          </a:xfrm>
        </p:grpSpPr>
        <p:grpSp>
          <p:nvGrpSpPr>
            <p:cNvPr id="6" name="群組 5"/>
            <p:cNvGrpSpPr/>
            <p:nvPr/>
          </p:nvGrpSpPr>
          <p:grpSpPr>
            <a:xfrm>
              <a:off x="3070186" y="1618797"/>
              <a:ext cx="5157873" cy="1205718"/>
              <a:chOff x="3075686" y="2048246"/>
              <a:chExt cx="5157873" cy="1205718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4067589" y="2048246"/>
                <a:ext cx="1504494" cy="117748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/>
                  <a:t>G</a:t>
                </a:r>
              </a:p>
            </p:txBody>
          </p:sp>
          <p:sp>
            <p:nvSpPr>
              <p:cNvPr id="8" name="箭號: 向右 7"/>
              <p:cNvSpPr/>
              <p:nvPr/>
            </p:nvSpPr>
            <p:spPr>
              <a:xfrm>
                <a:off x="5609597" y="2417578"/>
                <a:ext cx="420254" cy="523608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箭號: 向右 8"/>
              <p:cNvSpPr/>
              <p:nvPr/>
            </p:nvSpPr>
            <p:spPr>
              <a:xfrm>
                <a:off x="3452976" y="2048246"/>
                <a:ext cx="577099" cy="523608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箭號: 向右 9"/>
              <p:cNvSpPr/>
              <p:nvPr/>
            </p:nvSpPr>
            <p:spPr>
              <a:xfrm>
                <a:off x="3452976" y="2730356"/>
                <a:ext cx="577099" cy="523608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字方塊 10"/>
                  <p:cNvSpPr txBox="1"/>
                  <p:nvPr/>
                </p:nvSpPr>
                <p:spPr>
                  <a:xfrm>
                    <a:off x="3075686" y="2810228"/>
                    <a:ext cx="223266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11" name="文字方塊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5686" y="2810228"/>
                    <a:ext cx="223266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6216" r="-16216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文字方塊 12"/>
              <p:cNvSpPr txBox="1"/>
              <p:nvPr/>
            </p:nvSpPr>
            <p:spPr>
              <a:xfrm>
                <a:off x="6082090" y="2417578"/>
                <a:ext cx="21514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x = G(</a:t>
                </a:r>
                <a:r>
                  <a:rPr lang="en-US" altLang="zh-TW" sz="2800" dirty="0" err="1"/>
                  <a:t>c,z</a:t>
                </a:r>
                <a:r>
                  <a:rPr lang="en-US" altLang="zh-TW" sz="2800" dirty="0"/>
                  <a:t>)</a:t>
                </a:r>
                <a:endParaRPr lang="zh-TW" altLang="en-US" sz="2800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字方塊 14"/>
                <p:cNvSpPr txBox="1"/>
                <p:nvPr/>
              </p:nvSpPr>
              <p:spPr>
                <a:xfrm>
                  <a:off x="3070040" y="1690136"/>
                  <a:ext cx="223266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5" name="文字方塊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0040" y="1690136"/>
                  <a:ext cx="22326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6216" r="-1351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0" name="直線單箭頭接點 19"/>
          <p:cNvCxnSpPr>
            <a:cxnSpLocks/>
            <a:endCxn id="15" idx="1"/>
          </p:cNvCxnSpPr>
          <p:nvPr/>
        </p:nvCxnSpPr>
        <p:spPr>
          <a:xfrm flipV="1">
            <a:off x="1516392" y="1824478"/>
            <a:ext cx="1082196" cy="3710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1294" y="1495225"/>
            <a:ext cx="1190625" cy="132397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588DDC9-EC7E-4919-BDC1-753C9AA030C4}"/>
              </a:ext>
            </a:extLst>
          </p:cNvPr>
          <p:cNvSpPr/>
          <p:nvPr/>
        </p:nvSpPr>
        <p:spPr>
          <a:xfrm>
            <a:off x="5830870" y="72184"/>
            <a:ext cx="3345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[Phillip Isola, et al., CVPR, 2017]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ECE663C-4715-4686-AD3E-F371EEC648C1}"/>
              </a:ext>
            </a:extLst>
          </p:cNvPr>
          <p:cNvSpPr txBox="1"/>
          <p:nvPr/>
        </p:nvSpPr>
        <p:spPr>
          <a:xfrm>
            <a:off x="4255925" y="6192627"/>
            <a:ext cx="4492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b="1" dirty="0"/>
              <a:t>Image translation, or </a:t>
            </a:r>
            <a:r>
              <a:rPr lang="en-US" altLang="zh-TW" sz="2400" b="1" dirty="0">
                <a:solidFill>
                  <a:srgbClr val="FF0000"/>
                </a:solidFill>
              </a:rPr>
              <a:t>pix2pix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6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/>
          <p:cNvSpPr txBox="1"/>
          <p:nvPr/>
        </p:nvSpPr>
        <p:spPr>
          <a:xfrm>
            <a:off x="5832859" y="3136084"/>
            <a:ext cx="1631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 - Image-to-image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altLang="zh-TW" b="1" dirty="0"/>
              <a:t>Traditional supervised approach</a:t>
            </a:r>
            <a:endParaRPr lang="zh-TW" altLang="en-US" b="1" dirty="0"/>
          </a:p>
        </p:txBody>
      </p:sp>
      <p:sp>
        <p:nvSpPr>
          <p:cNvPr id="8" name="矩形 7"/>
          <p:cNvSpPr/>
          <p:nvPr/>
        </p:nvSpPr>
        <p:spPr>
          <a:xfrm>
            <a:off x="2904295" y="2750617"/>
            <a:ext cx="1472384" cy="828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NN</a:t>
            </a:r>
          </a:p>
        </p:txBody>
      </p:sp>
      <p:sp>
        <p:nvSpPr>
          <p:cNvPr id="9" name="箭號: 向右 8"/>
          <p:cNvSpPr/>
          <p:nvPr/>
        </p:nvSpPr>
        <p:spPr>
          <a:xfrm>
            <a:off x="4432645" y="2928273"/>
            <a:ext cx="420254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箭號: 向右 9"/>
          <p:cNvSpPr/>
          <p:nvPr/>
        </p:nvSpPr>
        <p:spPr>
          <a:xfrm>
            <a:off x="2313538" y="2902978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4888679" y="2602886"/>
            <a:ext cx="99065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TW" sz="2400" dirty="0"/>
          </a:p>
          <a:p>
            <a:pPr algn="ctr"/>
            <a:r>
              <a:rPr lang="en-US" altLang="zh-TW" sz="2400" dirty="0"/>
              <a:t>Image</a:t>
            </a:r>
          </a:p>
          <a:p>
            <a:pPr algn="ctr"/>
            <a:endParaRPr lang="zh-TW" altLang="en-US" sz="2400" dirty="0"/>
          </a:p>
        </p:txBody>
      </p:sp>
      <p:cxnSp>
        <p:nvCxnSpPr>
          <p:cNvPr id="15" name="直線單箭頭接點 14"/>
          <p:cNvCxnSpPr>
            <a:cxnSpLocks/>
          </p:cNvCxnSpPr>
          <p:nvPr/>
        </p:nvCxnSpPr>
        <p:spPr>
          <a:xfrm>
            <a:off x="5952999" y="3116207"/>
            <a:ext cx="1354859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01" y="2597251"/>
            <a:ext cx="1098863" cy="1157136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144" y="2568973"/>
            <a:ext cx="1076206" cy="1196741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4701865" y="5175503"/>
            <a:ext cx="3568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It is blurry.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66029" y="4023845"/>
            <a:ext cx="246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Testing:</a:t>
            </a:r>
            <a:endParaRPr lang="zh-TW" altLang="en-US" sz="2400" dirty="0"/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39" y="4559642"/>
            <a:ext cx="1720850" cy="1693389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624" y="4520511"/>
            <a:ext cx="1695262" cy="1732520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1319809" y="6197806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3136096" y="6207610"/>
            <a:ext cx="117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L1</a:t>
            </a:r>
            <a:endParaRPr lang="zh-TW" altLang="en-US" sz="2400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B0F3B52-AACD-4537-8219-609B2F554233}"/>
              </a:ext>
            </a:extLst>
          </p:cNvPr>
          <p:cNvGrpSpPr/>
          <p:nvPr/>
        </p:nvGrpSpPr>
        <p:grpSpPr>
          <a:xfrm>
            <a:off x="6648598" y="1485856"/>
            <a:ext cx="1724876" cy="895734"/>
            <a:chOff x="9781324" y="835107"/>
            <a:chExt cx="2549524" cy="1323976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81324" y="835108"/>
              <a:ext cx="1257300" cy="1323975"/>
            </a:xfrm>
            <a:prstGeom prst="rect">
              <a:avLst/>
            </a:prstGeom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40223" y="835107"/>
              <a:ext cx="1190625" cy="1323975"/>
            </a:xfrm>
            <a:prstGeom prst="rect">
              <a:avLst/>
            </a:prstGeom>
          </p:spPr>
        </p:pic>
      </p:grp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671AD17-3480-4091-95C7-B43EBB805646}"/>
              </a:ext>
            </a:extLst>
          </p:cNvPr>
          <p:cNvSpPr txBox="1"/>
          <p:nvPr/>
        </p:nvSpPr>
        <p:spPr>
          <a:xfrm>
            <a:off x="5814689" y="3873594"/>
            <a:ext cx="1631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e.g. L1</a:t>
            </a:r>
            <a:endParaRPr lang="zh-TW" altLang="en-US" sz="24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724E65C-A724-43D5-8EFA-FD1451E4012B}"/>
              </a:ext>
            </a:extLst>
          </p:cNvPr>
          <p:cNvSpPr/>
          <p:nvPr/>
        </p:nvSpPr>
        <p:spPr>
          <a:xfrm>
            <a:off x="5830870" y="72184"/>
            <a:ext cx="3345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[Phillip Isola, et al., CVPR, 2017]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3552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 animBg="1"/>
      <p:bldP spid="10" grpId="0" animBg="1"/>
      <p:bldP spid="11" grpId="0" animBg="1"/>
      <p:bldP spid="29" grpId="0"/>
      <p:bldP spid="20" grpId="0"/>
      <p:bldP spid="25" grpId="0"/>
      <p:bldP spid="30" grpId="0"/>
      <p:bldP spid="2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 - Image-to-image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166029" y="4023845"/>
            <a:ext cx="246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Testing:</a:t>
            </a:r>
            <a:endParaRPr lang="zh-TW" altLang="en-US" sz="2400" dirty="0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39" y="4559642"/>
            <a:ext cx="1720850" cy="1693389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624" y="4520511"/>
            <a:ext cx="1695262" cy="1732520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1319809" y="6197806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3136096" y="6207610"/>
            <a:ext cx="117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L1</a:t>
            </a:r>
            <a:endParaRPr lang="zh-TW" altLang="en-US" sz="2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4783101" y="6253031"/>
            <a:ext cx="1376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GAN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723993" y="2664943"/>
            <a:ext cx="1504494" cy="11774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</a:p>
        </p:txBody>
      </p:sp>
      <p:sp>
        <p:nvSpPr>
          <p:cNvPr id="34" name="箭號: 向右 33"/>
          <p:cNvSpPr/>
          <p:nvPr/>
        </p:nvSpPr>
        <p:spPr>
          <a:xfrm>
            <a:off x="3266001" y="3034275"/>
            <a:ext cx="420254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箭號: 向右 34"/>
          <p:cNvSpPr/>
          <p:nvPr/>
        </p:nvSpPr>
        <p:spPr>
          <a:xfrm>
            <a:off x="1109380" y="2664943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箭號: 向右 35"/>
          <p:cNvSpPr/>
          <p:nvPr/>
        </p:nvSpPr>
        <p:spPr>
          <a:xfrm>
            <a:off x="1109380" y="3347053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/>
              <p:cNvSpPr txBox="1"/>
              <p:nvPr/>
            </p:nvSpPr>
            <p:spPr>
              <a:xfrm>
                <a:off x="732090" y="3426925"/>
                <a:ext cx="22326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7" name="文字方塊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90" y="3426925"/>
                <a:ext cx="223266" cy="369332"/>
              </a:xfrm>
              <a:prstGeom prst="rect">
                <a:avLst/>
              </a:prstGeom>
              <a:blipFill>
                <a:blip r:embed="rId6"/>
                <a:stretch>
                  <a:fillRect l="-16216" r="-162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文字方塊 38"/>
          <p:cNvSpPr txBox="1"/>
          <p:nvPr/>
        </p:nvSpPr>
        <p:spPr>
          <a:xfrm>
            <a:off x="3720828" y="2623035"/>
            <a:ext cx="990655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altLang="zh-TW" sz="2400" dirty="0"/>
          </a:p>
          <a:p>
            <a:pPr algn="ctr"/>
            <a:r>
              <a:rPr lang="en-US" altLang="zh-TW" sz="2400" dirty="0"/>
              <a:t>Image</a:t>
            </a:r>
          </a:p>
          <a:p>
            <a:pPr algn="ctr"/>
            <a:endParaRPr lang="zh-TW" altLang="en-US" sz="2400" dirty="0"/>
          </a:p>
        </p:txBody>
      </p:sp>
      <p:pic>
        <p:nvPicPr>
          <p:cNvPr id="40" name="圖片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656" y="2474317"/>
            <a:ext cx="793974" cy="836079"/>
          </a:xfrm>
          <a:prstGeom prst="rect">
            <a:avLst/>
          </a:prstGeom>
        </p:spPr>
      </p:pic>
      <p:sp>
        <p:nvSpPr>
          <p:cNvPr id="42" name="矩形 41"/>
          <p:cNvSpPr/>
          <p:nvPr/>
        </p:nvSpPr>
        <p:spPr>
          <a:xfrm>
            <a:off x="6282555" y="2635060"/>
            <a:ext cx="1504494" cy="11774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</a:t>
            </a:r>
          </a:p>
        </p:txBody>
      </p:sp>
      <p:sp>
        <p:nvSpPr>
          <p:cNvPr id="43" name="箭號: 向右 42"/>
          <p:cNvSpPr/>
          <p:nvPr/>
        </p:nvSpPr>
        <p:spPr>
          <a:xfrm>
            <a:off x="7824563" y="3004392"/>
            <a:ext cx="420254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箭號: 向右 43"/>
          <p:cNvSpPr/>
          <p:nvPr/>
        </p:nvSpPr>
        <p:spPr>
          <a:xfrm>
            <a:off x="5667942" y="2635060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箭號: 向右 44"/>
          <p:cNvSpPr/>
          <p:nvPr/>
        </p:nvSpPr>
        <p:spPr>
          <a:xfrm>
            <a:off x="5667942" y="3317170"/>
            <a:ext cx="577099" cy="5236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8" name="圖片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8977" y="2109790"/>
            <a:ext cx="793974" cy="836079"/>
          </a:xfrm>
          <a:prstGeom prst="rect">
            <a:avLst/>
          </a:prstGeom>
        </p:spPr>
      </p:pic>
      <p:sp>
        <p:nvSpPr>
          <p:cNvPr id="49" name="文字方塊 48"/>
          <p:cNvSpPr txBox="1"/>
          <p:nvPr/>
        </p:nvSpPr>
        <p:spPr>
          <a:xfrm>
            <a:off x="8237235" y="3014253"/>
            <a:ext cx="933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pic>
        <p:nvPicPr>
          <p:cNvPr id="51" name="圖片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4154" y="2990568"/>
            <a:ext cx="763620" cy="877879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8318" y="4477133"/>
            <a:ext cx="1806440" cy="1819275"/>
          </a:xfrm>
          <a:prstGeom prst="rect">
            <a:avLst/>
          </a:prstGeom>
        </p:spPr>
      </p:pic>
      <p:pic>
        <p:nvPicPr>
          <p:cNvPr id="53" name="圖片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9957" y="1340427"/>
            <a:ext cx="1032079" cy="1147672"/>
          </a:xfrm>
          <a:prstGeom prst="rect">
            <a:avLst/>
          </a:prstGeom>
        </p:spPr>
      </p:pic>
      <p:cxnSp>
        <p:nvCxnSpPr>
          <p:cNvPr id="54" name="直線單箭頭接點 53"/>
          <p:cNvCxnSpPr>
            <a:cxnSpLocks/>
          </p:cNvCxnSpPr>
          <p:nvPr/>
        </p:nvCxnSpPr>
        <p:spPr>
          <a:xfrm flipH="1" flipV="1">
            <a:off x="4248917" y="2221180"/>
            <a:ext cx="0" cy="620921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字方塊 55"/>
          <p:cNvSpPr txBox="1"/>
          <p:nvPr/>
        </p:nvSpPr>
        <p:spPr>
          <a:xfrm>
            <a:off x="6625141" y="6244951"/>
            <a:ext cx="17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GAN </a:t>
            </a:r>
            <a:r>
              <a:rPr lang="en-US" altLang="zh-TW" sz="2400" dirty="0"/>
              <a:t>+ L1</a:t>
            </a:r>
            <a:endParaRPr lang="zh-TW" altLang="en-US" sz="2400" dirty="0"/>
          </a:p>
        </p:txBody>
      </p:sp>
      <p:pic>
        <p:nvPicPr>
          <p:cNvPr id="57" name="圖片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0957" y="4486065"/>
            <a:ext cx="1857375" cy="181927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E2878C5-88E3-4550-B031-A91C7C3559B3}"/>
              </a:ext>
            </a:extLst>
          </p:cNvPr>
          <p:cNvSpPr/>
          <p:nvPr/>
        </p:nvSpPr>
        <p:spPr>
          <a:xfrm>
            <a:off x="3633611" y="2212707"/>
            <a:ext cx="51809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TW" sz="2800" dirty="0"/>
              <a:t>L1</a:t>
            </a:r>
            <a:endParaRPr lang="zh-TW" altLang="en-US" sz="28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C2B17ED-40F8-4429-AF6B-1C22279AE84D}"/>
              </a:ext>
            </a:extLst>
          </p:cNvPr>
          <p:cNvSpPr/>
          <p:nvPr/>
        </p:nvSpPr>
        <p:spPr>
          <a:xfrm>
            <a:off x="5830870" y="72184"/>
            <a:ext cx="3345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[Phillip Isola, et al., CVPR, 2017]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431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animBg="1"/>
      <p:bldP spid="35" grpId="0" animBg="1"/>
      <p:bldP spid="36" grpId="0" animBg="1"/>
      <p:bldP spid="37" grpId="0"/>
      <p:bldP spid="39" grpId="0" animBg="1"/>
      <p:bldP spid="43" grpId="0" animBg="1"/>
      <p:bldP spid="44" grpId="0" animBg="1"/>
      <p:bldP spid="45" grpId="0" animBg="1"/>
      <p:bldP spid="49" grpId="0"/>
      <p:bldP spid="56" grpId="0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353" y="4773145"/>
            <a:ext cx="1138859" cy="115291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Conditional GAN </a:t>
            </a:r>
            <a:br>
              <a:rPr lang="en-US" altLang="zh-TW" dirty="0"/>
            </a:br>
            <a:r>
              <a:rPr lang="en-US" altLang="zh-TW" dirty="0"/>
              <a:t>- Video Generation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081" y="2373286"/>
            <a:ext cx="1138859" cy="115291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637" y="2353289"/>
            <a:ext cx="1054565" cy="115291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115" y="2397660"/>
            <a:ext cx="1417450" cy="1010936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02" y="2353289"/>
            <a:ext cx="1417450" cy="1010936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167" y="2422290"/>
            <a:ext cx="1138859" cy="115291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sp>
        <p:nvSpPr>
          <p:cNvPr id="10" name="矩形 9"/>
          <p:cNvSpPr/>
          <p:nvPr/>
        </p:nvSpPr>
        <p:spPr>
          <a:xfrm>
            <a:off x="4075296" y="2422290"/>
            <a:ext cx="1762515" cy="10109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Generator</a:t>
            </a:r>
            <a:endParaRPr lang="zh-TW" altLang="en-US" sz="2800" dirty="0"/>
          </a:p>
        </p:txBody>
      </p:sp>
      <p:sp>
        <p:nvSpPr>
          <p:cNvPr id="11" name="箭號: 向右 10"/>
          <p:cNvSpPr/>
          <p:nvPr/>
        </p:nvSpPr>
        <p:spPr>
          <a:xfrm>
            <a:off x="3487194" y="2663995"/>
            <a:ext cx="539356" cy="5715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右 11"/>
          <p:cNvSpPr/>
          <p:nvPr/>
        </p:nvSpPr>
        <p:spPr>
          <a:xfrm>
            <a:off x="5909025" y="2663995"/>
            <a:ext cx="539356" cy="5715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075297" y="4886517"/>
            <a:ext cx="1762515" cy="10109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800" dirty="0" err="1"/>
              <a:t>Discrimi</a:t>
            </a:r>
            <a:endParaRPr lang="en-US" altLang="zh-TW" sz="2800" dirty="0"/>
          </a:p>
          <a:p>
            <a:pPr algn="ctr"/>
            <a:r>
              <a:rPr lang="en-US" altLang="zh-TW" sz="2800" dirty="0" err="1"/>
              <a:t>nator</a:t>
            </a:r>
            <a:endParaRPr lang="zh-TW" altLang="en-US" sz="2800" dirty="0"/>
          </a:p>
        </p:txBody>
      </p:sp>
      <p:sp>
        <p:nvSpPr>
          <p:cNvPr id="14" name="箭號: 向右 13"/>
          <p:cNvSpPr/>
          <p:nvPr/>
        </p:nvSpPr>
        <p:spPr>
          <a:xfrm>
            <a:off x="3487195" y="5094092"/>
            <a:ext cx="539356" cy="5715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右 14"/>
          <p:cNvSpPr/>
          <p:nvPr/>
        </p:nvSpPr>
        <p:spPr>
          <a:xfrm>
            <a:off x="5909026" y="5094092"/>
            <a:ext cx="539356" cy="5715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940" y="4695530"/>
            <a:ext cx="1138859" cy="115291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96" y="4675533"/>
            <a:ext cx="1054565" cy="115291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74" y="4719904"/>
            <a:ext cx="1417450" cy="1010936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61" y="4675533"/>
            <a:ext cx="1417450" cy="1010936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sp>
        <p:nvSpPr>
          <p:cNvPr id="21" name="文字方塊 20"/>
          <p:cNvSpPr txBox="1"/>
          <p:nvPr/>
        </p:nvSpPr>
        <p:spPr>
          <a:xfrm>
            <a:off x="6519596" y="4934105"/>
            <a:ext cx="239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Last frame is real or generated</a:t>
            </a:r>
            <a:endParaRPr lang="zh-TW" altLang="en-US" sz="2400" dirty="0"/>
          </a:p>
        </p:txBody>
      </p:sp>
      <p:sp>
        <p:nvSpPr>
          <p:cNvPr id="22" name="右大括弧 21"/>
          <p:cNvSpPr/>
          <p:nvPr/>
        </p:nvSpPr>
        <p:spPr>
          <a:xfrm rot="5400000">
            <a:off x="2034603" y="2407424"/>
            <a:ext cx="429153" cy="260378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單箭頭接點 23"/>
          <p:cNvCxnSpPr>
            <a:cxnSpLocks/>
          </p:cNvCxnSpPr>
          <p:nvPr/>
        </p:nvCxnSpPr>
        <p:spPr>
          <a:xfrm flipH="1">
            <a:off x="2249179" y="3951522"/>
            <a:ext cx="1" cy="6272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>
            <a:cxnSpLocks/>
          </p:cNvCxnSpPr>
          <p:nvPr/>
        </p:nvCxnSpPr>
        <p:spPr>
          <a:xfrm flipH="1">
            <a:off x="2498369" y="3506208"/>
            <a:ext cx="4448228" cy="10881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/>
          <p:cNvSpPr txBox="1"/>
          <p:nvPr/>
        </p:nvSpPr>
        <p:spPr>
          <a:xfrm>
            <a:off x="4722483" y="4088580"/>
            <a:ext cx="4033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Discriminator thinks it is real</a:t>
            </a:r>
            <a:endParaRPr lang="zh-TW" altLang="en-US" sz="24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F1710A2-2706-4208-9AFA-8D770B780443}"/>
              </a:ext>
            </a:extLst>
          </p:cNvPr>
          <p:cNvSpPr/>
          <p:nvPr/>
        </p:nvSpPr>
        <p:spPr>
          <a:xfrm>
            <a:off x="5089752" y="263987"/>
            <a:ext cx="3824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[Michael Mathieu, et al., </a:t>
            </a:r>
            <a:r>
              <a:rPr lang="en-US" altLang="zh-TW" dirty="0" err="1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arXiv</a:t>
            </a:r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, 2015]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044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1" grpId="0"/>
      <p:bldP spid="22" grpId="0" animBg="1"/>
      <p:bldP spid="2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s://github.com/dyelax/Adversarial_Video_Generation/raw/master/Results/Gifs/4_Comparis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281" y="0"/>
            <a:ext cx="6347437" cy="31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github.com/dyelax/Adversarial_Video_Generation/raw/master/Results/Gifs/5_Comparis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08" y="3213405"/>
            <a:ext cx="6333510" cy="316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C05A524-FD8C-48EC-AF57-64CB6835573B}"/>
              </a:ext>
            </a:extLst>
          </p:cNvPr>
          <p:cNvSpPr/>
          <p:nvPr/>
        </p:nvSpPr>
        <p:spPr>
          <a:xfrm>
            <a:off x="1233126" y="6437310"/>
            <a:ext cx="6762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https://github.com/dyelax/Adversarial_Video_Generation</a:t>
            </a:r>
          </a:p>
        </p:txBody>
      </p:sp>
    </p:spTree>
    <p:extLst>
      <p:ext uri="{BB962C8B-B14F-4D97-AF65-F5344CB8AC3E}">
        <p14:creationId xmlns:p14="http://schemas.microsoft.com/office/powerpoint/2010/main" val="32933577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Domain Adversarial Training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Training and testing data are in different domains</a:t>
            </a:r>
          </a:p>
          <a:p>
            <a:endParaRPr lang="zh-TW" altLang="en-US" dirty="0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6FA9174E-FBB7-411A-8904-83129E1A99F0}"/>
              </a:ext>
            </a:extLst>
          </p:cNvPr>
          <p:cNvGrpSpPr/>
          <p:nvPr/>
        </p:nvGrpSpPr>
        <p:grpSpPr>
          <a:xfrm>
            <a:off x="67732" y="3337630"/>
            <a:ext cx="4947979" cy="2124075"/>
            <a:chOff x="2170420" y="2324757"/>
            <a:chExt cx="4947979" cy="2124075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08B0BA80-7A13-440F-97A8-AA92D050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1349" y="2324757"/>
              <a:ext cx="3067050" cy="2124075"/>
            </a:xfrm>
            <a:prstGeom prst="rect">
              <a:avLst/>
            </a:prstGeom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B819EB3B-6146-4D2B-81F9-1032539C3C6E}"/>
                </a:ext>
              </a:extLst>
            </p:cNvPr>
            <p:cNvSpPr txBox="1"/>
            <p:nvPr/>
          </p:nvSpPr>
          <p:spPr>
            <a:xfrm>
              <a:off x="2170420" y="2350958"/>
              <a:ext cx="19176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2800" dirty="0"/>
                <a:t>Training data:</a:t>
              </a:r>
              <a:endParaRPr lang="zh-TW" altLang="en-US" sz="2800" dirty="0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2FC2BD10-5DBE-4FC8-97A1-AFA6EA4B273C}"/>
                </a:ext>
              </a:extLst>
            </p:cNvPr>
            <p:cNvSpPr txBox="1"/>
            <p:nvPr/>
          </p:nvSpPr>
          <p:spPr>
            <a:xfrm>
              <a:off x="2396889" y="3295428"/>
              <a:ext cx="16544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2800" dirty="0"/>
                <a:t>Testing data:</a:t>
              </a:r>
              <a:endParaRPr lang="zh-TW" altLang="en-US" sz="2800" dirty="0"/>
            </a:p>
          </p:txBody>
        </p: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A4B2F877-05AB-4309-B39C-8F2B9CAC692D}"/>
              </a:ext>
            </a:extLst>
          </p:cNvPr>
          <p:cNvSpPr/>
          <p:nvPr/>
        </p:nvSpPr>
        <p:spPr>
          <a:xfrm>
            <a:off x="4551184" y="2616591"/>
            <a:ext cx="1688123" cy="988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Generator</a:t>
            </a:r>
            <a:endParaRPr lang="zh-TW" altLang="en-US" sz="2800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BBBEE5F-4C80-4350-A963-62F302BBED59}"/>
              </a:ext>
            </a:extLst>
          </p:cNvPr>
          <p:cNvSpPr/>
          <p:nvPr/>
        </p:nvSpPr>
        <p:spPr>
          <a:xfrm>
            <a:off x="4551183" y="5088010"/>
            <a:ext cx="1688123" cy="988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Generator</a:t>
            </a:r>
            <a:endParaRPr lang="zh-TW" altLang="en-US" sz="2800" dirty="0"/>
          </a:p>
        </p:txBody>
      </p:sp>
      <p:sp>
        <p:nvSpPr>
          <p:cNvPr id="20" name="手繪多邊形: 圖案 19">
            <a:extLst>
              <a:ext uri="{FF2B5EF4-FFF2-40B4-BE49-F238E27FC236}">
                <a16:creationId xmlns:a16="http://schemas.microsoft.com/office/drawing/2014/main" id="{EBADDA62-DDA6-476C-83F2-8C2547592ADA}"/>
              </a:ext>
            </a:extLst>
          </p:cNvPr>
          <p:cNvSpPr/>
          <p:nvPr/>
        </p:nvSpPr>
        <p:spPr>
          <a:xfrm>
            <a:off x="3129216" y="2935111"/>
            <a:ext cx="1421967" cy="666218"/>
          </a:xfrm>
          <a:custGeom>
            <a:avLst/>
            <a:gdLst>
              <a:gd name="connsiteX0" fmla="*/ 169943 w 1351629"/>
              <a:gd name="connsiteY0" fmla="*/ 666218 h 666218"/>
              <a:gd name="connsiteX1" fmla="*/ 99605 w 1351629"/>
              <a:gd name="connsiteY1" fmla="*/ 33172 h 666218"/>
              <a:gd name="connsiteX2" fmla="*/ 1351629 w 1351629"/>
              <a:gd name="connsiteY2" fmla="*/ 145714 h 66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1629" h="666218">
                <a:moveTo>
                  <a:pt x="169943" y="666218"/>
                </a:moveTo>
                <a:cubicBezTo>
                  <a:pt x="36300" y="393070"/>
                  <a:pt x="-97343" y="119923"/>
                  <a:pt x="99605" y="33172"/>
                </a:cubicBezTo>
                <a:cubicBezTo>
                  <a:pt x="296553" y="-53579"/>
                  <a:pt x="824091" y="46067"/>
                  <a:pt x="1351629" y="145714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手繪多邊形: 圖案 20">
            <a:extLst>
              <a:ext uri="{FF2B5EF4-FFF2-40B4-BE49-F238E27FC236}">
                <a16:creationId xmlns:a16="http://schemas.microsoft.com/office/drawing/2014/main" id="{6AD621F1-6A07-46ED-9429-57DADC00E88D}"/>
              </a:ext>
            </a:extLst>
          </p:cNvPr>
          <p:cNvSpPr/>
          <p:nvPr/>
        </p:nvSpPr>
        <p:spPr>
          <a:xfrm flipV="1">
            <a:off x="3129216" y="5091598"/>
            <a:ext cx="1421967" cy="666218"/>
          </a:xfrm>
          <a:custGeom>
            <a:avLst/>
            <a:gdLst>
              <a:gd name="connsiteX0" fmla="*/ 169943 w 1351629"/>
              <a:gd name="connsiteY0" fmla="*/ 666218 h 666218"/>
              <a:gd name="connsiteX1" fmla="*/ 99605 w 1351629"/>
              <a:gd name="connsiteY1" fmla="*/ 33172 h 666218"/>
              <a:gd name="connsiteX2" fmla="*/ 1351629 w 1351629"/>
              <a:gd name="connsiteY2" fmla="*/ 145714 h 66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1629" h="666218">
                <a:moveTo>
                  <a:pt x="169943" y="666218"/>
                </a:moveTo>
                <a:cubicBezTo>
                  <a:pt x="36300" y="393070"/>
                  <a:pt x="-97343" y="119923"/>
                  <a:pt x="99605" y="33172"/>
                </a:cubicBezTo>
                <a:cubicBezTo>
                  <a:pt x="296553" y="-53579"/>
                  <a:pt x="824091" y="46067"/>
                  <a:pt x="1351629" y="145714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6EC958D-09F7-4C28-9C1B-4DEAFCD08BF6}"/>
              </a:ext>
            </a:extLst>
          </p:cNvPr>
          <p:cNvSpPr/>
          <p:nvPr/>
        </p:nvSpPr>
        <p:spPr>
          <a:xfrm>
            <a:off x="7153706" y="2592042"/>
            <a:ext cx="225083" cy="98473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1A43B30-EB06-4092-AE05-FB820685FEEF}"/>
              </a:ext>
            </a:extLst>
          </p:cNvPr>
          <p:cNvSpPr/>
          <p:nvPr/>
        </p:nvSpPr>
        <p:spPr>
          <a:xfrm>
            <a:off x="7153705" y="5055135"/>
            <a:ext cx="225083" cy="98473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E14AAB6-FE91-4357-93CB-B1B07F018084}"/>
              </a:ext>
            </a:extLst>
          </p:cNvPr>
          <p:cNvSpPr txBox="1"/>
          <p:nvPr/>
        </p:nvSpPr>
        <p:spPr>
          <a:xfrm>
            <a:off x="5986086" y="3831248"/>
            <a:ext cx="256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The same distribution</a:t>
            </a:r>
            <a:endParaRPr lang="zh-TW" altLang="en-US" sz="280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0338A309-0A94-4728-BFDF-19CCD56DA429}"/>
              </a:ext>
            </a:extLst>
          </p:cNvPr>
          <p:cNvSpPr txBox="1"/>
          <p:nvPr/>
        </p:nvSpPr>
        <p:spPr>
          <a:xfrm>
            <a:off x="7378788" y="2875965"/>
            <a:ext cx="1129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feature</a:t>
            </a:r>
            <a:endParaRPr lang="zh-TW" altLang="en-US" sz="2400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559AF95-28CD-4044-BDB8-6E710C189837}"/>
              </a:ext>
            </a:extLst>
          </p:cNvPr>
          <p:cNvSpPr txBox="1"/>
          <p:nvPr/>
        </p:nvSpPr>
        <p:spPr>
          <a:xfrm>
            <a:off x="7357689" y="5312560"/>
            <a:ext cx="1129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feature</a:t>
            </a:r>
            <a:endParaRPr lang="zh-TW" altLang="en-US" sz="2400" dirty="0"/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C119D8A0-0F57-44A3-865C-F524DF7E6587}"/>
              </a:ext>
            </a:extLst>
          </p:cNvPr>
          <p:cNvCxnSpPr/>
          <p:nvPr/>
        </p:nvCxnSpPr>
        <p:spPr>
          <a:xfrm>
            <a:off x="6239306" y="3084411"/>
            <a:ext cx="84406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4BEB2E2F-0005-4D0A-9C33-538566C6E234}"/>
              </a:ext>
            </a:extLst>
          </p:cNvPr>
          <p:cNvCxnSpPr/>
          <p:nvPr/>
        </p:nvCxnSpPr>
        <p:spPr>
          <a:xfrm>
            <a:off x="6309643" y="5582173"/>
            <a:ext cx="84406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C04CC560-4934-443D-9380-810E3C4C27C2}"/>
              </a:ext>
            </a:extLst>
          </p:cNvPr>
          <p:cNvCxnSpPr>
            <a:cxnSpLocks/>
          </p:cNvCxnSpPr>
          <p:nvPr/>
        </p:nvCxnSpPr>
        <p:spPr>
          <a:xfrm flipV="1">
            <a:off x="7266246" y="4665767"/>
            <a:ext cx="0" cy="42224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B425453E-D14F-4539-9606-F372910B56F2}"/>
              </a:ext>
            </a:extLst>
          </p:cNvPr>
          <p:cNvCxnSpPr>
            <a:cxnSpLocks/>
          </p:cNvCxnSpPr>
          <p:nvPr/>
        </p:nvCxnSpPr>
        <p:spPr>
          <a:xfrm flipH="1">
            <a:off x="7266246" y="3601329"/>
            <a:ext cx="0" cy="42224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700E2A70-54B6-47A7-85A2-C8AEF6A8C7E4}"/>
              </a:ext>
            </a:extLst>
          </p:cNvPr>
          <p:cNvSpPr txBox="1"/>
          <p:nvPr/>
        </p:nvSpPr>
        <p:spPr>
          <a:xfrm>
            <a:off x="614571" y="5703497"/>
            <a:ext cx="4116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Take digit </a:t>
            </a:r>
          </a:p>
          <a:p>
            <a:r>
              <a:rPr lang="en-US" altLang="zh-TW" sz="2800" dirty="0"/>
              <a:t>classification as example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710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88FCBA-C537-439D-96F9-9E28750A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 of Part 1</a:t>
            </a:r>
            <a:endParaRPr lang="zh-TW" alt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812F7C1-42A5-487B-8F23-5B423557D0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95182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06CB14CD-9C79-464C-8062-15EB3C2D113F}"/>
              </a:ext>
            </a:extLst>
          </p:cNvPr>
          <p:cNvSpPr/>
          <p:nvPr/>
        </p:nvSpPr>
        <p:spPr>
          <a:xfrm>
            <a:off x="628650" y="1847390"/>
            <a:ext cx="7886700" cy="9495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714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0" y="1839119"/>
            <a:ext cx="4972050" cy="2162175"/>
          </a:xfrm>
          <a:prstGeom prst="rect">
            <a:avLst/>
          </a:prstGeo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DECCF5CF-B5AA-41B0-BE44-B479672BB53D}"/>
              </a:ext>
            </a:extLst>
          </p:cNvPr>
          <p:cNvGrpSpPr/>
          <p:nvPr/>
        </p:nvGrpSpPr>
        <p:grpSpPr>
          <a:xfrm>
            <a:off x="468216" y="3353483"/>
            <a:ext cx="6000177" cy="3333404"/>
            <a:chOff x="552881" y="3353483"/>
            <a:chExt cx="6000177" cy="3333404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3322" y="4261955"/>
              <a:ext cx="3629736" cy="2180257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8800D66-69FC-476E-B915-A713BE79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498" y="4163759"/>
              <a:ext cx="2248731" cy="758193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FF084212-9D81-4775-A092-9124B18F9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881" y="5467028"/>
              <a:ext cx="2265966" cy="758194"/>
            </a:xfrm>
            <a:prstGeom prst="rect">
              <a:avLst/>
            </a:prstGeom>
          </p:spPr>
        </p:pic>
        <p:cxnSp>
          <p:nvCxnSpPr>
            <p:cNvPr id="19" name="直線單箭頭接點 18">
              <a:extLst>
                <a:ext uri="{FF2B5EF4-FFF2-40B4-BE49-F238E27FC236}">
                  <a16:creationId xmlns:a16="http://schemas.microsoft.com/office/drawing/2014/main" id="{1567659E-9C84-4458-91B7-EC14EFABB752}"/>
                </a:ext>
              </a:extLst>
            </p:cNvPr>
            <p:cNvCxnSpPr/>
            <p:nvPr/>
          </p:nvCxnSpPr>
          <p:spPr>
            <a:xfrm>
              <a:off x="4788989" y="3353483"/>
              <a:ext cx="0" cy="82607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BA8416A4-CA92-49FC-9403-979B2351A485}"/>
                </a:ext>
              </a:extLst>
            </p:cNvPr>
            <p:cNvSpPr txBox="1"/>
            <p:nvPr/>
          </p:nvSpPr>
          <p:spPr>
            <a:xfrm>
              <a:off x="875430" y="4853584"/>
              <a:ext cx="16889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rgbClr val="0000FF"/>
                  </a:solidFill>
                </a:rPr>
                <a:t>blue points</a:t>
              </a:r>
              <a:endParaRPr lang="zh-TW" alt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A1605EC1-5AA4-4A73-8905-A9E13588B807}"/>
                </a:ext>
              </a:extLst>
            </p:cNvPr>
            <p:cNvSpPr txBox="1"/>
            <p:nvPr/>
          </p:nvSpPr>
          <p:spPr>
            <a:xfrm>
              <a:off x="917752" y="6225222"/>
              <a:ext cx="16889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>
                  <a:solidFill>
                    <a:srgbClr val="FF0000"/>
                  </a:solidFill>
                </a:rPr>
                <a:t>red points</a:t>
              </a:r>
              <a:endParaRPr lang="zh-TW" alt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Domain Adversarial Training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53531" y="1605388"/>
            <a:ext cx="4050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B050"/>
                </a:solidFill>
              </a:rPr>
              <a:t>feature extractor (Generator)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6532C880-6F54-4B73-9962-94AEEB5C1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4058" y="3353483"/>
            <a:ext cx="3386677" cy="1295621"/>
          </a:xfrm>
          <a:prstGeom prst="rect">
            <a:avLst/>
          </a:prstGeom>
        </p:spPr>
      </p:pic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CBAA64B3-7F78-4409-AFCE-65A20BC9EE26}"/>
              </a:ext>
            </a:extLst>
          </p:cNvPr>
          <p:cNvSpPr/>
          <p:nvPr/>
        </p:nvSpPr>
        <p:spPr>
          <a:xfrm rot="2380629">
            <a:off x="4865049" y="3350009"/>
            <a:ext cx="548077" cy="5383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02C8576-DC6B-463A-A2B0-441618F7ABF3}"/>
              </a:ext>
            </a:extLst>
          </p:cNvPr>
          <p:cNvSpPr txBox="1"/>
          <p:nvPr/>
        </p:nvSpPr>
        <p:spPr>
          <a:xfrm>
            <a:off x="6468393" y="4789293"/>
            <a:ext cx="2800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Discriminator</a:t>
            </a:r>
          </a:p>
          <a:p>
            <a:r>
              <a:rPr lang="en-US" altLang="zh-TW" sz="2400" dirty="0">
                <a:solidFill>
                  <a:srgbClr val="FF0000"/>
                </a:solidFill>
              </a:rPr>
              <a:t>(Domain classifier)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630E6F7-76B6-4FE5-9CC6-109C072D9D44}"/>
              </a:ext>
            </a:extLst>
          </p:cNvPr>
          <p:cNvSpPr txBox="1"/>
          <p:nvPr/>
        </p:nvSpPr>
        <p:spPr>
          <a:xfrm>
            <a:off x="731489" y="3304853"/>
            <a:ext cx="116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image</a:t>
            </a:r>
            <a:endParaRPr lang="zh-TW" altLang="en-US" sz="24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D236EB5-2DE9-45C8-9DC1-F80DFC2184CB}"/>
              </a:ext>
            </a:extLst>
          </p:cNvPr>
          <p:cNvSpPr txBox="1"/>
          <p:nvPr/>
        </p:nvSpPr>
        <p:spPr>
          <a:xfrm>
            <a:off x="6727653" y="3429000"/>
            <a:ext cx="2281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Which domain?</a:t>
            </a:r>
            <a:endParaRPr lang="zh-TW" altLang="en-US" sz="2400" dirty="0"/>
          </a:p>
        </p:txBody>
      </p:sp>
      <p:sp>
        <p:nvSpPr>
          <p:cNvPr id="26" name="語音泡泡: 圓角矩形 25">
            <a:extLst>
              <a:ext uri="{FF2B5EF4-FFF2-40B4-BE49-F238E27FC236}">
                <a16:creationId xmlns:a16="http://schemas.microsoft.com/office/drawing/2014/main" id="{8F9EFEE4-199D-43FE-8D05-AA0751EF960E}"/>
              </a:ext>
            </a:extLst>
          </p:cNvPr>
          <p:cNvSpPr/>
          <p:nvPr/>
        </p:nvSpPr>
        <p:spPr>
          <a:xfrm>
            <a:off x="5195005" y="1669727"/>
            <a:ext cx="2447048" cy="764247"/>
          </a:xfrm>
          <a:prstGeom prst="wedgeRoundRectCallout">
            <a:avLst>
              <a:gd name="adj1" fmla="val -60968"/>
              <a:gd name="adj2" fmla="val 60471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Always output </a:t>
            </a:r>
          </a:p>
          <a:p>
            <a:pPr algn="ctr"/>
            <a:r>
              <a:rPr lang="en-US" altLang="zh-TW" sz="2400" dirty="0"/>
              <a:t>zero vectors</a:t>
            </a:r>
            <a:endParaRPr lang="zh-TW" altLang="en-US" sz="2400" dirty="0"/>
          </a:p>
        </p:txBody>
      </p:sp>
      <p:sp>
        <p:nvSpPr>
          <p:cNvPr id="27" name="語音泡泡: 圓角矩形 26">
            <a:extLst>
              <a:ext uri="{FF2B5EF4-FFF2-40B4-BE49-F238E27FC236}">
                <a16:creationId xmlns:a16="http://schemas.microsoft.com/office/drawing/2014/main" id="{4F5B0E88-0F8B-4E25-AEC0-AC66267AF38E}"/>
              </a:ext>
            </a:extLst>
          </p:cNvPr>
          <p:cNvSpPr/>
          <p:nvPr/>
        </p:nvSpPr>
        <p:spPr>
          <a:xfrm>
            <a:off x="5703539" y="2850617"/>
            <a:ext cx="3183105" cy="461666"/>
          </a:xfrm>
          <a:prstGeom prst="wedgeRoundRectCallout">
            <a:avLst>
              <a:gd name="adj1" fmla="val -19410"/>
              <a:gd name="adj2" fmla="val 95200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Domain Classifier Fails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939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4" grpId="0"/>
      <p:bldP spid="26" grpId="0" animBg="1"/>
      <p:bldP spid="2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3CEFEB30-73DF-4CCB-8BD4-507C00624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160" y="1947790"/>
            <a:ext cx="4124325" cy="108585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10" y="1839119"/>
            <a:ext cx="4972050" cy="216217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Domain Adversarial Training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53531" y="1605388"/>
            <a:ext cx="4050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B050"/>
                </a:solidFill>
              </a:rPr>
              <a:t>feature extractor (Generator)</a:t>
            </a:r>
            <a:endParaRPr lang="zh-TW" altLang="en-US" sz="2400" dirty="0">
              <a:solidFill>
                <a:srgbClr val="00B050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6532C880-6F54-4B73-9962-94AEEB5C1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4058" y="3353483"/>
            <a:ext cx="3386677" cy="1295621"/>
          </a:xfrm>
          <a:prstGeom prst="rect">
            <a:avLst/>
          </a:prstGeom>
        </p:spPr>
      </p:pic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CBAA64B3-7F78-4409-AFCE-65A20BC9EE26}"/>
              </a:ext>
            </a:extLst>
          </p:cNvPr>
          <p:cNvSpPr/>
          <p:nvPr/>
        </p:nvSpPr>
        <p:spPr>
          <a:xfrm rot="2380629">
            <a:off x="4865049" y="3350009"/>
            <a:ext cx="548077" cy="53832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02C8576-DC6B-463A-A2B0-441618F7ABF3}"/>
              </a:ext>
            </a:extLst>
          </p:cNvPr>
          <p:cNvSpPr txBox="1"/>
          <p:nvPr/>
        </p:nvSpPr>
        <p:spPr>
          <a:xfrm>
            <a:off x="6468393" y="4789293"/>
            <a:ext cx="2800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Discriminator</a:t>
            </a:r>
          </a:p>
          <a:p>
            <a:r>
              <a:rPr lang="en-US" altLang="zh-TW" sz="2400" dirty="0">
                <a:solidFill>
                  <a:srgbClr val="FF0000"/>
                </a:solidFill>
              </a:rPr>
              <a:t>(Domain classifier)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630E6F7-76B6-4FE5-9CC6-109C072D9D44}"/>
              </a:ext>
            </a:extLst>
          </p:cNvPr>
          <p:cNvSpPr txBox="1"/>
          <p:nvPr/>
        </p:nvSpPr>
        <p:spPr>
          <a:xfrm>
            <a:off x="731489" y="3304853"/>
            <a:ext cx="1165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image</a:t>
            </a:r>
            <a:endParaRPr lang="zh-TW" altLang="en-US" sz="2400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F0C0B0DC-9FB8-4CAF-8896-ABDA9842239C}"/>
              </a:ext>
            </a:extLst>
          </p:cNvPr>
          <p:cNvSpPr txBox="1"/>
          <p:nvPr/>
        </p:nvSpPr>
        <p:spPr>
          <a:xfrm>
            <a:off x="5758307" y="1567604"/>
            <a:ext cx="280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Label predictor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7F273C25-1BA0-423A-B245-D89783A91E32}"/>
              </a:ext>
            </a:extLst>
          </p:cNvPr>
          <p:cNvSpPr txBox="1"/>
          <p:nvPr/>
        </p:nvSpPr>
        <p:spPr>
          <a:xfrm>
            <a:off x="7179287" y="2880489"/>
            <a:ext cx="1855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Which digits?</a:t>
            </a:r>
            <a:endParaRPr lang="zh-TW" altLang="en-US" sz="2400" dirty="0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C9823E10-95DA-4B84-8D6D-E5D744D2D0C7}"/>
              </a:ext>
            </a:extLst>
          </p:cNvPr>
          <p:cNvSpPr txBox="1"/>
          <p:nvPr/>
        </p:nvSpPr>
        <p:spPr>
          <a:xfrm>
            <a:off x="946895" y="4240760"/>
            <a:ext cx="3877162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Not only cheat the domain classifier, but satisfying label predictor at the same time</a:t>
            </a:r>
            <a:endParaRPr lang="zh-TW" altLang="en-US" sz="2400" dirty="0"/>
          </a:p>
        </p:txBody>
      </p:sp>
      <p:sp>
        <p:nvSpPr>
          <p:cNvPr id="3" name="箭號: 向右 2">
            <a:extLst>
              <a:ext uri="{FF2B5EF4-FFF2-40B4-BE49-F238E27FC236}">
                <a16:creationId xmlns:a16="http://schemas.microsoft.com/office/drawing/2014/main" id="{9CCDF1F8-98E5-4746-A5F5-43D1081A0A1A}"/>
              </a:ext>
            </a:extLst>
          </p:cNvPr>
          <p:cNvSpPr/>
          <p:nvPr/>
        </p:nvSpPr>
        <p:spPr>
          <a:xfrm rot="5400000">
            <a:off x="2495732" y="3494598"/>
            <a:ext cx="586929" cy="7007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FA943831-D45C-45E7-9609-6DCE6CB6E522}"/>
              </a:ext>
            </a:extLst>
          </p:cNvPr>
          <p:cNvSpPr txBox="1"/>
          <p:nvPr/>
        </p:nvSpPr>
        <p:spPr>
          <a:xfrm>
            <a:off x="3090384" y="6240970"/>
            <a:ext cx="5786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>
                <a:solidFill>
                  <a:srgbClr val="FF0000"/>
                </a:solidFill>
              </a:rPr>
              <a:t>More speech-related applications in Part II.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85C0D568-91D1-4AFE-843C-A89280A41070}"/>
              </a:ext>
            </a:extLst>
          </p:cNvPr>
          <p:cNvSpPr txBox="1"/>
          <p:nvPr/>
        </p:nvSpPr>
        <p:spPr>
          <a:xfrm>
            <a:off x="197004" y="5521667"/>
            <a:ext cx="5786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Successfully applied on image classification </a:t>
            </a:r>
            <a:r>
              <a:rPr lang="en-US" altLang="zh-TW" dirty="0">
                <a:solidFill>
                  <a:srgbClr val="0000FF"/>
                </a:solidFill>
              </a:rPr>
              <a:t>[</a:t>
            </a:r>
            <a:r>
              <a:rPr lang="en-US" altLang="zh-TW" dirty="0" err="1">
                <a:solidFill>
                  <a:srgbClr val="0000FF"/>
                </a:solidFill>
              </a:rPr>
              <a:t>Ganin</a:t>
            </a:r>
            <a:r>
              <a:rPr lang="en-US" altLang="zh-TW" dirty="0">
                <a:solidFill>
                  <a:srgbClr val="0000FF"/>
                </a:solidFill>
              </a:rPr>
              <a:t> et al, ICML, 2015][</a:t>
            </a:r>
            <a:r>
              <a:rPr lang="en-US" altLang="zh-TW" dirty="0" err="1">
                <a:solidFill>
                  <a:srgbClr val="0000FF"/>
                </a:solidFill>
              </a:rPr>
              <a:t>Ajakan</a:t>
            </a:r>
            <a:r>
              <a:rPr lang="en-US" altLang="zh-TW" dirty="0">
                <a:solidFill>
                  <a:srgbClr val="0000FF"/>
                </a:solidFill>
              </a:rPr>
              <a:t> et al. JMLR, 2016 ]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5D9DE76-942F-4722-829A-AF9807CE66E5}"/>
              </a:ext>
            </a:extLst>
          </p:cNvPr>
          <p:cNvSpPr txBox="1"/>
          <p:nvPr/>
        </p:nvSpPr>
        <p:spPr>
          <a:xfrm>
            <a:off x="6727653" y="3429000"/>
            <a:ext cx="2281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Which domain?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7714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3" grpId="0" animBg="1"/>
      <p:bldP spid="32" grpId="0"/>
      <p:bldP spid="3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88FCBA-C537-439D-96F9-9E28750A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 of Part 1</a:t>
            </a:r>
            <a:endParaRPr lang="zh-TW" alt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812F7C1-42A5-487B-8F23-5B423557D0A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06CB14CD-9C79-464C-8062-15EB3C2D113F}"/>
              </a:ext>
            </a:extLst>
          </p:cNvPr>
          <p:cNvSpPr/>
          <p:nvPr/>
        </p:nvSpPr>
        <p:spPr>
          <a:xfrm>
            <a:off x="628650" y="4061804"/>
            <a:ext cx="7886700" cy="9495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2258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字方塊 29">
            <a:extLst>
              <a:ext uri="{FF2B5EF4-FFF2-40B4-BE49-F238E27FC236}">
                <a16:creationId xmlns:a16="http://schemas.microsoft.com/office/drawing/2014/main" id="{E5AF6B50-38BA-42D6-B7E4-9BB37F7B8FDA}"/>
              </a:ext>
            </a:extLst>
          </p:cNvPr>
          <p:cNvSpPr txBox="1"/>
          <p:nvPr/>
        </p:nvSpPr>
        <p:spPr>
          <a:xfrm>
            <a:off x="1435299" y="3363790"/>
            <a:ext cx="178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Domain X</a:t>
            </a:r>
            <a:endParaRPr lang="zh-TW" altLang="en-US" sz="2800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989850E6-B815-4A66-995F-5B96639BB8C7}"/>
              </a:ext>
            </a:extLst>
          </p:cNvPr>
          <p:cNvSpPr txBox="1"/>
          <p:nvPr/>
        </p:nvSpPr>
        <p:spPr>
          <a:xfrm>
            <a:off x="5737245" y="3325662"/>
            <a:ext cx="178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Domain Y</a:t>
            </a:r>
            <a:endParaRPr lang="zh-TW" altLang="en-US" sz="2800" dirty="0"/>
          </a:p>
        </p:txBody>
      </p:sp>
      <p:sp>
        <p:nvSpPr>
          <p:cNvPr id="38" name="箭號: 左-右雙向 37">
            <a:extLst>
              <a:ext uri="{FF2B5EF4-FFF2-40B4-BE49-F238E27FC236}">
                <a16:creationId xmlns:a16="http://schemas.microsoft.com/office/drawing/2014/main" id="{8DBCF64F-6340-43D5-92DD-D76C6A8BD574}"/>
              </a:ext>
            </a:extLst>
          </p:cNvPr>
          <p:cNvSpPr/>
          <p:nvPr/>
        </p:nvSpPr>
        <p:spPr>
          <a:xfrm>
            <a:off x="3871393" y="5455270"/>
            <a:ext cx="1392296" cy="442451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16454F3-0893-4A50-AB7A-1011D15A2892}"/>
              </a:ext>
            </a:extLst>
          </p:cNvPr>
          <p:cNvGrpSpPr/>
          <p:nvPr/>
        </p:nvGrpSpPr>
        <p:grpSpPr>
          <a:xfrm>
            <a:off x="1336521" y="3755878"/>
            <a:ext cx="6340821" cy="1142130"/>
            <a:chOff x="1671255" y="3999480"/>
            <a:chExt cx="6340821" cy="1142130"/>
          </a:xfrm>
        </p:grpSpPr>
        <p:sp>
          <p:nvSpPr>
            <p:cNvPr id="37" name="箭號: 左-右雙向 36">
              <a:extLst>
                <a:ext uri="{FF2B5EF4-FFF2-40B4-BE49-F238E27FC236}">
                  <a16:creationId xmlns:a16="http://schemas.microsoft.com/office/drawing/2014/main" id="{8AA44312-3DA4-41C9-A148-52613E54E9D5}"/>
                </a:ext>
              </a:extLst>
            </p:cNvPr>
            <p:cNvSpPr/>
            <p:nvPr/>
          </p:nvSpPr>
          <p:spPr>
            <a:xfrm>
              <a:off x="4206127" y="4275413"/>
              <a:ext cx="1392296" cy="442451"/>
            </a:xfrm>
            <a:prstGeom prst="left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0DB246A0-9831-48C7-94F8-AB2F21CC0232}"/>
                </a:ext>
              </a:extLst>
            </p:cNvPr>
            <p:cNvGrpSpPr/>
            <p:nvPr/>
          </p:nvGrpSpPr>
          <p:grpSpPr>
            <a:xfrm>
              <a:off x="1671255" y="4141160"/>
              <a:ext cx="2015136" cy="604094"/>
              <a:chOff x="4005606" y="5533027"/>
              <a:chExt cx="1757324" cy="929291"/>
            </a:xfrm>
          </p:grpSpPr>
          <p:pic>
            <p:nvPicPr>
              <p:cNvPr id="40" name="Picture 2">
                <a:extLst>
                  <a:ext uri="{FF2B5EF4-FFF2-40B4-BE49-F238E27FC236}">
                    <a16:creationId xmlns:a16="http://schemas.microsoft.com/office/drawing/2014/main" id="{41E234C6-7B37-433E-A55E-26F16EA4DD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5606" y="5533027"/>
                <a:ext cx="677862" cy="928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2">
                <a:extLst>
                  <a:ext uri="{FF2B5EF4-FFF2-40B4-BE49-F238E27FC236}">
                    <a16:creationId xmlns:a16="http://schemas.microsoft.com/office/drawing/2014/main" id="{FCD40C9C-CD6D-4556-ACE6-17C205B7F0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3630" y="5533631"/>
                <a:ext cx="749300" cy="928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2">
                <a:extLst>
                  <a:ext uri="{FF2B5EF4-FFF2-40B4-BE49-F238E27FC236}">
                    <a16:creationId xmlns:a16="http://schemas.microsoft.com/office/drawing/2014/main" id="{B7279F05-C898-44C7-9F9C-5EEA441142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60422" y="5533251"/>
                <a:ext cx="749266" cy="928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62877826-81F7-41F5-A979-434C0E302806}"/>
                </a:ext>
              </a:extLst>
            </p:cNvPr>
            <p:cNvGrpSpPr/>
            <p:nvPr/>
          </p:nvGrpSpPr>
          <p:grpSpPr>
            <a:xfrm>
              <a:off x="5996940" y="3999480"/>
              <a:ext cx="2015136" cy="885025"/>
              <a:chOff x="4005606" y="5533027"/>
              <a:chExt cx="1757324" cy="929291"/>
            </a:xfrm>
          </p:grpSpPr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250E1A03-4D2D-415D-AF1C-026B8E26D4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5606" y="5533027"/>
                <a:ext cx="677862" cy="928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4E2FEE80-7A59-4509-89A1-56FF099F6B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3630" y="5533631"/>
                <a:ext cx="749300" cy="928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2">
                <a:extLst>
                  <a:ext uri="{FF2B5EF4-FFF2-40B4-BE49-F238E27FC236}">
                    <a16:creationId xmlns:a16="http://schemas.microsoft.com/office/drawing/2014/main" id="{A4A6EAF1-9AB7-45B0-B9D9-E9A9CC9E69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60422" y="5533251"/>
                <a:ext cx="749266" cy="928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5E6B6BA9-EF1D-42C0-BD9D-50FE77F0ECCD}"/>
                </a:ext>
              </a:extLst>
            </p:cNvPr>
            <p:cNvSpPr txBox="1"/>
            <p:nvPr/>
          </p:nvSpPr>
          <p:spPr>
            <a:xfrm>
              <a:off x="2109072" y="4633639"/>
              <a:ext cx="11067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male</a:t>
              </a:r>
              <a:endParaRPr lang="zh-TW" altLang="en-US" sz="2400" dirty="0"/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AA3BA92C-64B4-4053-96AA-C0A61F0900B0}"/>
                </a:ext>
              </a:extLst>
            </p:cNvPr>
            <p:cNvSpPr txBox="1"/>
            <p:nvPr/>
          </p:nvSpPr>
          <p:spPr>
            <a:xfrm>
              <a:off x="6246726" y="4679945"/>
              <a:ext cx="1378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female</a:t>
              </a:r>
              <a:endParaRPr lang="zh-TW" altLang="en-US" sz="2400" dirty="0"/>
            </a:p>
          </p:txBody>
        </p:sp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546D0C36-019B-4128-9D7A-9ECE715765F3}"/>
              </a:ext>
            </a:extLst>
          </p:cNvPr>
          <p:cNvGrpSpPr/>
          <p:nvPr/>
        </p:nvGrpSpPr>
        <p:grpSpPr>
          <a:xfrm>
            <a:off x="817668" y="5007687"/>
            <a:ext cx="2928712" cy="1294868"/>
            <a:chOff x="1017935" y="4573712"/>
            <a:chExt cx="2928712" cy="1294868"/>
          </a:xfrm>
        </p:grpSpPr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8932CCBE-53CA-47E0-AB76-359CAFED9D0C}"/>
                </a:ext>
              </a:extLst>
            </p:cNvPr>
            <p:cNvSpPr/>
            <p:nvPr/>
          </p:nvSpPr>
          <p:spPr>
            <a:xfrm>
              <a:off x="1032327" y="4594808"/>
              <a:ext cx="2847379" cy="127377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099E7843-086B-4E27-BE57-FB057AED564F}"/>
                </a:ext>
              </a:extLst>
            </p:cNvPr>
            <p:cNvSpPr txBox="1"/>
            <p:nvPr/>
          </p:nvSpPr>
          <p:spPr>
            <a:xfrm>
              <a:off x="1120878" y="4573712"/>
              <a:ext cx="16599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It is good.</a:t>
              </a:r>
              <a:endParaRPr lang="zh-TW" altLang="en-US" sz="2400" dirty="0"/>
            </a:p>
          </p:txBody>
        </p:sp>
        <p:sp>
          <p:nvSpPr>
            <p:cNvPr id="73" name="文字方塊 72">
              <a:extLst>
                <a:ext uri="{FF2B5EF4-FFF2-40B4-BE49-F238E27FC236}">
                  <a16:creationId xmlns:a16="http://schemas.microsoft.com/office/drawing/2014/main" id="{5C1B65D5-EFCA-4A0F-86EF-37EB1B2659BA}"/>
                </a:ext>
              </a:extLst>
            </p:cNvPr>
            <p:cNvSpPr txBox="1"/>
            <p:nvPr/>
          </p:nvSpPr>
          <p:spPr>
            <a:xfrm>
              <a:off x="1847630" y="4996019"/>
              <a:ext cx="20990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It’s a good day.</a:t>
              </a:r>
              <a:endParaRPr lang="zh-TW" altLang="en-US" sz="2400" dirty="0"/>
            </a:p>
          </p:txBody>
        </p: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id="{CD42AA79-21AB-4113-95B2-F0FA0D31CB48}"/>
                </a:ext>
              </a:extLst>
            </p:cNvPr>
            <p:cNvSpPr txBox="1"/>
            <p:nvPr/>
          </p:nvSpPr>
          <p:spPr>
            <a:xfrm>
              <a:off x="1017935" y="5385819"/>
              <a:ext cx="20990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I love you.</a:t>
              </a:r>
              <a:endParaRPr lang="zh-TW" altLang="en-US" sz="2400" dirty="0"/>
            </a:p>
          </p:txBody>
        </p:sp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CDC6F993-7E24-41DA-97E7-3F70187A5BA0}"/>
              </a:ext>
            </a:extLst>
          </p:cNvPr>
          <p:cNvGrpSpPr/>
          <p:nvPr/>
        </p:nvGrpSpPr>
        <p:grpSpPr>
          <a:xfrm>
            <a:off x="5388702" y="5018235"/>
            <a:ext cx="3118335" cy="1316519"/>
            <a:chOff x="5590309" y="4587138"/>
            <a:chExt cx="3118335" cy="1316519"/>
          </a:xfrm>
        </p:grpSpPr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C0E6E71D-3D76-48ED-BF22-C74F6E683086}"/>
                </a:ext>
              </a:extLst>
            </p:cNvPr>
            <p:cNvSpPr/>
            <p:nvPr/>
          </p:nvSpPr>
          <p:spPr>
            <a:xfrm>
              <a:off x="5590309" y="4587138"/>
              <a:ext cx="2847379" cy="127377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7" name="文字方塊 76">
              <a:extLst>
                <a:ext uri="{FF2B5EF4-FFF2-40B4-BE49-F238E27FC236}">
                  <a16:creationId xmlns:a16="http://schemas.microsoft.com/office/drawing/2014/main" id="{1E1C776E-63F6-46E5-8236-A9B53B1424F7}"/>
                </a:ext>
              </a:extLst>
            </p:cNvPr>
            <p:cNvSpPr txBox="1"/>
            <p:nvPr/>
          </p:nvSpPr>
          <p:spPr>
            <a:xfrm>
              <a:off x="5882875" y="4629885"/>
              <a:ext cx="16599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It is bad.</a:t>
              </a:r>
              <a:endParaRPr lang="zh-TW" altLang="en-US" sz="2400" dirty="0"/>
            </a:p>
          </p:txBody>
        </p: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EAF137B6-674E-4AC4-B257-F82BB347DAC2}"/>
                </a:ext>
              </a:extLst>
            </p:cNvPr>
            <p:cNvSpPr txBox="1"/>
            <p:nvPr/>
          </p:nvSpPr>
          <p:spPr>
            <a:xfrm>
              <a:off x="6609627" y="5052192"/>
              <a:ext cx="20990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It’s a bad day.</a:t>
              </a:r>
              <a:endParaRPr lang="zh-TW" altLang="en-US" sz="2400" dirty="0"/>
            </a:p>
          </p:txBody>
        </p:sp>
        <p:sp>
          <p:nvSpPr>
            <p:cNvPr id="79" name="文字方塊 78">
              <a:extLst>
                <a:ext uri="{FF2B5EF4-FFF2-40B4-BE49-F238E27FC236}">
                  <a16:creationId xmlns:a16="http://schemas.microsoft.com/office/drawing/2014/main" id="{0049D3F1-2EA5-4D0E-9BE7-B97AD788C919}"/>
                </a:ext>
              </a:extLst>
            </p:cNvPr>
            <p:cNvSpPr txBox="1"/>
            <p:nvPr/>
          </p:nvSpPr>
          <p:spPr>
            <a:xfrm>
              <a:off x="5779932" y="5441992"/>
              <a:ext cx="20990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I don’t love you.</a:t>
              </a:r>
              <a:endParaRPr lang="zh-TW" altLang="en-US" sz="2400" dirty="0"/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A7DCFFD9-500B-4058-8E59-B8AB5435D133}"/>
              </a:ext>
            </a:extLst>
          </p:cNvPr>
          <p:cNvSpPr/>
          <p:nvPr/>
        </p:nvSpPr>
        <p:spPr>
          <a:xfrm>
            <a:off x="169503" y="93780"/>
            <a:ext cx="7251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i="1" u="sng" dirty="0"/>
              <a:t>Unsupervised Conditional Generation</a:t>
            </a:r>
            <a:endParaRPr lang="zh-TW" altLang="en-US" sz="3200" b="1" i="1" u="sng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0E984E5-B8B6-44E6-898D-F24C50E5A290}"/>
              </a:ext>
            </a:extLst>
          </p:cNvPr>
          <p:cNvSpPr/>
          <p:nvPr/>
        </p:nvSpPr>
        <p:spPr>
          <a:xfrm>
            <a:off x="832060" y="2098076"/>
            <a:ext cx="76749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altLang="zh-TW" sz="2800" dirty="0"/>
              <a:t>Transform an object from one domain to another </a:t>
            </a:r>
            <a:r>
              <a:rPr lang="en-US" altLang="zh-TW" sz="2800" b="1" i="1" u="sng" dirty="0"/>
              <a:t>without paired data</a:t>
            </a:r>
            <a:r>
              <a:rPr lang="en-US" altLang="zh-TW" sz="2800" dirty="0"/>
              <a:t> (e.g. style transfer)</a:t>
            </a:r>
            <a:endParaRPr lang="zh-TW" altLang="en-US" sz="2800" dirty="0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533C6377-7396-4F12-AC84-8851396C642A}"/>
              </a:ext>
            </a:extLst>
          </p:cNvPr>
          <p:cNvSpPr txBox="1"/>
          <p:nvPr/>
        </p:nvSpPr>
        <p:spPr>
          <a:xfrm>
            <a:off x="7544031" y="4269638"/>
            <a:ext cx="1045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b="1" dirty="0">
                <a:solidFill>
                  <a:srgbClr val="FF0000"/>
                </a:solidFill>
              </a:rPr>
              <a:t>Part II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80FD29F6-DD7A-4520-B18C-02FAD34E08AD}"/>
              </a:ext>
            </a:extLst>
          </p:cNvPr>
          <p:cNvSpPr txBox="1"/>
          <p:nvPr/>
        </p:nvSpPr>
        <p:spPr>
          <a:xfrm>
            <a:off x="7625769" y="6281459"/>
            <a:ext cx="1045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b="1" dirty="0">
                <a:solidFill>
                  <a:srgbClr val="FF0000"/>
                </a:solidFill>
              </a:rPr>
              <a:t>Part III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6AFD4F67-2B25-4BEC-9958-4ABF8A899568}"/>
              </a:ext>
            </a:extLst>
          </p:cNvPr>
          <p:cNvSpPr/>
          <p:nvPr/>
        </p:nvSpPr>
        <p:spPr>
          <a:xfrm>
            <a:off x="3906837" y="1038914"/>
            <a:ext cx="1356852" cy="945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G</a:t>
            </a:r>
            <a:endParaRPr lang="zh-TW" altLang="en-US" sz="2800" dirty="0"/>
          </a:p>
        </p:txBody>
      </p:sp>
      <p:sp>
        <p:nvSpPr>
          <p:cNvPr id="53" name="箭號: 向右 52">
            <a:extLst>
              <a:ext uri="{FF2B5EF4-FFF2-40B4-BE49-F238E27FC236}">
                <a16:creationId xmlns:a16="http://schemas.microsoft.com/office/drawing/2014/main" id="{4935B9E1-F047-4DF6-AE67-29BCE8BFAED0}"/>
              </a:ext>
            </a:extLst>
          </p:cNvPr>
          <p:cNvSpPr/>
          <p:nvPr/>
        </p:nvSpPr>
        <p:spPr>
          <a:xfrm>
            <a:off x="3390282" y="1276402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箭號: 向右 53">
            <a:extLst>
              <a:ext uri="{FF2B5EF4-FFF2-40B4-BE49-F238E27FC236}">
                <a16:creationId xmlns:a16="http://schemas.microsoft.com/office/drawing/2014/main" id="{11BABD0F-5F10-4285-BAD9-6F549337AD21}"/>
              </a:ext>
            </a:extLst>
          </p:cNvPr>
          <p:cNvSpPr/>
          <p:nvPr/>
        </p:nvSpPr>
        <p:spPr>
          <a:xfrm>
            <a:off x="5308296" y="1276402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4451B6C2-D91A-4A87-8C50-C88526373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555" y="925504"/>
            <a:ext cx="1464885" cy="1118303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6F316134-273D-4C77-B11B-F76E6049D3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9344" y="919866"/>
            <a:ext cx="1494397" cy="1173832"/>
          </a:xfrm>
          <a:prstGeom prst="rect">
            <a:avLst/>
          </a:prstGeom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F85ED9FA-0398-4466-AA4B-DDD471BC3A5F}"/>
              </a:ext>
            </a:extLst>
          </p:cNvPr>
          <p:cNvSpPr txBox="1"/>
          <p:nvPr/>
        </p:nvSpPr>
        <p:spPr>
          <a:xfrm>
            <a:off x="298230" y="1253822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X</a:t>
            </a:r>
            <a:endParaRPr lang="zh-TW" altLang="en-US" sz="2400" dirty="0"/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3B3E4FA7-7AC2-4953-8F3B-F39F751428A5}"/>
              </a:ext>
            </a:extLst>
          </p:cNvPr>
          <p:cNvSpPr txBox="1"/>
          <p:nvPr/>
        </p:nvSpPr>
        <p:spPr>
          <a:xfrm>
            <a:off x="7099148" y="1248633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Y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144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8" grpId="0" animBg="1"/>
      <p:bldP spid="2" grpId="0"/>
      <p:bldP spid="48" grpId="0"/>
      <p:bldP spid="49" grpId="0"/>
      <p:bldP spid="52" grpId="0" animBg="1"/>
      <p:bldP spid="53" grpId="0" animBg="1"/>
      <p:bldP spid="54" grpId="0" animBg="1"/>
      <p:bldP spid="57" grpId="0"/>
      <p:bldP spid="5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750803-F188-4279-B53A-25A9AC4A0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Unsupervised </a:t>
            </a:r>
            <a:br>
              <a:rPr lang="en-US" altLang="zh-TW" dirty="0"/>
            </a:br>
            <a:r>
              <a:rPr lang="en-US" altLang="zh-TW" dirty="0"/>
              <a:t>Conditional Generation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7937F1-A594-451D-A840-5DE3381DE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Approach 1: Direct Transformation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Approach 2: Projection to Common Space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30630C9-CF17-4B0E-B125-0F527E0D8B92}"/>
              </a:ext>
            </a:extLst>
          </p:cNvPr>
          <p:cNvSpPr/>
          <p:nvPr/>
        </p:nvSpPr>
        <p:spPr>
          <a:xfrm>
            <a:off x="4931723" y="2476708"/>
            <a:ext cx="1473573" cy="106659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tx1"/>
                </a:solidFill>
              </a:rPr>
              <a:t>?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D834A3E-B2C7-4782-A8CF-FF01230679EE}"/>
                  </a:ext>
                </a:extLst>
              </p:cNvPr>
              <p:cNvSpPr/>
              <p:nvPr/>
            </p:nvSpPr>
            <p:spPr>
              <a:xfrm>
                <a:off x="2978392" y="2542341"/>
                <a:ext cx="135685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D834A3E-B2C7-4782-A8CF-FF01230679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392" y="2542341"/>
                <a:ext cx="1356852" cy="945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箭號: 向右 5">
            <a:extLst>
              <a:ext uri="{FF2B5EF4-FFF2-40B4-BE49-F238E27FC236}">
                <a16:creationId xmlns:a16="http://schemas.microsoft.com/office/drawing/2014/main" id="{E3662682-2422-45DC-9A55-455AD530966F}"/>
              </a:ext>
            </a:extLst>
          </p:cNvPr>
          <p:cNvSpPr/>
          <p:nvPr/>
        </p:nvSpPr>
        <p:spPr>
          <a:xfrm>
            <a:off x="2461837" y="277982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C3DBB7D3-C0FF-4D1A-9525-9FBF0F87A099}"/>
              </a:ext>
            </a:extLst>
          </p:cNvPr>
          <p:cNvSpPr/>
          <p:nvPr/>
        </p:nvSpPr>
        <p:spPr>
          <a:xfrm>
            <a:off x="4379851" y="277982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1EC9D73-6391-43E5-AC4F-A55875E14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10" y="2428931"/>
            <a:ext cx="1464885" cy="111830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B137058-286C-4253-AD9C-76CA3F6FF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899" y="2423293"/>
            <a:ext cx="1494397" cy="117383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D44ECCD-76FC-41CD-A504-E67C7288A23B}"/>
              </a:ext>
            </a:extLst>
          </p:cNvPr>
          <p:cNvSpPr txBox="1"/>
          <p:nvPr/>
        </p:nvSpPr>
        <p:spPr>
          <a:xfrm>
            <a:off x="789964" y="3462209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Domain X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EED212B-9EE4-48A3-8FFC-84A5DE485DD4}"/>
              </a:ext>
            </a:extLst>
          </p:cNvPr>
          <p:cNvSpPr txBox="1"/>
          <p:nvPr/>
        </p:nvSpPr>
        <p:spPr>
          <a:xfrm>
            <a:off x="4767509" y="3496867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Domain Y</a:t>
            </a:r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675A37C-9DCF-4BA7-BDFB-4B4579350BEE}"/>
              </a:ext>
            </a:extLst>
          </p:cNvPr>
          <p:cNvSpPr txBox="1"/>
          <p:nvPr/>
        </p:nvSpPr>
        <p:spPr>
          <a:xfrm>
            <a:off x="6731007" y="2579380"/>
            <a:ext cx="2106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For texture or color change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27B12EB1-B555-4437-8DA0-0C7C84FB89E6}"/>
                  </a:ext>
                </a:extLst>
              </p:cNvPr>
              <p:cNvSpPr/>
              <p:nvPr/>
            </p:nvSpPr>
            <p:spPr>
              <a:xfrm>
                <a:off x="2027069" y="4492682"/>
                <a:ext cx="1356852" cy="9456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27B12EB1-B555-4437-8DA0-0C7C84FB89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069" y="4492682"/>
                <a:ext cx="1356852" cy="9456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E8CCF557-16A1-407B-A6E2-4C6568728D9F}"/>
                  </a:ext>
                </a:extLst>
              </p:cNvPr>
              <p:cNvSpPr/>
              <p:nvPr/>
            </p:nvSpPr>
            <p:spPr>
              <a:xfrm>
                <a:off x="5191832" y="4463478"/>
                <a:ext cx="1356852" cy="94568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E8CCF557-16A1-407B-A6E2-4C6568728D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832" y="4463478"/>
                <a:ext cx="1356852" cy="9456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4">
            <a:extLst>
              <a:ext uri="{FF2B5EF4-FFF2-40B4-BE49-F238E27FC236}">
                <a16:creationId xmlns:a16="http://schemas.microsoft.com/office/drawing/2014/main" id="{18733C87-D362-4C23-A7F3-59C651D4D1B9}"/>
              </a:ext>
            </a:extLst>
          </p:cNvPr>
          <p:cNvSpPr txBox="1"/>
          <p:nvPr/>
        </p:nvSpPr>
        <p:spPr>
          <a:xfrm>
            <a:off x="1725780" y="5414610"/>
            <a:ext cx="1959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Encoder of domain X</a:t>
            </a:r>
            <a:endParaRPr lang="zh-TW" altLang="en-US" sz="24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2BB8DF0-B423-4CD9-BFC9-2B149A703D74}"/>
              </a:ext>
            </a:extLst>
          </p:cNvPr>
          <p:cNvSpPr txBox="1"/>
          <p:nvPr/>
        </p:nvSpPr>
        <p:spPr>
          <a:xfrm>
            <a:off x="4890542" y="5399025"/>
            <a:ext cx="1959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Decoder of domain Y</a:t>
            </a:r>
            <a:endParaRPr lang="zh-TW" altLang="en-US" sz="2400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42E74C1-32FE-4A72-A0B5-49DC9D63B26F}"/>
              </a:ext>
            </a:extLst>
          </p:cNvPr>
          <p:cNvSpPr txBox="1"/>
          <p:nvPr/>
        </p:nvSpPr>
        <p:spPr>
          <a:xfrm>
            <a:off x="3667954" y="6294458"/>
            <a:ext cx="5242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Larger change, only keep the semantics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42BD1022-9A67-46F2-89ED-14AF063E0D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4" y="4492682"/>
            <a:ext cx="943634" cy="936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2" descr="「新八」的圖片搜尋結果">
            <a:extLst>
              <a:ext uri="{FF2B5EF4-FFF2-40B4-BE49-F238E27FC236}">
                <a16:creationId xmlns:a16="http://schemas.microsoft.com/office/drawing/2014/main" id="{EF31939D-9356-43BA-A36E-AD6FA68E5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927" y="4431831"/>
            <a:ext cx="868408" cy="115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A0BD62F3-C622-406F-8C0C-1DA535DF17B5}"/>
              </a:ext>
            </a:extLst>
          </p:cNvPr>
          <p:cNvSpPr/>
          <p:nvPr/>
        </p:nvSpPr>
        <p:spPr>
          <a:xfrm>
            <a:off x="1511429" y="4798767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13CF45BF-A558-4E69-AA6F-B63736570811}"/>
              </a:ext>
            </a:extLst>
          </p:cNvPr>
          <p:cNvSpPr/>
          <p:nvPr/>
        </p:nvSpPr>
        <p:spPr>
          <a:xfrm>
            <a:off x="3402212" y="4819865"/>
            <a:ext cx="728555" cy="3476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8532D0B0-0252-4A91-9C41-C5F4418DCF04}"/>
              </a:ext>
            </a:extLst>
          </p:cNvPr>
          <p:cNvSpPr/>
          <p:nvPr/>
        </p:nvSpPr>
        <p:spPr>
          <a:xfrm>
            <a:off x="4493233" y="4819781"/>
            <a:ext cx="710986" cy="31017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E2C8A89D-B773-4FB0-9490-2B780DDF8FA7}"/>
              </a:ext>
            </a:extLst>
          </p:cNvPr>
          <p:cNvSpPr/>
          <p:nvPr/>
        </p:nvSpPr>
        <p:spPr>
          <a:xfrm>
            <a:off x="6587274" y="4790661"/>
            <a:ext cx="471948" cy="3459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77DD866-905E-435C-A500-8077B14CD867}"/>
              </a:ext>
            </a:extLst>
          </p:cNvPr>
          <p:cNvSpPr txBox="1"/>
          <p:nvPr/>
        </p:nvSpPr>
        <p:spPr>
          <a:xfrm>
            <a:off x="6676277" y="5523065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Domain Y</a:t>
            </a:r>
            <a:endParaRPr lang="zh-TW" altLang="en-US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FA437C7-93C0-4521-B573-02756B943742}"/>
              </a:ext>
            </a:extLst>
          </p:cNvPr>
          <p:cNvSpPr txBox="1"/>
          <p:nvPr/>
        </p:nvSpPr>
        <p:spPr>
          <a:xfrm>
            <a:off x="71843" y="5442269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Domain X</a:t>
            </a:r>
            <a:endParaRPr lang="zh-TW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7F37B3B-7247-426F-B723-C64D60358B79}"/>
              </a:ext>
            </a:extLst>
          </p:cNvPr>
          <p:cNvSpPr/>
          <p:nvPr/>
        </p:nvSpPr>
        <p:spPr>
          <a:xfrm>
            <a:off x="342901" y="1825625"/>
            <a:ext cx="6205784" cy="20405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17D6B25-D858-4B90-B994-900603CD9D60}"/>
              </a:ext>
            </a:extLst>
          </p:cNvPr>
          <p:cNvSpPr/>
          <p:nvPr/>
        </p:nvSpPr>
        <p:spPr>
          <a:xfrm>
            <a:off x="4197473" y="4508185"/>
            <a:ext cx="229055" cy="9456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960C052-7901-4A05-8D82-46F7551FE9F7}"/>
              </a:ext>
            </a:extLst>
          </p:cNvPr>
          <p:cNvSpPr txBox="1"/>
          <p:nvPr/>
        </p:nvSpPr>
        <p:spPr>
          <a:xfrm>
            <a:off x="3638187" y="5402074"/>
            <a:ext cx="1356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Face</a:t>
            </a:r>
          </a:p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Attribute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1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/>
      <p:bldP spid="11" grpId="0"/>
      <p:bldP spid="12" grpId="0"/>
      <p:bldP spid="13" grpId="0" animBg="1"/>
      <p:bldP spid="14" grpId="0" animBg="1"/>
      <p:bldP spid="15" grpId="0"/>
      <p:bldP spid="16" grpId="0"/>
      <p:bldP spid="17" grpId="0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 animBg="1"/>
      <p:bldP spid="31" grpId="0" animBg="1"/>
      <p:bldP spid="3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6105630-B6CF-47E5-9050-E794D68B324F}"/>
              </a:ext>
            </a:extLst>
          </p:cNvPr>
          <p:cNvSpPr/>
          <p:nvPr/>
        </p:nvSpPr>
        <p:spPr>
          <a:xfrm>
            <a:off x="4376551" y="2585958"/>
            <a:ext cx="1473573" cy="106659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tx1"/>
                </a:solidFill>
              </a:rPr>
              <a:t>?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Direct Transformation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423220" y="2651591"/>
                <a:ext cx="135685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220" y="2651591"/>
                <a:ext cx="1356852" cy="945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群組 14"/>
          <p:cNvGrpSpPr/>
          <p:nvPr/>
        </p:nvGrpSpPr>
        <p:grpSpPr>
          <a:xfrm>
            <a:off x="6372423" y="552823"/>
            <a:ext cx="2536616" cy="610226"/>
            <a:chOff x="4250491" y="2646474"/>
            <a:chExt cx="2536616" cy="610226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0491" y="2653163"/>
              <a:ext cx="867210" cy="588364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7701" y="2651495"/>
              <a:ext cx="792769" cy="605205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10470" y="2646474"/>
              <a:ext cx="876637" cy="604093"/>
            </a:xfrm>
            <a:prstGeom prst="rect">
              <a:avLst/>
            </a:prstGeom>
          </p:spPr>
        </p:pic>
      </p:grpSp>
      <p:sp>
        <p:nvSpPr>
          <p:cNvPr id="19" name="文字方塊 18"/>
          <p:cNvSpPr txBox="1"/>
          <p:nvPr/>
        </p:nvSpPr>
        <p:spPr>
          <a:xfrm>
            <a:off x="6745429" y="156270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X</a:t>
            </a:r>
            <a:endParaRPr lang="zh-TW" altLang="en-US" sz="2400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37AEF2D-9333-48F7-AC5D-7B2669F6611D}"/>
              </a:ext>
            </a:extLst>
          </p:cNvPr>
          <p:cNvGrpSpPr/>
          <p:nvPr/>
        </p:nvGrpSpPr>
        <p:grpSpPr>
          <a:xfrm>
            <a:off x="6663621" y="1234949"/>
            <a:ext cx="1942862" cy="1110152"/>
            <a:chOff x="9123040" y="134547"/>
            <a:chExt cx="1942862" cy="1110152"/>
          </a:xfrm>
        </p:grpSpPr>
        <p:sp>
          <p:nvSpPr>
            <p:cNvPr id="20" name="文字方塊 19"/>
            <p:cNvSpPr txBox="1"/>
            <p:nvPr/>
          </p:nvSpPr>
          <p:spPr>
            <a:xfrm>
              <a:off x="9176966" y="134547"/>
              <a:ext cx="1781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Domain Y</a:t>
              </a:r>
              <a:endParaRPr lang="zh-TW" altLang="en-US" sz="2400" dirty="0"/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23040" y="564393"/>
              <a:ext cx="728892" cy="573318"/>
            </a:xfrm>
            <a:prstGeom prst="rect">
              <a:avLst/>
            </a:prstGeom>
          </p:spPr>
        </p:pic>
        <p:pic>
          <p:nvPicPr>
            <p:cNvPr id="22" name="Picture 6" descr="「梵谷」的圖片搜尋結果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5809" y="567350"/>
              <a:ext cx="555873" cy="677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40343" y="537144"/>
              <a:ext cx="525559" cy="701648"/>
            </a:xfrm>
            <a:prstGeom prst="rect">
              <a:avLst/>
            </a:prstGeom>
          </p:spPr>
        </p:pic>
      </p:grpSp>
      <p:sp>
        <p:nvSpPr>
          <p:cNvPr id="25" name="箭號: 向右 24"/>
          <p:cNvSpPr/>
          <p:nvPr/>
        </p:nvSpPr>
        <p:spPr>
          <a:xfrm>
            <a:off x="1906665" y="288907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25"/>
          <p:cNvSpPr/>
          <p:nvPr/>
        </p:nvSpPr>
        <p:spPr>
          <a:xfrm>
            <a:off x="3824679" y="288907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38" y="2538181"/>
            <a:ext cx="1464885" cy="1118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6622770" y="3885359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770" y="3885359"/>
                <a:ext cx="859865" cy="8295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圖片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6991" y="4658241"/>
            <a:ext cx="1590893" cy="1251334"/>
          </a:xfrm>
          <a:prstGeom prst="rect">
            <a:avLst/>
          </a:prstGeom>
        </p:spPr>
      </p:pic>
      <p:pic>
        <p:nvPicPr>
          <p:cNvPr id="32" name="Picture 6" descr="「梵谷」的圖片搜尋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828" y="4665317"/>
            <a:ext cx="1021113" cy="12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8131" y="4665317"/>
            <a:ext cx="931993" cy="1244258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5727" y="2532543"/>
            <a:ext cx="1494397" cy="1173832"/>
          </a:xfrm>
          <a:prstGeom prst="rect">
            <a:avLst/>
          </a:prstGeom>
        </p:spPr>
      </p:pic>
      <p:sp>
        <p:nvSpPr>
          <p:cNvPr id="35" name="文字方塊 34"/>
          <p:cNvSpPr txBox="1"/>
          <p:nvPr/>
        </p:nvSpPr>
        <p:spPr>
          <a:xfrm>
            <a:off x="3170065" y="6022927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Y</a:t>
            </a:r>
            <a:endParaRPr lang="zh-TW" altLang="en-US" sz="24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234792" y="2105304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X</a:t>
            </a:r>
            <a:endParaRPr lang="zh-TW" altLang="en-US" sz="24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8005321" y="4042080"/>
            <a:ext cx="903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sp>
        <p:nvSpPr>
          <p:cNvPr id="38" name="箭號: 向右 37"/>
          <p:cNvSpPr/>
          <p:nvPr/>
        </p:nvSpPr>
        <p:spPr>
          <a:xfrm>
            <a:off x="7576508" y="4088558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箭號: 向右 38"/>
          <p:cNvSpPr/>
          <p:nvPr/>
        </p:nvSpPr>
        <p:spPr>
          <a:xfrm rot="1874375">
            <a:off x="6044558" y="348569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/>
          <p:cNvSpPr/>
          <p:nvPr/>
        </p:nvSpPr>
        <p:spPr>
          <a:xfrm rot="18957067">
            <a:off x="6044557" y="4805327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/>
          <p:cNvSpPr txBox="1"/>
          <p:nvPr/>
        </p:nvSpPr>
        <p:spPr>
          <a:xfrm>
            <a:off x="6622770" y="4766178"/>
            <a:ext cx="2362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 image belongs to domain Y or not</a:t>
            </a:r>
            <a:endParaRPr lang="zh-TW" altLang="en-US" sz="24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4267981" y="1752193"/>
            <a:ext cx="2354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Become similar to domain Y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27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/>
      <p:bldP spid="37" grpId="0"/>
      <p:bldP spid="38" grpId="0" animBg="1"/>
      <p:bldP spid="39" grpId="0" animBg="1"/>
      <p:bldP spid="40" grpId="0" animBg="1"/>
      <p:bldP spid="41" grpId="0"/>
      <p:bldP spid="4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Direct Transformation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423220" y="2651591"/>
                <a:ext cx="135685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220" y="2651591"/>
                <a:ext cx="1356852" cy="945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群組 14"/>
          <p:cNvGrpSpPr/>
          <p:nvPr/>
        </p:nvGrpSpPr>
        <p:grpSpPr>
          <a:xfrm>
            <a:off x="6372423" y="552823"/>
            <a:ext cx="2536616" cy="610226"/>
            <a:chOff x="4250491" y="2646474"/>
            <a:chExt cx="2536616" cy="610226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0491" y="2653163"/>
              <a:ext cx="867210" cy="588364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7701" y="2651495"/>
              <a:ext cx="792769" cy="605205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10470" y="2646474"/>
              <a:ext cx="876637" cy="604093"/>
            </a:xfrm>
            <a:prstGeom prst="rect">
              <a:avLst/>
            </a:prstGeom>
          </p:spPr>
        </p:pic>
      </p:grpSp>
      <p:sp>
        <p:nvSpPr>
          <p:cNvPr id="19" name="文字方塊 18"/>
          <p:cNvSpPr txBox="1"/>
          <p:nvPr/>
        </p:nvSpPr>
        <p:spPr>
          <a:xfrm>
            <a:off x="6745429" y="156270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X</a:t>
            </a:r>
            <a:endParaRPr lang="zh-TW" altLang="en-US" sz="2400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37AEF2D-9333-48F7-AC5D-7B2669F6611D}"/>
              </a:ext>
            </a:extLst>
          </p:cNvPr>
          <p:cNvGrpSpPr/>
          <p:nvPr/>
        </p:nvGrpSpPr>
        <p:grpSpPr>
          <a:xfrm>
            <a:off x="6663621" y="1234949"/>
            <a:ext cx="1942862" cy="1110152"/>
            <a:chOff x="9123040" y="134547"/>
            <a:chExt cx="1942862" cy="1110152"/>
          </a:xfrm>
        </p:grpSpPr>
        <p:sp>
          <p:nvSpPr>
            <p:cNvPr id="20" name="文字方塊 19"/>
            <p:cNvSpPr txBox="1"/>
            <p:nvPr/>
          </p:nvSpPr>
          <p:spPr>
            <a:xfrm>
              <a:off x="9176966" y="134547"/>
              <a:ext cx="1781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Domain Y</a:t>
              </a:r>
              <a:endParaRPr lang="zh-TW" altLang="en-US" sz="2400" dirty="0"/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23040" y="564393"/>
              <a:ext cx="728892" cy="573318"/>
            </a:xfrm>
            <a:prstGeom prst="rect">
              <a:avLst/>
            </a:prstGeom>
          </p:spPr>
        </p:pic>
        <p:pic>
          <p:nvPicPr>
            <p:cNvPr id="22" name="Picture 6" descr="「梵谷」的圖片搜尋結果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5809" y="567350"/>
              <a:ext cx="555873" cy="677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40343" y="537144"/>
              <a:ext cx="525559" cy="701648"/>
            </a:xfrm>
            <a:prstGeom prst="rect">
              <a:avLst/>
            </a:prstGeom>
          </p:spPr>
        </p:pic>
      </p:grpSp>
      <p:sp>
        <p:nvSpPr>
          <p:cNvPr id="25" name="箭號: 向右 24"/>
          <p:cNvSpPr/>
          <p:nvPr/>
        </p:nvSpPr>
        <p:spPr>
          <a:xfrm>
            <a:off x="1906665" y="288907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25"/>
          <p:cNvSpPr/>
          <p:nvPr/>
        </p:nvSpPr>
        <p:spPr>
          <a:xfrm>
            <a:off x="3824679" y="288907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38" y="2538181"/>
            <a:ext cx="1464885" cy="1118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6622770" y="3885359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770" y="3885359"/>
                <a:ext cx="859865" cy="8295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圖片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6991" y="4658241"/>
            <a:ext cx="1590893" cy="1251334"/>
          </a:xfrm>
          <a:prstGeom prst="rect">
            <a:avLst/>
          </a:prstGeom>
        </p:spPr>
      </p:pic>
      <p:pic>
        <p:nvPicPr>
          <p:cNvPr id="32" name="Picture 6" descr="「梵谷」的圖片搜尋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828" y="4665317"/>
            <a:ext cx="1021113" cy="12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8131" y="4665317"/>
            <a:ext cx="931993" cy="1244258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5727" y="2532543"/>
            <a:ext cx="1494397" cy="1173832"/>
          </a:xfrm>
          <a:prstGeom prst="rect">
            <a:avLst/>
          </a:prstGeom>
        </p:spPr>
      </p:pic>
      <p:sp>
        <p:nvSpPr>
          <p:cNvPr id="35" name="文字方塊 34"/>
          <p:cNvSpPr txBox="1"/>
          <p:nvPr/>
        </p:nvSpPr>
        <p:spPr>
          <a:xfrm>
            <a:off x="3170065" y="6022927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Y</a:t>
            </a:r>
            <a:endParaRPr lang="zh-TW" altLang="en-US" sz="24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234792" y="2105304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X</a:t>
            </a:r>
            <a:endParaRPr lang="zh-TW" altLang="en-US" sz="24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8005321" y="4042080"/>
            <a:ext cx="903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sp>
        <p:nvSpPr>
          <p:cNvPr id="38" name="箭號: 向右 37"/>
          <p:cNvSpPr/>
          <p:nvPr/>
        </p:nvSpPr>
        <p:spPr>
          <a:xfrm>
            <a:off x="7576508" y="4088558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箭號: 向右 38"/>
          <p:cNvSpPr/>
          <p:nvPr/>
        </p:nvSpPr>
        <p:spPr>
          <a:xfrm rot="1874375">
            <a:off x="6044558" y="348569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/>
          <p:cNvSpPr/>
          <p:nvPr/>
        </p:nvSpPr>
        <p:spPr>
          <a:xfrm rot="18957067">
            <a:off x="6044557" y="4805327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/>
          <p:cNvSpPr txBox="1"/>
          <p:nvPr/>
        </p:nvSpPr>
        <p:spPr>
          <a:xfrm>
            <a:off x="6622770" y="4766178"/>
            <a:ext cx="2362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 image belongs to domain Y or not</a:t>
            </a:r>
            <a:endParaRPr lang="zh-TW" altLang="en-US" sz="24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4267981" y="1752193"/>
            <a:ext cx="2354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Become similar to domain Y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pic>
        <p:nvPicPr>
          <p:cNvPr id="43" name="Picture 6" descr="「梵谷」的圖片搜尋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17" y="2533669"/>
            <a:ext cx="1027930" cy="125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文字方塊 43"/>
          <p:cNvSpPr txBox="1"/>
          <p:nvPr/>
        </p:nvSpPr>
        <p:spPr>
          <a:xfrm>
            <a:off x="5995020" y="2877143"/>
            <a:ext cx="27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Not what we want!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307217" y="3654526"/>
            <a:ext cx="1708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ignore input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5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Direct Transformation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423220" y="2651591"/>
                <a:ext cx="135685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220" y="2651591"/>
                <a:ext cx="1356852" cy="945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群組 14"/>
          <p:cNvGrpSpPr/>
          <p:nvPr/>
        </p:nvGrpSpPr>
        <p:grpSpPr>
          <a:xfrm>
            <a:off x="6372423" y="552823"/>
            <a:ext cx="2536616" cy="610226"/>
            <a:chOff x="4250491" y="2646474"/>
            <a:chExt cx="2536616" cy="610226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0491" y="2653163"/>
              <a:ext cx="867210" cy="588364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7701" y="2651495"/>
              <a:ext cx="792769" cy="605205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10470" y="2646474"/>
              <a:ext cx="876637" cy="604093"/>
            </a:xfrm>
            <a:prstGeom prst="rect">
              <a:avLst/>
            </a:prstGeom>
          </p:spPr>
        </p:pic>
      </p:grpSp>
      <p:sp>
        <p:nvSpPr>
          <p:cNvPr id="19" name="文字方塊 18"/>
          <p:cNvSpPr txBox="1"/>
          <p:nvPr/>
        </p:nvSpPr>
        <p:spPr>
          <a:xfrm>
            <a:off x="6745429" y="156270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X</a:t>
            </a:r>
            <a:endParaRPr lang="zh-TW" altLang="en-US" sz="2400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37AEF2D-9333-48F7-AC5D-7B2669F6611D}"/>
              </a:ext>
            </a:extLst>
          </p:cNvPr>
          <p:cNvGrpSpPr/>
          <p:nvPr/>
        </p:nvGrpSpPr>
        <p:grpSpPr>
          <a:xfrm>
            <a:off x="6663621" y="1234949"/>
            <a:ext cx="1942862" cy="1110152"/>
            <a:chOff x="9123040" y="134547"/>
            <a:chExt cx="1942862" cy="1110152"/>
          </a:xfrm>
        </p:grpSpPr>
        <p:sp>
          <p:nvSpPr>
            <p:cNvPr id="20" name="文字方塊 19"/>
            <p:cNvSpPr txBox="1"/>
            <p:nvPr/>
          </p:nvSpPr>
          <p:spPr>
            <a:xfrm>
              <a:off x="9176966" y="134547"/>
              <a:ext cx="1781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Domain Y</a:t>
              </a:r>
              <a:endParaRPr lang="zh-TW" altLang="en-US" sz="2400" dirty="0"/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23040" y="564393"/>
              <a:ext cx="728892" cy="573318"/>
            </a:xfrm>
            <a:prstGeom prst="rect">
              <a:avLst/>
            </a:prstGeom>
          </p:spPr>
        </p:pic>
        <p:pic>
          <p:nvPicPr>
            <p:cNvPr id="22" name="Picture 6" descr="「梵谷」的圖片搜尋結果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5809" y="567350"/>
              <a:ext cx="555873" cy="677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40343" y="537144"/>
              <a:ext cx="525559" cy="701648"/>
            </a:xfrm>
            <a:prstGeom prst="rect">
              <a:avLst/>
            </a:prstGeom>
          </p:spPr>
        </p:pic>
      </p:grpSp>
      <p:sp>
        <p:nvSpPr>
          <p:cNvPr id="25" name="箭號: 向右 24"/>
          <p:cNvSpPr/>
          <p:nvPr/>
        </p:nvSpPr>
        <p:spPr>
          <a:xfrm>
            <a:off x="1906665" y="288907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25"/>
          <p:cNvSpPr/>
          <p:nvPr/>
        </p:nvSpPr>
        <p:spPr>
          <a:xfrm>
            <a:off x="3824679" y="288907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38" y="2538181"/>
            <a:ext cx="1464885" cy="1118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6622770" y="3885359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770" y="3885359"/>
                <a:ext cx="859865" cy="8295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圖片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5727" y="2532543"/>
            <a:ext cx="1494397" cy="1173832"/>
          </a:xfrm>
          <a:prstGeom prst="rect">
            <a:avLst/>
          </a:prstGeom>
        </p:spPr>
      </p:pic>
      <p:sp>
        <p:nvSpPr>
          <p:cNvPr id="36" name="文字方塊 35"/>
          <p:cNvSpPr txBox="1"/>
          <p:nvPr/>
        </p:nvSpPr>
        <p:spPr>
          <a:xfrm>
            <a:off x="234792" y="2105304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X</a:t>
            </a:r>
            <a:endParaRPr lang="zh-TW" altLang="en-US" sz="24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8005321" y="4042080"/>
            <a:ext cx="903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sp>
        <p:nvSpPr>
          <p:cNvPr id="38" name="箭號: 向右 37"/>
          <p:cNvSpPr/>
          <p:nvPr/>
        </p:nvSpPr>
        <p:spPr>
          <a:xfrm>
            <a:off x="7576508" y="4088558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箭號: 向右 38"/>
          <p:cNvSpPr/>
          <p:nvPr/>
        </p:nvSpPr>
        <p:spPr>
          <a:xfrm rot="1874375">
            <a:off x="6044558" y="348569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/>
          <p:cNvSpPr txBox="1"/>
          <p:nvPr/>
        </p:nvSpPr>
        <p:spPr>
          <a:xfrm>
            <a:off x="6622770" y="4766178"/>
            <a:ext cx="2362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 image belongs to domain Y or not</a:t>
            </a:r>
            <a:endParaRPr lang="zh-TW" altLang="en-US" sz="24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4267981" y="1752193"/>
            <a:ext cx="2354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Become similar to domain Y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pic>
        <p:nvPicPr>
          <p:cNvPr id="43" name="Picture 6" descr="「梵谷」的圖片搜尋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17" y="2533669"/>
            <a:ext cx="1027930" cy="125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文字方塊 43"/>
          <p:cNvSpPr txBox="1"/>
          <p:nvPr/>
        </p:nvSpPr>
        <p:spPr>
          <a:xfrm>
            <a:off x="5995020" y="2877143"/>
            <a:ext cx="27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Not what we want!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307217" y="3654526"/>
            <a:ext cx="1708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ignore input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AE6855D9-F789-47F6-99D5-66496B7BC041}"/>
              </a:ext>
            </a:extLst>
          </p:cNvPr>
          <p:cNvSpPr/>
          <p:nvPr/>
        </p:nvSpPr>
        <p:spPr>
          <a:xfrm>
            <a:off x="3156356" y="6029937"/>
            <a:ext cx="34507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zh-TW" dirty="0">
                <a:solidFill>
                  <a:srgbClr val="0000FF"/>
                </a:solidFill>
              </a:rPr>
              <a:t>[Tomer Galanti, et al. ICLR, 2018]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6F25957-7372-49CC-B4F0-27E7F4E0A6E4}"/>
              </a:ext>
            </a:extLst>
          </p:cNvPr>
          <p:cNvSpPr txBox="1"/>
          <p:nvPr/>
        </p:nvSpPr>
        <p:spPr>
          <a:xfrm>
            <a:off x="442353" y="4593093"/>
            <a:ext cx="576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issue can be avoided by network design.</a:t>
            </a:r>
            <a:endParaRPr lang="zh-TW" altLang="en-US" sz="2400" dirty="0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D14B1AF4-2B9E-4541-88D0-685CBB3F71E3}"/>
              </a:ext>
            </a:extLst>
          </p:cNvPr>
          <p:cNvSpPr txBox="1"/>
          <p:nvPr/>
        </p:nvSpPr>
        <p:spPr>
          <a:xfrm>
            <a:off x="442353" y="5100579"/>
            <a:ext cx="5766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Simpler generator makes the input and output more closely related.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2920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" grpId="0"/>
      <p:bldP spid="4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箭號: 向右 50">
            <a:extLst>
              <a:ext uri="{FF2B5EF4-FFF2-40B4-BE49-F238E27FC236}">
                <a16:creationId xmlns:a16="http://schemas.microsoft.com/office/drawing/2014/main" id="{2A7C1337-C880-4A98-A951-F73484E2D7AE}"/>
              </a:ext>
            </a:extLst>
          </p:cNvPr>
          <p:cNvSpPr/>
          <p:nvPr/>
        </p:nvSpPr>
        <p:spPr>
          <a:xfrm rot="5400000">
            <a:off x="4887028" y="3757994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Direct Transformation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423220" y="2651591"/>
                <a:ext cx="135685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220" y="2651591"/>
                <a:ext cx="1356852" cy="945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群組 14"/>
          <p:cNvGrpSpPr/>
          <p:nvPr/>
        </p:nvGrpSpPr>
        <p:grpSpPr>
          <a:xfrm>
            <a:off x="6372423" y="552823"/>
            <a:ext cx="2536616" cy="610226"/>
            <a:chOff x="4250491" y="2646474"/>
            <a:chExt cx="2536616" cy="610226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0491" y="2653163"/>
              <a:ext cx="867210" cy="588364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17701" y="2651495"/>
              <a:ext cx="792769" cy="605205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10470" y="2646474"/>
              <a:ext cx="876637" cy="604093"/>
            </a:xfrm>
            <a:prstGeom prst="rect">
              <a:avLst/>
            </a:prstGeom>
          </p:spPr>
        </p:pic>
      </p:grpSp>
      <p:sp>
        <p:nvSpPr>
          <p:cNvPr id="19" name="文字方塊 18"/>
          <p:cNvSpPr txBox="1"/>
          <p:nvPr/>
        </p:nvSpPr>
        <p:spPr>
          <a:xfrm>
            <a:off x="6745429" y="156270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X</a:t>
            </a:r>
            <a:endParaRPr lang="zh-TW" altLang="en-US" sz="2400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37AEF2D-9333-48F7-AC5D-7B2669F6611D}"/>
              </a:ext>
            </a:extLst>
          </p:cNvPr>
          <p:cNvGrpSpPr/>
          <p:nvPr/>
        </p:nvGrpSpPr>
        <p:grpSpPr>
          <a:xfrm>
            <a:off x="6663621" y="1234949"/>
            <a:ext cx="1942862" cy="1110152"/>
            <a:chOff x="9123040" y="134547"/>
            <a:chExt cx="1942862" cy="1110152"/>
          </a:xfrm>
        </p:grpSpPr>
        <p:sp>
          <p:nvSpPr>
            <p:cNvPr id="20" name="文字方塊 19"/>
            <p:cNvSpPr txBox="1"/>
            <p:nvPr/>
          </p:nvSpPr>
          <p:spPr>
            <a:xfrm>
              <a:off x="9176966" y="134547"/>
              <a:ext cx="1781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Domain Y</a:t>
              </a:r>
              <a:endParaRPr lang="zh-TW" altLang="en-US" sz="2400" dirty="0"/>
            </a:p>
          </p:txBody>
        </p:sp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23040" y="564393"/>
              <a:ext cx="728892" cy="573318"/>
            </a:xfrm>
            <a:prstGeom prst="rect">
              <a:avLst/>
            </a:prstGeom>
          </p:spPr>
        </p:pic>
        <p:pic>
          <p:nvPicPr>
            <p:cNvPr id="22" name="Picture 6" descr="「梵谷」的圖片搜尋結果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5809" y="567350"/>
              <a:ext cx="555873" cy="677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40343" y="537144"/>
              <a:ext cx="525559" cy="701648"/>
            </a:xfrm>
            <a:prstGeom prst="rect">
              <a:avLst/>
            </a:prstGeom>
          </p:spPr>
        </p:pic>
      </p:grpSp>
      <p:sp>
        <p:nvSpPr>
          <p:cNvPr id="25" name="箭號: 向右 24"/>
          <p:cNvSpPr/>
          <p:nvPr/>
        </p:nvSpPr>
        <p:spPr>
          <a:xfrm>
            <a:off x="1906665" y="288907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25"/>
          <p:cNvSpPr/>
          <p:nvPr/>
        </p:nvSpPr>
        <p:spPr>
          <a:xfrm>
            <a:off x="3824679" y="288907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38" y="2538181"/>
            <a:ext cx="1464885" cy="1118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/>
              <p:cNvSpPr/>
              <p:nvPr/>
            </p:nvSpPr>
            <p:spPr>
              <a:xfrm>
                <a:off x="6622770" y="3885359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0" name="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770" y="3885359"/>
                <a:ext cx="859865" cy="8295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圖片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5727" y="2532543"/>
            <a:ext cx="1494397" cy="1173832"/>
          </a:xfrm>
          <a:prstGeom prst="rect">
            <a:avLst/>
          </a:prstGeom>
        </p:spPr>
      </p:pic>
      <p:sp>
        <p:nvSpPr>
          <p:cNvPr id="36" name="文字方塊 35"/>
          <p:cNvSpPr txBox="1"/>
          <p:nvPr/>
        </p:nvSpPr>
        <p:spPr>
          <a:xfrm>
            <a:off x="234792" y="2105304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X</a:t>
            </a:r>
            <a:endParaRPr lang="zh-TW" altLang="en-US" sz="24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8005321" y="4042080"/>
            <a:ext cx="903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sp>
        <p:nvSpPr>
          <p:cNvPr id="38" name="箭號: 向右 37"/>
          <p:cNvSpPr/>
          <p:nvPr/>
        </p:nvSpPr>
        <p:spPr>
          <a:xfrm>
            <a:off x="7576508" y="4088558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箭號: 向右 38"/>
          <p:cNvSpPr/>
          <p:nvPr/>
        </p:nvSpPr>
        <p:spPr>
          <a:xfrm rot="1874375">
            <a:off x="6044558" y="348569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/>
          <p:cNvSpPr txBox="1"/>
          <p:nvPr/>
        </p:nvSpPr>
        <p:spPr>
          <a:xfrm>
            <a:off x="6622770" y="4766178"/>
            <a:ext cx="2362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 image belongs to domain Y or not</a:t>
            </a:r>
            <a:endParaRPr lang="zh-TW" altLang="en-US" sz="24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4267981" y="1752193"/>
            <a:ext cx="2354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Become similar to domain Y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CDDAC93-B34E-4013-9A47-785D8B20F527}"/>
              </a:ext>
            </a:extLst>
          </p:cNvPr>
          <p:cNvSpPr/>
          <p:nvPr/>
        </p:nvSpPr>
        <p:spPr>
          <a:xfrm>
            <a:off x="392938" y="4218122"/>
            <a:ext cx="1439869" cy="11183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</a:p>
          <a:p>
            <a:pPr algn="ctr"/>
            <a:r>
              <a:rPr lang="en-US" altLang="zh-TW" sz="2400" dirty="0"/>
              <a:t>Network</a:t>
            </a:r>
            <a:endParaRPr lang="zh-TW" altLang="en-US" sz="2400" dirty="0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C50C4AA6-43EE-4390-B172-0EEEFBD4C7C1}"/>
              </a:ext>
            </a:extLst>
          </p:cNvPr>
          <p:cNvSpPr/>
          <p:nvPr/>
        </p:nvSpPr>
        <p:spPr>
          <a:xfrm>
            <a:off x="4398259" y="4207026"/>
            <a:ext cx="1439869" cy="11183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</a:p>
          <a:p>
            <a:pPr algn="ctr"/>
            <a:r>
              <a:rPr lang="en-US" altLang="zh-TW" sz="2400" dirty="0"/>
              <a:t>Network</a:t>
            </a:r>
            <a:endParaRPr lang="zh-TW" altLang="en-US" sz="2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94A7C2D-6926-4DA2-8223-2A0D8457BC09}"/>
              </a:ext>
            </a:extLst>
          </p:cNvPr>
          <p:cNvSpPr txBox="1"/>
          <p:nvPr/>
        </p:nvSpPr>
        <p:spPr>
          <a:xfrm>
            <a:off x="2196993" y="4558178"/>
            <a:ext cx="186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pre-trained</a:t>
            </a:r>
            <a:endParaRPr lang="zh-TW" altLang="en-US" sz="2400" dirty="0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19AE4F9E-7000-4635-AFE2-501F135943D4}"/>
              </a:ext>
            </a:extLst>
          </p:cNvPr>
          <p:cNvCxnSpPr/>
          <p:nvPr/>
        </p:nvCxnSpPr>
        <p:spPr>
          <a:xfrm flipH="1">
            <a:off x="1857823" y="4803524"/>
            <a:ext cx="4719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C19403CE-645F-44DE-99CB-0010E9CC8A81}"/>
              </a:ext>
            </a:extLst>
          </p:cNvPr>
          <p:cNvCxnSpPr>
            <a:cxnSpLocks/>
          </p:cNvCxnSpPr>
          <p:nvPr/>
        </p:nvCxnSpPr>
        <p:spPr>
          <a:xfrm>
            <a:off x="3926311" y="4803524"/>
            <a:ext cx="4719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群組 8">
            <a:extLst>
              <a:ext uri="{FF2B5EF4-FFF2-40B4-BE49-F238E27FC236}">
                <a16:creationId xmlns:a16="http://schemas.microsoft.com/office/drawing/2014/main" id="{643D5D7B-2859-480F-AA9F-74EE5096534D}"/>
              </a:ext>
            </a:extLst>
          </p:cNvPr>
          <p:cNvGrpSpPr/>
          <p:nvPr/>
        </p:nvGrpSpPr>
        <p:grpSpPr>
          <a:xfrm>
            <a:off x="5159519" y="2726659"/>
            <a:ext cx="1009446" cy="1230042"/>
            <a:chOff x="3692084" y="3411785"/>
            <a:chExt cx="1009446" cy="1230042"/>
          </a:xfrm>
        </p:grpSpPr>
        <p:pic>
          <p:nvPicPr>
            <p:cNvPr id="48" name="Picture 6" descr="「梵谷」的圖片搜尋結果">
              <a:extLst>
                <a:ext uri="{FF2B5EF4-FFF2-40B4-BE49-F238E27FC236}">
                  <a16:creationId xmlns:a16="http://schemas.microsoft.com/office/drawing/2014/main" id="{119F0884-7B2F-4F43-8F13-8CD0B1B94D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084" y="3411785"/>
              <a:ext cx="1009446" cy="1230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「打叉 png」的圖片搜尋結果">
              <a:extLst>
                <a:ext uri="{FF2B5EF4-FFF2-40B4-BE49-F238E27FC236}">
                  <a16:creationId xmlns:a16="http://schemas.microsoft.com/office/drawing/2014/main" id="{791E4E01-9BA9-40E6-A6C9-8279CD2B7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7918" y="3652184"/>
              <a:ext cx="857938" cy="857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箭號: 向右 49">
            <a:extLst>
              <a:ext uri="{FF2B5EF4-FFF2-40B4-BE49-F238E27FC236}">
                <a16:creationId xmlns:a16="http://schemas.microsoft.com/office/drawing/2014/main" id="{5A1891A3-3652-494F-A292-A57DE9ACEF1B}"/>
              </a:ext>
            </a:extLst>
          </p:cNvPr>
          <p:cNvSpPr/>
          <p:nvPr/>
        </p:nvSpPr>
        <p:spPr>
          <a:xfrm rot="5400000">
            <a:off x="859570" y="3721673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箭號: 向右 51">
            <a:extLst>
              <a:ext uri="{FF2B5EF4-FFF2-40B4-BE49-F238E27FC236}">
                <a16:creationId xmlns:a16="http://schemas.microsoft.com/office/drawing/2014/main" id="{5E26E04A-1919-4289-BF59-8C00876B1233}"/>
              </a:ext>
            </a:extLst>
          </p:cNvPr>
          <p:cNvSpPr/>
          <p:nvPr/>
        </p:nvSpPr>
        <p:spPr>
          <a:xfrm rot="5400000">
            <a:off x="859570" y="5459693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箭號: 向右 52">
            <a:extLst>
              <a:ext uri="{FF2B5EF4-FFF2-40B4-BE49-F238E27FC236}">
                <a16:creationId xmlns:a16="http://schemas.microsoft.com/office/drawing/2014/main" id="{4BB36B3E-0776-4F87-BC6D-C9DFF9AEB08E}"/>
              </a:ext>
            </a:extLst>
          </p:cNvPr>
          <p:cNvSpPr/>
          <p:nvPr/>
        </p:nvSpPr>
        <p:spPr>
          <a:xfrm rot="5400000">
            <a:off x="4887028" y="5459693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8100C52-2348-4081-A03D-45794E1D204A}"/>
              </a:ext>
            </a:extLst>
          </p:cNvPr>
          <p:cNvSpPr/>
          <p:nvPr/>
        </p:nvSpPr>
        <p:spPr>
          <a:xfrm>
            <a:off x="392938" y="5952807"/>
            <a:ext cx="1439869" cy="21597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4CF7F1BE-92EC-4DC8-8D29-290D6EACBD35}"/>
              </a:ext>
            </a:extLst>
          </p:cNvPr>
          <p:cNvSpPr/>
          <p:nvPr/>
        </p:nvSpPr>
        <p:spPr>
          <a:xfrm>
            <a:off x="4398258" y="5982263"/>
            <a:ext cx="1439869" cy="21597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75B99492-B056-4333-B2D9-F4E7130DE3D4}"/>
              </a:ext>
            </a:extLst>
          </p:cNvPr>
          <p:cNvCxnSpPr>
            <a:cxnSpLocks/>
          </p:cNvCxnSpPr>
          <p:nvPr/>
        </p:nvCxnSpPr>
        <p:spPr>
          <a:xfrm flipH="1">
            <a:off x="1918489" y="6060796"/>
            <a:ext cx="2437238" cy="6553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9FA6B702-A918-4A8B-89DD-1FD22665752E}"/>
              </a:ext>
            </a:extLst>
          </p:cNvPr>
          <p:cNvSpPr txBox="1"/>
          <p:nvPr/>
        </p:nvSpPr>
        <p:spPr>
          <a:xfrm>
            <a:off x="2182212" y="5228549"/>
            <a:ext cx="1865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as close as possible</a:t>
            </a:r>
            <a:endParaRPr lang="zh-TW" altLang="en-US" sz="24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4513B6E-FF12-4EE7-943B-122F40D49696}"/>
              </a:ext>
            </a:extLst>
          </p:cNvPr>
          <p:cNvSpPr txBox="1"/>
          <p:nvPr/>
        </p:nvSpPr>
        <p:spPr>
          <a:xfrm>
            <a:off x="577264" y="6286231"/>
            <a:ext cx="6086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Baseline of DTN </a:t>
            </a:r>
            <a:r>
              <a:rPr lang="en-US" altLang="zh-TW" dirty="0">
                <a:solidFill>
                  <a:srgbClr val="0000FF"/>
                </a:solidFill>
              </a:rPr>
              <a:t>[Yaniv </a:t>
            </a:r>
            <a:r>
              <a:rPr lang="en-US" altLang="zh-TW" dirty="0" err="1">
                <a:solidFill>
                  <a:srgbClr val="0000FF"/>
                </a:solidFill>
              </a:rPr>
              <a:t>Taigman</a:t>
            </a:r>
            <a:r>
              <a:rPr lang="en-US" altLang="zh-TW" dirty="0">
                <a:solidFill>
                  <a:srgbClr val="0000FF"/>
                </a:solidFill>
              </a:rPr>
              <a:t>, et al., ICLR, 2017] 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4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" grpId="0" animBg="1"/>
      <p:bldP spid="46" grpId="0" animBg="1"/>
      <p:bldP spid="6" grpId="0"/>
      <p:bldP spid="50" grpId="0" animBg="1"/>
      <p:bldP spid="52" grpId="0" animBg="1"/>
      <p:bldP spid="53" grpId="0" animBg="1"/>
      <p:bldP spid="10" grpId="0" animBg="1"/>
      <p:bldP spid="54" grpId="0" animBg="1"/>
      <p:bldP spid="5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Direct Transformation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146746" y="2558245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746" y="2558245"/>
                <a:ext cx="1131382" cy="9456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箭號: 向右 14"/>
          <p:cNvSpPr/>
          <p:nvPr/>
        </p:nvSpPr>
        <p:spPr>
          <a:xfrm>
            <a:off x="1630191" y="285311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右 15"/>
          <p:cNvSpPr/>
          <p:nvPr/>
        </p:nvSpPr>
        <p:spPr>
          <a:xfrm>
            <a:off x="3373390" y="285311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464" y="2502217"/>
            <a:ext cx="1464885" cy="1118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6039642" y="4101021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642" y="4101021"/>
                <a:ext cx="859865" cy="8295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圖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3863" y="4873903"/>
            <a:ext cx="1590893" cy="1251334"/>
          </a:xfrm>
          <a:prstGeom prst="rect">
            <a:avLst/>
          </a:prstGeom>
        </p:spPr>
      </p:pic>
      <p:pic>
        <p:nvPicPr>
          <p:cNvPr id="20" name="Picture 6" descr="「梵谷」的圖片搜尋結果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700" y="4880979"/>
            <a:ext cx="1021113" cy="12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35003" y="4880979"/>
            <a:ext cx="931993" cy="1244258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89495" y="2438763"/>
            <a:ext cx="1494397" cy="1173832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2712437" y="6147427"/>
            <a:ext cx="17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Domain Y</a:t>
            </a:r>
            <a:endParaRPr lang="zh-TW" altLang="en-US" sz="24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7498393" y="4257742"/>
            <a:ext cx="1187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</a:t>
            </a:r>
            <a:endParaRPr lang="zh-TW" altLang="en-US" sz="2400" dirty="0"/>
          </a:p>
        </p:txBody>
      </p:sp>
      <p:sp>
        <p:nvSpPr>
          <p:cNvPr id="25" name="箭號: 向右 24"/>
          <p:cNvSpPr/>
          <p:nvPr/>
        </p:nvSpPr>
        <p:spPr>
          <a:xfrm>
            <a:off x="7069580" y="430422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25"/>
          <p:cNvSpPr/>
          <p:nvPr/>
        </p:nvSpPr>
        <p:spPr>
          <a:xfrm rot="1874375">
            <a:off x="5461430" y="3701361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箭號: 向右 26"/>
          <p:cNvSpPr/>
          <p:nvPr/>
        </p:nvSpPr>
        <p:spPr>
          <a:xfrm rot="18957067">
            <a:off x="5461429" y="502098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6039642" y="4981840"/>
            <a:ext cx="2362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Input image belongs to domain Y or not</a:t>
            </a:r>
            <a:endParaRPr lang="zh-TW" altLang="en-US" sz="2400" dirty="0"/>
          </a:p>
        </p:txBody>
      </p:sp>
      <p:pic>
        <p:nvPicPr>
          <p:cNvPr id="29" name="Picture 6" descr="「梵谷」的圖片搜尋結果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084" y="3411785"/>
            <a:ext cx="1009446" cy="123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9115" y="2447353"/>
            <a:ext cx="1464885" cy="1118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/>
              <p:cNvSpPr/>
              <p:nvPr/>
            </p:nvSpPr>
            <p:spPr>
              <a:xfrm>
                <a:off x="5943204" y="2552836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3" name="矩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204" y="2552836"/>
                <a:ext cx="1131382" cy="9456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箭號: 向右 33"/>
          <p:cNvSpPr/>
          <p:nvPr/>
        </p:nvSpPr>
        <p:spPr>
          <a:xfrm>
            <a:off x="5427574" y="2876761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箭號: 向右 34"/>
          <p:cNvSpPr/>
          <p:nvPr/>
        </p:nvSpPr>
        <p:spPr>
          <a:xfrm>
            <a:off x="7170773" y="2876761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文字方塊 35"/>
          <p:cNvSpPr txBox="1"/>
          <p:nvPr/>
        </p:nvSpPr>
        <p:spPr>
          <a:xfrm>
            <a:off x="3253027" y="1486240"/>
            <a:ext cx="27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38" name="直線接點 37"/>
          <p:cNvCxnSpPr>
            <a:cxnSpLocks/>
          </p:cNvCxnSpPr>
          <p:nvPr/>
        </p:nvCxnSpPr>
        <p:spPr>
          <a:xfrm>
            <a:off x="848906" y="1940803"/>
            <a:ext cx="7562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>
            <a:cxnSpLocks/>
          </p:cNvCxnSpPr>
          <p:nvPr/>
        </p:nvCxnSpPr>
        <p:spPr>
          <a:xfrm>
            <a:off x="841469" y="1978494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/>
          <p:cNvCxnSpPr>
            <a:cxnSpLocks/>
          </p:cNvCxnSpPr>
          <p:nvPr/>
        </p:nvCxnSpPr>
        <p:spPr>
          <a:xfrm>
            <a:off x="8423523" y="1948960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「打叉 png」的圖片搜尋結果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918" y="3652184"/>
            <a:ext cx="857938" cy="85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文字方塊 45"/>
          <p:cNvSpPr txBox="1"/>
          <p:nvPr/>
        </p:nvSpPr>
        <p:spPr>
          <a:xfrm>
            <a:off x="1043966" y="3751224"/>
            <a:ext cx="2785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Lack of information for reconstruction 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6E963C4-A773-45BA-8F2F-747F8FF384E6}"/>
              </a:ext>
            </a:extLst>
          </p:cNvPr>
          <p:cNvSpPr/>
          <p:nvPr/>
        </p:nvSpPr>
        <p:spPr>
          <a:xfrm>
            <a:off x="5697403" y="223268"/>
            <a:ext cx="3343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[Jun-Yan Zhu, et al., ICCV, 2017]</a:t>
            </a:r>
            <a:endParaRPr lang="zh-TW" altLang="en-US" dirty="0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5765E40C-EA04-4597-995E-B152F1876044}"/>
              </a:ext>
            </a:extLst>
          </p:cNvPr>
          <p:cNvSpPr txBox="1"/>
          <p:nvPr/>
        </p:nvSpPr>
        <p:spPr>
          <a:xfrm>
            <a:off x="3253027" y="1941792"/>
            <a:ext cx="27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Cycle consistency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/>
      <p:bldP spid="46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88FCBA-C537-439D-96F9-9E28750A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 of Part 1</a:t>
            </a:r>
            <a:endParaRPr lang="zh-TW" alt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812F7C1-42A5-487B-8F23-5B423557D0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7932466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94C41FBA-59E1-45A6-9EB5-AD66EFCBC5D8}"/>
              </a:ext>
            </a:extLst>
          </p:cNvPr>
          <p:cNvSpPr/>
          <p:nvPr/>
        </p:nvSpPr>
        <p:spPr>
          <a:xfrm>
            <a:off x="822960" y="2593630"/>
            <a:ext cx="3977640" cy="350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439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Direct Transformation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146746" y="2558245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746" y="2558245"/>
                <a:ext cx="1131382" cy="9456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箭號: 向右 14"/>
          <p:cNvSpPr/>
          <p:nvPr/>
        </p:nvSpPr>
        <p:spPr>
          <a:xfrm>
            <a:off x="1630191" y="285311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右 15"/>
          <p:cNvSpPr/>
          <p:nvPr/>
        </p:nvSpPr>
        <p:spPr>
          <a:xfrm>
            <a:off x="3373390" y="285311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464" y="2502217"/>
            <a:ext cx="1464885" cy="111830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9495" y="2438763"/>
            <a:ext cx="1494397" cy="1173832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9115" y="2447353"/>
            <a:ext cx="1464885" cy="1118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5943204" y="2552836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204" y="2552836"/>
                <a:ext cx="1131382" cy="94568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箭號: 向右 20"/>
          <p:cNvSpPr/>
          <p:nvPr/>
        </p:nvSpPr>
        <p:spPr>
          <a:xfrm>
            <a:off x="5427574" y="2876761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箭號: 向右 21"/>
          <p:cNvSpPr/>
          <p:nvPr/>
        </p:nvSpPr>
        <p:spPr>
          <a:xfrm>
            <a:off x="7170773" y="2876761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/>
          <p:cNvSpPr txBox="1"/>
          <p:nvPr/>
        </p:nvSpPr>
        <p:spPr>
          <a:xfrm>
            <a:off x="3252106" y="1455492"/>
            <a:ext cx="27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24" name="直線接點 23"/>
          <p:cNvCxnSpPr>
            <a:cxnSpLocks/>
          </p:cNvCxnSpPr>
          <p:nvPr/>
        </p:nvCxnSpPr>
        <p:spPr>
          <a:xfrm>
            <a:off x="848906" y="1940803"/>
            <a:ext cx="7562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>
            <a:cxnSpLocks/>
          </p:cNvCxnSpPr>
          <p:nvPr/>
        </p:nvCxnSpPr>
        <p:spPr>
          <a:xfrm>
            <a:off x="841469" y="1978494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>
            <a:cxnSpLocks/>
          </p:cNvCxnSpPr>
          <p:nvPr/>
        </p:nvCxnSpPr>
        <p:spPr>
          <a:xfrm>
            <a:off x="8423523" y="1948960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6" descr="「梵谷」的圖片搜尋結果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5" y="4778555"/>
            <a:ext cx="1021113" cy="12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87735" y="4812874"/>
            <a:ext cx="1211723" cy="1238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/>
              <p:cNvSpPr/>
              <p:nvPr/>
            </p:nvSpPr>
            <p:spPr>
              <a:xfrm>
                <a:off x="2154396" y="4932484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1" name="矩形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396" y="4932484"/>
                <a:ext cx="1131382" cy="9456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箭號: 向右 31"/>
          <p:cNvSpPr/>
          <p:nvPr/>
        </p:nvSpPr>
        <p:spPr>
          <a:xfrm>
            <a:off x="1638766" y="525640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箭號: 向右 32"/>
          <p:cNvSpPr/>
          <p:nvPr/>
        </p:nvSpPr>
        <p:spPr>
          <a:xfrm>
            <a:off x="3381965" y="525640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/>
              <p:cNvSpPr/>
              <p:nvPr/>
            </p:nvSpPr>
            <p:spPr>
              <a:xfrm>
                <a:off x="5944129" y="5005440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4" name="矩形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129" y="5005440"/>
                <a:ext cx="1131382" cy="94568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箭號: 向右 34"/>
          <p:cNvSpPr/>
          <p:nvPr/>
        </p:nvSpPr>
        <p:spPr>
          <a:xfrm>
            <a:off x="5427574" y="530031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箭號: 向右 35"/>
          <p:cNvSpPr/>
          <p:nvPr/>
        </p:nvSpPr>
        <p:spPr>
          <a:xfrm>
            <a:off x="7170773" y="530031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7" name="Picture 6" descr="「梵谷」的圖片搜尋結果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562" y="4779353"/>
            <a:ext cx="1021113" cy="12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直線接點 37"/>
          <p:cNvCxnSpPr>
            <a:cxnSpLocks/>
          </p:cNvCxnSpPr>
          <p:nvPr/>
        </p:nvCxnSpPr>
        <p:spPr>
          <a:xfrm>
            <a:off x="848905" y="6554523"/>
            <a:ext cx="7562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/>
          <p:cNvSpPr txBox="1"/>
          <p:nvPr/>
        </p:nvSpPr>
        <p:spPr>
          <a:xfrm>
            <a:off x="3202916" y="6092858"/>
            <a:ext cx="278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40" name="直線接點 39"/>
          <p:cNvCxnSpPr>
            <a:cxnSpLocks/>
          </p:cNvCxnSpPr>
          <p:nvPr/>
        </p:nvCxnSpPr>
        <p:spPr>
          <a:xfrm flipV="1">
            <a:off x="893138" y="6051725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>
            <a:cxnSpLocks/>
          </p:cNvCxnSpPr>
          <p:nvPr/>
        </p:nvCxnSpPr>
        <p:spPr>
          <a:xfrm flipV="1">
            <a:off x="8354983" y="6051725"/>
            <a:ext cx="0" cy="46885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矩形 41"/>
              <p:cNvSpPr/>
              <p:nvPr/>
            </p:nvSpPr>
            <p:spPr>
              <a:xfrm>
                <a:off x="5064627" y="3736233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2" name="矩形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627" y="3736233"/>
                <a:ext cx="859865" cy="82957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箭號: 向右 44"/>
          <p:cNvSpPr/>
          <p:nvPr/>
        </p:nvSpPr>
        <p:spPr>
          <a:xfrm>
            <a:off x="5932406" y="399163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箭號: 向右 45"/>
          <p:cNvSpPr/>
          <p:nvPr/>
        </p:nvSpPr>
        <p:spPr>
          <a:xfrm rot="1874375">
            <a:off x="4595630" y="3406252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矩形 47"/>
              <p:cNvSpPr/>
              <p:nvPr/>
            </p:nvSpPr>
            <p:spPr>
              <a:xfrm>
                <a:off x="3381965" y="3881320"/>
                <a:ext cx="859865" cy="829578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8" name="矩形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965" y="3881320"/>
                <a:ext cx="859865" cy="82957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箭號: 向右 48"/>
          <p:cNvSpPr/>
          <p:nvPr/>
        </p:nvSpPr>
        <p:spPr>
          <a:xfrm rot="13132344">
            <a:off x="4201662" y="4508880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箭號: 向右 50"/>
          <p:cNvSpPr/>
          <p:nvPr/>
        </p:nvSpPr>
        <p:spPr>
          <a:xfrm flipH="1">
            <a:off x="2886743" y="4093865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文字方塊 51"/>
          <p:cNvSpPr txBox="1"/>
          <p:nvPr/>
        </p:nvSpPr>
        <p:spPr>
          <a:xfrm>
            <a:off x="6333261" y="3798966"/>
            <a:ext cx="2836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scalar: belongs to domain Y or not</a:t>
            </a:r>
            <a:endParaRPr lang="zh-TW" altLang="en-US" sz="2400" dirty="0"/>
          </a:p>
        </p:txBody>
      </p:sp>
      <p:sp>
        <p:nvSpPr>
          <p:cNvPr id="53" name="文字方塊 52"/>
          <p:cNvSpPr txBox="1"/>
          <p:nvPr/>
        </p:nvSpPr>
        <p:spPr>
          <a:xfrm>
            <a:off x="612203" y="3806814"/>
            <a:ext cx="236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scalar: belongs to domain X or not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455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/>
      <p:bldP spid="48" grpId="0" animBg="1"/>
      <p:bldP spid="49" grpId="0" animBg="1"/>
      <p:bldP spid="51" grpId="0" animBg="1"/>
      <p:bldP spid="5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「disco GAN」的圖片搜尋結果">
            <a:extLst>
              <a:ext uri="{FF2B5EF4-FFF2-40B4-BE49-F238E27FC236}">
                <a16:creationId xmlns:a16="http://schemas.microsoft.com/office/drawing/2014/main" id="{FD6006BE-5562-44D7-AD41-AB3F3401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98" y="244369"/>
            <a:ext cx="4614983" cy="369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ED8E0A0-B823-4511-9381-6F5852680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19" y="2917468"/>
            <a:ext cx="5121292" cy="166878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4ECFCAA-EA5E-4C9B-A9D5-D3DAFD8C0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EC2707-6D03-4855-B728-F06A41B38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9D9F038-94DE-4575-86A6-D5EBD808A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463" y="4852004"/>
            <a:ext cx="6546850" cy="164087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19583E2-E663-4AB1-AE57-D8D2FE68C6C0}"/>
              </a:ext>
            </a:extLst>
          </p:cNvPr>
          <p:cNvSpPr/>
          <p:nvPr/>
        </p:nvSpPr>
        <p:spPr>
          <a:xfrm>
            <a:off x="191604" y="5345265"/>
            <a:ext cx="19443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Cycle GAN</a:t>
            </a:r>
            <a:endParaRPr lang="zh-TW" altLang="en-US" sz="3200" b="1" i="1" u="sng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EC73F7A-EE7B-41C0-8620-4D00CC382513}"/>
              </a:ext>
            </a:extLst>
          </p:cNvPr>
          <p:cNvSpPr/>
          <p:nvPr/>
        </p:nvSpPr>
        <p:spPr>
          <a:xfrm>
            <a:off x="236538" y="2103279"/>
            <a:ext cx="1848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Dual GAN</a:t>
            </a:r>
            <a:endParaRPr lang="zh-TW" altLang="en-US" sz="3200" b="1" i="1" u="sng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DCF5756-D039-4173-9203-5E32D78D43DB}"/>
              </a:ext>
            </a:extLst>
          </p:cNvPr>
          <p:cNvSpPr/>
          <p:nvPr/>
        </p:nvSpPr>
        <p:spPr>
          <a:xfrm>
            <a:off x="3338098" y="329685"/>
            <a:ext cx="1958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Disco GAN</a:t>
            </a:r>
            <a:endParaRPr lang="zh-TW" altLang="en-US" sz="3200" b="1" i="1" u="sng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17127CB-EE70-438D-80C9-AA0FE5ECF2C7}"/>
              </a:ext>
            </a:extLst>
          </p:cNvPr>
          <p:cNvSpPr/>
          <p:nvPr/>
        </p:nvSpPr>
        <p:spPr>
          <a:xfrm>
            <a:off x="5506577" y="6442719"/>
            <a:ext cx="3343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[Jun-Yan Zhu, et al., ICCV, 2017]</a:t>
            </a:r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D66A7F2-44C3-4BB2-ADDD-C926B789C502}"/>
              </a:ext>
            </a:extLst>
          </p:cNvPr>
          <p:cNvSpPr/>
          <p:nvPr/>
        </p:nvSpPr>
        <p:spPr>
          <a:xfrm>
            <a:off x="4220811" y="4177714"/>
            <a:ext cx="2712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[</a:t>
            </a:r>
            <a:r>
              <a:rPr lang="en-US" altLang="zh-TW" dirty="0" err="1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Zili</a:t>
            </a:r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 Yi, et al., ICCV, 2017] </a:t>
            </a:r>
            <a:endParaRPr lang="zh-TW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38A3819-55AB-446D-8AD5-A0F147B3D093}"/>
              </a:ext>
            </a:extLst>
          </p:cNvPr>
          <p:cNvSpPr/>
          <p:nvPr/>
        </p:nvSpPr>
        <p:spPr>
          <a:xfrm>
            <a:off x="2619750" y="1811446"/>
            <a:ext cx="1889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[</a:t>
            </a:r>
            <a:r>
              <a:rPr lang="en-US" altLang="zh-TW" dirty="0" err="1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Taeksoo</a:t>
            </a:r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 Kim, et al., ICML, 2017]</a:t>
            </a:r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D22DCED-A0DE-486B-8FB2-5F9697520900}"/>
              </a:ext>
            </a:extLst>
          </p:cNvPr>
          <p:cNvSpPr txBox="1"/>
          <p:nvPr/>
        </p:nvSpPr>
        <p:spPr>
          <a:xfrm>
            <a:off x="117109" y="244369"/>
            <a:ext cx="3003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For multiple domains, considering </a:t>
            </a:r>
            <a:r>
              <a:rPr lang="en-US" altLang="zh-TW" sz="2400" dirty="0" err="1"/>
              <a:t>starGAN</a:t>
            </a:r>
            <a:endParaRPr lang="zh-TW" altLang="en-US" sz="24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497DEBC-D8EB-4236-9AD9-95E96B8A4750}"/>
              </a:ext>
            </a:extLst>
          </p:cNvPr>
          <p:cNvSpPr/>
          <p:nvPr/>
        </p:nvSpPr>
        <p:spPr>
          <a:xfrm>
            <a:off x="340829" y="966985"/>
            <a:ext cx="2556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</a:t>
            </a:r>
            <a:r>
              <a:rPr lang="en-US" altLang="zh-TW" dirty="0" err="1">
                <a:solidFill>
                  <a:srgbClr val="0000FF"/>
                </a:solidFill>
              </a:rPr>
              <a:t>Yunjey</a:t>
            </a:r>
            <a:r>
              <a:rPr lang="en-US" altLang="zh-TW" dirty="0">
                <a:solidFill>
                  <a:srgbClr val="0000FF"/>
                </a:solidFill>
              </a:rPr>
              <a:t> Choi, </a:t>
            </a:r>
            <a:r>
              <a:rPr lang="en-US" altLang="zh-TW" dirty="0" err="1">
                <a:solidFill>
                  <a:srgbClr val="0000FF"/>
                </a:solidFill>
              </a:rPr>
              <a:t>arXiv</a:t>
            </a:r>
            <a:r>
              <a:rPr lang="en-US" altLang="zh-TW" dirty="0">
                <a:solidFill>
                  <a:srgbClr val="0000FF"/>
                </a:solidFill>
              </a:rPr>
              <a:t>, 2017]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433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86BC3A-97C3-4A84-A521-39B54EE08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Issue of Cycle Consistency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58489C-A0BF-4BAB-8C7C-A4A252F6D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err="1"/>
              <a:t>CycleGAN</a:t>
            </a:r>
            <a:r>
              <a:rPr lang="en-US" altLang="zh-TW" b="1" dirty="0"/>
              <a:t>: a Master of Steganography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C9EBD77-68CA-40D9-8C81-D7158D5CFB6B}"/>
              </a:ext>
            </a:extLst>
          </p:cNvPr>
          <p:cNvSpPr/>
          <p:nvPr/>
        </p:nvSpPr>
        <p:spPr>
          <a:xfrm>
            <a:off x="4945244" y="2285869"/>
            <a:ext cx="4055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[Casey Chu, et al., NIPS workshop, 2017] </a:t>
            </a:r>
            <a:endParaRPr lang="zh-TW" altLang="en-US" dirty="0">
              <a:solidFill>
                <a:srgbClr val="0000FF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7FA05E5-AF1F-434E-8E10-1AFD6782A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87" y="3428999"/>
            <a:ext cx="2647950" cy="2667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74B48FE-F2A0-4A18-B98B-D1935BD40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945" y="3424237"/>
            <a:ext cx="2638425" cy="267652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852D927-0CC3-4D9A-AAC2-9A3E66037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544" y="3424237"/>
            <a:ext cx="2705100" cy="26765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A6DF05CA-E26D-4770-8F3A-DDDE04BC0981}"/>
                  </a:ext>
                </a:extLst>
              </p:cNvPr>
              <p:cNvSpPr/>
              <p:nvPr/>
            </p:nvSpPr>
            <p:spPr>
              <a:xfrm>
                <a:off x="5538462" y="2736388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A6DF05CA-E26D-4770-8F3A-DDDE04BC09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462" y="2736388"/>
                <a:ext cx="1131382" cy="9456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B6F4276-AD83-477E-A0F0-9575A0DC5BCD}"/>
                  </a:ext>
                </a:extLst>
              </p:cNvPr>
              <p:cNvSpPr/>
              <p:nvPr/>
            </p:nvSpPr>
            <p:spPr>
              <a:xfrm>
                <a:off x="2561575" y="2816458"/>
                <a:ext cx="113138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B6F4276-AD83-477E-A0F0-9575A0DC5B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575" y="2816458"/>
                <a:ext cx="1131382" cy="9456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845E07D0-2FD3-4F0C-91D1-8EECFAB6BB37}"/>
              </a:ext>
            </a:extLst>
          </p:cNvPr>
          <p:cNvSpPr/>
          <p:nvPr/>
        </p:nvSpPr>
        <p:spPr>
          <a:xfrm rot="19747538">
            <a:off x="947665" y="5387952"/>
            <a:ext cx="1164172" cy="3341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B9766DF-AB0F-4A62-8597-9ECCFBD2028F}"/>
              </a:ext>
            </a:extLst>
          </p:cNvPr>
          <p:cNvSpPr/>
          <p:nvPr/>
        </p:nvSpPr>
        <p:spPr>
          <a:xfrm rot="19747538">
            <a:off x="3787650" y="5387951"/>
            <a:ext cx="1164172" cy="3341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375E9BD-A94D-4622-8950-4AF4B250C8CE}"/>
              </a:ext>
            </a:extLst>
          </p:cNvPr>
          <p:cNvSpPr/>
          <p:nvPr/>
        </p:nvSpPr>
        <p:spPr>
          <a:xfrm rot="19747538">
            <a:off x="6783672" y="5387950"/>
            <a:ext cx="1164172" cy="3341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21D6E45-EFC5-4E16-BC48-E41406ABA4BC}"/>
              </a:ext>
            </a:extLst>
          </p:cNvPr>
          <p:cNvSpPr txBox="1"/>
          <p:nvPr/>
        </p:nvSpPr>
        <p:spPr>
          <a:xfrm>
            <a:off x="2824672" y="6105392"/>
            <a:ext cx="3640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information is hidden.</a:t>
            </a:r>
            <a:endParaRPr lang="zh-TW" altLang="en-US" sz="2400" dirty="0"/>
          </a:p>
        </p:txBody>
      </p:sp>
      <p:sp>
        <p:nvSpPr>
          <p:cNvPr id="16" name="箭號: 彎曲 15">
            <a:extLst>
              <a:ext uri="{FF2B5EF4-FFF2-40B4-BE49-F238E27FC236}">
                <a16:creationId xmlns:a16="http://schemas.microsoft.com/office/drawing/2014/main" id="{12941379-C99F-4943-9859-AD92275969EA}"/>
              </a:ext>
            </a:extLst>
          </p:cNvPr>
          <p:cNvSpPr/>
          <p:nvPr/>
        </p:nvSpPr>
        <p:spPr>
          <a:xfrm>
            <a:off x="1696062" y="3067050"/>
            <a:ext cx="865513" cy="695093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箭號: 彎曲 16">
            <a:extLst>
              <a:ext uri="{FF2B5EF4-FFF2-40B4-BE49-F238E27FC236}">
                <a16:creationId xmlns:a16="http://schemas.microsoft.com/office/drawing/2014/main" id="{15868CF9-D018-4DFB-BF35-6AA1E95CA73F}"/>
              </a:ext>
            </a:extLst>
          </p:cNvPr>
          <p:cNvSpPr/>
          <p:nvPr/>
        </p:nvSpPr>
        <p:spPr>
          <a:xfrm>
            <a:off x="4700874" y="3009223"/>
            <a:ext cx="865513" cy="695093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箭號: 彎曲 17">
            <a:extLst>
              <a:ext uri="{FF2B5EF4-FFF2-40B4-BE49-F238E27FC236}">
                <a16:creationId xmlns:a16="http://schemas.microsoft.com/office/drawing/2014/main" id="{8C30D3EF-48B7-4F6C-97FF-65E86754BF57}"/>
              </a:ext>
            </a:extLst>
          </p:cNvPr>
          <p:cNvSpPr/>
          <p:nvPr/>
        </p:nvSpPr>
        <p:spPr>
          <a:xfrm rot="5400000">
            <a:off x="3631960" y="3253634"/>
            <a:ext cx="865513" cy="695093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箭號: 彎曲 18">
            <a:extLst>
              <a:ext uri="{FF2B5EF4-FFF2-40B4-BE49-F238E27FC236}">
                <a16:creationId xmlns:a16="http://schemas.microsoft.com/office/drawing/2014/main" id="{97271B49-4F86-4AE5-8DE5-ABDB76198558}"/>
              </a:ext>
            </a:extLst>
          </p:cNvPr>
          <p:cNvSpPr/>
          <p:nvPr/>
        </p:nvSpPr>
        <p:spPr>
          <a:xfrm rot="5400000">
            <a:off x="6584634" y="3193407"/>
            <a:ext cx="865513" cy="695093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803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750803-F188-4279-B53A-25A9AC4A0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Unsupervised </a:t>
            </a:r>
            <a:br>
              <a:rPr lang="en-US" altLang="zh-TW" dirty="0"/>
            </a:br>
            <a:r>
              <a:rPr lang="en-US" altLang="zh-TW" dirty="0"/>
              <a:t>Conditional Generation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7937F1-A594-451D-A840-5DE3381DE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Approach 1: Direct Transformation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Approach 2: Projection to Common Space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30630C9-CF17-4B0E-B125-0F527E0D8B92}"/>
              </a:ext>
            </a:extLst>
          </p:cNvPr>
          <p:cNvSpPr/>
          <p:nvPr/>
        </p:nvSpPr>
        <p:spPr>
          <a:xfrm>
            <a:off x="4931723" y="2476708"/>
            <a:ext cx="1473573" cy="106659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tx1"/>
                </a:solidFill>
              </a:rPr>
              <a:t>?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D834A3E-B2C7-4782-A8CF-FF01230679EE}"/>
                  </a:ext>
                </a:extLst>
              </p:cNvPr>
              <p:cNvSpPr/>
              <p:nvPr/>
            </p:nvSpPr>
            <p:spPr>
              <a:xfrm>
                <a:off x="2978392" y="2542341"/>
                <a:ext cx="1356852" cy="94568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D834A3E-B2C7-4782-A8CF-FF01230679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8392" y="2542341"/>
                <a:ext cx="1356852" cy="945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箭號: 向右 5">
            <a:extLst>
              <a:ext uri="{FF2B5EF4-FFF2-40B4-BE49-F238E27FC236}">
                <a16:creationId xmlns:a16="http://schemas.microsoft.com/office/drawing/2014/main" id="{E3662682-2422-45DC-9A55-455AD530966F}"/>
              </a:ext>
            </a:extLst>
          </p:cNvPr>
          <p:cNvSpPr/>
          <p:nvPr/>
        </p:nvSpPr>
        <p:spPr>
          <a:xfrm>
            <a:off x="2461837" y="277982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C3DBB7D3-C0FF-4D1A-9525-9FBF0F87A099}"/>
              </a:ext>
            </a:extLst>
          </p:cNvPr>
          <p:cNvSpPr/>
          <p:nvPr/>
        </p:nvSpPr>
        <p:spPr>
          <a:xfrm>
            <a:off x="4379851" y="2779829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1EC9D73-6391-43E5-AC4F-A55875E14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10" y="2428931"/>
            <a:ext cx="1464885" cy="111830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B137058-286C-4253-AD9C-76CA3F6FF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899" y="2423293"/>
            <a:ext cx="1494397" cy="1173832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AD44ECCD-76FC-41CD-A504-E67C7288A23B}"/>
              </a:ext>
            </a:extLst>
          </p:cNvPr>
          <p:cNvSpPr txBox="1"/>
          <p:nvPr/>
        </p:nvSpPr>
        <p:spPr>
          <a:xfrm>
            <a:off x="789964" y="3462209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Domain X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EED212B-9EE4-48A3-8FFC-84A5DE485DD4}"/>
              </a:ext>
            </a:extLst>
          </p:cNvPr>
          <p:cNvSpPr txBox="1"/>
          <p:nvPr/>
        </p:nvSpPr>
        <p:spPr>
          <a:xfrm>
            <a:off x="4767509" y="3496867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Domain Y</a:t>
            </a:r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675A37C-9DCF-4BA7-BDFB-4B4579350BEE}"/>
              </a:ext>
            </a:extLst>
          </p:cNvPr>
          <p:cNvSpPr txBox="1"/>
          <p:nvPr/>
        </p:nvSpPr>
        <p:spPr>
          <a:xfrm>
            <a:off x="6731007" y="2579380"/>
            <a:ext cx="2106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For texture or color change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27B12EB1-B555-4437-8DA0-0C7C84FB89E6}"/>
                  </a:ext>
                </a:extLst>
              </p:cNvPr>
              <p:cNvSpPr/>
              <p:nvPr/>
            </p:nvSpPr>
            <p:spPr>
              <a:xfrm>
                <a:off x="2027069" y="4492682"/>
                <a:ext cx="1356852" cy="9456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27B12EB1-B555-4437-8DA0-0C7C84FB89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069" y="4492682"/>
                <a:ext cx="1356852" cy="9456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E8CCF557-16A1-407B-A6E2-4C6568728D9F}"/>
                  </a:ext>
                </a:extLst>
              </p:cNvPr>
              <p:cNvSpPr/>
              <p:nvPr/>
            </p:nvSpPr>
            <p:spPr>
              <a:xfrm>
                <a:off x="5191832" y="4463478"/>
                <a:ext cx="1356852" cy="94568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E8CCF557-16A1-407B-A6E2-4C6568728D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832" y="4463478"/>
                <a:ext cx="1356852" cy="9456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字方塊 14">
            <a:extLst>
              <a:ext uri="{FF2B5EF4-FFF2-40B4-BE49-F238E27FC236}">
                <a16:creationId xmlns:a16="http://schemas.microsoft.com/office/drawing/2014/main" id="{18733C87-D362-4C23-A7F3-59C651D4D1B9}"/>
              </a:ext>
            </a:extLst>
          </p:cNvPr>
          <p:cNvSpPr txBox="1"/>
          <p:nvPr/>
        </p:nvSpPr>
        <p:spPr>
          <a:xfrm>
            <a:off x="1725780" y="5414610"/>
            <a:ext cx="1959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Encoder of domain X</a:t>
            </a:r>
            <a:endParaRPr lang="zh-TW" altLang="en-US" sz="24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2BB8DF0-B423-4CD9-BFC9-2B149A703D74}"/>
              </a:ext>
            </a:extLst>
          </p:cNvPr>
          <p:cNvSpPr txBox="1"/>
          <p:nvPr/>
        </p:nvSpPr>
        <p:spPr>
          <a:xfrm>
            <a:off x="4890542" y="5399025"/>
            <a:ext cx="1959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Decoder of domain Y</a:t>
            </a:r>
            <a:endParaRPr lang="zh-TW" altLang="en-US" sz="2400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42E74C1-32FE-4A72-A0B5-49DC9D63B26F}"/>
              </a:ext>
            </a:extLst>
          </p:cNvPr>
          <p:cNvSpPr txBox="1"/>
          <p:nvPr/>
        </p:nvSpPr>
        <p:spPr>
          <a:xfrm>
            <a:off x="3667954" y="6294458"/>
            <a:ext cx="5242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Larger change, only keep the semantics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42BD1022-9A67-46F2-89ED-14AF063E0D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4" y="4492682"/>
            <a:ext cx="943634" cy="936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2" descr="「新八」的圖片搜尋結果">
            <a:extLst>
              <a:ext uri="{FF2B5EF4-FFF2-40B4-BE49-F238E27FC236}">
                <a16:creationId xmlns:a16="http://schemas.microsoft.com/office/drawing/2014/main" id="{EF31939D-9356-43BA-A36E-AD6FA68E5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927" y="4431831"/>
            <a:ext cx="868408" cy="115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A0BD62F3-C622-406F-8C0C-1DA535DF17B5}"/>
              </a:ext>
            </a:extLst>
          </p:cNvPr>
          <p:cNvSpPr/>
          <p:nvPr/>
        </p:nvSpPr>
        <p:spPr>
          <a:xfrm>
            <a:off x="1511429" y="4798767"/>
            <a:ext cx="471948" cy="3687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13CF45BF-A558-4E69-AA6F-B63736570811}"/>
              </a:ext>
            </a:extLst>
          </p:cNvPr>
          <p:cNvSpPr/>
          <p:nvPr/>
        </p:nvSpPr>
        <p:spPr>
          <a:xfrm>
            <a:off x="3402212" y="4819865"/>
            <a:ext cx="728555" cy="34761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8532D0B0-0252-4A91-9C41-C5F4418DCF04}"/>
              </a:ext>
            </a:extLst>
          </p:cNvPr>
          <p:cNvSpPr/>
          <p:nvPr/>
        </p:nvSpPr>
        <p:spPr>
          <a:xfrm>
            <a:off x="4493233" y="4819781"/>
            <a:ext cx="710986" cy="31017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E2C8A89D-B773-4FB0-9490-2B780DDF8FA7}"/>
              </a:ext>
            </a:extLst>
          </p:cNvPr>
          <p:cNvSpPr/>
          <p:nvPr/>
        </p:nvSpPr>
        <p:spPr>
          <a:xfrm>
            <a:off x="6587274" y="4790661"/>
            <a:ext cx="471948" cy="34594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77DD866-905E-435C-A500-8077B14CD867}"/>
              </a:ext>
            </a:extLst>
          </p:cNvPr>
          <p:cNvSpPr txBox="1"/>
          <p:nvPr/>
        </p:nvSpPr>
        <p:spPr>
          <a:xfrm>
            <a:off x="6676277" y="5523065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Domain Y</a:t>
            </a:r>
            <a:endParaRPr lang="zh-TW" altLang="en-US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FA437C7-93C0-4521-B573-02756B943742}"/>
              </a:ext>
            </a:extLst>
          </p:cNvPr>
          <p:cNvSpPr txBox="1"/>
          <p:nvPr/>
        </p:nvSpPr>
        <p:spPr>
          <a:xfrm>
            <a:off x="71843" y="5442269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Domain X</a:t>
            </a:r>
            <a:endParaRPr lang="zh-TW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17D6B25-D858-4B90-B994-900603CD9D60}"/>
              </a:ext>
            </a:extLst>
          </p:cNvPr>
          <p:cNvSpPr/>
          <p:nvPr/>
        </p:nvSpPr>
        <p:spPr>
          <a:xfrm>
            <a:off x="4197473" y="4508185"/>
            <a:ext cx="229055" cy="9456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960C052-7901-4A05-8D82-46F7551FE9F7}"/>
              </a:ext>
            </a:extLst>
          </p:cNvPr>
          <p:cNvSpPr txBox="1"/>
          <p:nvPr/>
        </p:nvSpPr>
        <p:spPr>
          <a:xfrm>
            <a:off x="3638187" y="5402074"/>
            <a:ext cx="1356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Face</a:t>
            </a:r>
          </a:p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Attribute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4806B29-4227-4B7E-B15E-ADBFAAD507E0}"/>
              </a:ext>
            </a:extLst>
          </p:cNvPr>
          <p:cNvSpPr/>
          <p:nvPr/>
        </p:nvSpPr>
        <p:spPr>
          <a:xfrm>
            <a:off x="285885" y="3884828"/>
            <a:ext cx="8494493" cy="24096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02540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67A7930F-CB10-4C9A-827C-BADDF5D8A69E}"/>
              </a:ext>
            </a:extLst>
          </p:cNvPr>
          <p:cNvSpPr txBox="1"/>
          <p:nvPr/>
        </p:nvSpPr>
        <p:spPr>
          <a:xfrm>
            <a:off x="1673359" y="6308208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Domain X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3F73114-FA5E-420D-8401-A54D491331E1}"/>
              </a:ext>
            </a:extLst>
          </p:cNvPr>
          <p:cNvSpPr txBox="1"/>
          <p:nvPr/>
        </p:nvSpPr>
        <p:spPr>
          <a:xfrm>
            <a:off x="5898290" y="6338025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Domain Y</a:t>
            </a:r>
            <a:endParaRPr lang="zh-TW" altLang="en-US" dirty="0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13971EF-8A28-418E-B689-2AD605A1061F}"/>
              </a:ext>
            </a:extLst>
          </p:cNvPr>
          <p:cNvGrpSpPr/>
          <p:nvPr/>
        </p:nvGrpSpPr>
        <p:grpSpPr>
          <a:xfrm>
            <a:off x="974693" y="4614654"/>
            <a:ext cx="3182604" cy="1629190"/>
            <a:chOff x="842174" y="4574733"/>
            <a:chExt cx="3255289" cy="1666398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CBC2C9EC-C43C-437A-A3BA-D2D1AB1E0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2174" y="4574733"/>
              <a:ext cx="1019175" cy="10668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16BCFAA-676A-41C0-93D8-E09041129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9499" y="5174331"/>
              <a:ext cx="1038225" cy="10668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39779FF-9DEF-4568-B0AA-6BA7EE0B2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0473" y="4607593"/>
              <a:ext cx="1076325" cy="11334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D15C67D0-8BF6-4C78-B27A-42CB215CA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1138" y="5164806"/>
              <a:ext cx="1076325" cy="10763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8CDB6E85-CDA2-4A54-8673-0A2182FEE7E5}"/>
              </a:ext>
            </a:extLst>
          </p:cNvPr>
          <p:cNvGrpSpPr/>
          <p:nvPr/>
        </p:nvGrpSpPr>
        <p:grpSpPr>
          <a:xfrm>
            <a:off x="4986705" y="4476697"/>
            <a:ext cx="3346544" cy="1921107"/>
            <a:chOff x="4722927" y="4138477"/>
            <a:chExt cx="4230262" cy="2428411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D04107EA-7735-4E2D-9261-5F054D54B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4959" y="4216979"/>
              <a:ext cx="1133072" cy="1133072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651DD5B2-0381-4300-B9BD-8026AEAAE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3997" y="5136270"/>
              <a:ext cx="1133072" cy="1133072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88B3730D-9062-4A32-ABE4-6C398D058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942" y="4310264"/>
              <a:ext cx="1133072" cy="1133072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28354814-4A31-4054-9DE6-D5FAEF46A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751" y="5433816"/>
              <a:ext cx="1133072" cy="1133072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E31FC90D-E87E-4809-A6E8-1623F1F8D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927" y="5017890"/>
              <a:ext cx="1133072" cy="1133072"/>
            </a:xfrm>
            <a:prstGeom prst="rect">
              <a:avLst/>
            </a:prstGeom>
          </p:spPr>
        </p:pic>
        <p:pic>
          <p:nvPicPr>
            <p:cNvPr id="6" name="Picture 2" descr="「新八」的圖片搜尋結果">
              <a:extLst>
                <a:ext uri="{FF2B5EF4-FFF2-40B4-BE49-F238E27FC236}">
                  <a16:creationId xmlns:a16="http://schemas.microsoft.com/office/drawing/2014/main" id="{86D99DFA-0B40-41FA-94A9-42EA45B6F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7817" y="4138477"/>
              <a:ext cx="955400" cy="1273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4331696A-A72A-4FCC-B525-32B592466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0117" y="4867280"/>
              <a:ext cx="1133072" cy="113307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AA5B6E-668C-4BCC-9FB7-4237488BDDE7}"/>
                  </a:ext>
                </a:extLst>
              </p:cNvPr>
              <p:cNvSpPr/>
              <p:nvPr/>
            </p:nvSpPr>
            <p:spPr>
              <a:xfrm>
                <a:off x="2377343" y="1729496"/>
                <a:ext cx="1356852" cy="9456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AA5B6E-668C-4BCC-9FB7-4237488BDD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343" y="1729496"/>
                <a:ext cx="1356852" cy="94568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2B94C88-AE5A-4328-846B-824331EA4B6E}"/>
                  </a:ext>
                </a:extLst>
              </p:cNvPr>
              <p:cNvSpPr/>
              <p:nvPr/>
            </p:nvSpPr>
            <p:spPr>
              <a:xfrm>
                <a:off x="2377343" y="3097132"/>
                <a:ext cx="1356852" cy="94568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2B94C88-AE5A-4328-846B-824331EA4B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343" y="3097132"/>
                <a:ext cx="1356852" cy="94568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3C01867B-7917-44F5-A0D3-4F6A72085C24}"/>
                  </a:ext>
                </a:extLst>
              </p:cNvPr>
              <p:cNvSpPr/>
              <p:nvPr/>
            </p:nvSpPr>
            <p:spPr>
              <a:xfrm>
                <a:off x="5396918" y="3091763"/>
                <a:ext cx="1356852" cy="94568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3C01867B-7917-44F5-A0D3-4F6A72085C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918" y="3091763"/>
                <a:ext cx="1356852" cy="9456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76312C0A-2E31-4BE0-9C10-BFB2F76C171F}"/>
                  </a:ext>
                </a:extLst>
              </p:cNvPr>
              <p:cNvSpPr/>
              <p:nvPr/>
            </p:nvSpPr>
            <p:spPr>
              <a:xfrm>
                <a:off x="5396918" y="1713817"/>
                <a:ext cx="1356852" cy="9456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76312C0A-2E31-4BE0-9C10-BFB2F76C1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918" y="1713817"/>
                <a:ext cx="1356852" cy="94568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矩形 29">
            <a:extLst>
              <a:ext uri="{FF2B5EF4-FFF2-40B4-BE49-F238E27FC236}">
                <a16:creationId xmlns:a16="http://schemas.microsoft.com/office/drawing/2014/main" id="{31EB9062-558F-484C-B38E-0BAA305ACDBB}"/>
              </a:ext>
            </a:extLst>
          </p:cNvPr>
          <p:cNvSpPr/>
          <p:nvPr/>
        </p:nvSpPr>
        <p:spPr>
          <a:xfrm>
            <a:off x="4457067" y="2463599"/>
            <a:ext cx="229055" cy="9456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DB37C9D-2333-460F-B376-4AB61E0CF001}"/>
              </a:ext>
            </a:extLst>
          </p:cNvPr>
          <p:cNvSpPr/>
          <p:nvPr/>
        </p:nvSpPr>
        <p:spPr>
          <a:xfrm>
            <a:off x="744600" y="1665169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D57432D-D2E5-4598-893A-382D9854A4FC}"/>
              </a:ext>
            </a:extLst>
          </p:cNvPr>
          <p:cNvSpPr/>
          <p:nvPr/>
        </p:nvSpPr>
        <p:spPr>
          <a:xfrm>
            <a:off x="744599" y="3062259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E94ADF3-99FE-4D1D-ACC2-B80021104EE2}"/>
              </a:ext>
            </a:extLst>
          </p:cNvPr>
          <p:cNvSpPr/>
          <p:nvPr/>
        </p:nvSpPr>
        <p:spPr>
          <a:xfrm>
            <a:off x="7408840" y="1665169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C2F4E56-9F31-4944-AFAF-F444023DDDCA}"/>
              </a:ext>
            </a:extLst>
          </p:cNvPr>
          <p:cNvSpPr/>
          <p:nvPr/>
        </p:nvSpPr>
        <p:spPr>
          <a:xfrm>
            <a:off x="7408839" y="3062259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02BC20C7-9EF3-4027-97C4-FB42F4A0B975}"/>
              </a:ext>
            </a:extLst>
          </p:cNvPr>
          <p:cNvSpPr/>
          <p:nvPr/>
        </p:nvSpPr>
        <p:spPr>
          <a:xfrm>
            <a:off x="1789768" y="1982864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箭號: 向右 35">
            <a:extLst>
              <a:ext uri="{FF2B5EF4-FFF2-40B4-BE49-F238E27FC236}">
                <a16:creationId xmlns:a16="http://schemas.microsoft.com/office/drawing/2014/main" id="{0A3DA8B4-F96F-422B-B47A-5798D19700EC}"/>
              </a:ext>
            </a:extLst>
          </p:cNvPr>
          <p:cNvSpPr/>
          <p:nvPr/>
        </p:nvSpPr>
        <p:spPr>
          <a:xfrm>
            <a:off x="1789768" y="335821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箭號: 向右 36">
            <a:extLst>
              <a:ext uri="{FF2B5EF4-FFF2-40B4-BE49-F238E27FC236}">
                <a16:creationId xmlns:a16="http://schemas.microsoft.com/office/drawing/2014/main" id="{D79F72B7-BE7B-46AD-9371-578127CFAA1F}"/>
              </a:ext>
            </a:extLst>
          </p:cNvPr>
          <p:cNvSpPr/>
          <p:nvPr/>
        </p:nvSpPr>
        <p:spPr>
          <a:xfrm>
            <a:off x="6836271" y="1990729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箭號: 向右 37">
            <a:extLst>
              <a:ext uri="{FF2B5EF4-FFF2-40B4-BE49-F238E27FC236}">
                <a16:creationId xmlns:a16="http://schemas.microsoft.com/office/drawing/2014/main" id="{EBD1DC1D-2774-4966-A603-F1A8C425F829}"/>
              </a:ext>
            </a:extLst>
          </p:cNvPr>
          <p:cNvSpPr/>
          <p:nvPr/>
        </p:nvSpPr>
        <p:spPr>
          <a:xfrm>
            <a:off x="6836271" y="3366076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B7149A70-97A4-4D1C-ADBF-BE68075CE9FA}"/>
              </a:ext>
            </a:extLst>
          </p:cNvPr>
          <p:cNvSpPr/>
          <p:nvPr/>
        </p:nvSpPr>
        <p:spPr>
          <a:xfrm rot="2701164">
            <a:off x="3816870" y="2276282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677E85FC-B6A9-4307-8A9A-22302DA4BBAC}"/>
              </a:ext>
            </a:extLst>
          </p:cNvPr>
          <p:cNvSpPr/>
          <p:nvPr/>
        </p:nvSpPr>
        <p:spPr>
          <a:xfrm rot="2701164">
            <a:off x="4870083" y="3172697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B52B6847-4766-4B38-B90E-3942CA64B99C}"/>
              </a:ext>
            </a:extLst>
          </p:cNvPr>
          <p:cNvSpPr/>
          <p:nvPr/>
        </p:nvSpPr>
        <p:spPr>
          <a:xfrm rot="18882259">
            <a:off x="3815272" y="3114064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箭號: 向右 41">
            <a:extLst>
              <a:ext uri="{FF2B5EF4-FFF2-40B4-BE49-F238E27FC236}">
                <a16:creationId xmlns:a16="http://schemas.microsoft.com/office/drawing/2014/main" id="{B4763417-F99F-4D74-BAFC-0633DEBFB501}"/>
              </a:ext>
            </a:extLst>
          </p:cNvPr>
          <p:cNvSpPr/>
          <p:nvPr/>
        </p:nvSpPr>
        <p:spPr>
          <a:xfrm rot="18882259">
            <a:off x="4814929" y="2254737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3FC2EE37-9AB0-4AC8-9395-AEDF13C83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98" y="1629135"/>
            <a:ext cx="1015043" cy="1042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" name="Picture 2" descr="「新八」的圖片搜尋結果">
            <a:extLst>
              <a:ext uri="{FF2B5EF4-FFF2-40B4-BE49-F238E27FC236}">
                <a16:creationId xmlns:a16="http://schemas.microsoft.com/office/drawing/2014/main" id="{B799A436-0933-429A-B2BD-D6B227594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229" y="2966461"/>
            <a:ext cx="946891" cy="126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AC00AE3A-C005-460A-AA1D-76A6103BEDE1}"/>
              </a:ext>
            </a:extLst>
          </p:cNvPr>
          <p:cNvCxnSpPr>
            <a:cxnSpLocks/>
          </p:cNvCxnSpPr>
          <p:nvPr/>
        </p:nvCxnSpPr>
        <p:spPr>
          <a:xfrm>
            <a:off x="1789768" y="2463599"/>
            <a:ext cx="194442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33597C4E-3B04-484B-B9AC-0A85AD6CFF7B}"/>
              </a:ext>
            </a:extLst>
          </p:cNvPr>
          <p:cNvCxnSpPr>
            <a:cxnSpLocks/>
          </p:cNvCxnSpPr>
          <p:nvPr/>
        </p:nvCxnSpPr>
        <p:spPr>
          <a:xfrm>
            <a:off x="5518802" y="3854369"/>
            <a:ext cx="194442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15238035-029A-4F32-8C9E-59FB7A5DCB49}"/>
              </a:ext>
            </a:extLst>
          </p:cNvPr>
          <p:cNvCxnSpPr>
            <a:cxnSpLocks/>
          </p:cNvCxnSpPr>
          <p:nvPr/>
        </p:nvCxnSpPr>
        <p:spPr>
          <a:xfrm>
            <a:off x="3706880" y="2459226"/>
            <a:ext cx="663639" cy="59583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508F348D-5D9A-4D9D-914C-769732923B56}"/>
              </a:ext>
            </a:extLst>
          </p:cNvPr>
          <p:cNvCxnSpPr>
            <a:cxnSpLocks/>
          </p:cNvCxnSpPr>
          <p:nvPr/>
        </p:nvCxnSpPr>
        <p:spPr>
          <a:xfrm>
            <a:off x="4872735" y="3265399"/>
            <a:ext cx="663639" cy="59583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E7207EF2-C6B7-44DD-A41F-9F00500380F5}"/>
              </a:ext>
            </a:extLst>
          </p:cNvPr>
          <p:cNvSpPr txBox="1"/>
          <p:nvPr/>
        </p:nvSpPr>
        <p:spPr>
          <a:xfrm>
            <a:off x="3898347" y="3470575"/>
            <a:ext cx="1356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Face</a:t>
            </a:r>
          </a:p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Attribute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01B423F0-ED25-493F-AD5D-2C1767B8C4FC}"/>
              </a:ext>
            </a:extLst>
          </p:cNvPr>
          <p:cNvSpPr/>
          <p:nvPr/>
        </p:nvSpPr>
        <p:spPr>
          <a:xfrm>
            <a:off x="157647" y="99839"/>
            <a:ext cx="5111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Projection to Common Space</a:t>
            </a:r>
            <a:endParaRPr lang="zh-TW" altLang="en-US" sz="3200" b="1" i="1" u="sng" dirty="0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A2D417F0-D86E-4772-BB53-5FFAE1FBDD53}"/>
              </a:ext>
            </a:extLst>
          </p:cNvPr>
          <p:cNvSpPr/>
          <p:nvPr/>
        </p:nvSpPr>
        <p:spPr>
          <a:xfrm>
            <a:off x="182522" y="695958"/>
            <a:ext cx="11241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i="1" u="sng" dirty="0"/>
              <a:t>Target</a:t>
            </a:r>
            <a:endParaRPr lang="zh-TW" altLang="en-US" sz="2800" i="1" u="sng" dirty="0"/>
          </a:p>
        </p:txBody>
      </p:sp>
    </p:spTree>
    <p:extLst>
      <p:ext uri="{BB962C8B-B14F-4D97-AF65-F5344CB8AC3E}">
        <p14:creationId xmlns:p14="http://schemas.microsoft.com/office/powerpoint/2010/main" val="355578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67A7930F-CB10-4C9A-827C-BADDF5D8A69E}"/>
              </a:ext>
            </a:extLst>
          </p:cNvPr>
          <p:cNvSpPr txBox="1"/>
          <p:nvPr/>
        </p:nvSpPr>
        <p:spPr>
          <a:xfrm>
            <a:off x="1673359" y="6308208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Domain X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3F73114-FA5E-420D-8401-A54D491331E1}"/>
              </a:ext>
            </a:extLst>
          </p:cNvPr>
          <p:cNvSpPr txBox="1"/>
          <p:nvPr/>
        </p:nvSpPr>
        <p:spPr>
          <a:xfrm>
            <a:off x="5898290" y="6338025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Domain Y</a:t>
            </a:r>
            <a:endParaRPr lang="zh-TW" altLang="en-US" dirty="0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13971EF-8A28-418E-B689-2AD605A1061F}"/>
              </a:ext>
            </a:extLst>
          </p:cNvPr>
          <p:cNvGrpSpPr/>
          <p:nvPr/>
        </p:nvGrpSpPr>
        <p:grpSpPr>
          <a:xfrm>
            <a:off x="974693" y="4614654"/>
            <a:ext cx="3182604" cy="1629190"/>
            <a:chOff x="842174" y="4574733"/>
            <a:chExt cx="3255289" cy="1666398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CBC2C9EC-C43C-437A-A3BA-D2D1AB1E0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2174" y="4574733"/>
              <a:ext cx="1019175" cy="10668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16BCFAA-676A-41C0-93D8-E09041129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9499" y="5174331"/>
              <a:ext cx="1038225" cy="10668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39779FF-9DEF-4568-B0AA-6BA7EE0B2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0473" y="4607593"/>
              <a:ext cx="1076325" cy="11334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D15C67D0-8BF6-4C78-B27A-42CB215CA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1138" y="5164806"/>
              <a:ext cx="1076325" cy="10763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8CDB6E85-CDA2-4A54-8673-0A2182FEE7E5}"/>
              </a:ext>
            </a:extLst>
          </p:cNvPr>
          <p:cNvGrpSpPr/>
          <p:nvPr/>
        </p:nvGrpSpPr>
        <p:grpSpPr>
          <a:xfrm>
            <a:off x="4986705" y="4476697"/>
            <a:ext cx="3346544" cy="1921107"/>
            <a:chOff x="4722927" y="4138477"/>
            <a:chExt cx="4230262" cy="2428411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D04107EA-7735-4E2D-9261-5F054D54B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4959" y="4216979"/>
              <a:ext cx="1133072" cy="1133072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651DD5B2-0381-4300-B9BD-8026AEAAE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3997" y="5136270"/>
              <a:ext cx="1133072" cy="1133072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88B3730D-9062-4A32-ABE4-6C398D058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5942" y="4310264"/>
              <a:ext cx="1133072" cy="1133072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28354814-4A31-4054-9DE6-D5FAEF46A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751" y="5433816"/>
              <a:ext cx="1133072" cy="1133072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E31FC90D-E87E-4809-A6E8-1623F1F8D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927" y="5017890"/>
              <a:ext cx="1133072" cy="1133072"/>
            </a:xfrm>
            <a:prstGeom prst="rect">
              <a:avLst/>
            </a:prstGeom>
          </p:spPr>
        </p:pic>
        <p:pic>
          <p:nvPicPr>
            <p:cNvPr id="6" name="Picture 2" descr="「新八」的圖片搜尋結果">
              <a:extLst>
                <a:ext uri="{FF2B5EF4-FFF2-40B4-BE49-F238E27FC236}">
                  <a16:creationId xmlns:a16="http://schemas.microsoft.com/office/drawing/2014/main" id="{86D99DFA-0B40-41FA-94A9-42EA45B6F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7817" y="4138477"/>
              <a:ext cx="955400" cy="1273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4331696A-A72A-4FCC-B525-32B592466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0117" y="4867280"/>
              <a:ext cx="1133072" cy="113307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AA5B6E-668C-4BCC-9FB7-4237488BDDE7}"/>
                  </a:ext>
                </a:extLst>
              </p:cNvPr>
              <p:cNvSpPr/>
              <p:nvPr/>
            </p:nvSpPr>
            <p:spPr>
              <a:xfrm>
                <a:off x="2377343" y="1729496"/>
                <a:ext cx="1356852" cy="9456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AA5B6E-668C-4BCC-9FB7-4237488BDD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343" y="1729496"/>
                <a:ext cx="1356852" cy="94568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2B94C88-AE5A-4328-846B-824331EA4B6E}"/>
                  </a:ext>
                </a:extLst>
              </p:cNvPr>
              <p:cNvSpPr/>
              <p:nvPr/>
            </p:nvSpPr>
            <p:spPr>
              <a:xfrm>
                <a:off x="2377343" y="3097132"/>
                <a:ext cx="1356852" cy="94568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2B94C88-AE5A-4328-846B-824331EA4B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343" y="3097132"/>
                <a:ext cx="1356852" cy="94568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3C01867B-7917-44F5-A0D3-4F6A72085C24}"/>
                  </a:ext>
                </a:extLst>
              </p:cNvPr>
              <p:cNvSpPr/>
              <p:nvPr/>
            </p:nvSpPr>
            <p:spPr>
              <a:xfrm>
                <a:off x="5396918" y="3091763"/>
                <a:ext cx="1356852" cy="94568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3C01867B-7917-44F5-A0D3-4F6A72085C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918" y="3091763"/>
                <a:ext cx="1356852" cy="9456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76312C0A-2E31-4BE0-9C10-BFB2F76C171F}"/>
                  </a:ext>
                </a:extLst>
              </p:cNvPr>
              <p:cNvSpPr/>
              <p:nvPr/>
            </p:nvSpPr>
            <p:spPr>
              <a:xfrm>
                <a:off x="5396918" y="1713817"/>
                <a:ext cx="1356852" cy="9456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76312C0A-2E31-4BE0-9C10-BFB2F76C1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918" y="1713817"/>
                <a:ext cx="1356852" cy="94568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矩形 29">
            <a:extLst>
              <a:ext uri="{FF2B5EF4-FFF2-40B4-BE49-F238E27FC236}">
                <a16:creationId xmlns:a16="http://schemas.microsoft.com/office/drawing/2014/main" id="{31EB9062-558F-484C-B38E-0BAA305ACDBB}"/>
              </a:ext>
            </a:extLst>
          </p:cNvPr>
          <p:cNvSpPr/>
          <p:nvPr/>
        </p:nvSpPr>
        <p:spPr>
          <a:xfrm>
            <a:off x="4457067" y="2463599"/>
            <a:ext cx="229055" cy="9456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DB37C9D-2333-460F-B376-4AB61E0CF001}"/>
              </a:ext>
            </a:extLst>
          </p:cNvPr>
          <p:cNvSpPr/>
          <p:nvPr/>
        </p:nvSpPr>
        <p:spPr>
          <a:xfrm>
            <a:off x="744600" y="1665169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D57432D-D2E5-4598-893A-382D9854A4FC}"/>
              </a:ext>
            </a:extLst>
          </p:cNvPr>
          <p:cNvSpPr/>
          <p:nvPr/>
        </p:nvSpPr>
        <p:spPr>
          <a:xfrm>
            <a:off x="744599" y="3062259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E94ADF3-99FE-4D1D-ACC2-B80021104EE2}"/>
              </a:ext>
            </a:extLst>
          </p:cNvPr>
          <p:cNvSpPr/>
          <p:nvPr/>
        </p:nvSpPr>
        <p:spPr>
          <a:xfrm>
            <a:off x="7408840" y="1665169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C2F4E56-9F31-4944-AFAF-F444023DDDCA}"/>
              </a:ext>
            </a:extLst>
          </p:cNvPr>
          <p:cNvSpPr/>
          <p:nvPr/>
        </p:nvSpPr>
        <p:spPr>
          <a:xfrm>
            <a:off x="7408839" y="3062259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02BC20C7-9EF3-4027-97C4-FB42F4A0B975}"/>
              </a:ext>
            </a:extLst>
          </p:cNvPr>
          <p:cNvSpPr/>
          <p:nvPr/>
        </p:nvSpPr>
        <p:spPr>
          <a:xfrm>
            <a:off x="1789768" y="1982864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箭號: 向右 35">
            <a:extLst>
              <a:ext uri="{FF2B5EF4-FFF2-40B4-BE49-F238E27FC236}">
                <a16:creationId xmlns:a16="http://schemas.microsoft.com/office/drawing/2014/main" id="{0A3DA8B4-F96F-422B-B47A-5798D19700EC}"/>
              </a:ext>
            </a:extLst>
          </p:cNvPr>
          <p:cNvSpPr/>
          <p:nvPr/>
        </p:nvSpPr>
        <p:spPr>
          <a:xfrm>
            <a:off x="1789768" y="335821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箭號: 向右 36">
            <a:extLst>
              <a:ext uri="{FF2B5EF4-FFF2-40B4-BE49-F238E27FC236}">
                <a16:creationId xmlns:a16="http://schemas.microsoft.com/office/drawing/2014/main" id="{D79F72B7-BE7B-46AD-9371-578127CFAA1F}"/>
              </a:ext>
            </a:extLst>
          </p:cNvPr>
          <p:cNvSpPr/>
          <p:nvPr/>
        </p:nvSpPr>
        <p:spPr>
          <a:xfrm>
            <a:off x="6836271" y="1990729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箭號: 向右 37">
            <a:extLst>
              <a:ext uri="{FF2B5EF4-FFF2-40B4-BE49-F238E27FC236}">
                <a16:creationId xmlns:a16="http://schemas.microsoft.com/office/drawing/2014/main" id="{EBD1DC1D-2774-4966-A603-F1A8C425F829}"/>
              </a:ext>
            </a:extLst>
          </p:cNvPr>
          <p:cNvSpPr/>
          <p:nvPr/>
        </p:nvSpPr>
        <p:spPr>
          <a:xfrm>
            <a:off x="6836271" y="3366076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B7149A70-97A4-4D1C-ADBF-BE68075CE9FA}"/>
              </a:ext>
            </a:extLst>
          </p:cNvPr>
          <p:cNvSpPr/>
          <p:nvPr/>
        </p:nvSpPr>
        <p:spPr>
          <a:xfrm rot="2701164">
            <a:off x="3816870" y="2276282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677E85FC-B6A9-4307-8A9A-22302DA4BBAC}"/>
              </a:ext>
            </a:extLst>
          </p:cNvPr>
          <p:cNvSpPr/>
          <p:nvPr/>
        </p:nvSpPr>
        <p:spPr>
          <a:xfrm rot="2701164">
            <a:off x="4870083" y="3172697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B52B6847-4766-4B38-B90E-3942CA64B99C}"/>
              </a:ext>
            </a:extLst>
          </p:cNvPr>
          <p:cNvSpPr/>
          <p:nvPr/>
        </p:nvSpPr>
        <p:spPr>
          <a:xfrm rot="18882259">
            <a:off x="3815272" y="3114064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箭號: 向右 41">
            <a:extLst>
              <a:ext uri="{FF2B5EF4-FFF2-40B4-BE49-F238E27FC236}">
                <a16:creationId xmlns:a16="http://schemas.microsoft.com/office/drawing/2014/main" id="{B4763417-F99F-4D74-BAFC-0633DEBFB501}"/>
              </a:ext>
            </a:extLst>
          </p:cNvPr>
          <p:cNvSpPr/>
          <p:nvPr/>
        </p:nvSpPr>
        <p:spPr>
          <a:xfrm rot="18882259">
            <a:off x="4814929" y="2254737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3FC2EE37-9AB0-4AC8-9395-AEDF13C83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98" y="1629135"/>
            <a:ext cx="1015043" cy="1042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AC00AE3A-C005-460A-AA1D-76A6103BEDE1}"/>
              </a:ext>
            </a:extLst>
          </p:cNvPr>
          <p:cNvCxnSpPr>
            <a:cxnSpLocks/>
          </p:cNvCxnSpPr>
          <p:nvPr/>
        </p:nvCxnSpPr>
        <p:spPr>
          <a:xfrm>
            <a:off x="1840072" y="2347819"/>
            <a:ext cx="194442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33597C4E-3B04-484B-B9AC-0A85AD6CFF7B}"/>
              </a:ext>
            </a:extLst>
          </p:cNvPr>
          <p:cNvCxnSpPr>
            <a:cxnSpLocks/>
          </p:cNvCxnSpPr>
          <p:nvPr/>
        </p:nvCxnSpPr>
        <p:spPr>
          <a:xfrm>
            <a:off x="5415016" y="2378370"/>
            <a:ext cx="194442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15238035-029A-4F32-8C9E-59FB7A5DCB49}"/>
              </a:ext>
            </a:extLst>
          </p:cNvPr>
          <p:cNvCxnSpPr>
            <a:cxnSpLocks/>
          </p:cNvCxnSpPr>
          <p:nvPr/>
        </p:nvCxnSpPr>
        <p:spPr>
          <a:xfrm>
            <a:off x="3757184" y="2343446"/>
            <a:ext cx="663639" cy="59583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508F348D-5D9A-4D9D-914C-769732923B56}"/>
              </a:ext>
            </a:extLst>
          </p:cNvPr>
          <p:cNvCxnSpPr>
            <a:cxnSpLocks/>
          </p:cNvCxnSpPr>
          <p:nvPr/>
        </p:nvCxnSpPr>
        <p:spPr>
          <a:xfrm flipV="1">
            <a:off x="4776360" y="2377544"/>
            <a:ext cx="620558" cy="58084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圖片 44">
            <a:extLst>
              <a:ext uri="{FF2B5EF4-FFF2-40B4-BE49-F238E27FC236}">
                <a16:creationId xmlns:a16="http://schemas.microsoft.com/office/drawing/2014/main" id="{F99E45DE-8271-4C39-AA30-291BADC09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960" y="1681184"/>
            <a:ext cx="1015043" cy="1042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7E6F5787-CAFE-4980-BA90-203D3CF7B111}"/>
              </a:ext>
            </a:extLst>
          </p:cNvPr>
          <p:cNvCxnSpPr>
            <a:cxnSpLocks/>
          </p:cNvCxnSpPr>
          <p:nvPr/>
        </p:nvCxnSpPr>
        <p:spPr>
          <a:xfrm flipV="1">
            <a:off x="1862931" y="3774011"/>
            <a:ext cx="1944427" cy="0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>
            <a:extLst>
              <a:ext uri="{FF2B5EF4-FFF2-40B4-BE49-F238E27FC236}">
                <a16:creationId xmlns:a16="http://schemas.microsoft.com/office/drawing/2014/main" id="{A5170CE1-D15D-46BA-B781-EB1DE80C57F8}"/>
              </a:ext>
            </a:extLst>
          </p:cNvPr>
          <p:cNvCxnSpPr>
            <a:cxnSpLocks/>
          </p:cNvCxnSpPr>
          <p:nvPr/>
        </p:nvCxnSpPr>
        <p:spPr>
          <a:xfrm flipV="1">
            <a:off x="5437875" y="3743460"/>
            <a:ext cx="1944427" cy="0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9551A58B-FE30-4DDF-938F-CFEBC1D6D454}"/>
              </a:ext>
            </a:extLst>
          </p:cNvPr>
          <p:cNvCxnSpPr>
            <a:cxnSpLocks/>
          </p:cNvCxnSpPr>
          <p:nvPr/>
        </p:nvCxnSpPr>
        <p:spPr>
          <a:xfrm flipV="1">
            <a:off x="3780043" y="3182551"/>
            <a:ext cx="663639" cy="595833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C7F24034-E7C0-40D4-AD92-F1ED3C306D22}"/>
              </a:ext>
            </a:extLst>
          </p:cNvPr>
          <p:cNvCxnSpPr>
            <a:cxnSpLocks/>
          </p:cNvCxnSpPr>
          <p:nvPr/>
        </p:nvCxnSpPr>
        <p:spPr>
          <a:xfrm>
            <a:off x="4799219" y="3163441"/>
            <a:ext cx="620558" cy="580845"/>
          </a:xfrm>
          <a:prstGeom prst="straightConnector1">
            <a:avLst/>
          </a:prstGeom>
          <a:ln w="5715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100A9136-CC75-4145-80D9-D4FE66BF5C37}"/>
              </a:ext>
            </a:extLst>
          </p:cNvPr>
          <p:cNvSpPr txBox="1"/>
          <p:nvPr/>
        </p:nvSpPr>
        <p:spPr>
          <a:xfrm>
            <a:off x="2479818" y="883151"/>
            <a:ext cx="4183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Minimizing reconstruction error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3B879F87-1001-4EEC-98EB-FB46F7821C0C}"/>
              </a:ext>
            </a:extLst>
          </p:cNvPr>
          <p:cNvCxnSpPr>
            <a:cxnSpLocks/>
          </p:cNvCxnSpPr>
          <p:nvPr/>
        </p:nvCxnSpPr>
        <p:spPr>
          <a:xfrm>
            <a:off x="1197942" y="1301002"/>
            <a:ext cx="67556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D2D71F09-4CC9-4DED-87C5-3FE98D6E42FA}"/>
              </a:ext>
            </a:extLst>
          </p:cNvPr>
          <p:cNvCxnSpPr>
            <a:cxnSpLocks/>
          </p:cNvCxnSpPr>
          <p:nvPr/>
        </p:nvCxnSpPr>
        <p:spPr>
          <a:xfrm>
            <a:off x="1197942" y="1301002"/>
            <a:ext cx="0" cy="29427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A863679F-BD32-410D-9407-56963ED90D9E}"/>
              </a:ext>
            </a:extLst>
          </p:cNvPr>
          <p:cNvCxnSpPr>
            <a:cxnSpLocks/>
          </p:cNvCxnSpPr>
          <p:nvPr/>
        </p:nvCxnSpPr>
        <p:spPr>
          <a:xfrm>
            <a:off x="7953545" y="1301002"/>
            <a:ext cx="0" cy="328133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 descr="「新八」的圖片搜尋結果">
            <a:extLst>
              <a:ext uri="{FF2B5EF4-FFF2-40B4-BE49-F238E27FC236}">
                <a16:creationId xmlns:a16="http://schemas.microsoft.com/office/drawing/2014/main" id="{F814660D-02CF-4440-9080-F7FCE06EF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229" y="2966461"/>
            <a:ext cx="946891" cy="126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「新八」的圖片搜尋結果">
            <a:extLst>
              <a:ext uri="{FF2B5EF4-FFF2-40B4-BE49-F238E27FC236}">
                <a16:creationId xmlns:a16="http://schemas.microsoft.com/office/drawing/2014/main" id="{F0C5916D-FDA1-4CC9-B890-162E7FDB3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85" y="2958389"/>
            <a:ext cx="946891" cy="126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矩形 61">
            <a:extLst>
              <a:ext uri="{FF2B5EF4-FFF2-40B4-BE49-F238E27FC236}">
                <a16:creationId xmlns:a16="http://schemas.microsoft.com/office/drawing/2014/main" id="{149D8885-01B7-4AAE-8535-46E16281BDA5}"/>
              </a:ext>
            </a:extLst>
          </p:cNvPr>
          <p:cNvSpPr/>
          <p:nvPr/>
        </p:nvSpPr>
        <p:spPr>
          <a:xfrm>
            <a:off x="157647" y="99839"/>
            <a:ext cx="5111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Projection to Common Space</a:t>
            </a:r>
            <a:endParaRPr lang="zh-TW" altLang="en-US" sz="3200" b="1" i="1" u="sng" dirty="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A42D8202-6278-435D-8ED4-29DFB32947FD}"/>
              </a:ext>
            </a:extLst>
          </p:cNvPr>
          <p:cNvSpPr/>
          <p:nvPr/>
        </p:nvSpPr>
        <p:spPr>
          <a:xfrm>
            <a:off x="157647" y="621541"/>
            <a:ext cx="1366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i="1" u="sng" dirty="0"/>
              <a:t>Training</a:t>
            </a:r>
            <a:endParaRPr lang="zh-TW" altLang="en-US" sz="2800" i="1" u="sng" dirty="0"/>
          </a:p>
        </p:txBody>
      </p:sp>
    </p:spTree>
    <p:extLst>
      <p:ext uri="{BB962C8B-B14F-4D97-AF65-F5344CB8AC3E}">
        <p14:creationId xmlns:p14="http://schemas.microsoft.com/office/powerpoint/2010/main" val="53133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AA5B6E-668C-4BCC-9FB7-4237488BDDE7}"/>
                  </a:ext>
                </a:extLst>
              </p:cNvPr>
              <p:cNvSpPr/>
              <p:nvPr/>
            </p:nvSpPr>
            <p:spPr>
              <a:xfrm>
                <a:off x="1888053" y="1762153"/>
                <a:ext cx="996419" cy="9456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AA5B6E-668C-4BCC-9FB7-4237488BDD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53" y="1762153"/>
                <a:ext cx="996419" cy="9456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2B94C88-AE5A-4328-846B-824331EA4B6E}"/>
                  </a:ext>
                </a:extLst>
              </p:cNvPr>
              <p:cNvSpPr/>
              <p:nvPr/>
            </p:nvSpPr>
            <p:spPr>
              <a:xfrm>
                <a:off x="1888053" y="3129789"/>
                <a:ext cx="996419" cy="94568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2B94C88-AE5A-4328-846B-824331EA4B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53" y="3129789"/>
                <a:ext cx="996419" cy="945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3C01867B-7917-44F5-A0D3-4F6A72085C24}"/>
                  </a:ext>
                </a:extLst>
              </p:cNvPr>
              <p:cNvSpPr/>
              <p:nvPr/>
            </p:nvSpPr>
            <p:spPr>
              <a:xfrm>
                <a:off x="4460501" y="3090017"/>
                <a:ext cx="939972" cy="94568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3C01867B-7917-44F5-A0D3-4F6A72085C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501" y="3090017"/>
                <a:ext cx="939972" cy="9456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76312C0A-2E31-4BE0-9C10-BFB2F76C171F}"/>
                  </a:ext>
                </a:extLst>
              </p:cNvPr>
              <p:cNvSpPr/>
              <p:nvPr/>
            </p:nvSpPr>
            <p:spPr>
              <a:xfrm>
                <a:off x="4460501" y="1712071"/>
                <a:ext cx="950876" cy="9456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76312C0A-2E31-4BE0-9C10-BFB2F76C1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501" y="1712071"/>
                <a:ext cx="950876" cy="9456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矩形 29">
            <a:extLst>
              <a:ext uri="{FF2B5EF4-FFF2-40B4-BE49-F238E27FC236}">
                <a16:creationId xmlns:a16="http://schemas.microsoft.com/office/drawing/2014/main" id="{31EB9062-558F-484C-B38E-0BAA305ACDBB}"/>
              </a:ext>
            </a:extLst>
          </p:cNvPr>
          <p:cNvSpPr/>
          <p:nvPr/>
        </p:nvSpPr>
        <p:spPr>
          <a:xfrm>
            <a:off x="3520650" y="2461853"/>
            <a:ext cx="229055" cy="9456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DB37C9D-2333-460F-B376-4AB61E0CF001}"/>
              </a:ext>
            </a:extLst>
          </p:cNvPr>
          <p:cNvSpPr/>
          <p:nvPr/>
        </p:nvSpPr>
        <p:spPr>
          <a:xfrm>
            <a:off x="255310" y="1697826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D57432D-D2E5-4598-893A-382D9854A4FC}"/>
              </a:ext>
            </a:extLst>
          </p:cNvPr>
          <p:cNvSpPr/>
          <p:nvPr/>
        </p:nvSpPr>
        <p:spPr>
          <a:xfrm>
            <a:off x="255309" y="3094916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E94ADF3-99FE-4D1D-ACC2-B80021104EE2}"/>
              </a:ext>
            </a:extLst>
          </p:cNvPr>
          <p:cNvSpPr/>
          <p:nvPr/>
        </p:nvSpPr>
        <p:spPr>
          <a:xfrm>
            <a:off x="6033240" y="1681811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C2F4E56-9F31-4944-AFAF-F444023DDDCA}"/>
              </a:ext>
            </a:extLst>
          </p:cNvPr>
          <p:cNvSpPr/>
          <p:nvPr/>
        </p:nvSpPr>
        <p:spPr>
          <a:xfrm>
            <a:off x="6033239" y="3078901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02BC20C7-9EF3-4027-97C4-FB42F4A0B975}"/>
              </a:ext>
            </a:extLst>
          </p:cNvPr>
          <p:cNvSpPr/>
          <p:nvPr/>
        </p:nvSpPr>
        <p:spPr>
          <a:xfrm>
            <a:off x="1300478" y="201552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箭號: 向右 35">
            <a:extLst>
              <a:ext uri="{FF2B5EF4-FFF2-40B4-BE49-F238E27FC236}">
                <a16:creationId xmlns:a16="http://schemas.microsoft.com/office/drawing/2014/main" id="{0A3DA8B4-F96F-422B-B47A-5798D19700EC}"/>
              </a:ext>
            </a:extLst>
          </p:cNvPr>
          <p:cNvSpPr/>
          <p:nvPr/>
        </p:nvSpPr>
        <p:spPr>
          <a:xfrm>
            <a:off x="1300478" y="3390868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箭號: 向右 36">
            <a:extLst>
              <a:ext uri="{FF2B5EF4-FFF2-40B4-BE49-F238E27FC236}">
                <a16:creationId xmlns:a16="http://schemas.microsoft.com/office/drawing/2014/main" id="{D79F72B7-BE7B-46AD-9371-578127CFAA1F}"/>
              </a:ext>
            </a:extLst>
          </p:cNvPr>
          <p:cNvSpPr/>
          <p:nvPr/>
        </p:nvSpPr>
        <p:spPr>
          <a:xfrm>
            <a:off x="5460671" y="200737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箭號: 向右 37">
            <a:extLst>
              <a:ext uri="{FF2B5EF4-FFF2-40B4-BE49-F238E27FC236}">
                <a16:creationId xmlns:a16="http://schemas.microsoft.com/office/drawing/2014/main" id="{EBD1DC1D-2774-4966-A603-F1A8C425F829}"/>
              </a:ext>
            </a:extLst>
          </p:cNvPr>
          <p:cNvSpPr/>
          <p:nvPr/>
        </p:nvSpPr>
        <p:spPr>
          <a:xfrm>
            <a:off x="5460671" y="3382718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B7149A70-97A4-4D1C-ADBF-BE68075CE9FA}"/>
              </a:ext>
            </a:extLst>
          </p:cNvPr>
          <p:cNvSpPr/>
          <p:nvPr/>
        </p:nvSpPr>
        <p:spPr>
          <a:xfrm rot="2701164">
            <a:off x="2880453" y="2274536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677E85FC-B6A9-4307-8A9A-22302DA4BBAC}"/>
              </a:ext>
            </a:extLst>
          </p:cNvPr>
          <p:cNvSpPr/>
          <p:nvPr/>
        </p:nvSpPr>
        <p:spPr>
          <a:xfrm rot="2701164">
            <a:off x="3933666" y="317095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B52B6847-4766-4B38-B90E-3942CA64B99C}"/>
              </a:ext>
            </a:extLst>
          </p:cNvPr>
          <p:cNvSpPr/>
          <p:nvPr/>
        </p:nvSpPr>
        <p:spPr>
          <a:xfrm rot="18882259">
            <a:off x="2878855" y="3112318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箭號: 向右 41">
            <a:extLst>
              <a:ext uri="{FF2B5EF4-FFF2-40B4-BE49-F238E27FC236}">
                <a16:creationId xmlns:a16="http://schemas.microsoft.com/office/drawing/2014/main" id="{B4763417-F99F-4D74-BAFC-0633DEBFB501}"/>
              </a:ext>
            </a:extLst>
          </p:cNvPr>
          <p:cNvSpPr/>
          <p:nvPr/>
        </p:nvSpPr>
        <p:spPr>
          <a:xfrm rot="18882259">
            <a:off x="3878512" y="225299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3FC2EE37-9AB0-4AC8-9395-AEDF13C83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08" y="1661792"/>
            <a:ext cx="1015043" cy="1042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AC00AE3A-C005-460A-AA1D-76A6103BEDE1}"/>
              </a:ext>
            </a:extLst>
          </p:cNvPr>
          <p:cNvCxnSpPr>
            <a:cxnSpLocks/>
          </p:cNvCxnSpPr>
          <p:nvPr/>
        </p:nvCxnSpPr>
        <p:spPr>
          <a:xfrm>
            <a:off x="1395788" y="2375798"/>
            <a:ext cx="143889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15238035-029A-4F32-8C9E-59FB7A5DCB49}"/>
              </a:ext>
            </a:extLst>
          </p:cNvPr>
          <p:cNvCxnSpPr>
            <a:cxnSpLocks/>
          </p:cNvCxnSpPr>
          <p:nvPr/>
        </p:nvCxnSpPr>
        <p:spPr>
          <a:xfrm>
            <a:off x="2820767" y="2341700"/>
            <a:ext cx="663639" cy="59583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1452679-6209-4BB2-AE6E-E464BCFC081B}"/>
              </a:ext>
            </a:extLst>
          </p:cNvPr>
          <p:cNvGrpSpPr/>
          <p:nvPr/>
        </p:nvGrpSpPr>
        <p:grpSpPr>
          <a:xfrm flipV="1">
            <a:off x="3831464" y="3225412"/>
            <a:ext cx="2216896" cy="580845"/>
            <a:chOff x="4299604" y="3250621"/>
            <a:chExt cx="2216896" cy="580845"/>
          </a:xfrm>
        </p:grpSpPr>
        <p:cxnSp>
          <p:nvCxnSpPr>
            <p:cNvPr id="53" name="直線單箭頭接點 52">
              <a:extLst>
                <a:ext uri="{FF2B5EF4-FFF2-40B4-BE49-F238E27FC236}">
                  <a16:creationId xmlns:a16="http://schemas.microsoft.com/office/drawing/2014/main" id="{A5170CE1-D15D-46BA-B781-EB1DE80C57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6377" y="3278633"/>
              <a:ext cx="1680123" cy="0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單箭頭接點 54">
              <a:extLst>
                <a:ext uri="{FF2B5EF4-FFF2-40B4-BE49-F238E27FC236}">
                  <a16:creationId xmlns:a16="http://schemas.microsoft.com/office/drawing/2014/main" id="{C7F24034-E7C0-40D4-AD92-F1ED3C306D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9604" y="3250621"/>
              <a:ext cx="620558" cy="580845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100A9136-CC75-4145-80D9-D4FE66BF5C37}"/>
              </a:ext>
            </a:extLst>
          </p:cNvPr>
          <p:cNvSpPr txBox="1"/>
          <p:nvPr/>
        </p:nvSpPr>
        <p:spPr>
          <a:xfrm>
            <a:off x="1657929" y="901813"/>
            <a:ext cx="4183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Minimizing reconstruction error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3B879F87-1001-4EEC-98EB-FB46F7821C0C}"/>
              </a:ext>
            </a:extLst>
          </p:cNvPr>
          <p:cNvCxnSpPr>
            <a:cxnSpLocks/>
          </p:cNvCxnSpPr>
          <p:nvPr/>
        </p:nvCxnSpPr>
        <p:spPr>
          <a:xfrm>
            <a:off x="708652" y="1333659"/>
            <a:ext cx="58575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D2D71F09-4CC9-4DED-87C5-3FE98D6E42FA}"/>
              </a:ext>
            </a:extLst>
          </p:cNvPr>
          <p:cNvCxnSpPr>
            <a:cxnSpLocks/>
          </p:cNvCxnSpPr>
          <p:nvPr/>
        </p:nvCxnSpPr>
        <p:spPr>
          <a:xfrm>
            <a:off x="708652" y="1333659"/>
            <a:ext cx="0" cy="29427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A863679F-BD32-410D-9407-56963ED90D9E}"/>
              </a:ext>
            </a:extLst>
          </p:cNvPr>
          <p:cNvCxnSpPr>
            <a:cxnSpLocks/>
          </p:cNvCxnSpPr>
          <p:nvPr/>
        </p:nvCxnSpPr>
        <p:spPr>
          <a:xfrm>
            <a:off x="6566184" y="1299805"/>
            <a:ext cx="0" cy="328133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77750DE-2CF4-46EC-A68D-364419830638}"/>
              </a:ext>
            </a:extLst>
          </p:cNvPr>
          <p:cNvSpPr txBox="1"/>
          <p:nvPr/>
        </p:nvSpPr>
        <p:spPr>
          <a:xfrm>
            <a:off x="660172" y="5033021"/>
            <a:ext cx="7247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Because we train two auto-encoders separately …</a:t>
            </a:r>
            <a:endParaRPr lang="zh-TW" altLang="en-US" sz="2400" dirty="0"/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DA19D2C0-0077-44D8-9C9D-864A57AD60BB}"/>
              </a:ext>
            </a:extLst>
          </p:cNvPr>
          <p:cNvSpPr txBox="1"/>
          <p:nvPr/>
        </p:nvSpPr>
        <p:spPr>
          <a:xfrm>
            <a:off x="1817918" y="5595154"/>
            <a:ext cx="6889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The images with the same attribute may not project to the same position in the latent space.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7C6A5A81-AFA2-4073-AA9D-835D47A61AFF}"/>
                  </a:ext>
                </a:extLst>
              </p:cNvPr>
              <p:cNvSpPr/>
              <p:nvPr/>
            </p:nvSpPr>
            <p:spPr>
              <a:xfrm>
                <a:off x="7609268" y="1906790"/>
                <a:ext cx="620558" cy="69275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7C6A5A81-AFA2-4073-AA9D-835D47A61A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268" y="1906790"/>
                <a:ext cx="620558" cy="6927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6F94E706-C695-45D2-82FE-3973BB337C93}"/>
                  </a:ext>
                </a:extLst>
              </p:cNvPr>
              <p:cNvSpPr/>
              <p:nvPr/>
            </p:nvSpPr>
            <p:spPr>
              <a:xfrm>
                <a:off x="7625772" y="3265315"/>
                <a:ext cx="620558" cy="69275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6F94E706-C695-45D2-82FE-3973BB337C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772" y="3265315"/>
                <a:ext cx="620558" cy="6927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箭號: 向右 68">
            <a:extLst>
              <a:ext uri="{FF2B5EF4-FFF2-40B4-BE49-F238E27FC236}">
                <a16:creationId xmlns:a16="http://schemas.microsoft.com/office/drawing/2014/main" id="{667BB0B7-09E7-424C-9A38-12727A471109}"/>
              </a:ext>
            </a:extLst>
          </p:cNvPr>
          <p:cNvSpPr/>
          <p:nvPr/>
        </p:nvSpPr>
        <p:spPr>
          <a:xfrm>
            <a:off x="7086947" y="200902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箭號: 向右 69">
            <a:extLst>
              <a:ext uri="{FF2B5EF4-FFF2-40B4-BE49-F238E27FC236}">
                <a16:creationId xmlns:a16="http://schemas.microsoft.com/office/drawing/2014/main" id="{6F8FA6C3-FF9B-436B-8B2C-891A92894291}"/>
              </a:ext>
            </a:extLst>
          </p:cNvPr>
          <p:cNvSpPr/>
          <p:nvPr/>
        </p:nvSpPr>
        <p:spPr>
          <a:xfrm>
            <a:off x="7063401" y="3378160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6785C868-9654-4713-AE29-F11419FA0E8E}"/>
              </a:ext>
            </a:extLst>
          </p:cNvPr>
          <p:cNvSpPr txBox="1"/>
          <p:nvPr/>
        </p:nvSpPr>
        <p:spPr>
          <a:xfrm>
            <a:off x="7181249" y="1048372"/>
            <a:ext cx="202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Discriminator of X domain</a:t>
            </a:r>
            <a:endParaRPr lang="zh-TW" altLang="en-US" sz="2400" dirty="0"/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3BC27E36-42C6-444C-8A08-38764A1E7F85}"/>
              </a:ext>
            </a:extLst>
          </p:cNvPr>
          <p:cNvSpPr txBox="1"/>
          <p:nvPr/>
        </p:nvSpPr>
        <p:spPr>
          <a:xfrm>
            <a:off x="7181249" y="3973360"/>
            <a:ext cx="202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Discriminator of Y domain</a:t>
            </a:r>
            <a:endParaRPr lang="zh-TW" altLang="en-US" sz="2400" dirty="0"/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275459B7-324A-403A-AB4D-017046932B38}"/>
              </a:ext>
            </a:extLst>
          </p:cNvPr>
          <p:cNvSpPr txBox="1"/>
          <p:nvPr/>
        </p:nvSpPr>
        <p:spPr>
          <a:xfrm>
            <a:off x="1693104" y="4146181"/>
            <a:ext cx="4183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Minimizing reconstruction error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75" name="直線接點 74">
            <a:extLst>
              <a:ext uri="{FF2B5EF4-FFF2-40B4-BE49-F238E27FC236}">
                <a16:creationId xmlns:a16="http://schemas.microsoft.com/office/drawing/2014/main" id="{0999F78F-6798-41A8-9428-7425071249EA}"/>
              </a:ext>
            </a:extLst>
          </p:cNvPr>
          <p:cNvCxnSpPr>
            <a:cxnSpLocks/>
          </p:cNvCxnSpPr>
          <p:nvPr/>
        </p:nvCxnSpPr>
        <p:spPr>
          <a:xfrm>
            <a:off x="743827" y="4578027"/>
            <a:ext cx="58575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81228FC2-2B44-4732-A470-5A355BFF6998}"/>
              </a:ext>
            </a:extLst>
          </p:cNvPr>
          <p:cNvCxnSpPr>
            <a:cxnSpLocks/>
          </p:cNvCxnSpPr>
          <p:nvPr/>
        </p:nvCxnSpPr>
        <p:spPr>
          <a:xfrm flipV="1">
            <a:off x="743827" y="4253568"/>
            <a:ext cx="0" cy="32446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BA4A9A3B-7847-47E7-B26C-1E0CC456C949}"/>
              </a:ext>
            </a:extLst>
          </p:cNvPr>
          <p:cNvCxnSpPr>
            <a:cxnSpLocks/>
          </p:cNvCxnSpPr>
          <p:nvPr/>
        </p:nvCxnSpPr>
        <p:spPr>
          <a:xfrm flipH="1" flipV="1">
            <a:off x="6561075" y="4245625"/>
            <a:ext cx="0" cy="298548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矩形 78">
            <a:extLst>
              <a:ext uri="{FF2B5EF4-FFF2-40B4-BE49-F238E27FC236}">
                <a16:creationId xmlns:a16="http://schemas.microsoft.com/office/drawing/2014/main" id="{0A6FA20A-3891-4282-B86B-74CBF29F31DB}"/>
              </a:ext>
            </a:extLst>
          </p:cNvPr>
          <p:cNvSpPr/>
          <p:nvPr/>
        </p:nvSpPr>
        <p:spPr>
          <a:xfrm>
            <a:off x="157647" y="99839"/>
            <a:ext cx="5111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Projection to Common Space</a:t>
            </a:r>
            <a:endParaRPr lang="zh-TW" altLang="en-US" sz="3200" b="1" i="1" u="sng" dirty="0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8D682CC4-6362-4BC1-9CC0-583BC9731DC2}"/>
              </a:ext>
            </a:extLst>
          </p:cNvPr>
          <p:cNvSpPr/>
          <p:nvPr/>
        </p:nvSpPr>
        <p:spPr>
          <a:xfrm>
            <a:off x="157647" y="621541"/>
            <a:ext cx="1366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i="1" u="sng" dirty="0"/>
              <a:t>Training</a:t>
            </a:r>
            <a:endParaRPr lang="zh-TW" altLang="en-US" sz="2800" i="1" u="sng" dirty="0"/>
          </a:p>
        </p:txBody>
      </p:sp>
      <p:pic>
        <p:nvPicPr>
          <p:cNvPr id="81" name="圖片 80">
            <a:extLst>
              <a:ext uri="{FF2B5EF4-FFF2-40B4-BE49-F238E27FC236}">
                <a16:creationId xmlns:a16="http://schemas.microsoft.com/office/drawing/2014/main" id="{0B1B18E3-5E24-4326-9048-F96647C964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956" y="3098375"/>
            <a:ext cx="1113396" cy="111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6" grpId="0"/>
      <p:bldP spid="67" grpId="0" animBg="1"/>
      <p:bldP spid="68" grpId="0" animBg="1"/>
      <p:bldP spid="69" grpId="0" animBg="1"/>
      <p:bldP spid="70" grpId="0" animBg="1"/>
      <p:bldP spid="72" grpId="0"/>
      <p:bldP spid="7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矩形 119">
            <a:extLst>
              <a:ext uri="{FF2B5EF4-FFF2-40B4-BE49-F238E27FC236}">
                <a16:creationId xmlns:a16="http://schemas.microsoft.com/office/drawing/2014/main" id="{E4580D5D-6713-48D2-8263-EAD05F81A687}"/>
              </a:ext>
            </a:extLst>
          </p:cNvPr>
          <p:cNvSpPr/>
          <p:nvPr/>
        </p:nvSpPr>
        <p:spPr>
          <a:xfrm>
            <a:off x="5422135" y="1886512"/>
            <a:ext cx="2485966" cy="1154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800" dirty="0"/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DA19D2C0-0077-44D8-9C9D-864A57AD60BB}"/>
              </a:ext>
            </a:extLst>
          </p:cNvPr>
          <p:cNvSpPr txBox="1"/>
          <p:nvPr/>
        </p:nvSpPr>
        <p:spPr>
          <a:xfrm>
            <a:off x="905412" y="5178602"/>
            <a:ext cx="7554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Sharing the parameters of encoders and decoders</a:t>
            </a:r>
            <a:endParaRPr lang="zh-TW" altLang="en-US" sz="2800" dirty="0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0A6FA20A-3891-4282-B86B-74CBF29F31DB}"/>
              </a:ext>
            </a:extLst>
          </p:cNvPr>
          <p:cNvSpPr/>
          <p:nvPr/>
        </p:nvSpPr>
        <p:spPr>
          <a:xfrm>
            <a:off x="157647" y="99839"/>
            <a:ext cx="5111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Projection to Common Space</a:t>
            </a:r>
            <a:endParaRPr lang="zh-TW" altLang="en-US" sz="3200" b="1" i="1" u="sng" dirty="0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8D682CC4-6362-4BC1-9CC0-583BC9731DC2}"/>
              </a:ext>
            </a:extLst>
          </p:cNvPr>
          <p:cNvSpPr/>
          <p:nvPr/>
        </p:nvSpPr>
        <p:spPr>
          <a:xfrm>
            <a:off x="157647" y="621541"/>
            <a:ext cx="1366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i="1" u="sng" dirty="0"/>
              <a:t>Training</a:t>
            </a:r>
            <a:endParaRPr lang="zh-TW" altLang="en-US" sz="2800" i="1" u="sng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DE30BE30-0063-4CF1-8648-CC8254BF8490}"/>
              </a:ext>
            </a:extLst>
          </p:cNvPr>
          <p:cNvSpPr/>
          <p:nvPr/>
        </p:nvSpPr>
        <p:spPr>
          <a:xfrm>
            <a:off x="1286329" y="1923666"/>
            <a:ext cx="2485966" cy="1154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800" dirty="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77654E70-51DE-4258-8FA0-CC78FF790755}"/>
              </a:ext>
            </a:extLst>
          </p:cNvPr>
          <p:cNvSpPr/>
          <p:nvPr/>
        </p:nvSpPr>
        <p:spPr>
          <a:xfrm>
            <a:off x="1305675" y="3281338"/>
            <a:ext cx="2485966" cy="11500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800" dirty="0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0A7C2E25-9601-43A8-A8F7-E5DEE0EAAC72}"/>
              </a:ext>
            </a:extLst>
          </p:cNvPr>
          <p:cNvSpPr/>
          <p:nvPr/>
        </p:nvSpPr>
        <p:spPr>
          <a:xfrm>
            <a:off x="4495167" y="2657769"/>
            <a:ext cx="229055" cy="9456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箭號: 向右 77">
            <a:extLst>
              <a:ext uri="{FF2B5EF4-FFF2-40B4-BE49-F238E27FC236}">
                <a16:creationId xmlns:a16="http://schemas.microsoft.com/office/drawing/2014/main" id="{F4E79C86-1FAA-4F24-80D9-A39B2F040C41}"/>
              </a:ext>
            </a:extLst>
          </p:cNvPr>
          <p:cNvSpPr/>
          <p:nvPr/>
        </p:nvSpPr>
        <p:spPr>
          <a:xfrm rot="2701164">
            <a:off x="3854970" y="2470452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箭號: 向右 80">
            <a:extLst>
              <a:ext uri="{FF2B5EF4-FFF2-40B4-BE49-F238E27FC236}">
                <a16:creationId xmlns:a16="http://schemas.microsoft.com/office/drawing/2014/main" id="{36BA3FDE-CE29-42EF-B83F-8B7B142D3B80}"/>
              </a:ext>
            </a:extLst>
          </p:cNvPr>
          <p:cNvSpPr/>
          <p:nvPr/>
        </p:nvSpPr>
        <p:spPr>
          <a:xfrm rot="2701164">
            <a:off x="4908183" y="3366867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箭號: 向右 81">
            <a:extLst>
              <a:ext uri="{FF2B5EF4-FFF2-40B4-BE49-F238E27FC236}">
                <a16:creationId xmlns:a16="http://schemas.microsoft.com/office/drawing/2014/main" id="{9B8039C6-3A8E-4CCA-8F84-17B9A7F5E507}"/>
              </a:ext>
            </a:extLst>
          </p:cNvPr>
          <p:cNvSpPr/>
          <p:nvPr/>
        </p:nvSpPr>
        <p:spPr>
          <a:xfrm rot="18882259">
            <a:off x="3853372" y="3308234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箭號: 向右 82">
            <a:extLst>
              <a:ext uri="{FF2B5EF4-FFF2-40B4-BE49-F238E27FC236}">
                <a16:creationId xmlns:a16="http://schemas.microsoft.com/office/drawing/2014/main" id="{D5000B4C-5E9B-4C00-A3D9-8559588E00DA}"/>
              </a:ext>
            </a:extLst>
          </p:cNvPr>
          <p:cNvSpPr/>
          <p:nvPr/>
        </p:nvSpPr>
        <p:spPr>
          <a:xfrm rot="18882259">
            <a:off x="4853029" y="2448907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DB9E6418-23ED-4A4A-9301-42BD45CAE7E7}"/>
                  </a:ext>
                </a:extLst>
              </p:cNvPr>
              <p:cNvSpPr/>
              <p:nvPr/>
            </p:nvSpPr>
            <p:spPr>
              <a:xfrm>
                <a:off x="2109657" y="1403101"/>
                <a:ext cx="91768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DB9E6418-23ED-4A4A-9301-42BD45CAE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657" y="1403101"/>
                <a:ext cx="91768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407BD84E-BBAB-4EAD-B5BA-D221FB784B2A}"/>
                  </a:ext>
                </a:extLst>
              </p:cNvPr>
              <p:cNvSpPr/>
              <p:nvPr/>
            </p:nvSpPr>
            <p:spPr>
              <a:xfrm>
                <a:off x="2122106" y="4458403"/>
                <a:ext cx="9080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407BD84E-BBAB-4EAD-B5BA-D221FB784B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106" y="4458403"/>
                <a:ext cx="90806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E79AC67D-6E93-49FB-9AC1-E7286D37AD29}"/>
                  </a:ext>
                </a:extLst>
              </p:cNvPr>
              <p:cNvSpPr/>
              <p:nvPr/>
            </p:nvSpPr>
            <p:spPr>
              <a:xfrm>
                <a:off x="6169765" y="1391597"/>
                <a:ext cx="91377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E79AC67D-6E93-49FB-9AC1-E7286D37A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765" y="1391597"/>
                <a:ext cx="91377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CB0F8D02-3844-4447-8E8A-0B3CDBEFC27E}"/>
                  </a:ext>
                </a:extLst>
              </p:cNvPr>
              <p:cNvSpPr/>
              <p:nvPr/>
            </p:nvSpPr>
            <p:spPr>
              <a:xfrm>
                <a:off x="6169765" y="4434780"/>
                <a:ext cx="90415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CB0F8D02-3844-4447-8E8A-0B3CDBEFC2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765" y="4434780"/>
                <a:ext cx="90415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CCBF2E80-0329-4B36-AEDB-790EF8698047}"/>
              </a:ext>
            </a:extLst>
          </p:cNvPr>
          <p:cNvSpPr/>
          <p:nvPr/>
        </p:nvSpPr>
        <p:spPr>
          <a:xfrm>
            <a:off x="3446546" y="2083385"/>
            <a:ext cx="147881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06DBB282-9C01-444D-9716-755FFD75A986}"/>
              </a:ext>
            </a:extLst>
          </p:cNvPr>
          <p:cNvSpPr/>
          <p:nvPr/>
        </p:nvSpPr>
        <p:spPr>
          <a:xfrm>
            <a:off x="2771961" y="2083385"/>
            <a:ext cx="147881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6240155F-C59B-4E93-BFF7-4539ED6A6DE9}"/>
              </a:ext>
            </a:extLst>
          </p:cNvPr>
          <p:cNvSpPr/>
          <p:nvPr/>
        </p:nvSpPr>
        <p:spPr>
          <a:xfrm>
            <a:off x="2108565" y="2076754"/>
            <a:ext cx="147881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503FC03C-F1FF-4E5A-8F7F-6961CF92702B}"/>
              </a:ext>
            </a:extLst>
          </p:cNvPr>
          <p:cNvSpPr/>
          <p:nvPr/>
        </p:nvSpPr>
        <p:spPr>
          <a:xfrm>
            <a:off x="1450943" y="2083385"/>
            <a:ext cx="147881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3B49B268-470E-4538-9E92-CA4A14053807}"/>
              </a:ext>
            </a:extLst>
          </p:cNvPr>
          <p:cNvCxnSpPr/>
          <p:nvPr/>
        </p:nvCxnSpPr>
        <p:spPr>
          <a:xfrm>
            <a:off x="960890" y="2502485"/>
            <a:ext cx="490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單箭頭接點 95">
            <a:extLst>
              <a:ext uri="{FF2B5EF4-FFF2-40B4-BE49-F238E27FC236}">
                <a16:creationId xmlns:a16="http://schemas.microsoft.com/office/drawing/2014/main" id="{EBD5B47F-CD7E-4ECF-B4EB-1044EB603E1B}"/>
              </a:ext>
            </a:extLst>
          </p:cNvPr>
          <p:cNvCxnSpPr/>
          <p:nvPr/>
        </p:nvCxnSpPr>
        <p:spPr>
          <a:xfrm>
            <a:off x="2956493" y="2495854"/>
            <a:ext cx="490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單箭頭接點 96">
            <a:extLst>
              <a:ext uri="{FF2B5EF4-FFF2-40B4-BE49-F238E27FC236}">
                <a16:creationId xmlns:a16="http://schemas.microsoft.com/office/drawing/2014/main" id="{1EE0C415-9CE7-4D61-B9E3-6A1A93B73B75}"/>
              </a:ext>
            </a:extLst>
          </p:cNvPr>
          <p:cNvCxnSpPr/>
          <p:nvPr/>
        </p:nvCxnSpPr>
        <p:spPr>
          <a:xfrm>
            <a:off x="2284285" y="2505671"/>
            <a:ext cx="490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單箭頭接點 97">
            <a:extLst>
              <a:ext uri="{FF2B5EF4-FFF2-40B4-BE49-F238E27FC236}">
                <a16:creationId xmlns:a16="http://schemas.microsoft.com/office/drawing/2014/main" id="{58905239-CFBA-4684-8FFD-336265C24085}"/>
              </a:ext>
            </a:extLst>
          </p:cNvPr>
          <p:cNvCxnSpPr/>
          <p:nvPr/>
        </p:nvCxnSpPr>
        <p:spPr>
          <a:xfrm>
            <a:off x="1610991" y="2495854"/>
            <a:ext cx="490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矩形 101">
            <a:extLst>
              <a:ext uri="{FF2B5EF4-FFF2-40B4-BE49-F238E27FC236}">
                <a16:creationId xmlns:a16="http://schemas.microsoft.com/office/drawing/2014/main" id="{36EAE048-7296-448D-B6B9-AA67091C51D8}"/>
              </a:ext>
            </a:extLst>
          </p:cNvPr>
          <p:cNvSpPr/>
          <p:nvPr/>
        </p:nvSpPr>
        <p:spPr>
          <a:xfrm>
            <a:off x="1450943" y="3441316"/>
            <a:ext cx="147881" cy="838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3" name="直線單箭頭接點 102">
            <a:extLst>
              <a:ext uri="{FF2B5EF4-FFF2-40B4-BE49-F238E27FC236}">
                <a16:creationId xmlns:a16="http://schemas.microsoft.com/office/drawing/2014/main" id="{49D3DE40-8A82-4FC1-9BE4-6E6003FD20BF}"/>
              </a:ext>
            </a:extLst>
          </p:cNvPr>
          <p:cNvCxnSpPr/>
          <p:nvPr/>
        </p:nvCxnSpPr>
        <p:spPr>
          <a:xfrm>
            <a:off x="960890" y="3860416"/>
            <a:ext cx="490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單箭頭接點 103">
            <a:extLst>
              <a:ext uri="{FF2B5EF4-FFF2-40B4-BE49-F238E27FC236}">
                <a16:creationId xmlns:a16="http://schemas.microsoft.com/office/drawing/2014/main" id="{26B90B97-B89D-4857-8857-FCB86E343D25}"/>
              </a:ext>
            </a:extLst>
          </p:cNvPr>
          <p:cNvCxnSpPr/>
          <p:nvPr/>
        </p:nvCxnSpPr>
        <p:spPr>
          <a:xfrm>
            <a:off x="2956493" y="3853785"/>
            <a:ext cx="490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單箭頭接點 104">
            <a:extLst>
              <a:ext uri="{FF2B5EF4-FFF2-40B4-BE49-F238E27FC236}">
                <a16:creationId xmlns:a16="http://schemas.microsoft.com/office/drawing/2014/main" id="{6DB90E8B-D606-4EB4-94FF-C12F767D1E9A}"/>
              </a:ext>
            </a:extLst>
          </p:cNvPr>
          <p:cNvCxnSpPr/>
          <p:nvPr/>
        </p:nvCxnSpPr>
        <p:spPr>
          <a:xfrm>
            <a:off x="2284285" y="3863602"/>
            <a:ext cx="490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547F2A3B-EC01-477E-A298-871B6E463FE3}"/>
              </a:ext>
            </a:extLst>
          </p:cNvPr>
          <p:cNvCxnSpPr/>
          <p:nvPr/>
        </p:nvCxnSpPr>
        <p:spPr>
          <a:xfrm>
            <a:off x="1610991" y="3853785"/>
            <a:ext cx="490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矩形 106">
            <a:extLst>
              <a:ext uri="{FF2B5EF4-FFF2-40B4-BE49-F238E27FC236}">
                <a16:creationId xmlns:a16="http://schemas.microsoft.com/office/drawing/2014/main" id="{9F38DB75-7C60-488E-9A9C-C26C5737B3F1}"/>
              </a:ext>
            </a:extLst>
          </p:cNvPr>
          <p:cNvSpPr/>
          <p:nvPr/>
        </p:nvSpPr>
        <p:spPr>
          <a:xfrm>
            <a:off x="3446546" y="3459725"/>
            <a:ext cx="147881" cy="838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3366D42C-ABA5-43D0-943D-84822BEF2F66}"/>
              </a:ext>
            </a:extLst>
          </p:cNvPr>
          <p:cNvSpPr/>
          <p:nvPr/>
        </p:nvSpPr>
        <p:spPr>
          <a:xfrm>
            <a:off x="2771961" y="3459725"/>
            <a:ext cx="147881" cy="838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B52D1C73-0ED5-45F3-BB90-9CE755AD348E}"/>
              </a:ext>
            </a:extLst>
          </p:cNvPr>
          <p:cNvSpPr/>
          <p:nvPr/>
        </p:nvSpPr>
        <p:spPr>
          <a:xfrm>
            <a:off x="2108565" y="3453094"/>
            <a:ext cx="147881" cy="838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0" name="直線單箭頭接點 109">
            <a:extLst>
              <a:ext uri="{FF2B5EF4-FFF2-40B4-BE49-F238E27FC236}">
                <a16:creationId xmlns:a16="http://schemas.microsoft.com/office/drawing/2014/main" id="{B7F5CEFF-5103-4206-87B7-B8077A95F50F}"/>
              </a:ext>
            </a:extLst>
          </p:cNvPr>
          <p:cNvCxnSpPr>
            <a:cxnSpLocks/>
          </p:cNvCxnSpPr>
          <p:nvPr/>
        </p:nvCxnSpPr>
        <p:spPr>
          <a:xfrm>
            <a:off x="3174668" y="2587693"/>
            <a:ext cx="0" cy="1171084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B1C2B45F-9318-4F45-845A-534543978485}"/>
              </a:ext>
            </a:extLst>
          </p:cNvPr>
          <p:cNvCxnSpPr>
            <a:cxnSpLocks/>
          </p:cNvCxnSpPr>
          <p:nvPr/>
        </p:nvCxnSpPr>
        <p:spPr>
          <a:xfrm>
            <a:off x="2524972" y="2587693"/>
            <a:ext cx="0" cy="1171084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矩形 112">
            <a:extLst>
              <a:ext uri="{FF2B5EF4-FFF2-40B4-BE49-F238E27FC236}">
                <a16:creationId xmlns:a16="http://schemas.microsoft.com/office/drawing/2014/main" id="{8F522A22-19DF-4870-8478-34D59203D235}"/>
              </a:ext>
            </a:extLst>
          </p:cNvPr>
          <p:cNvSpPr/>
          <p:nvPr/>
        </p:nvSpPr>
        <p:spPr>
          <a:xfrm>
            <a:off x="7535268" y="2035695"/>
            <a:ext cx="147881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37130CD3-7069-4D0B-BAEB-0AE8D5B8E337}"/>
              </a:ext>
            </a:extLst>
          </p:cNvPr>
          <p:cNvSpPr/>
          <p:nvPr/>
        </p:nvSpPr>
        <p:spPr>
          <a:xfrm>
            <a:off x="6860683" y="2035695"/>
            <a:ext cx="147881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A7EB7376-C424-47E1-B58C-EE83BC5DD099}"/>
              </a:ext>
            </a:extLst>
          </p:cNvPr>
          <p:cNvSpPr/>
          <p:nvPr/>
        </p:nvSpPr>
        <p:spPr>
          <a:xfrm>
            <a:off x="6197287" y="2029064"/>
            <a:ext cx="147881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E3734679-C84B-47CF-874D-013B084A4DCD}"/>
              </a:ext>
            </a:extLst>
          </p:cNvPr>
          <p:cNvSpPr/>
          <p:nvPr/>
        </p:nvSpPr>
        <p:spPr>
          <a:xfrm>
            <a:off x="5539665" y="2035695"/>
            <a:ext cx="147881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7" name="直線單箭頭接點 116">
            <a:extLst>
              <a:ext uri="{FF2B5EF4-FFF2-40B4-BE49-F238E27FC236}">
                <a16:creationId xmlns:a16="http://schemas.microsoft.com/office/drawing/2014/main" id="{A5109B31-C23B-4835-A403-5C0A6E530E2D}"/>
              </a:ext>
            </a:extLst>
          </p:cNvPr>
          <p:cNvCxnSpPr/>
          <p:nvPr/>
        </p:nvCxnSpPr>
        <p:spPr>
          <a:xfrm>
            <a:off x="7045215" y="2448164"/>
            <a:ext cx="490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34770379-B65B-472D-80DF-88ACCB3EE3D0}"/>
              </a:ext>
            </a:extLst>
          </p:cNvPr>
          <p:cNvCxnSpPr/>
          <p:nvPr/>
        </p:nvCxnSpPr>
        <p:spPr>
          <a:xfrm>
            <a:off x="6373007" y="2457981"/>
            <a:ext cx="490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18">
            <a:extLst>
              <a:ext uri="{FF2B5EF4-FFF2-40B4-BE49-F238E27FC236}">
                <a16:creationId xmlns:a16="http://schemas.microsoft.com/office/drawing/2014/main" id="{52103D66-9021-424D-A4E8-F6CC27C27A9A}"/>
              </a:ext>
            </a:extLst>
          </p:cNvPr>
          <p:cNvCxnSpPr/>
          <p:nvPr/>
        </p:nvCxnSpPr>
        <p:spPr>
          <a:xfrm>
            <a:off x="5699713" y="2448164"/>
            <a:ext cx="490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單箭頭接點 121">
            <a:extLst>
              <a:ext uri="{FF2B5EF4-FFF2-40B4-BE49-F238E27FC236}">
                <a16:creationId xmlns:a16="http://schemas.microsoft.com/office/drawing/2014/main" id="{BC736F2B-F1B7-4963-B1AF-2078A0141070}"/>
              </a:ext>
            </a:extLst>
          </p:cNvPr>
          <p:cNvCxnSpPr/>
          <p:nvPr/>
        </p:nvCxnSpPr>
        <p:spPr>
          <a:xfrm>
            <a:off x="7692391" y="2454795"/>
            <a:ext cx="490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矩形 122">
            <a:extLst>
              <a:ext uri="{FF2B5EF4-FFF2-40B4-BE49-F238E27FC236}">
                <a16:creationId xmlns:a16="http://schemas.microsoft.com/office/drawing/2014/main" id="{704F556D-55D8-444C-A41F-B2CEC940F04E}"/>
              </a:ext>
            </a:extLst>
          </p:cNvPr>
          <p:cNvSpPr/>
          <p:nvPr/>
        </p:nvSpPr>
        <p:spPr>
          <a:xfrm>
            <a:off x="5432105" y="3281338"/>
            <a:ext cx="2485966" cy="115005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800" dirty="0"/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1115EF89-DF17-4EEE-B364-C93B20AB5BE1}"/>
              </a:ext>
            </a:extLst>
          </p:cNvPr>
          <p:cNvSpPr/>
          <p:nvPr/>
        </p:nvSpPr>
        <p:spPr>
          <a:xfrm>
            <a:off x="5550806" y="3416276"/>
            <a:ext cx="147881" cy="838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5" name="直線單箭頭接點 124">
            <a:extLst>
              <a:ext uri="{FF2B5EF4-FFF2-40B4-BE49-F238E27FC236}">
                <a16:creationId xmlns:a16="http://schemas.microsoft.com/office/drawing/2014/main" id="{73013B79-A35A-4210-A8FB-BDBE8C1977A0}"/>
              </a:ext>
            </a:extLst>
          </p:cNvPr>
          <p:cNvCxnSpPr/>
          <p:nvPr/>
        </p:nvCxnSpPr>
        <p:spPr>
          <a:xfrm>
            <a:off x="7056356" y="3828745"/>
            <a:ext cx="490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單箭頭接點 125">
            <a:extLst>
              <a:ext uri="{FF2B5EF4-FFF2-40B4-BE49-F238E27FC236}">
                <a16:creationId xmlns:a16="http://schemas.microsoft.com/office/drawing/2014/main" id="{F6151479-BA72-477D-BDBD-37421265612D}"/>
              </a:ext>
            </a:extLst>
          </p:cNvPr>
          <p:cNvCxnSpPr/>
          <p:nvPr/>
        </p:nvCxnSpPr>
        <p:spPr>
          <a:xfrm>
            <a:off x="6384148" y="3838562"/>
            <a:ext cx="490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單箭頭接點 126">
            <a:extLst>
              <a:ext uri="{FF2B5EF4-FFF2-40B4-BE49-F238E27FC236}">
                <a16:creationId xmlns:a16="http://schemas.microsoft.com/office/drawing/2014/main" id="{ADA6C938-3772-4DDD-B3B5-DD9305838848}"/>
              </a:ext>
            </a:extLst>
          </p:cNvPr>
          <p:cNvCxnSpPr/>
          <p:nvPr/>
        </p:nvCxnSpPr>
        <p:spPr>
          <a:xfrm>
            <a:off x="5710854" y="3828745"/>
            <a:ext cx="490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矩形 127">
            <a:extLst>
              <a:ext uri="{FF2B5EF4-FFF2-40B4-BE49-F238E27FC236}">
                <a16:creationId xmlns:a16="http://schemas.microsoft.com/office/drawing/2014/main" id="{C29F8D13-53F1-41F8-88F1-BBC193C3F0E3}"/>
              </a:ext>
            </a:extLst>
          </p:cNvPr>
          <p:cNvSpPr/>
          <p:nvPr/>
        </p:nvSpPr>
        <p:spPr>
          <a:xfrm>
            <a:off x="7546409" y="3434685"/>
            <a:ext cx="147881" cy="838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0D9D4AC0-FEBA-4FAA-A151-8D5BC6802849}"/>
              </a:ext>
            </a:extLst>
          </p:cNvPr>
          <p:cNvSpPr/>
          <p:nvPr/>
        </p:nvSpPr>
        <p:spPr>
          <a:xfrm>
            <a:off x="6871824" y="3434685"/>
            <a:ext cx="147881" cy="838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0" name="矩形 129">
            <a:extLst>
              <a:ext uri="{FF2B5EF4-FFF2-40B4-BE49-F238E27FC236}">
                <a16:creationId xmlns:a16="http://schemas.microsoft.com/office/drawing/2014/main" id="{EE94A20E-92D2-444A-BDCA-91A43E932A9F}"/>
              </a:ext>
            </a:extLst>
          </p:cNvPr>
          <p:cNvSpPr/>
          <p:nvPr/>
        </p:nvSpPr>
        <p:spPr>
          <a:xfrm>
            <a:off x="6208428" y="3428054"/>
            <a:ext cx="147881" cy="838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1" name="直線單箭頭接點 130">
            <a:extLst>
              <a:ext uri="{FF2B5EF4-FFF2-40B4-BE49-F238E27FC236}">
                <a16:creationId xmlns:a16="http://schemas.microsoft.com/office/drawing/2014/main" id="{94B047B1-EB39-472F-B3E4-1A8635A6B585}"/>
              </a:ext>
            </a:extLst>
          </p:cNvPr>
          <p:cNvCxnSpPr/>
          <p:nvPr/>
        </p:nvCxnSpPr>
        <p:spPr>
          <a:xfrm>
            <a:off x="7705091" y="3841110"/>
            <a:ext cx="490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單箭頭接點 131">
            <a:extLst>
              <a:ext uri="{FF2B5EF4-FFF2-40B4-BE49-F238E27FC236}">
                <a16:creationId xmlns:a16="http://schemas.microsoft.com/office/drawing/2014/main" id="{9AD9C483-80E0-4286-8922-B618C465934D}"/>
              </a:ext>
            </a:extLst>
          </p:cNvPr>
          <p:cNvCxnSpPr>
            <a:cxnSpLocks/>
          </p:cNvCxnSpPr>
          <p:nvPr/>
        </p:nvCxnSpPr>
        <p:spPr>
          <a:xfrm>
            <a:off x="5930148" y="2545070"/>
            <a:ext cx="0" cy="1171084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單箭頭接點 132">
            <a:extLst>
              <a:ext uri="{FF2B5EF4-FFF2-40B4-BE49-F238E27FC236}">
                <a16:creationId xmlns:a16="http://schemas.microsoft.com/office/drawing/2014/main" id="{E8C40B5D-6D03-4F20-B16D-746997D7D3D5}"/>
              </a:ext>
            </a:extLst>
          </p:cNvPr>
          <p:cNvCxnSpPr>
            <a:cxnSpLocks/>
          </p:cNvCxnSpPr>
          <p:nvPr/>
        </p:nvCxnSpPr>
        <p:spPr>
          <a:xfrm>
            <a:off x="6611990" y="2587693"/>
            <a:ext cx="0" cy="1171084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文字方塊 133">
            <a:extLst>
              <a:ext uri="{FF2B5EF4-FFF2-40B4-BE49-F238E27FC236}">
                <a16:creationId xmlns:a16="http://schemas.microsoft.com/office/drawing/2014/main" id="{4D38FF25-FC31-4F56-BBAA-663615B3B53F}"/>
              </a:ext>
            </a:extLst>
          </p:cNvPr>
          <p:cNvSpPr txBox="1"/>
          <p:nvPr/>
        </p:nvSpPr>
        <p:spPr>
          <a:xfrm>
            <a:off x="3772295" y="5717512"/>
            <a:ext cx="5347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Couple GAN</a:t>
            </a:r>
            <a:r>
              <a:rPr lang="en-US" altLang="zh-TW" dirty="0">
                <a:solidFill>
                  <a:srgbClr val="0000FF"/>
                </a:solidFill>
              </a:rPr>
              <a:t>[</a:t>
            </a:r>
            <a:r>
              <a:rPr lang="zh-TW" altLang="zh-TW" dirty="0">
                <a:solidFill>
                  <a:srgbClr val="0000FF"/>
                </a:solidFill>
              </a:rPr>
              <a:t>Ming-Yu Liu, </a:t>
            </a:r>
            <a:r>
              <a:rPr lang="en-US" altLang="zh-TW" dirty="0">
                <a:solidFill>
                  <a:srgbClr val="0000FF"/>
                </a:solidFill>
              </a:rPr>
              <a:t>et al., NIPS, 2016]</a:t>
            </a:r>
          </a:p>
          <a:p>
            <a:r>
              <a:rPr lang="en-US" altLang="zh-TW" sz="2800" dirty="0"/>
              <a:t>UNIT</a:t>
            </a:r>
            <a:r>
              <a:rPr lang="en-US" altLang="zh-TW" dirty="0">
                <a:solidFill>
                  <a:srgbClr val="0000FF"/>
                </a:solidFill>
                <a:latin typeface="Lucida Grande"/>
                <a:cs typeface="Times New Roman" panose="02020603050405020304" pitchFamily="18" charset="0"/>
              </a:rPr>
              <a:t>[Ming-Yu Liu, et al., NIPS, 2017]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72703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AA5B6E-668C-4BCC-9FB7-4237488BDDE7}"/>
                  </a:ext>
                </a:extLst>
              </p:cNvPr>
              <p:cNvSpPr/>
              <p:nvPr/>
            </p:nvSpPr>
            <p:spPr>
              <a:xfrm>
                <a:off x="1888053" y="1762153"/>
                <a:ext cx="996419" cy="9456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AA5B6E-668C-4BCC-9FB7-4237488BDD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53" y="1762153"/>
                <a:ext cx="996419" cy="9456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2B94C88-AE5A-4328-846B-824331EA4B6E}"/>
                  </a:ext>
                </a:extLst>
              </p:cNvPr>
              <p:cNvSpPr/>
              <p:nvPr/>
            </p:nvSpPr>
            <p:spPr>
              <a:xfrm>
                <a:off x="1888053" y="3129789"/>
                <a:ext cx="996419" cy="94568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2B94C88-AE5A-4328-846B-824331EA4B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53" y="3129789"/>
                <a:ext cx="996419" cy="945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3C01867B-7917-44F5-A0D3-4F6A72085C24}"/>
                  </a:ext>
                </a:extLst>
              </p:cNvPr>
              <p:cNvSpPr/>
              <p:nvPr/>
            </p:nvSpPr>
            <p:spPr>
              <a:xfrm>
                <a:off x="4460501" y="3090017"/>
                <a:ext cx="939972" cy="94568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3C01867B-7917-44F5-A0D3-4F6A72085C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501" y="3090017"/>
                <a:ext cx="939972" cy="9456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76312C0A-2E31-4BE0-9C10-BFB2F76C171F}"/>
                  </a:ext>
                </a:extLst>
              </p:cNvPr>
              <p:cNvSpPr/>
              <p:nvPr/>
            </p:nvSpPr>
            <p:spPr>
              <a:xfrm>
                <a:off x="4460501" y="1712071"/>
                <a:ext cx="950876" cy="9456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76312C0A-2E31-4BE0-9C10-BFB2F76C1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501" y="1712071"/>
                <a:ext cx="950876" cy="9456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矩形 29">
            <a:extLst>
              <a:ext uri="{FF2B5EF4-FFF2-40B4-BE49-F238E27FC236}">
                <a16:creationId xmlns:a16="http://schemas.microsoft.com/office/drawing/2014/main" id="{31EB9062-558F-484C-B38E-0BAA305ACDBB}"/>
              </a:ext>
            </a:extLst>
          </p:cNvPr>
          <p:cNvSpPr/>
          <p:nvPr/>
        </p:nvSpPr>
        <p:spPr>
          <a:xfrm>
            <a:off x="3520650" y="2461853"/>
            <a:ext cx="229055" cy="9456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DB37C9D-2333-460F-B376-4AB61E0CF001}"/>
              </a:ext>
            </a:extLst>
          </p:cNvPr>
          <p:cNvSpPr/>
          <p:nvPr/>
        </p:nvSpPr>
        <p:spPr>
          <a:xfrm>
            <a:off x="255310" y="1697826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D57432D-D2E5-4598-893A-382D9854A4FC}"/>
              </a:ext>
            </a:extLst>
          </p:cNvPr>
          <p:cNvSpPr/>
          <p:nvPr/>
        </p:nvSpPr>
        <p:spPr>
          <a:xfrm>
            <a:off x="255309" y="3094916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E94ADF3-99FE-4D1D-ACC2-B80021104EE2}"/>
              </a:ext>
            </a:extLst>
          </p:cNvPr>
          <p:cNvSpPr/>
          <p:nvPr/>
        </p:nvSpPr>
        <p:spPr>
          <a:xfrm>
            <a:off x="6033240" y="1681811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C2F4E56-9F31-4944-AFAF-F444023DDDCA}"/>
              </a:ext>
            </a:extLst>
          </p:cNvPr>
          <p:cNvSpPr/>
          <p:nvPr/>
        </p:nvSpPr>
        <p:spPr>
          <a:xfrm>
            <a:off x="6033239" y="3078901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02BC20C7-9EF3-4027-97C4-FB42F4A0B975}"/>
              </a:ext>
            </a:extLst>
          </p:cNvPr>
          <p:cNvSpPr/>
          <p:nvPr/>
        </p:nvSpPr>
        <p:spPr>
          <a:xfrm>
            <a:off x="1300478" y="201552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箭號: 向右 35">
            <a:extLst>
              <a:ext uri="{FF2B5EF4-FFF2-40B4-BE49-F238E27FC236}">
                <a16:creationId xmlns:a16="http://schemas.microsoft.com/office/drawing/2014/main" id="{0A3DA8B4-F96F-422B-B47A-5798D19700EC}"/>
              </a:ext>
            </a:extLst>
          </p:cNvPr>
          <p:cNvSpPr/>
          <p:nvPr/>
        </p:nvSpPr>
        <p:spPr>
          <a:xfrm>
            <a:off x="1300478" y="3390868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箭號: 向右 36">
            <a:extLst>
              <a:ext uri="{FF2B5EF4-FFF2-40B4-BE49-F238E27FC236}">
                <a16:creationId xmlns:a16="http://schemas.microsoft.com/office/drawing/2014/main" id="{D79F72B7-BE7B-46AD-9371-578127CFAA1F}"/>
              </a:ext>
            </a:extLst>
          </p:cNvPr>
          <p:cNvSpPr/>
          <p:nvPr/>
        </p:nvSpPr>
        <p:spPr>
          <a:xfrm>
            <a:off x="5460671" y="200737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箭號: 向右 37">
            <a:extLst>
              <a:ext uri="{FF2B5EF4-FFF2-40B4-BE49-F238E27FC236}">
                <a16:creationId xmlns:a16="http://schemas.microsoft.com/office/drawing/2014/main" id="{EBD1DC1D-2774-4966-A603-F1A8C425F829}"/>
              </a:ext>
            </a:extLst>
          </p:cNvPr>
          <p:cNvSpPr/>
          <p:nvPr/>
        </p:nvSpPr>
        <p:spPr>
          <a:xfrm>
            <a:off x="5460671" y="3382718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B7149A70-97A4-4D1C-ADBF-BE68075CE9FA}"/>
              </a:ext>
            </a:extLst>
          </p:cNvPr>
          <p:cNvSpPr/>
          <p:nvPr/>
        </p:nvSpPr>
        <p:spPr>
          <a:xfrm rot="2701164">
            <a:off x="2880453" y="2274536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677E85FC-B6A9-4307-8A9A-22302DA4BBAC}"/>
              </a:ext>
            </a:extLst>
          </p:cNvPr>
          <p:cNvSpPr/>
          <p:nvPr/>
        </p:nvSpPr>
        <p:spPr>
          <a:xfrm rot="2701164">
            <a:off x="3933666" y="317095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B52B6847-4766-4B38-B90E-3942CA64B99C}"/>
              </a:ext>
            </a:extLst>
          </p:cNvPr>
          <p:cNvSpPr/>
          <p:nvPr/>
        </p:nvSpPr>
        <p:spPr>
          <a:xfrm rot="18882259">
            <a:off x="2878855" y="3112318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箭號: 向右 41">
            <a:extLst>
              <a:ext uri="{FF2B5EF4-FFF2-40B4-BE49-F238E27FC236}">
                <a16:creationId xmlns:a16="http://schemas.microsoft.com/office/drawing/2014/main" id="{B4763417-F99F-4D74-BAFC-0633DEBFB501}"/>
              </a:ext>
            </a:extLst>
          </p:cNvPr>
          <p:cNvSpPr/>
          <p:nvPr/>
        </p:nvSpPr>
        <p:spPr>
          <a:xfrm rot="18882259">
            <a:off x="3878512" y="225299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3FC2EE37-9AB0-4AC8-9395-AEDF13C83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08" y="1661792"/>
            <a:ext cx="1015043" cy="1042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AC00AE3A-C005-460A-AA1D-76A6103BEDE1}"/>
              </a:ext>
            </a:extLst>
          </p:cNvPr>
          <p:cNvCxnSpPr>
            <a:cxnSpLocks/>
          </p:cNvCxnSpPr>
          <p:nvPr/>
        </p:nvCxnSpPr>
        <p:spPr>
          <a:xfrm>
            <a:off x="1395788" y="2375798"/>
            <a:ext cx="143889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33597C4E-3B04-484B-B9AC-0A85AD6CFF7B}"/>
              </a:ext>
            </a:extLst>
          </p:cNvPr>
          <p:cNvCxnSpPr>
            <a:cxnSpLocks/>
          </p:cNvCxnSpPr>
          <p:nvPr/>
        </p:nvCxnSpPr>
        <p:spPr>
          <a:xfrm>
            <a:off x="4478599" y="2376624"/>
            <a:ext cx="152089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15238035-029A-4F32-8C9E-59FB7A5DCB49}"/>
              </a:ext>
            </a:extLst>
          </p:cNvPr>
          <p:cNvCxnSpPr>
            <a:cxnSpLocks/>
          </p:cNvCxnSpPr>
          <p:nvPr/>
        </p:nvCxnSpPr>
        <p:spPr>
          <a:xfrm>
            <a:off x="2820767" y="2341700"/>
            <a:ext cx="663639" cy="59583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508F348D-5D9A-4D9D-914C-769732923B56}"/>
              </a:ext>
            </a:extLst>
          </p:cNvPr>
          <p:cNvCxnSpPr>
            <a:cxnSpLocks/>
          </p:cNvCxnSpPr>
          <p:nvPr/>
        </p:nvCxnSpPr>
        <p:spPr>
          <a:xfrm flipV="1">
            <a:off x="3839943" y="2375798"/>
            <a:ext cx="620558" cy="58084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圖片 44">
            <a:extLst>
              <a:ext uri="{FF2B5EF4-FFF2-40B4-BE49-F238E27FC236}">
                <a16:creationId xmlns:a16="http://schemas.microsoft.com/office/drawing/2014/main" id="{F99E45DE-8271-4C39-AA30-291BADC09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360" y="1697826"/>
            <a:ext cx="1015043" cy="1042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41452679-6209-4BB2-AE6E-E464BCFC081B}"/>
              </a:ext>
            </a:extLst>
          </p:cNvPr>
          <p:cNvGrpSpPr/>
          <p:nvPr/>
        </p:nvGrpSpPr>
        <p:grpSpPr>
          <a:xfrm flipV="1">
            <a:off x="1373641" y="3217078"/>
            <a:ext cx="4674719" cy="595833"/>
            <a:chOff x="1841781" y="3243967"/>
            <a:chExt cx="4674719" cy="595833"/>
          </a:xfrm>
        </p:grpSpPr>
        <p:cxnSp>
          <p:nvCxnSpPr>
            <p:cNvPr id="51" name="直線單箭頭接點 50">
              <a:extLst>
                <a:ext uri="{FF2B5EF4-FFF2-40B4-BE49-F238E27FC236}">
                  <a16:creationId xmlns:a16="http://schemas.microsoft.com/office/drawing/2014/main" id="{7E6F5787-CAFE-4980-BA90-203D3CF7B1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1781" y="3250210"/>
              <a:ext cx="1510831" cy="0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單箭頭接點 52">
              <a:extLst>
                <a:ext uri="{FF2B5EF4-FFF2-40B4-BE49-F238E27FC236}">
                  <a16:creationId xmlns:a16="http://schemas.microsoft.com/office/drawing/2014/main" id="{A5170CE1-D15D-46BA-B781-EB1DE80C57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6377" y="3278633"/>
              <a:ext cx="1680123" cy="0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單箭頭接點 53">
              <a:extLst>
                <a:ext uri="{FF2B5EF4-FFF2-40B4-BE49-F238E27FC236}">
                  <a16:creationId xmlns:a16="http://schemas.microsoft.com/office/drawing/2014/main" id="{9551A58B-FE30-4DDF-938F-CFEBC1D6D454}"/>
                </a:ext>
              </a:extLst>
            </p:cNvPr>
            <p:cNvCxnSpPr>
              <a:cxnSpLocks/>
            </p:cNvCxnSpPr>
            <p:nvPr/>
          </p:nvCxnSpPr>
          <p:spPr>
            <a:xfrm>
              <a:off x="3323462" y="3243967"/>
              <a:ext cx="663639" cy="595833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單箭頭接點 54">
              <a:extLst>
                <a:ext uri="{FF2B5EF4-FFF2-40B4-BE49-F238E27FC236}">
                  <a16:creationId xmlns:a16="http://schemas.microsoft.com/office/drawing/2014/main" id="{C7F24034-E7C0-40D4-AD92-F1ED3C306D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9604" y="3250621"/>
              <a:ext cx="620558" cy="580845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100A9136-CC75-4145-80D9-D4FE66BF5C37}"/>
              </a:ext>
            </a:extLst>
          </p:cNvPr>
          <p:cNvSpPr txBox="1"/>
          <p:nvPr/>
        </p:nvSpPr>
        <p:spPr>
          <a:xfrm>
            <a:off x="1657929" y="901813"/>
            <a:ext cx="4183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Minimizing reconstruction error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3B879F87-1001-4EEC-98EB-FB46F7821C0C}"/>
              </a:ext>
            </a:extLst>
          </p:cNvPr>
          <p:cNvCxnSpPr>
            <a:cxnSpLocks/>
          </p:cNvCxnSpPr>
          <p:nvPr/>
        </p:nvCxnSpPr>
        <p:spPr>
          <a:xfrm>
            <a:off x="708652" y="1333659"/>
            <a:ext cx="58575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D2D71F09-4CC9-4DED-87C5-3FE98D6E42FA}"/>
              </a:ext>
            </a:extLst>
          </p:cNvPr>
          <p:cNvCxnSpPr>
            <a:cxnSpLocks/>
          </p:cNvCxnSpPr>
          <p:nvPr/>
        </p:nvCxnSpPr>
        <p:spPr>
          <a:xfrm>
            <a:off x="708652" y="1333659"/>
            <a:ext cx="0" cy="29427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A863679F-BD32-410D-9407-56963ED90D9E}"/>
              </a:ext>
            </a:extLst>
          </p:cNvPr>
          <p:cNvCxnSpPr>
            <a:cxnSpLocks/>
          </p:cNvCxnSpPr>
          <p:nvPr/>
        </p:nvCxnSpPr>
        <p:spPr>
          <a:xfrm>
            <a:off x="6566184" y="1299805"/>
            <a:ext cx="0" cy="328133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 descr="「新八」的圖片搜尋結果">
            <a:extLst>
              <a:ext uri="{FF2B5EF4-FFF2-40B4-BE49-F238E27FC236}">
                <a16:creationId xmlns:a16="http://schemas.microsoft.com/office/drawing/2014/main" id="{F814660D-02CF-4440-9080-F7FCE06EF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29" y="2983103"/>
            <a:ext cx="946891" cy="126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「新八」的圖片搜尋結果">
            <a:extLst>
              <a:ext uri="{FF2B5EF4-FFF2-40B4-BE49-F238E27FC236}">
                <a16:creationId xmlns:a16="http://schemas.microsoft.com/office/drawing/2014/main" id="{F0C5916D-FDA1-4CC9-B890-162E7FDB3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5" y="2991046"/>
            <a:ext cx="946891" cy="126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377750DE-2CF4-46EC-A68D-364419830638}"/>
                  </a:ext>
                </a:extLst>
              </p:cNvPr>
              <p:cNvSpPr txBox="1"/>
              <p:nvPr/>
            </p:nvSpPr>
            <p:spPr>
              <a:xfrm>
                <a:off x="725273" y="5769081"/>
                <a:ext cx="728592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The domain discriminator forces the output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𝐸𝑁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altLang="zh-TW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𝐸𝑁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have the same distribution.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377750DE-2CF4-46EC-A68D-364419830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73" y="5769081"/>
                <a:ext cx="7285927" cy="830997"/>
              </a:xfrm>
              <a:prstGeom prst="rect">
                <a:avLst/>
              </a:prstGeom>
              <a:blipFill>
                <a:blip r:embed="rId8"/>
                <a:stretch>
                  <a:fillRect l="-1339" t="-5839" b="-153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字方塊 65">
                <a:extLst>
                  <a:ext uri="{FF2B5EF4-FFF2-40B4-BE49-F238E27FC236}">
                    <a16:creationId xmlns:a16="http://schemas.microsoft.com/office/drawing/2014/main" id="{DA19D2C0-0077-44D8-9C9D-864A57AD60BB}"/>
                  </a:ext>
                </a:extLst>
              </p:cNvPr>
              <p:cNvSpPr txBox="1"/>
              <p:nvPr/>
            </p:nvSpPr>
            <p:spPr>
              <a:xfrm>
                <a:off x="6646715" y="4891937"/>
                <a:ext cx="257867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𝐸𝑁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altLang="zh-TW" sz="2400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𝐸𝑁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6" name="文字方塊 65">
                <a:extLst>
                  <a:ext uri="{FF2B5EF4-FFF2-40B4-BE49-F238E27FC236}">
                    <a16:creationId xmlns:a16="http://schemas.microsoft.com/office/drawing/2014/main" id="{DA19D2C0-0077-44D8-9C9D-864A57AD6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6715" y="4891937"/>
                <a:ext cx="2578672" cy="461665"/>
              </a:xfrm>
              <a:prstGeom prst="rect">
                <a:avLst/>
              </a:prstGeom>
              <a:blipFill>
                <a:blip r:embed="rId9"/>
                <a:stretch>
                  <a:fillRect l="-3546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7C6A5A81-AFA2-4073-AA9D-835D47A61AFF}"/>
                  </a:ext>
                </a:extLst>
              </p:cNvPr>
              <p:cNvSpPr/>
              <p:nvPr/>
            </p:nvSpPr>
            <p:spPr>
              <a:xfrm>
                <a:off x="7609268" y="1906790"/>
                <a:ext cx="620558" cy="69275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7C6A5A81-AFA2-4073-AA9D-835D47A61A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268" y="1906790"/>
                <a:ext cx="620558" cy="69275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6F94E706-C695-45D2-82FE-3973BB337C93}"/>
                  </a:ext>
                </a:extLst>
              </p:cNvPr>
              <p:cNvSpPr/>
              <p:nvPr/>
            </p:nvSpPr>
            <p:spPr>
              <a:xfrm>
                <a:off x="7625772" y="3265315"/>
                <a:ext cx="620558" cy="69275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6F94E706-C695-45D2-82FE-3973BB337C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772" y="3265315"/>
                <a:ext cx="620558" cy="69275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箭號: 向右 68">
            <a:extLst>
              <a:ext uri="{FF2B5EF4-FFF2-40B4-BE49-F238E27FC236}">
                <a16:creationId xmlns:a16="http://schemas.microsoft.com/office/drawing/2014/main" id="{667BB0B7-09E7-424C-9A38-12727A471109}"/>
              </a:ext>
            </a:extLst>
          </p:cNvPr>
          <p:cNvSpPr/>
          <p:nvPr/>
        </p:nvSpPr>
        <p:spPr>
          <a:xfrm>
            <a:off x="7086947" y="200902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箭號: 向右 69">
            <a:extLst>
              <a:ext uri="{FF2B5EF4-FFF2-40B4-BE49-F238E27FC236}">
                <a16:creationId xmlns:a16="http://schemas.microsoft.com/office/drawing/2014/main" id="{6F8FA6C3-FF9B-436B-8B2C-891A92894291}"/>
              </a:ext>
            </a:extLst>
          </p:cNvPr>
          <p:cNvSpPr/>
          <p:nvPr/>
        </p:nvSpPr>
        <p:spPr>
          <a:xfrm>
            <a:off x="7063401" y="3378160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6785C868-9654-4713-AE29-F11419FA0E8E}"/>
              </a:ext>
            </a:extLst>
          </p:cNvPr>
          <p:cNvSpPr txBox="1"/>
          <p:nvPr/>
        </p:nvSpPr>
        <p:spPr>
          <a:xfrm>
            <a:off x="7181249" y="1048372"/>
            <a:ext cx="202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Discriminator of X domain</a:t>
            </a:r>
            <a:endParaRPr lang="zh-TW" altLang="en-US" sz="2400" dirty="0"/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3BC27E36-42C6-444C-8A08-38764A1E7F85}"/>
              </a:ext>
            </a:extLst>
          </p:cNvPr>
          <p:cNvSpPr txBox="1"/>
          <p:nvPr/>
        </p:nvSpPr>
        <p:spPr>
          <a:xfrm>
            <a:off x="7181249" y="3973360"/>
            <a:ext cx="202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Discriminator of Y domain</a:t>
            </a:r>
            <a:endParaRPr lang="zh-TW" altLang="en-US" sz="2400" dirty="0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0A6FA20A-3891-4282-B86B-74CBF29F31DB}"/>
              </a:ext>
            </a:extLst>
          </p:cNvPr>
          <p:cNvSpPr/>
          <p:nvPr/>
        </p:nvSpPr>
        <p:spPr>
          <a:xfrm>
            <a:off x="157647" y="99839"/>
            <a:ext cx="5111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Projection to Common Space</a:t>
            </a:r>
            <a:endParaRPr lang="zh-TW" altLang="en-US" sz="3200" b="1" i="1" u="sng" dirty="0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8D682CC4-6362-4BC1-9CC0-583BC9731DC2}"/>
              </a:ext>
            </a:extLst>
          </p:cNvPr>
          <p:cNvSpPr/>
          <p:nvPr/>
        </p:nvSpPr>
        <p:spPr>
          <a:xfrm>
            <a:off x="157647" y="621541"/>
            <a:ext cx="1366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i="1" u="sng" dirty="0"/>
              <a:t>Training</a:t>
            </a:r>
            <a:endParaRPr lang="zh-TW" altLang="en-US" sz="2800" i="1" u="sng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05D3A24-2C9B-4C2C-BFA7-9CAE225D9760}"/>
              </a:ext>
            </a:extLst>
          </p:cNvPr>
          <p:cNvSpPr/>
          <p:nvPr/>
        </p:nvSpPr>
        <p:spPr>
          <a:xfrm>
            <a:off x="4211255" y="4583117"/>
            <a:ext cx="2025898" cy="10426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Domain</a:t>
            </a:r>
          </a:p>
          <a:p>
            <a:pPr algn="ctr"/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27404375-F2FD-435F-821C-69DB3EC26766}"/>
              </a:ext>
            </a:extLst>
          </p:cNvPr>
          <p:cNvCxnSpPr>
            <a:cxnSpLocks/>
          </p:cNvCxnSpPr>
          <p:nvPr/>
        </p:nvCxnSpPr>
        <p:spPr>
          <a:xfrm>
            <a:off x="6285198" y="5122769"/>
            <a:ext cx="361517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B70AD692-8F8B-40A3-8841-0B23E3D086D4}"/>
                  </a:ext>
                </a:extLst>
              </p:cNvPr>
              <p:cNvSpPr txBox="1"/>
              <p:nvPr/>
            </p:nvSpPr>
            <p:spPr>
              <a:xfrm>
                <a:off x="314017" y="4857765"/>
                <a:ext cx="30505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𝐸𝑁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altLang="zh-TW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𝐸𝑁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fool the domain discriminator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63" name="文字方塊 62">
                <a:extLst>
                  <a:ext uri="{FF2B5EF4-FFF2-40B4-BE49-F238E27FC236}">
                    <a16:creationId xmlns:a16="http://schemas.microsoft.com/office/drawing/2014/main" id="{B70AD692-8F8B-40A3-8841-0B23E3D08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17" y="4857765"/>
                <a:ext cx="3050572" cy="830997"/>
              </a:xfrm>
              <a:prstGeom prst="rect">
                <a:avLst/>
              </a:prstGeom>
              <a:blipFill>
                <a:blip r:embed="rId12"/>
                <a:stretch>
                  <a:fillRect l="-3200" t="-5882" r="-1000" b="-161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64236655-84CF-4151-A395-A77AD1F69E45}"/>
              </a:ext>
            </a:extLst>
          </p:cNvPr>
          <p:cNvCxnSpPr>
            <a:cxnSpLocks/>
          </p:cNvCxnSpPr>
          <p:nvPr/>
        </p:nvCxnSpPr>
        <p:spPr>
          <a:xfrm>
            <a:off x="3663569" y="5122769"/>
            <a:ext cx="554847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3F757C40-64D6-40DF-A3A2-036534B976E1}"/>
              </a:ext>
            </a:extLst>
          </p:cNvPr>
          <p:cNvCxnSpPr>
            <a:cxnSpLocks/>
          </p:cNvCxnSpPr>
          <p:nvPr/>
        </p:nvCxnSpPr>
        <p:spPr>
          <a:xfrm>
            <a:off x="3663569" y="3453000"/>
            <a:ext cx="0" cy="166976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C403C030-8115-4474-9651-76B4357A1A66}"/>
              </a:ext>
            </a:extLst>
          </p:cNvPr>
          <p:cNvSpPr/>
          <p:nvPr/>
        </p:nvSpPr>
        <p:spPr>
          <a:xfrm>
            <a:off x="4965163" y="6289939"/>
            <a:ext cx="3716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[Guillaume </a:t>
            </a:r>
            <a:r>
              <a:rPr lang="en-US" altLang="zh-TW" dirty="0" err="1">
                <a:solidFill>
                  <a:srgbClr val="0000FF"/>
                </a:solidFill>
              </a:rPr>
              <a:t>Lample</a:t>
            </a:r>
            <a:r>
              <a:rPr lang="en-US" altLang="zh-TW" dirty="0">
                <a:solidFill>
                  <a:srgbClr val="0000FF"/>
                </a:solidFill>
              </a:rPr>
              <a:t>, et al., NIPS, 2017]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6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6" grpId="0"/>
      <p:bldP spid="2" grpId="0" animBg="1"/>
      <p:bldP spid="63" grpId="0"/>
      <p:bldP spid="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AA5B6E-668C-4BCC-9FB7-4237488BDDE7}"/>
                  </a:ext>
                </a:extLst>
              </p:cNvPr>
              <p:cNvSpPr/>
              <p:nvPr/>
            </p:nvSpPr>
            <p:spPr>
              <a:xfrm>
                <a:off x="1888053" y="1762153"/>
                <a:ext cx="996419" cy="9456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AA5B6E-668C-4BCC-9FB7-4237488BDD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53" y="1762153"/>
                <a:ext cx="996419" cy="9456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2B94C88-AE5A-4328-846B-824331EA4B6E}"/>
                  </a:ext>
                </a:extLst>
              </p:cNvPr>
              <p:cNvSpPr/>
              <p:nvPr/>
            </p:nvSpPr>
            <p:spPr>
              <a:xfrm>
                <a:off x="1888053" y="3129789"/>
                <a:ext cx="996419" cy="94568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2B94C88-AE5A-4328-846B-824331EA4B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53" y="3129789"/>
                <a:ext cx="996419" cy="945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3C01867B-7917-44F5-A0D3-4F6A72085C24}"/>
                  </a:ext>
                </a:extLst>
              </p:cNvPr>
              <p:cNvSpPr/>
              <p:nvPr/>
            </p:nvSpPr>
            <p:spPr>
              <a:xfrm>
                <a:off x="4460501" y="3090017"/>
                <a:ext cx="939972" cy="94568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3C01867B-7917-44F5-A0D3-4F6A72085C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501" y="3090017"/>
                <a:ext cx="939972" cy="9456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76312C0A-2E31-4BE0-9C10-BFB2F76C171F}"/>
                  </a:ext>
                </a:extLst>
              </p:cNvPr>
              <p:cNvSpPr/>
              <p:nvPr/>
            </p:nvSpPr>
            <p:spPr>
              <a:xfrm>
                <a:off x="4460501" y="1712071"/>
                <a:ext cx="950876" cy="9456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76312C0A-2E31-4BE0-9C10-BFB2F76C1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501" y="1712071"/>
                <a:ext cx="950876" cy="9456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矩形 29">
            <a:extLst>
              <a:ext uri="{FF2B5EF4-FFF2-40B4-BE49-F238E27FC236}">
                <a16:creationId xmlns:a16="http://schemas.microsoft.com/office/drawing/2014/main" id="{31EB9062-558F-484C-B38E-0BAA305ACDBB}"/>
              </a:ext>
            </a:extLst>
          </p:cNvPr>
          <p:cNvSpPr/>
          <p:nvPr/>
        </p:nvSpPr>
        <p:spPr>
          <a:xfrm>
            <a:off x="3520650" y="2461853"/>
            <a:ext cx="229055" cy="9456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DB37C9D-2333-460F-B376-4AB61E0CF001}"/>
              </a:ext>
            </a:extLst>
          </p:cNvPr>
          <p:cNvSpPr/>
          <p:nvPr/>
        </p:nvSpPr>
        <p:spPr>
          <a:xfrm>
            <a:off x="255310" y="1697826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D57432D-D2E5-4598-893A-382D9854A4FC}"/>
              </a:ext>
            </a:extLst>
          </p:cNvPr>
          <p:cNvSpPr/>
          <p:nvPr/>
        </p:nvSpPr>
        <p:spPr>
          <a:xfrm>
            <a:off x="255309" y="3094916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E94ADF3-99FE-4D1D-ACC2-B80021104EE2}"/>
              </a:ext>
            </a:extLst>
          </p:cNvPr>
          <p:cNvSpPr/>
          <p:nvPr/>
        </p:nvSpPr>
        <p:spPr>
          <a:xfrm>
            <a:off x="6033240" y="1681811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C2F4E56-9F31-4944-AFAF-F444023DDDCA}"/>
              </a:ext>
            </a:extLst>
          </p:cNvPr>
          <p:cNvSpPr/>
          <p:nvPr/>
        </p:nvSpPr>
        <p:spPr>
          <a:xfrm>
            <a:off x="6033239" y="3078901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02BC20C7-9EF3-4027-97C4-FB42F4A0B975}"/>
              </a:ext>
            </a:extLst>
          </p:cNvPr>
          <p:cNvSpPr/>
          <p:nvPr/>
        </p:nvSpPr>
        <p:spPr>
          <a:xfrm>
            <a:off x="1300478" y="201552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箭號: 向右 35">
            <a:extLst>
              <a:ext uri="{FF2B5EF4-FFF2-40B4-BE49-F238E27FC236}">
                <a16:creationId xmlns:a16="http://schemas.microsoft.com/office/drawing/2014/main" id="{0A3DA8B4-F96F-422B-B47A-5798D19700EC}"/>
              </a:ext>
            </a:extLst>
          </p:cNvPr>
          <p:cNvSpPr/>
          <p:nvPr/>
        </p:nvSpPr>
        <p:spPr>
          <a:xfrm>
            <a:off x="1300478" y="3390868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箭號: 向右 36">
            <a:extLst>
              <a:ext uri="{FF2B5EF4-FFF2-40B4-BE49-F238E27FC236}">
                <a16:creationId xmlns:a16="http://schemas.microsoft.com/office/drawing/2014/main" id="{D79F72B7-BE7B-46AD-9371-578127CFAA1F}"/>
              </a:ext>
            </a:extLst>
          </p:cNvPr>
          <p:cNvSpPr/>
          <p:nvPr/>
        </p:nvSpPr>
        <p:spPr>
          <a:xfrm>
            <a:off x="5460671" y="200737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箭號: 向右 37">
            <a:extLst>
              <a:ext uri="{FF2B5EF4-FFF2-40B4-BE49-F238E27FC236}">
                <a16:creationId xmlns:a16="http://schemas.microsoft.com/office/drawing/2014/main" id="{EBD1DC1D-2774-4966-A603-F1A8C425F829}"/>
              </a:ext>
            </a:extLst>
          </p:cNvPr>
          <p:cNvSpPr/>
          <p:nvPr/>
        </p:nvSpPr>
        <p:spPr>
          <a:xfrm>
            <a:off x="5460671" y="3382718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B7149A70-97A4-4D1C-ADBF-BE68075CE9FA}"/>
              </a:ext>
            </a:extLst>
          </p:cNvPr>
          <p:cNvSpPr/>
          <p:nvPr/>
        </p:nvSpPr>
        <p:spPr>
          <a:xfrm rot="2701164">
            <a:off x="2880453" y="2274536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677E85FC-B6A9-4307-8A9A-22302DA4BBAC}"/>
              </a:ext>
            </a:extLst>
          </p:cNvPr>
          <p:cNvSpPr/>
          <p:nvPr/>
        </p:nvSpPr>
        <p:spPr>
          <a:xfrm rot="2701164">
            <a:off x="3933666" y="317095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B52B6847-4766-4B38-B90E-3942CA64B99C}"/>
              </a:ext>
            </a:extLst>
          </p:cNvPr>
          <p:cNvSpPr/>
          <p:nvPr/>
        </p:nvSpPr>
        <p:spPr>
          <a:xfrm rot="18882259">
            <a:off x="2878855" y="3112318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箭號: 向右 41">
            <a:extLst>
              <a:ext uri="{FF2B5EF4-FFF2-40B4-BE49-F238E27FC236}">
                <a16:creationId xmlns:a16="http://schemas.microsoft.com/office/drawing/2014/main" id="{B4763417-F99F-4D74-BAFC-0633DEBFB501}"/>
              </a:ext>
            </a:extLst>
          </p:cNvPr>
          <p:cNvSpPr/>
          <p:nvPr/>
        </p:nvSpPr>
        <p:spPr>
          <a:xfrm rot="18882259">
            <a:off x="3878512" y="225299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3FC2EE37-9AB0-4AC8-9395-AEDF13C83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08" y="1661792"/>
            <a:ext cx="1015043" cy="1042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AC00AE3A-C005-460A-AA1D-76A6103BEDE1}"/>
              </a:ext>
            </a:extLst>
          </p:cNvPr>
          <p:cNvCxnSpPr>
            <a:cxnSpLocks/>
          </p:cNvCxnSpPr>
          <p:nvPr/>
        </p:nvCxnSpPr>
        <p:spPr>
          <a:xfrm>
            <a:off x="1395788" y="2375798"/>
            <a:ext cx="143889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33597C4E-3B04-484B-B9AC-0A85AD6CFF7B}"/>
              </a:ext>
            </a:extLst>
          </p:cNvPr>
          <p:cNvCxnSpPr>
            <a:cxnSpLocks/>
          </p:cNvCxnSpPr>
          <p:nvPr/>
        </p:nvCxnSpPr>
        <p:spPr>
          <a:xfrm>
            <a:off x="4460501" y="3802999"/>
            <a:ext cx="152089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15238035-029A-4F32-8C9E-59FB7A5DCB49}"/>
              </a:ext>
            </a:extLst>
          </p:cNvPr>
          <p:cNvCxnSpPr>
            <a:cxnSpLocks/>
          </p:cNvCxnSpPr>
          <p:nvPr/>
        </p:nvCxnSpPr>
        <p:spPr>
          <a:xfrm>
            <a:off x="2863584" y="2387270"/>
            <a:ext cx="1568036" cy="140782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圖片 44">
            <a:extLst>
              <a:ext uri="{FF2B5EF4-FFF2-40B4-BE49-F238E27FC236}">
                <a16:creationId xmlns:a16="http://schemas.microsoft.com/office/drawing/2014/main" id="{F99E45DE-8271-4C39-AA30-291BADC09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360" y="1697826"/>
            <a:ext cx="1015043" cy="1042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3B879F87-1001-4EEC-98EB-FB46F7821C0C}"/>
              </a:ext>
            </a:extLst>
          </p:cNvPr>
          <p:cNvCxnSpPr>
            <a:cxnSpLocks/>
          </p:cNvCxnSpPr>
          <p:nvPr/>
        </p:nvCxnSpPr>
        <p:spPr>
          <a:xfrm>
            <a:off x="718836" y="4495335"/>
            <a:ext cx="58575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D2D71F09-4CC9-4DED-87C5-3FE98D6E42FA}"/>
              </a:ext>
            </a:extLst>
          </p:cNvPr>
          <p:cNvCxnSpPr>
            <a:cxnSpLocks/>
          </p:cNvCxnSpPr>
          <p:nvPr/>
        </p:nvCxnSpPr>
        <p:spPr>
          <a:xfrm flipV="1">
            <a:off x="700457" y="3866453"/>
            <a:ext cx="0" cy="597881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A863679F-BD32-410D-9407-56963ED90D9E}"/>
              </a:ext>
            </a:extLst>
          </p:cNvPr>
          <p:cNvCxnSpPr>
            <a:cxnSpLocks/>
          </p:cNvCxnSpPr>
          <p:nvPr/>
        </p:nvCxnSpPr>
        <p:spPr>
          <a:xfrm>
            <a:off x="6576368" y="3866453"/>
            <a:ext cx="0" cy="648402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7C6A5A81-AFA2-4073-AA9D-835D47A61AFF}"/>
                  </a:ext>
                </a:extLst>
              </p:cNvPr>
              <p:cNvSpPr/>
              <p:nvPr/>
            </p:nvSpPr>
            <p:spPr>
              <a:xfrm>
                <a:off x="7609268" y="1906790"/>
                <a:ext cx="620558" cy="69275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7C6A5A81-AFA2-4073-AA9D-835D47A61A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268" y="1906790"/>
                <a:ext cx="620558" cy="6927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6F94E706-C695-45D2-82FE-3973BB337C93}"/>
                  </a:ext>
                </a:extLst>
              </p:cNvPr>
              <p:cNvSpPr/>
              <p:nvPr/>
            </p:nvSpPr>
            <p:spPr>
              <a:xfrm>
                <a:off x="7625772" y="3265315"/>
                <a:ext cx="620558" cy="69275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6F94E706-C695-45D2-82FE-3973BB337C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772" y="3265315"/>
                <a:ext cx="620558" cy="6927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箭號: 向右 68">
            <a:extLst>
              <a:ext uri="{FF2B5EF4-FFF2-40B4-BE49-F238E27FC236}">
                <a16:creationId xmlns:a16="http://schemas.microsoft.com/office/drawing/2014/main" id="{667BB0B7-09E7-424C-9A38-12727A471109}"/>
              </a:ext>
            </a:extLst>
          </p:cNvPr>
          <p:cNvSpPr/>
          <p:nvPr/>
        </p:nvSpPr>
        <p:spPr>
          <a:xfrm>
            <a:off x="7086947" y="200902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箭號: 向右 69">
            <a:extLst>
              <a:ext uri="{FF2B5EF4-FFF2-40B4-BE49-F238E27FC236}">
                <a16:creationId xmlns:a16="http://schemas.microsoft.com/office/drawing/2014/main" id="{6F8FA6C3-FF9B-436B-8B2C-891A92894291}"/>
              </a:ext>
            </a:extLst>
          </p:cNvPr>
          <p:cNvSpPr/>
          <p:nvPr/>
        </p:nvSpPr>
        <p:spPr>
          <a:xfrm>
            <a:off x="7063401" y="3378160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6785C868-9654-4713-AE29-F11419FA0E8E}"/>
              </a:ext>
            </a:extLst>
          </p:cNvPr>
          <p:cNvSpPr txBox="1"/>
          <p:nvPr/>
        </p:nvSpPr>
        <p:spPr>
          <a:xfrm>
            <a:off x="7181249" y="1048372"/>
            <a:ext cx="202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Discriminator of X domain</a:t>
            </a:r>
            <a:endParaRPr lang="zh-TW" altLang="en-US" sz="2400" dirty="0"/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3BC27E36-42C6-444C-8A08-38764A1E7F85}"/>
              </a:ext>
            </a:extLst>
          </p:cNvPr>
          <p:cNvSpPr txBox="1"/>
          <p:nvPr/>
        </p:nvSpPr>
        <p:spPr>
          <a:xfrm>
            <a:off x="7181249" y="3973360"/>
            <a:ext cx="202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Discriminator of Y domain</a:t>
            </a:r>
            <a:endParaRPr lang="zh-TW" altLang="en-US" sz="2400" dirty="0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0A6FA20A-3891-4282-B86B-74CBF29F31DB}"/>
              </a:ext>
            </a:extLst>
          </p:cNvPr>
          <p:cNvSpPr/>
          <p:nvPr/>
        </p:nvSpPr>
        <p:spPr>
          <a:xfrm>
            <a:off x="157647" y="99839"/>
            <a:ext cx="5111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Projection to Common Space</a:t>
            </a:r>
            <a:endParaRPr lang="zh-TW" altLang="en-US" sz="3200" b="1" i="1" u="sng" dirty="0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8D682CC4-6362-4BC1-9CC0-583BC9731DC2}"/>
              </a:ext>
            </a:extLst>
          </p:cNvPr>
          <p:cNvSpPr/>
          <p:nvPr/>
        </p:nvSpPr>
        <p:spPr>
          <a:xfrm>
            <a:off x="157647" y="621541"/>
            <a:ext cx="1366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i="1" u="sng" dirty="0"/>
              <a:t>Training</a:t>
            </a:r>
            <a:endParaRPr lang="zh-TW" altLang="en-US" sz="2800" i="1" u="sng" dirty="0"/>
          </a:p>
        </p:txBody>
      </p:sp>
      <p:cxnSp>
        <p:nvCxnSpPr>
          <p:cNvPr id="71" name="直線單箭頭接點 70">
            <a:extLst>
              <a:ext uri="{FF2B5EF4-FFF2-40B4-BE49-F238E27FC236}">
                <a16:creationId xmlns:a16="http://schemas.microsoft.com/office/drawing/2014/main" id="{D6FA6854-32F0-4F39-8C11-10FF140C4A64}"/>
              </a:ext>
            </a:extLst>
          </p:cNvPr>
          <p:cNvCxnSpPr>
            <a:cxnSpLocks/>
          </p:cNvCxnSpPr>
          <p:nvPr/>
        </p:nvCxnSpPr>
        <p:spPr>
          <a:xfrm>
            <a:off x="1346326" y="3752568"/>
            <a:ext cx="143889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>
            <a:extLst>
              <a:ext uri="{FF2B5EF4-FFF2-40B4-BE49-F238E27FC236}">
                <a16:creationId xmlns:a16="http://schemas.microsoft.com/office/drawing/2014/main" id="{A503D240-E367-4F42-B901-E5C95A2868F7}"/>
              </a:ext>
            </a:extLst>
          </p:cNvPr>
          <p:cNvCxnSpPr>
            <a:cxnSpLocks/>
          </p:cNvCxnSpPr>
          <p:nvPr/>
        </p:nvCxnSpPr>
        <p:spPr>
          <a:xfrm flipV="1">
            <a:off x="2785223" y="2332141"/>
            <a:ext cx="1679462" cy="147085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單箭頭接點 74">
            <a:extLst>
              <a:ext uri="{FF2B5EF4-FFF2-40B4-BE49-F238E27FC236}">
                <a16:creationId xmlns:a16="http://schemas.microsoft.com/office/drawing/2014/main" id="{4B51DF5F-43F6-4E17-9D59-0D892C2A53CE}"/>
              </a:ext>
            </a:extLst>
          </p:cNvPr>
          <p:cNvCxnSpPr>
            <a:cxnSpLocks/>
          </p:cNvCxnSpPr>
          <p:nvPr/>
        </p:nvCxnSpPr>
        <p:spPr>
          <a:xfrm>
            <a:off x="4460501" y="2368797"/>
            <a:ext cx="152089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43EA67F9-F6DD-42D0-9404-DFECB48487E4}"/>
              </a:ext>
            </a:extLst>
          </p:cNvPr>
          <p:cNvSpPr txBox="1"/>
          <p:nvPr/>
        </p:nvSpPr>
        <p:spPr>
          <a:xfrm>
            <a:off x="817537" y="5146103"/>
            <a:ext cx="361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Cycle Consistency:</a:t>
            </a:r>
            <a:endParaRPr lang="zh-TW" altLang="en-US" sz="2800" dirty="0"/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CDCC72AC-0F80-4542-8C2E-0D699984ABCC}"/>
              </a:ext>
            </a:extLst>
          </p:cNvPr>
          <p:cNvSpPr txBox="1"/>
          <p:nvPr/>
        </p:nvSpPr>
        <p:spPr>
          <a:xfrm>
            <a:off x="2032901" y="5696132"/>
            <a:ext cx="361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Used in </a:t>
            </a:r>
            <a:r>
              <a:rPr lang="en-US" altLang="zh-TW" sz="2800" dirty="0" err="1"/>
              <a:t>ComboGAN</a:t>
            </a:r>
            <a:endParaRPr lang="zh-TW" altLang="en-US" sz="28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96B0725-DABB-4A15-B3BF-50B00B12BC8A}"/>
              </a:ext>
            </a:extLst>
          </p:cNvPr>
          <p:cNvSpPr/>
          <p:nvPr/>
        </p:nvSpPr>
        <p:spPr>
          <a:xfrm>
            <a:off x="5002563" y="5813971"/>
            <a:ext cx="3379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</a:rPr>
              <a:t>[Asha </a:t>
            </a:r>
            <a:r>
              <a:rPr lang="en-US" altLang="zh-TW" dirty="0" err="1">
                <a:solidFill>
                  <a:srgbClr val="0000FF"/>
                </a:solidFill>
              </a:rPr>
              <a:t>Anoosheh</a:t>
            </a:r>
            <a:r>
              <a:rPr lang="en-US" altLang="zh-TW" dirty="0">
                <a:solidFill>
                  <a:srgbClr val="0000FF"/>
                </a:solidFill>
              </a:rPr>
              <a:t>, et al., </a:t>
            </a:r>
            <a:r>
              <a:rPr lang="en-US" altLang="zh-TW" dirty="0" err="1">
                <a:solidFill>
                  <a:srgbClr val="0000FF"/>
                </a:solidFill>
              </a:rPr>
              <a:t>arXiv</a:t>
            </a:r>
            <a:r>
              <a:rPr lang="en-US" altLang="zh-TW" dirty="0">
                <a:solidFill>
                  <a:srgbClr val="0000FF"/>
                </a:solidFill>
              </a:rPr>
              <a:t>, 017]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cxnSp>
        <p:nvCxnSpPr>
          <p:cNvPr id="78" name="直線接點 77">
            <a:extLst>
              <a:ext uri="{FF2B5EF4-FFF2-40B4-BE49-F238E27FC236}">
                <a16:creationId xmlns:a16="http://schemas.microsoft.com/office/drawing/2014/main" id="{5D47FBF6-33AB-46F5-86A4-1EDFE869C69F}"/>
              </a:ext>
            </a:extLst>
          </p:cNvPr>
          <p:cNvCxnSpPr>
            <a:cxnSpLocks/>
          </p:cNvCxnSpPr>
          <p:nvPr/>
        </p:nvCxnSpPr>
        <p:spPr>
          <a:xfrm>
            <a:off x="708652" y="1333659"/>
            <a:ext cx="58575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接點 80">
            <a:extLst>
              <a:ext uri="{FF2B5EF4-FFF2-40B4-BE49-F238E27FC236}">
                <a16:creationId xmlns:a16="http://schemas.microsoft.com/office/drawing/2014/main" id="{A9C51099-0480-414C-9512-DC0EC6E61F69}"/>
              </a:ext>
            </a:extLst>
          </p:cNvPr>
          <p:cNvCxnSpPr>
            <a:cxnSpLocks/>
          </p:cNvCxnSpPr>
          <p:nvPr/>
        </p:nvCxnSpPr>
        <p:spPr>
          <a:xfrm>
            <a:off x="708652" y="1333659"/>
            <a:ext cx="0" cy="29427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接點 81">
            <a:extLst>
              <a:ext uri="{FF2B5EF4-FFF2-40B4-BE49-F238E27FC236}">
                <a16:creationId xmlns:a16="http://schemas.microsoft.com/office/drawing/2014/main" id="{D8D7DD3B-F0A9-4F4A-B3C5-F4C518178FF8}"/>
              </a:ext>
            </a:extLst>
          </p:cNvPr>
          <p:cNvCxnSpPr>
            <a:cxnSpLocks/>
          </p:cNvCxnSpPr>
          <p:nvPr/>
        </p:nvCxnSpPr>
        <p:spPr>
          <a:xfrm>
            <a:off x="6566184" y="1299805"/>
            <a:ext cx="0" cy="328133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B699BAE9-16DE-48E7-892A-F9278E88E897}"/>
              </a:ext>
            </a:extLst>
          </p:cNvPr>
          <p:cNvSpPr txBox="1"/>
          <p:nvPr/>
        </p:nvSpPr>
        <p:spPr>
          <a:xfrm>
            <a:off x="1657929" y="901813"/>
            <a:ext cx="4183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Minimizing reconstruction error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19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15" grpId="0"/>
      <p:bldP spid="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1855C0-D58D-4EE3-8671-A58A0F450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Anime Face Generation</a:t>
            </a:r>
            <a:endParaRPr lang="zh-TW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BAFCD2BE-CEAC-4077-8CEE-CFF014DB1C7D}"/>
              </a:ext>
            </a:extLst>
          </p:cNvPr>
          <p:cNvGrpSpPr/>
          <p:nvPr/>
        </p:nvGrpSpPr>
        <p:grpSpPr>
          <a:xfrm>
            <a:off x="774381" y="2325569"/>
            <a:ext cx="4526299" cy="2958328"/>
            <a:chOff x="644126" y="4258170"/>
            <a:chExt cx="3652768" cy="2387400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0D7E0D70-121B-41C5-BAFA-5F313BF70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494" y="5112971"/>
              <a:ext cx="914400" cy="914400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6928BB81-626C-42B5-B804-32880E7F9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5869" y="4258170"/>
              <a:ext cx="914400" cy="914400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D9E10CEF-31CD-4649-B3AA-FAC295EEC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681" y="4287858"/>
              <a:ext cx="914400" cy="914400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2B1C15C6-D3DC-49D3-92A4-3272A1D9B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676" y="4749170"/>
              <a:ext cx="914400" cy="914400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22FF1772-0EEE-4038-9E51-5C63849BD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2888" y="5731170"/>
              <a:ext cx="914400" cy="914400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0CBC6D6F-44F9-4400-B55C-A48EEBBBC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386" y="5187858"/>
              <a:ext cx="914400" cy="914400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EE112770-D330-4DC7-98F0-3612E7332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678" y="4749170"/>
              <a:ext cx="914400" cy="914400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F1B36A42-B6D4-41F2-B495-56163D226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580" y="5731170"/>
              <a:ext cx="914400" cy="914400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1BF9ACD-D979-4A2E-9B7F-763D654DC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182" y="5390058"/>
              <a:ext cx="914400" cy="914400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88D84F6A-7ADF-44BE-A1C3-BC16825E2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6869" y="4524714"/>
              <a:ext cx="914400" cy="9144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28B77D3A-25B0-45D5-8125-795D0C238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26" y="5731170"/>
              <a:ext cx="914400" cy="914400"/>
            </a:xfrm>
            <a:prstGeom prst="rect">
              <a:avLst/>
            </a:prstGeom>
          </p:spPr>
        </p:pic>
      </p:grpSp>
      <p:pic>
        <p:nvPicPr>
          <p:cNvPr id="16" name="Picture 2" descr="http://www.is-scam.com/wp-content/uploads/2014/12/question-robot.png">
            <a:extLst>
              <a:ext uri="{FF2B5EF4-FFF2-40B4-BE49-F238E27FC236}">
                <a16:creationId xmlns:a16="http://schemas.microsoft.com/office/drawing/2014/main" id="{43D59B6A-2842-41F1-AB85-6F321886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919" y="2598677"/>
            <a:ext cx="1969208" cy="25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3F2DB385-49A2-43F5-AAB8-E0CFE1AF87A9}"/>
              </a:ext>
            </a:extLst>
          </p:cNvPr>
          <p:cNvSpPr txBox="1"/>
          <p:nvPr/>
        </p:nvSpPr>
        <p:spPr>
          <a:xfrm>
            <a:off x="5623196" y="4194141"/>
            <a:ext cx="174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</a:rPr>
              <a:t>Draw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0D7724FA-62DD-4315-935A-1BEA034BC939}"/>
              </a:ext>
            </a:extLst>
          </p:cNvPr>
          <p:cNvSpPr/>
          <p:nvPr/>
        </p:nvSpPr>
        <p:spPr>
          <a:xfrm>
            <a:off x="6081061" y="3592153"/>
            <a:ext cx="946447" cy="7188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E0CDB31-AB3B-4EE6-945A-11D0EA1DF60B}"/>
              </a:ext>
            </a:extLst>
          </p:cNvPr>
          <p:cNvSpPr txBox="1"/>
          <p:nvPr/>
        </p:nvSpPr>
        <p:spPr>
          <a:xfrm>
            <a:off x="5564675" y="2182281"/>
            <a:ext cx="2577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Generator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C0A5466-80C2-49A2-A62F-BF6BFA320BA6}"/>
              </a:ext>
            </a:extLst>
          </p:cNvPr>
          <p:cNvSpPr txBox="1"/>
          <p:nvPr/>
        </p:nvSpPr>
        <p:spPr>
          <a:xfrm>
            <a:off x="1210628" y="5396693"/>
            <a:ext cx="3449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Examples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3E488500-2EB7-48D2-8F8D-478CAFE054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7778" y="3336175"/>
            <a:ext cx="1289302" cy="1274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759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AA5B6E-668C-4BCC-9FB7-4237488BDDE7}"/>
                  </a:ext>
                </a:extLst>
              </p:cNvPr>
              <p:cNvSpPr/>
              <p:nvPr/>
            </p:nvSpPr>
            <p:spPr>
              <a:xfrm>
                <a:off x="1888053" y="1762153"/>
                <a:ext cx="996419" cy="9456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AA5B6E-668C-4BCC-9FB7-4237488BDD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53" y="1762153"/>
                <a:ext cx="996419" cy="9456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2B94C88-AE5A-4328-846B-824331EA4B6E}"/>
                  </a:ext>
                </a:extLst>
              </p:cNvPr>
              <p:cNvSpPr/>
              <p:nvPr/>
            </p:nvSpPr>
            <p:spPr>
              <a:xfrm>
                <a:off x="1888053" y="3129789"/>
                <a:ext cx="996419" cy="94568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𝐸𝑁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2B94C88-AE5A-4328-846B-824331EA4B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53" y="3129789"/>
                <a:ext cx="996419" cy="945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3C01867B-7917-44F5-A0D3-4F6A72085C24}"/>
                  </a:ext>
                </a:extLst>
              </p:cNvPr>
              <p:cNvSpPr/>
              <p:nvPr/>
            </p:nvSpPr>
            <p:spPr>
              <a:xfrm>
                <a:off x="4460501" y="3090017"/>
                <a:ext cx="939972" cy="94568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3C01867B-7917-44F5-A0D3-4F6A72085C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501" y="3090017"/>
                <a:ext cx="939972" cy="9456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76312C0A-2E31-4BE0-9C10-BFB2F76C171F}"/>
                  </a:ext>
                </a:extLst>
              </p:cNvPr>
              <p:cNvSpPr/>
              <p:nvPr/>
            </p:nvSpPr>
            <p:spPr>
              <a:xfrm>
                <a:off x="4460501" y="1712071"/>
                <a:ext cx="950876" cy="94568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𝐷𝐸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76312C0A-2E31-4BE0-9C10-BFB2F76C17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501" y="1712071"/>
                <a:ext cx="950876" cy="9456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矩形 29">
            <a:extLst>
              <a:ext uri="{FF2B5EF4-FFF2-40B4-BE49-F238E27FC236}">
                <a16:creationId xmlns:a16="http://schemas.microsoft.com/office/drawing/2014/main" id="{31EB9062-558F-484C-B38E-0BAA305ACDBB}"/>
              </a:ext>
            </a:extLst>
          </p:cNvPr>
          <p:cNvSpPr/>
          <p:nvPr/>
        </p:nvSpPr>
        <p:spPr>
          <a:xfrm>
            <a:off x="3520650" y="2461853"/>
            <a:ext cx="229055" cy="9456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DB37C9D-2333-460F-B376-4AB61E0CF001}"/>
              </a:ext>
            </a:extLst>
          </p:cNvPr>
          <p:cNvSpPr/>
          <p:nvPr/>
        </p:nvSpPr>
        <p:spPr>
          <a:xfrm>
            <a:off x="255310" y="1697826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D57432D-D2E5-4598-893A-382D9854A4FC}"/>
              </a:ext>
            </a:extLst>
          </p:cNvPr>
          <p:cNvSpPr/>
          <p:nvPr/>
        </p:nvSpPr>
        <p:spPr>
          <a:xfrm>
            <a:off x="255309" y="3094916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AE94ADF3-99FE-4D1D-ACC2-B80021104EE2}"/>
              </a:ext>
            </a:extLst>
          </p:cNvPr>
          <p:cNvSpPr/>
          <p:nvPr/>
        </p:nvSpPr>
        <p:spPr>
          <a:xfrm>
            <a:off x="6033240" y="1681811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C2F4E56-9F31-4944-AFAF-F444023DDDCA}"/>
              </a:ext>
            </a:extLst>
          </p:cNvPr>
          <p:cNvSpPr/>
          <p:nvPr/>
        </p:nvSpPr>
        <p:spPr>
          <a:xfrm>
            <a:off x="6033239" y="3078901"/>
            <a:ext cx="996419" cy="10429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image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5" name="箭號: 向右 34">
            <a:extLst>
              <a:ext uri="{FF2B5EF4-FFF2-40B4-BE49-F238E27FC236}">
                <a16:creationId xmlns:a16="http://schemas.microsoft.com/office/drawing/2014/main" id="{02BC20C7-9EF3-4027-97C4-FB42F4A0B975}"/>
              </a:ext>
            </a:extLst>
          </p:cNvPr>
          <p:cNvSpPr/>
          <p:nvPr/>
        </p:nvSpPr>
        <p:spPr>
          <a:xfrm>
            <a:off x="1300478" y="201552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箭號: 向右 35">
            <a:extLst>
              <a:ext uri="{FF2B5EF4-FFF2-40B4-BE49-F238E27FC236}">
                <a16:creationId xmlns:a16="http://schemas.microsoft.com/office/drawing/2014/main" id="{0A3DA8B4-F96F-422B-B47A-5798D19700EC}"/>
              </a:ext>
            </a:extLst>
          </p:cNvPr>
          <p:cNvSpPr/>
          <p:nvPr/>
        </p:nvSpPr>
        <p:spPr>
          <a:xfrm>
            <a:off x="1300478" y="3390868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箭號: 向右 36">
            <a:extLst>
              <a:ext uri="{FF2B5EF4-FFF2-40B4-BE49-F238E27FC236}">
                <a16:creationId xmlns:a16="http://schemas.microsoft.com/office/drawing/2014/main" id="{D79F72B7-BE7B-46AD-9371-578127CFAA1F}"/>
              </a:ext>
            </a:extLst>
          </p:cNvPr>
          <p:cNvSpPr/>
          <p:nvPr/>
        </p:nvSpPr>
        <p:spPr>
          <a:xfrm>
            <a:off x="5460671" y="200737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箭號: 向右 37">
            <a:extLst>
              <a:ext uri="{FF2B5EF4-FFF2-40B4-BE49-F238E27FC236}">
                <a16:creationId xmlns:a16="http://schemas.microsoft.com/office/drawing/2014/main" id="{EBD1DC1D-2774-4966-A603-F1A8C425F829}"/>
              </a:ext>
            </a:extLst>
          </p:cNvPr>
          <p:cNvSpPr/>
          <p:nvPr/>
        </p:nvSpPr>
        <p:spPr>
          <a:xfrm>
            <a:off x="5460671" y="3382718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B7149A70-97A4-4D1C-ADBF-BE68075CE9FA}"/>
              </a:ext>
            </a:extLst>
          </p:cNvPr>
          <p:cNvSpPr/>
          <p:nvPr/>
        </p:nvSpPr>
        <p:spPr>
          <a:xfrm rot="2701164">
            <a:off x="2880453" y="2274536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677E85FC-B6A9-4307-8A9A-22302DA4BBAC}"/>
              </a:ext>
            </a:extLst>
          </p:cNvPr>
          <p:cNvSpPr/>
          <p:nvPr/>
        </p:nvSpPr>
        <p:spPr>
          <a:xfrm rot="2701164">
            <a:off x="3933666" y="317095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B52B6847-4766-4B38-B90E-3942CA64B99C}"/>
              </a:ext>
            </a:extLst>
          </p:cNvPr>
          <p:cNvSpPr/>
          <p:nvPr/>
        </p:nvSpPr>
        <p:spPr>
          <a:xfrm rot="18882259">
            <a:off x="2878855" y="3112318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箭號: 向右 41">
            <a:extLst>
              <a:ext uri="{FF2B5EF4-FFF2-40B4-BE49-F238E27FC236}">
                <a16:creationId xmlns:a16="http://schemas.microsoft.com/office/drawing/2014/main" id="{B4763417-F99F-4D74-BAFC-0633DEBFB501}"/>
              </a:ext>
            </a:extLst>
          </p:cNvPr>
          <p:cNvSpPr/>
          <p:nvPr/>
        </p:nvSpPr>
        <p:spPr>
          <a:xfrm rot="18882259">
            <a:off x="3878512" y="225299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3FC2EE37-9AB0-4AC8-9395-AEDF13C83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08" y="1661792"/>
            <a:ext cx="1015043" cy="1042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AC00AE3A-C005-460A-AA1D-76A6103BEDE1}"/>
              </a:ext>
            </a:extLst>
          </p:cNvPr>
          <p:cNvCxnSpPr>
            <a:cxnSpLocks/>
          </p:cNvCxnSpPr>
          <p:nvPr/>
        </p:nvCxnSpPr>
        <p:spPr>
          <a:xfrm>
            <a:off x="1395788" y="2375798"/>
            <a:ext cx="143889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33597C4E-3B04-484B-B9AC-0A85AD6CFF7B}"/>
              </a:ext>
            </a:extLst>
          </p:cNvPr>
          <p:cNvCxnSpPr>
            <a:cxnSpLocks/>
          </p:cNvCxnSpPr>
          <p:nvPr/>
        </p:nvCxnSpPr>
        <p:spPr>
          <a:xfrm>
            <a:off x="4460501" y="3802999"/>
            <a:ext cx="152089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15238035-029A-4F32-8C9E-59FB7A5DCB49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2863584" y="2387270"/>
            <a:ext cx="657066" cy="54742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3B879F87-1001-4EEC-98EB-FB46F7821C0C}"/>
              </a:ext>
            </a:extLst>
          </p:cNvPr>
          <p:cNvCxnSpPr>
            <a:cxnSpLocks/>
          </p:cNvCxnSpPr>
          <p:nvPr/>
        </p:nvCxnSpPr>
        <p:spPr>
          <a:xfrm>
            <a:off x="718836" y="4495335"/>
            <a:ext cx="58575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D2D71F09-4CC9-4DED-87C5-3FE98D6E42FA}"/>
              </a:ext>
            </a:extLst>
          </p:cNvPr>
          <p:cNvCxnSpPr>
            <a:cxnSpLocks/>
          </p:cNvCxnSpPr>
          <p:nvPr/>
        </p:nvCxnSpPr>
        <p:spPr>
          <a:xfrm flipV="1">
            <a:off x="700457" y="3802999"/>
            <a:ext cx="0" cy="661335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A863679F-BD32-410D-9407-56963ED90D9E}"/>
              </a:ext>
            </a:extLst>
          </p:cNvPr>
          <p:cNvCxnSpPr>
            <a:cxnSpLocks/>
          </p:cNvCxnSpPr>
          <p:nvPr/>
        </p:nvCxnSpPr>
        <p:spPr>
          <a:xfrm>
            <a:off x="6576368" y="3802999"/>
            <a:ext cx="0" cy="711856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7C6A5A81-AFA2-4073-AA9D-835D47A61AFF}"/>
                  </a:ext>
                </a:extLst>
              </p:cNvPr>
              <p:cNvSpPr/>
              <p:nvPr/>
            </p:nvSpPr>
            <p:spPr>
              <a:xfrm>
                <a:off x="7609268" y="1906790"/>
                <a:ext cx="620558" cy="692756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7C6A5A81-AFA2-4073-AA9D-835D47A61A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9268" y="1906790"/>
                <a:ext cx="620558" cy="6927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6F94E706-C695-45D2-82FE-3973BB337C93}"/>
                  </a:ext>
                </a:extLst>
              </p:cNvPr>
              <p:cNvSpPr/>
              <p:nvPr/>
            </p:nvSpPr>
            <p:spPr>
              <a:xfrm>
                <a:off x="7625772" y="3265315"/>
                <a:ext cx="620558" cy="692756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6F94E706-C695-45D2-82FE-3973BB337C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5772" y="3265315"/>
                <a:ext cx="620558" cy="6927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箭號: 向右 68">
            <a:extLst>
              <a:ext uri="{FF2B5EF4-FFF2-40B4-BE49-F238E27FC236}">
                <a16:creationId xmlns:a16="http://schemas.microsoft.com/office/drawing/2014/main" id="{667BB0B7-09E7-424C-9A38-12727A471109}"/>
              </a:ext>
            </a:extLst>
          </p:cNvPr>
          <p:cNvSpPr/>
          <p:nvPr/>
        </p:nvSpPr>
        <p:spPr>
          <a:xfrm>
            <a:off x="7086947" y="2009021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箭號: 向右 69">
            <a:extLst>
              <a:ext uri="{FF2B5EF4-FFF2-40B4-BE49-F238E27FC236}">
                <a16:creationId xmlns:a16="http://schemas.microsoft.com/office/drawing/2014/main" id="{6F8FA6C3-FF9B-436B-8B2C-891A92894291}"/>
              </a:ext>
            </a:extLst>
          </p:cNvPr>
          <p:cNvSpPr/>
          <p:nvPr/>
        </p:nvSpPr>
        <p:spPr>
          <a:xfrm>
            <a:off x="7063401" y="3378160"/>
            <a:ext cx="538825" cy="48829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6785C868-9654-4713-AE29-F11419FA0E8E}"/>
              </a:ext>
            </a:extLst>
          </p:cNvPr>
          <p:cNvSpPr txBox="1"/>
          <p:nvPr/>
        </p:nvSpPr>
        <p:spPr>
          <a:xfrm>
            <a:off x="7181249" y="1048372"/>
            <a:ext cx="202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Discriminator of X domain</a:t>
            </a:r>
            <a:endParaRPr lang="zh-TW" altLang="en-US" sz="2400" dirty="0"/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3BC27E36-42C6-444C-8A08-38764A1E7F85}"/>
              </a:ext>
            </a:extLst>
          </p:cNvPr>
          <p:cNvSpPr txBox="1"/>
          <p:nvPr/>
        </p:nvSpPr>
        <p:spPr>
          <a:xfrm>
            <a:off x="7181249" y="3973360"/>
            <a:ext cx="202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Discriminator of Y domain</a:t>
            </a:r>
            <a:endParaRPr lang="zh-TW" altLang="en-US" sz="2400" dirty="0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0A6FA20A-3891-4282-B86B-74CBF29F31DB}"/>
              </a:ext>
            </a:extLst>
          </p:cNvPr>
          <p:cNvSpPr/>
          <p:nvPr/>
        </p:nvSpPr>
        <p:spPr>
          <a:xfrm>
            <a:off x="157647" y="99839"/>
            <a:ext cx="5111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Projection to Common Space</a:t>
            </a:r>
            <a:endParaRPr lang="zh-TW" altLang="en-US" sz="3200" b="1" i="1" u="sng" dirty="0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8D682CC4-6362-4BC1-9CC0-583BC9731DC2}"/>
              </a:ext>
            </a:extLst>
          </p:cNvPr>
          <p:cNvSpPr/>
          <p:nvPr/>
        </p:nvSpPr>
        <p:spPr>
          <a:xfrm>
            <a:off x="157647" y="621541"/>
            <a:ext cx="1366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i="1" u="sng" dirty="0"/>
              <a:t>Training</a:t>
            </a:r>
            <a:endParaRPr lang="zh-TW" altLang="en-US" sz="2800" i="1" u="sng" dirty="0"/>
          </a:p>
        </p:txBody>
      </p:sp>
      <p:cxnSp>
        <p:nvCxnSpPr>
          <p:cNvPr id="71" name="直線單箭頭接點 70">
            <a:extLst>
              <a:ext uri="{FF2B5EF4-FFF2-40B4-BE49-F238E27FC236}">
                <a16:creationId xmlns:a16="http://schemas.microsoft.com/office/drawing/2014/main" id="{D6FA6854-32F0-4F39-8C11-10FF140C4A64}"/>
              </a:ext>
            </a:extLst>
          </p:cNvPr>
          <p:cNvCxnSpPr>
            <a:cxnSpLocks/>
          </p:cNvCxnSpPr>
          <p:nvPr/>
        </p:nvCxnSpPr>
        <p:spPr>
          <a:xfrm>
            <a:off x="1346326" y="3752568"/>
            <a:ext cx="1438897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單箭頭接點 73">
            <a:extLst>
              <a:ext uri="{FF2B5EF4-FFF2-40B4-BE49-F238E27FC236}">
                <a16:creationId xmlns:a16="http://schemas.microsoft.com/office/drawing/2014/main" id="{A503D240-E367-4F42-B901-E5C95A2868F7}"/>
              </a:ext>
            </a:extLst>
          </p:cNvPr>
          <p:cNvCxnSpPr>
            <a:cxnSpLocks/>
          </p:cNvCxnSpPr>
          <p:nvPr/>
        </p:nvCxnSpPr>
        <p:spPr>
          <a:xfrm flipV="1">
            <a:off x="2785223" y="3188802"/>
            <a:ext cx="701305" cy="61419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43EA67F9-F6DD-42D0-9404-DFECB48487E4}"/>
              </a:ext>
            </a:extLst>
          </p:cNvPr>
          <p:cNvSpPr txBox="1"/>
          <p:nvPr/>
        </p:nvSpPr>
        <p:spPr>
          <a:xfrm>
            <a:off x="614012" y="5018722"/>
            <a:ext cx="361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Semantic Consistency:</a:t>
            </a:r>
            <a:endParaRPr lang="zh-TW" altLang="en-US" sz="2800" dirty="0"/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CDCC72AC-0F80-4542-8C2E-0D699984ABCC}"/>
              </a:ext>
            </a:extLst>
          </p:cNvPr>
          <p:cNvSpPr txBox="1"/>
          <p:nvPr/>
        </p:nvSpPr>
        <p:spPr>
          <a:xfrm>
            <a:off x="2122487" y="5581358"/>
            <a:ext cx="6196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Used in DTN</a:t>
            </a:r>
            <a:r>
              <a:rPr lang="en-US" altLang="zh-TW" sz="2800" dirty="0">
                <a:solidFill>
                  <a:srgbClr val="0000FF"/>
                </a:solidFill>
              </a:rPr>
              <a:t> </a:t>
            </a:r>
            <a:r>
              <a:rPr lang="en-US" altLang="zh-TW" dirty="0">
                <a:solidFill>
                  <a:srgbClr val="0000FF"/>
                </a:solidFill>
              </a:rPr>
              <a:t>[Yaniv </a:t>
            </a:r>
            <a:r>
              <a:rPr lang="en-US" altLang="zh-TW" dirty="0" err="1">
                <a:solidFill>
                  <a:srgbClr val="0000FF"/>
                </a:solidFill>
              </a:rPr>
              <a:t>Taigman</a:t>
            </a:r>
            <a:r>
              <a:rPr lang="en-US" altLang="zh-TW" dirty="0">
                <a:solidFill>
                  <a:srgbClr val="0000FF"/>
                </a:solidFill>
              </a:rPr>
              <a:t>, et al., ICLR, 2017]</a:t>
            </a:r>
            <a:r>
              <a:rPr lang="en-US" altLang="zh-TW" sz="2800" dirty="0"/>
              <a:t> and XGAN </a:t>
            </a:r>
            <a:r>
              <a:rPr lang="en-US" altLang="zh-TW" dirty="0">
                <a:solidFill>
                  <a:srgbClr val="0000FF"/>
                </a:solidFill>
              </a:rPr>
              <a:t>[Amélie Royer, et al., </a:t>
            </a:r>
            <a:r>
              <a:rPr lang="en-US" altLang="zh-TW" dirty="0" err="1">
                <a:solidFill>
                  <a:srgbClr val="0000FF"/>
                </a:solidFill>
              </a:rPr>
              <a:t>arXiv</a:t>
            </a:r>
            <a:r>
              <a:rPr lang="en-US" altLang="zh-TW" dirty="0">
                <a:solidFill>
                  <a:srgbClr val="0000FF"/>
                </a:solidFill>
              </a:rPr>
              <a:t>, 2017]</a:t>
            </a:r>
            <a:endParaRPr lang="zh-TW" altLang="en-US" dirty="0">
              <a:solidFill>
                <a:srgbClr val="0000FF"/>
              </a:solidFill>
            </a:endParaRPr>
          </a:p>
        </p:txBody>
      </p: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9917ED4F-B4FB-48BF-A138-2F7DF0338485}"/>
              </a:ext>
            </a:extLst>
          </p:cNvPr>
          <p:cNvCxnSpPr>
            <a:cxnSpLocks/>
          </p:cNvCxnSpPr>
          <p:nvPr/>
        </p:nvCxnSpPr>
        <p:spPr>
          <a:xfrm>
            <a:off x="3845833" y="3265333"/>
            <a:ext cx="657066" cy="54742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1B707BD6-BCA4-40C6-93FA-D86AB184B492}"/>
              </a:ext>
            </a:extLst>
          </p:cNvPr>
          <p:cNvSpPr txBox="1"/>
          <p:nvPr/>
        </p:nvSpPr>
        <p:spPr>
          <a:xfrm>
            <a:off x="2884472" y="897997"/>
            <a:ext cx="1681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To the same latent space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0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88FCBA-C537-439D-96F9-9E28750A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 of Part 1</a:t>
            </a:r>
            <a:endParaRPr lang="zh-TW" alt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812F7C1-42A5-487B-8F23-5B423557D0A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06CB14CD-9C79-464C-8062-15EB3C2D113F}"/>
              </a:ext>
            </a:extLst>
          </p:cNvPr>
          <p:cNvSpPr/>
          <p:nvPr/>
        </p:nvSpPr>
        <p:spPr>
          <a:xfrm>
            <a:off x="628650" y="5227365"/>
            <a:ext cx="7886700" cy="9495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84333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52EDFE-4C24-4700-99E6-BEA3614D4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Basic Components </a:t>
            </a:r>
            <a:endParaRPr lang="zh-TW" altLang="en-US" dirty="0"/>
          </a:p>
        </p:txBody>
      </p:sp>
      <p:pic>
        <p:nvPicPr>
          <p:cNvPr id="4" name="Picture 2" descr="http://www.is-scam.com/wp-content/uploads/2014/12/question-robot.png">
            <a:extLst>
              <a:ext uri="{FF2B5EF4-FFF2-40B4-BE49-F238E27FC236}">
                <a16:creationId xmlns:a16="http://schemas.microsoft.com/office/drawing/2014/main" id="{F5998716-D3E9-417E-9D12-BEE41FE08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160" y="1370469"/>
            <a:ext cx="946155" cy="117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4BB4C85-0DAE-4C7D-BF4E-2E40A7FA15FA}"/>
              </a:ext>
            </a:extLst>
          </p:cNvPr>
          <p:cNvSpPr/>
          <p:nvPr/>
        </p:nvSpPr>
        <p:spPr>
          <a:xfrm>
            <a:off x="4414085" y="2330429"/>
            <a:ext cx="1123926" cy="73574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err="1"/>
              <a:t>Env</a:t>
            </a:r>
            <a:endParaRPr lang="zh-TW" altLang="en-US" sz="28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69A8F46-ADCC-4317-9DE1-4569249A7697}"/>
              </a:ext>
            </a:extLst>
          </p:cNvPr>
          <p:cNvSpPr/>
          <p:nvPr/>
        </p:nvSpPr>
        <p:spPr>
          <a:xfrm>
            <a:off x="2054380" y="2330429"/>
            <a:ext cx="1218752" cy="735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Actor</a:t>
            </a:r>
            <a:endParaRPr lang="zh-TW" altLang="en-US" sz="28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5F08C96-9C85-4641-8098-65703DF4B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960" y="3431641"/>
            <a:ext cx="993414" cy="1009744"/>
          </a:xfrm>
          <a:prstGeom prst="rect">
            <a:avLst/>
          </a:prstGeom>
        </p:spPr>
      </p:pic>
      <p:pic>
        <p:nvPicPr>
          <p:cNvPr id="8" name="Picture 2" descr="「atari」的圖片搜尋結果">
            <a:extLst>
              <a:ext uri="{FF2B5EF4-FFF2-40B4-BE49-F238E27FC236}">
                <a16:creationId xmlns:a16="http://schemas.microsoft.com/office/drawing/2014/main" id="{95B09806-F630-437A-AD96-D8E307F5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93" y="3689982"/>
            <a:ext cx="1433310" cy="65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9EBDB65-04A4-4D78-8F5A-ACF8E2CA8ED0}"/>
              </a:ext>
            </a:extLst>
          </p:cNvPr>
          <p:cNvSpPr/>
          <p:nvPr/>
        </p:nvSpPr>
        <p:spPr>
          <a:xfrm>
            <a:off x="6924840" y="2265616"/>
            <a:ext cx="1561807" cy="7805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Reward</a:t>
            </a:r>
          </a:p>
          <a:p>
            <a:pPr algn="ctr"/>
            <a:r>
              <a:rPr lang="en-US" altLang="zh-TW" sz="2800" dirty="0"/>
              <a:t>Function</a:t>
            </a:r>
            <a:endParaRPr lang="zh-TW" altLang="en-US" sz="28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DBBC01C-A104-4127-A3D5-F5F8AC946E7C}"/>
              </a:ext>
            </a:extLst>
          </p:cNvPr>
          <p:cNvSpPr txBox="1"/>
          <p:nvPr/>
        </p:nvSpPr>
        <p:spPr>
          <a:xfrm>
            <a:off x="367792" y="3498833"/>
            <a:ext cx="1213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Video</a:t>
            </a:r>
          </a:p>
          <a:p>
            <a:pPr algn="ctr"/>
            <a:r>
              <a:rPr lang="en-US" altLang="zh-TW" sz="2800" dirty="0"/>
              <a:t>Game</a:t>
            </a:r>
            <a:endParaRPr lang="zh-TW" altLang="en-US" sz="28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2028CC9-3CCA-49C5-ADA0-CA0741F538DE}"/>
              </a:ext>
            </a:extLst>
          </p:cNvPr>
          <p:cNvSpPr txBox="1"/>
          <p:nvPr/>
        </p:nvSpPr>
        <p:spPr>
          <a:xfrm>
            <a:off x="367791" y="5312468"/>
            <a:ext cx="1213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Go</a:t>
            </a:r>
            <a:endParaRPr lang="zh-TW" altLang="en-US" sz="2800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67C1DFF-5AFF-4B32-A7DC-4D92DA8B1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960" y="4879810"/>
            <a:ext cx="1041592" cy="1231496"/>
          </a:xfrm>
          <a:prstGeom prst="rect">
            <a:avLst/>
          </a:prstGeom>
        </p:spPr>
      </p:pic>
      <p:pic>
        <p:nvPicPr>
          <p:cNvPr id="1028" name="Picture 4" descr="「李世石 alphago」的圖片搜尋結果">
            <a:extLst>
              <a:ext uri="{FF2B5EF4-FFF2-40B4-BE49-F238E27FC236}">
                <a16:creationId xmlns:a16="http://schemas.microsoft.com/office/drawing/2014/main" id="{A83C0C71-95F1-47EA-BCF2-02E2083D4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148" y="4879810"/>
            <a:ext cx="1795524" cy="120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2DFE090B-AA65-4461-AD1F-612FD47B2B09}"/>
              </a:ext>
            </a:extLst>
          </p:cNvPr>
          <p:cNvSpPr txBox="1"/>
          <p:nvPr/>
        </p:nvSpPr>
        <p:spPr>
          <a:xfrm>
            <a:off x="6363410" y="3570926"/>
            <a:ext cx="2794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Get 20 scores when killing a monster</a:t>
            </a:r>
            <a:endParaRPr lang="zh-TW" altLang="en-US" sz="24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4D915F9-011E-44B3-97A6-E6335C0D4A05}"/>
              </a:ext>
            </a:extLst>
          </p:cNvPr>
          <p:cNvSpPr txBox="1"/>
          <p:nvPr/>
        </p:nvSpPr>
        <p:spPr>
          <a:xfrm>
            <a:off x="7119041" y="5099013"/>
            <a:ext cx="1283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The rule of GO</a:t>
            </a:r>
            <a:endParaRPr lang="zh-TW" altLang="en-US" sz="24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CA28F36-34C3-404A-B200-11472AF818E7}"/>
              </a:ext>
            </a:extLst>
          </p:cNvPr>
          <p:cNvSpPr txBox="1"/>
          <p:nvPr/>
        </p:nvSpPr>
        <p:spPr>
          <a:xfrm>
            <a:off x="4755825" y="1329270"/>
            <a:ext cx="3167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You cannot control</a:t>
            </a:r>
            <a:endParaRPr lang="zh-TW" altLang="en-US" sz="2800" dirty="0"/>
          </a:p>
        </p:txBody>
      </p:sp>
      <p:sp>
        <p:nvSpPr>
          <p:cNvPr id="15" name="右大括弧 14">
            <a:extLst>
              <a:ext uri="{FF2B5EF4-FFF2-40B4-BE49-F238E27FC236}">
                <a16:creationId xmlns:a16="http://schemas.microsoft.com/office/drawing/2014/main" id="{4566757B-7A8C-4C0E-A6C7-A2E142C75CD8}"/>
              </a:ext>
            </a:extLst>
          </p:cNvPr>
          <p:cNvSpPr/>
          <p:nvPr/>
        </p:nvSpPr>
        <p:spPr>
          <a:xfrm rot="16200000">
            <a:off x="6226533" y="127498"/>
            <a:ext cx="333786" cy="4017342"/>
          </a:xfrm>
          <a:prstGeom prst="rightBrace">
            <a:avLst>
              <a:gd name="adj1" fmla="val 6145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BAF3C3B0-491D-4A3A-9C8B-8606D5634430}"/>
              </a:ext>
            </a:extLst>
          </p:cNvPr>
          <p:cNvCxnSpPr/>
          <p:nvPr/>
        </p:nvCxnSpPr>
        <p:spPr>
          <a:xfrm>
            <a:off x="-209550" y="3276600"/>
            <a:ext cx="9715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61E0315A-FFAB-413F-9CDB-43F8C12E2148}"/>
              </a:ext>
            </a:extLst>
          </p:cNvPr>
          <p:cNvCxnSpPr/>
          <p:nvPr/>
        </p:nvCxnSpPr>
        <p:spPr>
          <a:xfrm>
            <a:off x="-285750" y="4629150"/>
            <a:ext cx="9715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245A138C-7F70-4993-8031-B382B481770A}"/>
              </a:ext>
            </a:extLst>
          </p:cNvPr>
          <p:cNvCxnSpPr/>
          <p:nvPr/>
        </p:nvCxnSpPr>
        <p:spPr>
          <a:xfrm>
            <a:off x="-209550" y="6305550"/>
            <a:ext cx="9715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012BED4C-454A-4175-BD05-9E1DC48017C5}"/>
              </a:ext>
            </a:extLst>
          </p:cNvPr>
          <p:cNvCxnSpPr>
            <a:cxnSpLocks/>
          </p:cNvCxnSpPr>
          <p:nvPr/>
        </p:nvCxnSpPr>
        <p:spPr>
          <a:xfrm flipV="1">
            <a:off x="1749657" y="2285588"/>
            <a:ext cx="0" cy="40199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9E445D4F-0F5D-4CEE-B31E-7285F226EE10}"/>
              </a:ext>
            </a:extLst>
          </p:cNvPr>
          <p:cNvCxnSpPr>
            <a:cxnSpLocks/>
          </p:cNvCxnSpPr>
          <p:nvPr/>
        </p:nvCxnSpPr>
        <p:spPr>
          <a:xfrm flipV="1">
            <a:off x="3745372" y="2285588"/>
            <a:ext cx="0" cy="39459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7D54AB2E-88EC-4718-90D4-E509DED2A2E1}"/>
              </a:ext>
            </a:extLst>
          </p:cNvPr>
          <p:cNvCxnSpPr>
            <a:cxnSpLocks/>
          </p:cNvCxnSpPr>
          <p:nvPr/>
        </p:nvCxnSpPr>
        <p:spPr>
          <a:xfrm flipV="1">
            <a:off x="6312763" y="2285588"/>
            <a:ext cx="0" cy="399567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34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sz="2400" dirty="0"/>
              <a:t>Input of neural network: the observation of machine represented as a vector or a matrix</a:t>
            </a:r>
          </a:p>
          <a:p>
            <a:r>
              <a:rPr lang="en-US" altLang="zh-TW" sz="2400" dirty="0"/>
              <a:t>Output neural network : each action corresponds to a neuron in output layer</a:t>
            </a:r>
          </a:p>
          <a:p>
            <a:pPr lvl="2"/>
            <a:endParaRPr lang="zh-TW" altLang="en-US" dirty="0"/>
          </a:p>
        </p:txBody>
      </p:sp>
      <p:sp>
        <p:nvSpPr>
          <p:cNvPr id="5" name="Shape 226"/>
          <p:cNvSpPr/>
          <p:nvPr/>
        </p:nvSpPr>
        <p:spPr>
          <a:xfrm>
            <a:off x="4600651" y="4357769"/>
            <a:ext cx="312049" cy="150526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238"/>
          <p:cNvSpPr/>
          <p:nvPr/>
        </p:nvSpPr>
        <p:spPr>
          <a:xfrm>
            <a:off x="4629294" y="4450080"/>
            <a:ext cx="247823" cy="247823"/>
          </a:xfrm>
          <a:prstGeom prst="ellipse">
            <a:avLst/>
          </a:prstGeom>
          <a:gradFill>
            <a:gsLst>
              <a:gs pos="0">
                <a:srgbClr val="FFE379"/>
              </a:gs>
              <a:gs pos="35000">
                <a:srgbClr val="FFEBA2"/>
              </a:gs>
              <a:gs pos="100000">
                <a:srgbClr val="FFF5D9"/>
              </a:gs>
            </a:gsLst>
            <a:lin ang="16200038" scaled="0"/>
          </a:gradFill>
          <a:ln w="9525" cap="flat" cmpd="sng">
            <a:solidFill>
              <a:srgbClr val="F3B1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39"/>
          <p:cNvSpPr/>
          <p:nvPr/>
        </p:nvSpPr>
        <p:spPr>
          <a:xfrm>
            <a:off x="4636090" y="4780432"/>
            <a:ext cx="247030" cy="247030"/>
          </a:xfrm>
          <a:prstGeom prst="ellipse">
            <a:avLst/>
          </a:prstGeom>
          <a:gradFill>
            <a:gsLst>
              <a:gs pos="0">
                <a:srgbClr val="FFE379"/>
              </a:gs>
              <a:gs pos="35000">
                <a:srgbClr val="FFEBA2"/>
              </a:gs>
              <a:gs pos="100000">
                <a:srgbClr val="FFF5D9"/>
              </a:gs>
            </a:gsLst>
            <a:lin ang="16200038" scaled="0"/>
          </a:gradFill>
          <a:ln w="9525" cap="flat" cmpd="sng">
            <a:solidFill>
              <a:srgbClr val="F3B1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240"/>
          <p:cNvSpPr/>
          <p:nvPr/>
        </p:nvSpPr>
        <p:spPr>
          <a:xfrm>
            <a:off x="4646158" y="5550610"/>
            <a:ext cx="242473" cy="242473"/>
          </a:xfrm>
          <a:prstGeom prst="ellipse">
            <a:avLst/>
          </a:prstGeom>
          <a:gradFill>
            <a:gsLst>
              <a:gs pos="0">
                <a:srgbClr val="FFE379"/>
              </a:gs>
              <a:gs pos="35000">
                <a:srgbClr val="FFEBA2"/>
              </a:gs>
              <a:gs pos="100000">
                <a:srgbClr val="FFF5D9"/>
              </a:gs>
            </a:gsLst>
            <a:lin ang="16200038" scaled="0"/>
          </a:gradFill>
          <a:ln w="9525" cap="flat" cmpd="sng">
            <a:solidFill>
              <a:srgbClr val="F3B1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241"/>
          <p:cNvSpPr txBox="1"/>
          <p:nvPr/>
        </p:nvSpPr>
        <p:spPr>
          <a:xfrm rot="5400000">
            <a:off x="4627991" y="5143385"/>
            <a:ext cx="579899" cy="394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</a:p>
        </p:txBody>
      </p:sp>
      <p:sp>
        <p:nvSpPr>
          <p:cNvPr id="10" name="向左箭號 112"/>
          <p:cNvSpPr/>
          <p:nvPr/>
        </p:nvSpPr>
        <p:spPr>
          <a:xfrm flipH="1">
            <a:off x="4201870" y="4941230"/>
            <a:ext cx="361871" cy="365207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 flipH="1">
            <a:off x="3658645" y="4783217"/>
            <a:ext cx="727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</a:t>
            </a:r>
            <a:endParaRPr lang="zh-TW" altLang="en-US" sz="2800" dirty="0"/>
          </a:p>
        </p:txBody>
      </p:sp>
      <p:sp>
        <p:nvSpPr>
          <p:cNvPr id="12" name="Shape 226"/>
          <p:cNvSpPr/>
          <p:nvPr/>
        </p:nvSpPr>
        <p:spPr>
          <a:xfrm>
            <a:off x="3525042" y="4450080"/>
            <a:ext cx="300424" cy="131728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" name="Shape 229"/>
          <p:cNvCxnSpPr/>
          <p:nvPr/>
        </p:nvCxnSpPr>
        <p:spPr>
          <a:xfrm>
            <a:off x="4923243" y="4571961"/>
            <a:ext cx="38383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4" name="Shape 229"/>
          <p:cNvCxnSpPr/>
          <p:nvPr/>
        </p:nvCxnSpPr>
        <p:spPr>
          <a:xfrm>
            <a:off x="4919111" y="4985257"/>
            <a:ext cx="38383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15" name="Shape 229"/>
          <p:cNvCxnSpPr/>
          <p:nvPr/>
        </p:nvCxnSpPr>
        <p:spPr>
          <a:xfrm>
            <a:off x="4912399" y="5654112"/>
            <a:ext cx="38383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16" name="向左箭號 66"/>
          <p:cNvSpPr/>
          <p:nvPr/>
        </p:nvSpPr>
        <p:spPr>
          <a:xfrm flipH="1">
            <a:off x="3115855" y="4941230"/>
            <a:ext cx="361871" cy="365207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左箭號 67"/>
          <p:cNvSpPr/>
          <p:nvPr/>
        </p:nvSpPr>
        <p:spPr>
          <a:xfrm flipH="1">
            <a:off x="2280582" y="4927796"/>
            <a:ext cx="432365" cy="365207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 flipH="1">
            <a:off x="2652124" y="4293188"/>
            <a:ext cx="2340518" cy="1668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Shape 226"/>
          <p:cNvSpPr/>
          <p:nvPr/>
        </p:nvSpPr>
        <p:spPr>
          <a:xfrm>
            <a:off x="2770607" y="4450080"/>
            <a:ext cx="300424" cy="131728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2743621" y="3756255"/>
            <a:ext cx="2224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>
                <a:solidFill>
                  <a:srgbClr val="FF0000"/>
                </a:solidFill>
              </a:rPr>
              <a:t>NN as actor </a:t>
            </a:r>
            <a:endParaRPr lang="zh-TW" altLang="en-US" sz="2800" b="1" i="1" u="sng" dirty="0">
              <a:solidFill>
                <a:srgbClr val="FF0000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37148" y="5653794"/>
            <a:ext cx="128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pixels</a:t>
            </a:r>
            <a:endParaRPr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5361195" y="5425786"/>
            <a:ext cx="895587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fire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5361195" y="4827407"/>
            <a:ext cx="895587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right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5365144" y="4370703"/>
            <a:ext cx="89163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 algn="ctr"/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left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7096531" y="4717154"/>
            <a:ext cx="1628991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Score of an action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147" y="3247993"/>
            <a:ext cx="1063816" cy="1081303"/>
          </a:xfrm>
          <a:prstGeom prst="rect">
            <a:avLst/>
          </a:prstGeom>
        </p:spPr>
      </p:pic>
      <p:sp>
        <p:nvSpPr>
          <p:cNvPr id="37" name="文字方塊 36"/>
          <p:cNvSpPr txBox="1"/>
          <p:nvPr/>
        </p:nvSpPr>
        <p:spPr>
          <a:xfrm>
            <a:off x="6203474" y="4347170"/>
            <a:ext cx="63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0.7</a:t>
            </a:r>
            <a:endParaRPr lang="zh-TW" altLang="en-US" sz="2400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6206421" y="4818086"/>
            <a:ext cx="63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0.2</a:t>
            </a:r>
            <a:endParaRPr lang="zh-TW" altLang="en-US" sz="2400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6212450" y="5395008"/>
            <a:ext cx="63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0.1</a:t>
            </a:r>
            <a:endParaRPr lang="zh-TW" altLang="en-US" sz="2400" dirty="0"/>
          </a:p>
        </p:txBody>
      </p:sp>
      <p:sp>
        <p:nvSpPr>
          <p:cNvPr id="40" name="右大括弧 39"/>
          <p:cNvSpPr/>
          <p:nvPr/>
        </p:nvSpPr>
        <p:spPr>
          <a:xfrm>
            <a:off x="6761574" y="4268110"/>
            <a:ext cx="241292" cy="1719055"/>
          </a:xfrm>
          <a:prstGeom prst="rightBrace">
            <a:avLst>
              <a:gd name="adj1" fmla="val 52545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1" name="圖片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92" y="4465375"/>
            <a:ext cx="1869691" cy="122982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D3EADF0-C68A-4D67-9660-419FC236AA47}"/>
              </a:ext>
            </a:extLst>
          </p:cNvPr>
          <p:cNvSpPr txBox="1"/>
          <p:nvPr/>
        </p:nvSpPr>
        <p:spPr>
          <a:xfrm>
            <a:off x="7015752" y="3471555"/>
            <a:ext cx="2128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Take the action based on the probability.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Neural network as Actor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931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9" grpId="0"/>
      <p:bldP spid="10" grpId="0" animBg="1"/>
      <p:bldP spid="11" grpId="0"/>
      <p:bldP spid="12" grpId="0" animBg="1"/>
      <p:bldP spid="16" grpId="0" animBg="1"/>
      <p:bldP spid="17" grpId="0" animBg="1"/>
      <p:bldP spid="18" grpId="0" animBg="1"/>
      <p:bldP spid="19" grpId="0" animBg="1"/>
      <p:bldP spid="21" grpId="0"/>
      <p:bldP spid="28" grpId="0"/>
      <p:bldP spid="30" grpId="0" animBg="1"/>
      <p:bldP spid="31" grpId="0" animBg="1"/>
      <p:bldP spid="32" grpId="0" animBg="1"/>
      <p:bldP spid="33" grpId="0" animBg="1"/>
      <p:bldP spid="37" grpId="0"/>
      <p:bldP spid="38" grpId="0"/>
      <p:bldP spid="39" grpId="0"/>
      <p:bldP spid="40" grpId="0" animBg="1"/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線單箭頭接點 23"/>
          <p:cNvCxnSpPr/>
          <p:nvPr/>
        </p:nvCxnSpPr>
        <p:spPr>
          <a:xfrm flipV="1">
            <a:off x="2187193" y="3614029"/>
            <a:ext cx="1959663" cy="8928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1607911"/>
            <a:ext cx="2826517" cy="192819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165" y="1599960"/>
            <a:ext cx="2826517" cy="194409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760" y="1599960"/>
            <a:ext cx="3008827" cy="1944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43257" y="768963"/>
                <a:ext cx="268514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Start with observation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57" y="768963"/>
                <a:ext cx="2685142" cy="830997"/>
              </a:xfrm>
              <a:prstGeom prst="rect">
                <a:avLst/>
              </a:prstGeom>
              <a:blipFill>
                <a:blip r:embed="rId6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151852" y="1146246"/>
                <a:ext cx="26851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Observation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852" y="1146246"/>
                <a:ext cx="2685142" cy="461665"/>
              </a:xfrm>
              <a:prstGeom prst="rect">
                <a:avLst/>
              </a:prstGeom>
              <a:blipFill>
                <a:blip r:embed="rId7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6251602" y="1138295"/>
                <a:ext cx="26851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Observation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602" y="1138295"/>
                <a:ext cx="2685142" cy="461665"/>
              </a:xfrm>
              <a:prstGeom prst="rect">
                <a:avLst/>
              </a:prstGeom>
              <a:blipFill>
                <a:blip r:embed="rId8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165101" y="80962"/>
            <a:ext cx="52395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Example: Playing Video Game</a:t>
            </a:r>
            <a:endParaRPr lang="zh-TW" altLang="en-US" sz="3200" b="1" i="1" u="sng" dirty="0"/>
          </a:p>
        </p:txBody>
      </p:sp>
      <p:pic>
        <p:nvPicPr>
          <p:cNvPr id="12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332" y="4375241"/>
            <a:ext cx="1104228" cy="142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語音泡泡: 圓角矩形 13"/>
              <p:cNvSpPr/>
              <p:nvPr/>
            </p:nvSpPr>
            <p:spPr>
              <a:xfrm>
                <a:off x="1914984" y="5087705"/>
                <a:ext cx="2494481" cy="592930"/>
              </a:xfrm>
              <a:prstGeom prst="wedgeRoundRectCallout">
                <a:avLst>
                  <a:gd name="adj1" fmla="val -50899"/>
                  <a:gd name="adj2" fmla="val -74582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/>
                  <a:t>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sz="2400" dirty="0"/>
                  <a:t>: “right” 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4" name="語音泡泡: 圓角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984" y="5087705"/>
                <a:ext cx="2494481" cy="592930"/>
              </a:xfrm>
              <a:prstGeom prst="wedgeRoundRectCallout">
                <a:avLst>
                  <a:gd name="adj1" fmla="val -50899"/>
                  <a:gd name="adj2" fmla="val -74582"/>
                  <a:gd name="adj3" fmla="val 16667"/>
                </a:avLst>
              </a:prstGeom>
              <a:blipFill>
                <a:blip r:embed="rId10"/>
                <a:stretch>
                  <a:fillRect r="-5687" b="-88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2561534" y="4021076"/>
                <a:ext cx="2005083" cy="83099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Obtain reward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534" y="4021076"/>
                <a:ext cx="2005083" cy="830997"/>
              </a:xfrm>
              <a:prstGeom prst="rect">
                <a:avLst/>
              </a:prstGeom>
              <a:blipFill>
                <a:blip r:embed="rId11"/>
                <a:stretch>
                  <a:fillRect l="-3333" t="-5839" r="-69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2" descr="http://www.is-scam.com/wp-content/uploads/2014/12/question-robo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17" y="4351763"/>
            <a:ext cx="1104228" cy="142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語音泡泡: 圓角矩形 16"/>
              <p:cNvSpPr/>
              <p:nvPr/>
            </p:nvSpPr>
            <p:spPr>
              <a:xfrm>
                <a:off x="5826770" y="5064227"/>
                <a:ext cx="2220686" cy="592930"/>
              </a:xfrm>
              <a:prstGeom prst="wedgeRoundRectCallout">
                <a:avLst>
                  <a:gd name="adj1" fmla="val -50899"/>
                  <a:gd name="adj2" fmla="val -74582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/>
                  <a:t>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400" dirty="0"/>
                  <a:t>: “fire” 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7" name="語音泡泡: 圓角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770" y="5064227"/>
                <a:ext cx="2220686" cy="592930"/>
              </a:xfrm>
              <a:prstGeom prst="wedgeRoundRectCallout">
                <a:avLst>
                  <a:gd name="adj1" fmla="val -50899"/>
                  <a:gd name="adj2" fmla="val -74582"/>
                  <a:gd name="adj3" fmla="val 16667"/>
                </a:avLst>
              </a:prstGeom>
              <a:blipFill>
                <a:blip r:embed="rId12"/>
                <a:stretch>
                  <a:fillRect l="-2387" r="-11671" b="-88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18"/>
          <p:cNvSpPr txBox="1"/>
          <p:nvPr/>
        </p:nvSpPr>
        <p:spPr>
          <a:xfrm>
            <a:off x="6423586" y="5569336"/>
            <a:ext cx="168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(kill an alien)</a:t>
            </a:r>
            <a:endParaRPr lang="zh-TW" altLang="en-US" sz="2400" dirty="0"/>
          </a:p>
        </p:txBody>
      </p:sp>
      <p:cxnSp>
        <p:nvCxnSpPr>
          <p:cNvPr id="21" name="直線單箭頭接點 20"/>
          <p:cNvCxnSpPr/>
          <p:nvPr/>
        </p:nvCxnSpPr>
        <p:spPr>
          <a:xfrm>
            <a:off x="1079793" y="3563876"/>
            <a:ext cx="440434" cy="9144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>
            <a:off x="4726059" y="3623770"/>
            <a:ext cx="706645" cy="82547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>
            <a:endCxn id="6" idx="2"/>
          </p:cNvCxnSpPr>
          <p:nvPr/>
        </p:nvCxnSpPr>
        <p:spPr>
          <a:xfrm flipV="1">
            <a:off x="6071030" y="3544052"/>
            <a:ext cx="1523144" cy="91264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6577754" y="4000376"/>
                <a:ext cx="2098905" cy="83099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Obtain reward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754" y="4000376"/>
                <a:ext cx="2098905" cy="830997"/>
              </a:xfrm>
              <a:prstGeom prst="rect">
                <a:avLst/>
              </a:prstGeom>
              <a:blipFill>
                <a:blip r:embed="rId13"/>
                <a:stretch>
                  <a:fillRect l="-870" t="-5797" r="-46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 animBg="1"/>
      <p:bldP spid="15" grpId="0" animBg="1"/>
      <p:bldP spid="17" grpId="0" animBg="1"/>
      <p:bldP spid="19" grpId="0"/>
      <p:bldP spid="1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0" y="1607911"/>
            <a:ext cx="2826517" cy="192819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165" y="1599960"/>
            <a:ext cx="2826517" cy="194409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760" y="1599960"/>
            <a:ext cx="3008827" cy="1944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43257" y="768963"/>
                <a:ext cx="268514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Start with observation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57" y="768963"/>
                <a:ext cx="2685142" cy="830997"/>
              </a:xfrm>
              <a:prstGeom prst="rect">
                <a:avLst/>
              </a:prstGeom>
              <a:blipFill>
                <a:blip r:embed="rId5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151852" y="1146246"/>
                <a:ext cx="26851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Observation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852" y="1146246"/>
                <a:ext cx="2685142" cy="461665"/>
              </a:xfrm>
              <a:prstGeom prst="rect">
                <a:avLst/>
              </a:prstGeom>
              <a:blipFill>
                <a:blip r:embed="rId6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6251602" y="1138295"/>
                <a:ext cx="26851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Observation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602" y="1138295"/>
                <a:ext cx="2685142" cy="461665"/>
              </a:xfrm>
              <a:prstGeom prst="rect">
                <a:avLst/>
              </a:prstGeom>
              <a:blipFill>
                <a:blip r:embed="rId7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165101" y="80962"/>
            <a:ext cx="52395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Example: Playing Video Game</a:t>
            </a:r>
            <a:endParaRPr lang="zh-TW" altLang="en-US" sz="3200" b="1" i="1" u="sng" dirty="0"/>
          </a:p>
        </p:txBody>
      </p:sp>
      <p:sp>
        <p:nvSpPr>
          <p:cNvPr id="2" name="文字方塊 1"/>
          <p:cNvSpPr txBox="1"/>
          <p:nvPr/>
        </p:nvSpPr>
        <p:spPr>
          <a:xfrm>
            <a:off x="172825" y="4164961"/>
            <a:ext cx="2757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After many turns</a:t>
            </a:r>
            <a:endParaRPr lang="zh-TW" altLang="en-US" sz="2800" dirty="0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9710" y="3851105"/>
            <a:ext cx="2889425" cy="1906377"/>
          </a:xfrm>
          <a:prstGeom prst="rect">
            <a:avLst/>
          </a:prstGeom>
        </p:spPr>
      </p:pic>
      <p:cxnSp>
        <p:nvCxnSpPr>
          <p:cNvPr id="7" name="直線單箭頭接點 6"/>
          <p:cNvCxnSpPr/>
          <p:nvPr/>
        </p:nvCxnSpPr>
        <p:spPr>
          <a:xfrm>
            <a:off x="172825" y="4804294"/>
            <a:ext cx="2757715" cy="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語音泡泡: 圓角矩形 24"/>
              <p:cNvSpPr/>
              <p:nvPr/>
            </p:nvSpPr>
            <p:spPr>
              <a:xfrm>
                <a:off x="1485828" y="6143789"/>
                <a:ext cx="1944470" cy="592930"/>
              </a:xfrm>
              <a:prstGeom prst="wedgeRoundRectCallout">
                <a:avLst>
                  <a:gd name="adj1" fmla="val -50899"/>
                  <a:gd name="adj2" fmla="val -74582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/>
                  <a:t>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TW" sz="2400" dirty="0"/>
                  <a:t> 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25" name="語音泡泡: 圓角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828" y="6143789"/>
                <a:ext cx="1944470" cy="592930"/>
              </a:xfrm>
              <a:prstGeom prst="wedgeRoundRectCallout">
                <a:avLst>
                  <a:gd name="adj1" fmla="val -50899"/>
                  <a:gd name="adj2" fmla="val -74582"/>
                  <a:gd name="adj3" fmla="val 16667"/>
                </a:avLst>
              </a:prstGeom>
              <a:blipFill>
                <a:blip r:embed="rId9"/>
                <a:stretch>
                  <a:fillRect b="-88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2233310" y="5555919"/>
                <a:ext cx="2498347" cy="461665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00" dirty="0"/>
                  <a:t>Obtain reward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3310" y="5555919"/>
                <a:ext cx="2498347" cy="461665"/>
              </a:xfrm>
              <a:prstGeom prst="rect">
                <a:avLst/>
              </a:prstGeom>
              <a:blipFill>
                <a:blip r:embed="rId10"/>
                <a:stretch>
                  <a:fillRect t="-10390" b="-27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/>
          <p:cNvSpPr txBox="1"/>
          <p:nvPr/>
        </p:nvSpPr>
        <p:spPr>
          <a:xfrm>
            <a:off x="3072100" y="4338615"/>
            <a:ext cx="284464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Game Over</a:t>
            </a:r>
          </a:p>
          <a:p>
            <a:pPr algn="ctr"/>
            <a:r>
              <a:rPr lang="en-US" altLang="zh-TW" sz="2400" dirty="0"/>
              <a:t>(spaceship destroyed)</a:t>
            </a:r>
            <a:endParaRPr lang="zh-TW" altLang="en-US" sz="2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6058305" y="3641741"/>
            <a:ext cx="2892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This is an </a:t>
            </a:r>
            <a:r>
              <a:rPr lang="en-US" altLang="zh-TW" sz="2800" b="1" i="1" u="sng" dirty="0"/>
              <a:t>episode</a:t>
            </a:r>
            <a:r>
              <a:rPr lang="en-US" altLang="zh-TW" sz="2800" dirty="0"/>
              <a:t>.</a:t>
            </a:r>
            <a:endParaRPr lang="zh-TW" altLang="en-US" sz="28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6089760" y="5760247"/>
            <a:ext cx="2915316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We want the total reward be maximized.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91948AA5-5FFB-4E89-A4C9-F9F620D25F71}"/>
                  </a:ext>
                </a:extLst>
              </p:cNvPr>
              <p:cNvSpPr txBox="1"/>
              <p:nvPr/>
            </p:nvSpPr>
            <p:spPr>
              <a:xfrm>
                <a:off x="6089760" y="4164961"/>
                <a:ext cx="2315540" cy="1500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Total reward: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91948AA5-5FFB-4E89-A4C9-F9F620D25F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760" y="4164961"/>
                <a:ext cx="2315540" cy="1500091"/>
              </a:xfrm>
              <a:prstGeom prst="rect">
                <a:avLst/>
              </a:prstGeom>
              <a:blipFill>
                <a:blip r:embed="rId11"/>
                <a:stretch>
                  <a:fillRect l="-4211" t="-32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424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7" grpId="0" animBg="1"/>
      <p:bldP spid="13" grpId="0" animBg="1"/>
      <p:bldP spid="23" grpId="0"/>
      <p:bldP spid="30" grpId="0" animBg="1"/>
      <p:bldP spid="17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01C653-B92C-4186-97B8-12FC8808C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Actor, Environment, Reward </a:t>
            </a:r>
            <a:endParaRPr lang="zh-TW" altLang="en-US" dirty="0"/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E308C4E2-CCF4-45D9-A2CE-B3267DF820DE}"/>
              </a:ext>
            </a:extLst>
          </p:cNvPr>
          <p:cNvGrpSpPr/>
          <p:nvPr/>
        </p:nvGrpSpPr>
        <p:grpSpPr>
          <a:xfrm>
            <a:off x="1113612" y="5441831"/>
            <a:ext cx="4132394" cy="875124"/>
            <a:chOff x="1148094" y="5472380"/>
            <a:chExt cx="4132394" cy="8751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矩形 3">
                  <a:extLst>
                    <a:ext uri="{FF2B5EF4-FFF2-40B4-BE49-F238E27FC236}">
                      <a16:creationId xmlns:a16="http://schemas.microsoft.com/office/drawing/2014/main" id="{AC417FF6-DB9A-440B-A589-C01ADA637106}"/>
                    </a:ext>
                  </a:extLst>
                </p:cNvPr>
                <p:cNvSpPr/>
                <p:nvPr/>
              </p:nvSpPr>
              <p:spPr>
                <a:xfrm>
                  <a:off x="1430588" y="5885839"/>
                  <a:ext cx="384990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⋯,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altLang="zh-TW" sz="2400" dirty="0"/>
                </a:p>
              </p:txBody>
            </p:sp>
          </mc:Choice>
          <mc:Fallback xmlns="">
            <p:sp>
              <p:nvSpPr>
                <p:cNvPr id="4" name="矩形 3">
                  <a:extLst>
                    <a:ext uri="{FF2B5EF4-FFF2-40B4-BE49-F238E27FC236}">
                      <a16:creationId xmlns:a16="http://schemas.microsoft.com/office/drawing/2014/main" id="{AC417FF6-DB9A-440B-A589-C01ADA6371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0588" y="5885839"/>
                  <a:ext cx="3849900" cy="461665"/>
                </a:xfrm>
                <a:prstGeom prst="rect">
                  <a:avLst/>
                </a:prstGeom>
                <a:blipFill>
                  <a:blip r:embed="rId2"/>
                  <a:stretch>
                    <a:fillRect b="-133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1D5E2E76-8841-4D43-A775-864B758FB0E4}"/>
                </a:ext>
              </a:extLst>
            </p:cNvPr>
            <p:cNvSpPr txBox="1"/>
            <p:nvPr/>
          </p:nvSpPr>
          <p:spPr>
            <a:xfrm>
              <a:off x="1148094" y="5472380"/>
              <a:ext cx="1710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/>
                <a:t>Trajectory</a:t>
              </a:r>
              <a:endParaRPr lang="zh-TW" altLang="en-US" sz="2400" b="1" dirty="0"/>
            </a:p>
          </p:txBody>
        </p: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FF1AA549-BD5C-4BFF-B535-4EB30DDCB380}"/>
              </a:ext>
            </a:extLst>
          </p:cNvPr>
          <p:cNvSpPr/>
          <p:nvPr/>
        </p:nvSpPr>
        <p:spPr>
          <a:xfrm>
            <a:off x="2224016" y="2363561"/>
            <a:ext cx="980661" cy="622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Actor</a:t>
            </a:r>
            <a:endParaRPr lang="zh-TW" altLang="en-US" sz="2400" dirty="0"/>
          </a:p>
        </p:txBody>
      </p: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C1D1A10F-64D1-43B8-A1AC-537F09E788F0}"/>
              </a:ext>
            </a:extLst>
          </p:cNvPr>
          <p:cNvCxnSpPr/>
          <p:nvPr/>
        </p:nvCxnSpPr>
        <p:spPr>
          <a:xfrm>
            <a:off x="2733396" y="2138274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56A68E0C-F940-4420-BBF3-4873FEFB1346}"/>
              </a:ext>
            </a:extLst>
          </p:cNvPr>
          <p:cNvCxnSpPr/>
          <p:nvPr/>
        </p:nvCxnSpPr>
        <p:spPr>
          <a:xfrm>
            <a:off x="2733396" y="2986413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4DB8EE44-1B39-4D41-8D00-68236897CACB}"/>
                  </a:ext>
                </a:extLst>
              </p:cNvPr>
              <p:cNvSpPr/>
              <p:nvPr/>
            </p:nvSpPr>
            <p:spPr>
              <a:xfrm>
                <a:off x="2471273" y="1654988"/>
                <a:ext cx="5242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4DB8EE44-1B39-4D41-8D00-68236897C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273" y="1654988"/>
                <a:ext cx="524246" cy="461665"/>
              </a:xfrm>
              <a:prstGeom prst="rect">
                <a:avLst/>
              </a:prstGeom>
              <a:blipFill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13DEF992-5262-4576-BDE4-BEBB460CB199}"/>
                  </a:ext>
                </a:extLst>
              </p:cNvPr>
              <p:cNvSpPr/>
              <p:nvPr/>
            </p:nvSpPr>
            <p:spPr>
              <a:xfrm>
                <a:off x="2471273" y="3147600"/>
                <a:ext cx="5606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13DEF992-5262-4576-BDE4-BEBB460CB1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273" y="3147600"/>
                <a:ext cx="560603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矩形 54">
            <a:extLst>
              <a:ext uri="{FF2B5EF4-FFF2-40B4-BE49-F238E27FC236}">
                <a16:creationId xmlns:a16="http://schemas.microsoft.com/office/drawing/2014/main" id="{64661657-9AA2-4738-9F55-4F82FB7D627B}"/>
              </a:ext>
            </a:extLst>
          </p:cNvPr>
          <p:cNvSpPr/>
          <p:nvPr/>
        </p:nvSpPr>
        <p:spPr>
          <a:xfrm>
            <a:off x="3664365" y="2363561"/>
            <a:ext cx="980661" cy="6228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Env</a:t>
            </a:r>
            <a:endParaRPr lang="zh-TW" altLang="en-US" sz="2400" dirty="0"/>
          </a:p>
        </p:txBody>
      </p: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A78A6E2B-0BEE-4252-97A6-E49CC988A8DD}"/>
              </a:ext>
            </a:extLst>
          </p:cNvPr>
          <p:cNvCxnSpPr>
            <a:cxnSpLocks/>
          </p:cNvCxnSpPr>
          <p:nvPr/>
        </p:nvCxnSpPr>
        <p:spPr>
          <a:xfrm>
            <a:off x="4158525" y="3013503"/>
            <a:ext cx="0" cy="2337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CED95E0B-D4DF-44B4-A6CE-6641D935669E}"/>
                  </a:ext>
                </a:extLst>
              </p:cNvPr>
              <p:cNvSpPr/>
              <p:nvPr/>
            </p:nvSpPr>
            <p:spPr>
              <a:xfrm>
                <a:off x="3965284" y="3163592"/>
                <a:ext cx="53136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CED95E0B-D4DF-44B4-A6CE-6641D93566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284" y="3163592"/>
                <a:ext cx="53136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矩形 57">
            <a:extLst>
              <a:ext uri="{FF2B5EF4-FFF2-40B4-BE49-F238E27FC236}">
                <a16:creationId xmlns:a16="http://schemas.microsoft.com/office/drawing/2014/main" id="{C6A9E217-B0DC-4D99-9EA3-16EBD201E9D1}"/>
              </a:ext>
            </a:extLst>
          </p:cNvPr>
          <p:cNvSpPr/>
          <p:nvPr/>
        </p:nvSpPr>
        <p:spPr>
          <a:xfrm>
            <a:off x="854232" y="2357775"/>
            <a:ext cx="980661" cy="6228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Env</a:t>
            </a:r>
            <a:endParaRPr lang="zh-TW" altLang="en-US" sz="2400" dirty="0"/>
          </a:p>
        </p:txBody>
      </p:sp>
      <p:cxnSp>
        <p:nvCxnSpPr>
          <p:cNvPr id="59" name="直線單箭頭接點 58">
            <a:extLst>
              <a:ext uri="{FF2B5EF4-FFF2-40B4-BE49-F238E27FC236}">
                <a16:creationId xmlns:a16="http://schemas.microsoft.com/office/drawing/2014/main" id="{EC712418-DAA7-4C82-A485-A9A075559A22}"/>
              </a:ext>
            </a:extLst>
          </p:cNvPr>
          <p:cNvCxnSpPr/>
          <p:nvPr/>
        </p:nvCxnSpPr>
        <p:spPr>
          <a:xfrm>
            <a:off x="1363589" y="2998290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04B14FD3-0EFF-49C3-8BA5-623885E64FB7}"/>
                  </a:ext>
                </a:extLst>
              </p:cNvPr>
              <p:cNvSpPr/>
              <p:nvPr/>
            </p:nvSpPr>
            <p:spPr>
              <a:xfrm>
                <a:off x="1125464" y="3135912"/>
                <a:ext cx="5242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04B14FD3-0EFF-49C3-8BA5-623885E64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464" y="3135912"/>
                <a:ext cx="524246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574B5D87-822C-4C76-91A4-9BD0AF0F069A}"/>
                  </a:ext>
                </a:extLst>
              </p:cNvPr>
              <p:cNvSpPr/>
              <p:nvPr/>
            </p:nvSpPr>
            <p:spPr>
              <a:xfrm>
                <a:off x="3902043" y="1654988"/>
                <a:ext cx="5606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574B5D87-822C-4C76-91A4-9BD0AF0F0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043" y="1654988"/>
                <a:ext cx="560603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C447040D-BDAC-463A-8DF7-9CD1F7D78ADD}"/>
              </a:ext>
            </a:extLst>
          </p:cNvPr>
          <p:cNvCxnSpPr/>
          <p:nvPr/>
        </p:nvCxnSpPr>
        <p:spPr>
          <a:xfrm>
            <a:off x="4154695" y="2116653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手繪多邊形: 圖案 62">
            <a:extLst>
              <a:ext uri="{FF2B5EF4-FFF2-40B4-BE49-F238E27FC236}">
                <a16:creationId xmlns:a16="http://schemas.microsoft.com/office/drawing/2014/main" id="{95190741-A9A4-458C-8F60-D43011C61160}"/>
              </a:ext>
            </a:extLst>
          </p:cNvPr>
          <p:cNvSpPr/>
          <p:nvPr/>
        </p:nvSpPr>
        <p:spPr>
          <a:xfrm>
            <a:off x="2904846" y="1900728"/>
            <a:ext cx="1072048" cy="1530585"/>
          </a:xfrm>
          <a:custGeom>
            <a:avLst/>
            <a:gdLst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09600 w 1085850"/>
              <a:gd name="connsiteY5" fmla="*/ 120650 h 1530585"/>
              <a:gd name="connsiteX6" fmla="*/ 1085850 w 1085850"/>
              <a:gd name="connsiteY6" fmla="*/ 0 h 1530585"/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93213 w 1085850"/>
              <a:gd name="connsiteY5" fmla="*/ 152400 h 1530585"/>
              <a:gd name="connsiteX6" fmla="*/ 1085850 w 1085850"/>
              <a:gd name="connsiteY6" fmla="*/ 0 h 153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850" h="1530585">
                <a:moveTo>
                  <a:pt x="0" y="1530350"/>
                </a:moveTo>
                <a:cubicBezTo>
                  <a:pt x="137054" y="1531408"/>
                  <a:pt x="274108" y="1532467"/>
                  <a:pt x="361950" y="1447800"/>
                </a:cubicBezTo>
                <a:cubicBezTo>
                  <a:pt x="449792" y="1363133"/>
                  <a:pt x="496358" y="1149350"/>
                  <a:pt x="527050" y="1022350"/>
                </a:cubicBezTo>
                <a:cubicBezTo>
                  <a:pt x="557742" y="895350"/>
                  <a:pt x="543983" y="794808"/>
                  <a:pt x="546100" y="685800"/>
                </a:cubicBezTo>
                <a:cubicBezTo>
                  <a:pt x="548217" y="576792"/>
                  <a:pt x="515231" y="457200"/>
                  <a:pt x="539750" y="368300"/>
                </a:cubicBezTo>
                <a:cubicBezTo>
                  <a:pt x="564269" y="279400"/>
                  <a:pt x="602196" y="213783"/>
                  <a:pt x="693213" y="152400"/>
                </a:cubicBezTo>
                <a:cubicBezTo>
                  <a:pt x="784230" y="91017"/>
                  <a:pt x="893233" y="29633"/>
                  <a:pt x="108585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25EC0EF2-1773-4009-9B13-AD0BAD609A70}"/>
              </a:ext>
            </a:extLst>
          </p:cNvPr>
          <p:cNvSpPr/>
          <p:nvPr/>
        </p:nvSpPr>
        <p:spPr>
          <a:xfrm>
            <a:off x="5098517" y="2379553"/>
            <a:ext cx="980661" cy="622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Actor</a:t>
            </a:r>
            <a:endParaRPr lang="zh-TW" altLang="en-US" sz="2400" dirty="0"/>
          </a:p>
        </p:txBody>
      </p: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17AEB6C3-EC52-4153-836E-88D1460E5FEA}"/>
              </a:ext>
            </a:extLst>
          </p:cNvPr>
          <p:cNvCxnSpPr/>
          <p:nvPr/>
        </p:nvCxnSpPr>
        <p:spPr>
          <a:xfrm>
            <a:off x="5607897" y="2154266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0BBEC893-5622-4815-8DD5-9D504469A476}"/>
              </a:ext>
            </a:extLst>
          </p:cNvPr>
          <p:cNvCxnSpPr/>
          <p:nvPr/>
        </p:nvCxnSpPr>
        <p:spPr>
          <a:xfrm>
            <a:off x="5607897" y="3002405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1121CEC3-A2A1-4336-B74D-261403EAB98E}"/>
                  </a:ext>
                </a:extLst>
              </p:cNvPr>
              <p:cNvSpPr/>
              <p:nvPr/>
            </p:nvSpPr>
            <p:spPr>
              <a:xfrm>
                <a:off x="5345774" y="1670980"/>
                <a:ext cx="53136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1121CEC3-A2A1-4336-B74D-261403EAB9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774" y="1670980"/>
                <a:ext cx="531364" cy="461665"/>
              </a:xfrm>
              <a:prstGeom prst="rect">
                <a:avLst/>
              </a:prstGeom>
              <a:blipFill>
                <a:blip r:embed="rId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FF6B3F6B-48A8-442C-9A4C-111395FA5CAA}"/>
                  </a:ext>
                </a:extLst>
              </p:cNvPr>
              <p:cNvSpPr/>
              <p:nvPr/>
            </p:nvSpPr>
            <p:spPr>
              <a:xfrm>
                <a:off x="5345774" y="3163592"/>
                <a:ext cx="5677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FF6B3F6B-48A8-442C-9A4C-111395FA5C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774" y="3163592"/>
                <a:ext cx="56772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矩形 68">
            <a:extLst>
              <a:ext uri="{FF2B5EF4-FFF2-40B4-BE49-F238E27FC236}">
                <a16:creationId xmlns:a16="http://schemas.microsoft.com/office/drawing/2014/main" id="{3D170850-EDCE-44CE-AF74-1BB81752AF10}"/>
              </a:ext>
            </a:extLst>
          </p:cNvPr>
          <p:cNvSpPr/>
          <p:nvPr/>
        </p:nvSpPr>
        <p:spPr>
          <a:xfrm>
            <a:off x="6538866" y="2379553"/>
            <a:ext cx="980661" cy="6228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Env</a:t>
            </a:r>
            <a:endParaRPr lang="zh-TW" altLang="en-US" sz="2400" dirty="0"/>
          </a:p>
        </p:txBody>
      </p: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EF950136-AFCD-41DA-875A-A0765680D7C1}"/>
              </a:ext>
            </a:extLst>
          </p:cNvPr>
          <p:cNvCxnSpPr/>
          <p:nvPr/>
        </p:nvCxnSpPr>
        <p:spPr>
          <a:xfrm>
            <a:off x="7039430" y="3012167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2154FED4-8803-4CD1-9FF1-0BF6EDCD97EE}"/>
                  </a:ext>
                </a:extLst>
              </p:cNvPr>
              <p:cNvSpPr/>
              <p:nvPr/>
            </p:nvSpPr>
            <p:spPr>
              <a:xfrm>
                <a:off x="6832148" y="3163592"/>
                <a:ext cx="53136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2154FED4-8803-4CD1-9FF1-0BF6EDCD97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2148" y="3163592"/>
                <a:ext cx="531364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3AA4C44D-3365-43EE-A55F-3B8F6CABF744}"/>
                  </a:ext>
                </a:extLst>
              </p:cNvPr>
              <p:cNvSpPr/>
              <p:nvPr/>
            </p:nvSpPr>
            <p:spPr>
              <a:xfrm>
                <a:off x="6776544" y="1670980"/>
                <a:ext cx="5677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3AA4C44D-3365-43EE-A55F-3B8F6CABF7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544" y="1670980"/>
                <a:ext cx="567720" cy="461665"/>
              </a:xfrm>
              <a:prstGeom prst="rect">
                <a:avLst/>
              </a:prstGeom>
              <a:blipFill>
                <a:blip r:embed="rId11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直線單箭頭接點 72">
            <a:extLst>
              <a:ext uri="{FF2B5EF4-FFF2-40B4-BE49-F238E27FC236}">
                <a16:creationId xmlns:a16="http://schemas.microsoft.com/office/drawing/2014/main" id="{4C310BEB-6E38-4D70-A289-EF3B184B0876}"/>
              </a:ext>
            </a:extLst>
          </p:cNvPr>
          <p:cNvCxnSpPr/>
          <p:nvPr/>
        </p:nvCxnSpPr>
        <p:spPr>
          <a:xfrm>
            <a:off x="7029196" y="2132645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手繪多邊形: 圖案 73">
            <a:extLst>
              <a:ext uri="{FF2B5EF4-FFF2-40B4-BE49-F238E27FC236}">
                <a16:creationId xmlns:a16="http://schemas.microsoft.com/office/drawing/2014/main" id="{076B76BF-3855-47A3-A21C-0C2439E3B6A0}"/>
              </a:ext>
            </a:extLst>
          </p:cNvPr>
          <p:cNvSpPr/>
          <p:nvPr/>
        </p:nvSpPr>
        <p:spPr>
          <a:xfrm>
            <a:off x="5779347" y="1916720"/>
            <a:ext cx="1072048" cy="1530585"/>
          </a:xfrm>
          <a:custGeom>
            <a:avLst/>
            <a:gdLst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09600 w 1085850"/>
              <a:gd name="connsiteY5" fmla="*/ 120650 h 1530585"/>
              <a:gd name="connsiteX6" fmla="*/ 1085850 w 1085850"/>
              <a:gd name="connsiteY6" fmla="*/ 0 h 1530585"/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93213 w 1085850"/>
              <a:gd name="connsiteY5" fmla="*/ 152400 h 1530585"/>
              <a:gd name="connsiteX6" fmla="*/ 1085850 w 1085850"/>
              <a:gd name="connsiteY6" fmla="*/ 0 h 153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850" h="1530585">
                <a:moveTo>
                  <a:pt x="0" y="1530350"/>
                </a:moveTo>
                <a:cubicBezTo>
                  <a:pt x="137054" y="1531408"/>
                  <a:pt x="274108" y="1532467"/>
                  <a:pt x="361950" y="1447800"/>
                </a:cubicBezTo>
                <a:cubicBezTo>
                  <a:pt x="449792" y="1363133"/>
                  <a:pt x="496358" y="1149350"/>
                  <a:pt x="527050" y="1022350"/>
                </a:cubicBezTo>
                <a:cubicBezTo>
                  <a:pt x="557742" y="895350"/>
                  <a:pt x="543983" y="794808"/>
                  <a:pt x="546100" y="685800"/>
                </a:cubicBezTo>
                <a:cubicBezTo>
                  <a:pt x="548217" y="576792"/>
                  <a:pt x="515231" y="457200"/>
                  <a:pt x="539750" y="368300"/>
                </a:cubicBezTo>
                <a:cubicBezTo>
                  <a:pt x="564269" y="279400"/>
                  <a:pt x="602196" y="213783"/>
                  <a:pt x="693213" y="152400"/>
                </a:cubicBezTo>
                <a:cubicBezTo>
                  <a:pt x="784230" y="91017"/>
                  <a:pt x="893233" y="29633"/>
                  <a:pt x="108585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6E37A00F-945D-49F1-B413-2F88B1ACD1A2}"/>
              </a:ext>
            </a:extLst>
          </p:cNvPr>
          <p:cNvSpPr txBox="1"/>
          <p:nvPr/>
        </p:nvSpPr>
        <p:spPr>
          <a:xfrm>
            <a:off x="7626838" y="2357775"/>
            <a:ext cx="875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p:sp>
        <p:nvSpPr>
          <p:cNvPr id="76" name="手繪多邊形: 圖案 75">
            <a:extLst>
              <a:ext uri="{FF2B5EF4-FFF2-40B4-BE49-F238E27FC236}">
                <a16:creationId xmlns:a16="http://schemas.microsoft.com/office/drawing/2014/main" id="{6C68FC44-2949-4D8D-BC1D-7058AA76A721}"/>
              </a:ext>
            </a:extLst>
          </p:cNvPr>
          <p:cNvSpPr/>
          <p:nvPr/>
        </p:nvSpPr>
        <p:spPr>
          <a:xfrm>
            <a:off x="1495197" y="1916720"/>
            <a:ext cx="1072048" cy="1530585"/>
          </a:xfrm>
          <a:custGeom>
            <a:avLst/>
            <a:gdLst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09600 w 1085850"/>
              <a:gd name="connsiteY5" fmla="*/ 120650 h 1530585"/>
              <a:gd name="connsiteX6" fmla="*/ 1085850 w 1085850"/>
              <a:gd name="connsiteY6" fmla="*/ 0 h 1530585"/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93213 w 1085850"/>
              <a:gd name="connsiteY5" fmla="*/ 152400 h 1530585"/>
              <a:gd name="connsiteX6" fmla="*/ 1085850 w 1085850"/>
              <a:gd name="connsiteY6" fmla="*/ 0 h 153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850" h="1530585">
                <a:moveTo>
                  <a:pt x="0" y="1530350"/>
                </a:moveTo>
                <a:cubicBezTo>
                  <a:pt x="137054" y="1531408"/>
                  <a:pt x="274108" y="1532467"/>
                  <a:pt x="361950" y="1447800"/>
                </a:cubicBezTo>
                <a:cubicBezTo>
                  <a:pt x="449792" y="1363133"/>
                  <a:pt x="496358" y="1149350"/>
                  <a:pt x="527050" y="1022350"/>
                </a:cubicBezTo>
                <a:cubicBezTo>
                  <a:pt x="557742" y="895350"/>
                  <a:pt x="543983" y="794808"/>
                  <a:pt x="546100" y="685800"/>
                </a:cubicBezTo>
                <a:cubicBezTo>
                  <a:pt x="548217" y="576792"/>
                  <a:pt x="515231" y="457200"/>
                  <a:pt x="539750" y="368300"/>
                </a:cubicBezTo>
                <a:cubicBezTo>
                  <a:pt x="564269" y="279400"/>
                  <a:pt x="602196" y="213783"/>
                  <a:pt x="693213" y="152400"/>
                </a:cubicBezTo>
                <a:cubicBezTo>
                  <a:pt x="784230" y="91017"/>
                  <a:pt x="893233" y="29633"/>
                  <a:pt x="108585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手繪多邊形: 圖案 76">
            <a:extLst>
              <a:ext uri="{FF2B5EF4-FFF2-40B4-BE49-F238E27FC236}">
                <a16:creationId xmlns:a16="http://schemas.microsoft.com/office/drawing/2014/main" id="{0BD6B0A4-D8D6-4634-934C-297D767B48F5}"/>
              </a:ext>
            </a:extLst>
          </p:cNvPr>
          <p:cNvSpPr/>
          <p:nvPr/>
        </p:nvSpPr>
        <p:spPr>
          <a:xfrm>
            <a:off x="4352495" y="1925686"/>
            <a:ext cx="1072048" cy="1530585"/>
          </a:xfrm>
          <a:custGeom>
            <a:avLst/>
            <a:gdLst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09600 w 1085850"/>
              <a:gd name="connsiteY5" fmla="*/ 120650 h 1530585"/>
              <a:gd name="connsiteX6" fmla="*/ 1085850 w 1085850"/>
              <a:gd name="connsiteY6" fmla="*/ 0 h 1530585"/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93213 w 1085850"/>
              <a:gd name="connsiteY5" fmla="*/ 152400 h 1530585"/>
              <a:gd name="connsiteX6" fmla="*/ 1085850 w 1085850"/>
              <a:gd name="connsiteY6" fmla="*/ 0 h 153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850" h="1530585">
                <a:moveTo>
                  <a:pt x="0" y="1530350"/>
                </a:moveTo>
                <a:cubicBezTo>
                  <a:pt x="137054" y="1531408"/>
                  <a:pt x="274108" y="1532467"/>
                  <a:pt x="361950" y="1447800"/>
                </a:cubicBezTo>
                <a:cubicBezTo>
                  <a:pt x="449792" y="1363133"/>
                  <a:pt x="496358" y="1149350"/>
                  <a:pt x="527050" y="1022350"/>
                </a:cubicBezTo>
                <a:cubicBezTo>
                  <a:pt x="557742" y="895350"/>
                  <a:pt x="543983" y="794808"/>
                  <a:pt x="546100" y="685800"/>
                </a:cubicBezTo>
                <a:cubicBezTo>
                  <a:pt x="548217" y="576792"/>
                  <a:pt x="515231" y="457200"/>
                  <a:pt x="539750" y="368300"/>
                </a:cubicBezTo>
                <a:cubicBezTo>
                  <a:pt x="564269" y="279400"/>
                  <a:pt x="602196" y="213783"/>
                  <a:pt x="693213" y="152400"/>
                </a:cubicBezTo>
                <a:cubicBezTo>
                  <a:pt x="784230" y="91017"/>
                  <a:pt x="893233" y="29633"/>
                  <a:pt x="108585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194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字方塊 97">
                <a:extLst>
                  <a:ext uri="{FF2B5EF4-FFF2-40B4-BE49-F238E27FC236}">
                    <a16:creationId xmlns:a16="http://schemas.microsoft.com/office/drawing/2014/main" id="{07850A6B-22D6-44BD-82D2-423D2754660D}"/>
                  </a:ext>
                </a:extLst>
              </p:cNvPr>
              <p:cNvSpPr txBox="1"/>
              <p:nvPr/>
            </p:nvSpPr>
            <p:spPr>
              <a:xfrm>
                <a:off x="242302" y="6077047"/>
                <a:ext cx="61320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Reward Function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sz="2800" dirty="0"/>
                  <a:t> Discriminator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98" name="文字方塊 97">
                <a:extLst>
                  <a:ext uri="{FF2B5EF4-FFF2-40B4-BE49-F238E27FC236}">
                    <a16:creationId xmlns:a16="http://schemas.microsoft.com/office/drawing/2014/main" id="{07850A6B-22D6-44BD-82D2-423D27546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02" y="6077047"/>
                <a:ext cx="6132073" cy="523220"/>
              </a:xfrm>
              <a:prstGeom prst="rect">
                <a:avLst/>
              </a:prstGeom>
              <a:blipFill>
                <a:blip r:embed="rId3"/>
                <a:stretch>
                  <a:fillRect l="-2087" t="-11628" b="-325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標題 1">
            <a:extLst>
              <a:ext uri="{FF2B5EF4-FFF2-40B4-BE49-F238E27FC236}">
                <a16:creationId xmlns:a16="http://schemas.microsoft.com/office/drawing/2014/main" id="{1401C653-B92C-4186-97B8-12FC8808C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Reinforcement Learning </a:t>
            </a:r>
            <a:r>
              <a:rPr lang="en-US" altLang="zh-TW" dirty="0" err="1"/>
              <a:t>v.s</a:t>
            </a:r>
            <a:r>
              <a:rPr lang="en-US" altLang="zh-TW" dirty="0"/>
              <a:t>. GAN</a:t>
            </a:r>
            <a:endParaRPr lang="zh-TW" altLang="en-US" dirty="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FF1AA549-BD5C-4BFF-B535-4EB30DDCB380}"/>
              </a:ext>
            </a:extLst>
          </p:cNvPr>
          <p:cNvSpPr/>
          <p:nvPr/>
        </p:nvSpPr>
        <p:spPr>
          <a:xfrm>
            <a:off x="2224016" y="2363561"/>
            <a:ext cx="980661" cy="622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Actor</a:t>
            </a:r>
            <a:endParaRPr lang="zh-TW" altLang="en-US" sz="2400" dirty="0"/>
          </a:p>
        </p:txBody>
      </p: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C1D1A10F-64D1-43B8-A1AC-537F09E788F0}"/>
              </a:ext>
            </a:extLst>
          </p:cNvPr>
          <p:cNvCxnSpPr/>
          <p:nvPr/>
        </p:nvCxnSpPr>
        <p:spPr>
          <a:xfrm>
            <a:off x="2733396" y="2138274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56A68E0C-F940-4420-BBF3-4873FEFB1346}"/>
              </a:ext>
            </a:extLst>
          </p:cNvPr>
          <p:cNvCxnSpPr/>
          <p:nvPr/>
        </p:nvCxnSpPr>
        <p:spPr>
          <a:xfrm>
            <a:off x="2733396" y="2986413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4DB8EE44-1B39-4D41-8D00-68236897CACB}"/>
                  </a:ext>
                </a:extLst>
              </p:cNvPr>
              <p:cNvSpPr/>
              <p:nvPr/>
            </p:nvSpPr>
            <p:spPr>
              <a:xfrm>
                <a:off x="2471273" y="1654988"/>
                <a:ext cx="5242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4DB8EE44-1B39-4D41-8D00-68236897C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273" y="1654988"/>
                <a:ext cx="524246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13DEF992-5262-4576-BDE4-BEBB460CB199}"/>
                  </a:ext>
                </a:extLst>
              </p:cNvPr>
              <p:cNvSpPr/>
              <p:nvPr/>
            </p:nvSpPr>
            <p:spPr>
              <a:xfrm>
                <a:off x="2471273" y="3147600"/>
                <a:ext cx="5606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13DEF992-5262-4576-BDE4-BEBB460CB1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273" y="3147600"/>
                <a:ext cx="560603" cy="461665"/>
              </a:xfrm>
              <a:prstGeom prst="rect">
                <a:avLst/>
              </a:prstGeom>
              <a:blipFill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矩形 54">
            <a:extLst>
              <a:ext uri="{FF2B5EF4-FFF2-40B4-BE49-F238E27FC236}">
                <a16:creationId xmlns:a16="http://schemas.microsoft.com/office/drawing/2014/main" id="{64661657-9AA2-4738-9F55-4F82FB7D627B}"/>
              </a:ext>
            </a:extLst>
          </p:cNvPr>
          <p:cNvSpPr/>
          <p:nvPr/>
        </p:nvSpPr>
        <p:spPr>
          <a:xfrm>
            <a:off x="3664365" y="2363561"/>
            <a:ext cx="980661" cy="6228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Env</a:t>
            </a:r>
            <a:endParaRPr lang="zh-TW" altLang="en-US" sz="2400" dirty="0"/>
          </a:p>
        </p:txBody>
      </p: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A78A6E2B-0BEE-4252-97A6-E49CC988A8DD}"/>
              </a:ext>
            </a:extLst>
          </p:cNvPr>
          <p:cNvCxnSpPr>
            <a:cxnSpLocks/>
          </p:cNvCxnSpPr>
          <p:nvPr/>
        </p:nvCxnSpPr>
        <p:spPr>
          <a:xfrm>
            <a:off x="4158525" y="3013503"/>
            <a:ext cx="0" cy="2337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CED95E0B-D4DF-44B4-A6CE-6641D935669E}"/>
                  </a:ext>
                </a:extLst>
              </p:cNvPr>
              <p:cNvSpPr/>
              <p:nvPr/>
            </p:nvSpPr>
            <p:spPr>
              <a:xfrm>
                <a:off x="3965284" y="3163592"/>
                <a:ext cx="53136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CED95E0B-D4DF-44B4-A6CE-6641D93566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284" y="3163592"/>
                <a:ext cx="531364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矩形 57">
            <a:extLst>
              <a:ext uri="{FF2B5EF4-FFF2-40B4-BE49-F238E27FC236}">
                <a16:creationId xmlns:a16="http://schemas.microsoft.com/office/drawing/2014/main" id="{C6A9E217-B0DC-4D99-9EA3-16EBD201E9D1}"/>
              </a:ext>
            </a:extLst>
          </p:cNvPr>
          <p:cNvSpPr/>
          <p:nvPr/>
        </p:nvSpPr>
        <p:spPr>
          <a:xfrm>
            <a:off x="854232" y="2357775"/>
            <a:ext cx="980661" cy="6228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Env</a:t>
            </a:r>
            <a:endParaRPr lang="zh-TW" altLang="en-US" sz="2400" dirty="0"/>
          </a:p>
        </p:txBody>
      </p:sp>
      <p:cxnSp>
        <p:nvCxnSpPr>
          <p:cNvPr id="59" name="直線單箭頭接點 58">
            <a:extLst>
              <a:ext uri="{FF2B5EF4-FFF2-40B4-BE49-F238E27FC236}">
                <a16:creationId xmlns:a16="http://schemas.microsoft.com/office/drawing/2014/main" id="{EC712418-DAA7-4C82-A485-A9A075559A22}"/>
              </a:ext>
            </a:extLst>
          </p:cNvPr>
          <p:cNvCxnSpPr/>
          <p:nvPr/>
        </p:nvCxnSpPr>
        <p:spPr>
          <a:xfrm>
            <a:off x="1363589" y="2998290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04B14FD3-0EFF-49C3-8BA5-623885E64FB7}"/>
                  </a:ext>
                </a:extLst>
              </p:cNvPr>
              <p:cNvSpPr/>
              <p:nvPr/>
            </p:nvSpPr>
            <p:spPr>
              <a:xfrm>
                <a:off x="1125464" y="3135912"/>
                <a:ext cx="5242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04B14FD3-0EFF-49C3-8BA5-623885E64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464" y="3135912"/>
                <a:ext cx="524246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574B5D87-822C-4C76-91A4-9BD0AF0F069A}"/>
                  </a:ext>
                </a:extLst>
              </p:cNvPr>
              <p:cNvSpPr/>
              <p:nvPr/>
            </p:nvSpPr>
            <p:spPr>
              <a:xfrm>
                <a:off x="3902043" y="1654988"/>
                <a:ext cx="5606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574B5D87-822C-4C76-91A4-9BD0AF0F0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043" y="1654988"/>
                <a:ext cx="560603" cy="461665"/>
              </a:xfrm>
              <a:prstGeom prst="rect">
                <a:avLst/>
              </a:prstGeom>
              <a:blipFill>
                <a:blip r:embed="rId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C447040D-BDAC-463A-8DF7-9CD1F7D78ADD}"/>
              </a:ext>
            </a:extLst>
          </p:cNvPr>
          <p:cNvCxnSpPr/>
          <p:nvPr/>
        </p:nvCxnSpPr>
        <p:spPr>
          <a:xfrm>
            <a:off x="4154695" y="2116653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手繪多邊形: 圖案 62">
            <a:extLst>
              <a:ext uri="{FF2B5EF4-FFF2-40B4-BE49-F238E27FC236}">
                <a16:creationId xmlns:a16="http://schemas.microsoft.com/office/drawing/2014/main" id="{95190741-A9A4-458C-8F60-D43011C61160}"/>
              </a:ext>
            </a:extLst>
          </p:cNvPr>
          <p:cNvSpPr/>
          <p:nvPr/>
        </p:nvSpPr>
        <p:spPr>
          <a:xfrm>
            <a:off x="2904846" y="1900728"/>
            <a:ext cx="1072048" cy="1530585"/>
          </a:xfrm>
          <a:custGeom>
            <a:avLst/>
            <a:gdLst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09600 w 1085850"/>
              <a:gd name="connsiteY5" fmla="*/ 120650 h 1530585"/>
              <a:gd name="connsiteX6" fmla="*/ 1085850 w 1085850"/>
              <a:gd name="connsiteY6" fmla="*/ 0 h 1530585"/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93213 w 1085850"/>
              <a:gd name="connsiteY5" fmla="*/ 152400 h 1530585"/>
              <a:gd name="connsiteX6" fmla="*/ 1085850 w 1085850"/>
              <a:gd name="connsiteY6" fmla="*/ 0 h 153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850" h="1530585">
                <a:moveTo>
                  <a:pt x="0" y="1530350"/>
                </a:moveTo>
                <a:cubicBezTo>
                  <a:pt x="137054" y="1531408"/>
                  <a:pt x="274108" y="1532467"/>
                  <a:pt x="361950" y="1447800"/>
                </a:cubicBezTo>
                <a:cubicBezTo>
                  <a:pt x="449792" y="1363133"/>
                  <a:pt x="496358" y="1149350"/>
                  <a:pt x="527050" y="1022350"/>
                </a:cubicBezTo>
                <a:cubicBezTo>
                  <a:pt x="557742" y="895350"/>
                  <a:pt x="543983" y="794808"/>
                  <a:pt x="546100" y="685800"/>
                </a:cubicBezTo>
                <a:cubicBezTo>
                  <a:pt x="548217" y="576792"/>
                  <a:pt x="515231" y="457200"/>
                  <a:pt x="539750" y="368300"/>
                </a:cubicBezTo>
                <a:cubicBezTo>
                  <a:pt x="564269" y="279400"/>
                  <a:pt x="602196" y="213783"/>
                  <a:pt x="693213" y="152400"/>
                </a:cubicBezTo>
                <a:cubicBezTo>
                  <a:pt x="784230" y="91017"/>
                  <a:pt x="893233" y="29633"/>
                  <a:pt x="108585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25EC0EF2-1773-4009-9B13-AD0BAD609A70}"/>
              </a:ext>
            </a:extLst>
          </p:cNvPr>
          <p:cNvSpPr/>
          <p:nvPr/>
        </p:nvSpPr>
        <p:spPr>
          <a:xfrm>
            <a:off x="5098517" y="2379553"/>
            <a:ext cx="980661" cy="622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Actor</a:t>
            </a:r>
            <a:endParaRPr lang="zh-TW" altLang="en-US" sz="2400" dirty="0"/>
          </a:p>
        </p:txBody>
      </p: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17AEB6C3-EC52-4153-836E-88D1460E5FEA}"/>
              </a:ext>
            </a:extLst>
          </p:cNvPr>
          <p:cNvCxnSpPr/>
          <p:nvPr/>
        </p:nvCxnSpPr>
        <p:spPr>
          <a:xfrm>
            <a:off x="5607897" y="2154266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0BBEC893-5622-4815-8DD5-9D504469A476}"/>
              </a:ext>
            </a:extLst>
          </p:cNvPr>
          <p:cNvCxnSpPr/>
          <p:nvPr/>
        </p:nvCxnSpPr>
        <p:spPr>
          <a:xfrm>
            <a:off x="5607897" y="3002405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1121CEC3-A2A1-4336-B74D-261403EAB98E}"/>
                  </a:ext>
                </a:extLst>
              </p:cNvPr>
              <p:cNvSpPr/>
              <p:nvPr/>
            </p:nvSpPr>
            <p:spPr>
              <a:xfrm>
                <a:off x="5345774" y="1670980"/>
                <a:ext cx="53136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1121CEC3-A2A1-4336-B74D-261403EAB9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774" y="1670980"/>
                <a:ext cx="531364" cy="461665"/>
              </a:xfrm>
              <a:prstGeom prst="rect">
                <a:avLst/>
              </a:prstGeom>
              <a:blipFill>
                <a:blip r:embed="rId9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FF6B3F6B-48A8-442C-9A4C-111395FA5CAA}"/>
                  </a:ext>
                </a:extLst>
              </p:cNvPr>
              <p:cNvSpPr/>
              <p:nvPr/>
            </p:nvSpPr>
            <p:spPr>
              <a:xfrm>
                <a:off x="5345774" y="3163592"/>
                <a:ext cx="5677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FF6B3F6B-48A8-442C-9A4C-111395FA5C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774" y="3163592"/>
                <a:ext cx="567720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矩形 68">
            <a:extLst>
              <a:ext uri="{FF2B5EF4-FFF2-40B4-BE49-F238E27FC236}">
                <a16:creationId xmlns:a16="http://schemas.microsoft.com/office/drawing/2014/main" id="{3D170850-EDCE-44CE-AF74-1BB81752AF10}"/>
              </a:ext>
            </a:extLst>
          </p:cNvPr>
          <p:cNvSpPr/>
          <p:nvPr/>
        </p:nvSpPr>
        <p:spPr>
          <a:xfrm>
            <a:off x="6538866" y="2379553"/>
            <a:ext cx="980661" cy="62285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err="1"/>
              <a:t>Env</a:t>
            </a:r>
            <a:endParaRPr lang="zh-TW" altLang="en-US" sz="2400" dirty="0"/>
          </a:p>
        </p:txBody>
      </p: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EF950136-AFCD-41DA-875A-A0765680D7C1}"/>
              </a:ext>
            </a:extLst>
          </p:cNvPr>
          <p:cNvCxnSpPr/>
          <p:nvPr/>
        </p:nvCxnSpPr>
        <p:spPr>
          <a:xfrm>
            <a:off x="7039430" y="3012167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2154FED4-8803-4CD1-9FF1-0BF6EDCD97EE}"/>
                  </a:ext>
                </a:extLst>
              </p:cNvPr>
              <p:cNvSpPr/>
              <p:nvPr/>
            </p:nvSpPr>
            <p:spPr>
              <a:xfrm>
                <a:off x="6832148" y="3163592"/>
                <a:ext cx="53136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2154FED4-8803-4CD1-9FF1-0BF6EDCD97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2148" y="3163592"/>
                <a:ext cx="531364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3AA4C44D-3365-43EE-A55F-3B8F6CABF744}"/>
                  </a:ext>
                </a:extLst>
              </p:cNvPr>
              <p:cNvSpPr/>
              <p:nvPr/>
            </p:nvSpPr>
            <p:spPr>
              <a:xfrm>
                <a:off x="6776544" y="1670980"/>
                <a:ext cx="5677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3AA4C44D-3365-43EE-A55F-3B8F6CABF7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6544" y="1670980"/>
                <a:ext cx="567720" cy="461665"/>
              </a:xfrm>
              <a:prstGeom prst="rect">
                <a:avLst/>
              </a:prstGeom>
              <a:blipFill>
                <a:blip r:embed="rId12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3" name="直線單箭頭接點 72">
            <a:extLst>
              <a:ext uri="{FF2B5EF4-FFF2-40B4-BE49-F238E27FC236}">
                <a16:creationId xmlns:a16="http://schemas.microsoft.com/office/drawing/2014/main" id="{4C310BEB-6E38-4D70-A289-EF3B184B0876}"/>
              </a:ext>
            </a:extLst>
          </p:cNvPr>
          <p:cNvCxnSpPr/>
          <p:nvPr/>
        </p:nvCxnSpPr>
        <p:spPr>
          <a:xfrm>
            <a:off x="7029196" y="2132645"/>
            <a:ext cx="0" cy="2252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手繪多邊形: 圖案 73">
            <a:extLst>
              <a:ext uri="{FF2B5EF4-FFF2-40B4-BE49-F238E27FC236}">
                <a16:creationId xmlns:a16="http://schemas.microsoft.com/office/drawing/2014/main" id="{076B76BF-3855-47A3-A21C-0C2439E3B6A0}"/>
              </a:ext>
            </a:extLst>
          </p:cNvPr>
          <p:cNvSpPr/>
          <p:nvPr/>
        </p:nvSpPr>
        <p:spPr>
          <a:xfrm>
            <a:off x="5779347" y="1916720"/>
            <a:ext cx="1072048" cy="1530585"/>
          </a:xfrm>
          <a:custGeom>
            <a:avLst/>
            <a:gdLst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09600 w 1085850"/>
              <a:gd name="connsiteY5" fmla="*/ 120650 h 1530585"/>
              <a:gd name="connsiteX6" fmla="*/ 1085850 w 1085850"/>
              <a:gd name="connsiteY6" fmla="*/ 0 h 1530585"/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93213 w 1085850"/>
              <a:gd name="connsiteY5" fmla="*/ 152400 h 1530585"/>
              <a:gd name="connsiteX6" fmla="*/ 1085850 w 1085850"/>
              <a:gd name="connsiteY6" fmla="*/ 0 h 153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850" h="1530585">
                <a:moveTo>
                  <a:pt x="0" y="1530350"/>
                </a:moveTo>
                <a:cubicBezTo>
                  <a:pt x="137054" y="1531408"/>
                  <a:pt x="274108" y="1532467"/>
                  <a:pt x="361950" y="1447800"/>
                </a:cubicBezTo>
                <a:cubicBezTo>
                  <a:pt x="449792" y="1363133"/>
                  <a:pt x="496358" y="1149350"/>
                  <a:pt x="527050" y="1022350"/>
                </a:cubicBezTo>
                <a:cubicBezTo>
                  <a:pt x="557742" y="895350"/>
                  <a:pt x="543983" y="794808"/>
                  <a:pt x="546100" y="685800"/>
                </a:cubicBezTo>
                <a:cubicBezTo>
                  <a:pt x="548217" y="576792"/>
                  <a:pt x="515231" y="457200"/>
                  <a:pt x="539750" y="368300"/>
                </a:cubicBezTo>
                <a:cubicBezTo>
                  <a:pt x="564269" y="279400"/>
                  <a:pt x="602196" y="213783"/>
                  <a:pt x="693213" y="152400"/>
                </a:cubicBezTo>
                <a:cubicBezTo>
                  <a:pt x="784230" y="91017"/>
                  <a:pt x="893233" y="29633"/>
                  <a:pt x="108585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6E37A00F-945D-49F1-B413-2F88B1ACD1A2}"/>
              </a:ext>
            </a:extLst>
          </p:cNvPr>
          <p:cNvSpPr txBox="1"/>
          <p:nvPr/>
        </p:nvSpPr>
        <p:spPr>
          <a:xfrm>
            <a:off x="7626838" y="2357775"/>
            <a:ext cx="875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/>
              <a:t>……</a:t>
            </a:r>
            <a:endParaRPr lang="zh-TW" altLang="en-US" sz="2800" b="1" dirty="0"/>
          </a:p>
        </p:txBody>
      </p:sp>
      <p:sp>
        <p:nvSpPr>
          <p:cNvPr id="76" name="手繪多邊形: 圖案 75">
            <a:extLst>
              <a:ext uri="{FF2B5EF4-FFF2-40B4-BE49-F238E27FC236}">
                <a16:creationId xmlns:a16="http://schemas.microsoft.com/office/drawing/2014/main" id="{6C68FC44-2949-4D8D-BC1D-7058AA76A721}"/>
              </a:ext>
            </a:extLst>
          </p:cNvPr>
          <p:cNvSpPr/>
          <p:nvPr/>
        </p:nvSpPr>
        <p:spPr>
          <a:xfrm>
            <a:off x="1495197" y="1916720"/>
            <a:ext cx="1072048" cy="1530585"/>
          </a:xfrm>
          <a:custGeom>
            <a:avLst/>
            <a:gdLst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09600 w 1085850"/>
              <a:gd name="connsiteY5" fmla="*/ 120650 h 1530585"/>
              <a:gd name="connsiteX6" fmla="*/ 1085850 w 1085850"/>
              <a:gd name="connsiteY6" fmla="*/ 0 h 1530585"/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93213 w 1085850"/>
              <a:gd name="connsiteY5" fmla="*/ 152400 h 1530585"/>
              <a:gd name="connsiteX6" fmla="*/ 1085850 w 1085850"/>
              <a:gd name="connsiteY6" fmla="*/ 0 h 153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850" h="1530585">
                <a:moveTo>
                  <a:pt x="0" y="1530350"/>
                </a:moveTo>
                <a:cubicBezTo>
                  <a:pt x="137054" y="1531408"/>
                  <a:pt x="274108" y="1532467"/>
                  <a:pt x="361950" y="1447800"/>
                </a:cubicBezTo>
                <a:cubicBezTo>
                  <a:pt x="449792" y="1363133"/>
                  <a:pt x="496358" y="1149350"/>
                  <a:pt x="527050" y="1022350"/>
                </a:cubicBezTo>
                <a:cubicBezTo>
                  <a:pt x="557742" y="895350"/>
                  <a:pt x="543983" y="794808"/>
                  <a:pt x="546100" y="685800"/>
                </a:cubicBezTo>
                <a:cubicBezTo>
                  <a:pt x="548217" y="576792"/>
                  <a:pt x="515231" y="457200"/>
                  <a:pt x="539750" y="368300"/>
                </a:cubicBezTo>
                <a:cubicBezTo>
                  <a:pt x="564269" y="279400"/>
                  <a:pt x="602196" y="213783"/>
                  <a:pt x="693213" y="152400"/>
                </a:cubicBezTo>
                <a:cubicBezTo>
                  <a:pt x="784230" y="91017"/>
                  <a:pt x="893233" y="29633"/>
                  <a:pt x="108585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手繪多邊形: 圖案 76">
            <a:extLst>
              <a:ext uri="{FF2B5EF4-FFF2-40B4-BE49-F238E27FC236}">
                <a16:creationId xmlns:a16="http://schemas.microsoft.com/office/drawing/2014/main" id="{0BD6B0A4-D8D6-4634-934C-297D767B48F5}"/>
              </a:ext>
            </a:extLst>
          </p:cNvPr>
          <p:cNvSpPr/>
          <p:nvPr/>
        </p:nvSpPr>
        <p:spPr>
          <a:xfrm>
            <a:off x="4352495" y="1925686"/>
            <a:ext cx="1072048" cy="1530585"/>
          </a:xfrm>
          <a:custGeom>
            <a:avLst/>
            <a:gdLst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09600 w 1085850"/>
              <a:gd name="connsiteY5" fmla="*/ 120650 h 1530585"/>
              <a:gd name="connsiteX6" fmla="*/ 1085850 w 1085850"/>
              <a:gd name="connsiteY6" fmla="*/ 0 h 1530585"/>
              <a:gd name="connsiteX0" fmla="*/ 0 w 1085850"/>
              <a:gd name="connsiteY0" fmla="*/ 1530350 h 1530585"/>
              <a:gd name="connsiteX1" fmla="*/ 361950 w 1085850"/>
              <a:gd name="connsiteY1" fmla="*/ 1447800 h 1530585"/>
              <a:gd name="connsiteX2" fmla="*/ 527050 w 1085850"/>
              <a:gd name="connsiteY2" fmla="*/ 1022350 h 1530585"/>
              <a:gd name="connsiteX3" fmla="*/ 546100 w 1085850"/>
              <a:gd name="connsiteY3" fmla="*/ 685800 h 1530585"/>
              <a:gd name="connsiteX4" fmla="*/ 539750 w 1085850"/>
              <a:gd name="connsiteY4" fmla="*/ 368300 h 1530585"/>
              <a:gd name="connsiteX5" fmla="*/ 693213 w 1085850"/>
              <a:gd name="connsiteY5" fmla="*/ 152400 h 1530585"/>
              <a:gd name="connsiteX6" fmla="*/ 1085850 w 1085850"/>
              <a:gd name="connsiteY6" fmla="*/ 0 h 153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5850" h="1530585">
                <a:moveTo>
                  <a:pt x="0" y="1530350"/>
                </a:moveTo>
                <a:cubicBezTo>
                  <a:pt x="137054" y="1531408"/>
                  <a:pt x="274108" y="1532467"/>
                  <a:pt x="361950" y="1447800"/>
                </a:cubicBezTo>
                <a:cubicBezTo>
                  <a:pt x="449792" y="1363133"/>
                  <a:pt x="496358" y="1149350"/>
                  <a:pt x="527050" y="1022350"/>
                </a:cubicBezTo>
                <a:cubicBezTo>
                  <a:pt x="557742" y="895350"/>
                  <a:pt x="543983" y="794808"/>
                  <a:pt x="546100" y="685800"/>
                </a:cubicBezTo>
                <a:cubicBezTo>
                  <a:pt x="548217" y="576792"/>
                  <a:pt x="515231" y="457200"/>
                  <a:pt x="539750" y="368300"/>
                </a:cubicBezTo>
                <a:cubicBezTo>
                  <a:pt x="564269" y="279400"/>
                  <a:pt x="602196" y="213783"/>
                  <a:pt x="693213" y="152400"/>
                </a:cubicBezTo>
                <a:cubicBezTo>
                  <a:pt x="784230" y="91017"/>
                  <a:pt x="893233" y="29633"/>
                  <a:pt x="108585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文字方塊 77">
                <a:extLst>
                  <a:ext uri="{FF2B5EF4-FFF2-40B4-BE49-F238E27FC236}">
                    <a16:creationId xmlns:a16="http://schemas.microsoft.com/office/drawing/2014/main" id="{413ADE48-AFD9-4EAD-AEDF-7C021DCCEED7}"/>
                  </a:ext>
                </a:extLst>
              </p:cNvPr>
              <p:cNvSpPr txBox="1"/>
              <p:nvPr/>
            </p:nvSpPr>
            <p:spPr>
              <a:xfrm>
                <a:off x="6079178" y="5524192"/>
                <a:ext cx="2315540" cy="1130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8" name="文字方塊 77">
                <a:extLst>
                  <a:ext uri="{FF2B5EF4-FFF2-40B4-BE49-F238E27FC236}">
                    <a16:creationId xmlns:a16="http://schemas.microsoft.com/office/drawing/2014/main" id="{413ADE48-AFD9-4EAD-AEDF-7C021DCCEE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178" y="5524192"/>
                <a:ext cx="2315540" cy="113075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群組 26">
            <a:extLst>
              <a:ext uri="{FF2B5EF4-FFF2-40B4-BE49-F238E27FC236}">
                <a16:creationId xmlns:a16="http://schemas.microsoft.com/office/drawing/2014/main" id="{8BE8B468-0989-4117-B69F-D2084B98EB95}"/>
              </a:ext>
            </a:extLst>
          </p:cNvPr>
          <p:cNvGrpSpPr/>
          <p:nvPr/>
        </p:nvGrpSpPr>
        <p:grpSpPr>
          <a:xfrm>
            <a:off x="1363589" y="3609404"/>
            <a:ext cx="1345376" cy="1548715"/>
            <a:chOff x="1376289" y="3545257"/>
            <a:chExt cx="1345376" cy="1548715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5821663B-D222-431C-9657-E37771B5E54E}"/>
                </a:ext>
              </a:extLst>
            </p:cNvPr>
            <p:cNvSpPr/>
            <p:nvPr/>
          </p:nvSpPr>
          <p:spPr>
            <a:xfrm>
              <a:off x="1489374" y="3840572"/>
              <a:ext cx="1150344" cy="571882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Reward</a:t>
              </a:r>
              <a:endParaRPr lang="zh-TW" altLang="en-US" sz="2400" dirty="0"/>
            </a:p>
          </p:txBody>
        </p:sp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76EAB1E1-473D-4F71-AF46-983544C75919}"/>
                </a:ext>
              </a:extLst>
            </p:cNvPr>
            <p:cNvGrpSpPr/>
            <p:nvPr/>
          </p:nvGrpSpPr>
          <p:grpSpPr>
            <a:xfrm>
              <a:off x="1820154" y="4431334"/>
              <a:ext cx="501163" cy="662638"/>
              <a:chOff x="1920826" y="4486194"/>
              <a:chExt cx="501163" cy="662638"/>
            </a:xfrm>
          </p:grpSpPr>
          <p:cxnSp>
            <p:nvCxnSpPr>
              <p:cNvPr id="79" name="直線單箭頭接點 78">
                <a:extLst>
                  <a:ext uri="{FF2B5EF4-FFF2-40B4-BE49-F238E27FC236}">
                    <a16:creationId xmlns:a16="http://schemas.microsoft.com/office/drawing/2014/main" id="{5C01DB54-8953-446D-A198-C455794BAB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3969" y="4486194"/>
                <a:ext cx="0" cy="28938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矩形 79">
                    <a:extLst>
                      <a:ext uri="{FF2B5EF4-FFF2-40B4-BE49-F238E27FC236}">
                        <a16:creationId xmlns:a16="http://schemas.microsoft.com/office/drawing/2014/main" id="{1EADDD7D-9BAB-4D0E-ABF2-6FFB3DB5B577}"/>
                      </a:ext>
                    </a:extLst>
                  </p:cNvPr>
                  <p:cNvSpPr/>
                  <p:nvPr/>
                </p:nvSpPr>
                <p:spPr>
                  <a:xfrm>
                    <a:off x="1920826" y="4687167"/>
                    <a:ext cx="501163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altLang="zh-TW" sz="2400" dirty="0"/>
                  </a:p>
                </p:txBody>
              </p:sp>
            </mc:Choice>
            <mc:Fallback xmlns="">
              <p:sp>
                <p:nvSpPr>
                  <p:cNvPr id="80" name="矩形 79">
                    <a:extLst>
                      <a:ext uri="{FF2B5EF4-FFF2-40B4-BE49-F238E27FC236}">
                        <a16:creationId xmlns:a16="http://schemas.microsoft.com/office/drawing/2014/main" id="{1EADDD7D-9BAB-4D0E-ABF2-6FFB3DB5B57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20826" y="4687167"/>
                    <a:ext cx="501163" cy="461665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1316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86" name="直線單箭頭接點 85">
              <a:extLst>
                <a:ext uri="{FF2B5EF4-FFF2-40B4-BE49-F238E27FC236}">
                  <a16:creationId xmlns:a16="http://schemas.microsoft.com/office/drawing/2014/main" id="{3A07B439-40E4-40BB-B09B-DF8C51F7BDC9}"/>
                </a:ext>
              </a:extLst>
            </p:cNvPr>
            <p:cNvCxnSpPr>
              <a:cxnSpLocks/>
            </p:cNvCxnSpPr>
            <p:nvPr/>
          </p:nvCxnSpPr>
          <p:spPr>
            <a:xfrm>
              <a:off x="1376289" y="3545257"/>
              <a:ext cx="496250" cy="3620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單箭頭接點 86">
              <a:extLst>
                <a:ext uri="{FF2B5EF4-FFF2-40B4-BE49-F238E27FC236}">
                  <a16:creationId xmlns:a16="http://schemas.microsoft.com/office/drawing/2014/main" id="{CF087584-667C-4CE7-8A17-FBD7D58E32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7100" y="3554653"/>
              <a:ext cx="464565" cy="3312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群組 87">
            <a:extLst>
              <a:ext uri="{FF2B5EF4-FFF2-40B4-BE49-F238E27FC236}">
                <a16:creationId xmlns:a16="http://schemas.microsoft.com/office/drawing/2014/main" id="{73676896-B5C8-48A6-83F2-D7F16B342089}"/>
              </a:ext>
            </a:extLst>
          </p:cNvPr>
          <p:cNvGrpSpPr/>
          <p:nvPr/>
        </p:nvGrpSpPr>
        <p:grpSpPr>
          <a:xfrm>
            <a:off x="4154695" y="3652905"/>
            <a:ext cx="1345376" cy="1548715"/>
            <a:chOff x="1376289" y="3545257"/>
            <a:chExt cx="1345376" cy="1548715"/>
          </a:xfrm>
        </p:grpSpPr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F219BB44-DC5C-40E6-9575-A2DEC3FD7D63}"/>
                </a:ext>
              </a:extLst>
            </p:cNvPr>
            <p:cNvSpPr/>
            <p:nvPr/>
          </p:nvSpPr>
          <p:spPr>
            <a:xfrm>
              <a:off x="1489374" y="3840572"/>
              <a:ext cx="1150344" cy="571882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Reward</a:t>
              </a:r>
              <a:endParaRPr lang="zh-TW" altLang="en-US" sz="2400" dirty="0"/>
            </a:p>
          </p:txBody>
        </p:sp>
        <p:grpSp>
          <p:nvGrpSpPr>
            <p:cNvPr id="90" name="群組 89">
              <a:extLst>
                <a:ext uri="{FF2B5EF4-FFF2-40B4-BE49-F238E27FC236}">
                  <a16:creationId xmlns:a16="http://schemas.microsoft.com/office/drawing/2014/main" id="{C278B45B-DC6B-4F68-87A1-905165F2D208}"/>
                </a:ext>
              </a:extLst>
            </p:cNvPr>
            <p:cNvGrpSpPr/>
            <p:nvPr/>
          </p:nvGrpSpPr>
          <p:grpSpPr>
            <a:xfrm>
              <a:off x="1820154" y="4431334"/>
              <a:ext cx="508280" cy="662638"/>
              <a:chOff x="1920826" y="4486194"/>
              <a:chExt cx="508280" cy="662638"/>
            </a:xfrm>
          </p:grpSpPr>
          <p:cxnSp>
            <p:nvCxnSpPr>
              <p:cNvPr id="93" name="直線單箭頭接點 92">
                <a:extLst>
                  <a:ext uri="{FF2B5EF4-FFF2-40B4-BE49-F238E27FC236}">
                    <a16:creationId xmlns:a16="http://schemas.microsoft.com/office/drawing/2014/main" id="{D88D4082-88D9-4D63-A835-3DCB2F1936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43969" y="4486194"/>
                <a:ext cx="0" cy="28938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矩形 93">
                    <a:extLst>
                      <a:ext uri="{FF2B5EF4-FFF2-40B4-BE49-F238E27FC236}">
                        <a16:creationId xmlns:a16="http://schemas.microsoft.com/office/drawing/2014/main" id="{DD543C62-9AA4-4F96-A468-52507E229093}"/>
                      </a:ext>
                    </a:extLst>
                  </p:cNvPr>
                  <p:cNvSpPr/>
                  <p:nvPr/>
                </p:nvSpPr>
                <p:spPr>
                  <a:xfrm>
                    <a:off x="1920826" y="4687167"/>
                    <a:ext cx="508280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altLang="zh-TW" sz="2400" dirty="0"/>
                  </a:p>
                </p:txBody>
              </p:sp>
            </mc:Choice>
            <mc:Fallback xmlns="">
              <p:sp>
                <p:nvSpPr>
                  <p:cNvPr id="94" name="矩形 93">
                    <a:extLst>
                      <a:ext uri="{FF2B5EF4-FFF2-40B4-BE49-F238E27FC236}">
                        <a16:creationId xmlns:a16="http://schemas.microsoft.com/office/drawing/2014/main" id="{DD543C62-9AA4-4F96-A468-52507E22909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20826" y="4687167"/>
                    <a:ext cx="508280" cy="46166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1333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1" name="直線單箭頭接點 90">
              <a:extLst>
                <a:ext uri="{FF2B5EF4-FFF2-40B4-BE49-F238E27FC236}">
                  <a16:creationId xmlns:a16="http://schemas.microsoft.com/office/drawing/2014/main" id="{C281E107-694D-412F-8B67-AAB4628CB8D4}"/>
                </a:ext>
              </a:extLst>
            </p:cNvPr>
            <p:cNvCxnSpPr>
              <a:cxnSpLocks/>
            </p:cNvCxnSpPr>
            <p:nvPr/>
          </p:nvCxnSpPr>
          <p:spPr>
            <a:xfrm>
              <a:off x="1376289" y="3545257"/>
              <a:ext cx="496250" cy="3620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單箭頭接點 91">
              <a:extLst>
                <a:ext uri="{FF2B5EF4-FFF2-40B4-BE49-F238E27FC236}">
                  <a16:creationId xmlns:a16="http://schemas.microsoft.com/office/drawing/2014/main" id="{3B4197D4-2F57-464F-B89E-196CE01206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7100" y="3554653"/>
              <a:ext cx="464565" cy="3312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29B64181-9184-4393-AACB-9DD488DD835A}"/>
              </a:ext>
            </a:extLst>
          </p:cNvPr>
          <p:cNvCxnSpPr>
            <a:cxnSpLocks/>
          </p:cNvCxnSpPr>
          <p:nvPr/>
        </p:nvCxnSpPr>
        <p:spPr>
          <a:xfrm>
            <a:off x="6756025" y="5334331"/>
            <a:ext cx="0" cy="5457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710E69CB-3B7D-4024-8726-970156925957}"/>
              </a:ext>
            </a:extLst>
          </p:cNvPr>
          <p:cNvCxnSpPr>
            <a:cxnSpLocks/>
          </p:cNvCxnSpPr>
          <p:nvPr/>
        </p:nvCxnSpPr>
        <p:spPr>
          <a:xfrm>
            <a:off x="4821703" y="5173045"/>
            <a:ext cx="0" cy="16128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45BF9344-219C-451E-A867-C109BAFB1F01}"/>
              </a:ext>
            </a:extLst>
          </p:cNvPr>
          <p:cNvCxnSpPr>
            <a:cxnSpLocks/>
          </p:cNvCxnSpPr>
          <p:nvPr/>
        </p:nvCxnSpPr>
        <p:spPr>
          <a:xfrm>
            <a:off x="2026300" y="5145440"/>
            <a:ext cx="0" cy="18889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84DED578-4334-41A0-91DC-72153D5E1757}"/>
              </a:ext>
            </a:extLst>
          </p:cNvPr>
          <p:cNvCxnSpPr>
            <a:cxnSpLocks/>
          </p:cNvCxnSpPr>
          <p:nvPr/>
        </p:nvCxnSpPr>
        <p:spPr>
          <a:xfrm flipH="1">
            <a:off x="2026300" y="5334331"/>
            <a:ext cx="627950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4295B30A-B8C9-4DC4-9601-EEE9D46A01A2}"/>
              </a:ext>
            </a:extLst>
          </p:cNvPr>
          <p:cNvSpPr txBox="1"/>
          <p:nvPr/>
        </p:nvSpPr>
        <p:spPr>
          <a:xfrm>
            <a:off x="6711335" y="4000196"/>
            <a:ext cx="1831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“Black box”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DEEF9690-F695-4A64-93ED-E9A2481F9AEC}"/>
              </a:ext>
            </a:extLst>
          </p:cNvPr>
          <p:cNvCxnSpPr>
            <a:cxnSpLocks/>
          </p:cNvCxnSpPr>
          <p:nvPr/>
        </p:nvCxnSpPr>
        <p:spPr>
          <a:xfrm flipV="1">
            <a:off x="2995955" y="1767054"/>
            <a:ext cx="492595" cy="59184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單箭頭接點 94">
            <a:extLst>
              <a:ext uri="{FF2B5EF4-FFF2-40B4-BE49-F238E27FC236}">
                <a16:creationId xmlns:a16="http://schemas.microsoft.com/office/drawing/2014/main" id="{62D9C4A6-9F94-4CBD-8149-165BD62F6ACB}"/>
              </a:ext>
            </a:extLst>
          </p:cNvPr>
          <p:cNvCxnSpPr>
            <a:cxnSpLocks/>
          </p:cNvCxnSpPr>
          <p:nvPr/>
        </p:nvCxnSpPr>
        <p:spPr>
          <a:xfrm flipV="1">
            <a:off x="5886851" y="1831091"/>
            <a:ext cx="439541" cy="57112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單箭頭接點 95">
            <a:extLst>
              <a:ext uri="{FF2B5EF4-FFF2-40B4-BE49-F238E27FC236}">
                <a16:creationId xmlns:a16="http://schemas.microsoft.com/office/drawing/2014/main" id="{F41D167F-6B9D-4084-8606-DF42379543A9}"/>
              </a:ext>
            </a:extLst>
          </p:cNvPr>
          <p:cNvCxnSpPr>
            <a:cxnSpLocks/>
            <a:stCxn id="89" idx="3"/>
            <a:endCxn id="85" idx="1"/>
          </p:cNvCxnSpPr>
          <p:nvPr/>
        </p:nvCxnSpPr>
        <p:spPr>
          <a:xfrm flipV="1">
            <a:off x="5418124" y="4231029"/>
            <a:ext cx="1293211" cy="31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單箭頭接點 96">
            <a:extLst>
              <a:ext uri="{FF2B5EF4-FFF2-40B4-BE49-F238E27FC236}">
                <a16:creationId xmlns:a16="http://schemas.microsoft.com/office/drawing/2014/main" id="{8D385F38-574B-40F7-A3E2-529949213BCB}"/>
              </a:ext>
            </a:extLst>
          </p:cNvPr>
          <p:cNvCxnSpPr>
            <a:cxnSpLocks/>
          </p:cNvCxnSpPr>
          <p:nvPr/>
        </p:nvCxnSpPr>
        <p:spPr>
          <a:xfrm>
            <a:off x="7244309" y="2998162"/>
            <a:ext cx="420133" cy="10375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D9B7D14B-26E5-42A0-B7EB-2F715542ECB8}"/>
              </a:ext>
            </a:extLst>
          </p:cNvPr>
          <p:cNvSpPr txBox="1"/>
          <p:nvPr/>
        </p:nvSpPr>
        <p:spPr>
          <a:xfrm>
            <a:off x="6563713" y="4380446"/>
            <a:ext cx="2315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You cannot use backpropagation.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文字方塊 100">
                <a:extLst>
                  <a:ext uri="{FF2B5EF4-FFF2-40B4-BE49-F238E27FC236}">
                    <a16:creationId xmlns:a16="http://schemas.microsoft.com/office/drawing/2014/main" id="{33FC2A87-D310-40DD-9240-85AF8274DB3D}"/>
                  </a:ext>
                </a:extLst>
              </p:cNvPr>
              <p:cNvSpPr txBox="1"/>
              <p:nvPr/>
            </p:nvSpPr>
            <p:spPr>
              <a:xfrm>
                <a:off x="242302" y="5551601"/>
                <a:ext cx="35831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Actor </a:t>
                </a:r>
                <a14:m>
                  <m:oMath xmlns:m="http://schemas.openxmlformats.org/officeDocument/2006/math">
                    <m:r>
                      <a:rPr lang="en-US" altLang="zh-TW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sz="2800" dirty="0"/>
                  <a:t> Generator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101" name="文字方塊 100">
                <a:extLst>
                  <a:ext uri="{FF2B5EF4-FFF2-40B4-BE49-F238E27FC236}">
                    <a16:creationId xmlns:a16="http://schemas.microsoft.com/office/drawing/2014/main" id="{33FC2A87-D310-40DD-9240-85AF8274D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02" y="5551601"/>
                <a:ext cx="3583122" cy="523220"/>
              </a:xfrm>
              <a:prstGeom prst="rect">
                <a:avLst/>
              </a:prstGeom>
              <a:blipFill>
                <a:blip r:embed="rId16"/>
                <a:stretch>
                  <a:fillRect l="-3571" t="-11628" b="-325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6B4A9AA1-CAB6-474A-B1C5-D3A94F29FBA0}"/>
              </a:ext>
            </a:extLst>
          </p:cNvPr>
          <p:cNvSpPr/>
          <p:nvPr/>
        </p:nvSpPr>
        <p:spPr>
          <a:xfrm>
            <a:off x="4592477" y="5689436"/>
            <a:ext cx="104971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zh-TW" sz="2800" b="1" dirty="0"/>
              <a:t>Fixed</a:t>
            </a:r>
            <a:r>
              <a:rPr lang="en-US" altLang="zh-TW" sz="2800" dirty="0"/>
              <a:t> </a:t>
            </a:r>
            <a:endParaRPr lang="zh-TW" altLang="en-US" sz="2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1A74945-9BF9-480C-8EBA-B8295F802C30}"/>
              </a:ext>
            </a:extLst>
          </p:cNvPr>
          <p:cNvSpPr txBox="1"/>
          <p:nvPr/>
        </p:nvSpPr>
        <p:spPr>
          <a:xfrm>
            <a:off x="5726230" y="1322495"/>
            <a:ext cx="137160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updated</a:t>
            </a:r>
            <a:endParaRPr lang="zh-TW" altLang="en-US" sz="2400" dirty="0"/>
          </a:p>
        </p:txBody>
      </p: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B23D547E-173F-4189-A7ED-5935C86C1D33}"/>
              </a:ext>
            </a:extLst>
          </p:cNvPr>
          <p:cNvSpPr txBox="1"/>
          <p:nvPr/>
        </p:nvSpPr>
        <p:spPr>
          <a:xfrm>
            <a:off x="2838671" y="1288437"/>
            <a:ext cx="137160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updated</a:t>
            </a:r>
            <a:endParaRPr lang="zh-TW" altLang="en-US" sz="2400" dirty="0"/>
          </a:p>
        </p:txBody>
      </p:sp>
      <p:sp>
        <p:nvSpPr>
          <p:cNvPr id="7" name="箭號: 向下 6">
            <a:extLst>
              <a:ext uri="{FF2B5EF4-FFF2-40B4-BE49-F238E27FC236}">
                <a16:creationId xmlns:a16="http://schemas.microsoft.com/office/drawing/2014/main" id="{89D42E58-F7B2-49F0-A24E-9D50A9ECAD53}"/>
              </a:ext>
            </a:extLst>
          </p:cNvPr>
          <p:cNvSpPr/>
          <p:nvPr/>
        </p:nvSpPr>
        <p:spPr>
          <a:xfrm flipV="1">
            <a:off x="8156107" y="5739215"/>
            <a:ext cx="399041" cy="6677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367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78" grpId="0"/>
      <p:bldP spid="85" grpId="0"/>
      <p:bldP spid="100" grpId="0"/>
      <p:bldP spid="101" grpId="0"/>
      <p:bldP spid="3" grpId="0" animBg="1"/>
      <p:bldP spid="4" grpId="0" animBg="1"/>
      <p:bldP spid="103" grpId="0" animBg="1"/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01C653-B92C-4186-97B8-12FC8808C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Imitation Learning</a:t>
            </a:r>
            <a:endParaRPr lang="zh-TW" altLang="en-US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1D5E2E76-8841-4D43-A775-864B758FB0E4}"/>
              </a:ext>
            </a:extLst>
          </p:cNvPr>
          <p:cNvSpPr txBox="1"/>
          <p:nvPr/>
        </p:nvSpPr>
        <p:spPr>
          <a:xfrm>
            <a:off x="3591020" y="4403631"/>
            <a:ext cx="5379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We have demonstration of the expert.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9A200E69-436E-475A-8F71-5F58617F95F7}"/>
              </a:ext>
            </a:extLst>
          </p:cNvPr>
          <p:cNvGrpSpPr/>
          <p:nvPr/>
        </p:nvGrpSpPr>
        <p:grpSpPr>
          <a:xfrm>
            <a:off x="1055693" y="1600780"/>
            <a:ext cx="7648418" cy="1970269"/>
            <a:chOff x="936423" y="1351793"/>
            <a:chExt cx="7648418" cy="197026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4B620C7-AD0A-4026-8895-B9085334FFF6}"/>
                </a:ext>
              </a:extLst>
            </p:cNvPr>
            <p:cNvSpPr/>
            <p:nvPr/>
          </p:nvSpPr>
          <p:spPr>
            <a:xfrm>
              <a:off x="2306207" y="2060366"/>
              <a:ext cx="980661" cy="6228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Actor</a:t>
              </a:r>
              <a:endParaRPr lang="zh-TW" altLang="en-US" sz="2400" dirty="0"/>
            </a:p>
          </p:txBody>
        </p: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4012151D-122E-4AC9-B90E-586452D536F9}"/>
                </a:ext>
              </a:extLst>
            </p:cNvPr>
            <p:cNvCxnSpPr/>
            <p:nvPr/>
          </p:nvCxnSpPr>
          <p:spPr>
            <a:xfrm>
              <a:off x="2815587" y="1835079"/>
              <a:ext cx="0" cy="2252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單箭頭接點 7">
              <a:extLst>
                <a:ext uri="{FF2B5EF4-FFF2-40B4-BE49-F238E27FC236}">
                  <a16:creationId xmlns:a16="http://schemas.microsoft.com/office/drawing/2014/main" id="{0644841A-E81B-48EE-84D6-F74D76DE5D4B}"/>
                </a:ext>
              </a:extLst>
            </p:cNvPr>
            <p:cNvCxnSpPr/>
            <p:nvPr/>
          </p:nvCxnSpPr>
          <p:spPr>
            <a:xfrm>
              <a:off x="2815587" y="2683218"/>
              <a:ext cx="0" cy="2252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D72AA75F-4706-400C-8EA1-CC5376C82728}"/>
                    </a:ext>
                  </a:extLst>
                </p:cNvPr>
                <p:cNvSpPr/>
                <p:nvPr/>
              </p:nvSpPr>
              <p:spPr>
                <a:xfrm>
                  <a:off x="2553464" y="1351793"/>
                  <a:ext cx="52424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altLang="zh-TW" sz="2400" dirty="0"/>
                </a:p>
              </p:txBody>
            </p:sp>
          </mc:Choice>
          <mc:Fallback xmlns=""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D72AA75F-4706-400C-8EA1-CC5376C827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3464" y="1351793"/>
                  <a:ext cx="524246" cy="461665"/>
                </a:xfrm>
                <a:prstGeom prst="rect">
                  <a:avLst/>
                </a:prstGeom>
                <a:blipFill>
                  <a:blip r:embed="rId2"/>
                  <a:stretch>
                    <a:fillRect b="-133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EF4EE0EA-7148-4714-8999-28E4A1B1F354}"/>
                    </a:ext>
                  </a:extLst>
                </p:cNvPr>
                <p:cNvSpPr/>
                <p:nvPr/>
              </p:nvSpPr>
              <p:spPr>
                <a:xfrm>
                  <a:off x="2553464" y="2844405"/>
                  <a:ext cx="56060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altLang="zh-TW" sz="2400" dirty="0"/>
                </a:p>
              </p:txBody>
            </p:sp>
          </mc:Choice>
          <mc:Fallback xmlns="">
            <p:sp>
              <p:nvSpPr>
                <p:cNvPr id="10" name="矩形 9">
                  <a:extLst>
                    <a:ext uri="{FF2B5EF4-FFF2-40B4-BE49-F238E27FC236}">
                      <a16:creationId xmlns:a16="http://schemas.microsoft.com/office/drawing/2014/main" id="{EF4EE0EA-7148-4714-8999-28E4A1B1F3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3464" y="2844405"/>
                  <a:ext cx="560603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DE7E4DC-0C57-4725-9FF8-8FF95E03C1D9}"/>
                </a:ext>
              </a:extLst>
            </p:cNvPr>
            <p:cNvSpPr/>
            <p:nvPr/>
          </p:nvSpPr>
          <p:spPr>
            <a:xfrm>
              <a:off x="3746556" y="2060366"/>
              <a:ext cx="980661" cy="622852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err="1"/>
                <a:t>Env</a:t>
              </a:r>
              <a:endParaRPr lang="zh-TW" altLang="en-US" sz="2400" dirty="0"/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871DEE11-058E-4E88-959D-B5E7E6CCEAEB}"/>
                </a:ext>
              </a:extLst>
            </p:cNvPr>
            <p:cNvCxnSpPr>
              <a:cxnSpLocks/>
            </p:cNvCxnSpPr>
            <p:nvPr/>
          </p:nvCxnSpPr>
          <p:spPr>
            <a:xfrm>
              <a:off x="4240716" y="2710308"/>
              <a:ext cx="0" cy="23374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D2E17F6C-AFE7-48C3-BFC1-3B9BC11E0388}"/>
                    </a:ext>
                  </a:extLst>
                </p:cNvPr>
                <p:cNvSpPr/>
                <p:nvPr/>
              </p:nvSpPr>
              <p:spPr>
                <a:xfrm>
                  <a:off x="4047475" y="2860397"/>
                  <a:ext cx="53136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altLang="zh-TW" sz="2400" dirty="0"/>
                </a:p>
              </p:txBody>
            </p:sp>
          </mc:Choice>
          <mc:Fallback xmlns=""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D2E17F6C-AFE7-48C3-BFC1-3B9BC11E03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7475" y="2860397"/>
                  <a:ext cx="531364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9B1380F-A3F8-4B07-911D-EF810213D542}"/>
                </a:ext>
              </a:extLst>
            </p:cNvPr>
            <p:cNvSpPr/>
            <p:nvPr/>
          </p:nvSpPr>
          <p:spPr>
            <a:xfrm>
              <a:off x="936423" y="2054580"/>
              <a:ext cx="980661" cy="622852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err="1"/>
                <a:t>Env</a:t>
              </a:r>
              <a:endParaRPr lang="zh-TW" altLang="en-US" sz="2400" dirty="0"/>
            </a:p>
          </p:txBody>
        </p:sp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2F0FEB70-0238-46C1-B387-EC58DA23DD32}"/>
                </a:ext>
              </a:extLst>
            </p:cNvPr>
            <p:cNvCxnSpPr/>
            <p:nvPr/>
          </p:nvCxnSpPr>
          <p:spPr>
            <a:xfrm>
              <a:off x="1445780" y="2695095"/>
              <a:ext cx="0" cy="2252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20E6770D-4DF2-4D16-A61E-2685ABB7BD76}"/>
                    </a:ext>
                  </a:extLst>
                </p:cNvPr>
                <p:cNvSpPr/>
                <p:nvPr/>
              </p:nvSpPr>
              <p:spPr>
                <a:xfrm>
                  <a:off x="1207655" y="2832717"/>
                  <a:ext cx="52424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altLang="zh-TW" sz="2400" dirty="0"/>
                </a:p>
              </p:txBody>
            </p:sp>
          </mc:Choice>
          <mc:Fallback xmlns="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20E6770D-4DF2-4D16-A61E-2685ABB7BD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7655" y="2832717"/>
                  <a:ext cx="524246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133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BA8D557D-123F-4DB5-A4FA-D722B62705CE}"/>
                    </a:ext>
                  </a:extLst>
                </p:cNvPr>
                <p:cNvSpPr/>
                <p:nvPr/>
              </p:nvSpPr>
              <p:spPr>
                <a:xfrm>
                  <a:off x="3984234" y="1351793"/>
                  <a:ext cx="56060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altLang="zh-TW" sz="2400" dirty="0"/>
                </a:p>
              </p:txBody>
            </p:sp>
          </mc:Choice>
          <mc:Fallback xmlns="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BA8D557D-123F-4DB5-A4FA-D722B62705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4234" y="1351793"/>
                  <a:ext cx="560603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33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直線單箭頭接點 24">
              <a:extLst>
                <a:ext uri="{FF2B5EF4-FFF2-40B4-BE49-F238E27FC236}">
                  <a16:creationId xmlns:a16="http://schemas.microsoft.com/office/drawing/2014/main" id="{129A5D18-5067-4EBD-B86C-6BF950431926}"/>
                </a:ext>
              </a:extLst>
            </p:cNvPr>
            <p:cNvCxnSpPr/>
            <p:nvPr/>
          </p:nvCxnSpPr>
          <p:spPr>
            <a:xfrm>
              <a:off x="4236886" y="1813458"/>
              <a:ext cx="0" cy="2252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90BF7B6C-739A-4E0B-99E3-93DF72B24E7D}"/>
                </a:ext>
              </a:extLst>
            </p:cNvPr>
            <p:cNvSpPr/>
            <p:nvPr/>
          </p:nvSpPr>
          <p:spPr>
            <a:xfrm>
              <a:off x="2987037" y="1597533"/>
              <a:ext cx="1072048" cy="1530585"/>
            </a:xfrm>
            <a:custGeom>
              <a:avLst/>
              <a:gdLst>
                <a:gd name="connsiteX0" fmla="*/ 0 w 1085850"/>
                <a:gd name="connsiteY0" fmla="*/ 1530350 h 1530585"/>
                <a:gd name="connsiteX1" fmla="*/ 361950 w 1085850"/>
                <a:gd name="connsiteY1" fmla="*/ 1447800 h 1530585"/>
                <a:gd name="connsiteX2" fmla="*/ 527050 w 1085850"/>
                <a:gd name="connsiteY2" fmla="*/ 1022350 h 1530585"/>
                <a:gd name="connsiteX3" fmla="*/ 546100 w 1085850"/>
                <a:gd name="connsiteY3" fmla="*/ 685800 h 1530585"/>
                <a:gd name="connsiteX4" fmla="*/ 539750 w 1085850"/>
                <a:gd name="connsiteY4" fmla="*/ 368300 h 1530585"/>
                <a:gd name="connsiteX5" fmla="*/ 609600 w 1085850"/>
                <a:gd name="connsiteY5" fmla="*/ 120650 h 1530585"/>
                <a:gd name="connsiteX6" fmla="*/ 1085850 w 1085850"/>
                <a:gd name="connsiteY6" fmla="*/ 0 h 1530585"/>
                <a:gd name="connsiteX0" fmla="*/ 0 w 1085850"/>
                <a:gd name="connsiteY0" fmla="*/ 1530350 h 1530585"/>
                <a:gd name="connsiteX1" fmla="*/ 361950 w 1085850"/>
                <a:gd name="connsiteY1" fmla="*/ 1447800 h 1530585"/>
                <a:gd name="connsiteX2" fmla="*/ 527050 w 1085850"/>
                <a:gd name="connsiteY2" fmla="*/ 1022350 h 1530585"/>
                <a:gd name="connsiteX3" fmla="*/ 546100 w 1085850"/>
                <a:gd name="connsiteY3" fmla="*/ 685800 h 1530585"/>
                <a:gd name="connsiteX4" fmla="*/ 539750 w 1085850"/>
                <a:gd name="connsiteY4" fmla="*/ 368300 h 1530585"/>
                <a:gd name="connsiteX5" fmla="*/ 693213 w 1085850"/>
                <a:gd name="connsiteY5" fmla="*/ 152400 h 1530585"/>
                <a:gd name="connsiteX6" fmla="*/ 1085850 w 1085850"/>
                <a:gd name="connsiteY6" fmla="*/ 0 h 153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850" h="1530585">
                  <a:moveTo>
                    <a:pt x="0" y="1530350"/>
                  </a:moveTo>
                  <a:cubicBezTo>
                    <a:pt x="137054" y="1531408"/>
                    <a:pt x="274108" y="1532467"/>
                    <a:pt x="361950" y="1447800"/>
                  </a:cubicBezTo>
                  <a:cubicBezTo>
                    <a:pt x="449792" y="1363133"/>
                    <a:pt x="496358" y="1149350"/>
                    <a:pt x="527050" y="1022350"/>
                  </a:cubicBezTo>
                  <a:cubicBezTo>
                    <a:pt x="557742" y="895350"/>
                    <a:pt x="543983" y="794808"/>
                    <a:pt x="546100" y="685800"/>
                  </a:cubicBezTo>
                  <a:cubicBezTo>
                    <a:pt x="548217" y="576792"/>
                    <a:pt x="515231" y="457200"/>
                    <a:pt x="539750" y="368300"/>
                  </a:cubicBezTo>
                  <a:cubicBezTo>
                    <a:pt x="564269" y="279400"/>
                    <a:pt x="602196" y="213783"/>
                    <a:pt x="693213" y="152400"/>
                  </a:cubicBezTo>
                  <a:cubicBezTo>
                    <a:pt x="784230" y="91017"/>
                    <a:pt x="893233" y="29633"/>
                    <a:pt x="108585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6324886-510B-452C-BE19-036829BC3EF6}"/>
                </a:ext>
              </a:extLst>
            </p:cNvPr>
            <p:cNvSpPr/>
            <p:nvPr/>
          </p:nvSpPr>
          <p:spPr>
            <a:xfrm>
              <a:off x="5180708" y="2076358"/>
              <a:ext cx="980661" cy="6228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Actor</a:t>
              </a:r>
              <a:endParaRPr lang="zh-TW" altLang="en-US" sz="2400" dirty="0"/>
            </a:p>
          </p:txBody>
        </p:sp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3F92BA20-94C4-4B82-8467-983CA4057085}"/>
                </a:ext>
              </a:extLst>
            </p:cNvPr>
            <p:cNvCxnSpPr/>
            <p:nvPr/>
          </p:nvCxnSpPr>
          <p:spPr>
            <a:xfrm>
              <a:off x="5690088" y="1851071"/>
              <a:ext cx="0" cy="2252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單箭頭接點 33">
              <a:extLst>
                <a:ext uri="{FF2B5EF4-FFF2-40B4-BE49-F238E27FC236}">
                  <a16:creationId xmlns:a16="http://schemas.microsoft.com/office/drawing/2014/main" id="{4740220E-560A-48AB-84CB-D6E411197548}"/>
                </a:ext>
              </a:extLst>
            </p:cNvPr>
            <p:cNvCxnSpPr/>
            <p:nvPr/>
          </p:nvCxnSpPr>
          <p:spPr>
            <a:xfrm>
              <a:off x="5690088" y="2699210"/>
              <a:ext cx="0" cy="2252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矩形 34">
                  <a:extLst>
                    <a:ext uri="{FF2B5EF4-FFF2-40B4-BE49-F238E27FC236}">
                      <a16:creationId xmlns:a16="http://schemas.microsoft.com/office/drawing/2014/main" id="{B7C13AF4-8CB2-4C31-9321-91FEB1D5C8FC}"/>
                    </a:ext>
                  </a:extLst>
                </p:cNvPr>
                <p:cNvSpPr/>
                <p:nvPr/>
              </p:nvSpPr>
              <p:spPr>
                <a:xfrm>
                  <a:off x="5427965" y="1367785"/>
                  <a:ext cx="53136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altLang="zh-TW" sz="2400" dirty="0"/>
                </a:p>
              </p:txBody>
            </p:sp>
          </mc:Choice>
          <mc:Fallback xmlns="">
            <p:sp>
              <p:nvSpPr>
                <p:cNvPr id="35" name="矩形 34">
                  <a:extLst>
                    <a:ext uri="{FF2B5EF4-FFF2-40B4-BE49-F238E27FC236}">
                      <a16:creationId xmlns:a16="http://schemas.microsoft.com/office/drawing/2014/main" id="{B7C13AF4-8CB2-4C31-9321-91FEB1D5C8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7965" y="1367785"/>
                  <a:ext cx="531364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矩形 35">
                  <a:extLst>
                    <a:ext uri="{FF2B5EF4-FFF2-40B4-BE49-F238E27FC236}">
                      <a16:creationId xmlns:a16="http://schemas.microsoft.com/office/drawing/2014/main" id="{1C924BD3-E280-4B0A-9797-B626EC22350D}"/>
                    </a:ext>
                  </a:extLst>
                </p:cNvPr>
                <p:cNvSpPr/>
                <p:nvPr/>
              </p:nvSpPr>
              <p:spPr>
                <a:xfrm>
                  <a:off x="5427965" y="2860397"/>
                  <a:ext cx="56772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altLang="zh-TW" sz="2400" dirty="0"/>
                </a:p>
              </p:txBody>
            </p:sp>
          </mc:Choice>
          <mc:Fallback xmlns="">
            <p:sp>
              <p:nvSpPr>
                <p:cNvPr id="36" name="矩形 35">
                  <a:extLst>
                    <a:ext uri="{FF2B5EF4-FFF2-40B4-BE49-F238E27FC236}">
                      <a16:creationId xmlns:a16="http://schemas.microsoft.com/office/drawing/2014/main" id="{1C924BD3-E280-4B0A-9797-B626EC2235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7965" y="2860397"/>
                  <a:ext cx="567720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752754BA-09C3-45D4-83BB-1B3E5CDFA564}"/>
                </a:ext>
              </a:extLst>
            </p:cNvPr>
            <p:cNvSpPr/>
            <p:nvPr/>
          </p:nvSpPr>
          <p:spPr>
            <a:xfrm>
              <a:off x="6621057" y="2076358"/>
              <a:ext cx="980661" cy="622852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 err="1"/>
                <a:t>Env</a:t>
              </a:r>
              <a:endParaRPr lang="zh-TW" altLang="en-US" sz="2400" dirty="0"/>
            </a:p>
          </p:txBody>
        </p:sp>
        <p:cxnSp>
          <p:nvCxnSpPr>
            <p:cNvPr id="39" name="直線單箭頭接點 38">
              <a:extLst>
                <a:ext uri="{FF2B5EF4-FFF2-40B4-BE49-F238E27FC236}">
                  <a16:creationId xmlns:a16="http://schemas.microsoft.com/office/drawing/2014/main" id="{52161482-DB1C-48E7-A5EF-CC75B720FE5B}"/>
                </a:ext>
              </a:extLst>
            </p:cNvPr>
            <p:cNvCxnSpPr/>
            <p:nvPr/>
          </p:nvCxnSpPr>
          <p:spPr>
            <a:xfrm>
              <a:off x="7121621" y="2708972"/>
              <a:ext cx="0" cy="2252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矩形 40">
                  <a:extLst>
                    <a:ext uri="{FF2B5EF4-FFF2-40B4-BE49-F238E27FC236}">
                      <a16:creationId xmlns:a16="http://schemas.microsoft.com/office/drawing/2014/main" id="{7232C9C1-ED51-4F15-8003-A16901127B73}"/>
                    </a:ext>
                  </a:extLst>
                </p:cNvPr>
                <p:cNvSpPr/>
                <p:nvPr/>
              </p:nvSpPr>
              <p:spPr>
                <a:xfrm>
                  <a:off x="6914339" y="2860397"/>
                  <a:ext cx="53136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altLang="zh-TW" sz="2400" dirty="0"/>
                </a:p>
              </p:txBody>
            </p:sp>
          </mc:Choice>
          <mc:Fallback xmlns="">
            <p:sp>
              <p:nvSpPr>
                <p:cNvPr id="41" name="矩形 40">
                  <a:extLst>
                    <a:ext uri="{FF2B5EF4-FFF2-40B4-BE49-F238E27FC236}">
                      <a16:creationId xmlns:a16="http://schemas.microsoft.com/office/drawing/2014/main" id="{7232C9C1-ED51-4F15-8003-A16901127B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4339" y="2860397"/>
                  <a:ext cx="531364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矩形 42">
                  <a:extLst>
                    <a:ext uri="{FF2B5EF4-FFF2-40B4-BE49-F238E27FC236}">
                      <a16:creationId xmlns:a16="http://schemas.microsoft.com/office/drawing/2014/main" id="{689564F1-046C-42FC-AAC0-D3E2BFC038D4}"/>
                    </a:ext>
                  </a:extLst>
                </p:cNvPr>
                <p:cNvSpPr/>
                <p:nvPr/>
              </p:nvSpPr>
              <p:spPr>
                <a:xfrm>
                  <a:off x="6858735" y="1367785"/>
                  <a:ext cx="56772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altLang="zh-TW" sz="2400" dirty="0"/>
                </a:p>
              </p:txBody>
            </p:sp>
          </mc:Choice>
          <mc:Fallback xmlns="">
            <p:sp>
              <p:nvSpPr>
                <p:cNvPr id="43" name="矩形 42">
                  <a:extLst>
                    <a:ext uri="{FF2B5EF4-FFF2-40B4-BE49-F238E27FC236}">
                      <a16:creationId xmlns:a16="http://schemas.microsoft.com/office/drawing/2014/main" id="{689564F1-046C-42FC-AAC0-D3E2BFC038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735" y="1367785"/>
                  <a:ext cx="567720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直線單箭頭接點 43">
              <a:extLst>
                <a:ext uri="{FF2B5EF4-FFF2-40B4-BE49-F238E27FC236}">
                  <a16:creationId xmlns:a16="http://schemas.microsoft.com/office/drawing/2014/main" id="{DA1ED6A8-76EC-433D-8041-689E09149629}"/>
                </a:ext>
              </a:extLst>
            </p:cNvPr>
            <p:cNvCxnSpPr/>
            <p:nvPr/>
          </p:nvCxnSpPr>
          <p:spPr>
            <a:xfrm>
              <a:off x="7111387" y="1829450"/>
              <a:ext cx="0" cy="2252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手繪多邊形: 圖案 44">
              <a:extLst>
                <a:ext uri="{FF2B5EF4-FFF2-40B4-BE49-F238E27FC236}">
                  <a16:creationId xmlns:a16="http://schemas.microsoft.com/office/drawing/2014/main" id="{AB39EE71-495E-4CA9-A9C1-3FF61DFBC739}"/>
                </a:ext>
              </a:extLst>
            </p:cNvPr>
            <p:cNvSpPr/>
            <p:nvPr/>
          </p:nvSpPr>
          <p:spPr>
            <a:xfrm>
              <a:off x="5861538" y="1613525"/>
              <a:ext cx="1072048" cy="1530585"/>
            </a:xfrm>
            <a:custGeom>
              <a:avLst/>
              <a:gdLst>
                <a:gd name="connsiteX0" fmla="*/ 0 w 1085850"/>
                <a:gd name="connsiteY0" fmla="*/ 1530350 h 1530585"/>
                <a:gd name="connsiteX1" fmla="*/ 361950 w 1085850"/>
                <a:gd name="connsiteY1" fmla="*/ 1447800 h 1530585"/>
                <a:gd name="connsiteX2" fmla="*/ 527050 w 1085850"/>
                <a:gd name="connsiteY2" fmla="*/ 1022350 h 1530585"/>
                <a:gd name="connsiteX3" fmla="*/ 546100 w 1085850"/>
                <a:gd name="connsiteY3" fmla="*/ 685800 h 1530585"/>
                <a:gd name="connsiteX4" fmla="*/ 539750 w 1085850"/>
                <a:gd name="connsiteY4" fmla="*/ 368300 h 1530585"/>
                <a:gd name="connsiteX5" fmla="*/ 609600 w 1085850"/>
                <a:gd name="connsiteY5" fmla="*/ 120650 h 1530585"/>
                <a:gd name="connsiteX6" fmla="*/ 1085850 w 1085850"/>
                <a:gd name="connsiteY6" fmla="*/ 0 h 1530585"/>
                <a:gd name="connsiteX0" fmla="*/ 0 w 1085850"/>
                <a:gd name="connsiteY0" fmla="*/ 1530350 h 1530585"/>
                <a:gd name="connsiteX1" fmla="*/ 361950 w 1085850"/>
                <a:gd name="connsiteY1" fmla="*/ 1447800 h 1530585"/>
                <a:gd name="connsiteX2" fmla="*/ 527050 w 1085850"/>
                <a:gd name="connsiteY2" fmla="*/ 1022350 h 1530585"/>
                <a:gd name="connsiteX3" fmla="*/ 546100 w 1085850"/>
                <a:gd name="connsiteY3" fmla="*/ 685800 h 1530585"/>
                <a:gd name="connsiteX4" fmla="*/ 539750 w 1085850"/>
                <a:gd name="connsiteY4" fmla="*/ 368300 h 1530585"/>
                <a:gd name="connsiteX5" fmla="*/ 693213 w 1085850"/>
                <a:gd name="connsiteY5" fmla="*/ 152400 h 1530585"/>
                <a:gd name="connsiteX6" fmla="*/ 1085850 w 1085850"/>
                <a:gd name="connsiteY6" fmla="*/ 0 h 153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850" h="1530585">
                  <a:moveTo>
                    <a:pt x="0" y="1530350"/>
                  </a:moveTo>
                  <a:cubicBezTo>
                    <a:pt x="137054" y="1531408"/>
                    <a:pt x="274108" y="1532467"/>
                    <a:pt x="361950" y="1447800"/>
                  </a:cubicBezTo>
                  <a:cubicBezTo>
                    <a:pt x="449792" y="1363133"/>
                    <a:pt x="496358" y="1149350"/>
                    <a:pt x="527050" y="1022350"/>
                  </a:cubicBezTo>
                  <a:cubicBezTo>
                    <a:pt x="557742" y="895350"/>
                    <a:pt x="543983" y="794808"/>
                    <a:pt x="546100" y="685800"/>
                  </a:cubicBezTo>
                  <a:cubicBezTo>
                    <a:pt x="548217" y="576792"/>
                    <a:pt x="515231" y="457200"/>
                    <a:pt x="539750" y="368300"/>
                  </a:cubicBezTo>
                  <a:cubicBezTo>
                    <a:pt x="564269" y="279400"/>
                    <a:pt x="602196" y="213783"/>
                    <a:pt x="693213" y="152400"/>
                  </a:cubicBezTo>
                  <a:cubicBezTo>
                    <a:pt x="784230" y="91017"/>
                    <a:pt x="893233" y="29633"/>
                    <a:pt x="108585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5942000F-DE28-4C66-A509-314E6A22B8F9}"/>
                </a:ext>
              </a:extLst>
            </p:cNvPr>
            <p:cNvSpPr txBox="1"/>
            <p:nvPr/>
          </p:nvSpPr>
          <p:spPr>
            <a:xfrm>
              <a:off x="7709029" y="2054580"/>
              <a:ext cx="875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/>
                <a:t>……</a:t>
              </a:r>
              <a:endParaRPr lang="zh-TW" altLang="en-US" sz="2800" b="1" dirty="0"/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9891BFA5-5C00-4F3A-B894-0331F87485F0}"/>
                </a:ext>
              </a:extLst>
            </p:cNvPr>
            <p:cNvSpPr/>
            <p:nvPr/>
          </p:nvSpPr>
          <p:spPr>
            <a:xfrm>
              <a:off x="1577388" y="1613525"/>
              <a:ext cx="1072048" cy="1530585"/>
            </a:xfrm>
            <a:custGeom>
              <a:avLst/>
              <a:gdLst>
                <a:gd name="connsiteX0" fmla="*/ 0 w 1085850"/>
                <a:gd name="connsiteY0" fmla="*/ 1530350 h 1530585"/>
                <a:gd name="connsiteX1" fmla="*/ 361950 w 1085850"/>
                <a:gd name="connsiteY1" fmla="*/ 1447800 h 1530585"/>
                <a:gd name="connsiteX2" fmla="*/ 527050 w 1085850"/>
                <a:gd name="connsiteY2" fmla="*/ 1022350 h 1530585"/>
                <a:gd name="connsiteX3" fmla="*/ 546100 w 1085850"/>
                <a:gd name="connsiteY3" fmla="*/ 685800 h 1530585"/>
                <a:gd name="connsiteX4" fmla="*/ 539750 w 1085850"/>
                <a:gd name="connsiteY4" fmla="*/ 368300 h 1530585"/>
                <a:gd name="connsiteX5" fmla="*/ 609600 w 1085850"/>
                <a:gd name="connsiteY5" fmla="*/ 120650 h 1530585"/>
                <a:gd name="connsiteX6" fmla="*/ 1085850 w 1085850"/>
                <a:gd name="connsiteY6" fmla="*/ 0 h 1530585"/>
                <a:gd name="connsiteX0" fmla="*/ 0 w 1085850"/>
                <a:gd name="connsiteY0" fmla="*/ 1530350 h 1530585"/>
                <a:gd name="connsiteX1" fmla="*/ 361950 w 1085850"/>
                <a:gd name="connsiteY1" fmla="*/ 1447800 h 1530585"/>
                <a:gd name="connsiteX2" fmla="*/ 527050 w 1085850"/>
                <a:gd name="connsiteY2" fmla="*/ 1022350 h 1530585"/>
                <a:gd name="connsiteX3" fmla="*/ 546100 w 1085850"/>
                <a:gd name="connsiteY3" fmla="*/ 685800 h 1530585"/>
                <a:gd name="connsiteX4" fmla="*/ 539750 w 1085850"/>
                <a:gd name="connsiteY4" fmla="*/ 368300 h 1530585"/>
                <a:gd name="connsiteX5" fmla="*/ 693213 w 1085850"/>
                <a:gd name="connsiteY5" fmla="*/ 152400 h 1530585"/>
                <a:gd name="connsiteX6" fmla="*/ 1085850 w 1085850"/>
                <a:gd name="connsiteY6" fmla="*/ 0 h 153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850" h="1530585">
                  <a:moveTo>
                    <a:pt x="0" y="1530350"/>
                  </a:moveTo>
                  <a:cubicBezTo>
                    <a:pt x="137054" y="1531408"/>
                    <a:pt x="274108" y="1532467"/>
                    <a:pt x="361950" y="1447800"/>
                  </a:cubicBezTo>
                  <a:cubicBezTo>
                    <a:pt x="449792" y="1363133"/>
                    <a:pt x="496358" y="1149350"/>
                    <a:pt x="527050" y="1022350"/>
                  </a:cubicBezTo>
                  <a:cubicBezTo>
                    <a:pt x="557742" y="895350"/>
                    <a:pt x="543983" y="794808"/>
                    <a:pt x="546100" y="685800"/>
                  </a:cubicBezTo>
                  <a:cubicBezTo>
                    <a:pt x="548217" y="576792"/>
                    <a:pt x="515231" y="457200"/>
                    <a:pt x="539750" y="368300"/>
                  </a:cubicBezTo>
                  <a:cubicBezTo>
                    <a:pt x="564269" y="279400"/>
                    <a:pt x="602196" y="213783"/>
                    <a:pt x="693213" y="152400"/>
                  </a:cubicBezTo>
                  <a:cubicBezTo>
                    <a:pt x="784230" y="91017"/>
                    <a:pt x="893233" y="29633"/>
                    <a:pt x="108585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F0C02A54-A966-4C79-870D-96E572C01111}"/>
                </a:ext>
              </a:extLst>
            </p:cNvPr>
            <p:cNvSpPr/>
            <p:nvPr/>
          </p:nvSpPr>
          <p:spPr>
            <a:xfrm>
              <a:off x="4434686" y="1622491"/>
              <a:ext cx="1072048" cy="1530585"/>
            </a:xfrm>
            <a:custGeom>
              <a:avLst/>
              <a:gdLst>
                <a:gd name="connsiteX0" fmla="*/ 0 w 1085850"/>
                <a:gd name="connsiteY0" fmla="*/ 1530350 h 1530585"/>
                <a:gd name="connsiteX1" fmla="*/ 361950 w 1085850"/>
                <a:gd name="connsiteY1" fmla="*/ 1447800 h 1530585"/>
                <a:gd name="connsiteX2" fmla="*/ 527050 w 1085850"/>
                <a:gd name="connsiteY2" fmla="*/ 1022350 h 1530585"/>
                <a:gd name="connsiteX3" fmla="*/ 546100 w 1085850"/>
                <a:gd name="connsiteY3" fmla="*/ 685800 h 1530585"/>
                <a:gd name="connsiteX4" fmla="*/ 539750 w 1085850"/>
                <a:gd name="connsiteY4" fmla="*/ 368300 h 1530585"/>
                <a:gd name="connsiteX5" fmla="*/ 609600 w 1085850"/>
                <a:gd name="connsiteY5" fmla="*/ 120650 h 1530585"/>
                <a:gd name="connsiteX6" fmla="*/ 1085850 w 1085850"/>
                <a:gd name="connsiteY6" fmla="*/ 0 h 1530585"/>
                <a:gd name="connsiteX0" fmla="*/ 0 w 1085850"/>
                <a:gd name="connsiteY0" fmla="*/ 1530350 h 1530585"/>
                <a:gd name="connsiteX1" fmla="*/ 361950 w 1085850"/>
                <a:gd name="connsiteY1" fmla="*/ 1447800 h 1530585"/>
                <a:gd name="connsiteX2" fmla="*/ 527050 w 1085850"/>
                <a:gd name="connsiteY2" fmla="*/ 1022350 h 1530585"/>
                <a:gd name="connsiteX3" fmla="*/ 546100 w 1085850"/>
                <a:gd name="connsiteY3" fmla="*/ 685800 h 1530585"/>
                <a:gd name="connsiteX4" fmla="*/ 539750 w 1085850"/>
                <a:gd name="connsiteY4" fmla="*/ 368300 h 1530585"/>
                <a:gd name="connsiteX5" fmla="*/ 693213 w 1085850"/>
                <a:gd name="connsiteY5" fmla="*/ 152400 h 1530585"/>
                <a:gd name="connsiteX6" fmla="*/ 1085850 w 1085850"/>
                <a:gd name="connsiteY6" fmla="*/ 0 h 153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850" h="1530585">
                  <a:moveTo>
                    <a:pt x="0" y="1530350"/>
                  </a:moveTo>
                  <a:cubicBezTo>
                    <a:pt x="137054" y="1531408"/>
                    <a:pt x="274108" y="1532467"/>
                    <a:pt x="361950" y="1447800"/>
                  </a:cubicBezTo>
                  <a:cubicBezTo>
                    <a:pt x="449792" y="1363133"/>
                    <a:pt x="496358" y="1149350"/>
                    <a:pt x="527050" y="1022350"/>
                  </a:cubicBezTo>
                  <a:cubicBezTo>
                    <a:pt x="557742" y="895350"/>
                    <a:pt x="543983" y="794808"/>
                    <a:pt x="546100" y="685800"/>
                  </a:cubicBezTo>
                  <a:cubicBezTo>
                    <a:pt x="548217" y="576792"/>
                    <a:pt x="515231" y="457200"/>
                    <a:pt x="539750" y="368300"/>
                  </a:cubicBezTo>
                  <a:cubicBezTo>
                    <a:pt x="564269" y="279400"/>
                    <a:pt x="602196" y="213783"/>
                    <a:pt x="693213" y="152400"/>
                  </a:cubicBezTo>
                  <a:cubicBezTo>
                    <a:pt x="784230" y="91017"/>
                    <a:pt x="893233" y="29633"/>
                    <a:pt x="108585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7C2E47EB-BC4D-40BC-BDB5-4B6A91BEEACD}"/>
              </a:ext>
            </a:extLst>
          </p:cNvPr>
          <p:cNvSpPr txBox="1"/>
          <p:nvPr/>
        </p:nvSpPr>
        <p:spPr>
          <a:xfrm>
            <a:off x="2220777" y="3603134"/>
            <a:ext cx="4666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reward function is not available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AB46ABD7-83DC-4D2E-8C43-BDE28DDB99C0}"/>
              </a:ext>
            </a:extLst>
          </p:cNvPr>
          <p:cNvGrpSpPr/>
          <p:nvPr/>
        </p:nvGrpSpPr>
        <p:grpSpPr>
          <a:xfrm>
            <a:off x="3290500" y="4984629"/>
            <a:ext cx="2186609" cy="1202220"/>
            <a:chOff x="3460773" y="1963183"/>
            <a:chExt cx="2186609" cy="1202220"/>
          </a:xfrm>
        </p:grpSpPr>
        <p:sp>
          <p:nvSpPr>
            <p:cNvPr id="55" name="圓柱形 54">
              <a:extLst>
                <a:ext uri="{FF2B5EF4-FFF2-40B4-BE49-F238E27FC236}">
                  <a16:creationId xmlns:a16="http://schemas.microsoft.com/office/drawing/2014/main" id="{E78CC7A6-7344-4691-BB59-A5E3B1F971C1}"/>
                </a:ext>
              </a:extLst>
            </p:cNvPr>
            <p:cNvSpPr/>
            <p:nvPr/>
          </p:nvSpPr>
          <p:spPr>
            <a:xfrm>
              <a:off x="3460773" y="1963183"/>
              <a:ext cx="2186609" cy="1202220"/>
            </a:xfrm>
            <a:prstGeom prst="ca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文字方塊 55">
                  <a:extLst>
                    <a:ext uri="{FF2B5EF4-FFF2-40B4-BE49-F238E27FC236}">
                      <a16:creationId xmlns:a16="http://schemas.microsoft.com/office/drawing/2014/main" id="{B24B4AD9-6090-4741-BD75-E476D18481DC}"/>
                    </a:ext>
                  </a:extLst>
                </p:cNvPr>
                <p:cNvSpPr txBox="1"/>
                <p:nvPr/>
              </p:nvSpPr>
              <p:spPr>
                <a:xfrm>
                  <a:off x="3478695" y="2415741"/>
                  <a:ext cx="216868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TW" altLang="en-US" sz="240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TW" altLang="en-US" sz="2400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⋯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TW" altLang="en-US" sz="2400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5" name="文字方塊 14">
                  <a:extLst>
                    <a:ext uri="{FF2B5EF4-FFF2-40B4-BE49-F238E27FC236}">
                      <a16:creationId xmlns:a16="http://schemas.microsoft.com/office/drawing/2014/main" id="{FFCB5BAA-A793-4765-9C62-5D9A3F7649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8695" y="2415741"/>
                  <a:ext cx="2168687" cy="461665"/>
                </a:xfrm>
                <a:prstGeom prst="rect">
                  <a:avLst/>
                </a:prstGeom>
                <a:blipFill>
                  <a:blip r:embed="rId11"/>
                  <a:stretch>
                    <a:fillRect t="-3947" b="-131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051FBFBC-0A35-4FCF-9905-0BA8DC2B03BC}"/>
                  </a:ext>
                </a:extLst>
              </p:cNvPr>
              <p:cNvSpPr txBox="1"/>
              <p:nvPr/>
            </p:nvSpPr>
            <p:spPr>
              <a:xfrm>
                <a:off x="5790308" y="5173519"/>
                <a:ext cx="272504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Each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acc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is a trajectory of the expert.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051FBFBC-0A35-4FCF-9905-0BA8DC2B0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308" y="5173519"/>
                <a:ext cx="2725042" cy="830997"/>
              </a:xfrm>
              <a:prstGeom prst="rect">
                <a:avLst/>
              </a:prstGeom>
              <a:blipFill>
                <a:blip r:embed="rId12"/>
                <a:stretch>
                  <a:fillRect l="-3579" t="-5882" r="-5817" b="-161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文字方塊 57">
            <a:extLst>
              <a:ext uri="{FF2B5EF4-FFF2-40B4-BE49-F238E27FC236}">
                <a16:creationId xmlns:a16="http://schemas.microsoft.com/office/drawing/2014/main" id="{2A7C2FA5-1386-401A-B35D-B52859FE04C2}"/>
              </a:ext>
            </a:extLst>
          </p:cNvPr>
          <p:cNvSpPr txBox="1"/>
          <p:nvPr/>
        </p:nvSpPr>
        <p:spPr>
          <a:xfrm>
            <a:off x="582307" y="4610165"/>
            <a:ext cx="2669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Self driving: record human drivers</a:t>
            </a:r>
            <a:endParaRPr lang="zh-TW" altLang="en-US" sz="2400" dirty="0"/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2EA0DE07-769F-4C75-857B-9A260B64CD4A}"/>
              </a:ext>
            </a:extLst>
          </p:cNvPr>
          <p:cNvSpPr txBox="1"/>
          <p:nvPr/>
        </p:nvSpPr>
        <p:spPr>
          <a:xfrm>
            <a:off x="582307" y="5483756"/>
            <a:ext cx="2178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Robot: grab the arm of robot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5811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3" grpId="0"/>
      <p:bldP spid="57" grpId="0"/>
      <p:bldP spid="58" grpId="0"/>
      <p:bldP spid="59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D8CD8F-00FA-4401-A22D-565429DD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Inverse Reinforcement Learning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EBD4A70-7BF8-46F9-A93C-694B6E348A07}"/>
              </a:ext>
            </a:extLst>
          </p:cNvPr>
          <p:cNvSpPr/>
          <p:nvPr/>
        </p:nvSpPr>
        <p:spPr>
          <a:xfrm>
            <a:off x="468044" y="3338272"/>
            <a:ext cx="1876011" cy="13233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Reward Function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DAB192-E12E-4231-96FB-B81A25A3E062}"/>
              </a:ext>
            </a:extLst>
          </p:cNvPr>
          <p:cNvSpPr/>
          <p:nvPr/>
        </p:nvSpPr>
        <p:spPr>
          <a:xfrm>
            <a:off x="3027035" y="1992159"/>
            <a:ext cx="3113354" cy="8816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Environment</a:t>
            </a:r>
            <a:endParaRPr lang="zh-TW" altLang="en-US" sz="2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C4C48B6-A272-42CC-AB26-F63B208BD5D3}"/>
              </a:ext>
            </a:extLst>
          </p:cNvPr>
          <p:cNvSpPr/>
          <p:nvPr/>
        </p:nvSpPr>
        <p:spPr>
          <a:xfrm>
            <a:off x="6820223" y="3336287"/>
            <a:ext cx="1876011" cy="13253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Optimal Actor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C746377-9109-4BE1-B4AE-97AA701CAFDD}"/>
              </a:ext>
            </a:extLst>
          </p:cNvPr>
          <p:cNvSpPr/>
          <p:nvPr/>
        </p:nvSpPr>
        <p:spPr>
          <a:xfrm>
            <a:off x="3027035" y="3336288"/>
            <a:ext cx="3123264" cy="13253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Inverse Reinforcement Learning</a:t>
            </a:r>
            <a:endParaRPr lang="zh-TW" altLang="en-US" sz="2400" dirty="0"/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674AF540-5A0D-4415-971E-AFFDEDE5A0DC}"/>
              </a:ext>
            </a:extLst>
          </p:cNvPr>
          <p:cNvSpPr/>
          <p:nvPr/>
        </p:nvSpPr>
        <p:spPr>
          <a:xfrm>
            <a:off x="2433568" y="3678331"/>
            <a:ext cx="542371" cy="57444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86250FBF-862F-4EEB-831E-05593488D5C4}"/>
              </a:ext>
            </a:extLst>
          </p:cNvPr>
          <p:cNvSpPr/>
          <p:nvPr/>
        </p:nvSpPr>
        <p:spPr>
          <a:xfrm>
            <a:off x="6215426" y="3728315"/>
            <a:ext cx="542371" cy="57444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1C68AFC3-97CA-47A9-8268-86490C3F156F}"/>
              </a:ext>
            </a:extLst>
          </p:cNvPr>
          <p:cNvSpPr/>
          <p:nvPr/>
        </p:nvSpPr>
        <p:spPr>
          <a:xfrm rot="5400000">
            <a:off x="4356844" y="2823769"/>
            <a:ext cx="450588" cy="57444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6D67117-C0A6-44AE-B1AC-E50661F67986}"/>
              </a:ext>
            </a:extLst>
          </p:cNvPr>
          <p:cNvSpPr txBox="1"/>
          <p:nvPr/>
        </p:nvSpPr>
        <p:spPr>
          <a:xfrm>
            <a:off x="1407359" y="5103348"/>
            <a:ext cx="7284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Using the reward function to find the </a:t>
            </a:r>
            <a:r>
              <a:rPr lang="en-US" altLang="zh-TW" sz="2400" b="1" i="1" u="sng" dirty="0"/>
              <a:t>optimal actor</a:t>
            </a:r>
            <a:r>
              <a:rPr lang="en-US" altLang="zh-TW" sz="2400" dirty="0"/>
              <a:t>.</a:t>
            </a:r>
            <a:endParaRPr lang="zh-TW" altLang="en-US" sz="24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A0DAD4E-5C86-47DE-9893-5C65A109B497}"/>
              </a:ext>
            </a:extLst>
          </p:cNvPr>
          <p:cNvSpPr txBox="1"/>
          <p:nvPr/>
        </p:nvSpPr>
        <p:spPr>
          <a:xfrm>
            <a:off x="1407359" y="5611317"/>
            <a:ext cx="7107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400" dirty="0"/>
              <a:t>Modeling reward can be easier. Simple reward function can lead to complex policy.</a:t>
            </a:r>
            <a:endParaRPr lang="zh-TW" altLang="en-US" sz="24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8C77524-6483-499A-B599-60B1FF5C86E3}"/>
              </a:ext>
            </a:extLst>
          </p:cNvPr>
          <p:cNvSpPr/>
          <p:nvPr/>
        </p:nvSpPr>
        <p:spPr>
          <a:xfrm>
            <a:off x="3020506" y="3364564"/>
            <a:ext cx="3123264" cy="132533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Reinforcement Learning</a:t>
            </a:r>
            <a:endParaRPr lang="zh-TW" altLang="en-US" sz="2400" dirty="0"/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634C2833-1BE1-4BE3-B509-1613F3E98058}"/>
              </a:ext>
            </a:extLst>
          </p:cNvPr>
          <p:cNvSpPr/>
          <p:nvPr/>
        </p:nvSpPr>
        <p:spPr>
          <a:xfrm flipH="1">
            <a:off x="6155269" y="3728315"/>
            <a:ext cx="542371" cy="57444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353D76A9-9539-4528-A050-6EDFC2A45766}"/>
              </a:ext>
            </a:extLst>
          </p:cNvPr>
          <p:cNvSpPr/>
          <p:nvPr/>
        </p:nvSpPr>
        <p:spPr>
          <a:xfrm flipH="1">
            <a:off x="2377893" y="3672020"/>
            <a:ext cx="542371" cy="57444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箭號: 彎曲 3">
            <a:extLst>
              <a:ext uri="{FF2B5EF4-FFF2-40B4-BE49-F238E27FC236}">
                <a16:creationId xmlns:a16="http://schemas.microsoft.com/office/drawing/2014/main" id="{8CAEC9C2-6DAF-43F1-AFDE-21159F35CC20}"/>
              </a:ext>
            </a:extLst>
          </p:cNvPr>
          <p:cNvSpPr/>
          <p:nvPr/>
        </p:nvSpPr>
        <p:spPr>
          <a:xfrm flipV="1">
            <a:off x="803898" y="4751992"/>
            <a:ext cx="602151" cy="716125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1C26FE82-56E8-4EC6-9F8C-385F2FF1E35A}"/>
              </a:ext>
            </a:extLst>
          </p:cNvPr>
          <p:cNvSpPr/>
          <p:nvPr/>
        </p:nvSpPr>
        <p:spPr>
          <a:xfrm>
            <a:off x="7050157" y="3593222"/>
            <a:ext cx="1438689" cy="811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/>
              <a:t>Expert</a:t>
            </a:r>
            <a:endParaRPr lang="zh-TW" altLang="en-US" sz="2800" dirty="0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6CDDF86-C75A-4500-93B3-AFE5901D2102}"/>
              </a:ext>
            </a:extLst>
          </p:cNvPr>
          <p:cNvGrpSpPr/>
          <p:nvPr/>
        </p:nvGrpSpPr>
        <p:grpSpPr>
          <a:xfrm>
            <a:off x="6671497" y="1446691"/>
            <a:ext cx="2196008" cy="1980951"/>
            <a:chOff x="6957391" y="230507"/>
            <a:chExt cx="2196008" cy="1980951"/>
          </a:xfrm>
        </p:grpSpPr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16588860-ED09-4FC3-A431-72018C71E631}"/>
                </a:ext>
              </a:extLst>
            </p:cNvPr>
            <p:cNvSpPr txBox="1"/>
            <p:nvPr/>
          </p:nvSpPr>
          <p:spPr>
            <a:xfrm>
              <a:off x="6965913" y="230507"/>
              <a:ext cx="21874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/>
                <a:t>demonstration of the expert</a:t>
              </a:r>
              <a:endParaRPr lang="zh-TW" altLang="en-US" sz="2400" dirty="0"/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38DA3B3B-96B6-4D36-81A0-E919AF208CEA}"/>
                </a:ext>
              </a:extLst>
            </p:cNvPr>
            <p:cNvGrpSpPr/>
            <p:nvPr/>
          </p:nvGrpSpPr>
          <p:grpSpPr>
            <a:xfrm>
              <a:off x="6957391" y="1009238"/>
              <a:ext cx="2186609" cy="1202220"/>
              <a:chOff x="3460773" y="1963183"/>
              <a:chExt cx="2186609" cy="1202220"/>
            </a:xfrm>
          </p:grpSpPr>
          <p:sp>
            <p:nvSpPr>
              <p:cNvPr id="24" name="圓柱形 23">
                <a:extLst>
                  <a:ext uri="{FF2B5EF4-FFF2-40B4-BE49-F238E27FC236}">
                    <a16:creationId xmlns:a16="http://schemas.microsoft.com/office/drawing/2014/main" id="{E4094AB8-4796-4F44-B54D-80789247253F}"/>
                  </a:ext>
                </a:extLst>
              </p:cNvPr>
              <p:cNvSpPr/>
              <p:nvPr/>
            </p:nvSpPr>
            <p:spPr>
              <a:xfrm>
                <a:off x="3460773" y="1963183"/>
                <a:ext cx="2186609" cy="1202220"/>
              </a:xfrm>
              <a:prstGeom prst="can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字方塊 24">
                    <a:extLst>
                      <a:ext uri="{FF2B5EF4-FFF2-40B4-BE49-F238E27FC236}">
                        <a16:creationId xmlns:a16="http://schemas.microsoft.com/office/drawing/2014/main" id="{BCD8C226-A796-4435-979E-7B2D0CF3DB21}"/>
                      </a:ext>
                    </a:extLst>
                  </p:cNvPr>
                  <p:cNvSpPr txBox="1"/>
                  <p:nvPr/>
                </p:nvSpPr>
                <p:spPr>
                  <a:xfrm>
                    <a:off x="3478695" y="2415741"/>
                    <a:ext cx="216868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}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i="1" smtClean="0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zh-TW" altLang="en-US" sz="2400" dirty="0"/>
                  </a:p>
                </p:txBody>
              </p:sp>
            </mc:Choice>
            <mc:Fallback xmlns="">
              <p:sp>
                <p:nvSpPr>
                  <p:cNvPr id="15" name="文字方塊 14">
                    <a:extLst>
                      <a:ext uri="{FF2B5EF4-FFF2-40B4-BE49-F238E27FC236}">
                        <a16:creationId xmlns:a16="http://schemas.microsoft.com/office/drawing/2014/main" id="{FFCB5BAA-A793-4765-9C62-5D9A3F76493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78695" y="2415741"/>
                    <a:ext cx="2168687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3947" b="-1316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53498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2" grpId="0"/>
      <p:bldP spid="18" grpId="0"/>
      <p:bldP spid="20" grpId="0" animBg="1"/>
      <p:bldP spid="21" grpId="0" animBg="1"/>
      <p:bldP spid="22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81C5D6-FFEB-4C25-941D-B91A810D4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TW" dirty="0"/>
              <a:t>Basic Idea of GAN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A59FA00-F6A4-453A-B24F-ED020C953FFD}"/>
              </a:ext>
            </a:extLst>
          </p:cNvPr>
          <p:cNvSpPr/>
          <p:nvPr/>
        </p:nvSpPr>
        <p:spPr>
          <a:xfrm>
            <a:off x="3576580" y="1722483"/>
            <a:ext cx="1517650" cy="128403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E902273-3956-4F1C-80E5-3283EF4034F2}"/>
              </a:ext>
            </a:extLst>
          </p:cNvPr>
          <p:cNvSpPr txBox="1"/>
          <p:nvPr/>
        </p:nvSpPr>
        <p:spPr>
          <a:xfrm>
            <a:off x="5188826" y="651222"/>
            <a:ext cx="3499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It is a neural network (NN), or a function.</a:t>
            </a:r>
            <a:endParaRPr lang="zh-TW" altLang="en-US" sz="2800" dirty="0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578F7C6F-C648-4E0F-9A4A-80DEE1223D99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4360096" y="1128276"/>
            <a:ext cx="828730" cy="92368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61FC0AF3-A14F-4FF5-BED7-50A9AA6B339E}"/>
              </a:ext>
            </a:extLst>
          </p:cNvPr>
          <p:cNvSpPr/>
          <p:nvPr/>
        </p:nvSpPr>
        <p:spPr>
          <a:xfrm>
            <a:off x="2652983" y="2109671"/>
            <a:ext cx="788276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BBD7A910-8066-4659-B627-D512F39DF9F8}"/>
              </a:ext>
            </a:extLst>
          </p:cNvPr>
          <p:cNvSpPr/>
          <p:nvPr/>
        </p:nvSpPr>
        <p:spPr>
          <a:xfrm>
            <a:off x="5238744" y="2109670"/>
            <a:ext cx="788276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8B7C4A7-FB0D-4412-BE77-B92E922C0764}"/>
              </a:ext>
            </a:extLst>
          </p:cNvPr>
          <p:cNvSpPr/>
          <p:nvPr/>
        </p:nvSpPr>
        <p:spPr>
          <a:xfrm>
            <a:off x="1581984" y="3550562"/>
            <a:ext cx="1517650" cy="8848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53589CC7-C106-4A99-92A4-2E5E0D2770E0}"/>
                  </a:ext>
                </a:extLst>
              </p:cNvPr>
              <p:cNvSpPr txBox="1"/>
              <p:nvPr/>
            </p:nvSpPr>
            <p:spPr>
              <a:xfrm>
                <a:off x="569980" y="3352329"/>
                <a:ext cx="519053" cy="12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2.4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0.9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53589CC7-C106-4A99-92A4-2E5E0D277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80" y="3352329"/>
                <a:ext cx="519053" cy="12720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1F8F995E-4A02-4AE9-9A93-2B9BEEEA8D77}"/>
              </a:ext>
            </a:extLst>
          </p:cNvPr>
          <p:cNvSpPr/>
          <p:nvPr/>
        </p:nvSpPr>
        <p:spPr>
          <a:xfrm>
            <a:off x="1169754" y="3744157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B062217C-EBEB-44E8-8E81-373600541BB5}"/>
              </a:ext>
            </a:extLst>
          </p:cNvPr>
          <p:cNvSpPr/>
          <p:nvPr/>
        </p:nvSpPr>
        <p:spPr>
          <a:xfrm>
            <a:off x="6171534" y="1924969"/>
            <a:ext cx="814986" cy="867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image</a:t>
            </a:r>
            <a:endParaRPr lang="zh-TW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A62E9F4-AE95-4878-AB93-7DEB3103D85D}"/>
              </a:ext>
            </a:extLst>
          </p:cNvPr>
          <p:cNvSpPr/>
          <p:nvPr/>
        </p:nvSpPr>
        <p:spPr>
          <a:xfrm>
            <a:off x="2281178" y="2028347"/>
            <a:ext cx="218098" cy="6360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7CE203AA-07DD-4B8D-9871-CE05EB29F763}"/>
              </a:ext>
            </a:extLst>
          </p:cNvPr>
          <p:cNvSpPr txBox="1"/>
          <p:nvPr/>
        </p:nvSpPr>
        <p:spPr>
          <a:xfrm>
            <a:off x="1291203" y="2093904"/>
            <a:ext cx="1001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vector</a:t>
            </a:r>
            <a:endParaRPr lang="zh-TW" altLang="en-US" sz="2400" dirty="0"/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B79CE5BB-92C1-41D3-8D58-82A424AE76BA}"/>
              </a:ext>
            </a:extLst>
          </p:cNvPr>
          <p:cNvCxnSpPr/>
          <p:nvPr/>
        </p:nvCxnSpPr>
        <p:spPr>
          <a:xfrm>
            <a:off x="-471907" y="3211212"/>
            <a:ext cx="980615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箭號: 向右 32">
            <a:extLst>
              <a:ext uri="{FF2B5EF4-FFF2-40B4-BE49-F238E27FC236}">
                <a16:creationId xmlns:a16="http://schemas.microsoft.com/office/drawing/2014/main" id="{D8045BFF-6DC9-4CE9-BE02-59343A1F0729}"/>
              </a:ext>
            </a:extLst>
          </p:cNvPr>
          <p:cNvSpPr/>
          <p:nvPr/>
        </p:nvSpPr>
        <p:spPr>
          <a:xfrm>
            <a:off x="3127036" y="3756112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3D33FE2-85B5-4767-92D6-96AFF6FB5CD2}"/>
              </a:ext>
            </a:extLst>
          </p:cNvPr>
          <p:cNvSpPr/>
          <p:nvPr/>
        </p:nvSpPr>
        <p:spPr>
          <a:xfrm>
            <a:off x="5731347" y="3605690"/>
            <a:ext cx="1517650" cy="8848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D32F0FAA-6B0D-4D41-9170-CBC6A3C15D33}"/>
                  </a:ext>
                </a:extLst>
              </p:cNvPr>
              <p:cNvSpPr txBox="1"/>
              <p:nvPr/>
            </p:nvSpPr>
            <p:spPr>
              <a:xfrm>
                <a:off x="4796261" y="3411115"/>
                <a:ext cx="519053" cy="12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2.4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0.9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D32F0FAA-6B0D-4D41-9170-CBC6A3C15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261" y="3411115"/>
                <a:ext cx="519053" cy="12720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箭號: 向右 35">
            <a:extLst>
              <a:ext uri="{FF2B5EF4-FFF2-40B4-BE49-F238E27FC236}">
                <a16:creationId xmlns:a16="http://schemas.microsoft.com/office/drawing/2014/main" id="{105DBE29-293F-472F-A9E1-898E238EFF1B}"/>
              </a:ext>
            </a:extLst>
          </p:cNvPr>
          <p:cNvSpPr/>
          <p:nvPr/>
        </p:nvSpPr>
        <p:spPr>
          <a:xfrm>
            <a:off x="5319117" y="3799285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箭號: 向右 37">
            <a:extLst>
              <a:ext uri="{FF2B5EF4-FFF2-40B4-BE49-F238E27FC236}">
                <a16:creationId xmlns:a16="http://schemas.microsoft.com/office/drawing/2014/main" id="{E69ED97F-2BC5-44B8-B447-ABEFC2925F83}"/>
              </a:ext>
            </a:extLst>
          </p:cNvPr>
          <p:cNvSpPr/>
          <p:nvPr/>
        </p:nvSpPr>
        <p:spPr>
          <a:xfrm>
            <a:off x="7276399" y="3811240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12E1AAA2-C233-4E4C-80BC-0AA10D57BABD}"/>
              </a:ext>
            </a:extLst>
          </p:cNvPr>
          <p:cNvSpPr/>
          <p:nvPr/>
        </p:nvSpPr>
        <p:spPr>
          <a:xfrm>
            <a:off x="1607809" y="5367455"/>
            <a:ext cx="1517650" cy="8848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83CBDC10-CB5B-4CD0-A14C-2E2789674473}"/>
                  </a:ext>
                </a:extLst>
              </p:cNvPr>
              <p:cNvSpPr txBox="1"/>
              <p:nvPr/>
            </p:nvSpPr>
            <p:spPr>
              <a:xfrm>
                <a:off x="595805" y="5169222"/>
                <a:ext cx="519053" cy="12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2.1</m:t>
                              </m:r>
                            </m:e>
                            <m:e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5.4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0.9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0" name="文字方塊 39">
                <a:extLst>
                  <a:ext uri="{FF2B5EF4-FFF2-40B4-BE49-F238E27FC236}">
                    <a16:creationId xmlns:a16="http://schemas.microsoft.com/office/drawing/2014/main" id="{83CBDC10-CB5B-4CD0-A14C-2E2789674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05" y="5169222"/>
                <a:ext cx="519053" cy="1272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5897601E-E874-4F08-9634-C86E68572C8A}"/>
              </a:ext>
            </a:extLst>
          </p:cNvPr>
          <p:cNvSpPr/>
          <p:nvPr/>
        </p:nvSpPr>
        <p:spPr>
          <a:xfrm>
            <a:off x="1195579" y="5561050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箭號: 向右 42">
            <a:extLst>
              <a:ext uri="{FF2B5EF4-FFF2-40B4-BE49-F238E27FC236}">
                <a16:creationId xmlns:a16="http://schemas.microsoft.com/office/drawing/2014/main" id="{03A6E566-E4D1-4E27-8A78-3ACB5016F5C8}"/>
              </a:ext>
            </a:extLst>
          </p:cNvPr>
          <p:cNvSpPr/>
          <p:nvPr/>
        </p:nvSpPr>
        <p:spPr>
          <a:xfrm>
            <a:off x="3152861" y="5573005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8A85336-EF3D-4A41-8EA7-CAC27BEEE7F0}"/>
              </a:ext>
            </a:extLst>
          </p:cNvPr>
          <p:cNvSpPr/>
          <p:nvPr/>
        </p:nvSpPr>
        <p:spPr>
          <a:xfrm>
            <a:off x="5761531" y="5381285"/>
            <a:ext cx="1517650" cy="8848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D2BE2112-2353-4BCB-AAB8-3D97BD344285}"/>
                  </a:ext>
                </a:extLst>
              </p:cNvPr>
              <p:cNvSpPr txBox="1"/>
              <p:nvPr/>
            </p:nvSpPr>
            <p:spPr>
              <a:xfrm>
                <a:off x="4800064" y="5169222"/>
                <a:ext cx="519053" cy="12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2.4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3.5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D2BE2112-2353-4BCB-AAB8-3D97BD344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064" y="5169222"/>
                <a:ext cx="519053" cy="12720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箭號: 向右 45">
            <a:extLst>
              <a:ext uri="{FF2B5EF4-FFF2-40B4-BE49-F238E27FC236}">
                <a16:creationId xmlns:a16="http://schemas.microsoft.com/office/drawing/2014/main" id="{857A9667-A38E-4842-B9CE-A22308E4FFB8}"/>
              </a:ext>
            </a:extLst>
          </p:cNvPr>
          <p:cNvSpPr/>
          <p:nvPr/>
        </p:nvSpPr>
        <p:spPr>
          <a:xfrm>
            <a:off x="5349301" y="5574880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箭號: 向右 47">
            <a:extLst>
              <a:ext uri="{FF2B5EF4-FFF2-40B4-BE49-F238E27FC236}">
                <a16:creationId xmlns:a16="http://schemas.microsoft.com/office/drawing/2014/main" id="{570D7E69-7024-4770-BD6F-F26CBEBD93E7}"/>
              </a:ext>
            </a:extLst>
          </p:cNvPr>
          <p:cNvSpPr/>
          <p:nvPr/>
        </p:nvSpPr>
        <p:spPr>
          <a:xfrm>
            <a:off x="7306583" y="5586835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3F3EE30A-CE34-4A41-9854-8143F24B3722}"/>
              </a:ext>
            </a:extLst>
          </p:cNvPr>
          <p:cNvSpPr txBox="1"/>
          <p:nvPr/>
        </p:nvSpPr>
        <p:spPr>
          <a:xfrm>
            <a:off x="7091116" y="1748640"/>
            <a:ext cx="2124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high dimensional vector</a:t>
            </a:r>
            <a:endParaRPr lang="zh-TW" altLang="en-US" sz="2400" dirty="0"/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B9B9EB33-7C74-4CEA-B9EC-6AA0808A2661}"/>
              </a:ext>
            </a:extLst>
          </p:cNvPr>
          <p:cNvSpPr/>
          <p:nvPr/>
        </p:nvSpPr>
        <p:spPr>
          <a:xfrm>
            <a:off x="3877148" y="30368"/>
            <a:ext cx="5230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Powered by: </a:t>
            </a:r>
            <a:r>
              <a:rPr lang="zh-TW" altLang="en-US" dirty="0"/>
              <a:t>http://mattya.github.io/chainer-DCGAN/</a:t>
            </a: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CDAE21A5-E061-46CB-A1D4-474704959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975" y="5381285"/>
            <a:ext cx="914528" cy="914528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4BFE2901-C928-48BA-9CE0-F7E5B4311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45" y="5381285"/>
            <a:ext cx="914528" cy="914528"/>
          </a:xfrm>
          <a:prstGeom prst="rect">
            <a:avLst/>
          </a:prstGeom>
        </p:spPr>
      </p:pic>
      <p:pic>
        <p:nvPicPr>
          <p:cNvPr id="57" name="圖片 56" descr="一張含有 服飾 的圖片&#10;&#10;描述是以高可信度產生">
            <a:extLst>
              <a:ext uri="{FF2B5EF4-FFF2-40B4-BE49-F238E27FC236}">
                <a16:creationId xmlns:a16="http://schemas.microsoft.com/office/drawing/2014/main" id="{7D08D691-051B-4EF2-84C9-2D1BB3A598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11" y="3595218"/>
            <a:ext cx="914528" cy="914528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B880FB14-AD52-4C08-B98C-B1BA9D40E1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77" y="3544334"/>
            <a:ext cx="914528" cy="91452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FCDBB5B-3C11-4848-9AEA-913E016EB75F}"/>
              </a:ext>
            </a:extLst>
          </p:cNvPr>
          <p:cNvSpPr txBox="1"/>
          <p:nvPr/>
        </p:nvSpPr>
        <p:spPr>
          <a:xfrm>
            <a:off x="1251408" y="4421813"/>
            <a:ext cx="321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Each dimension of input vector represents some characteristics.</a:t>
            </a:r>
            <a:endParaRPr lang="zh-TW" altLang="en-US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B40B056-2702-481D-B22B-A47F64D9B741}"/>
              </a:ext>
            </a:extLst>
          </p:cNvPr>
          <p:cNvSpPr txBox="1"/>
          <p:nvPr/>
        </p:nvSpPr>
        <p:spPr>
          <a:xfrm>
            <a:off x="5906587" y="4479934"/>
            <a:ext cx="156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Longer hair</a:t>
            </a:r>
            <a:endParaRPr lang="zh-TW" altLang="en-US" dirty="0"/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051E67EF-D6B0-4692-B770-26273C319678}"/>
              </a:ext>
            </a:extLst>
          </p:cNvPr>
          <p:cNvSpPr txBox="1"/>
          <p:nvPr/>
        </p:nvSpPr>
        <p:spPr>
          <a:xfrm>
            <a:off x="1783049" y="6271316"/>
            <a:ext cx="156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blue hair</a:t>
            </a:r>
            <a:endParaRPr lang="zh-TW" altLang="en-US" dirty="0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A21533F8-EBAA-44F2-A314-5B68B701BB6C}"/>
              </a:ext>
            </a:extLst>
          </p:cNvPr>
          <p:cNvSpPr txBox="1"/>
          <p:nvPr/>
        </p:nvSpPr>
        <p:spPr>
          <a:xfrm>
            <a:off x="5870007" y="6258616"/>
            <a:ext cx="156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Open mouth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3CBAE13-567E-48E0-929C-521E6C028250}"/>
              </a:ext>
            </a:extLst>
          </p:cNvPr>
          <p:cNvSpPr/>
          <p:nvPr/>
        </p:nvSpPr>
        <p:spPr>
          <a:xfrm flipH="1" flipV="1">
            <a:off x="4875757" y="3390429"/>
            <a:ext cx="351615" cy="259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6A08DC14-763D-4B7E-A9B2-E648F7A85258}"/>
              </a:ext>
            </a:extLst>
          </p:cNvPr>
          <p:cNvSpPr/>
          <p:nvPr/>
        </p:nvSpPr>
        <p:spPr>
          <a:xfrm>
            <a:off x="4864389" y="6226623"/>
            <a:ext cx="374355" cy="2400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B7446C29-BE85-45CF-B45C-4427704B35EF}"/>
              </a:ext>
            </a:extLst>
          </p:cNvPr>
          <p:cNvSpPr/>
          <p:nvPr/>
        </p:nvSpPr>
        <p:spPr>
          <a:xfrm>
            <a:off x="660130" y="5912357"/>
            <a:ext cx="382397" cy="3018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000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22" grpId="0" animBg="1"/>
      <p:bldP spid="23" grpId="0"/>
      <p:bldP spid="24" grpId="0" animBg="1"/>
      <p:bldP spid="27" grpId="0" animBg="1"/>
      <p:bldP spid="28" grpId="0" animBg="1"/>
      <p:bldP spid="30" grpId="0"/>
      <p:bldP spid="33" grpId="0" animBg="1"/>
      <p:bldP spid="34" grpId="0" animBg="1"/>
      <p:bldP spid="35" grpId="0"/>
      <p:bldP spid="36" grpId="0" animBg="1"/>
      <p:bldP spid="38" grpId="0" animBg="1"/>
      <p:bldP spid="39" grpId="0" animBg="1"/>
      <p:bldP spid="40" grpId="0"/>
      <p:bldP spid="41" grpId="0" animBg="1"/>
      <p:bldP spid="43" grpId="0" animBg="1"/>
      <p:bldP spid="44" grpId="0" animBg="1"/>
      <p:bldP spid="45" grpId="0"/>
      <p:bldP spid="46" grpId="0" animBg="1"/>
      <p:bldP spid="48" grpId="0" animBg="1"/>
      <p:bldP spid="49" grpId="0"/>
      <p:bldP spid="3" grpId="0"/>
      <p:bldP spid="37" grpId="0"/>
      <p:bldP spid="42" grpId="0"/>
      <p:bldP spid="47" grpId="0"/>
      <p:bldP spid="6" grpId="0" animBg="1"/>
      <p:bldP spid="51" grpId="0" animBg="1"/>
      <p:bldP spid="5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2607C5-5553-48FD-A041-CC003949C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Framework of IRL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3FD8AD68-6A50-4BEC-8E4A-62FE11DD43C2}"/>
                  </a:ext>
                </a:extLst>
              </p:cNvPr>
              <p:cNvSpPr/>
              <p:nvPr/>
            </p:nvSpPr>
            <p:spPr>
              <a:xfrm>
                <a:off x="833539" y="2204684"/>
                <a:ext cx="1559505" cy="76921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/>
                  <a:t>Expert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acc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3FD8AD68-6A50-4BEC-8E4A-62FE11DD43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539" y="2204684"/>
                <a:ext cx="1559505" cy="769218"/>
              </a:xfrm>
              <a:prstGeom prst="rect">
                <a:avLst/>
              </a:prstGeom>
              <a:blipFill>
                <a:blip r:embed="rId3"/>
                <a:stretch>
                  <a:fillRect r="-139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E676BAF-565E-4090-B099-B41D7F832A23}"/>
                  </a:ext>
                </a:extLst>
              </p:cNvPr>
              <p:cNvSpPr/>
              <p:nvPr/>
            </p:nvSpPr>
            <p:spPr>
              <a:xfrm>
                <a:off x="3362598" y="5253244"/>
                <a:ext cx="1543532" cy="747996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dirty="0"/>
                  <a:t>Actor </a:t>
                </a:r>
                <a14:m>
                  <m:oMath xmlns:m="http://schemas.openxmlformats.org/officeDocument/2006/math">
                    <m:r>
                      <a:rPr lang="zh-TW" altLang="en-US" sz="240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E676BAF-565E-4090-B099-B41D7F832A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598" y="5253244"/>
                <a:ext cx="1543532" cy="7479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AF320837-7E6B-47F3-8996-AB3917B5F0EE}"/>
              </a:ext>
            </a:extLst>
          </p:cNvPr>
          <p:cNvSpPr/>
          <p:nvPr/>
        </p:nvSpPr>
        <p:spPr>
          <a:xfrm>
            <a:off x="5970200" y="2204316"/>
            <a:ext cx="2609190" cy="12218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Obtain</a:t>
            </a:r>
          </a:p>
          <a:p>
            <a:pPr algn="ctr"/>
            <a:r>
              <a:rPr lang="en-US" altLang="zh-TW" sz="2400" dirty="0"/>
              <a:t>Reward Function R</a:t>
            </a:r>
            <a:endParaRPr lang="zh-TW" altLang="en-US" sz="2400" dirty="0"/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1423B0D0-1605-4461-A706-8821049698B1}"/>
              </a:ext>
            </a:extLst>
          </p:cNvPr>
          <p:cNvGrpSpPr/>
          <p:nvPr/>
        </p:nvGrpSpPr>
        <p:grpSpPr>
          <a:xfrm>
            <a:off x="3041060" y="2000140"/>
            <a:ext cx="2186609" cy="1202220"/>
            <a:chOff x="3460773" y="1963183"/>
            <a:chExt cx="2186609" cy="1202220"/>
          </a:xfrm>
        </p:grpSpPr>
        <p:sp>
          <p:nvSpPr>
            <p:cNvPr id="14" name="圓柱形 13">
              <a:extLst>
                <a:ext uri="{FF2B5EF4-FFF2-40B4-BE49-F238E27FC236}">
                  <a16:creationId xmlns:a16="http://schemas.microsoft.com/office/drawing/2014/main" id="{CC63CDF7-757C-42AB-865A-3C99624A202E}"/>
                </a:ext>
              </a:extLst>
            </p:cNvPr>
            <p:cNvSpPr/>
            <p:nvPr/>
          </p:nvSpPr>
          <p:spPr>
            <a:xfrm>
              <a:off x="3460773" y="1963183"/>
              <a:ext cx="2186609" cy="1202220"/>
            </a:xfrm>
            <a:prstGeom prst="ca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字方塊 14">
                  <a:extLst>
                    <a:ext uri="{FF2B5EF4-FFF2-40B4-BE49-F238E27FC236}">
                      <a16:creationId xmlns:a16="http://schemas.microsoft.com/office/drawing/2014/main" id="{FFCB5BAA-A793-4765-9C62-5D9A3F76493D}"/>
                    </a:ext>
                  </a:extLst>
                </p:cNvPr>
                <p:cNvSpPr txBox="1"/>
                <p:nvPr/>
              </p:nvSpPr>
              <p:spPr>
                <a:xfrm>
                  <a:off x="3478695" y="2415741"/>
                  <a:ext cx="216868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TW" altLang="en-US" sz="240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TW" altLang="en-US" sz="2400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⋯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TW" altLang="en-US" sz="2400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5" name="文字方塊 14">
                  <a:extLst>
                    <a:ext uri="{FF2B5EF4-FFF2-40B4-BE49-F238E27FC236}">
                      <a16:creationId xmlns:a16="http://schemas.microsoft.com/office/drawing/2014/main" id="{FFCB5BAA-A793-4765-9C62-5D9A3F7649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8695" y="2415741"/>
                  <a:ext cx="2168687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3947" b="-131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0C85294-BDBD-4B52-9384-F690162B5A8F}"/>
              </a:ext>
            </a:extLst>
          </p:cNvPr>
          <p:cNvGrpSpPr/>
          <p:nvPr/>
        </p:nvGrpSpPr>
        <p:grpSpPr>
          <a:xfrm>
            <a:off x="3041060" y="3646274"/>
            <a:ext cx="2186609" cy="1202220"/>
            <a:chOff x="3478695" y="3449155"/>
            <a:chExt cx="2186609" cy="1202220"/>
          </a:xfrm>
        </p:grpSpPr>
        <p:sp>
          <p:nvSpPr>
            <p:cNvPr id="16" name="圓柱形 15">
              <a:extLst>
                <a:ext uri="{FF2B5EF4-FFF2-40B4-BE49-F238E27FC236}">
                  <a16:creationId xmlns:a16="http://schemas.microsoft.com/office/drawing/2014/main" id="{67766687-2C83-4A66-841C-9B81E5726A7C}"/>
                </a:ext>
              </a:extLst>
            </p:cNvPr>
            <p:cNvSpPr/>
            <p:nvPr/>
          </p:nvSpPr>
          <p:spPr>
            <a:xfrm>
              <a:off x="3478695" y="3449155"/>
              <a:ext cx="2186609" cy="1202220"/>
            </a:xfrm>
            <a:prstGeom prst="can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字方塊 16">
                  <a:extLst>
                    <a:ext uri="{FF2B5EF4-FFF2-40B4-BE49-F238E27FC236}">
                      <a16:creationId xmlns:a16="http://schemas.microsoft.com/office/drawing/2014/main" id="{51EC3AE2-CC18-431E-A5C6-259C53089644}"/>
                    </a:ext>
                  </a:extLst>
                </p:cNvPr>
                <p:cNvSpPr txBox="1"/>
                <p:nvPr/>
              </p:nvSpPr>
              <p:spPr>
                <a:xfrm>
                  <a:off x="3478695" y="3888735"/>
                  <a:ext cx="216868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⋯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7" name="文字方塊 16">
                  <a:extLst>
                    <a:ext uri="{FF2B5EF4-FFF2-40B4-BE49-F238E27FC236}">
                      <a16:creationId xmlns:a16="http://schemas.microsoft.com/office/drawing/2014/main" id="{51EC3AE2-CC18-431E-A5C6-259C530896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8695" y="3888735"/>
                  <a:ext cx="2168687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8B7BE02A-5D7A-4578-A22E-8A9F11B63FB6}"/>
              </a:ext>
            </a:extLst>
          </p:cNvPr>
          <p:cNvSpPr/>
          <p:nvPr/>
        </p:nvSpPr>
        <p:spPr>
          <a:xfrm>
            <a:off x="5875685" y="4818475"/>
            <a:ext cx="2901287" cy="11548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Find an actor based on reward function R</a:t>
            </a:r>
            <a:endParaRPr lang="zh-TW" altLang="en-US" sz="2400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4E0337F-B1E6-4001-A6E1-ABAE168B8894}"/>
              </a:ext>
            </a:extLst>
          </p:cNvPr>
          <p:cNvSpPr txBox="1"/>
          <p:nvPr/>
        </p:nvSpPr>
        <p:spPr>
          <a:xfrm>
            <a:off x="5227669" y="5951999"/>
            <a:ext cx="3703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By Reinforcement learning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36D732FA-BDAE-4026-9396-390FB5746231}"/>
              </a:ext>
            </a:extLst>
          </p:cNvPr>
          <p:cNvSpPr/>
          <p:nvPr/>
        </p:nvSpPr>
        <p:spPr>
          <a:xfrm>
            <a:off x="2478251" y="2324987"/>
            <a:ext cx="491294" cy="6168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341CD9DD-9E00-4F22-9C40-7ACC221CAC1B}"/>
              </a:ext>
            </a:extLst>
          </p:cNvPr>
          <p:cNvSpPr/>
          <p:nvPr/>
        </p:nvSpPr>
        <p:spPr>
          <a:xfrm rot="16200000">
            <a:off x="3912600" y="4700095"/>
            <a:ext cx="491294" cy="6168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62867454-AB41-467D-B3DE-31FF6912B796}"/>
              </a:ext>
            </a:extLst>
          </p:cNvPr>
          <p:cNvCxnSpPr>
            <a:cxnSpLocks/>
          </p:cNvCxnSpPr>
          <p:nvPr/>
        </p:nvCxnSpPr>
        <p:spPr>
          <a:xfrm>
            <a:off x="5269230" y="2563506"/>
            <a:ext cx="70097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FE2F30E1-6D0E-4EEB-94C0-52116738D5B2}"/>
              </a:ext>
            </a:extLst>
          </p:cNvPr>
          <p:cNvCxnSpPr>
            <a:cxnSpLocks/>
          </p:cNvCxnSpPr>
          <p:nvPr/>
        </p:nvCxnSpPr>
        <p:spPr>
          <a:xfrm>
            <a:off x="5619715" y="3055043"/>
            <a:ext cx="35048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2D5F6723-F466-4E23-AD44-3E5A6A6CE481}"/>
              </a:ext>
            </a:extLst>
          </p:cNvPr>
          <p:cNvCxnSpPr>
            <a:cxnSpLocks/>
          </p:cNvCxnSpPr>
          <p:nvPr/>
        </p:nvCxnSpPr>
        <p:spPr>
          <a:xfrm>
            <a:off x="4112703" y="3404254"/>
            <a:ext cx="1507012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02ADB3FF-481C-4E44-9A0C-2A0C1E0932F8}"/>
              </a:ext>
            </a:extLst>
          </p:cNvPr>
          <p:cNvCxnSpPr>
            <a:cxnSpLocks/>
          </p:cNvCxnSpPr>
          <p:nvPr/>
        </p:nvCxnSpPr>
        <p:spPr>
          <a:xfrm>
            <a:off x="5596855" y="3028385"/>
            <a:ext cx="0" cy="34795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F2976B38-BC98-43B6-B22B-A08906D2EBAD}"/>
              </a:ext>
            </a:extLst>
          </p:cNvPr>
          <p:cNvCxnSpPr>
            <a:cxnSpLocks/>
          </p:cNvCxnSpPr>
          <p:nvPr/>
        </p:nvCxnSpPr>
        <p:spPr>
          <a:xfrm flipV="1">
            <a:off x="4125404" y="3390813"/>
            <a:ext cx="0" cy="420704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6E1DA7B1-2509-4401-9BC2-CAA0D7FD1CDE}"/>
              </a:ext>
            </a:extLst>
          </p:cNvPr>
          <p:cNvCxnSpPr>
            <a:cxnSpLocks/>
          </p:cNvCxnSpPr>
          <p:nvPr/>
        </p:nvCxnSpPr>
        <p:spPr>
          <a:xfrm flipH="1">
            <a:off x="4906132" y="5599492"/>
            <a:ext cx="9695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820352BA-5068-4AF1-A60F-3C2B30818433}"/>
                  </a:ext>
                </a:extLst>
              </p:cNvPr>
              <p:cNvSpPr txBox="1"/>
              <p:nvPr/>
            </p:nvSpPr>
            <p:spPr>
              <a:xfrm>
                <a:off x="5875685" y="992354"/>
                <a:ext cx="2830775" cy="1038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&gt;</m:t>
                      </m:r>
                      <m:nary>
                        <m:naryPr>
                          <m:chr m:val="∑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820352BA-5068-4AF1-A60F-3C2B30818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685" y="992354"/>
                <a:ext cx="2830775" cy="10384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65698A9A-D8DD-4D87-9701-6A26AFA56DE3}"/>
                  </a:ext>
                </a:extLst>
              </p:cNvPr>
              <p:cNvSpPr txBox="1"/>
              <p:nvPr/>
            </p:nvSpPr>
            <p:spPr>
              <a:xfrm>
                <a:off x="471564" y="5253244"/>
                <a:ext cx="261726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Reward function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sz="2800" dirty="0"/>
                  <a:t> Discriminator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65698A9A-D8DD-4D87-9701-6A26AFA56D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64" y="5253244"/>
                <a:ext cx="2617261" cy="954107"/>
              </a:xfrm>
              <a:prstGeom prst="rect">
                <a:avLst/>
              </a:prstGeom>
              <a:blipFill>
                <a:blip r:embed="rId8"/>
                <a:stretch>
                  <a:fillRect l="-4651" t="-6410" r="-5581" b="-1794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FB3EA292-8EAB-4B4F-A790-2BD1B56DD195}"/>
                  </a:ext>
                </a:extLst>
              </p:cNvPr>
              <p:cNvSpPr txBox="1"/>
              <p:nvPr/>
            </p:nvSpPr>
            <p:spPr>
              <a:xfrm>
                <a:off x="471564" y="4247384"/>
                <a:ext cx="228345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Actor </a:t>
                </a:r>
              </a:p>
              <a:p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sz="2800" dirty="0"/>
                  <a:t> Generator</a:t>
                </a:r>
                <a:endParaRPr lang="zh-TW" altLang="en-US" sz="2800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FB3EA292-8EAB-4B4F-A790-2BD1B56DD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564" y="4247384"/>
                <a:ext cx="2283453" cy="954107"/>
              </a:xfrm>
              <a:prstGeom prst="rect">
                <a:avLst/>
              </a:prstGeom>
              <a:blipFill>
                <a:blip r:embed="rId9"/>
                <a:stretch>
                  <a:fillRect l="-5333" t="-6410" b="-1794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群組 51">
            <a:extLst>
              <a:ext uri="{FF2B5EF4-FFF2-40B4-BE49-F238E27FC236}">
                <a16:creationId xmlns:a16="http://schemas.microsoft.com/office/drawing/2014/main" id="{63095D86-5FCA-4B7D-BED4-7F1B20231C68}"/>
              </a:ext>
            </a:extLst>
          </p:cNvPr>
          <p:cNvGrpSpPr/>
          <p:nvPr/>
        </p:nvGrpSpPr>
        <p:grpSpPr>
          <a:xfrm>
            <a:off x="6460235" y="3454120"/>
            <a:ext cx="1732186" cy="1024201"/>
            <a:chOff x="6460235" y="3454120"/>
            <a:chExt cx="1732186" cy="1024201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A4E4413E-4030-41F6-8EAC-DB70DE8B9A84}"/>
                </a:ext>
              </a:extLst>
            </p:cNvPr>
            <p:cNvSpPr/>
            <p:nvPr/>
          </p:nvSpPr>
          <p:spPr>
            <a:xfrm>
              <a:off x="6460235" y="3809237"/>
              <a:ext cx="1732186" cy="66908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dirty="0"/>
                <a:t>Reward Function R</a:t>
              </a:r>
            </a:p>
          </p:txBody>
        </p:sp>
        <p:cxnSp>
          <p:nvCxnSpPr>
            <p:cNvPr id="50" name="直線單箭頭接點 49">
              <a:extLst>
                <a:ext uri="{FF2B5EF4-FFF2-40B4-BE49-F238E27FC236}">
                  <a16:creationId xmlns:a16="http://schemas.microsoft.com/office/drawing/2014/main" id="{98CBD0FB-BE73-4668-977C-A490DFEDC9C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81514" y="3629363"/>
              <a:ext cx="35048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CB357570-A7A3-4862-8FE8-B6850CC69DC5}"/>
              </a:ext>
            </a:extLst>
          </p:cNvPr>
          <p:cNvCxnSpPr>
            <a:cxnSpLocks/>
          </p:cNvCxnSpPr>
          <p:nvPr/>
        </p:nvCxnSpPr>
        <p:spPr>
          <a:xfrm rot="5400000">
            <a:off x="7181515" y="4698503"/>
            <a:ext cx="35048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6FE081AE-1C2D-4FF8-B2A3-B57AD453314F}"/>
              </a:ext>
            </a:extLst>
          </p:cNvPr>
          <p:cNvSpPr/>
          <p:nvPr/>
        </p:nvSpPr>
        <p:spPr>
          <a:xfrm>
            <a:off x="5699730" y="37729"/>
            <a:ext cx="2911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i="1" u="sng" dirty="0">
                <a:solidFill>
                  <a:srgbClr val="FF0000"/>
                </a:solidFill>
              </a:rPr>
              <a:t>The expert is always the best</a:t>
            </a:r>
            <a:r>
              <a:rPr lang="en-US" altLang="zh-TW" sz="2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690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22" grpId="0"/>
      <p:bldP spid="31" grpId="0" animBg="1"/>
      <p:bldP spid="32" grpId="0"/>
      <p:bldP spid="45" grpId="0"/>
      <p:bldP spid="46" grpId="0"/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群組 41">
            <a:extLst>
              <a:ext uri="{FF2B5EF4-FFF2-40B4-BE49-F238E27FC236}">
                <a16:creationId xmlns:a16="http://schemas.microsoft.com/office/drawing/2014/main" id="{5CA75E05-E4F3-483A-9C21-02B14C22B963}"/>
              </a:ext>
            </a:extLst>
          </p:cNvPr>
          <p:cNvGrpSpPr/>
          <p:nvPr/>
        </p:nvGrpSpPr>
        <p:grpSpPr>
          <a:xfrm>
            <a:off x="2282896" y="4482342"/>
            <a:ext cx="2186609" cy="959497"/>
            <a:chOff x="3478695" y="3449155"/>
            <a:chExt cx="2186609" cy="1202220"/>
          </a:xfrm>
        </p:grpSpPr>
        <p:sp>
          <p:nvSpPr>
            <p:cNvPr id="43" name="圓柱形 42">
              <a:extLst>
                <a:ext uri="{FF2B5EF4-FFF2-40B4-BE49-F238E27FC236}">
                  <a16:creationId xmlns:a16="http://schemas.microsoft.com/office/drawing/2014/main" id="{B406E0F8-6175-4867-B6DF-98CC83EBFBD0}"/>
                </a:ext>
              </a:extLst>
            </p:cNvPr>
            <p:cNvSpPr/>
            <p:nvPr/>
          </p:nvSpPr>
          <p:spPr>
            <a:xfrm>
              <a:off x="3478695" y="3449155"/>
              <a:ext cx="2186609" cy="1202220"/>
            </a:xfrm>
            <a:prstGeom prst="can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文字方塊 43">
                  <a:extLst>
                    <a:ext uri="{FF2B5EF4-FFF2-40B4-BE49-F238E27FC236}">
                      <a16:creationId xmlns:a16="http://schemas.microsoft.com/office/drawing/2014/main" id="{1F0607A7-E725-4C0B-A301-0DE342335D2F}"/>
                    </a:ext>
                  </a:extLst>
                </p:cNvPr>
                <p:cNvSpPr txBox="1"/>
                <p:nvPr/>
              </p:nvSpPr>
              <p:spPr>
                <a:xfrm>
                  <a:off x="3478695" y="3888735"/>
                  <a:ext cx="216868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⋯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en-US" sz="24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7" name="文字方塊 16">
                  <a:extLst>
                    <a:ext uri="{FF2B5EF4-FFF2-40B4-BE49-F238E27FC236}">
                      <a16:creationId xmlns:a16="http://schemas.microsoft.com/office/drawing/2014/main" id="{51EC3AE2-CC18-431E-A5C6-259C530896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8695" y="3888735"/>
                  <a:ext cx="2168687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6FC51EF0-DEE0-4CFE-80A2-61D0454E5399}"/>
              </a:ext>
            </a:extLst>
          </p:cNvPr>
          <p:cNvSpPr txBox="1"/>
          <p:nvPr/>
        </p:nvSpPr>
        <p:spPr>
          <a:xfrm>
            <a:off x="199505" y="133004"/>
            <a:ext cx="1130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i="1" u="sng" dirty="0"/>
              <a:t>GAN</a:t>
            </a:r>
            <a:endParaRPr lang="zh-TW" altLang="en-US" sz="3200" b="1" i="1" u="sng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DFF64F2-0046-402A-9115-B8C507FD802E}"/>
              </a:ext>
            </a:extLst>
          </p:cNvPr>
          <p:cNvSpPr txBox="1"/>
          <p:nvPr/>
        </p:nvSpPr>
        <p:spPr>
          <a:xfrm>
            <a:off x="199504" y="3009204"/>
            <a:ext cx="1130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i="1" u="sng" dirty="0"/>
              <a:t>IRL</a:t>
            </a:r>
            <a:endParaRPr lang="zh-TW" altLang="en-US" sz="3200" b="1" i="1" u="sng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95F2C0E1-F617-4E27-8891-31B133609867}"/>
              </a:ext>
            </a:extLst>
          </p:cNvPr>
          <p:cNvGrpSpPr/>
          <p:nvPr/>
        </p:nvGrpSpPr>
        <p:grpSpPr>
          <a:xfrm>
            <a:off x="1936708" y="466466"/>
            <a:ext cx="2851417" cy="731192"/>
            <a:chOff x="3798412" y="6111526"/>
            <a:chExt cx="2162335" cy="55449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5E05B64F-839A-469D-8F06-A7F599B5B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0747" y="6126016"/>
              <a:ext cx="540000" cy="540000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978C0C04-5040-4B32-8405-DE2E1B605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8412" y="6111526"/>
              <a:ext cx="540000" cy="540000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D679EE9E-7837-4965-BF9D-D7FE3E1EE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747" y="6126016"/>
              <a:ext cx="540000" cy="540000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F144F702-88DC-4FE9-9677-5E6539773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747" y="6111526"/>
              <a:ext cx="540000" cy="540000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FAC6AF25-3221-42D5-BB34-EFF52DF30D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6706" y="1362205"/>
            <a:ext cx="2851417" cy="71855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17C2705D-B2CC-4D70-82BF-24A4D90E1A97}"/>
              </a:ext>
            </a:extLst>
          </p:cNvPr>
          <p:cNvSpPr/>
          <p:nvPr/>
        </p:nvSpPr>
        <p:spPr>
          <a:xfrm>
            <a:off x="2875959" y="2415649"/>
            <a:ext cx="972909" cy="7018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</a:t>
            </a: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37EE68B5-EFB4-4D13-93CD-564161184F37}"/>
              </a:ext>
            </a:extLst>
          </p:cNvPr>
          <p:cNvCxnSpPr>
            <a:cxnSpLocks/>
          </p:cNvCxnSpPr>
          <p:nvPr/>
        </p:nvCxnSpPr>
        <p:spPr>
          <a:xfrm flipV="1">
            <a:off x="3362414" y="2080762"/>
            <a:ext cx="0" cy="3348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70F20508-1212-434B-B465-2DD3C2B861B9}"/>
              </a:ext>
            </a:extLst>
          </p:cNvPr>
          <p:cNvSpPr/>
          <p:nvPr/>
        </p:nvSpPr>
        <p:spPr>
          <a:xfrm>
            <a:off x="6586106" y="1459372"/>
            <a:ext cx="974500" cy="6690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75995A01-2233-4DDF-A6AD-7DD164BBCF86}"/>
              </a:ext>
            </a:extLst>
          </p:cNvPr>
          <p:cNvCxnSpPr>
            <a:cxnSpLocks/>
            <a:stCxn id="9" idx="3"/>
            <a:endCxn id="26" idx="1"/>
          </p:cNvCxnSpPr>
          <p:nvPr/>
        </p:nvCxnSpPr>
        <p:spPr>
          <a:xfrm flipV="1">
            <a:off x="4788125" y="837045"/>
            <a:ext cx="712084" cy="45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E3B4BBC2-55C3-43AB-BFFA-688917393772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4788125" y="837045"/>
            <a:ext cx="712084" cy="9306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AC774EE-1B71-4265-9088-ED4274AAC4AC}"/>
              </a:ext>
            </a:extLst>
          </p:cNvPr>
          <p:cNvSpPr txBox="1"/>
          <p:nvPr/>
        </p:nvSpPr>
        <p:spPr>
          <a:xfrm>
            <a:off x="5500209" y="421546"/>
            <a:ext cx="3146295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High score for real, </a:t>
            </a:r>
          </a:p>
          <a:p>
            <a:r>
              <a:rPr lang="en-US" altLang="zh-TW" sz="2400" dirty="0"/>
              <a:t>low score for generated</a:t>
            </a:r>
            <a:endParaRPr lang="zh-TW" altLang="en-US" sz="2400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6BF2F65-12FF-4B18-A455-738D47AF1367}"/>
              </a:ext>
            </a:extLst>
          </p:cNvPr>
          <p:cNvSpPr/>
          <p:nvPr/>
        </p:nvSpPr>
        <p:spPr>
          <a:xfrm>
            <a:off x="5118028" y="2335285"/>
            <a:ext cx="3528476" cy="8625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Find a G whose output obtains large score from D</a:t>
            </a:r>
            <a:endParaRPr lang="zh-TW" altLang="en-US" sz="2400" dirty="0"/>
          </a:p>
        </p:txBody>
      </p: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528D897A-CA41-4205-9A6C-F93E2972F9F7}"/>
              </a:ext>
            </a:extLst>
          </p:cNvPr>
          <p:cNvCxnSpPr>
            <a:cxnSpLocks/>
          </p:cNvCxnSpPr>
          <p:nvPr/>
        </p:nvCxnSpPr>
        <p:spPr>
          <a:xfrm flipH="1">
            <a:off x="3848868" y="2766566"/>
            <a:ext cx="12691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0A98203D-0140-4B7F-BCBD-EC1733881F05}"/>
              </a:ext>
            </a:extLst>
          </p:cNvPr>
          <p:cNvCxnSpPr>
            <a:cxnSpLocks/>
          </p:cNvCxnSpPr>
          <p:nvPr/>
        </p:nvCxnSpPr>
        <p:spPr>
          <a:xfrm>
            <a:off x="7073356" y="1197658"/>
            <a:ext cx="0" cy="2923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829D164D-A884-4201-B2B5-478D533AC0A8}"/>
              </a:ext>
            </a:extLst>
          </p:cNvPr>
          <p:cNvCxnSpPr>
            <a:cxnSpLocks/>
          </p:cNvCxnSpPr>
          <p:nvPr/>
        </p:nvCxnSpPr>
        <p:spPr>
          <a:xfrm>
            <a:off x="7085512" y="2117806"/>
            <a:ext cx="0" cy="2923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7AAE558C-F491-42FE-81B0-86C00EA9A573}"/>
              </a:ext>
            </a:extLst>
          </p:cNvPr>
          <p:cNvGrpSpPr/>
          <p:nvPr/>
        </p:nvGrpSpPr>
        <p:grpSpPr>
          <a:xfrm>
            <a:off x="2282896" y="3720460"/>
            <a:ext cx="2186609" cy="920943"/>
            <a:chOff x="3460773" y="1963183"/>
            <a:chExt cx="2186609" cy="1202220"/>
          </a:xfrm>
        </p:grpSpPr>
        <p:sp>
          <p:nvSpPr>
            <p:cNvPr id="40" name="圓柱形 39">
              <a:extLst>
                <a:ext uri="{FF2B5EF4-FFF2-40B4-BE49-F238E27FC236}">
                  <a16:creationId xmlns:a16="http://schemas.microsoft.com/office/drawing/2014/main" id="{FC09C164-FC70-41B7-836F-A6E51E53F8FB}"/>
                </a:ext>
              </a:extLst>
            </p:cNvPr>
            <p:cNvSpPr/>
            <p:nvPr/>
          </p:nvSpPr>
          <p:spPr>
            <a:xfrm>
              <a:off x="3460773" y="1963183"/>
              <a:ext cx="2186609" cy="1202220"/>
            </a:xfrm>
            <a:prstGeom prst="can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文字方塊 40">
                  <a:extLst>
                    <a:ext uri="{FF2B5EF4-FFF2-40B4-BE49-F238E27FC236}">
                      <a16:creationId xmlns:a16="http://schemas.microsoft.com/office/drawing/2014/main" id="{048F7247-BDE5-4C0D-A111-8C4CB4B8B8FB}"/>
                    </a:ext>
                  </a:extLst>
                </p:cNvPr>
                <p:cNvSpPr txBox="1"/>
                <p:nvPr/>
              </p:nvSpPr>
              <p:spPr>
                <a:xfrm>
                  <a:off x="3478695" y="2415741"/>
                  <a:ext cx="216868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TW" altLang="en-US" sz="240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TW" altLang="en-US" sz="2400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⋯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TW" altLang="en-US" sz="2400" i="1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15" name="文字方塊 14">
                  <a:extLst>
                    <a:ext uri="{FF2B5EF4-FFF2-40B4-BE49-F238E27FC236}">
                      <a16:creationId xmlns:a16="http://schemas.microsoft.com/office/drawing/2014/main" id="{FFCB5BAA-A793-4765-9C62-5D9A3F7649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8695" y="2415741"/>
                  <a:ext cx="2168687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3947" b="-1316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D6EBE996-A420-4DE5-9438-B2D82CD4D19A}"/>
              </a:ext>
            </a:extLst>
          </p:cNvPr>
          <p:cNvSpPr/>
          <p:nvPr/>
        </p:nvSpPr>
        <p:spPr>
          <a:xfrm>
            <a:off x="577964" y="3889790"/>
            <a:ext cx="1155744" cy="582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Expert</a:t>
            </a:r>
            <a:endParaRPr lang="zh-TW" altLang="en-US" sz="2400" dirty="0"/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860439F6-B594-4687-B709-E4420B2207D4}"/>
              </a:ext>
            </a:extLst>
          </p:cNvPr>
          <p:cNvCxnSpPr>
            <a:cxnSpLocks/>
          </p:cNvCxnSpPr>
          <p:nvPr/>
        </p:nvCxnSpPr>
        <p:spPr>
          <a:xfrm flipV="1">
            <a:off x="1787360" y="4243331"/>
            <a:ext cx="431670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CF086B59-DC9C-429C-B529-5B4723E68021}"/>
              </a:ext>
            </a:extLst>
          </p:cNvPr>
          <p:cNvCxnSpPr>
            <a:cxnSpLocks/>
          </p:cNvCxnSpPr>
          <p:nvPr/>
        </p:nvCxnSpPr>
        <p:spPr>
          <a:xfrm rot="16200000" flipV="1">
            <a:off x="3160364" y="5640285"/>
            <a:ext cx="431670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>
            <a:extLst>
              <a:ext uri="{FF2B5EF4-FFF2-40B4-BE49-F238E27FC236}">
                <a16:creationId xmlns:a16="http://schemas.microsoft.com/office/drawing/2014/main" id="{54BD0A71-DD24-4829-AF0D-6644509565E1}"/>
              </a:ext>
            </a:extLst>
          </p:cNvPr>
          <p:cNvSpPr/>
          <p:nvPr/>
        </p:nvSpPr>
        <p:spPr>
          <a:xfrm>
            <a:off x="2880784" y="5881112"/>
            <a:ext cx="972909" cy="7018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Actor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6C5FCE64-065B-40D4-BB6E-1913052EFBB0}"/>
              </a:ext>
            </a:extLst>
          </p:cNvPr>
          <p:cNvSpPr/>
          <p:nvPr/>
        </p:nvSpPr>
        <p:spPr>
          <a:xfrm>
            <a:off x="6273271" y="4772755"/>
            <a:ext cx="1732186" cy="6690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Reward Function</a:t>
            </a:r>
          </a:p>
        </p:txBody>
      </p: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E77AB1DE-6598-41FD-ACAB-4394FB13ED68}"/>
              </a:ext>
            </a:extLst>
          </p:cNvPr>
          <p:cNvCxnSpPr>
            <a:cxnSpLocks/>
            <a:endCxn id="56" idx="1"/>
          </p:cNvCxnSpPr>
          <p:nvPr/>
        </p:nvCxnSpPr>
        <p:spPr>
          <a:xfrm>
            <a:off x="4485005" y="4107332"/>
            <a:ext cx="1028991" cy="55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DA6F9784-5D46-4ED8-8092-361D3C30B171}"/>
              </a:ext>
            </a:extLst>
          </p:cNvPr>
          <p:cNvCxnSpPr>
            <a:cxnSpLocks/>
            <a:endCxn id="56" idx="1"/>
          </p:cNvCxnSpPr>
          <p:nvPr/>
        </p:nvCxnSpPr>
        <p:spPr>
          <a:xfrm flipV="1">
            <a:off x="4485005" y="4112863"/>
            <a:ext cx="1028991" cy="9205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9D746A25-0F2D-453C-8B54-1537FF39B49E}"/>
                  </a:ext>
                </a:extLst>
              </p:cNvPr>
              <p:cNvSpPr txBox="1"/>
              <p:nvPr/>
            </p:nvSpPr>
            <p:spPr>
              <a:xfrm>
                <a:off x="5513996" y="3697364"/>
                <a:ext cx="2844244" cy="830997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TW" sz="2400" dirty="0"/>
                  <a:t>Larger reward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TW" sz="2400" dirty="0"/>
                  <a:t>,</a:t>
                </a:r>
              </a:p>
              <a:p>
                <a:r>
                  <a:rPr lang="en-US" altLang="zh-TW" sz="2400" dirty="0"/>
                  <a:t>Lower reward for 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9D746A25-0F2D-453C-8B54-1537FF39B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996" y="3697364"/>
                <a:ext cx="2844244" cy="830997"/>
              </a:xfrm>
              <a:prstGeom prst="rect">
                <a:avLst/>
              </a:prstGeom>
              <a:blipFill>
                <a:blip r:embed="rId12"/>
                <a:stretch>
                  <a:fillRect l="-3426" t="-5839" r="-1285" b="-153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矩形 56">
            <a:extLst>
              <a:ext uri="{FF2B5EF4-FFF2-40B4-BE49-F238E27FC236}">
                <a16:creationId xmlns:a16="http://schemas.microsoft.com/office/drawing/2014/main" id="{2486B993-B5F2-4893-B6FD-F3227AE7BE0F}"/>
              </a:ext>
            </a:extLst>
          </p:cNvPr>
          <p:cNvSpPr/>
          <p:nvPr/>
        </p:nvSpPr>
        <p:spPr>
          <a:xfrm>
            <a:off x="5655472" y="5720385"/>
            <a:ext cx="2702768" cy="8625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Find a Actor obtains large reward</a:t>
            </a:r>
            <a:endParaRPr lang="zh-TW" altLang="en-US" sz="2400" dirty="0"/>
          </a:p>
        </p:txBody>
      </p: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CE0318FA-792A-4BB2-AA99-DE082FDD13E8}"/>
              </a:ext>
            </a:extLst>
          </p:cNvPr>
          <p:cNvCxnSpPr>
            <a:cxnSpLocks/>
          </p:cNvCxnSpPr>
          <p:nvPr/>
        </p:nvCxnSpPr>
        <p:spPr>
          <a:xfrm flipH="1">
            <a:off x="3888794" y="6232030"/>
            <a:ext cx="176667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>
            <a:extLst>
              <a:ext uri="{FF2B5EF4-FFF2-40B4-BE49-F238E27FC236}">
                <a16:creationId xmlns:a16="http://schemas.microsoft.com/office/drawing/2014/main" id="{C3F4159D-F16B-4C56-9AC8-ABF6B41DF0FA}"/>
              </a:ext>
            </a:extLst>
          </p:cNvPr>
          <p:cNvCxnSpPr>
            <a:cxnSpLocks/>
          </p:cNvCxnSpPr>
          <p:nvPr/>
        </p:nvCxnSpPr>
        <p:spPr>
          <a:xfrm>
            <a:off x="7127208" y="4540786"/>
            <a:ext cx="0" cy="2923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59">
            <a:extLst>
              <a:ext uri="{FF2B5EF4-FFF2-40B4-BE49-F238E27FC236}">
                <a16:creationId xmlns:a16="http://schemas.microsoft.com/office/drawing/2014/main" id="{605FBCB8-1E7D-40E3-985A-131CF0519AA3}"/>
              </a:ext>
            </a:extLst>
          </p:cNvPr>
          <p:cNvCxnSpPr>
            <a:cxnSpLocks/>
          </p:cNvCxnSpPr>
          <p:nvPr/>
        </p:nvCxnSpPr>
        <p:spPr>
          <a:xfrm>
            <a:off x="7139364" y="5460934"/>
            <a:ext cx="0" cy="2923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5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6" grpId="0" animBg="1"/>
      <p:bldP spid="29" grpId="0" animBg="1"/>
      <p:bldP spid="45" grpId="0" animBg="1"/>
      <p:bldP spid="51" grpId="0" animBg="1"/>
      <p:bldP spid="53" grpId="0" animBg="1"/>
      <p:bldP spid="56" grpId="0" animBg="1"/>
      <p:bldP spid="5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88FCBA-C537-439D-96F9-9E28750A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Concluding Remarks</a:t>
            </a:r>
            <a:endParaRPr lang="zh-TW" alt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812F7C1-42A5-487B-8F23-5B423557D0A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04218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DC9B4A-3176-481B-802C-3BC9F6EA1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Reference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6196DB-9C8F-4A20-8B2C-AB119A5D2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 fontScale="77500" lnSpcReduction="20000"/>
          </a:bodyPr>
          <a:lstStyle/>
          <a:p>
            <a:r>
              <a:rPr lang="en-US" altLang="zh-TW" sz="3100" b="1" dirty="0"/>
              <a:t>Generation </a:t>
            </a:r>
          </a:p>
          <a:p>
            <a:pPr lvl="1"/>
            <a:r>
              <a:rPr lang="en-US" altLang="zh-TW" sz="2300" dirty="0"/>
              <a:t>Ian J. </a:t>
            </a:r>
            <a:r>
              <a:rPr lang="en-US" altLang="zh-TW" sz="2300" dirty="0" err="1"/>
              <a:t>Goodfellow</a:t>
            </a:r>
            <a:r>
              <a:rPr lang="en-US" altLang="zh-TW" sz="2300" dirty="0"/>
              <a:t>, Jean </a:t>
            </a:r>
            <a:r>
              <a:rPr lang="en-US" altLang="zh-TW" sz="2300" dirty="0" err="1"/>
              <a:t>Pouget</a:t>
            </a:r>
            <a:r>
              <a:rPr lang="en-US" altLang="zh-TW" sz="2300" dirty="0"/>
              <a:t>-Abadie, Mehdi Mirza, Bing Xu, David </a:t>
            </a:r>
            <a:r>
              <a:rPr lang="en-US" altLang="zh-TW" sz="2300" dirty="0" err="1"/>
              <a:t>Warde</a:t>
            </a:r>
            <a:r>
              <a:rPr lang="en-US" altLang="zh-TW" sz="2300" dirty="0"/>
              <a:t>-Farley, </a:t>
            </a:r>
            <a:r>
              <a:rPr lang="en-US" altLang="zh-TW" sz="2300" dirty="0" err="1"/>
              <a:t>Sherjil</a:t>
            </a:r>
            <a:r>
              <a:rPr lang="en-US" altLang="zh-TW" sz="2300" dirty="0"/>
              <a:t> </a:t>
            </a:r>
            <a:r>
              <a:rPr lang="en-US" altLang="zh-TW" sz="2300" dirty="0" err="1"/>
              <a:t>Ozair</a:t>
            </a:r>
            <a:r>
              <a:rPr lang="en-US" altLang="zh-TW" sz="2300" dirty="0"/>
              <a:t>, Aaron </a:t>
            </a:r>
            <a:r>
              <a:rPr lang="en-US" altLang="zh-TW" sz="2300" dirty="0" err="1"/>
              <a:t>Courville</a:t>
            </a:r>
            <a:r>
              <a:rPr lang="en-US" altLang="zh-TW" sz="2300" dirty="0"/>
              <a:t>, </a:t>
            </a:r>
            <a:r>
              <a:rPr lang="en-US" altLang="zh-TW" sz="2300" dirty="0" err="1"/>
              <a:t>Yoshua</a:t>
            </a:r>
            <a:r>
              <a:rPr lang="en-US" altLang="zh-TW" sz="2300" dirty="0"/>
              <a:t> </a:t>
            </a:r>
            <a:r>
              <a:rPr lang="en-US" altLang="zh-TW" sz="2300" dirty="0" err="1"/>
              <a:t>Bengio</a:t>
            </a:r>
            <a:r>
              <a:rPr lang="en-US" altLang="zh-TW" sz="2300" dirty="0"/>
              <a:t>, Generative Adversarial Networks, NIPS, 2014</a:t>
            </a:r>
          </a:p>
          <a:p>
            <a:pPr lvl="1"/>
            <a:r>
              <a:rPr lang="en-US" altLang="zh-TW" sz="2300" dirty="0"/>
              <a:t>Sebastian </a:t>
            </a:r>
            <a:r>
              <a:rPr lang="en-US" altLang="zh-TW" sz="2300" dirty="0" err="1"/>
              <a:t>Nowozin</a:t>
            </a:r>
            <a:r>
              <a:rPr lang="en-US" altLang="zh-TW" sz="2300" dirty="0"/>
              <a:t>, Botond </a:t>
            </a:r>
            <a:r>
              <a:rPr lang="en-US" altLang="zh-TW" sz="2300" dirty="0" err="1"/>
              <a:t>Cseke</a:t>
            </a:r>
            <a:r>
              <a:rPr lang="en-US" altLang="zh-TW" sz="2300" dirty="0"/>
              <a:t>, </a:t>
            </a:r>
            <a:r>
              <a:rPr lang="en-US" altLang="zh-TW" sz="2300" dirty="0" err="1"/>
              <a:t>Ryota</a:t>
            </a:r>
            <a:r>
              <a:rPr lang="en-US" altLang="zh-TW" sz="2300" dirty="0"/>
              <a:t> Tomioka, “f-GAN: Training Generative Neural Samplers using </a:t>
            </a:r>
            <a:r>
              <a:rPr lang="en-US" altLang="zh-TW" sz="2300" dirty="0" err="1"/>
              <a:t>Variational</a:t>
            </a:r>
            <a:r>
              <a:rPr lang="en-US" altLang="zh-TW" sz="2300" dirty="0"/>
              <a:t> Divergence Minimization”, NIPS, 2016</a:t>
            </a:r>
          </a:p>
          <a:p>
            <a:pPr lvl="1"/>
            <a:r>
              <a:rPr lang="en-US" altLang="zh-TW" sz="2300" dirty="0"/>
              <a:t>Martin </a:t>
            </a:r>
            <a:r>
              <a:rPr lang="en-US" altLang="zh-TW" sz="2300" dirty="0" err="1"/>
              <a:t>Arjovsky</a:t>
            </a:r>
            <a:r>
              <a:rPr lang="en-US" altLang="zh-TW" sz="2300" dirty="0"/>
              <a:t>, </a:t>
            </a:r>
            <a:r>
              <a:rPr lang="en-US" altLang="zh-TW" sz="2300" dirty="0" err="1"/>
              <a:t>Soumith</a:t>
            </a:r>
            <a:r>
              <a:rPr lang="en-US" altLang="zh-TW" sz="2300" dirty="0"/>
              <a:t> </a:t>
            </a:r>
            <a:r>
              <a:rPr lang="en-US" altLang="zh-TW" sz="2300" dirty="0" err="1"/>
              <a:t>Chintala</a:t>
            </a:r>
            <a:r>
              <a:rPr lang="en-US" altLang="zh-TW" sz="2300" dirty="0"/>
              <a:t>, Léon </a:t>
            </a:r>
            <a:r>
              <a:rPr lang="en-US" altLang="zh-TW" sz="2300" dirty="0" err="1"/>
              <a:t>Bottou</a:t>
            </a:r>
            <a:r>
              <a:rPr lang="en-US" altLang="zh-TW" sz="2300" dirty="0"/>
              <a:t>, Wasserstein GAN, </a:t>
            </a:r>
            <a:r>
              <a:rPr lang="en-US" altLang="zh-TW" sz="2300" dirty="0" err="1"/>
              <a:t>arXiv</a:t>
            </a:r>
            <a:r>
              <a:rPr lang="en-US" altLang="zh-TW" sz="2300" dirty="0"/>
              <a:t>, 2017</a:t>
            </a:r>
          </a:p>
          <a:p>
            <a:pPr lvl="1"/>
            <a:r>
              <a:rPr lang="en-US" altLang="zh-TW" sz="2300" dirty="0"/>
              <a:t>Ishaan </a:t>
            </a:r>
            <a:r>
              <a:rPr lang="en-US" altLang="zh-TW" sz="2300" dirty="0" err="1"/>
              <a:t>Gulrajani</a:t>
            </a:r>
            <a:r>
              <a:rPr lang="en-US" altLang="zh-TW" sz="2300" dirty="0"/>
              <a:t>, Faruk Ahmed, Martin </a:t>
            </a:r>
            <a:r>
              <a:rPr lang="en-US" altLang="zh-TW" sz="2300" dirty="0" err="1"/>
              <a:t>Arjovsky</a:t>
            </a:r>
            <a:r>
              <a:rPr lang="en-US" altLang="zh-TW" sz="2300" dirty="0"/>
              <a:t>, Vincent </a:t>
            </a:r>
            <a:r>
              <a:rPr lang="en-US" altLang="zh-TW" sz="2300" dirty="0" err="1"/>
              <a:t>Dumoulin</a:t>
            </a:r>
            <a:r>
              <a:rPr lang="en-US" altLang="zh-TW" sz="2300" dirty="0"/>
              <a:t>, Aaron </a:t>
            </a:r>
            <a:r>
              <a:rPr lang="en-US" altLang="zh-TW" sz="2300" dirty="0" err="1"/>
              <a:t>Courville</a:t>
            </a:r>
            <a:r>
              <a:rPr lang="en-US" altLang="zh-TW" sz="2300" dirty="0"/>
              <a:t>, Improved Training of Wasserstein GANs, NIPS, 2017</a:t>
            </a:r>
          </a:p>
          <a:p>
            <a:pPr lvl="1"/>
            <a:r>
              <a:rPr lang="en-US" altLang="zh-TW" sz="2300" dirty="0" err="1"/>
              <a:t>Junbo</a:t>
            </a:r>
            <a:r>
              <a:rPr lang="en-US" altLang="zh-TW" sz="2300" dirty="0"/>
              <a:t> Zhao, Michael Mathieu, Yann </a:t>
            </a:r>
            <a:r>
              <a:rPr lang="en-US" altLang="zh-TW" sz="2300" dirty="0" err="1"/>
              <a:t>LeCun</a:t>
            </a:r>
            <a:r>
              <a:rPr lang="en-US" altLang="zh-TW" sz="2300" dirty="0"/>
              <a:t>, Energy-based Generative Adversarial Network, </a:t>
            </a:r>
            <a:r>
              <a:rPr lang="en-US" altLang="zh-TW" sz="2300" dirty="0" err="1"/>
              <a:t>arXiv</a:t>
            </a:r>
            <a:r>
              <a:rPr lang="en-US" altLang="zh-TW" sz="2300" dirty="0"/>
              <a:t>, 2016 </a:t>
            </a:r>
          </a:p>
          <a:p>
            <a:pPr lvl="1"/>
            <a:r>
              <a:rPr lang="en-US" altLang="zh-TW" sz="2300" dirty="0"/>
              <a:t>Mario </a:t>
            </a:r>
            <a:r>
              <a:rPr lang="en-US" altLang="zh-TW" sz="2300" dirty="0" err="1"/>
              <a:t>Lucic</a:t>
            </a:r>
            <a:r>
              <a:rPr lang="en-US" altLang="zh-TW" sz="2300" dirty="0"/>
              <a:t>, Karol </a:t>
            </a:r>
            <a:r>
              <a:rPr lang="en-US" altLang="zh-TW" sz="2300" dirty="0" err="1"/>
              <a:t>Kurach</a:t>
            </a:r>
            <a:r>
              <a:rPr lang="en-US" altLang="zh-TW" sz="2300" dirty="0"/>
              <a:t>, Marcin Michalski, Sylvain </a:t>
            </a:r>
            <a:r>
              <a:rPr lang="en-US" altLang="zh-TW" sz="2300" dirty="0" err="1"/>
              <a:t>Gelly</a:t>
            </a:r>
            <a:r>
              <a:rPr lang="en-US" altLang="zh-TW" sz="2300" dirty="0"/>
              <a:t>, Olivier Bousquet, “Are GANs Created Equal? A Large-Scale Study”, </a:t>
            </a:r>
            <a:r>
              <a:rPr lang="en-US" altLang="zh-TW" sz="2300" dirty="0" err="1"/>
              <a:t>arXiv</a:t>
            </a:r>
            <a:r>
              <a:rPr lang="en-US" altLang="zh-TW" sz="2300" dirty="0"/>
              <a:t>, 2017</a:t>
            </a:r>
          </a:p>
          <a:p>
            <a:pPr lvl="1"/>
            <a:r>
              <a:rPr lang="en-US" altLang="zh-TW" sz="2300" dirty="0"/>
              <a:t>Tim </a:t>
            </a:r>
            <a:r>
              <a:rPr lang="en-US" altLang="zh-TW" sz="2300" dirty="0" err="1"/>
              <a:t>Salimans</a:t>
            </a:r>
            <a:r>
              <a:rPr lang="en-US" altLang="zh-TW" sz="2300" dirty="0"/>
              <a:t>, Ian </a:t>
            </a:r>
            <a:r>
              <a:rPr lang="en-US" altLang="zh-TW" sz="2300" dirty="0" err="1"/>
              <a:t>Goodfellow</a:t>
            </a:r>
            <a:r>
              <a:rPr lang="en-US" altLang="zh-TW" sz="2300" dirty="0"/>
              <a:t>, </a:t>
            </a:r>
            <a:r>
              <a:rPr lang="en-US" altLang="zh-TW" sz="2300" dirty="0" err="1"/>
              <a:t>Wojciech</a:t>
            </a:r>
            <a:r>
              <a:rPr lang="en-US" altLang="zh-TW" sz="2300" dirty="0"/>
              <a:t> </a:t>
            </a:r>
            <a:r>
              <a:rPr lang="en-US" altLang="zh-TW" sz="2300" dirty="0" err="1"/>
              <a:t>Zaremba</a:t>
            </a:r>
            <a:r>
              <a:rPr lang="en-US" altLang="zh-TW" sz="2300" dirty="0"/>
              <a:t>, Vicki Cheung, Alec Radford, Xi Chen Improved Techniques for Training GANs, NIPS, 2016</a:t>
            </a:r>
          </a:p>
          <a:p>
            <a:pPr lvl="1"/>
            <a:r>
              <a:rPr lang="en-US" altLang="zh-TW" sz="2300" dirty="0"/>
              <a:t>Martin </a:t>
            </a:r>
            <a:r>
              <a:rPr lang="en-US" altLang="zh-TW" sz="2300" dirty="0" err="1"/>
              <a:t>Heusel</a:t>
            </a:r>
            <a:r>
              <a:rPr lang="en-US" altLang="zh-TW" sz="2300" dirty="0"/>
              <a:t>, Hubert </a:t>
            </a:r>
            <a:r>
              <a:rPr lang="en-US" altLang="zh-TW" sz="2300" dirty="0" err="1"/>
              <a:t>Ramsauer</a:t>
            </a:r>
            <a:r>
              <a:rPr lang="en-US" altLang="zh-TW" sz="2300" dirty="0"/>
              <a:t>, Thomas </a:t>
            </a:r>
            <a:r>
              <a:rPr lang="en-US" altLang="zh-TW" sz="2300" dirty="0" err="1"/>
              <a:t>Unterthiner</a:t>
            </a:r>
            <a:r>
              <a:rPr lang="en-US" altLang="zh-TW" sz="2300" dirty="0"/>
              <a:t>, Bernhard Nessler, Sepp </a:t>
            </a:r>
            <a:r>
              <a:rPr lang="en-US" altLang="zh-TW" sz="2300" dirty="0" err="1"/>
              <a:t>Hochreiter</a:t>
            </a:r>
            <a:r>
              <a:rPr lang="en-US" altLang="zh-TW" sz="2300" dirty="0"/>
              <a:t>, GANs Trained by a Two Time-Scale Update Rule Converge to a Local Nash Equilibrium, NIPS, 2017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313325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5D4717-F2F0-4D3C-8FD1-605530802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Reference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C44DDF-655C-4CB1-9513-CFD4F861F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b="1" dirty="0"/>
              <a:t>Generation </a:t>
            </a:r>
          </a:p>
          <a:p>
            <a:pPr lvl="1"/>
            <a:r>
              <a:rPr lang="en-US" altLang="zh-TW" sz="1800" dirty="0"/>
              <a:t>Naveen Kodali, Jacob Abernethy, James Hays, </a:t>
            </a:r>
            <a:r>
              <a:rPr lang="en-US" altLang="zh-TW" sz="1800" dirty="0" err="1"/>
              <a:t>Zsolt</a:t>
            </a:r>
            <a:r>
              <a:rPr lang="en-US" altLang="zh-TW" sz="1800" dirty="0"/>
              <a:t> Kira, “On Convergence and Stability of GANs”, 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, 2017</a:t>
            </a:r>
          </a:p>
          <a:p>
            <a:pPr lvl="1"/>
            <a:r>
              <a:rPr lang="en-US" altLang="zh-TW" sz="1800" dirty="0"/>
              <a:t>Xiang Wei, </a:t>
            </a:r>
            <a:r>
              <a:rPr lang="en-US" altLang="zh-TW" sz="1800" dirty="0" err="1"/>
              <a:t>Boqing</a:t>
            </a:r>
            <a:r>
              <a:rPr lang="en-US" altLang="zh-TW" sz="1800" dirty="0"/>
              <a:t> Gong, </a:t>
            </a:r>
            <a:r>
              <a:rPr lang="en-US" altLang="zh-TW" sz="1800" dirty="0" err="1"/>
              <a:t>Zixia</a:t>
            </a:r>
            <a:r>
              <a:rPr lang="en-US" altLang="zh-TW" sz="1800" dirty="0"/>
              <a:t> Liu, Wei Lu, </a:t>
            </a:r>
            <a:r>
              <a:rPr lang="en-US" altLang="zh-TW" sz="1800" dirty="0" err="1"/>
              <a:t>Liqiang</a:t>
            </a:r>
            <a:r>
              <a:rPr lang="en-US" altLang="zh-TW" sz="1800" dirty="0"/>
              <a:t> Wang, Improving the Improved Training of Wasserstein GANs: A Consistency Term and Its Dual Effect, ICLR, 2018</a:t>
            </a:r>
          </a:p>
          <a:p>
            <a:pPr lvl="1"/>
            <a:r>
              <a:rPr lang="en-US" altLang="zh-TW" sz="1800" dirty="0" err="1"/>
              <a:t>Takeru</a:t>
            </a:r>
            <a:r>
              <a:rPr lang="en-US" altLang="zh-TW" sz="1800" dirty="0"/>
              <a:t> Miyato, </a:t>
            </a:r>
            <a:r>
              <a:rPr lang="en-US" altLang="zh-TW" sz="1800" dirty="0" err="1"/>
              <a:t>Toshiki</a:t>
            </a:r>
            <a:r>
              <a:rPr lang="en-US" altLang="zh-TW" sz="1800" dirty="0"/>
              <a:t> Kataoka, Masanori Koyama, Yuichi Yoshida, Spectral Normalization for Generative Adversarial Networks, ICLR, 2018</a:t>
            </a:r>
          </a:p>
          <a:p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2623041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48D2BE-2BCE-4FC7-B1EE-921F8F0A9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Reference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032367-FD4E-4D71-BD39-6C11F714B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Autofit/>
          </a:bodyPr>
          <a:lstStyle/>
          <a:p>
            <a:r>
              <a:rPr lang="en-US" altLang="zh-TW" sz="2400" b="1" dirty="0"/>
              <a:t>Generational Generation</a:t>
            </a:r>
          </a:p>
          <a:p>
            <a:pPr lvl="1"/>
            <a:r>
              <a:rPr lang="en-US" altLang="zh-TW" sz="1800" dirty="0"/>
              <a:t>Scott Reed, Zeynep </a:t>
            </a:r>
            <a:r>
              <a:rPr lang="en-US" altLang="zh-TW" sz="1800" dirty="0" err="1"/>
              <a:t>Akata</a:t>
            </a:r>
            <a:r>
              <a:rPr lang="en-US" altLang="zh-TW" sz="1800" dirty="0"/>
              <a:t>, </a:t>
            </a:r>
            <a:r>
              <a:rPr lang="en-US" altLang="zh-TW" sz="1800" dirty="0" err="1"/>
              <a:t>Xinchen</a:t>
            </a:r>
            <a:r>
              <a:rPr lang="en-US" altLang="zh-TW" sz="1800" dirty="0"/>
              <a:t> Yan, </a:t>
            </a:r>
            <a:r>
              <a:rPr lang="en-US" altLang="zh-TW" sz="1800" dirty="0" err="1"/>
              <a:t>Lajanugen</a:t>
            </a:r>
            <a:r>
              <a:rPr lang="en-US" altLang="zh-TW" sz="1800" dirty="0"/>
              <a:t> </a:t>
            </a:r>
            <a:r>
              <a:rPr lang="en-US" altLang="zh-TW" sz="1800" dirty="0" err="1"/>
              <a:t>Logeswaran</a:t>
            </a:r>
            <a:r>
              <a:rPr lang="en-US" altLang="zh-TW" sz="1800" dirty="0"/>
              <a:t>, </a:t>
            </a:r>
            <a:r>
              <a:rPr lang="en-US" altLang="zh-TW" sz="1800" dirty="0" err="1"/>
              <a:t>Bernt</a:t>
            </a:r>
            <a:r>
              <a:rPr lang="en-US" altLang="zh-TW" sz="1800" dirty="0"/>
              <a:t> Schiele, </a:t>
            </a:r>
            <a:r>
              <a:rPr lang="en-US" altLang="zh-TW" sz="1800" dirty="0" err="1"/>
              <a:t>Honglak</a:t>
            </a:r>
            <a:r>
              <a:rPr lang="en-US" altLang="zh-TW" sz="1800" dirty="0"/>
              <a:t> Lee, Generative Adversarial Text to Image Synthesis, ICML, 2016</a:t>
            </a:r>
          </a:p>
          <a:p>
            <a:pPr lvl="1"/>
            <a:r>
              <a:rPr lang="en-US" altLang="zh-TW" sz="1800" dirty="0"/>
              <a:t>Phillip Isola, Jun-Yan Zhu, </a:t>
            </a:r>
            <a:r>
              <a:rPr lang="en-US" altLang="zh-TW" sz="1800" dirty="0" err="1"/>
              <a:t>Tinghui</a:t>
            </a:r>
            <a:r>
              <a:rPr lang="en-US" altLang="zh-TW" sz="1800" dirty="0"/>
              <a:t> Zhou, Alexei A. </a:t>
            </a:r>
            <a:r>
              <a:rPr lang="en-US" altLang="zh-TW" sz="1800" dirty="0" err="1"/>
              <a:t>Efros</a:t>
            </a:r>
            <a:r>
              <a:rPr lang="en-US" altLang="zh-TW" sz="1800" dirty="0"/>
              <a:t>, Image-to-Image Translation with Conditional Adversarial Networks, CVPR, 2017</a:t>
            </a:r>
          </a:p>
          <a:p>
            <a:pPr lvl="1"/>
            <a:r>
              <a:rPr lang="en-US" altLang="zh-TW" sz="1800" dirty="0"/>
              <a:t>Michael Mathieu, Camille </a:t>
            </a:r>
            <a:r>
              <a:rPr lang="en-US" altLang="zh-TW" sz="1800" dirty="0" err="1"/>
              <a:t>Couprie</a:t>
            </a:r>
            <a:r>
              <a:rPr lang="en-US" altLang="zh-TW" sz="1800" dirty="0"/>
              <a:t>, Yann </a:t>
            </a:r>
            <a:r>
              <a:rPr lang="en-US" altLang="zh-TW" sz="1800" dirty="0" err="1"/>
              <a:t>LeCun</a:t>
            </a:r>
            <a:r>
              <a:rPr lang="en-US" altLang="zh-TW" sz="1800" dirty="0"/>
              <a:t>, Deep multi-scale video prediction beyond mean square error, 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, 2015</a:t>
            </a:r>
          </a:p>
          <a:p>
            <a:pPr lvl="1"/>
            <a:r>
              <a:rPr lang="en-US" altLang="zh-TW" sz="1800" dirty="0"/>
              <a:t>Mehdi Mirza, Simon </a:t>
            </a:r>
            <a:r>
              <a:rPr lang="en-US" altLang="zh-TW" sz="1800" dirty="0" err="1"/>
              <a:t>Osindero</a:t>
            </a:r>
            <a:r>
              <a:rPr lang="en-US" altLang="zh-TW" sz="1800" dirty="0"/>
              <a:t>, Conditional Generative Adversarial Nets, 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, 2014</a:t>
            </a:r>
          </a:p>
          <a:p>
            <a:pPr lvl="1"/>
            <a:r>
              <a:rPr lang="en-US" altLang="zh-TW" sz="1800" dirty="0" err="1"/>
              <a:t>Takeru</a:t>
            </a:r>
            <a:r>
              <a:rPr lang="en-US" altLang="zh-TW" sz="1800" dirty="0"/>
              <a:t> Miyato, Masanori Koyama, </a:t>
            </a:r>
            <a:r>
              <a:rPr lang="en-US" altLang="zh-TW" sz="1800" dirty="0" err="1"/>
              <a:t>cGANs</a:t>
            </a:r>
            <a:r>
              <a:rPr lang="en-US" altLang="zh-TW" sz="1800" dirty="0"/>
              <a:t> with Projection Discriminator, ICLR, 2018</a:t>
            </a:r>
          </a:p>
          <a:p>
            <a:pPr lvl="1"/>
            <a:r>
              <a:rPr lang="en-US" altLang="zh-TW" sz="1800" dirty="0"/>
              <a:t>Han Zhang, Tao Xu, </a:t>
            </a:r>
            <a:r>
              <a:rPr lang="en-US" altLang="zh-TW" sz="1800" dirty="0" err="1"/>
              <a:t>Hongsheng</a:t>
            </a:r>
            <a:r>
              <a:rPr lang="en-US" altLang="zh-TW" sz="1800" dirty="0"/>
              <a:t> Li, </a:t>
            </a:r>
            <a:r>
              <a:rPr lang="en-US" altLang="zh-TW" sz="1800" dirty="0" err="1"/>
              <a:t>Shaoting</a:t>
            </a:r>
            <a:r>
              <a:rPr lang="en-US" altLang="zh-TW" sz="1800" dirty="0"/>
              <a:t> Zhang, </a:t>
            </a:r>
            <a:r>
              <a:rPr lang="en-US" altLang="zh-TW" sz="1800" dirty="0" err="1"/>
              <a:t>Xiaogang</a:t>
            </a:r>
            <a:r>
              <a:rPr lang="en-US" altLang="zh-TW" sz="1800" dirty="0"/>
              <a:t> Wang, </a:t>
            </a:r>
            <a:r>
              <a:rPr lang="en-US" altLang="zh-TW" sz="1800" dirty="0" err="1"/>
              <a:t>Xiaolei</a:t>
            </a:r>
            <a:r>
              <a:rPr lang="en-US" altLang="zh-TW" sz="1800" dirty="0"/>
              <a:t> Huang, Dimitris Metaxas, </a:t>
            </a:r>
            <a:r>
              <a:rPr lang="en-US" altLang="zh-TW" sz="1800" dirty="0" err="1"/>
              <a:t>StackGAN</a:t>
            </a:r>
            <a:r>
              <a:rPr lang="en-US" altLang="zh-TW" sz="1800" dirty="0"/>
              <a:t>++: Realistic Image Synthesis with Stacked Generative Adversarial Networks, 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, 2017</a:t>
            </a:r>
          </a:p>
          <a:p>
            <a:pPr lvl="1"/>
            <a:r>
              <a:rPr lang="en-US" altLang="zh-TW" sz="1800" dirty="0"/>
              <a:t>Augustus </a:t>
            </a:r>
            <a:r>
              <a:rPr lang="en-US" altLang="zh-TW" sz="1800" dirty="0" err="1"/>
              <a:t>Odena</a:t>
            </a:r>
            <a:r>
              <a:rPr lang="en-US" altLang="zh-TW" sz="1800" dirty="0"/>
              <a:t>, Christopher </a:t>
            </a:r>
            <a:r>
              <a:rPr lang="en-US" altLang="zh-TW" sz="1800" dirty="0" err="1"/>
              <a:t>Olah</a:t>
            </a:r>
            <a:r>
              <a:rPr lang="en-US" altLang="zh-TW" sz="1800" dirty="0"/>
              <a:t>, Jonathon </a:t>
            </a:r>
            <a:r>
              <a:rPr lang="en-US" altLang="zh-TW" sz="1800" dirty="0" err="1"/>
              <a:t>Shlens</a:t>
            </a:r>
            <a:r>
              <a:rPr lang="en-US" altLang="zh-TW" sz="1800" dirty="0"/>
              <a:t>, Conditional Image Synthesis With Auxiliary Classifier GANs, ICML, 2017</a:t>
            </a:r>
          </a:p>
          <a:p>
            <a:pPr lvl="1"/>
            <a:endParaRPr lang="en-US" altLang="zh-TW" sz="1800" dirty="0"/>
          </a:p>
          <a:p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7078323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48D2BE-2BCE-4FC7-B1EE-921F8F0A9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Reference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032367-FD4E-4D71-BD39-6C11F714B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Autofit/>
          </a:bodyPr>
          <a:lstStyle/>
          <a:p>
            <a:r>
              <a:rPr lang="en-US" altLang="zh-TW" sz="2400" b="1" dirty="0"/>
              <a:t>Generational Generation</a:t>
            </a:r>
          </a:p>
          <a:p>
            <a:pPr lvl="1"/>
            <a:r>
              <a:rPr lang="en-US" altLang="zh-TW" sz="1800" dirty="0" err="1"/>
              <a:t>Yaroslav</a:t>
            </a:r>
            <a:r>
              <a:rPr lang="en-US" altLang="zh-TW" sz="1800" dirty="0"/>
              <a:t> </a:t>
            </a:r>
            <a:r>
              <a:rPr lang="en-US" altLang="zh-TW" sz="1800" dirty="0" err="1"/>
              <a:t>Ganin</a:t>
            </a:r>
            <a:r>
              <a:rPr lang="en-US" altLang="zh-TW" sz="1800" dirty="0"/>
              <a:t>, Victor </a:t>
            </a:r>
            <a:r>
              <a:rPr lang="en-US" altLang="zh-TW" sz="1800" dirty="0" err="1"/>
              <a:t>Lempitsky</a:t>
            </a:r>
            <a:r>
              <a:rPr lang="en-US" altLang="zh-TW" sz="1800" dirty="0"/>
              <a:t>, Unsupervised Domain Adaptation by Backpropagation, ICML, 2015</a:t>
            </a:r>
          </a:p>
          <a:p>
            <a:pPr lvl="1"/>
            <a:r>
              <a:rPr lang="en-US" altLang="zh-TW" sz="1800" dirty="0"/>
              <a:t>Hana </a:t>
            </a:r>
            <a:r>
              <a:rPr lang="en-US" altLang="zh-TW" sz="1800" dirty="0" err="1"/>
              <a:t>Ajakan</a:t>
            </a:r>
            <a:r>
              <a:rPr lang="en-US" altLang="zh-TW" sz="1800" dirty="0"/>
              <a:t>, Pascal Germain, Hugo Larochelle, François </a:t>
            </a:r>
            <a:r>
              <a:rPr lang="en-US" altLang="zh-TW" sz="1800" dirty="0" err="1"/>
              <a:t>Laviolette</a:t>
            </a:r>
            <a:r>
              <a:rPr lang="en-US" altLang="zh-TW" sz="1800" dirty="0"/>
              <a:t>, Mario Marchand, Domain-Adversarial Training of Neural Networks, JMLR, 2016 </a:t>
            </a:r>
            <a:endParaRPr lang="zh-TW" altLang="en-US" sz="1800" dirty="0"/>
          </a:p>
          <a:p>
            <a:pPr lvl="1"/>
            <a:endParaRPr lang="en-US" altLang="zh-TW" sz="1800" dirty="0"/>
          </a:p>
          <a:p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60396066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A695D3-44AA-42AD-985D-AF8901F8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Reference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7BB54C-01FE-4C20-8261-FB74421DC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41875"/>
          </a:xfrm>
        </p:spPr>
        <p:txBody>
          <a:bodyPr>
            <a:normAutofit/>
          </a:bodyPr>
          <a:lstStyle/>
          <a:p>
            <a:r>
              <a:rPr lang="en-US" altLang="zh-TW" sz="2400" b="1" dirty="0"/>
              <a:t>Unsupervised Conditional Generation</a:t>
            </a:r>
          </a:p>
          <a:p>
            <a:pPr lvl="1"/>
            <a:r>
              <a:rPr lang="en-US" altLang="zh-TW" sz="1800" dirty="0"/>
              <a:t>Jun-Yan Zhu, </a:t>
            </a:r>
            <a:r>
              <a:rPr lang="en-US" altLang="zh-TW" sz="1800" dirty="0" err="1"/>
              <a:t>Taesung</a:t>
            </a:r>
            <a:r>
              <a:rPr lang="en-US" altLang="zh-TW" sz="1800" dirty="0"/>
              <a:t> Park, Phillip Isola, Alexei A. </a:t>
            </a:r>
            <a:r>
              <a:rPr lang="en-US" altLang="zh-TW" sz="1800" dirty="0" err="1"/>
              <a:t>Efros</a:t>
            </a:r>
            <a:r>
              <a:rPr lang="en-US" altLang="zh-TW" sz="1800" dirty="0"/>
              <a:t>, Unpaired Image-to-Image Translation using Cycle-Consistent Adversarial Networks, ICCV, 2017</a:t>
            </a:r>
          </a:p>
          <a:p>
            <a:pPr lvl="1"/>
            <a:r>
              <a:rPr lang="en-US" altLang="zh-TW" sz="1800" dirty="0" err="1"/>
              <a:t>Zili</a:t>
            </a:r>
            <a:r>
              <a:rPr lang="en-US" altLang="zh-TW" sz="1800" dirty="0"/>
              <a:t> Yi, Hao Zhang, Ping Tan, </a:t>
            </a:r>
            <a:r>
              <a:rPr lang="en-US" altLang="zh-TW" sz="1800" dirty="0" err="1"/>
              <a:t>Minglun</a:t>
            </a:r>
            <a:r>
              <a:rPr lang="en-US" altLang="zh-TW" sz="1800" dirty="0"/>
              <a:t> Gong, </a:t>
            </a:r>
            <a:r>
              <a:rPr lang="en-US" altLang="zh-TW" sz="1800" dirty="0" err="1"/>
              <a:t>DualGAN</a:t>
            </a:r>
            <a:r>
              <a:rPr lang="en-US" altLang="zh-TW" sz="1800" dirty="0"/>
              <a:t>: Unsupervised Dual Learning for Image-to-Image Translation, ICCV, 2017</a:t>
            </a:r>
          </a:p>
          <a:p>
            <a:pPr lvl="1"/>
            <a:r>
              <a:rPr lang="de-DE" altLang="zh-TW" sz="1800" dirty="0"/>
              <a:t>Tomer Galanti, Lior Wolf, Sagie Benaim, </a:t>
            </a:r>
            <a:r>
              <a:rPr lang="en-US" altLang="zh-TW" sz="1800" dirty="0"/>
              <a:t>The Role of Minimal Complexity Functions in Unsupervised Learning of Semantic Mappings, ICLR, 2018</a:t>
            </a:r>
          </a:p>
          <a:p>
            <a:pPr lvl="1"/>
            <a:r>
              <a:rPr lang="en-US" altLang="zh-TW" sz="1800" dirty="0"/>
              <a:t>Yaniv </a:t>
            </a:r>
            <a:r>
              <a:rPr lang="en-US" altLang="zh-TW" sz="1800" dirty="0" err="1"/>
              <a:t>Taigman</a:t>
            </a:r>
            <a:r>
              <a:rPr lang="en-US" altLang="zh-TW" sz="1800" dirty="0"/>
              <a:t>, Adam </a:t>
            </a:r>
            <a:r>
              <a:rPr lang="en-US" altLang="zh-TW" sz="1800" dirty="0" err="1"/>
              <a:t>Polyak</a:t>
            </a:r>
            <a:r>
              <a:rPr lang="en-US" altLang="zh-TW" sz="1800" dirty="0"/>
              <a:t>, </a:t>
            </a:r>
            <a:r>
              <a:rPr lang="en-US" altLang="zh-TW" sz="1800" dirty="0" err="1"/>
              <a:t>Lior</a:t>
            </a:r>
            <a:r>
              <a:rPr lang="en-US" altLang="zh-TW" sz="1800" dirty="0"/>
              <a:t> Wolf, Unsupervised Cross-Domain Image Generation, ICLR, 2017</a:t>
            </a:r>
          </a:p>
          <a:p>
            <a:pPr lvl="1"/>
            <a:r>
              <a:rPr lang="en-US" altLang="zh-TW" sz="1800" dirty="0"/>
              <a:t>Asha </a:t>
            </a:r>
            <a:r>
              <a:rPr lang="en-US" altLang="zh-TW" sz="1800" dirty="0" err="1"/>
              <a:t>Anoosheh</a:t>
            </a:r>
            <a:r>
              <a:rPr lang="en-US" altLang="zh-TW" sz="1800" dirty="0"/>
              <a:t>, </a:t>
            </a:r>
            <a:r>
              <a:rPr lang="en-US" altLang="zh-TW" sz="1800" dirty="0" err="1"/>
              <a:t>Eirikur</a:t>
            </a:r>
            <a:r>
              <a:rPr lang="en-US" altLang="zh-TW" sz="1800" dirty="0"/>
              <a:t> Agustsson, Radu </a:t>
            </a:r>
            <a:r>
              <a:rPr lang="en-US" altLang="zh-TW" sz="1800" dirty="0" err="1"/>
              <a:t>Timofte</a:t>
            </a:r>
            <a:r>
              <a:rPr lang="en-US" altLang="zh-TW" sz="1800" dirty="0"/>
              <a:t>, Luc Van </a:t>
            </a:r>
            <a:r>
              <a:rPr lang="en-US" altLang="zh-TW" sz="1800" dirty="0" err="1"/>
              <a:t>Gool</a:t>
            </a:r>
            <a:r>
              <a:rPr lang="en-US" altLang="zh-TW" sz="1800" dirty="0"/>
              <a:t>, </a:t>
            </a:r>
            <a:r>
              <a:rPr lang="en-US" altLang="zh-TW" sz="1800" dirty="0" err="1"/>
              <a:t>ComboGAN</a:t>
            </a:r>
            <a:r>
              <a:rPr lang="en-US" altLang="zh-TW" sz="1800" dirty="0"/>
              <a:t>: Unrestrained Scalability for Image Domain Translation, 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, 2017</a:t>
            </a:r>
          </a:p>
          <a:p>
            <a:pPr lvl="1"/>
            <a:r>
              <a:rPr lang="en-US" altLang="zh-TW" sz="1800" dirty="0"/>
              <a:t>Amélie Royer, Konstantinos </a:t>
            </a:r>
            <a:r>
              <a:rPr lang="en-US" altLang="zh-TW" sz="1800" dirty="0" err="1"/>
              <a:t>Bousmalis</a:t>
            </a:r>
            <a:r>
              <a:rPr lang="en-US" altLang="zh-TW" sz="1800" dirty="0"/>
              <a:t>, Stephan Gouws, Fred </a:t>
            </a:r>
            <a:r>
              <a:rPr lang="en-US" altLang="zh-TW" sz="1800" dirty="0" err="1"/>
              <a:t>Bertsch</a:t>
            </a:r>
            <a:r>
              <a:rPr lang="en-US" altLang="zh-TW" sz="1800" dirty="0"/>
              <a:t>, Inbar </a:t>
            </a:r>
            <a:r>
              <a:rPr lang="en-US" altLang="zh-TW" sz="1800" dirty="0" err="1"/>
              <a:t>Mosseri</a:t>
            </a:r>
            <a:r>
              <a:rPr lang="en-US" altLang="zh-TW" sz="1800" dirty="0"/>
              <a:t>, Forrester Cole, Kevin Murphy, XGAN: Unsupervised Image-to-Image Translation for Many-to-Many Mappings, 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, 2017</a:t>
            </a:r>
          </a:p>
          <a:p>
            <a:endParaRPr lang="en-US" altLang="zh-TW" sz="1800" dirty="0"/>
          </a:p>
          <a:p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30868116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39B7D7-6490-449B-99BD-48EA79B9A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Reference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BA7F908-CFCD-4398-B9DE-4E4BD456B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b="1" dirty="0"/>
              <a:t>Unsupervised Conditional Generation</a:t>
            </a:r>
          </a:p>
          <a:p>
            <a:pPr lvl="1"/>
            <a:r>
              <a:rPr lang="en-US" altLang="zh-TW" sz="1800" dirty="0"/>
              <a:t>Guillaume </a:t>
            </a:r>
            <a:r>
              <a:rPr lang="en-US" altLang="zh-TW" sz="1800" dirty="0" err="1"/>
              <a:t>Lample</a:t>
            </a:r>
            <a:r>
              <a:rPr lang="en-US" altLang="zh-TW" sz="1800" dirty="0"/>
              <a:t>, Neil </a:t>
            </a:r>
            <a:r>
              <a:rPr lang="en-US" altLang="zh-TW" sz="1800" dirty="0" err="1"/>
              <a:t>Zeghidour</a:t>
            </a:r>
            <a:r>
              <a:rPr lang="en-US" altLang="zh-TW" sz="1800" dirty="0"/>
              <a:t>, Nicolas </a:t>
            </a:r>
            <a:r>
              <a:rPr lang="en-US" altLang="zh-TW" sz="1800" dirty="0" err="1"/>
              <a:t>Usunier</a:t>
            </a:r>
            <a:r>
              <a:rPr lang="en-US" altLang="zh-TW" sz="1800" dirty="0"/>
              <a:t>, Antoine </a:t>
            </a:r>
            <a:r>
              <a:rPr lang="en-US" altLang="zh-TW" sz="1800" dirty="0" err="1"/>
              <a:t>Bordes</a:t>
            </a:r>
            <a:r>
              <a:rPr lang="en-US" altLang="zh-TW" sz="1800" dirty="0"/>
              <a:t>, </a:t>
            </a:r>
            <a:r>
              <a:rPr lang="en-US" altLang="zh-TW" sz="1800" dirty="0" err="1"/>
              <a:t>Ludovic</a:t>
            </a:r>
            <a:r>
              <a:rPr lang="en-US" altLang="zh-TW" sz="1800" dirty="0"/>
              <a:t> Denoyer, </a:t>
            </a:r>
            <a:r>
              <a:rPr lang="en-US" altLang="zh-TW" sz="1800" dirty="0" err="1"/>
              <a:t>Marc'Aurelio</a:t>
            </a:r>
            <a:r>
              <a:rPr lang="en-US" altLang="zh-TW" sz="1800" dirty="0"/>
              <a:t> Ranzato, Fader Networks: Manipulating Images by Sliding Attributes, NIPS, 2017</a:t>
            </a:r>
          </a:p>
          <a:p>
            <a:pPr lvl="1"/>
            <a:r>
              <a:rPr lang="en-US" altLang="zh-TW" sz="1800" dirty="0" err="1"/>
              <a:t>Taeksoo</a:t>
            </a:r>
            <a:r>
              <a:rPr lang="en-US" altLang="zh-TW" sz="1800" dirty="0"/>
              <a:t> Kim, </a:t>
            </a:r>
            <a:r>
              <a:rPr lang="en-US" altLang="zh-TW" sz="1800" dirty="0" err="1"/>
              <a:t>Moonsu</a:t>
            </a:r>
            <a:r>
              <a:rPr lang="en-US" altLang="zh-TW" sz="1800" dirty="0"/>
              <a:t> Cha, </a:t>
            </a:r>
            <a:r>
              <a:rPr lang="en-US" altLang="zh-TW" sz="1800" dirty="0" err="1"/>
              <a:t>Hyunsoo</a:t>
            </a:r>
            <a:r>
              <a:rPr lang="en-US" altLang="zh-TW" sz="1800" dirty="0"/>
              <a:t> Kim, Jung Kwon Lee, </a:t>
            </a:r>
            <a:r>
              <a:rPr lang="en-US" altLang="zh-TW" sz="1800" dirty="0" err="1"/>
              <a:t>Jiwon</a:t>
            </a:r>
            <a:r>
              <a:rPr lang="en-US" altLang="zh-TW" sz="1800" dirty="0"/>
              <a:t> Kim, Learning to Discover Cross-Domain Relations with Generative Adversarial Networks, ICML, 2017</a:t>
            </a:r>
          </a:p>
          <a:p>
            <a:pPr lvl="1"/>
            <a:r>
              <a:rPr lang="en-US" altLang="zh-TW" sz="1800" dirty="0"/>
              <a:t>Ming-Yu Liu, </a:t>
            </a:r>
            <a:r>
              <a:rPr lang="en-US" altLang="zh-TW" sz="1800" dirty="0" err="1"/>
              <a:t>Oncel</a:t>
            </a:r>
            <a:r>
              <a:rPr lang="en-US" altLang="zh-TW" sz="1800" dirty="0"/>
              <a:t> </a:t>
            </a:r>
            <a:r>
              <a:rPr lang="en-US" altLang="zh-TW" sz="1800" dirty="0" err="1"/>
              <a:t>Tuzel</a:t>
            </a:r>
            <a:r>
              <a:rPr lang="en-US" altLang="zh-TW" sz="1800" dirty="0"/>
              <a:t>, “Coupled Generative Adversarial Networks”, NIPS, 2016</a:t>
            </a:r>
          </a:p>
          <a:p>
            <a:pPr lvl="1"/>
            <a:r>
              <a:rPr lang="en-US" altLang="zh-TW" sz="1800" dirty="0"/>
              <a:t>Ming-Yu Liu, Thomas </a:t>
            </a:r>
            <a:r>
              <a:rPr lang="en-US" altLang="zh-TW" sz="1800" dirty="0" err="1"/>
              <a:t>Breuel</a:t>
            </a:r>
            <a:r>
              <a:rPr lang="en-US" altLang="zh-TW" sz="1800" dirty="0"/>
              <a:t>, Jan Kautz, Unsupervised Image-to-Image Translation Networks, NIPS, 2017</a:t>
            </a:r>
          </a:p>
          <a:p>
            <a:pPr lvl="1"/>
            <a:r>
              <a:rPr lang="en-US" altLang="zh-TW" sz="1800" dirty="0" err="1"/>
              <a:t>Yunjey</a:t>
            </a:r>
            <a:r>
              <a:rPr lang="en-US" altLang="zh-TW" sz="1800" dirty="0"/>
              <a:t> Choi, </a:t>
            </a:r>
            <a:r>
              <a:rPr lang="en-US" altLang="zh-TW" sz="1800" dirty="0" err="1"/>
              <a:t>Minje</a:t>
            </a:r>
            <a:r>
              <a:rPr lang="en-US" altLang="zh-TW" sz="1800" dirty="0"/>
              <a:t> Choi, </a:t>
            </a:r>
            <a:r>
              <a:rPr lang="en-US" altLang="zh-TW" sz="1800" dirty="0" err="1"/>
              <a:t>Munyoung</a:t>
            </a:r>
            <a:r>
              <a:rPr lang="en-US" altLang="zh-TW" sz="1800" dirty="0"/>
              <a:t> Kim, Jung-Woo Ha, </a:t>
            </a:r>
            <a:r>
              <a:rPr lang="en-US" altLang="zh-TW" sz="1800" dirty="0" err="1"/>
              <a:t>Sunghun</a:t>
            </a:r>
            <a:r>
              <a:rPr lang="en-US" altLang="zh-TW" sz="1800" dirty="0"/>
              <a:t> Kim, </a:t>
            </a:r>
            <a:r>
              <a:rPr lang="en-US" altLang="zh-TW" sz="1800" dirty="0" err="1"/>
              <a:t>Jaegul</a:t>
            </a:r>
            <a:r>
              <a:rPr lang="en-US" altLang="zh-TW" sz="1800" dirty="0"/>
              <a:t> Choo, </a:t>
            </a:r>
            <a:r>
              <a:rPr lang="en-US" altLang="zh-TW" sz="1800" dirty="0" err="1"/>
              <a:t>StarGAN</a:t>
            </a:r>
            <a:r>
              <a:rPr lang="en-US" altLang="zh-TW" sz="1800" dirty="0"/>
              <a:t>: Unified Generative Adversarial Networks for Multi-Domain Image-to-Image Translation, </a:t>
            </a:r>
            <a:r>
              <a:rPr lang="en-US" altLang="zh-TW" sz="1800" dirty="0" err="1"/>
              <a:t>arXiv</a:t>
            </a:r>
            <a:r>
              <a:rPr lang="en-US" altLang="zh-TW" sz="1800" dirty="0"/>
              <a:t>, 2017</a:t>
            </a:r>
          </a:p>
          <a:p>
            <a:endParaRPr lang="en-US" altLang="zh-TW" sz="1800" dirty="0"/>
          </a:p>
          <a:p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8843332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7306BF78-0ADF-4368-8342-0B2C3F8DB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7350" y="1593516"/>
            <a:ext cx="5829300" cy="1790700"/>
          </a:xfrm>
        </p:spPr>
        <p:txBody>
          <a:bodyPr>
            <a:normAutofit/>
          </a:bodyPr>
          <a:lstStyle/>
          <a:p>
            <a:r>
              <a:rPr lang="en-US" altLang="zh-TW" sz="3300" dirty="0"/>
              <a:t>Generative Adversarial Network </a:t>
            </a:r>
            <a:br>
              <a:rPr lang="en-US" altLang="zh-TW" sz="3300" dirty="0"/>
            </a:br>
            <a:r>
              <a:rPr lang="en-US" altLang="zh-TW" sz="2100" dirty="0"/>
              <a:t>and its Applications to Signal Processing </a:t>
            </a:r>
            <a:br>
              <a:rPr lang="en-US" altLang="zh-TW" sz="2100" dirty="0"/>
            </a:br>
            <a:r>
              <a:rPr lang="en-US" altLang="zh-TW" sz="2100" dirty="0"/>
              <a:t>and Natural Language Processing</a:t>
            </a:r>
            <a:endParaRPr lang="zh-TW" altLang="en-US" sz="21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2697972-6A10-416F-9E36-F23BAC49F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250" y="3706490"/>
            <a:ext cx="5143500" cy="1241822"/>
          </a:xfrm>
        </p:spPr>
        <p:txBody>
          <a:bodyPr>
            <a:normAutofit/>
          </a:bodyPr>
          <a:lstStyle/>
          <a:p>
            <a:r>
              <a:rPr lang="en-US" altLang="zh-TW" sz="4050" dirty="0">
                <a:solidFill>
                  <a:srgbClr val="0000FF"/>
                </a:solidFill>
              </a:rPr>
              <a:t>Part II: Speech Signal  Processing</a:t>
            </a:r>
          </a:p>
        </p:txBody>
      </p:sp>
    </p:spTree>
    <p:extLst>
      <p:ext uri="{BB962C8B-B14F-4D97-AF65-F5344CB8AC3E}">
        <p14:creationId xmlns:p14="http://schemas.microsoft.com/office/powerpoint/2010/main" val="2968215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13432</TotalTime>
  <Words>17160</Words>
  <Application>Microsoft Office PowerPoint</Application>
  <PresentationFormat>如螢幕大小 (4:3)</PresentationFormat>
  <Paragraphs>3898</Paragraphs>
  <Slides>222</Slides>
  <Notes>146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222</vt:i4>
      </vt:variant>
    </vt:vector>
  </HeadingPairs>
  <TitlesOfParts>
    <vt:vector size="237" baseType="lpstr">
      <vt:lpstr>Lucida Grande</vt:lpstr>
      <vt:lpstr>Microsoft YaHei</vt:lpstr>
      <vt:lpstr>NimbusRomNo9L-ReguItal</vt:lpstr>
      <vt:lpstr>微軟正黑體</vt:lpstr>
      <vt:lpstr>新細明體</vt:lpstr>
      <vt:lpstr>標楷體</vt:lpstr>
      <vt:lpstr>Arial</vt:lpstr>
      <vt:lpstr>Calibri</vt:lpstr>
      <vt:lpstr>Calibri Light</vt:lpstr>
      <vt:lpstr>Cambria Math</vt:lpstr>
      <vt:lpstr>Comic Sans MS</vt:lpstr>
      <vt:lpstr>Helvetica</vt:lpstr>
      <vt:lpstr>Times New Roman</vt:lpstr>
      <vt:lpstr>Wingdings</vt:lpstr>
      <vt:lpstr>Office 佈景主題</vt:lpstr>
      <vt:lpstr>Generative Adversarial Network  and its Applications to Signal Processing  and Natural Language Processing</vt:lpstr>
      <vt:lpstr>Outline</vt:lpstr>
      <vt:lpstr>PowerPoint 簡報</vt:lpstr>
      <vt:lpstr>PowerPoint 簡報</vt:lpstr>
      <vt:lpstr>ICASSP</vt:lpstr>
      <vt:lpstr>Outline of Part 1</vt:lpstr>
      <vt:lpstr>Outline of Part 1</vt:lpstr>
      <vt:lpstr>Anime Face Generation</vt:lpstr>
      <vt:lpstr>Basic Idea of GAN</vt:lpstr>
      <vt:lpstr>Basic Idea of GAN</vt:lpstr>
      <vt:lpstr>PowerPoint 簡報</vt:lpstr>
      <vt:lpstr>PowerPoint 簡報</vt:lpstr>
      <vt:lpstr>PowerPoint 簡報</vt:lpstr>
      <vt:lpstr>Anime Face Generation</vt:lpstr>
      <vt:lpstr>Anime Face Generation</vt:lpstr>
      <vt:lpstr>Anime Face Generation</vt:lpstr>
      <vt:lpstr>Anime Face Generation</vt:lpstr>
      <vt:lpstr>Anime Face Generation</vt:lpstr>
      <vt:lpstr>Anime Face Generation</vt:lpstr>
      <vt:lpstr>Anime Face Generation</vt:lpstr>
      <vt:lpstr>The faces generated by machine.</vt:lpstr>
      <vt:lpstr>PowerPoint 簡報</vt:lpstr>
      <vt:lpstr>(Variational) Auto-encoder</vt:lpstr>
      <vt:lpstr>Auto-encoder v.s. GAN</vt:lpstr>
      <vt:lpstr>PowerPoint 簡報</vt:lpstr>
      <vt:lpstr>Outline of Part 1</vt:lpstr>
      <vt:lpstr>Generator </vt:lpstr>
      <vt:lpstr>Discriminator</vt:lpstr>
      <vt:lpstr>Discriminator</vt:lpstr>
      <vt:lpstr>Discriminator</vt:lpstr>
      <vt:lpstr>PowerPoint 簡報</vt:lpstr>
      <vt:lpstr>PowerPoint 簡報</vt:lpstr>
      <vt:lpstr>Outline of Part 1</vt:lpstr>
      <vt:lpstr>JS divergence is not suitable</vt:lpstr>
      <vt:lpstr>PowerPoint 簡報</vt:lpstr>
      <vt:lpstr>Wasserstein distance</vt:lpstr>
      <vt:lpstr>Wasserstein distance</vt:lpstr>
      <vt:lpstr>PowerPoint 簡報</vt:lpstr>
      <vt:lpstr>WGAN</vt:lpstr>
      <vt:lpstr>PowerPoint 簡報</vt:lpstr>
      <vt:lpstr>Energy-based GAN (EBGAN)</vt:lpstr>
      <vt:lpstr>Mode Collapse  </vt:lpstr>
      <vt:lpstr>Missing Mode?</vt:lpstr>
      <vt:lpstr>Ensemble</vt:lpstr>
      <vt:lpstr>Objective Evaluation</vt:lpstr>
      <vt:lpstr>Objective Evaluation</vt:lpstr>
      <vt:lpstr>Outline of Part 1</vt:lpstr>
      <vt:lpstr>PowerPoint 簡報</vt:lpstr>
      <vt:lpstr>Text-to-Image</vt:lpstr>
      <vt:lpstr>Conditional GAN</vt:lpstr>
      <vt:lpstr>Conditional GAN</vt:lpstr>
      <vt:lpstr>Conditional GAN - Discriminator</vt:lpstr>
      <vt:lpstr>Conditional GAN</vt:lpstr>
      <vt:lpstr>Conditional GAN - Image-to-image</vt:lpstr>
      <vt:lpstr>Conditional GAN - Image-to-image</vt:lpstr>
      <vt:lpstr>Conditional GAN - Image-to-image</vt:lpstr>
      <vt:lpstr>Conditional GAN  - Video Generation</vt:lpstr>
      <vt:lpstr>PowerPoint 簡報</vt:lpstr>
      <vt:lpstr>Domain Adversarial Training</vt:lpstr>
      <vt:lpstr>Domain Adversarial Training</vt:lpstr>
      <vt:lpstr>Domain Adversarial Training</vt:lpstr>
      <vt:lpstr>Outline of Part 1</vt:lpstr>
      <vt:lpstr>PowerPoint 簡報</vt:lpstr>
      <vt:lpstr>Unsupervised  Conditional Generation</vt:lpstr>
      <vt:lpstr>Direct Transformation</vt:lpstr>
      <vt:lpstr>Direct Transformation</vt:lpstr>
      <vt:lpstr>Direct Transformation</vt:lpstr>
      <vt:lpstr>Direct Transformation</vt:lpstr>
      <vt:lpstr>Direct Transformation </vt:lpstr>
      <vt:lpstr>Direct Transformation </vt:lpstr>
      <vt:lpstr>PowerPoint 簡報</vt:lpstr>
      <vt:lpstr>Issue of Cycle Consistency</vt:lpstr>
      <vt:lpstr>Unsupervised  Conditional Generation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Outline of Part 1</vt:lpstr>
      <vt:lpstr>Basic Components </vt:lpstr>
      <vt:lpstr>Neural network as Actor</vt:lpstr>
      <vt:lpstr>PowerPoint 簡報</vt:lpstr>
      <vt:lpstr>PowerPoint 簡報</vt:lpstr>
      <vt:lpstr>Actor, Environment, Reward </vt:lpstr>
      <vt:lpstr>Reinforcement Learning v.s. GAN</vt:lpstr>
      <vt:lpstr>Imitation Learning</vt:lpstr>
      <vt:lpstr>Inverse Reinforcement Learning</vt:lpstr>
      <vt:lpstr>Framework of IRL</vt:lpstr>
      <vt:lpstr>PowerPoint 簡報</vt:lpstr>
      <vt:lpstr>Concluding Remarks</vt:lpstr>
      <vt:lpstr>Reference</vt:lpstr>
      <vt:lpstr>Reference</vt:lpstr>
      <vt:lpstr>Reference</vt:lpstr>
      <vt:lpstr>Reference</vt:lpstr>
      <vt:lpstr>Reference</vt:lpstr>
      <vt:lpstr>Reference</vt:lpstr>
      <vt:lpstr>Generative Adversarial Network  and its Applications to Signal Processing  and Natural Language Processing</vt:lpstr>
      <vt:lpstr>Outline of Part II</vt:lpstr>
      <vt:lpstr>Speech Signal Generation (Regression Task)</vt:lpstr>
      <vt:lpstr>Speech, Speaker, Emotion Recognition and Lip-reading (Classification Task)</vt:lpstr>
      <vt:lpstr>Outline of Part II</vt:lpstr>
      <vt:lpstr>Speech Enhancement</vt:lpstr>
      <vt:lpstr>PowerPoint 簡報</vt:lpstr>
      <vt:lpstr>PowerPoint 簡報</vt:lpstr>
      <vt:lpstr>Speech Enhancement</vt:lpstr>
      <vt:lpstr>Speech Enhancement (Pix2Pix)</vt:lpstr>
      <vt:lpstr>Speech Enhancement (Pix2Pix)</vt:lpstr>
      <vt:lpstr>Speech Enhancement</vt:lpstr>
      <vt:lpstr>Speech Enhancement (FSEGAN)</vt:lpstr>
      <vt:lpstr>Speech Enhancement (FSEGAN)</vt:lpstr>
      <vt:lpstr>Speech Enhancement</vt:lpstr>
      <vt:lpstr>Speech Enhancement (ATME)</vt:lpstr>
      <vt:lpstr>Speech Enhancement (ATME)</vt:lpstr>
      <vt:lpstr>Speech Enhancement (ATME)</vt:lpstr>
      <vt:lpstr>Speech Enhancement (AFT) </vt:lpstr>
      <vt:lpstr>Speech Enhancement (AFT) </vt:lpstr>
      <vt:lpstr>Outline of Part II</vt:lpstr>
      <vt:lpstr>Postfilter</vt:lpstr>
      <vt:lpstr>Postfilter</vt:lpstr>
      <vt:lpstr>Postfilter (GAN-based Postfilter)</vt:lpstr>
      <vt:lpstr>PowerPoint 簡報</vt:lpstr>
      <vt:lpstr>PowerPoint 簡報</vt:lpstr>
      <vt:lpstr>Postfilter (GAN-postfilter-SFTF)</vt:lpstr>
      <vt:lpstr>Postfilter (GAN-postfilter-SFTF)</vt:lpstr>
      <vt:lpstr>Speech Synthesis</vt:lpstr>
      <vt:lpstr>PowerPoint 簡報</vt:lpstr>
      <vt:lpstr>Speech Synthesis</vt:lpstr>
      <vt:lpstr>PowerPoint 簡報</vt:lpstr>
      <vt:lpstr>Speech Synthesis</vt:lpstr>
      <vt:lpstr>Speech Synthesis (GlottGAN) </vt:lpstr>
      <vt:lpstr>Speech Synthesis</vt:lpstr>
      <vt:lpstr>Speech Synthesis (SS-GAN-MTL) </vt:lpstr>
      <vt:lpstr>Speech Synthesis (SS-GAN-MTL)</vt:lpstr>
      <vt:lpstr>Voice Conversion </vt:lpstr>
      <vt:lpstr>Voice Conversion </vt:lpstr>
      <vt:lpstr>Voice Conversion (VAW-GAN)</vt:lpstr>
      <vt:lpstr>Voice Conversion </vt:lpstr>
      <vt:lpstr>Voice Conversion (LSM)</vt:lpstr>
      <vt:lpstr>Voice Conversion (LSM)</vt:lpstr>
      <vt:lpstr>Voice Conversion</vt:lpstr>
      <vt:lpstr>Voice Conversion (CycleGAN-VC)</vt:lpstr>
      <vt:lpstr>Voice Conversion </vt:lpstr>
      <vt:lpstr>Voice Conversion (Multi-target VC) </vt:lpstr>
      <vt:lpstr>Outline of Part II</vt:lpstr>
      <vt:lpstr>Speech, Speaker, Emotion Recognition and Lip-reading (Classification Task)</vt:lpstr>
      <vt:lpstr>Speech Recognition </vt:lpstr>
      <vt:lpstr>Speech Recognition (AMT) </vt:lpstr>
      <vt:lpstr>Speech Recognition </vt:lpstr>
      <vt:lpstr>Speech Recognition (DAT) </vt:lpstr>
      <vt:lpstr>Speech Recognition </vt:lpstr>
      <vt:lpstr>Speech Recognition (GAN-Enhancer)</vt:lpstr>
      <vt:lpstr>Outline of Part II</vt:lpstr>
      <vt:lpstr>Speaker Recognition </vt:lpstr>
      <vt:lpstr>Speaker Recognition (DANN) </vt:lpstr>
      <vt:lpstr>Outline of Part II</vt:lpstr>
      <vt:lpstr>Emotion Recognition </vt:lpstr>
      <vt:lpstr>Emotion Recognition (AAE-ER) </vt:lpstr>
      <vt:lpstr>Outline of Part II</vt:lpstr>
      <vt:lpstr>Lip-reading</vt:lpstr>
      <vt:lpstr>Lip-reading (DAT-LR) </vt:lpstr>
      <vt:lpstr>Outline of Part II</vt:lpstr>
      <vt:lpstr>Speech Signal Generation (Regression Task)</vt:lpstr>
      <vt:lpstr>Speech, Speaker, Emotion Recognition and Lip-reading (Classification Task)</vt:lpstr>
      <vt:lpstr>More GANs in Speech </vt:lpstr>
      <vt:lpstr>References</vt:lpstr>
      <vt:lpstr>References</vt:lpstr>
      <vt:lpstr>References</vt:lpstr>
      <vt:lpstr>References</vt:lpstr>
      <vt:lpstr>GANs in ICASSP 2018</vt:lpstr>
      <vt:lpstr>GANs in ICASSP 2018</vt:lpstr>
      <vt:lpstr>PowerPoint 簡報</vt:lpstr>
      <vt:lpstr>Generative Adversarial Network  and its Applications to Signal Processing  and Natural Language Processing</vt:lpstr>
      <vt:lpstr>Outline of Part III</vt:lpstr>
      <vt:lpstr>Conditional Sequence Generation</vt:lpstr>
      <vt:lpstr>Review: Sequence-to-sequence</vt:lpstr>
      <vt:lpstr>Outline of Part III</vt:lpstr>
      <vt:lpstr>Introduction</vt:lpstr>
      <vt:lpstr>Maximizing Expected Reward</vt:lpstr>
      <vt:lpstr>Policy Gradient - Implemenation</vt:lpstr>
      <vt:lpstr>Comparison</vt:lpstr>
      <vt:lpstr>Outline of Part III</vt:lpstr>
      <vt:lpstr>Conditional GAN</vt:lpstr>
      <vt:lpstr>Algorithm</vt:lpstr>
      <vt:lpstr>PowerPoint 簡報</vt:lpstr>
      <vt:lpstr>Three Categories of Solutions</vt:lpstr>
      <vt:lpstr>PowerPoint 簡報</vt:lpstr>
      <vt:lpstr>What is the problem?</vt:lpstr>
      <vt:lpstr>Three Categories of Solutions</vt:lpstr>
      <vt:lpstr>Reinforcement Learning?</vt:lpstr>
      <vt:lpstr>PowerPoint 簡報</vt:lpstr>
      <vt:lpstr>Reward for Every Generation Step</vt:lpstr>
      <vt:lpstr>Reward for Every Generation Step</vt:lpstr>
      <vt:lpstr>PowerPoint 簡報</vt:lpstr>
      <vt:lpstr>More Applications</vt:lpstr>
      <vt:lpstr>Outline of Part III</vt:lpstr>
      <vt:lpstr>Text Style Transfer</vt:lpstr>
      <vt:lpstr>Direct Transformation</vt:lpstr>
      <vt:lpstr>Direct Transformation</vt:lpstr>
      <vt:lpstr>Direct Transformation</vt:lpstr>
      <vt:lpstr>PowerPoint 簡報</vt:lpstr>
      <vt:lpstr>PowerPoint 簡報</vt:lpstr>
      <vt:lpstr>PowerPoint 簡報</vt:lpstr>
      <vt:lpstr>Outline of Part III</vt:lpstr>
      <vt:lpstr>Abstractive Summarization</vt:lpstr>
      <vt:lpstr>Unsupervised Abstractive Summarization</vt:lpstr>
      <vt:lpstr>Unsupervised Abstractive Summarization</vt:lpstr>
      <vt:lpstr>Unsupervised Abstractive Summarization</vt:lpstr>
      <vt:lpstr>Semi-supervised Learning</vt:lpstr>
      <vt:lpstr>Outline of Part III</vt:lpstr>
      <vt:lpstr>Unsupervised Machine Translation</vt:lpstr>
      <vt:lpstr>PowerPoint 簡報</vt:lpstr>
      <vt:lpstr>Unsupervised Speech Recognition</vt:lpstr>
      <vt:lpstr>Unsupervised Speech Recognition</vt:lpstr>
      <vt:lpstr>Concluding Remarks</vt:lpstr>
      <vt:lpstr>To Learn More …</vt:lpstr>
      <vt:lpstr>Reference</vt:lpstr>
      <vt:lpstr>Reference</vt:lpstr>
      <vt:lpstr>Reference</vt:lpstr>
      <vt:lpstr>Reference</vt:lpstr>
      <vt:lpstr>Reference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Hung-yi Lee</dc:creator>
  <cp:lastModifiedBy>Hung-yi Lee</cp:lastModifiedBy>
  <cp:revision>339</cp:revision>
  <dcterms:created xsi:type="dcterms:W3CDTF">2017-08-05T10:25:24Z</dcterms:created>
  <dcterms:modified xsi:type="dcterms:W3CDTF">2018-04-16T06:05:13Z</dcterms:modified>
</cp:coreProperties>
</file>