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  <p:sldId id="335" r:id="rId5"/>
    <p:sldId id="337" r:id="rId6"/>
    <p:sldId id="326" r:id="rId7"/>
    <p:sldId id="322" r:id="rId8"/>
    <p:sldId id="327" r:id="rId9"/>
    <p:sldId id="325" r:id="rId10"/>
    <p:sldId id="323" r:id="rId11"/>
    <p:sldId id="324" r:id="rId12"/>
    <p:sldId id="336" r:id="rId13"/>
    <p:sldId id="307" r:id="rId14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123E61"/>
    <a:srgbClr val="14436A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74" y="78"/>
      </p:cViewPr>
      <p:guideLst>
        <p:guide orient="horz" pos="1620"/>
        <p:guide pos="28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/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33815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/>
          <p:nvPr/>
        </p:nvSpPr>
        <p:spPr>
          <a:xfrm>
            <a:off x="2572136" y="2886673"/>
            <a:ext cx="4348204" cy="82359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1000" b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Pei Wu,WenXin Ding,ZhiXiang You,Ping An</a:t>
            </a: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750" b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Shanghai University</a:t>
            </a: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endParaRPr lang="en-US" sz="750" b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99         _4"/>
          <p:cNvSpPr/>
          <p:nvPr/>
        </p:nvSpPr>
        <p:spPr>
          <a:xfrm>
            <a:off x="626110" y="1898015"/>
            <a:ext cx="7892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Virtual Reality Video Quality Assessment Based on 3D Convolutional Neural Networks</a:t>
            </a:r>
            <a:endParaRPr lang="en-US" altLang="zh-CN" sz="28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51880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51880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49628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532375" y="66356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957717" y="81281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803556" y="107807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45345          _2"/>
          <p:cNvGrpSpPr/>
          <p:nvPr/>
        </p:nvGrpSpPr>
        <p:grpSpPr>
          <a:xfrm>
            <a:off x="3213585" y="3724610"/>
            <a:ext cx="2982111" cy="229870"/>
            <a:chOff x="4551668" y="4236939"/>
            <a:chExt cx="3977067" cy="306564"/>
          </a:xfrm>
        </p:grpSpPr>
        <p:sp>
          <p:nvSpPr>
            <p:cNvPr id="20" name="Oval 15"/>
            <p:cNvSpPr/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1" name="Group 16"/>
            <p:cNvGrpSpPr/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28" name="Freeform 17"/>
              <p:cNvSpPr/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 Box 20"/>
            <p:cNvSpPr txBox="1"/>
            <p:nvPr/>
          </p:nvSpPr>
          <p:spPr bwMode="auto">
            <a:xfrm>
              <a:off x="6959499" y="4236939"/>
              <a:ext cx="156923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date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2019/09/25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Oval 10"/>
            <p:cNvSpPr/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6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lstStyle/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390019" y="3711910"/>
            <a:ext cx="182435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reporter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Pei Wu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email: peiwu1994@gmail.com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42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71600" y="1238885"/>
          <a:ext cx="640016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Method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PLCC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KRCC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RMSE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PSNR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8485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680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589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4774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WS-PSNR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0.8937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0.8956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0.6834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0.4348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SSIM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9206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340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0.7395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3524</a:t>
                      </a:r>
                      <a:endParaRPr lang="en-US" altLang="en-US" sz="1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MSSIM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0.9291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0.9392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0.7660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0.3004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3D-CNN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0.9337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0.9296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0.7652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1.1002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3D-CNN（ERP）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0.9414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0.9601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0.8632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1.1265</a:t>
                      </a:r>
                      <a:endParaRPr lang="en-US" altLang="en-US" sz="1200" b="0"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/>
          <p:nvPr/>
        </p:nvSpPr>
        <p:spPr>
          <a:xfrm>
            <a:off x="2580804" y="2534704"/>
            <a:ext cx="4348204" cy="54673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24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LISTENING</a:t>
            </a:r>
            <a:endParaRPr lang="en-US" sz="24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78076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7200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/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/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/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/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/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45345          _2"/>
          <p:cNvGrpSpPr/>
          <p:nvPr/>
        </p:nvGrpSpPr>
        <p:grpSpPr>
          <a:xfrm>
            <a:off x="3066900" y="3575385"/>
            <a:ext cx="3458361" cy="517525"/>
            <a:chOff x="4551668" y="4222542"/>
            <a:chExt cx="4612214" cy="690193"/>
          </a:xfrm>
        </p:grpSpPr>
        <p:sp>
          <p:nvSpPr>
            <p:cNvPr id="3" name="Oval 15"/>
            <p:cNvSpPr/>
            <p:nvPr/>
          </p:nvSpPr>
          <p:spPr bwMode="auto">
            <a:xfrm>
              <a:off x="6733798" y="4265768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" name="Group 16"/>
            <p:cNvGrpSpPr/>
            <p:nvPr/>
          </p:nvGrpSpPr>
          <p:grpSpPr bwMode="auto">
            <a:xfrm>
              <a:off x="6804182" y="4309707"/>
              <a:ext cx="78599" cy="126335"/>
              <a:chOff x="5746" y="3144"/>
              <a:chExt cx="215" cy="345"/>
            </a:xfrm>
            <a:solidFill>
              <a:schemeClr val="accent1"/>
            </a:solidFill>
          </p:grpSpPr>
          <p:sp>
            <p:nvSpPr>
              <p:cNvPr id="5" name="Freeform 17"/>
              <p:cNvSpPr/>
              <p:nvPr/>
            </p:nvSpPr>
            <p:spPr bwMode="auto">
              <a:xfrm>
                <a:off x="5779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" name="Freeform 18"/>
              <p:cNvSpPr/>
              <p:nvPr/>
            </p:nvSpPr>
            <p:spPr bwMode="auto">
              <a:xfrm>
                <a:off x="5746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Text Box 20"/>
            <p:cNvSpPr txBox="1"/>
            <p:nvPr/>
          </p:nvSpPr>
          <p:spPr bwMode="auto">
            <a:xfrm>
              <a:off x="7594646" y="4222542"/>
              <a:ext cx="156923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date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2019/09/25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Oval 10"/>
            <p:cNvSpPr/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rgbClr val="123E61"/>
            </a:solidFill>
            <a:ln>
              <a:noFill/>
            </a:ln>
            <a:effectLst/>
          </p:spPr>
          <p:txBody>
            <a:bodyPr wrap="none"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10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noAutofit/>
              </a:bodyPr>
              <a:p>
                <a:pPr algn="di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770877" y="4236939"/>
              <a:ext cx="2433036" cy="675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reporter</a:t>
              </a: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Pei Wu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email: peiwu1994@gmail.com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" y="2233930"/>
            <a:ext cx="1991360" cy="1246505"/>
          </a:xfrm>
          <a:prstGeom prst="rect">
            <a:avLst/>
          </a:prstGeom>
        </p:spPr>
      </p:pic>
      <p:pic>
        <p:nvPicPr>
          <p:cNvPr id="7" name="图片 -2147482562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2043430"/>
            <a:ext cx="3111500" cy="1544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719580" y="1490980"/>
            <a:ext cx="18986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video-based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2244725"/>
            <a:ext cx="1501775" cy="1296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235" y="2045970"/>
            <a:ext cx="2150110" cy="16109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41415" y="1526540"/>
            <a:ext cx="16129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model-based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925695" y="1458595"/>
            <a:ext cx="1848485" cy="7435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transformation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889750" y="1471930"/>
            <a:ext cx="1579880" cy="7334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889750" y="3523615"/>
            <a:ext cx="1579880" cy="4883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073650" y="3523615"/>
            <a:ext cx="1700530" cy="497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projection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555365" y="3523615"/>
            <a:ext cx="1370330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438525" y="1458595"/>
            <a:ext cx="1370330" cy="74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 and stitch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7108190" y="2640330"/>
            <a:ext cx="203835" cy="2736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148"/>
          <p:cNvSpPr txBox="1"/>
          <p:nvPr/>
        </p:nvSpPr>
        <p:spPr>
          <a:xfrm>
            <a:off x="7108190" y="2577465"/>
            <a:ext cx="2015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transmission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2951480" y="1818005"/>
            <a:ext cx="415925" cy="24574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 rot="10800000">
            <a:off x="3021965" y="3642360"/>
            <a:ext cx="416560" cy="2514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076960"/>
            <a:ext cx="2447290" cy="153162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20085"/>
            <a:ext cx="2487295" cy="141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Projection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31595"/>
            <a:ext cx="2682240" cy="248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8" descr="c045388ea7d5ed4ae8320162002efd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80" y="1128395"/>
            <a:ext cx="2190750" cy="1095375"/>
          </a:xfrm>
          <a:prstGeom prst="rect">
            <a:avLst/>
          </a:prstGeom>
        </p:spPr>
      </p:pic>
      <p:pic>
        <p:nvPicPr>
          <p:cNvPr id="3" name="图片 23" descr="4bac8af390c40233941a289fa6565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847725"/>
            <a:ext cx="2163445" cy="1443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84930" y="2398395"/>
            <a:ext cx="1614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ERP（4096*2048）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7795" y="2386965"/>
            <a:ext cx="196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CMP3*2（2880*1920）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2" descr="d7a70e3d21e856f812f9dbf73b9ce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480" y="2943860"/>
            <a:ext cx="2190750" cy="1096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84930" y="4086860"/>
            <a:ext cx="196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EAP（4096*2048）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6" descr="42776577fa0099d613a2c8b2e670e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960" y="2943860"/>
            <a:ext cx="2522220" cy="10960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11290" y="4086860"/>
            <a:ext cx="196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OHP（Octahedron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</a:rPr>
              <a:t>2880*1248）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-214748256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890" y="1205230"/>
            <a:ext cx="2029460" cy="1015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77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65" y="1195070"/>
            <a:ext cx="2050415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7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5" y="1186815"/>
            <a:ext cx="2066925" cy="1033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71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" y="2846705"/>
            <a:ext cx="1977390" cy="989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63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510" y="2846705"/>
            <a:ext cx="1979930" cy="98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562" descr="图片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846705"/>
            <a:ext cx="1994535" cy="98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566" descr="图片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925" y="2846705"/>
            <a:ext cx="1978660" cy="989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498600" y="2295525"/>
            <a:ext cx="132778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(a)Video01(Talk)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92550" y="2295525"/>
            <a:ext cx="145224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(b)Video02 (The Pagoda)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2575" y="2295525"/>
            <a:ext cx="143256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(c)Video03( Lake)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7025" y="3924300"/>
            <a:ext cx="151765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(d)Video04(The Great Wall)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31440" y="3924300"/>
            <a:ext cx="157543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(e)Video05(Auditorium)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03800" y="3924300"/>
            <a:ext cx="124206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(f)Video06(Boat)	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61250" y="3924300"/>
            <a:ext cx="121285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9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(g)Video07(concert)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14880" y="1133475"/>
          <a:ext cx="440436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0"/>
                <a:gridCol w="1101090"/>
                <a:gridCol w="1101090"/>
                <a:gridCol w="1101090"/>
              </a:tblGrid>
              <a:tr h="3048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ERP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EAP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H.264(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H.265(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H.264(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H.265(</a:t>
                      </a:r>
                      <a:r>
                        <a:rPr lang="en-US" altLang="zh-CN" sz="1400" i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QP</a:t>
                      </a: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10280" y="3646805"/>
            <a:ext cx="240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7+7*2*2*5=147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550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Subjective quality assessment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-2147482561" descr="677021054101192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1771015"/>
            <a:ext cx="2385060" cy="178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60" descr="870ecfeaadedc2a51fc35809fd387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15" y="1104900"/>
            <a:ext cx="3521710" cy="1463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88" descr="036d4408c9c78980f1e8303d11b29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2956560"/>
            <a:ext cx="3521075" cy="1487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3996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Obiective quality assessment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-2147482581"/>
          <p:cNvGraphicFramePr/>
          <p:nvPr/>
        </p:nvGraphicFramePr>
        <p:xfrm>
          <a:off x="898525" y="887730"/>
          <a:ext cx="7098665" cy="120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867400" imgH="981075" progId="Visio.Drawing.15">
                  <p:embed/>
                </p:oleObj>
              </mc:Choice>
              <mc:Fallback>
                <p:oleObj name="" r:id="rId1" imgW="5867400" imgH="981075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8525" y="887730"/>
                        <a:ext cx="7098665" cy="1207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/>
          <p:nvPr/>
        </p:nvGraphicFramePr>
        <p:xfrm>
          <a:off x="1372235" y="2323465"/>
          <a:ext cx="6399530" cy="248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05"/>
                <a:gridCol w="1041400"/>
                <a:gridCol w="1151890"/>
                <a:gridCol w="1313180"/>
                <a:gridCol w="1005205"/>
                <a:gridCol w="1022350"/>
              </a:tblGrid>
              <a:tr h="2743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 size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channel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channel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Stride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Padding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Conv1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Maxpool1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Conv2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Maxpool2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Conv3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1*5*5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1*2*2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2*2*0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Maxpool3</a:t>
                      </a:r>
                      <a:endParaRPr lang="en-US" altLang="zh-CN" sz="1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1*4*4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1*4*4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08075" y="13716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Weight Calculation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-2147482599"/>
          <p:cNvGraphicFramePr>
            <a:graphicFrameLocks noChangeAspect="1"/>
          </p:cNvGraphicFramePr>
          <p:nvPr/>
        </p:nvGraphicFramePr>
        <p:xfrm>
          <a:off x="2313305" y="931545"/>
          <a:ext cx="3896360" cy="9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930400" imgH="482600" progId="Equation.KSEE3">
                  <p:embed/>
                </p:oleObj>
              </mc:Choice>
              <mc:Fallback>
                <p:oleObj name="" r:id="rId1" imgW="1930400" imgH="482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13305" y="931545"/>
                        <a:ext cx="3896360" cy="975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59"/>
          <p:cNvGraphicFramePr>
            <a:graphicFrameLocks noChangeAspect="1"/>
          </p:cNvGraphicFramePr>
          <p:nvPr/>
        </p:nvGraphicFramePr>
        <p:xfrm>
          <a:off x="1330960" y="3085465"/>
          <a:ext cx="1874520" cy="96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939800" imgH="482600" progId="Equation.KSEE3">
                  <p:embed/>
                </p:oleObj>
              </mc:Choice>
              <mc:Fallback>
                <p:oleObj name="" r:id="rId3" imgW="939800" imgH="482600" progId="Equation.KSEE3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960" y="3085465"/>
                        <a:ext cx="1874520" cy="962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2313305" y="1740535"/>
            <a:ext cx="398145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11425" y="1744345"/>
            <a:ext cx="8255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818640" y="2120265"/>
            <a:ext cx="1386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</a:rPr>
              <a:t>final score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20820" y="1744345"/>
            <a:ext cx="8255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865880" y="1732915"/>
            <a:ext cx="318135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3324225" y="2120265"/>
            <a:ext cx="57461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objective fraction of all video patches in the VR video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-2147482577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2813050"/>
            <a:ext cx="3012440" cy="1506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476750" y="4038600"/>
            <a:ext cx="292735" cy="2819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607560" y="3554730"/>
            <a:ext cx="1403985" cy="637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011545" y="3554730"/>
            <a:ext cx="635" cy="6375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611370" y="4185920"/>
            <a:ext cx="143637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47740" y="3710940"/>
            <a:ext cx="509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h'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9190" y="3398520"/>
            <a:ext cx="509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自定义</PresentationFormat>
  <Paragraphs>309</Paragraphs>
  <Slides>11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方正兰亭黑简体</vt:lpstr>
      <vt:lpstr>Times New Roman</vt:lpstr>
      <vt:lpstr>FZZhengHeiS-R-GB</vt:lpstr>
      <vt:lpstr>Segoe Print</vt:lpstr>
      <vt:lpstr>Arial Unicode MS</vt:lpstr>
      <vt:lpstr>Calibri</vt:lpstr>
      <vt:lpstr>黑体</vt:lpstr>
      <vt:lpstr>FZHei-B01S</vt:lpstr>
      <vt:lpstr>Office 主题</vt:lpstr>
      <vt:lpstr>Visio.Drawing.15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wp</cp:lastModifiedBy>
  <cp:revision>192</cp:revision>
  <dcterms:created xsi:type="dcterms:W3CDTF">2017-04-06T01:11:00Z</dcterms:created>
  <dcterms:modified xsi:type="dcterms:W3CDTF">2019-09-18T11:59:18Z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