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45" d="100"/>
          <a:sy n="45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1068699999999999"/>
          <c:y val="7.0683899999999994E-2"/>
          <c:w val="0.88431300000000002"/>
          <c:h val="0.812996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WER (↓)</c:v>
                </c:pt>
              </c:strCache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Mixed input</c:v>
                </c:pt>
                <c:pt idx="1">
                  <c:v>baseline</c:v>
                </c:pt>
                <c:pt idx="2">
                  <c:v>AV2Wav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48.45</c:v>
                </c:pt>
                <c:pt idx="1">
                  <c:v>26.4</c:v>
                </c:pt>
                <c:pt idx="2">
                  <c:v>12.77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5-6442-A87D-54AF638C3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50"/>
          <c:min val="1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_);\(#,##0\)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10"/>
        <c:minorUnit val="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52503"/>
          <c:y val="7.0683899999999994E-2"/>
          <c:w val="0.84249700000000005"/>
          <c:h val="0.812996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P-SI-SDR (↑)</c:v>
                </c:pt>
              </c:strCache>
            </c:strRef>
          </c:tx>
          <c:spPr>
            <a:solidFill>
              <a:srgbClr val="32642C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Mixed input</c:v>
                </c:pt>
                <c:pt idx="1">
                  <c:v>baseline</c:v>
                </c:pt>
                <c:pt idx="2">
                  <c:v>AV2Wav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0.12</c:v>
                </c:pt>
                <c:pt idx="1">
                  <c:v>13.79</c:v>
                </c:pt>
                <c:pt idx="2">
                  <c:v>21.23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6-B944-A9C7-2FF8194A6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2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0.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5.5"/>
        <c:minorUnit val="2.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0456500000000001"/>
          <c:y val="7.0683899999999994E-2"/>
          <c:w val="0.89043499999999998"/>
          <c:h val="0.812996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WER (↓)</c:v>
                </c:pt>
              </c:strCache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AV2Wav-random</c:v>
                </c:pt>
                <c:pt idx="1">
                  <c:v>AV2Wav-25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19.7</c:v>
                </c:pt>
                <c:pt idx="1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1-6944-927B-388175510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50"/>
          <c:min val="1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10"/>
        <c:minorUnit val="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6293478276480822"/>
          <c:y val="4.7151591204070982E-2"/>
          <c:w val="0.84249700000000005"/>
          <c:h val="0.812996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P-SI-SDR (↑)</c:v>
                </c:pt>
              </c:strCache>
            </c:strRef>
          </c:tx>
          <c:spPr>
            <a:solidFill>
              <a:srgbClr val="32642C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AV2Wav-random</c:v>
                </c:pt>
                <c:pt idx="1">
                  <c:v>AV2Wav-25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14.6</c:v>
                </c:pt>
                <c:pt idx="1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0-644A-815B-6C9D8C523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2"/>
          <c:min val="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0.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5.5"/>
        <c:minorUnit val="2.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8.2067299999999996E-2"/>
          <c:y val="9.8638299999999998E-2"/>
          <c:w val="0.91293299999999999"/>
          <c:h val="0.787541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AV2Wav w/o V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low SNR</c:v>
                </c:pt>
                <c:pt idx="1">
                  <c:v>high SNR</c:v>
                </c:pt>
                <c:pt idx="2">
                  <c:v>low SNR</c:v>
                </c:pt>
                <c:pt idx="3">
                  <c:v>high SNR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105</c:v>
                </c:pt>
                <c:pt idx="1">
                  <c:v>66.7</c:v>
                </c:pt>
                <c:pt idx="2">
                  <c:v>26.7</c:v>
                </c:pt>
                <c:pt idx="3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2-1B40-A932-08C996339F6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AV2Wav with V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low SNR</c:v>
                </c:pt>
                <c:pt idx="1">
                  <c:v>high SNR</c:v>
                </c:pt>
                <c:pt idx="2">
                  <c:v>low SNR</c:v>
                </c:pt>
                <c:pt idx="3">
                  <c:v>high SNR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43.4</c:v>
                </c:pt>
                <c:pt idx="1">
                  <c:v>12</c:v>
                </c:pt>
                <c:pt idx="2">
                  <c:v>11.6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12-1B40-A932-08C996339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30"/>
        <c:minorUnit val="1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4.6242800000000001E-2"/>
          <c:y val="0"/>
          <c:w val="0.90751400000000004"/>
          <c:h val="9.398270000000000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400" b="0" i="0" u="none" strike="noStrike">
              <a:solidFill>
                <a:srgbClr val="000000"/>
              </a:solidFill>
              <a:latin typeface="Helvetica Neue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65482E-2"/>
          <c:y val="0.177868"/>
          <c:w val="0.80248299999999995"/>
          <c:h val="0.732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low SNR</c:v>
                </c:pt>
                <c:pt idx="1">
                  <c:v>high SNR</c:v>
                </c:pt>
                <c:pt idx="2">
                  <c:v>low SNR</c:v>
                </c:pt>
                <c:pt idx="3">
                  <c:v>high SNR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40.299999999999997</c:v>
                </c:pt>
                <c:pt idx="1">
                  <c:v>24.1</c:v>
                </c:pt>
                <c:pt idx="2">
                  <c:v>30.6</c:v>
                </c:pt>
                <c:pt idx="3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3-A440-A2CC-921A32D283C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AV2Wav first stage alone 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low SNR</c:v>
                </c:pt>
                <c:pt idx="1">
                  <c:v>high SNR</c:v>
                </c:pt>
                <c:pt idx="2">
                  <c:v>low SNR</c:v>
                </c:pt>
                <c:pt idx="3">
                  <c:v>high SNR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43.4</c:v>
                </c:pt>
                <c:pt idx="1">
                  <c:v>12</c:v>
                </c:pt>
                <c:pt idx="2">
                  <c:v>11.6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3-A440-A2CC-921A32D283C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AV2Wav fine-tuned on noisy/clean pairs with tunable AV-HuBERT</c:v>
                </c:pt>
              </c:strCache>
            </c:strRef>
          </c:tx>
          <c:spPr>
            <a:solidFill>
              <a:srgbClr val="92929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low SNR</c:v>
                </c:pt>
                <c:pt idx="1">
                  <c:v>high SNR</c:v>
                </c:pt>
                <c:pt idx="2">
                  <c:v>low SNR</c:v>
                </c:pt>
                <c:pt idx="3">
                  <c:v>high SNR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21.7</c:v>
                </c:pt>
                <c:pt idx="1">
                  <c:v>9.6999999999999993</c:v>
                </c:pt>
                <c:pt idx="2">
                  <c:v>14.6</c:v>
                </c:pt>
                <c:pt idx="3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3-A440-A2CC-921A32D28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4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12.5"/>
        <c:minorUnit val="6.2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28471299999999999"/>
          <c:y val="0"/>
          <c:w val="0.71528700000000001"/>
          <c:h val="0.18178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400" b="0" i="0" u="none" strike="noStrike">
              <a:solidFill>
                <a:srgbClr val="000000"/>
              </a:solidFill>
              <a:latin typeface="Helvetica Neue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Try to focus on high-level, focus more on challenge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Stage 2 reason: (1) improve robustness (unseen during training) (2) unseen speakers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Say: all other approaches are masking-based.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Show AV-HuBERT can do SE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ideo" Target="../media/media8.mp4"/><Relationship Id="rId13" Type="http://schemas.microsoft.com/office/2007/relationships/media" Target="../media/media11.mp4"/><Relationship Id="rId18" Type="http://schemas.openxmlformats.org/officeDocument/2006/relationships/video" Target="../media/media13.mp4"/><Relationship Id="rId3" Type="http://schemas.microsoft.com/office/2007/relationships/media" Target="../media/media6.mp4"/><Relationship Id="rId21" Type="http://schemas.openxmlformats.org/officeDocument/2006/relationships/slideLayout" Target="../slideLayouts/slideLayout4.xml"/><Relationship Id="rId7" Type="http://schemas.microsoft.com/office/2007/relationships/media" Target="../media/media8.mp4"/><Relationship Id="rId12" Type="http://schemas.openxmlformats.org/officeDocument/2006/relationships/video" Target="../media/media10.mp4"/><Relationship Id="rId17" Type="http://schemas.microsoft.com/office/2007/relationships/media" Target="../media/media13.mp4"/><Relationship Id="rId2" Type="http://schemas.openxmlformats.org/officeDocument/2006/relationships/video" Target="../media/media5.mp4"/><Relationship Id="rId16" Type="http://schemas.openxmlformats.org/officeDocument/2006/relationships/video" Target="../media/media12.mp4"/><Relationship Id="rId20" Type="http://schemas.openxmlformats.org/officeDocument/2006/relationships/video" Target="../media/media14.mp4"/><Relationship Id="rId1" Type="http://schemas.microsoft.com/office/2007/relationships/media" Target="../media/media5.mp4"/><Relationship Id="rId6" Type="http://schemas.openxmlformats.org/officeDocument/2006/relationships/video" Target="../media/media7.mp4"/><Relationship Id="rId11" Type="http://schemas.microsoft.com/office/2007/relationships/media" Target="../media/media10.mp4"/><Relationship Id="rId24" Type="http://schemas.openxmlformats.org/officeDocument/2006/relationships/image" Target="../media/image26.png"/><Relationship Id="rId5" Type="http://schemas.microsoft.com/office/2007/relationships/media" Target="../media/media7.mp4"/><Relationship Id="rId15" Type="http://schemas.microsoft.com/office/2007/relationships/media" Target="../media/media12.mp4"/><Relationship Id="rId23" Type="http://schemas.openxmlformats.org/officeDocument/2006/relationships/image" Target="../media/image25.png"/><Relationship Id="rId10" Type="http://schemas.openxmlformats.org/officeDocument/2006/relationships/video" Target="../media/media9.mp4"/><Relationship Id="rId19" Type="http://schemas.microsoft.com/office/2007/relationships/media" Target="../media/media14.mp4"/><Relationship Id="rId4" Type="http://schemas.openxmlformats.org/officeDocument/2006/relationships/video" Target="../media/media6.mp4"/><Relationship Id="rId9" Type="http://schemas.microsoft.com/office/2007/relationships/media" Target="../media/media9.mp4"/><Relationship Id="rId14" Type="http://schemas.openxmlformats.org/officeDocument/2006/relationships/video" Target="../media/media11.mp4"/><Relationship Id="rId2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9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7.png"/><Relationship Id="rId5" Type="http://schemas.microsoft.com/office/2007/relationships/media" Target="../media/media3.mp4"/><Relationship Id="rId10" Type="http://schemas.openxmlformats.org/officeDocument/2006/relationships/image" Target="../media/image6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>
            <a:spLocks noGrp="1"/>
          </p:cNvSpPr>
          <p:nvPr>
            <p:ph type="body" idx="21"/>
          </p:nvPr>
        </p:nvSpPr>
        <p:spPr>
          <a:xfrm>
            <a:off x="1369672" y="13567224"/>
            <a:ext cx="21971002" cy="63697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dirty="0"/>
          </a:p>
        </p:txBody>
      </p:sp>
      <p:sp>
        <p:nvSpPr>
          <p:cNvPr id="152" name="AV2Wav: Diffusion-Based Re-synthesis from Continuous Self-supervised Features for Audio-Visual Speech Enhancement…"/>
          <p:cNvSpPr txBox="1">
            <a:spLocks noGrp="1"/>
          </p:cNvSpPr>
          <p:nvPr>
            <p:ph type="ctrTitle"/>
          </p:nvPr>
        </p:nvSpPr>
        <p:spPr>
          <a:xfrm>
            <a:off x="1206498" y="1598890"/>
            <a:ext cx="21971004" cy="4648201"/>
          </a:xfrm>
          <a:prstGeom prst="rect">
            <a:avLst/>
          </a:prstGeom>
        </p:spPr>
        <p:txBody>
          <a:bodyPr/>
          <a:lstStyle/>
          <a:p>
            <a:pPr defTabSz="320039">
              <a:lnSpc>
                <a:spcPct val="100000"/>
              </a:lnSpc>
              <a:defRPr sz="1679" spc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AV2Wav: Diffusion-Based Re-synthesis from Continuous Self-supervised Features for Audio-Visual Speech Enhancement</a:t>
            </a:r>
          </a:p>
          <a:p>
            <a:pPr defTabSz="1706837">
              <a:defRPr sz="8119" spc="-162"/>
            </a:pPr>
            <a:r>
              <a:rPr dirty="0"/>
              <a:t>AV2Wav: </a:t>
            </a:r>
            <a:br>
              <a:rPr dirty="0"/>
            </a:br>
            <a:r>
              <a:rPr dirty="0"/>
              <a:t>Diffusion-based re-synthesis </a:t>
            </a:r>
          </a:p>
          <a:p>
            <a:pPr defTabSz="1706837">
              <a:defRPr sz="8119" spc="-162"/>
            </a:pPr>
            <a:r>
              <a:rPr dirty="0"/>
              <a:t>from continuous self-supervised features </a:t>
            </a:r>
          </a:p>
          <a:p>
            <a:pPr defTabSz="1706837">
              <a:defRPr sz="8119" spc="-162"/>
            </a:pPr>
            <a:r>
              <a:rPr dirty="0"/>
              <a:t>for audio-visual speech enhancement</a:t>
            </a:r>
          </a:p>
        </p:txBody>
      </p:sp>
      <p:sp>
        <p:nvSpPr>
          <p:cNvPr id="153" name="Ju-Chieh Chou, Chung-Ming Chien, Karen Livescu…"/>
          <p:cNvSpPr txBox="1">
            <a:spLocks noGrp="1"/>
          </p:cNvSpPr>
          <p:nvPr>
            <p:ph type="subTitle" sz="quarter" idx="1"/>
          </p:nvPr>
        </p:nvSpPr>
        <p:spPr>
          <a:xfrm>
            <a:off x="1050383" y="7296217"/>
            <a:ext cx="21971000" cy="1905001"/>
          </a:xfrm>
          <a:prstGeom prst="rect">
            <a:avLst/>
          </a:prstGeom>
        </p:spPr>
        <p:txBody>
          <a:bodyPr/>
          <a:lstStyle/>
          <a:p>
            <a:pPr algn="ctr" defTabSz="767715">
              <a:defRPr sz="3906"/>
            </a:pPr>
            <a:r>
              <a:rPr dirty="0"/>
              <a:t>Ju-Chieh Chou, Chung-Ming </a:t>
            </a:r>
            <a:r>
              <a:rPr dirty="0" err="1"/>
              <a:t>Chien</a:t>
            </a:r>
            <a:r>
              <a:rPr dirty="0"/>
              <a:t>, Karen Livescu</a:t>
            </a:r>
            <a:br>
              <a:rPr dirty="0"/>
            </a:br>
            <a:endParaRPr dirty="0"/>
          </a:p>
          <a:p>
            <a:pPr algn="ctr" defTabSz="767715">
              <a:defRPr sz="3906"/>
            </a:pPr>
            <a:r>
              <a:rPr dirty="0"/>
              <a:t>TTI-Chicago</a:t>
            </a:r>
          </a:p>
        </p:txBody>
      </p:sp>
      <p:pic>
        <p:nvPicPr>
          <p:cNvPr id="154" name="logo-square-cropped.pdf" descr="logo-square-cropped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800" y="9996275"/>
            <a:ext cx="1764397" cy="1764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896" y="9843348"/>
            <a:ext cx="1372326" cy="2070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913" y="9830723"/>
            <a:ext cx="1397001" cy="209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5405" y="9830723"/>
            <a:ext cx="1397001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33382" y="14788360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1952" y="8430094"/>
            <a:ext cx="5080001" cy="50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creenshot 2024-03-28 at 3.29.27 PM.png" descr="Screenshot 2024-03-28 at 3.29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162" y="6228221"/>
            <a:ext cx="13561182" cy="792617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Conventional metrics (e.g. STOI, SI-SDR) are disadvantageous for generative models (signal-level dissimilarity).…"/>
          <p:cNvSpPr txBox="1">
            <a:spLocks noGrp="1"/>
          </p:cNvSpPr>
          <p:nvPr>
            <p:ph type="body" sz="quarter" idx="1"/>
          </p:nvPr>
        </p:nvSpPr>
        <p:spPr>
          <a:xfrm>
            <a:off x="897986" y="6759275"/>
            <a:ext cx="10359338" cy="6030000"/>
          </a:xfrm>
          <a:prstGeom prst="rect">
            <a:avLst/>
          </a:prstGeom>
        </p:spPr>
        <p:txBody>
          <a:bodyPr/>
          <a:lstStyle/>
          <a:p>
            <a:r>
              <a:t>Conventional metrics (e.g. STOI, SI-SDR) are disadvantageous for generative models (signal-level dissimilarity).</a:t>
            </a:r>
          </a:p>
          <a:p>
            <a:r>
              <a:t>Instead, we use NQE predicted SI-SDR to measure audio quality, and WER from Whisper to measure intelligibility.  </a:t>
            </a:r>
          </a:p>
        </p:txBody>
      </p:sp>
      <p:pic>
        <p:nvPicPr>
          <p:cNvPr id="288" name="Screenshot 2024-03-25 at 3.19.33 PM.png" descr="Screenshot 2024-03-25 at 3.19.3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914" y="2159882"/>
            <a:ext cx="22168845" cy="1179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Screenshot 2024-03-25 at 3.19.49 PM.png" descr="Screenshot 2024-03-25 at 3.19.4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59" y="5212672"/>
            <a:ext cx="22129756" cy="810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Screenshot 2024-03-25 at 3.21.35 PM.png" descr="Screenshot 2024-03-25 at 3.21.35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828" y="4300818"/>
            <a:ext cx="21989017" cy="843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Screenshot 2024-03-25 at 3.22.00 PM.png" descr="Screenshot 2024-03-25 at 3.22.00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465" y="3262131"/>
            <a:ext cx="22069744" cy="970495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93" name="Rectangle"/>
          <p:cNvSpPr/>
          <p:nvPr/>
        </p:nvSpPr>
        <p:spPr>
          <a:xfrm>
            <a:off x="19660830" y="2276663"/>
            <a:ext cx="3479543" cy="3959091"/>
          </a:xfrm>
          <a:prstGeom prst="rect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4" name="Rectangle"/>
          <p:cNvSpPr/>
          <p:nvPr/>
        </p:nvSpPr>
        <p:spPr>
          <a:xfrm>
            <a:off x="19736306" y="7928493"/>
            <a:ext cx="661901" cy="5752550"/>
          </a:xfrm>
          <a:prstGeom prst="rect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5" name="Evalu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Evaluation</a:t>
            </a:r>
          </a:p>
        </p:txBody>
      </p:sp>
      <p:sp>
        <p:nvSpPr>
          <p:cNvPr id="296" name="Conventional metrics"/>
          <p:cNvSpPr txBox="1"/>
          <p:nvPr/>
        </p:nvSpPr>
        <p:spPr>
          <a:xfrm>
            <a:off x="10112791" y="1869433"/>
            <a:ext cx="4624198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1">
                <a:solidFill>
                  <a:srgbClr val="000000"/>
                </a:solidFill>
              </a:defRPr>
            </a:lvl1pPr>
          </a:lstStyle>
          <a:p>
            <a:r>
              <a:t>Conventional metrics</a:t>
            </a:r>
          </a:p>
        </p:txBody>
      </p:sp>
      <p:sp>
        <p:nvSpPr>
          <p:cNvPr id="297" name="Rectangle"/>
          <p:cNvSpPr/>
          <p:nvPr/>
        </p:nvSpPr>
        <p:spPr>
          <a:xfrm>
            <a:off x="16325118" y="6653335"/>
            <a:ext cx="4295944" cy="4855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8" name="Listening test"/>
          <p:cNvSpPr txBox="1"/>
          <p:nvPr/>
        </p:nvSpPr>
        <p:spPr>
          <a:xfrm>
            <a:off x="16979759" y="6540596"/>
            <a:ext cx="2986660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1">
                <a:solidFill>
                  <a:srgbClr val="000000"/>
                </a:solidFill>
              </a:defRPr>
            </a:lvl1pPr>
          </a:lstStyle>
          <a:p>
            <a:r>
              <a:t>Listening test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2" animBg="1" advAuto="0"/>
      <p:bldP spid="287" grpId="5" build="p" bldLvl="5" animBg="1" advAuto="0"/>
      <p:bldP spid="293" grpId="1" animBg="1" advAuto="0"/>
      <p:bldP spid="294" grpId="3" animBg="1" advAuto="0"/>
      <p:bldP spid="298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Dem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</a:t>
            </a:r>
          </a:p>
        </p:txBody>
      </p:sp>
      <p:sp>
        <p:nvSpPr>
          <p:cNvPr id="303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4" name="Masking-based baseline: interferers bleed through.…"/>
          <p:cNvSpPr txBox="1">
            <a:spLocks noGrp="1"/>
          </p:cNvSpPr>
          <p:nvPr>
            <p:ph type="body" sz="quarter" idx="1"/>
          </p:nvPr>
        </p:nvSpPr>
        <p:spPr>
          <a:xfrm>
            <a:off x="1206500" y="3642903"/>
            <a:ext cx="21971000" cy="1980973"/>
          </a:xfrm>
          <a:prstGeom prst="rect">
            <a:avLst/>
          </a:prstGeom>
        </p:spPr>
        <p:txBody>
          <a:bodyPr/>
          <a:lstStyle/>
          <a:p>
            <a:pPr marL="591312" indent="-591312" defTabSz="2365188">
              <a:spcBef>
                <a:spcPts val="4300"/>
              </a:spcBef>
              <a:defRPr sz="4656"/>
            </a:pPr>
            <a:r>
              <a:rPr dirty="0"/>
              <a:t>Masking-based baseline: interferers bleed through. </a:t>
            </a:r>
          </a:p>
          <a:p>
            <a:pPr marL="591312" indent="-591312" defTabSz="2365188">
              <a:spcBef>
                <a:spcPts val="4300"/>
              </a:spcBef>
              <a:defRPr sz="4656"/>
            </a:pPr>
            <a:r>
              <a:rPr dirty="0"/>
              <a:t>First stage: voice and prosody changed slightly with </a:t>
            </a:r>
            <a:r>
              <a:rPr lang="en-US" dirty="0"/>
              <a:t>the </a:t>
            </a:r>
            <a:r>
              <a:rPr dirty="0"/>
              <a:t>first stage alone. </a:t>
            </a:r>
          </a:p>
        </p:txBody>
      </p:sp>
      <p:pic>
        <p:nvPicPr>
          <p:cNvPr id="305" name="S61011.mp4" descr="S61011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9567949" y="6664107"/>
            <a:ext cx="28448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S61011.mp4" descr="S61011.mp4"/>
          <p:cNvPicPr>
            <a:picLocks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119043" y="6646905"/>
            <a:ext cx="28448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S61011.mp4" descr="S61011.mp4"/>
          <p:cNvPicPr>
            <a:picLocks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445706" y="6664107"/>
            <a:ext cx="28448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S61011.mp4" descr="S61011.mp4"/>
          <p:cNvPicPr>
            <a:picLocks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6111455" y="6664107"/>
            <a:ext cx="2844801" cy="2844801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Mixed"/>
          <p:cNvSpPr txBox="1"/>
          <p:nvPr/>
        </p:nvSpPr>
        <p:spPr>
          <a:xfrm>
            <a:off x="7066565" y="5959038"/>
            <a:ext cx="94975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Mixed</a:t>
            </a:r>
          </a:p>
        </p:txBody>
      </p:sp>
      <p:sp>
        <p:nvSpPr>
          <p:cNvPr id="310" name="Ground truth"/>
          <p:cNvSpPr txBox="1"/>
          <p:nvPr/>
        </p:nvSpPr>
        <p:spPr>
          <a:xfrm>
            <a:off x="9941361" y="5959038"/>
            <a:ext cx="1853490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Ground truth</a:t>
            </a:r>
          </a:p>
        </p:txBody>
      </p:sp>
      <p:sp>
        <p:nvSpPr>
          <p:cNvPr id="311" name="AV2Wav first stage"/>
          <p:cNvSpPr txBox="1"/>
          <p:nvPr/>
        </p:nvSpPr>
        <p:spPr>
          <a:xfrm>
            <a:off x="16199593" y="5959038"/>
            <a:ext cx="266852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AV2Wav first stage</a:t>
            </a:r>
          </a:p>
        </p:txBody>
      </p:sp>
      <p:sp>
        <p:nvSpPr>
          <p:cNvPr id="312" name="AV2Wav ft on noisy/clean"/>
          <p:cNvSpPr txBox="1"/>
          <p:nvPr/>
        </p:nvSpPr>
        <p:spPr>
          <a:xfrm>
            <a:off x="19204374" y="5959038"/>
            <a:ext cx="357195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AV2Wav ft on noisy/clean</a:t>
            </a:r>
          </a:p>
        </p:txBody>
      </p:sp>
      <p:pic>
        <p:nvPicPr>
          <p:cNvPr id="313" name="S60631.mp4" descr="S60631.mp4"/>
          <p:cNvPicPr>
            <a:picLocks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6111455" y="10057758"/>
            <a:ext cx="28448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S60631.mp4" descr="S60631.mp4"/>
          <p:cNvPicPr>
            <a:picLocks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119043" y="10057758"/>
            <a:ext cx="28448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S60631.mp4" descr="S60631.mp4"/>
          <p:cNvPicPr>
            <a:picLocks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45706" y="10057758"/>
            <a:ext cx="28448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S60631.mp4" descr="S60631.mp4"/>
          <p:cNvPicPr>
            <a:picLocks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9567949" y="10057758"/>
            <a:ext cx="2844801" cy="2844801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pic>
        <p:nvPicPr>
          <p:cNvPr id="318" name="S60631.mp4" descr="S60631.mp4"/>
          <p:cNvPicPr>
            <a:picLocks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2654812" y="10081805"/>
            <a:ext cx="2844801" cy="2844801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Masking-based…"/>
          <p:cNvSpPr txBox="1"/>
          <p:nvPr/>
        </p:nvSpPr>
        <p:spPr>
          <a:xfrm>
            <a:off x="12921867" y="5798935"/>
            <a:ext cx="2310690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Masking-based </a:t>
            </a:r>
          </a:p>
          <a:p>
            <a:r>
              <a:t>baseline</a:t>
            </a:r>
          </a:p>
        </p:txBody>
      </p:sp>
      <p:sp>
        <p:nvSpPr>
          <p:cNvPr id="320" name="Speech interferer:"/>
          <p:cNvSpPr txBox="1"/>
          <p:nvPr/>
        </p:nvSpPr>
        <p:spPr>
          <a:xfrm>
            <a:off x="3394015" y="7999250"/>
            <a:ext cx="253593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Speech interferer:</a:t>
            </a:r>
          </a:p>
        </p:txBody>
      </p:sp>
      <p:sp>
        <p:nvSpPr>
          <p:cNvPr id="321" name="Noise interferer:"/>
          <p:cNvSpPr txBox="1"/>
          <p:nvPr/>
        </p:nvSpPr>
        <p:spPr>
          <a:xfrm>
            <a:off x="3524012" y="11249475"/>
            <a:ext cx="227594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Noise interferer:</a:t>
            </a:r>
          </a:p>
        </p:txBody>
      </p:sp>
      <p:pic>
        <p:nvPicPr>
          <p:cNvPr id="322" name="S61011_vv.mp4" descr="S61011_vv.mp4"/>
          <p:cNvPicPr>
            <a:picLocks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654812" y="6664107"/>
            <a:ext cx="2844801" cy="2844801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(VisualVoice)"/>
          <p:cNvSpPr txBox="1"/>
          <p:nvPr/>
        </p:nvSpPr>
        <p:spPr>
          <a:xfrm>
            <a:off x="13170584" y="9566664"/>
            <a:ext cx="181325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(VisualVoice)</a:t>
            </a:r>
          </a:p>
        </p:txBody>
      </p:sp>
      <p:sp>
        <p:nvSpPr>
          <p:cNvPr id="324" name="(baseline from AVSE challenge)"/>
          <p:cNvSpPr txBox="1"/>
          <p:nvPr/>
        </p:nvSpPr>
        <p:spPr>
          <a:xfrm>
            <a:off x="12339245" y="12980380"/>
            <a:ext cx="4333953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(baseline from AVSE challenge)</a:t>
            </a:r>
          </a:p>
        </p:txBody>
      </p:sp>
      <p:pic>
        <p:nvPicPr>
          <p:cNvPr id="325" name="qr.png" descr="qr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8981" y="10366234"/>
            <a:ext cx="2275943" cy="2275943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Demo page"/>
          <p:cNvSpPr txBox="1"/>
          <p:nvPr/>
        </p:nvSpPr>
        <p:spPr>
          <a:xfrm>
            <a:off x="1219303" y="12722765"/>
            <a:ext cx="169529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Demo page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3" fill="hold"/>
                                        <p:tgtEl>
                                          <p:spTgt spid="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23" fill="hold"/>
                                        <p:tgtEl>
                                          <p:spTgt spid="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60" fill="hold"/>
                                        <p:tgtEl>
                                          <p:spTgt spid="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23" fill="hold"/>
                                        <p:tgtEl>
                                          <p:spTgt spid="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760" fill="hold"/>
                                        <p:tgtEl>
                                          <p:spTgt spid="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952" fill="hold"/>
                                        <p:tgtEl>
                                          <p:spTgt spid="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952" fill="hold"/>
                                        <p:tgtEl>
                                          <p:spTgt spid="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952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43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880" fill="hold"/>
                                        <p:tgtEl>
                                          <p:spTgt spid="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3" fill="hold" display="0">
                  <p:stCondLst>
                    <p:cond delay="indefinite"/>
                  </p:stCondLst>
                </p:cTn>
                <p:tgtEl>
                  <p:spTgt spid="305"/>
                </p:tgtEl>
              </p:cMediaNode>
            </p:video>
            <p:seq concurrent="1" prevAc="none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video>
              <p:cMediaNode vol="100000">
                <p:cTn id="49" fill="hold" display="0">
                  <p:stCondLst>
                    <p:cond delay="indefinite"/>
                  </p:stCondLst>
                </p:cTn>
                <p:tgtEl>
                  <p:spTgt spid="306"/>
                </p:tgtEl>
              </p:cMediaNode>
            </p:video>
            <p:seq concurrent="1" prevAc="none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3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video>
              <p:cMediaNode vol="100000">
                <p:cTn id="55" fill="hold" display="0">
                  <p:stCondLst>
                    <p:cond delay="indefinite"/>
                  </p:stCondLst>
                </p:cTn>
                <p:tgtEl>
                  <p:spTgt spid="307"/>
                </p:tgtEl>
              </p:cMediaNode>
            </p:video>
            <p:seq concurrent="1" prevAc="none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video>
              <p:cMediaNode vol="100000">
                <p:cTn id="61" fill="hold" display="0">
                  <p:stCondLst>
                    <p:cond delay="indefinite"/>
                  </p:stCondLst>
                </p:cTn>
                <p:tgtEl>
                  <p:spTgt spid="308"/>
                </p:tgtEl>
              </p:cMediaNode>
            </p:video>
            <p:seq concurrent="1" prevAc="none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video>
              <p:cMediaNode vol="100000">
                <p:cTn id="67" fill="hold" display="0">
                  <p:stCondLst>
                    <p:cond delay="indefinite"/>
                  </p:stCondLst>
                </p:cTn>
                <p:tgtEl>
                  <p:spTgt spid="313"/>
                </p:tgtEl>
              </p:cMediaNode>
            </p:video>
            <p:seq concurrent="1" prevAc="none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2" dur="1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video>
              <p:cMediaNode vol="100000">
                <p:cTn id="73" fill="hold" display="0">
                  <p:stCondLst>
                    <p:cond delay="indefinite"/>
                  </p:stCondLst>
                </p:cTn>
                <p:tgtEl>
                  <p:spTgt spid="314"/>
                </p:tgtEl>
              </p:cMediaNode>
            </p:video>
            <p:seq concurrent="1" prevAc="none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8" dur="1" fill="hold"/>
                                        <p:tgtEl>
                                          <p:spTgt spid="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video>
              <p:cMediaNode vol="100000">
                <p:cTn id="79" fill="hold" display="0">
                  <p:stCondLst>
                    <p:cond delay="indefinite"/>
                  </p:stCondLst>
                </p:cTn>
                <p:tgtEl>
                  <p:spTgt spid="315"/>
                </p:tgtEl>
              </p:cMediaNode>
            </p:video>
            <p:seq concurrent="1" prevAc="none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4" dur="1" fill="hold"/>
                                        <p:tgtEl>
                                          <p:spTgt spid="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video>
              <p:cMediaNode vol="100000">
                <p:cTn id="85" fill="hold" display="0">
                  <p:stCondLst>
                    <p:cond delay="indefinite"/>
                  </p:stCondLst>
                </p:cTn>
                <p:tgtEl>
                  <p:spTgt spid="316"/>
                </p:tgtEl>
              </p:cMediaNode>
            </p:video>
            <p:seq concurrent="1" prevAc="none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0" dur="1" fill="hold"/>
                                        <p:tgtEl>
                                          <p:spTgt spid="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video>
              <p:cMediaNode vol="100000">
                <p:cTn id="91" fill="hold" display="0">
                  <p:stCondLst>
                    <p:cond delay="indefinite"/>
                  </p:stCondLst>
                </p:cTn>
                <p:tgtEl>
                  <p:spTgt spid="318"/>
                </p:tgtEl>
              </p:cMediaNode>
            </p:video>
            <p:seq concurrent="1" prevAc="none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6" dur="1" fill="hold"/>
                                        <p:tgtEl>
                                          <p:spTgt spid="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video>
              <p:cMediaNode vol="100000">
                <p:cTn id="97" fill="hold" display="0">
                  <p:stCondLst>
                    <p:cond delay="indefinite"/>
                  </p:stCondLst>
                </p:cTn>
                <p:tgtEl>
                  <p:spTgt spid="322"/>
                </p:tgtEl>
              </p:cMediaNode>
            </p:video>
            <p:seq concurrent="1" prevAc="none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2" dur="1" fill="hold"/>
                                        <p:tgtEl>
                                          <p:spTgt spid="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sult: compare to base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Result: compare to baseline</a:t>
            </a:r>
          </a:p>
        </p:txBody>
      </p:sp>
      <p:sp>
        <p:nvSpPr>
          <p:cNvPr id="329" name="AV2Wav outperforms a masking-based baseline."/>
          <p:cNvSpPr txBox="1">
            <a:spLocks noGrp="1"/>
          </p:cNvSpPr>
          <p:nvPr>
            <p:ph type="body" idx="1"/>
          </p:nvPr>
        </p:nvSpPr>
        <p:spPr>
          <a:xfrm>
            <a:off x="1206500" y="2408849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AV2Wav outperforms a masking-based baseline.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graphicFrame>
        <p:nvGraphicFramePr>
          <p:cNvPr id="331" name="2D Column Chart"/>
          <p:cNvGraphicFramePr/>
          <p:nvPr/>
        </p:nvGraphicFramePr>
        <p:xfrm>
          <a:off x="2673910" y="5581052"/>
          <a:ext cx="7298789" cy="701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2" name="2D Column Chart"/>
          <p:cNvGraphicFramePr/>
          <p:nvPr/>
        </p:nvGraphicFramePr>
        <p:xfrm>
          <a:off x="13992908" y="5581052"/>
          <a:ext cx="7658911" cy="701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3" name="WER (↓)"/>
          <p:cNvSpPr txBox="1"/>
          <p:nvPr/>
        </p:nvSpPr>
        <p:spPr>
          <a:xfrm>
            <a:off x="431764" y="8667512"/>
            <a:ext cx="1695992" cy="610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400">
                <a:solidFill>
                  <a:srgbClr val="000000"/>
                </a:solidFill>
              </a:defRPr>
            </a:lvl1pPr>
          </a:lstStyle>
          <a:p>
            <a:r>
              <a:t>WER (↓)</a:t>
            </a:r>
          </a:p>
        </p:txBody>
      </p:sp>
      <p:sp>
        <p:nvSpPr>
          <p:cNvPr id="334" name="P-SI-SDR (↑)"/>
          <p:cNvSpPr txBox="1"/>
          <p:nvPr/>
        </p:nvSpPr>
        <p:spPr>
          <a:xfrm>
            <a:off x="11554410" y="8667512"/>
            <a:ext cx="2623499" cy="610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400">
                <a:solidFill>
                  <a:srgbClr val="000000"/>
                </a:solidFill>
              </a:defRPr>
            </a:lvl1pPr>
          </a:lstStyle>
          <a:p>
            <a:r>
              <a:t>P-SI-SDR (↑)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5" animBg="1" advAuto="0"/>
      <p:bldP spid="331" grpId="1" animBg="1" advAuto="0"/>
      <p:bldP spid="332" grpId="4" animBg="1" advAuto="0"/>
      <p:bldP spid="333" grpId="2" animBg="1" advAuto="0"/>
      <p:bldP spid="334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sult: effectiveness of data selection (first stage alone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926287">
              <a:defRPr sz="6715" spc="-134"/>
            </a:lvl1pPr>
          </a:lstStyle>
          <a:p>
            <a:r>
              <a:t>Result: effectiveness of data selection (first stage alone)</a:t>
            </a:r>
          </a:p>
        </p:txBody>
      </p:sp>
      <p:sp>
        <p:nvSpPr>
          <p:cNvPr id="337" name="AV2Wav-25: using P-SI-SDR &gt; 25 as data selection criteria.…"/>
          <p:cNvSpPr txBox="1">
            <a:spLocks noGrp="1"/>
          </p:cNvSpPr>
          <p:nvPr>
            <p:ph type="body" idx="1"/>
          </p:nvPr>
        </p:nvSpPr>
        <p:spPr>
          <a:xfrm>
            <a:off x="1206500" y="2408849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rPr dirty="0"/>
              <a:t>AV2Wav-25: using P-SI-SDR &gt; 25 as </a:t>
            </a:r>
            <a:r>
              <a:rPr lang="en-US" dirty="0"/>
              <a:t>the </a:t>
            </a:r>
            <a:r>
              <a:rPr dirty="0"/>
              <a:t>data selection criteria.</a:t>
            </a:r>
          </a:p>
          <a:p>
            <a:r>
              <a:rPr dirty="0"/>
              <a:t>AV2Wav-random: randomly sampling a similar size of data. </a:t>
            </a:r>
          </a:p>
        </p:txBody>
      </p:sp>
      <p:graphicFrame>
        <p:nvGraphicFramePr>
          <p:cNvPr id="338" name="2D Column Chart"/>
          <p:cNvGraphicFramePr/>
          <p:nvPr/>
        </p:nvGraphicFramePr>
        <p:xfrm>
          <a:off x="3073835" y="6209505"/>
          <a:ext cx="7726164" cy="701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9" name="2D Column Chart"/>
          <p:cNvGraphicFramePr/>
          <p:nvPr>
            <p:extLst>
              <p:ext uri="{D42A27DB-BD31-4B8C-83A1-F6EECF244321}">
                <p14:modId xmlns:p14="http://schemas.microsoft.com/office/powerpoint/2010/main" val="904786777"/>
              </p:ext>
            </p:extLst>
          </p:nvPr>
        </p:nvGraphicFramePr>
        <p:xfrm>
          <a:off x="15172400" y="6209505"/>
          <a:ext cx="7658911" cy="701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341" name="WER (↓)"/>
          <p:cNvSpPr txBox="1"/>
          <p:nvPr/>
        </p:nvSpPr>
        <p:spPr>
          <a:xfrm>
            <a:off x="443190" y="9295965"/>
            <a:ext cx="1695993" cy="610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400">
                <a:solidFill>
                  <a:srgbClr val="000000"/>
                </a:solidFill>
              </a:defRPr>
            </a:lvl1pPr>
          </a:lstStyle>
          <a:p>
            <a:r>
              <a:t>WER (↓)</a:t>
            </a:r>
          </a:p>
        </p:txBody>
      </p:sp>
      <p:sp>
        <p:nvSpPr>
          <p:cNvPr id="342" name="P-SI-SDR (↑)"/>
          <p:cNvSpPr txBox="1"/>
          <p:nvPr/>
        </p:nvSpPr>
        <p:spPr>
          <a:xfrm>
            <a:off x="12258453" y="9295965"/>
            <a:ext cx="2623499" cy="610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400">
                <a:solidFill>
                  <a:srgbClr val="000000"/>
                </a:solidFill>
              </a:defRPr>
            </a:lvl1pPr>
          </a:lstStyle>
          <a:p>
            <a:r>
              <a:t>P-SI-SDR (↑)</a:t>
            </a: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3618130-0F30-7A2C-6350-D5144807B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80" y="12306620"/>
            <a:ext cx="3019579" cy="9268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8" grpId="1" uiExpand="1">
        <p:bldSub>
          <a:bldChart bld="category"/>
        </p:bldSub>
      </p:bldGraphic>
      <p:bldGraphic spid="339" grpId="2">
        <p:bldSub>
          <a:bldChart bld="category"/>
        </p:bldSub>
      </p:bldGraphic>
      <p:bldP spid="341" grpId="3" animBg="1" advAuto="0"/>
      <p:bldP spid="342" grpId="4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sult: usefulness of visual information (first stage alone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877520">
              <a:defRPr sz="6544" spc="-130"/>
            </a:lvl1pPr>
          </a:lstStyle>
          <a:p>
            <a:r>
              <a:t>Result: usefulness of visual information (first stage alone)</a:t>
            </a:r>
          </a:p>
        </p:txBody>
      </p:sp>
      <p:sp>
        <p:nvSpPr>
          <p:cNvPr id="345" name="Without visual cues, the model won’t be able to handle speech interferers.…"/>
          <p:cNvSpPr txBox="1">
            <a:spLocks noGrp="1"/>
          </p:cNvSpPr>
          <p:nvPr>
            <p:ph type="body" idx="1"/>
          </p:nvPr>
        </p:nvSpPr>
        <p:spPr>
          <a:xfrm>
            <a:off x="1206500" y="2545966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Without visual cues, the model won’t be able to handle speech interferers.</a:t>
            </a:r>
          </a:p>
          <a:p>
            <a:r>
              <a:t>With visual cues, the WER improves for noise interferers.</a:t>
            </a:r>
          </a:p>
        </p:txBody>
      </p:sp>
      <p:graphicFrame>
        <p:nvGraphicFramePr>
          <p:cNvPr id="346" name="2D Column Chart"/>
          <p:cNvGraphicFramePr/>
          <p:nvPr/>
        </p:nvGraphicFramePr>
        <p:xfrm>
          <a:off x="5283232" y="5036454"/>
          <a:ext cx="12769572" cy="718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7" name="Speech"/>
          <p:cNvSpPr txBox="1"/>
          <p:nvPr/>
        </p:nvSpPr>
        <p:spPr>
          <a:xfrm>
            <a:off x="7944161" y="12387027"/>
            <a:ext cx="3123146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Speech</a:t>
            </a:r>
          </a:p>
        </p:txBody>
      </p:sp>
      <p:sp>
        <p:nvSpPr>
          <p:cNvPr id="348" name="Noise"/>
          <p:cNvSpPr txBox="1"/>
          <p:nvPr/>
        </p:nvSpPr>
        <p:spPr>
          <a:xfrm>
            <a:off x="14480204" y="12387027"/>
            <a:ext cx="1282447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t>Noise</a:t>
            </a:r>
          </a:p>
        </p:txBody>
      </p:sp>
      <p:sp>
        <p:nvSpPr>
          <p:cNvPr id="3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50" name="WER (↓)"/>
          <p:cNvSpPr txBox="1"/>
          <p:nvPr/>
        </p:nvSpPr>
        <p:spPr>
          <a:xfrm>
            <a:off x="3635423" y="8316020"/>
            <a:ext cx="1695993" cy="610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400">
                <a:solidFill>
                  <a:srgbClr val="000000"/>
                </a:solidFill>
              </a:defRPr>
            </a:lvl1pPr>
          </a:lstStyle>
          <a:p>
            <a:r>
              <a:t>WER (↓)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5" build="p" bldLvl="5" animBg="1" advAuto="0"/>
      <p:bldGraphic spid="346" grpId="1">
        <p:bldSub>
          <a:bldChart bld="series"/>
        </p:bldSub>
      </p:bldGraphic>
      <p:bldP spid="347" grpId="4" animBg="1" advAuto="0"/>
      <p:bldP spid="348" grpId="3" animBg="1" advAuto="0"/>
      <p:bldP spid="350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sult: fine-tuning on clean/noisy pairs (second stage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975054">
              <a:defRPr sz="6885" spc="-137"/>
            </a:lvl1pPr>
          </a:lstStyle>
          <a:p>
            <a:r>
              <a:t>Result: fine-tuning on clean/noisy pairs (second stage)</a:t>
            </a:r>
          </a:p>
        </p:txBody>
      </p:sp>
      <p:sp>
        <p:nvSpPr>
          <p:cNvPr id="353" name="Fine-tuning jointly improves speech interferer cases."/>
          <p:cNvSpPr txBox="1">
            <a:spLocks noGrp="1"/>
          </p:cNvSpPr>
          <p:nvPr>
            <p:ph type="body" idx="1"/>
          </p:nvPr>
        </p:nvSpPr>
        <p:spPr>
          <a:xfrm>
            <a:off x="1206500" y="2417379"/>
            <a:ext cx="21971000" cy="8256011"/>
          </a:xfrm>
          <a:prstGeom prst="rect">
            <a:avLst/>
          </a:prstGeom>
        </p:spPr>
        <p:txBody>
          <a:bodyPr/>
          <a:lstStyle/>
          <a:p>
            <a:r>
              <a:t>Fine-tuning jointly improves speech interferer cases.</a:t>
            </a:r>
          </a:p>
        </p:txBody>
      </p:sp>
      <p:graphicFrame>
        <p:nvGraphicFramePr>
          <p:cNvPr id="354" name="2D Column Chart"/>
          <p:cNvGraphicFramePr/>
          <p:nvPr/>
        </p:nvGraphicFramePr>
        <p:xfrm>
          <a:off x="1739242" y="3152244"/>
          <a:ext cx="20655038" cy="948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5" name="Speech"/>
          <p:cNvSpPr txBox="1"/>
          <p:nvPr/>
        </p:nvSpPr>
        <p:spPr>
          <a:xfrm>
            <a:off x="6436644" y="12785424"/>
            <a:ext cx="1499312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Speech</a:t>
            </a:r>
          </a:p>
        </p:txBody>
      </p:sp>
      <p:sp>
        <p:nvSpPr>
          <p:cNvPr id="356" name="Noise"/>
          <p:cNvSpPr txBox="1"/>
          <p:nvPr/>
        </p:nvSpPr>
        <p:spPr>
          <a:xfrm>
            <a:off x="15650512" y="12785424"/>
            <a:ext cx="1152653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Noise</a:t>
            </a:r>
          </a:p>
        </p:txBody>
      </p:sp>
      <p:sp>
        <p:nvSpPr>
          <p:cNvPr id="3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58" name="WER (↓)"/>
          <p:cNvSpPr txBox="1"/>
          <p:nvPr/>
        </p:nvSpPr>
        <p:spPr>
          <a:xfrm>
            <a:off x="135262" y="8071264"/>
            <a:ext cx="1695993" cy="610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400">
                <a:solidFill>
                  <a:srgbClr val="000000"/>
                </a:solidFill>
              </a:defRPr>
            </a:lvl1pPr>
          </a:lstStyle>
          <a:p>
            <a:r>
              <a:t>WER (↓)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5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5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5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4" grpId="1">
        <p:bldSub>
          <a:bldChart bld="series"/>
        </p:bldSub>
      </p:bldGraphic>
      <p:bldP spid="355" grpId="3" animBg="1" advAuto="0"/>
      <p:bldP spid="356" grpId="4" animBg="1" advAuto="0"/>
      <p:bldP spid="358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onclusion and future 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Conclusion and future work</a:t>
            </a:r>
          </a:p>
        </p:txBody>
      </p:sp>
      <p:sp>
        <p:nvSpPr>
          <p:cNvPr id="363" name="Data selection is important for AVSE.…"/>
          <p:cNvSpPr txBox="1">
            <a:spLocks noGrp="1"/>
          </p:cNvSpPr>
          <p:nvPr>
            <p:ph type="body" idx="1"/>
          </p:nvPr>
        </p:nvSpPr>
        <p:spPr>
          <a:xfrm>
            <a:off x="1206500" y="2729994"/>
            <a:ext cx="21971000" cy="8256012"/>
          </a:xfrm>
          <a:prstGeom prst="rect">
            <a:avLst/>
          </a:prstGeom>
        </p:spPr>
        <p:txBody>
          <a:bodyPr/>
          <a:lstStyle/>
          <a:p>
            <a:pPr lvl="1"/>
            <a:r>
              <a:rPr dirty="0"/>
              <a:t>Data selection is important for AVSE.</a:t>
            </a:r>
          </a:p>
          <a:p>
            <a:pPr lvl="1"/>
            <a:r>
              <a:rPr dirty="0"/>
              <a:t>Noise robust AV-</a:t>
            </a:r>
            <a:r>
              <a:rPr dirty="0" err="1"/>
              <a:t>HuBERT</a:t>
            </a:r>
            <a:r>
              <a:rPr dirty="0"/>
              <a:t> can be used as </a:t>
            </a:r>
            <a:r>
              <a:rPr lang="en-US" dirty="0"/>
              <a:t>a </a:t>
            </a:r>
            <a:r>
              <a:rPr dirty="0"/>
              <a:t>“denoiser”, and the speech can be reconstructed from the representations. </a:t>
            </a:r>
          </a:p>
          <a:p>
            <a:pPr lvl="1"/>
            <a:r>
              <a:rPr dirty="0"/>
              <a:t>Future work: </a:t>
            </a:r>
          </a:p>
          <a:p>
            <a:pPr lvl="2"/>
            <a:r>
              <a:rPr dirty="0"/>
              <a:t>further noise robust training for AV-</a:t>
            </a:r>
            <a:r>
              <a:rPr dirty="0" err="1"/>
              <a:t>HuBERT</a:t>
            </a:r>
            <a:r>
              <a:rPr dirty="0"/>
              <a:t>.</a:t>
            </a:r>
          </a:p>
          <a:p>
            <a:pPr lvl="2"/>
            <a:r>
              <a:rPr dirty="0"/>
              <a:t>fast inference for diffusion models on speech. </a:t>
            </a:r>
          </a:p>
          <a:p>
            <a:pPr lvl="2"/>
            <a:r>
              <a:rPr dirty="0"/>
              <a:t>better objective metrics </a:t>
            </a:r>
            <a:r>
              <a:rPr lang="en-US" dirty="0"/>
              <a:t>to evaluate</a:t>
            </a:r>
            <a:r>
              <a:rPr dirty="0"/>
              <a:t> </a:t>
            </a:r>
            <a:r>
              <a:rPr lang="en-US" dirty="0"/>
              <a:t>generative models for </a:t>
            </a:r>
            <a:r>
              <a:rPr dirty="0"/>
              <a:t>speech.</a:t>
            </a:r>
          </a:p>
        </p:txBody>
      </p:sp>
      <p:sp>
        <p:nvSpPr>
          <p:cNvPr id="3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rior work on AV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Prior work on AVSE</a:t>
            </a:r>
          </a:p>
        </p:txBody>
      </p:sp>
      <p:sp>
        <p:nvSpPr>
          <p:cNvPr id="192" name="Re-synthesis: synthesizing discrete codes instead of raw speech.…"/>
          <p:cNvSpPr txBox="1">
            <a:spLocks noGrp="1"/>
          </p:cNvSpPr>
          <p:nvPr>
            <p:ph type="body" sz="half" idx="1"/>
          </p:nvPr>
        </p:nvSpPr>
        <p:spPr>
          <a:xfrm>
            <a:off x="1206500" y="2406581"/>
            <a:ext cx="9278368" cy="11224703"/>
          </a:xfrm>
          <a:prstGeom prst="rect">
            <a:avLst/>
          </a:prstGeom>
        </p:spPr>
        <p:txBody>
          <a:bodyPr/>
          <a:lstStyle/>
          <a:p>
            <a:r>
              <a:t>Re-synthesis: synthesizing discrete codes instead of raw speech.</a:t>
            </a:r>
          </a:p>
          <a:p>
            <a:r>
              <a:t>Problem: with coarse discrete codes, the speaker information get lost. </a:t>
            </a:r>
          </a:p>
          <a:p>
            <a:r>
              <a:t>This work: using continuous representations to keep as much information as possible.</a:t>
            </a:r>
          </a:p>
        </p:txBody>
      </p:sp>
      <p:sp>
        <p:nvSpPr>
          <p:cNvPr id="193" name="Enc"/>
          <p:cNvSpPr/>
          <p:nvPr/>
        </p:nvSpPr>
        <p:spPr>
          <a:xfrm>
            <a:off x="13830859" y="3274490"/>
            <a:ext cx="2242765" cy="202512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4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Enc</a:t>
            </a:r>
          </a:p>
        </p:txBody>
      </p:sp>
      <p:sp>
        <p:nvSpPr>
          <p:cNvPr id="194" name="Dec"/>
          <p:cNvSpPr/>
          <p:nvPr/>
        </p:nvSpPr>
        <p:spPr>
          <a:xfrm>
            <a:off x="17545758" y="3274490"/>
            <a:ext cx="2242765" cy="202512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4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Dec</a:t>
            </a:r>
          </a:p>
        </p:txBody>
      </p:sp>
      <p:sp>
        <p:nvSpPr>
          <p:cNvPr id="195" name="Rectangle"/>
          <p:cNvSpPr/>
          <p:nvPr/>
        </p:nvSpPr>
        <p:spPr>
          <a:xfrm>
            <a:off x="16698811" y="3619559"/>
            <a:ext cx="221760" cy="273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6" name="Rectangle"/>
          <p:cNvSpPr/>
          <p:nvPr/>
        </p:nvSpPr>
        <p:spPr>
          <a:xfrm>
            <a:off x="16698811" y="3940808"/>
            <a:ext cx="221760" cy="273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" name="Rectangle"/>
          <p:cNvSpPr/>
          <p:nvPr/>
        </p:nvSpPr>
        <p:spPr>
          <a:xfrm>
            <a:off x="16698811" y="4262058"/>
            <a:ext cx="221760" cy="273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" name="Rectangle"/>
          <p:cNvSpPr/>
          <p:nvPr/>
        </p:nvSpPr>
        <p:spPr>
          <a:xfrm>
            <a:off x="16698811" y="4583307"/>
            <a:ext cx="221760" cy="273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9" name="Rectangle"/>
          <p:cNvSpPr/>
          <p:nvPr/>
        </p:nvSpPr>
        <p:spPr>
          <a:xfrm>
            <a:off x="16698811" y="4904556"/>
            <a:ext cx="221760" cy="27362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0" name="Rectangle"/>
          <p:cNvSpPr/>
          <p:nvPr/>
        </p:nvSpPr>
        <p:spPr>
          <a:xfrm>
            <a:off x="16698811" y="3298309"/>
            <a:ext cx="221760" cy="27362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" name="Arrow"/>
          <p:cNvSpPr/>
          <p:nvPr/>
        </p:nvSpPr>
        <p:spPr>
          <a:xfrm>
            <a:off x="16165799" y="4143891"/>
            <a:ext cx="434488" cy="286325"/>
          </a:xfrm>
          <a:prstGeom prst="rightArrow">
            <a:avLst>
              <a:gd name="adj1" fmla="val 32000"/>
              <a:gd name="adj2" fmla="val 9711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2" name="Arrow"/>
          <p:cNvSpPr/>
          <p:nvPr/>
        </p:nvSpPr>
        <p:spPr>
          <a:xfrm>
            <a:off x="17019096" y="4143891"/>
            <a:ext cx="434488" cy="286325"/>
          </a:xfrm>
          <a:prstGeom prst="rightArrow">
            <a:avLst>
              <a:gd name="adj1" fmla="val 32000"/>
              <a:gd name="adj2" fmla="val 9711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3" name="Clean speech"/>
          <p:cNvSpPr txBox="1"/>
          <p:nvPr/>
        </p:nvSpPr>
        <p:spPr>
          <a:xfrm>
            <a:off x="10511935" y="4896090"/>
            <a:ext cx="3063952" cy="65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Clean speech</a:t>
            </a:r>
          </a:p>
        </p:txBody>
      </p:sp>
      <p:sp>
        <p:nvSpPr>
          <p:cNvPr id="204" name="Clean speech"/>
          <p:cNvSpPr txBox="1"/>
          <p:nvPr/>
        </p:nvSpPr>
        <p:spPr>
          <a:xfrm>
            <a:off x="19880697" y="4896090"/>
            <a:ext cx="3063952" cy="65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Clean speech</a:t>
            </a:r>
          </a:p>
        </p:txBody>
      </p:sp>
      <p:sp>
        <p:nvSpPr>
          <p:cNvPr id="205" name="Discrete codes"/>
          <p:cNvSpPr txBox="1"/>
          <p:nvPr/>
        </p:nvSpPr>
        <p:spPr>
          <a:xfrm>
            <a:off x="15397459" y="5336310"/>
            <a:ext cx="2661667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Discrete codes</a:t>
            </a:r>
          </a:p>
        </p:txBody>
      </p:sp>
      <p:sp>
        <p:nvSpPr>
          <p:cNvPr id="206" name="Noisy speech"/>
          <p:cNvSpPr txBox="1"/>
          <p:nvPr/>
        </p:nvSpPr>
        <p:spPr>
          <a:xfrm>
            <a:off x="11803358" y="8917166"/>
            <a:ext cx="3036926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Noisy speech</a:t>
            </a:r>
          </a:p>
        </p:txBody>
      </p:sp>
      <p:pic>
        <p:nvPicPr>
          <p:cNvPr id="207" name="Screenshot 2024-03-25 at 2.45.09 PM.png" descr="Screenshot 2024-03-25 at 2.45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920" y="7698044"/>
            <a:ext cx="22098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AVSE…"/>
          <p:cNvSpPr/>
          <p:nvPr/>
        </p:nvSpPr>
        <p:spPr>
          <a:xfrm>
            <a:off x="15306944" y="6884502"/>
            <a:ext cx="2842698" cy="16668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4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AVSE</a:t>
            </a:r>
          </a:p>
          <a:p>
            <a:pPr defTabSz="825500">
              <a:defRPr sz="4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Model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689" y="5723527"/>
            <a:ext cx="1108263" cy="107909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Lip motions"/>
          <p:cNvSpPr txBox="1"/>
          <p:nvPr/>
        </p:nvSpPr>
        <p:spPr>
          <a:xfrm>
            <a:off x="11999535" y="6999330"/>
            <a:ext cx="2644572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Lip motions</a:t>
            </a:r>
          </a:p>
        </p:txBody>
      </p:sp>
      <p:sp>
        <p:nvSpPr>
          <p:cNvPr id="211" name="[1] Yang et al., Audio-Visual Speech Codecs: Rethinking Audio-Visual Speech Enhancement by Re-Synthesis, CVPR, 2022.…"/>
          <p:cNvSpPr txBox="1"/>
          <p:nvPr/>
        </p:nvSpPr>
        <p:spPr>
          <a:xfrm>
            <a:off x="10243788" y="11386041"/>
            <a:ext cx="14383807" cy="2302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[1] Yang et al., Audio-Visual Speech Codecs: Rethinking Audio-Visual Speech Enhancement by Re-Synthesis, CVPR, 2022.</a:t>
            </a:r>
          </a:p>
          <a:p>
            <a:pPr algn="l"/>
            <a:r>
              <a:t>[2] Hsu et al., ReVISE: Self-Supervised Speech Resynthesis with Visual Input for Universal and Generalized Speech Enhancement,CVPR, 2023.</a:t>
            </a:r>
            <a:br/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13" name="Arrow"/>
          <p:cNvSpPr/>
          <p:nvPr/>
        </p:nvSpPr>
        <p:spPr>
          <a:xfrm rot="16200000">
            <a:off x="16270141" y="6236666"/>
            <a:ext cx="1079098" cy="286325"/>
          </a:xfrm>
          <a:prstGeom prst="rightArrow">
            <a:avLst>
              <a:gd name="adj1" fmla="val 32000"/>
              <a:gd name="adj2" fmla="val 9711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" name="Arrow"/>
          <p:cNvSpPr/>
          <p:nvPr/>
        </p:nvSpPr>
        <p:spPr>
          <a:xfrm rot="19723792">
            <a:off x="14939481" y="8169295"/>
            <a:ext cx="434488" cy="286325"/>
          </a:xfrm>
          <a:prstGeom prst="rightArrow">
            <a:avLst>
              <a:gd name="adj1" fmla="val 32000"/>
              <a:gd name="adj2" fmla="val 9711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" name="Arrow"/>
          <p:cNvSpPr/>
          <p:nvPr/>
        </p:nvSpPr>
        <p:spPr>
          <a:xfrm rot="2174989">
            <a:off x="14941137" y="7111637"/>
            <a:ext cx="434488" cy="286325"/>
          </a:xfrm>
          <a:prstGeom prst="rightArrow">
            <a:avLst>
              <a:gd name="adj1" fmla="val 32000"/>
              <a:gd name="adj2" fmla="val 9711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6" name="Arrow"/>
          <p:cNvSpPr/>
          <p:nvPr/>
        </p:nvSpPr>
        <p:spPr>
          <a:xfrm>
            <a:off x="13304197" y="4143891"/>
            <a:ext cx="434488" cy="286325"/>
          </a:xfrm>
          <a:prstGeom prst="rightArrow">
            <a:avLst>
              <a:gd name="adj1" fmla="val 32000"/>
              <a:gd name="adj2" fmla="val 9711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7" name="Arrow"/>
          <p:cNvSpPr/>
          <p:nvPr/>
        </p:nvSpPr>
        <p:spPr>
          <a:xfrm>
            <a:off x="19880698" y="4143891"/>
            <a:ext cx="434488" cy="286325"/>
          </a:xfrm>
          <a:prstGeom prst="rightArrow">
            <a:avLst>
              <a:gd name="adj1" fmla="val 32000"/>
              <a:gd name="adj2" fmla="val 97118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18" name="Screenshot 2024-03-25 at 2.45.09 PM.png" descr="Screenshot 2024-03-25 at 2.45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840" y="3901354"/>
            <a:ext cx="1342234" cy="771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Screenshot 2024-03-25 at 2.45.45 PM.png" descr="Screenshot 2024-03-25 at 2.45.4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6308" y="3949453"/>
            <a:ext cx="1216765" cy="675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172899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 bldLvl="5" animBg="1" advAuto="0"/>
      <p:bldP spid="193" grpId="0" animBg="1" advAuto="0"/>
      <p:bldP spid="194" grpId="0" animBg="1" advAuto="0"/>
      <p:bldP spid="195" grpId="0" animBg="1" advAuto="0"/>
      <p:bldP spid="196" grpId="0" animBg="1" advAuto="0"/>
      <p:bldP spid="197" grpId="0" animBg="1" advAuto="0"/>
      <p:bldP spid="198" grpId="0" animBg="1" advAuto="0"/>
      <p:bldP spid="199" grpId="0" animBg="1" advAuto="0"/>
      <p:bldP spid="200" grpId="0" animBg="1" advAuto="0"/>
      <p:bldP spid="201" grpId="0" animBg="1" advAuto="0"/>
      <p:bldP spid="202" grpId="0" animBg="1" advAuto="0"/>
      <p:bldP spid="203" grpId="0" animBg="1" advAuto="0"/>
      <p:bldP spid="204" grpId="0" animBg="1" advAuto="0"/>
      <p:bldP spid="205" grpId="0" animBg="1" advAuto="0"/>
      <p:bldP spid="206" grpId="0" animBg="1" advAuto="0"/>
      <p:bldP spid="207" grpId="0" animBg="1" advAuto="0"/>
      <p:bldP spid="208" grpId="0" animBg="1" advAuto="0"/>
      <p:bldP spid="209" grpId="0" animBg="1" advAuto="0"/>
      <p:bldP spid="210" grpId="0" animBg="1" advAuto="0"/>
      <p:bldP spid="213" grpId="0" animBg="1" advAuto="0"/>
      <p:bldP spid="214" grpId="0" animBg="1" advAuto="0"/>
      <p:bldP spid="215" grpId="0" animBg="1" advAuto="0"/>
      <p:bldP spid="216" grpId="0" animBg="1" advAuto="0"/>
      <p:bldP spid="217" grpId="0" animBg="1" advAuto="0"/>
      <p:bldP spid="218" grpId="0" animBg="1" advAuto="0"/>
      <p:bldP spid="21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60016_mixed.mp4" descr="S60016_mixed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97781" y="6897054"/>
            <a:ext cx="2184836" cy="2184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60016_mixed.mp4" descr="S60016_mixed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897781" y="6897054"/>
            <a:ext cx="2184836" cy="218483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Audio-Visual Speech Enhancement (AVSE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Audio-Visual Speech Enhancement (AVSE)</a:t>
            </a:r>
          </a:p>
        </p:txBody>
      </p:sp>
      <p:sp>
        <p:nvSpPr>
          <p:cNvPr id="164" name="SE: remove noise from noisy speech.…"/>
          <p:cNvSpPr txBox="1">
            <a:spLocks noGrp="1"/>
          </p:cNvSpPr>
          <p:nvPr>
            <p:ph type="body" sz="half" idx="1"/>
          </p:nvPr>
        </p:nvSpPr>
        <p:spPr>
          <a:xfrm>
            <a:off x="1206500" y="2408849"/>
            <a:ext cx="21971000" cy="4448039"/>
          </a:xfrm>
          <a:prstGeom prst="rect">
            <a:avLst/>
          </a:prstGeom>
        </p:spPr>
        <p:txBody>
          <a:bodyPr/>
          <a:lstStyle/>
          <a:p>
            <a:pPr marL="457200" indent="-457200" defTabSz="1828754">
              <a:spcBef>
                <a:spcPts val="3300"/>
              </a:spcBef>
              <a:defRPr sz="3600"/>
            </a:pPr>
            <a:r>
              <a:rPr dirty="0"/>
              <a:t>SE: remove noise from noisy speech.</a:t>
            </a:r>
          </a:p>
          <a:p>
            <a:pPr marL="457200" indent="-457200" defTabSz="1828754">
              <a:spcBef>
                <a:spcPts val="3300"/>
              </a:spcBef>
              <a:defRPr sz="3600"/>
            </a:pPr>
            <a:r>
              <a:rPr dirty="0"/>
              <a:t>AVSE: utilizing additional visual cues, such as lip motions, to improve speech enhancement (SE) performance.</a:t>
            </a:r>
          </a:p>
          <a:p>
            <a:pPr marL="457200" indent="-457200" defTabSz="1828754">
              <a:spcBef>
                <a:spcPts val="3300"/>
              </a:spcBef>
              <a:defRPr sz="3600"/>
            </a:pPr>
            <a:r>
              <a:rPr dirty="0"/>
              <a:t>Visual cues can be quite helpful!</a:t>
            </a:r>
          </a:p>
          <a:p>
            <a:pPr marL="457200" indent="-457200" defTabSz="1828754">
              <a:spcBef>
                <a:spcPts val="3300"/>
              </a:spcBef>
              <a:defRPr sz="3600"/>
            </a:pPr>
            <a:r>
              <a:rPr dirty="0"/>
              <a:t>In AVSE, because we have visual cues as references, we can also consider AV source separation (</a:t>
            </a:r>
            <a:r>
              <a:rPr lang="en-US" dirty="0"/>
              <a:t>another speaker</a:t>
            </a:r>
            <a:r>
              <a:rPr dirty="0"/>
              <a:t> as interferers) and lower SNR than SE. </a:t>
            </a:r>
          </a:p>
        </p:txBody>
      </p:sp>
      <p:sp>
        <p:nvSpPr>
          <p:cNvPr id="165" name="SE…"/>
          <p:cNvSpPr/>
          <p:nvPr/>
        </p:nvSpPr>
        <p:spPr>
          <a:xfrm>
            <a:off x="4394675" y="10006596"/>
            <a:ext cx="2974274" cy="166680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5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SE</a:t>
            </a:r>
          </a:p>
          <a:p>
            <a:pPr defTabSz="825500">
              <a:defRPr sz="5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Model</a:t>
            </a:r>
          </a:p>
        </p:txBody>
      </p:sp>
      <p:sp>
        <p:nvSpPr>
          <p:cNvPr id="166" name="Noisy speech"/>
          <p:cNvSpPr txBox="1"/>
          <p:nvPr/>
        </p:nvSpPr>
        <p:spPr>
          <a:xfrm>
            <a:off x="813972" y="11538581"/>
            <a:ext cx="3036926" cy="65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Noisy speech</a:t>
            </a:r>
          </a:p>
        </p:txBody>
      </p:sp>
      <p:sp>
        <p:nvSpPr>
          <p:cNvPr id="167" name="Clean speech"/>
          <p:cNvSpPr txBox="1"/>
          <p:nvPr/>
        </p:nvSpPr>
        <p:spPr>
          <a:xfrm>
            <a:off x="7836478" y="11538581"/>
            <a:ext cx="3063953" cy="659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Clean speech</a:t>
            </a:r>
          </a:p>
        </p:txBody>
      </p:sp>
      <p:pic>
        <p:nvPicPr>
          <p:cNvPr id="168" name="Screenshot 2024-03-25 at 2.45.09 PM.png" descr="Screenshot 2024-03-25 at 2.45.09 P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1318" y="10454297"/>
            <a:ext cx="1342234" cy="771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Screenshot 2024-03-25 at 2.45.45 PM.png" descr="Screenshot 2024-03-25 at 2.45.45 P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0072" y="10502396"/>
            <a:ext cx="1216765" cy="675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AVSE…"/>
          <p:cNvSpPr/>
          <p:nvPr/>
        </p:nvSpPr>
        <p:spPr>
          <a:xfrm>
            <a:off x="16300690" y="7156070"/>
            <a:ext cx="2842697" cy="166680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5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AVSE</a:t>
            </a:r>
          </a:p>
          <a:p>
            <a:pPr defTabSz="825500">
              <a:defRPr sz="5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Model</a:t>
            </a:r>
          </a:p>
        </p:txBody>
      </p:sp>
      <p:sp>
        <p:nvSpPr>
          <p:cNvPr id="171" name="Arrow"/>
          <p:cNvSpPr/>
          <p:nvPr/>
        </p:nvSpPr>
        <p:spPr>
          <a:xfrm>
            <a:off x="19142626" y="7807421"/>
            <a:ext cx="983493" cy="364100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2" name="Arrow"/>
          <p:cNvSpPr/>
          <p:nvPr/>
        </p:nvSpPr>
        <p:spPr>
          <a:xfrm>
            <a:off x="15057352" y="7807421"/>
            <a:ext cx="1301131" cy="364100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74" name="Arrow"/>
          <p:cNvSpPr/>
          <p:nvPr/>
        </p:nvSpPr>
        <p:spPr>
          <a:xfrm>
            <a:off x="3098021" y="10657947"/>
            <a:ext cx="1301131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" name="Arrow"/>
          <p:cNvSpPr/>
          <p:nvPr/>
        </p:nvSpPr>
        <p:spPr>
          <a:xfrm>
            <a:off x="7361388" y="10657947"/>
            <a:ext cx="1301131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Noisy speech with video"/>
          <p:cNvSpPr txBox="1"/>
          <p:nvPr/>
        </p:nvSpPr>
        <p:spPr>
          <a:xfrm>
            <a:off x="11245386" y="9203977"/>
            <a:ext cx="5369332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Noisy speech with video</a:t>
            </a:r>
          </a:p>
        </p:txBody>
      </p:sp>
      <p:sp>
        <p:nvSpPr>
          <p:cNvPr id="177" name="Clean speech"/>
          <p:cNvSpPr txBox="1"/>
          <p:nvPr/>
        </p:nvSpPr>
        <p:spPr>
          <a:xfrm>
            <a:off x="19755383" y="9203977"/>
            <a:ext cx="3063953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Clean speech</a:t>
            </a:r>
          </a:p>
        </p:txBody>
      </p:sp>
      <p:pic>
        <p:nvPicPr>
          <p:cNvPr id="178" name="S60016_av2wav.mp4" descr="S60016_av2wav.mp4"/>
          <p:cNvPicPr>
            <a:picLocks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187344" y="6889455"/>
            <a:ext cx="2200032" cy="220003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?"/>
          <p:cNvSpPr/>
          <p:nvPr/>
        </p:nvSpPr>
        <p:spPr>
          <a:xfrm>
            <a:off x="13129970" y="7091991"/>
            <a:ext cx="1600164" cy="17949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68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80" name="AVSE…"/>
          <p:cNvSpPr/>
          <p:nvPr/>
        </p:nvSpPr>
        <p:spPr>
          <a:xfrm>
            <a:off x="16312948" y="10511285"/>
            <a:ext cx="2842697" cy="166680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5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AVSE</a:t>
            </a:r>
          </a:p>
          <a:p>
            <a:pPr defTabSz="825500">
              <a:defRPr sz="5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Model</a:t>
            </a:r>
          </a:p>
        </p:txBody>
      </p:sp>
      <p:sp>
        <p:nvSpPr>
          <p:cNvPr id="181" name="Arrow"/>
          <p:cNvSpPr/>
          <p:nvPr/>
        </p:nvSpPr>
        <p:spPr>
          <a:xfrm>
            <a:off x="19154885" y="11162636"/>
            <a:ext cx="983492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Arrow"/>
          <p:cNvSpPr/>
          <p:nvPr/>
        </p:nvSpPr>
        <p:spPr>
          <a:xfrm>
            <a:off x="15069610" y="11162636"/>
            <a:ext cx="1301131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3" name="Mixed speech with video"/>
          <p:cNvSpPr txBox="1"/>
          <p:nvPr/>
        </p:nvSpPr>
        <p:spPr>
          <a:xfrm>
            <a:off x="11203834" y="12559191"/>
            <a:ext cx="5476952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Mixed speech with video</a:t>
            </a:r>
          </a:p>
        </p:txBody>
      </p:sp>
      <p:sp>
        <p:nvSpPr>
          <p:cNvPr id="184" name="Clean speech"/>
          <p:cNvSpPr txBox="1"/>
          <p:nvPr/>
        </p:nvSpPr>
        <p:spPr>
          <a:xfrm>
            <a:off x="19767642" y="12559191"/>
            <a:ext cx="3063952" cy="65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r>
              <a:t>Clean speech</a:t>
            </a:r>
          </a:p>
        </p:txBody>
      </p:sp>
      <p:pic>
        <p:nvPicPr>
          <p:cNvPr id="185" name="S60798_av2wav.mp4" descr="S60798_av2wav.mp4"/>
          <p:cNvPicPr>
            <a:picLocks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100458" y="10111361"/>
            <a:ext cx="2200032" cy="2200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S60798_mixed.mp4" descr="S60798_mixed.mp4"/>
          <p:cNvPicPr>
            <a:picLocks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890182" y="10111361"/>
            <a:ext cx="2200033" cy="22000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59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59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59" fill="hold"/>
                                        <p:tgtEl>
                                          <p:spTgt spid="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288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239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5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video>
            <p:seq concurrent="1" prevAc="none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video>
              <p:cMediaNode vol="100000">
                <p:cTn id="51" fill="hold" display="0">
                  <p:stCondLst>
                    <p:cond delay="indefinite"/>
                  </p:stCondLst>
                </p:cTn>
                <p:tgtEl>
                  <p:spTgt spid="162"/>
                </p:tgtEl>
              </p:cMediaNode>
            </p:video>
            <p:seq concurrent="1" prevAc="none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video>
              <p:cMediaNode vol="100000">
                <p:cTn id="57" fill="hold" display="0">
                  <p:stCondLst>
                    <p:cond delay="indefinite"/>
                  </p:stCondLst>
                </p:cTn>
                <p:tgtEl>
                  <p:spTgt spid="178"/>
                </p:tgtEl>
              </p:cMediaNode>
            </p:video>
            <p:seq concurrent="1" prevAc="none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video>
              <p:cMediaNode vol="100000">
                <p:cTn id="63" fill="hold" display="0">
                  <p:stCondLst>
                    <p:cond delay="indefinite"/>
                  </p:stCondLst>
                </p:cTn>
                <p:tgtEl>
                  <p:spTgt spid="185"/>
                </p:tgtEl>
              </p:cMediaNode>
            </p:video>
            <p:seq concurrent="1" prevAc="none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video>
              <p:cMediaNode vol="100000">
                <p:cTn id="69" fill="hold" display="0">
                  <p:stCondLst>
                    <p:cond delay="indefinite"/>
                  </p:stCondLst>
                </p:cTn>
                <p:tgtEl>
                  <p:spTgt spid="186"/>
                </p:tgtEl>
              </p:cMediaNode>
            </p:video>
            <p:seq concurrent="1" prevAc="none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</p:childTnLst>
        </p:cTn>
      </p:par>
    </p:tnLst>
    <p:bldLst>
      <p:bldP spid="164" grpId="1" build="p" bldLvl="5" animBg="1" advAuto="0"/>
      <p:bldP spid="179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E form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Conventional: predicting mask in time-frequency domain, i.e.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206500" y="2408849"/>
                <a:ext cx="21971000" cy="8256012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/>
                  <a:t>Conventional: predicting mask in time-frequency domain, i.e. </a:t>
                </a:r>
                <a14:m>
                  <m:oMath xmlns:m="http://schemas.openxmlformats.org/officeDocument/2006/math"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ar-AE"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57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57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noisy</m:t>
                        </m:r>
                        <m:r>
                          <m:rPr>
                            <m:nor/>
                          </m:rPr>
                          <a:rPr lang="en-US"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speech</m:t>
                        </m:r>
                      </m:e>
                    </m:d>
                    <m:r>
                      <a:rPr lang="ar-AE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7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⊙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noisy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speech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clean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speech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Issues with conventional: some signals are difficult to recover from mask operation, and mask operation tends to allow noise to bleed through.</a:t>
                </a:r>
              </a:p>
              <a:p>
                <a:r>
                  <a:rPr lang="en-US" dirty="0"/>
                  <a:t>Generative SE: </a:t>
                </a:r>
                <a14:m>
                  <m:oMath xmlns:m="http://schemas.openxmlformats.org/officeDocument/2006/math"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clean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speech</m:t>
                    </m:r>
                    <m:r>
                      <m:rPr>
                        <m:nor/>
                      </m:rPr>
                      <a:rPr lang="en-US" sz="57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noisy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speech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Generative AVSE: </a:t>
                </a:r>
                <a14:m>
                  <m:oMath xmlns:m="http://schemas.openxmlformats.org/officeDocument/2006/math"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clean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speech</m:t>
                    </m:r>
                    <m:r>
                      <m:rPr>
                        <m:nor/>
                      </m:rPr>
                      <a:rPr lang="en-US" sz="57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noisy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speech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lip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motions</m:t>
                    </m:r>
                    <m:r>
                      <a:rPr lang="en-US" sz="5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189" name="Conventional: predicting mask in time-frequency domain, i.e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06500" y="2408849"/>
                <a:ext cx="21971000" cy="8256012"/>
              </a:xfrm>
              <a:prstGeom prst="rect">
                <a:avLst/>
              </a:prstGeom>
              <a:blipFill>
                <a:blip r:embed="rId2"/>
                <a:stretch>
                  <a:fillRect l="-1792" t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uiExpan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V2Wav frame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AV2Wav framework</a:t>
            </a:r>
          </a:p>
        </p:txBody>
      </p:sp>
      <p:sp>
        <p:nvSpPr>
          <p:cNvPr id="222" name="Challenge: most AV speech are collected in the wild (e.g. TED talks, interviews). The “clean speech” are usually not clean enough.…"/>
          <p:cNvSpPr txBox="1">
            <a:spLocks noGrp="1"/>
          </p:cNvSpPr>
          <p:nvPr>
            <p:ph type="body" idx="1"/>
          </p:nvPr>
        </p:nvSpPr>
        <p:spPr>
          <a:xfrm>
            <a:off x="1206500" y="2408849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Challenge: most AV speech are collected in the wild (e.g. TED talks, interviews). The “clean speech” are usually not clean enough. </a:t>
            </a:r>
          </a:p>
          <a:p>
            <a:r>
              <a:t>This work: data selection using neural quality estimator (NQE) + noise-robust AV-HuBERT (denoiser) + diffusion waveform synthsizer (speaker)</a:t>
            </a:r>
          </a:p>
        </p:txBody>
      </p:sp>
      <p:pic>
        <p:nvPicPr>
          <p:cNvPr id="223" name="Line Line" descr="Line Lin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99941" y="5037335"/>
            <a:ext cx="13800377" cy="76201"/>
          </a:xfrm>
          <a:prstGeom prst="rect">
            <a:avLst/>
          </a:prstGeom>
        </p:spPr>
      </p:pic>
      <p:pic>
        <p:nvPicPr>
          <p:cNvPr id="225" name="Line Line" descr="Line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381238" y="5037335"/>
            <a:ext cx="3457970" cy="76201"/>
          </a:xfrm>
          <a:prstGeom prst="rect">
            <a:avLst/>
          </a:prstGeom>
        </p:spPr>
      </p:pic>
      <p:pic>
        <p:nvPicPr>
          <p:cNvPr id="227" name="Line Line" descr="Line 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820126" y="5715052"/>
            <a:ext cx="6194037" cy="76201"/>
          </a:xfrm>
          <a:prstGeom prst="rect">
            <a:avLst/>
          </a:prstGeom>
        </p:spPr>
      </p:pic>
      <p:pic>
        <p:nvPicPr>
          <p:cNvPr id="229" name="Line Line" descr="Line Lin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460191" y="5715052"/>
            <a:ext cx="11003664" cy="76201"/>
          </a:xfrm>
          <a:prstGeom prst="rect">
            <a:avLst/>
          </a:prstGeom>
        </p:spPr>
      </p:pic>
      <p:pic>
        <p:nvPicPr>
          <p:cNvPr id="231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26" y="5619072"/>
            <a:ext cx="12582564" cy="7597343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33" name="Rectangle"/>
          <p:cNvSpPr/>
          <p:nvPr/>
        </p:nvSpPr>
        <p:spPr>
          <a:xfrm>
            <a:off x="14514371" y="5775656"/>
            <a:ext cx="4388880" cy="4667400"/>
          </a:xfrm>
          <a:prstGeom prst="rect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  <a:alpha val="8280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4" name="Rectangle"/>
          <p:cNvSpPr/>
          <p:nvPr/>
        </p:nvSpPr>
        <p:spPr>
          <a:xfrm>
            <a:off x="9829816" y="6249468"/>
            <a:ext cx="4482925" cy="6336551"/>
          </a:xfrm>
          <a:prstGeom prst="rect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  <a:alpha val="8280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5" name="Rectangle"/>
          <p:cNvSpPr/>
          <p:nvPr/>
        </p:nvSpPr>
        <p:spPr>
          <a:xfrm>
            <a:off x="6106593" y="7212100"/>
            <a:ext cx="2870147" cy="6223135"/>
          </a:xfrm>
          <a:prstGeom prst="rect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  <a:alpha val="8280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" name="[3] Ho et al., Denoising Diffusion Probabilistic Models…"/>
          <p:cNvSpPr txBox="1"/>
          <p:nvPr/>
        </p:nvSpPr>
        <p:spPr>
          <a:xfrm>
            <a:off x="16163170" y="12532198"/>
            <a:ext cx="8664414" cy="119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[3] Ho et al., Denoising Diffusion Probabilistic Models</a:t>
            </a:r>
          </a:p>
          <a:p>
            <a:pPr algn="l"/>
            <a:r>
              <a:t>, NeurIPS, 2020.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1" build="p" bldLvl="5" animBg="1" advAuto="0"/>
      <p:bldP spid="223" grpId="2" animBg="1" advAuto="0"/>
      <p:bldP spid="225" grpId="4" animBg="1" advAuto="0"/>
      <p:bldP spid="227" grpId="6" animBg="1" advAuto="0"/>
      <p:bldP spid="229" grpId="7" animBg="1" advAuto="0"/>
      <p:bldP spid="233" grpId="8" animBg="1" advAuto="0"/>
      <p:bldP spid="234" grpId="5" animBg="1" advAuto="0"/>
      <p:bldP spid="235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nfer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Inference</a:t>
            </a:r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184" y="2086436"/>
            <a:ext cx="15740280" cy="10205236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Rectangle"/>
          <p:cNvSpPr/>
          <p:nvPr/>
        </p:nvSpPr>
        <p:spPr>
          <a:xfrm>
            <a:off x="3798454" y="2678664"/>
            <a:ext cx="4762561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Background: Neural Quality estima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Background: Neural Quality estimator</a:t>
            </a:r>
          </a:p>
        </p:txBody>
      </p:sp>
      <p:sp>
        <p:nvSpPr>
          <p:cNvPr id="246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NQE"/>
          <p:cNvSpPr/>
          <p:nvPr/>
        </p:nvSpPr>
        <p:spPr>
          <a:xfrm>
            <a:off x="17890965" y="8676847"/>
            <a:ext cx="2842697" cy="1666801"/>
          </a:xfrm>
          <a:prstGeom prst="rect">
            <a:avLst/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NQE</a:t>
            </a:r>
          </a:p>
        </p:txBody>
      </p:sp>
      <p:sp>
        <p:nvSpPr>
          <p:cNvPr id="248" name="Noisy speech"/>
          <p:cNvSpPr txBox="1"/>
          <p:nvPr/>
        </p:nvSpPr>
        <p:spPr>
          <a:xfrm>
            <a:off x="13884547" y="10301470"/>
            <a:ext cx="3575305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Noisy speech</a:t>
            </a:r>
          </a:p>
        </p:txBody>
      </p:sp>
      <p:sp>
        <p:nvSpPr>
          <p:cNvPr id="249" name="Arrow"/>
          <p:cNvSpPr/>
          <p:nvPr/>
        </p:nvSpPr>
        <p:spPr>
          <a:xfrm>
            <a:off x="17029430" y="9328198"/>
            <a:ext cx="983492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0" name="Score"/>
          <p:cNvSpPr txBox="1"/>
          <p:nvPr/>
        </p:nvSpPr>
        <p:spPr>
          <a:xfrm>
            <a:off x="21748977" y="9124548"/>
            <a:ext cx="1606487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Score</a:t>
            </a:r>
          </a:p>
        </p:txBody>
      </p:sp>
      <p:sp>
        <p:nvSpPr>
          <p:cNvPr id="251" name="Arrow"/>
          <p:cNvSpPr/>
          <p:nvPr/>
        </p:nvSpPr>
        <p:spPr>
          <a:xfrm>
            <a:off x="20732901" y="9328198"/>
            <a:ext cx="983493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2" name="Screenshot 2024-03-25 at 2.45.09 PM.png" descr="Screenshot 2024-03-25 at 2.45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7098" y="8875247"/>
            <a:ext cx="22098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Conventional Metric"/>
          <p:cNvSpPr/>
          <p:nvPr/>
        </p:nvSpPr>
        <p:spPr>
          <a:xfrm>
            <a:off x="6500407" y="8858634"/>
            <a:ext cx="2842698" cy="1666802"/>
          </a:xfrm>
          <a:prstGeom prst="rect">
            <a:avLst/>
          </a:prstGeom>
          <a:solidFill>
            <a:srgbClr val="60D937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Conventional Metric</a:t>
            </a:r>
          </a:p>
        </p:txBody>
      </p:sp>
      <p:sp>
        <p:nvSpPr>
          <p:cNvPr id="254" name="Noisy speech"/>
          <p:cNvSpPr txBox="1"/>
          <p:nvPr/>
        </p:nvSpPr>
        <p:spPr>
          <a:xfrm>
            <a:off x="2185476" y="8997822"/>
            <a:ext cx="3575305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Noisy speech</a:t>
            </a:r>
          </a:p>
        </p:txBody>
      </p:sp>
      <p:sp>
        <p:nvSpPr>
          <p:cNvPr id="255" name="Arrow"/>
          <p:cNvSpPr/>
          <p:nvPr/>
        </p:nvSpPr>
        <p:spPr>
          <a:xfrm rot="3209440">
            <a:off x="5775990" y="9064354"/>
            <a:ext cx="983493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6" name="Score"/>
          <p:cNvSpPr txBox="1"/>
          <p:nvPr/>
        </p:nvSpPr>
        <p:spPr>
          <a:xfrm>
            <a:off x="10289861" y="9489158"/>
            <a:ext cx="1606487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Score</a:t>
            </a:r>
          </a:p>
        </p:txBody>
      </p:sp>
      <p:sp>
        <p:nvSpPr>
          <p:cNvPr id="257" name="Arrow"/>
          <p:cNvSpPr/>
          <p:nvPr/>
        </p:nvSpPr>
        <p:spPr>
          <a:xfrm>
            <a:off x="9330918" y="9692808"/>
            <a:ext cx="983493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8" name="Screenshot 2024-03-25 at 2.45.09 PM.png" descr="Screenshot 2024-03-25 at 2.45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027" y="7571599"/>
            <a:ext cx="22098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Clean speech (reference)"/>
          <p:cNvSpPr txBox="1"/>
          <p:nvPr/>
        </p:nvSpPr>
        <p:spPr>
          <a:xfrm>
            <a:off x="749988" y="11351665"/>
            <a:ext cx="6443663" cy="77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r>
              <a:t>Clean speech (reference)</a:t>
            </a:r>
          </a:p>
        </p:txBody>
      </p:sp>
      <p:pic>
        <p:nvPicPr>
          <p:cNvPr id="260" name="Screenshot 2024-03-25 at 2.45.09 PM.png" descr="Screenshot 2024-03-25 at 2.45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717" y="9925442"/>
            <a:ext cx="22098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Arrow"/>
          <p:cNvSpPr/>
          <p:nvPr/>
        </p:nvSpPr>
        <p:spPr>
          <a:xfrm rot="18964182">
            <a:off x="5660976" y="10116166"/>
            <a:ext cx="983492" cy="364099"/>
          </a:xfrm>
          <a:prstGeom prst="rightArrow">
            <a:avLst>
              <a:gd name="adj1" fmla="val 32000"/>
              <a:gd name="adj2" fmla="val 172875"/>
            </a:avLst>
          </a:prstGeom>
          <a:solidFill>
            <a:srgbClr val="60D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2" name="NQE assigns scores in a reference-free manner, thus suitable for data selection."/>
          <p:cNvSpPr txBox="1">
            <a:spLocks noGrp="1"/>
          </p:cNvSpPr>
          <p:nvPr>
            <p:ph type="body" idx="1"/>
          </p:nvPr>
        </p:nvSpPr>
        <p:spPr>
          <a:xfrm>
            <a:off x="1206500" y="3586371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NQE assigns scores in a reference-free manner, thus suitable for data selection.</a:t>
            </a:r>
          </a:p>
        </p:txBody>
      </p:sp>
      <p:sp>
        <p:nvSpPr>
          <p:cNvPr id="263" name="[3] TorchAudio-Squim: Reference-less Speech Quality and Intelligibility measures in TorchAudio, Kumar, et.al"/>
          <p:cNvSpPr txBox="1"/>
          <p:nvPr/>
        </p:nvSpPr>
        <p:spPr>
          <a:xfrm>
            <a:off x="8933009" y="12916091"/>
            <a:ext cx="16374486" cy="1197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[3] TorchAudio-Squim: Reference-less Speech Quality and Intelligibility measures in TorchAudio, Kumar, et.al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Background: AV-HuBER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Background: AV-HuBERT</a:t>
            </a:r>
          </a:p>
        </p:txBody>
      </p:sp>
      <p:sp>
        <p:nvSpPr>
          <p:cNvPr id="266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7" name="Screenshot 2024-03-26 at 4.43.02 PM.png" descr="Screenshot 2024-03-26 at 4.43.0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474" y="2810077"/>
            <a:ext cx="16230086" cy="8538613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AV-HuBERT is a SSL model trained to predict cluster IDs given audio and visual sequences.…"/>
          <p:cNvSpPr txBox="1">
            <a:spLocks noGrp="1"/>
          </p:cNvSpPr>
          <p:nvPr>
            <p:ph type="body" sz="quarter" idx="1"/>
          </p:nvPr>
        </p:nvSpPr>
        <p:spPr>
          <a:xfrm>
            <a:off x="1206500" y="3632077"/>
            <a:ext cx="6693776" cy="8256011"/>
          </a:xfrm>
          <a:prstGeom prst="rect">
            <a:avLst/>
          </a:prstGeom>
        </p:spPr>
        <p:txBody>
          <a:bodyPr/>
          <a:lstStyle/>
          <a:p>
            <a:r>
              <a:t>AV-HuBERT is a SSL model trained to predict cluster IDs given audio and visual sequences. </a:t>
            </a:r>
          </a:p>
          <a:p>
            <a:r>
              <a:t>Noise-robust AV-HuBERT: trained with noisy speech input, but predicts cluster IDs from clean speech.</a:t>
            </a:r>
          </a:p>
        </p:txBody>
      </p:sp>
      <p:sp>
        <p:nvSpPr>
          <p:cNvPr id="269" name="[5] Shi et al., Learning Audio-Visual Speech Representation by Masked Multimodal Cluster Prediction, ICLR 2022.…"/>
          <p:cNvSpPr txBox="1"/>
          <p:nvPr/>
        </p:nvSpPr>
        <p:spPr>
          <a:xfrm>
            <a:off x="7148834" y="12253358"/>
            <a:ext cx="18341484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[5] Shi et al., Learning Audio-Visual Speech Representation by Masked Multimodal Cluster Prediction, ICLR 2022.</a:t>
            </a:r>
          </a:p>
          <a:p>
            <a:pPr algn="l"/>
            <a:r>
              <a:t>[6] Shi et al., Robust Self-Supervised Audio-Visual Speech Recognition, Interspeech, 2022.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71" name="+NOISE"/>
          <p:cNvSpPr txBox="1"/>
          <p:nvPr/>
        </p:nvSpPr>
        <p:spPr>
          <a:xfrm>
            <a:off x="19737656" y="11163144"/>
            <a:ext cx="3040381" cy="1056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000000"/>
                </a:solidFill>
              </a:defRPr>
            </a:lvl1pPr>
          </a:lstStyle>
          <a:p>
            <a:r>
              <a:t>+NOISE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1" build="p" bldLvl="5" animBg="1" advAuto="0"/>
      <p:bldP spid="271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rai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Training</a:t>
            </a:r>
          </a:p>
        </p:txBody>
      </p:sp>
      <p:sp>
        <p:nvSpPr>
          <p:cNvPr id="274" name="First stage (reconstruction): training to reconstruct clean waveform conditioning on AV-HuBERT representations from clean speech.…"/>
          <p:cNvSpPr txBox="1">
            <a:spLocks noGrp="1"/>
          </p:cNvSpPr>
          <p:nvPr>
            <p:ph type="body" sz="half" idx="1"/>
          </p:nvPr>
        </p:nvSpPr>
        <p:spPr>
          <a:xfrm>
            <a:off x="1160794" y="2385059"/>
            <a:ext cx="10546543" cy="11028795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First stage (reconstruction): training to reconstruct clean waveform conditioning on AV-HuBERT representations from clean speech. </a:t>
            </a:r>
          </a:p>
          <a:p>
            <a:pPr>
              <a:defRPr sz="4000"/>
            </a:pPr>
            <a:r>
              <a:t>Second stage (denoising): fine-tuning AV-HuBERT and waveform synthesizer using clean speech + noise as input to generate clean speech output.</a:t>
            </a:r>
          </a:p>
          <a:p>
            <a:pPr>
              <a:defRPr sz="4000"/>
            </a:pPr>
            <a:r>
              <a:t>With the first stage alone, the model can already perform speech enhancement. Reason:</a:t>
            </a:r>
          </a:p>
          <a:p>
            <a:pPr lvl="1">
              <a:defRPr sz="4000"/>
            </a:pPr>
            <a:r>
              <a:t>AV-HuBERT is noise-robust</a:t>
            </a:r>
          </a:p>
          <a:p>
            <a:pPr lvl="1">
              <a:defRPr sz="4000"/>
            </a:pPr>
            <a:r>
              <a:t>Waveform synthesizer only sees clean speech during training so it can only generate clean speech</a:t>
            </a:r>
          </a:p>
        </p:txBody>
      </p:sp>
      <p:pic>
        <p:nvPicPr>
          <p:cNvPr id="27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3377" y="3323794"/>
            <a:ext cx="12923883" cy="780343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Rectangle"/>
          <p:cNvSpPr/>
          <p:nvPr/>
        </p:nvSpPr>
        <p:spPr>
          <a:xfrm>
            <a:off x="20012556" y="8231909"/>
            <a:ext cx="2940135" cy="22048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7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7598" y="6293343"/>
            <a:ext cx="520701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1" build="p" bldLvl="5" animBg="1" advAuto="0"/>
      <p:bldP spid="276" grpId="3" animBg="1" advAuto="0"/>
      <p:bldP spid="277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Experiment setu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Experiment setup</a:t>
            </a:r>
          </a:p>
        </p:txBody>
      </p:sp>
      <p:sp>
        <p:nvSpPr>
          <p:cNvPr id="283" name="Data: 1967 hours from LRS3 + VoxCeleb2, 616 hours after data selection.…"/>
          <p:cNvSpPr txBox="1">
            <a:spLocks noGrp="1"/>
          </p:cNvSpPr>
          <p:nvPr>
            <p:ph type="body" idx="1"/>
          </p:nvPr>
        </p:nvSpPr>
        <p:spPr>
          <a:xfrm>
            <a:off x="1206500" y="2408849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Data: 1967 hours from LRS3 + VoxCeleb2, 616 hours after data selection.</a:t>
            </a:r>
          </a:p>
          <a:p>
            <a:r>
              <a:t>Noisy/clean pairs: AVSE challenge 2, 113 hours with various sources of noise. </a:t>
            </a:r>
          </a:p>
        </p:txBody>
      </p:sp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967</Words>
  <Application>Microsoft Macintosh PowerPoint</Application>
  <PresentationFormat>Custom</PresentationFormat>
  <Paragraphs>140</Paragraphs>
  <Slides>17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Cambria Math</vt:lpstr>
      <vt:lpstr>Helvetica Neue</vt:lpstr>
      <vt:lpstr>Helvetica Neue Medium</vt:lpstr>
      <vt:lpstr>21_BasicWhite</vt:lpstr>
      <vt:lpstr>AV2Wav: Diffusion-Based Re-synthesis from Continuous Self-supervised Features for Audio-Visual Speech Enhancement AV2Wav:  Diffusion-based re-synthesis  from continuous self-supervised features  for audio-visual speech enhancement</vt:lpstr>
      <vt:lpstr>Audio-Visual Speech Enhancement (AVSE)</vt:lpstr>
      <vt:lpstr>SE formulation</vt:lpstr>
      <vt:lpstr>AV2Wav framework</vt:lpstr>
      <vt:lpstr>Inference</vt:lpstr>
      <vt:lpstr>Background: Neural Quality estimator</vt:lpstr>
      <vt:lpstr>Background: AV-HuBERT</vt:lpstr>
      <vt:lpstr>Training</vt:lpstr>
      <vt:lpstr>Experiment setup</vt:lpstr>
      <vt:lpstr>Evaluation</vt:lpstr>
      <vt:lpstr>Demo</vt:lpstr>
      <vt:lpstr>Result: compare to baseline</vt:lpstr>
      <vt:lpstr>Result: effectiveness of data selection (first stage alone)</vt:lpstr>
      <vt:lpstr>Result: usefulness of visual information (first stage alone)</vt:lpstr>
      <vt:lpstr>Result: fine-tuning on clean/noisy pairs (second stage)</vt:lpstr>
      <vt:lpstr>Conclusion and future work</vt:lpstr>
      <vt:lpstr>Prior work on AVSE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AV2Wav: Diffusion-Based Re-synthesis from Continuous Self-supervised Features for Audio-Visual Speech Enhancement AV2Wav:  Diffusion-based re-synthesis  from continuous self-supervised features  for audio-visual speech enhancement</dc:title>
  <cp:lastModifiedBy>Ju-Chieh Chou</cp:lastModifiedBy>
  <cp:revision>8</cp:revision>
  <dcterms:modified xsi:type="dcterms:W3CDTF">2024-04-16T02:12:34Z</dcterms:modified>
</cp:coreProperties>
</file>