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3" r:id="rId4"/>
    <p:sldId id="264" r:id="rId5"/>
    <p:sldId id="265" r:id="rId6"/>
    <p:sldId id="282" r:id="rId7"/>
    <p:sldId id="307" r:id="rId8"/>
    <p:sldId id="308" r:id="rId9"/>
    <p:sldId id="306" r:id="rId10"/>
    <p:sldId id="261" r:id="rId11"/>
    <p:sldId id="262" r:id="rId12"/>
    <p:sldId id="274" r:id="rId13"/>
    <p:sldId id="267" r:id="rId14"/>
    <p:sldId id="269" r:id="rId15"/>
    <p:sldId id="268" r:id="rId16"/>
    <p:sldId id="333" r:id="rId17"/>
    <p:sldId id="270" r:id="rId18"/>
    <p:sldId id="293" r:id="rId19"/>
    <p:sldId id="344" r:id="rId20"/>
    <p:sldId id="273" r:id="rId21"/>
    <p:sldId id="277" r:id="rId22"/>
    <p:sldId id="292" r:id="rId23"/>
    <p:sldId id="275" r:id="rId24"/>
    <p:sldId id="278" r:id="rId25"/>
    <p:sldId id="280" r:id="rId26"/>
    <p:sldId id="281" r:id="rId27"/>
    <p:sldId id="283" r:id="rId28"/>
    <p:sldId id="286" r:id="rId29"/>
    <p:sldId id="288" r:id="rId30"/>
    <p:sldId id="287" r:id="rId31"/>
    <p:sldId id="289" r:id="rId32"/>
    <p:sldId id="290" r:id="rId33"/>
    <p:sldId id="331" r:id="rId34"/>
    <p:sldId id="340" r:id="rId35"/>
    <p:sldId id="338" r:id="rId36"/>
    <p:sldId id="341" r:id="rId37"/>
    <p:sldId id="339" r:id="rId38"/>
    <p:sldId id="291" r:id="rId39"/>
    <p:sldId id="345" r:id="rId40"/>
    <p:sldId id="304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62" r:id="rId50"/>
    <p:sldId id="40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14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0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70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0A991CE-FE40-E744-B849-23B2652572F9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4A97EF-D99A-1D40-AC0A-9D9FF08E6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23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36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218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5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45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21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84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4790"/>
            <a:ext cx="8229600" cy="92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09645" y="6607340"/>
            <a:ext cx="5347137" cy="0"/>
          </a:xfrm>
          <a:prstGeom prst="line">
            <a:avLst/>
          </a:prstGeom>
          <a:ln>
            <a:solidFill>
              <a:srgbClr val="AC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921" y="375930"/>
            <a:ext cx="8483861" cy="0"/>
          </a:xfrm>
          <a:prstGeom prst="line">
            <a:avLst/>
          </a:prstGeom>
          <a:ln>
            <a:solidFill>
              <a:srgbClr val="AC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ivil_Environmental_Engineering_Unitmark_Red_and_Blac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9430"/>
            <a:ext cx="2921576" cy="4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2D1F-B8A1-E845-9014-38FDE4305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NEURAL VARIATIONAL IDENTIFICATION AND FILTERING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69FEA-D3F3-0B43-B7F7-9BB1C2F07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Henning Lange, Mario </a:t>
            </a:r>
            <a:r>
              <a:rPr lang="en-US" dirty="0" err="1"/>
              <a:t>Bergés</a:t>
            </a:r>
            <a:r>
              <a:rPr lang="en-US" dirty="0"/>
              <a:t>, Zico Kolter</a:t>
            </a:r>
          </a:p>
        </p:txBody>
      </p:sp>
    </p:spTree>
    <p:extLst>
      <p:ext uri="{BB962C8B-B14F-4D97-AF65-F5344CB8AC3E}">
        <p14:creationId xmlns:p14="http://schemas.microsoft.com/office/powerpoint/2010/main" val="262327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BA7B-93D6-C34B-A188-6CD534D7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31BE-5790-6246-9C42-02EBD8DF2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Statistics</a:t>
            </a:r>
          </a:p>
          <a:p>
            <a:pPr lvl="1"/>
            <a:r>
              <a:rPr lang="en-US" dirty="0"/>
              <a:t>Expectation Maximization</a:t>
            </a:r>
          </a:p>
          <a:p>
            <a:pPr lvl="1"/>
            <a:r>
              <a:rPr lang="en-US" dirty="0"/>
              <a:t>Variational Inference</a:t>
            </a:r>
          </a:p>
          <a:p>
            <a:endParaRPr lang="en-US" dirty="0"/>
          </a:p>
          <a:p>
            <a:r>
              <a:rPr lang="en-US" dirty="0"/>
              <a:t>2. Deep Learning</a:t>
            </a:r>
          </a:p>
          <a:p>
            <a:pPr lvl="1"/>
            <a:r>
              <a:rPr lang="en-US" dirty="0"/>
              <a:t>Distributions parameterized by Neural Nets</a:t>
            </a:r>
          </a:p>
          <a:p>
            <a:pPr lvl="1"/>
            <a:endParaRPr lang="en-US" dirty="0"/>
          </a:p>
          <a:p>
            <a:r>
              <a:rPr lang="en-US" dirty="0"/>
              <a:t>3. Dynamical Systems</a:t>
            </a:r>
          </a:p>
          <a:p>
            <a:pPr lvl="1"/>
            <a:r>
              <a:rPr lang="en-US" dirty="0"/>
              <a:t>Additional challenges from intractable joint distributions</a:t>
            </a:r>
          </a:p>
          <a:p>
            <a:endParaRPr lang="en-US" dirty="0"/>
          </a:p>
          <a:p>
            <a:r>
              <a:rPr lang="en-US" dirty="0"/>
              <a:t>4. Variance Reduction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0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31E5-4BA2-9249-A179-C9526EE6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in one slide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1BBB8-95AF-0A49-AC62-E73BAF13B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EM is a technique to perform ML inference of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="0" dirty="0"/>
                  <a:t> in a latent variable model (unsupervised learning)</a:t>
                </a:r>
              </a:p>
              <a:p>
                <a:r>
                  <a:rPr lang="en-US" dirty="0"/>
                  <a:t>Latent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: state of appliances </a:t>
                </a:r>
                <a:r>
                  <a:rPr lang="en-US" i="1" dirty="0"/>
                  <a:t>on/off</a:t>
                </a:r>
                <a:endParaRPr lang="en-US" b="0" i="1" dirty="0"/>
              </a:p>
              <a:p>
                <a:endParaRPr lang="en-US" b="0" dirty="0"/>
              </a:p>
              <a:p>
                <a:r>
                  <a:rPr lang="en-US" b="0" dirty="0"/>
                  <a:t>Coordinate Ascent on: </a:t>
                </a:r>
                <a:br>
                  <a:rPr lang="en-US" b="0" dirty="0"/>
                </a:b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E-Step: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M-Step: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1BBB8-95AF-0A49-AC62-E73BAF13B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840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9FB5E3C-A8F7-F94E-BDB9-656299E5B4E1}"/>
              </a:ext>
            </a:extLst>
          </p:cNvPr>
          <p:cNvSpPr txBox="1"/>
          <p:nvPr/>
        </p:nvSpPr>
        <p:spPr>
          <a:xfrm>
            <a:off x="2855099" y="6650251"/>
            <a:ext cx="628890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Neal, Radford M., and Geoffrey E. Hinton. "A view of the EM algorithm that justifies incremental, sparse, and other variants." </a:t>
            </a:r>
            <a:r>
              <a:rPr lang="en-US" sz="750" i="1" dirty="0"/>
              <a:t>Learning in graphical models</a:t>
            </a:r>
            <a:r>
              <a:rPr lang="en-US" sz="75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6147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022B-E65B-6940-A967-81306397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Non-Intrusive Load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5C876-A958-A745-B160-436829F49A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3761613" cy="3263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5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5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│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pPr marL="0" indent="0">
                  <a:buNone/>
                </a:pP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= some prior, e.g. sparsity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sz="1500" dirty="0"/>
                  <a:t>Expectation Maximization allows for learning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1500" dirty="0"/>
              </a:p>
              <a:p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/>
                  <a:t> could constitute reactive/active power of appliances or waveforms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5C876-A958-A745-B160-436829F49A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3761613" cy="3263504"/>
              </a:xfrm>
              <a:blipFill>
                <a:blip r:embed="rId2"/>
                <a:stretch>
                  <a:fillRect l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A52641E-223A-B34E-A457-C437900F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102364"/>
            <a:ext cx="4381500" cy="3286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9D8884-9351-1F4B-B390-15234F79AA39}"/>
                  </a:ext>
                </a:extLst>
              </p:cNvPr>
              <p:cNvSpPr txBox="1"/>
              <p:nvPr/>
            </p:nvSpPr>
            <p:spPr>
              <a:xfrm>
                <a:off x="3986278" y="2611789"/>
                <a:ext cx="82157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9D8884-9351-1F4B-B390-15234F79A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78" y="2611789"/>
                <a:ext cx="821572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38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4CC1-C03D-8147-ABA5-441757D8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Intractable posterior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CBE08-7F5A-994E-AD03-47863DDB7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2226469"/>
                <a:ext cx="7024586" cy="109674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EM requires computation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many interesting latent variable models,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intractable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CBE08-7F5A-994E-AD03-47863DDB7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2226469"/>
                <a:ext cx="7024586" cy="1096743"/>
              </a:xfrm>
              <a:blipFill>
                <a:blip r:embed="rId2"/>
                <a:stretch>
                  <a:fillRect l="-1083" t="-2273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C9E8B0-7ED0-AD46-B8F1-A60DDA8A96F2}"/>
                  </a:ext>
                </a:extLst>
              </p:cNvPr>
              <p:cNvSpPr txBox="1"/>
              <p:nvPr/>
            </p:nvSpPr>
            <p:spPr>
              <a:xfrm>
                <a:off x="1318637" y="3746451"/>
                <a:ext cx="5974649" cy="1177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70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C9E8B0-7ED0-AD46-B8F1-A60DDA8A9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37" y="3746451"/>
                <a:ext cx="5974649" cy="1177502"/>
              </a:xfrm>
              <a:prstGeom prst="rect">
                <a:avLst/>
              </a:prstGeom>
              <a:blipFill>
                <a:blip r:embed="rId3"/>
                <a:stretch>
                  <a:fillRect t="-18085" b="-6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60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4CC1-C03D-8147-ABA5-441757D8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Intractable posterior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CBE08-7F5A-994E-AD03-47863DDB7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2226469"/>
                <a:ext cx="7024586" cy="109674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For many interesting latent variable models,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intractable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NILM is one of them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the latent domain grows exponentially with number of appliances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CBE08-7F5A-994E-AD03-47863DDB7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2226469"/>
                <a:ext cx="7024586" cy="1096743"/>
              </a:xfrm>
              <a:blipFill>
                <a:blip r:embed="rId2"/>
                <a:stretch>
                  <a:fillRect l="-1083" t="-3409" b="-2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C9E8B0-7ED0-AD46-B8F1-A60DDA8A96F2}"/>
                  </a:ext>
                </a:extLst>
              </p:cNvPr>
              <p:cNvSpPr txBox="1"/>
              <p:nvPr/>
            </p:nvSpPr>
            <p:spPr>
              <a:xfrm>
                <a:off x="1318637" y="3323212"/>
                <a:ext cx="5974649" cy="1177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70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C9E8B0-7ED0-AD46-B8F1-A60DDA8A9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37" y="3323212"/>
                <a:ext cx="5974649" cy="1177502"/>
              </a:xfrm>
              <a:prstGeom prst="rect">
                <a:avLst/>
              </a:prstGeom>
              <a:blipFill>
                <a:blip r:embed="rId3"/>
                <a:stretch>
                  <a:fillRect t="-19355" b="-69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26F42E2-ADE8-D749-8D40-305981FEAA93}"/>
              </a:ext>
            </a:extLst>
          </p:cNvPr>
          <p:cNvSpPr/>
          <p:nvPr/>
        </p:nvSpPr>
        <p:spPr>
          <a:xfrm>
            <a:off x="4861561" y="3758171"/>
            <a:ext cx="2431726" cy="5395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4751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B3E4-295F-894B-A390-A25910A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Inference in two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35910-5149-E34F-829F-9BC1D5EE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81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Expectation Maximization: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268B1F-AF1A-F945-8925-D613985C1482}"/>
                  </a:ext>
                </a:extLst>
              </p:cNvPr>
              <p:cNvSpPr/>
              <p:nvPr/>
            </p:nvSpPr>
            <p:spPr>
              <a:xfrm>
                <a:off x="898543" y="2850916"/>
                <a:ext cx="6821868" cy="577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̃"/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acc>
                            <m:accPr>
                              <m:chr m:val="̃"/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268B1F-AF1A-F945-8925-D613985C1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43" y="2850916"/>
                <a:ext cx="6821868" cy="577466"/>
              </a:xfrm>
              <a:prstGeom prst="rect">
                <a:avLst/>
              </a:prstGeom>
              <a:blipFill>
                <a:blip r:embed="rId2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A2280-9F10-9C42-A6C3-6F053E1D4943}"/>
              </a:ext>
            </a:extLst>
          </p:cNvPr>
          <p:cNvSpPr txBox="1">
            <a:spLocks/>
          </p:cNvSpPr>
          <p:nvPr/>
        </p:nvSpPr>
        <p:spPr>
          <a:xfrm>
            <a:off x="628650" y="3648131"/>
            <a:ext cx="7886700" cy="3817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Variational Inference: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B15DAA-9A66-7B4E-A17E-3A1C81068BA8}"/>
                  </a:ext>
                </a:extLst>
              </p:cNvPr>
              <p:cNvSpPr/>
              <p:nvPr/>
            </p:nvSpPr>
            <p:spPr>
              <a:xfrm>
                <a:off x="898543" y="4272578"/>
                <a:ext cx="7837851" cy="61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B15DAA-9A66-7B4E-A17E-3A1C81068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43" y="4272578"/>
                <a:ext cx="7837851" cy="610424"/>
              </a:xfrm>
              <a:prstGeom prst="rect">
                <a:avLst/>
              </a:prstGeom>
              <a:blipFill>
                <a:blip r:embed="rId3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B90821-312A-6848-9C11-F6476797FBEE}"/>
              </a:ext>
            </a:extLst>
          </p:cNvPr>
          <p:cNvSpPr txBox="1"/>
          <p:nvPr/>
        </p:nvSpPr>
        <p:spPr>
          <a:xfrm>
            <a:off x="3060283" y="6627168"/>
            <a:ext cx="6083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Jordan, M. I., </a:t>
            </a:r>
            <a:r>
              <a:rPr lang="en-US" sz="900" dirty="0" err="1"/>
              <a:t>Ghahramani</a:t>
            </a:r>
            <a:r>
              <a:rPr lang="en-US" sz="900" dirty="0"/>
              <a:t>, Z., </a:t>
            </a:r>
            <a:r>
              <a:rPr lang="en-US" sz="900" dirty="0" err="1"/>
              <a:t>Jaakkola</a:t>
            </a:r>
            <a:r>
              <a:rPr lang="en-US" sz="900" dirty="0"/>
              <a:t>, T. S., &amp; Saul, L. K. (1999). An introduction to variational methods for graphical models. </a:t>
            </a:r>
          </a:p>
        </p:txBody>
      </p:sp>
    </p:spTree>
    <p:extLst>
      <p:ext uri="{BB962C8B-B14F-4D97-AF65-F5344CB8AC3E}">
        <p14:creationId xmlns:p14="http://schemas.microsoft.com/office/powerpoint/2010/main" val="292625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B3E4-295F-894B-A390-A25910A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Inference in two slides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A2280-9F10-9C42-A6C3-6F053E1D4943}"/>
              </a:ext>
            </a:extLst>
          </p:cNvPr>
          <p:cNvSpPr txBox="1">
            <a:spLocks/>
          </p:cNvSpPr>
          <p:nvPr/>
        </p:nvSpPr>
        <p:spPr>
          <a:xfrm>
            <a:off x="628650" y="2385967"/>
            <a:ext cx="7886700" cy="3817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Variational Inference: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/>
              <p:nvPr/>
            </p:nvSpPr>
            <p:spPr>
              <a:xfrm>
                <a:off x="628651" y="3033278"/>
                <a:ext cx="7837851" cy="61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033278"/>
                <a:ext cx="7837851" cy="610424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/>
              <p:nvPr/>
            </p:nvSpPr>
            <p:spPr>
              <a:xfrm>
                <a:off x="1819638" y="3615445"/>
                <a:ext cx="590655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)||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38" y="3615445"/>
                <a:ext cx="5906553" cy="507831"/>
              </a:xfrm>
              <a:prstGeom prst="rect">
                <a:avLst/>
              </a:prstGeom>
              <a:blipFill>
                <a:blip r:embed="rId3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5510B44-CB43-DB4F-89FD-329CDCAA1D61}"/>
              </a:ext>
            </a:extLst>
          </p:cNvPr>
          <p:cNvSpPr txBox="1"/>
          <p:nvPr/>
        </p:nvSpPr>
        <p:spPr>
          <a:xfrm>
            <a:off x="2047164" y="4562050"/>
            <a:ext cx="44313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Evidence Lower </a:t>
            </a:r>
            <a:r>
              <a:rPr lang="en-US" sz="2700" dirty="0" err="1"/>
              <a:t>BOund</a:t>
            </a:r>
            <a:r>
              <a:rPr lang="en-US" sz="2700" dirty="0"/>
              <a:t> (ELBO)</a:t>
            </a:r>
          </a:p>
        </p:txBody>
      </p:sp>
    </p:spTree>
    <p:extLst>
      <p:ext uri="{BB962C8B-B14F-4D97-AF65-F5344CB8AC3E}">
        <p14:creationId xmlns:p14="http://schemas.microsoft.com/office/powerpoint/2010/main" val="357453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B3E4-295F-894B-A390-A25910A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Inference in two slides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A2280-9F10-9C42-A6C3-6F053E1D4943}"/>
              </a:ext>
            </a:extLst>
          </p:cNvPr>
          <p:cNvSpPr txBox="1">
            <a:spLocks/>
          </p:cNvSpPr>
          <p:nvPr/>
        </p:nvSpPr>
        <p:spPr>
          <a:xfrm>
            <a:off x="628650" y="2385967"/>
            <a:ext cx="7886700" cy="3817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Variational Inference: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/>
              <p:nvPr/>
            </p:nvSpPr>
            <p:spPr>
              <a:xfrm>
                <a:off x="628651" y="3033278"/>
                <a:ext cx="7837851" cy="61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033278"/>
                <a:ext cx="7837851" cy="610424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/>
              <p:nvPr/>
            </p:nvSpPr>
            <p:spPr>
              <a:xfrm>
                <a:off x="1834878" y="3615445"/>
                <a:ext cx="590655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)||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878" y="3615445"/>
                <a:ext cx="5906553" cy="507831"/>
              </a:xfrm>
              <a:prstGeom prst="rect">
                <a:avLst/>
              </a:prstGeom>
              <a:blipFill>
                <a:blip r:embed="rId3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861C4F2-2AAC-0A45-8B0F-88D777022E90}"/>
              </a:ext>
            </a:extLst>
          </p:cNvPr>
          <p:cNvSpPr/>
          <p:nvPr/>
        </p:nvSpPr>
        <p:spPr>
          <a:xfrm>
            <a:off x="2279726" y="3620602"/>
            <a:ext cx="1546411" cy="4795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A9DF66-6ADA-2642-8576-22B86B60FED8}"/>
              </a:ext>
            </a:extLst>
          </p:cNvPr>
          <p:cNvSpPr txBox="1"/>
          <p:nvPr/>
        </p:nvSpPr>
        <p:spPr>
          <a:xfrm>
            <a:off x="825606" y="4688243"/>
            <a:ext cx="73027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Extract waveforms that best explain data!</a:t>
            </a:r>
          </a:p>
        </p:txBody>
      </p:sp>
    </p:spTree>
    <p:extLst>
      <p:ext uri="{BB962C8B-B14F-4D97-AF65-F5344CB8AC3E}">
        <p14:creationId xmlns:p14="http://schemas.microsoft.com/office/powerpoint/2010/main" val="105842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B3E4-295F-894B-A390-A25910A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Inference in two slides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A2280-9F10-9C42-A6C3-6F053E1D4943}"/>
              </a:ext>
            </a:extLst>
          </p:cNvPr>
          <p:cNvSpPr txBox="1">
            <a:spLocks/>
          </p:cNvSpPr>
          <p:nvPr/>
        </p:nvSpPr>
        <p:spPr>
          <a:xfrm>
            <a:off x="628650" y="2385967"/>
            <a:ext cx="7886700" cy="3817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Variational Inference: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/>
              <p:nvPr/>
            </p:nvSpPr>
            <p:spPr>
              <a:xfrm>
                <a:off x="628651" y="3033278"/>
                <a:ext cx="7837851" cy="61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033278"/>
                <a:ext cx="7837851" cy="610424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/>
              <p:nvPr/>
            </p:nvSpPr>
            <p:spPr>
              <a:xfrm>
                <a:off x="1819638" y="3615445"/>
                <a:ext cx="590655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)||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38" y="3615445"/>
                <a:ext cx="5906553" cy="507831"/>
              </a:xfrm>
              <a:prstGeom prst="rect">
                <a:avLst/>
              </a:prstGeom>
              <a:blipFill>
                <a:blip r:embed="rId3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861C4F2-2AAC-0A45-8B0F-88D777022E90}"/>
              </a:ext>
            </a:extLst>
          </p:cNvPr>
          <p:cNvSpPr/>
          <p:nvPr/>
        </p:nvSpPr>
        <p:spPr>
          <a:xfrm>
            <a:off x="4160521" y="3620602"/>
            <a:ext cx="3415553" cy="4795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88FD1-3D19-F64A-92DB-5A2DF7160009}"/>
              </a:ext>
            </a:extLst>
          </p:cNvPr>
          <p:cNvSpPr txBox="1"/>
          <p:nvPr/>
        </p:nvSpPr>
        <p:spPr>
          <a:xfrm>
            <a:off x="825606" y="4688243"/>
            <a:ext cx="35947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Posterior Inference!</a:t>
            </a:r>
          </a:p>
        </p:txBody>
      </p:sp>
    </p:spTree>
    <p:extLst>
      <p:ext uri="{BB962C8B-B14F-4D97-AF65-F5344CB8AC3E}">
        <p14:creationId xmlns:p14="http://schemas.microsoft.com/office/powerpoint/2010/main" val="2030359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88BD-0A81-6A42-89D8-431128FA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Deep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EC3DC-02DF-5E49-8330-0325349AE8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to be parameterized by a Neural Networks </a:t>
                </a:r>
              </a:p>
              <a:p>
                <a:endParaRPr lang="en-US" dirty="0"/>
              </a:p>
              <a:p>
                <a:r>
                  <a:rPr lang="en-US" dirty="0"/>
                  <a:t>More detail: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EC3DC-02DF-5E49-8330-0325349AE8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EA063E8-9A67-DD49-8E0D-2983EEB32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3429000"/>
            <a:ext cx="7112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2100-4C77-254B-AA35-7A541AB1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91EFB7-018B-154F-8C2E-3C0EDDD1FD9E}"/>
              </a:ext>
            </a:extLst>
          </p:cNvPr>
          <p:cNvSpPr/>
          <p:nvPr/>
        </p:nvSpPr>
        <p:spPr>
          <a:xfrm>
            <a:off x="2142517" y="3502173"/>
            <a:ext cx="2429483" cy="19844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Statistical Inference</a:t>
            </a:r>
          </a:p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(Expectation Maximization, Variational Inference)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91AE80-1AB4-2C48-A13A-69602CB2271D}"/>
              </a:ext>
            </a:extLst>
          </p:cNvPr>
          <p:cNvSpPr/>
          <p:nvPr/>
        </p:nvSpPr>
        <p:spPr>
          <a:xfrm>
            <a:off x="4180461" y="3410760"/>
            <a:ext cx="2626469" cy="1955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Deep Learning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FCBBEC-9941-F349-B455-849AC4C2394D}"/>
              </a:ext>
            </a:extLst>
          </p:cNvPr>
          <p:cNvSpPr/>
          <p:nvPr/>
        </p:nvSpPr>
        <p:spPr>
          <a:xfrm>
            <a:off x="3374283" y="2301807"/>
            <a:ext cx="2155892" cy="18263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Dynamical Systems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CFF6D4-7639-5643-B719-7DE5D99E2D48}"/>
              </a:ext>
            </a:extLst>
          </p:cNvPr>
          <p:cNvCxnSpPr/>
          <p:nvPr/>
        </p:nvCxnSpPr>
        <p:spPr>
          <a:xfrm flipH="1">
            <a:off x="4340967" y="2591199"/>
            <a:ext cx="2305456" cy="1437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85B5E1-559A-C54A-B3B2-0EBDC4F122E9}"/>
              </a:ext>
            </a:extLst>
          </p:cNvPr>
          <p:cNvSpPr txBox="1"/>
          <p:nvPr/>
        </p:nvSpPr>
        <p:spPr>
          <a:xfrm>
            <a:off x="6646423" y="2414658"/>
            <a:ext cx="15581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Variational Filtering</a:t>
            </a:r>
          </a:p>
        </p:txBody>
      </p:sp>
    </p:spTree>
    <p:extLst>
      <p:ext uri="{BB962C8B-B14F-4D97-AF65-F5344CB8AC3E}">
        <p14:creationId xmlns:p14="http://schemas.microsoft.com/office/powerpoint/2010/main" val="100442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657E-10D1-5A41-971F-E4447049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Connection: Dynamical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8C270-77CA-A54A-A2B2-4590C188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8923"/>
            <a:ext cx="7886700" cy="946599"/>
          </a:xfrm>
        </p:spPr>
        <p:txBody>
          <a:bodyPr>
            <a:normAutofit/>
          </a:bodyPr>
          <a:lstStyle/>
          <a:p>
            <a:r>
              <a:rPr lang="en-US" dirty="0"/>
              <a:t>Appliances evolve over time</a:t>
            </a:r>
          </a:p>
          <a:p>
            <a:r>
              <a:rPr lang="en-US" dirty="0"/>
              <a:t>The temporal dynamics are important (overfitting)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094797-BAC3-AB4F-8FA7-83963684E307}"/>
                  </a:ext>
                </a:extLst>
              </p:cNvPr>
              <p:cNvSpPr/>
              <p:nvPr/>
            </p:nvSpPr>
            <p:spPr>
              <a:xfrm>
                <a:off x="1895432" y="3126023"/>
                <a:ext cx="5871223" cy="988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094797-BAC3-AB4F-8FA7-83963684E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32" y="3126023"/>
                <a:ext cx="5871223" cy="988476"/>
              </a:xfrm>
              <a:prstGeom prst="rect">
                <a:avLst/>
              </a:prstGeom>
              <a:blipFill>
                <a:blip r:embed="rId2"/>
                <a:stretch>
                  <a:fillRect t="-129114" b="-179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EB98FBF-0548-7042-90D7-5A2C3FBC66AD}"/>
                  </a:ext>
                </a:extLst>
              </p:cNvPr>
              <p:cNvSpPr/>
              <p:nvPr/>
            </p:nvSpPr>
            <p:spPr>
              <a:xfrm>
                <a:off x="954157" y="4239776"/>
                <a:ext cx="536714" cy="49695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EB98FBF-0548-7042-90D7-5A2C3FBC6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7" y="4239776"/>
                <a:ext cx="536714" cy="49695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63AF7FF-FCBF-144C-AD1B-DF80E123E91F}"/>
                  </a:ext>
                </a:extLst>
              </p:cNvPr>
              <p:cNvSpPr/>
              <p:nvPr/>
            </p:nvSpPr>
            <p:spPr>
              <a:xfrm>
                <a:off x="2340666" y="4239776"/>
                <a:ext cx="536714" cy="49695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63AF7FF-FCBF-144C-AD1B-DF80E123E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666" y="4239776"/>
                <a:ext cx="536714" cy="49695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4480EDD-9198-DF4F-9153-1BC37D2741D2}"/>
                  </a:ext>
                </a:extLst>
              </p:cNvPr>
              <p:cNvSpPr/>
              <p:nvPr/>
            </p:nvSpPr>
            <p:spPr>
              <a:xfrm>
                <a:off x="3756993" y="4239775"/>
                <a:ext cx="536714" cy="49695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4480EDD-9198-DF4F-9153-1BC37D274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993" y="4239775"/>
                <a:ext cx="536714" cy="49695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F25B4-577E-0043-AB25-FF43667243DF}"/>
                  </a:ext>
                </a:extLst>
              </p:cNvPr>
              <p:cNvSpPr/>
              <p:nvPr/>
            </p:nvSpPr>
            <p:spPr>
              <a:xfrm>
                <a:off x="6195766" y="4239775"/>
                <a:ext cx="536714" cy="49695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F25B4-577E-0043-AB25-FF4366724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66" y="4239775"/>
                <a:ext cx="536714" cy="49695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B1A0E72-9D12-7D40-900C-2F7EA04E7268}"/>
                  </a:ext>
                </a:extLst>
              </p:cNvPr>
              <p:cNvSpPr/>
              <p:nvPr/>
            </p:nvSpPr>
            <p:spPr>
              <a:xfrm>
                <a:off x="2340666" y="5102731"/>
                <a:ext cx="536714" cy="49695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B1A0E72-9D12-7D40-900C-2F7EA04E7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666" y="5102731"/>
                <a:ext cx="536714" cy="49695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7944C69-FE1F-9D45-900E-42C98BDFF1AF}"/>
                  </a:ext>
                </a:extLst>
              </p:cNvPr>
              <p:cNvSpPr/>
              <p:nvPr/>
            </p:nvSpPr>
            <p:spPr>
              <a:xfrm>
                <a:off x="3756993" y="5102730"/>
                <a:ext cx="536714" cy="49695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7944C69-FE1F-9D45-900E-42C98BD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993" y="5102730"/>
                <a:ext cx="536714" cy="49695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E44406-E017-D647-A7E6-2EB2422BAD7E}"/>
                  </a:ext>
                </a:extLst>
              </p:cNvPr>
              <p:cNvSpPr/>
              <p:nvPr/>
            </p:nvSpPr>
            <p:spPr>
              <a:xfrm>
                <a:off x="6195766" y="5109450"/>
                <a:ext cx="536714" cy="49695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E44406-E017-D647-A7E6-2EB2422BA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66" y="5109450"/>
                <a:ext cx="536714" cy="49695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DB01FA-F673-F042-BF5A-F9BF2B47AAA3}"/>
              </a:ext>
            </a:extLst>
          </p:cNvPr>
          <p:cNvCxnSpPr>
            <a:stCxn id="5" idx="6"/>
          </p:cNvCxnSpPr>
          <p:nvPr/>
        </p:nvCxnSpPr>
        <p:spPr>
          <a:xfrm flipV="1">
            <a:off x="1490871" y="4488253"/>
            <a:ext cx="849796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613679-C3B9-3A4D-9DDA-3E111669E5E4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877379" y="4488254"/>
            <a:ext cx="879614" cy="1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CD0679-9A3E-BA46-B843-783C912D95A8}"/>
              </a:ext>
            </a:extLst>
          </p:cNvPr>
          <p:cNvCxnSpPr>
            <a:cxnSpLocks/>
          </p:cNvCxnSpPr>
          <p:nvPr/>
        </p:nvCxnSpPr>
        <p:spPr>
          <a:xfrm>
            <a:off x="4293707" y="4488254"/>
            <a:ext cx="5261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E3965E-F9B4-0C45-B49A-51A796567223}"/>
              </a:ext>
            </a:extLst>
          </p:cNvPr>
          <p:cNvCxnSpPr>
            <a:cxnSpLocks/>
          </p:cNvCxnSpPr>
          <p:nvPr/>
        </p:nvCxnSpPr>
        <p:spPr>
          <a:xfrm>
            <a:off x="5669635" y="4488253"/>
            <a:ext cx="5261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4F1ABB-27B6-A94D-A983-9959A511CD5C}"/>
              </a:ext>
            </a:extLst>
          </p:cNvPr>
          <p:cNvSpPr txBox="1"/>
          <p:nvPr/>
        </p:nvSpPr>
        <p:spPr>
          <a:xfrm>
            <a:off x="5149046" y="4340978"/>
            <a:ext cx="3048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F865EB-2431-AD40-ACD7-DEF7326C2199}"/>
              </a:ext>
            </a:extLst>
          </p:cNvPr>
          <p:cNvCxnSpPr>
            <a:stCxn id="6" idx="4"/>
            <a:endCxn id="10" idx="0"/>
          </p:cNvCxnSpPr>
          <p:nvPr/>
        </p:nvCxnSpPr>
        <p:spPr>
          <a:xfrm>
            <a:off x="2609023" y="4736732"/>
            <a:ext cx="0" cy="365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45AF12-786F-2545-8946-F6EFCC046BE3}"/>
              </a:ext>
            </a:extLst>
          </p:cNvPr>
          <p:cNvCxnSpPr/>
          <p:nvPr/>
        </p:nvCxnSpPr>
        <p:spPr>
          <a:xfrm>
            <a:off x="4015412" y="4736731"/>
            <a:ext cx="0" cy="365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C857EB-6856-A847-8C58-6915CB20DCB7}"/>
              </a:ext>
            </a:extLst>
          </p:cNvPr>
          <p:cNvCxnSpPr/>
          <p:nvPr/>
        </p:nvCxnSpPr>
        <p:spPr>
          <a:xfrm>
            <a:off x="6464123" y="4743451"/>
            <a:ext cx="0" cy="365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9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B3E4-295F-894B-A390-A25910A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A2280-9F10-9C42-A6C3-6F053E1D4943}"/>
              </a:ext>
            </a:extLst>
          </p:cNvPr>
          <p:cNvSpPr txBox="1">
            <a:spLocks/>
          </p:cNvSpPr>
          <p:nvPr/>
        </p:nvSpPr>
        <p:spPr>
          <a:xfrm>
            <a:off x="628650" y="2385967"/>
            <a:ext cx="7886700" cy="3817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Variational Filtering: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/>
              <p:nvPr/>
            </p:nvSpPr>
            <p:spPr>
              <a:xfrm>
                <a:off x="348096" y="3094613"/>
                <a:ext cx="9028241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27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96" y="3094613"/>
                <a:ext cx="9028241" cy="598177"/>
              </a:xfrm>
              <a:prstGeom prst="rect">
                <a:avLst/>
              </a:prstGeom>
              <a:blipFill>
                <a:blip r:embed="rId2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/>
              <p:nvPr/>
            </p:nvSpPr>
            <p:spPr>
              <a:xfrm>
                <a:off x="659131" y="3665273"/>
                <a:ext cx="716324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)||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1" y="3665273"/>
                <a:ext cx="7163243" cy="507831"/>
              </a:xfrm>
              <a:prstGeom prst="rect">
                <a:avLst/>
              </a:prstGeom>
              <a:blipFill>
                <a:blip r:embed="rId3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EEEC7CC-F0B1-B14D-9EBC-68FE8BA87181}"/>
              </a:ext>
            </a:extLst>
          </p:cNvPr>
          <p:cNvSpPr/>
          <p:nvPr/>
        </p:nvSpPr>
        <p:spPr>
          <a:xfrm>
            <a:off x="4230174" y="3145030"/>
            <a:ext cx="1048871" cy="4742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1044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B3E4-295F-894B-A390-A25910A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A2280-9F10-9C42-A6C3-6F053E1D4943}"/>
              </a:ext>
            </a:extLst>
          </p:cNvPr>
          <p:cNvSpPr txBox="1">
            <a:spLocks/>
          </p:cNvSpPr>
          <p:nvPr/>
        </p:nvSpPr>
        <p:spPr>
          <a:xfrm>
            <a:off x="628650" y="2385967"/>
            <a:ext cx="7886700" cy="3817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Variational Filtering: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/>
              <p:nvPr/>
            </p:nvSpPr>
            <p:spPr>
              <a:xfrm>
                <a:off x="348096" y="3094613"/>
                <a:ext cx="9028241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27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C12E72-3FF5-5C43-A564-23CB9B897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96" y="3094613"/>
                <a:ext cx="9028241" cy="598177"/>
              </a:xfrm>
              <a:prstGeom prst="rect">
                <a:avLst/>
              </a:prstGeom>
              <a:blipFill>
                <a:blip r:embed="rId2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/>
              <p:nvPr/>
            </p:nvSpPr>
            <p:spPr>
              <a:xfrm>
                <a:off x="668991" y="3665273"/>
                <a:ext cx="716324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)||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3B6F10-BDFD-294B-A24A-9329B0C7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91" y="3665273"/>
                <a:ext cx="7163243" cy="507831"/>
              </a:xfrm>
              <a:prstGeom prst="rect">
                <a:avLst/>
              </a:prstGeom>
              <a:blipFill>
                <a:blip r:embed="rId3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A9DF66-6ADA-2642-8576-22B86B60FED8}"/>
                  </a:ext>
                </a:extLst>
              </p:cNvPr>
              <p:cNvSpPr txBox="1"/>
              <p:nvPr/>
            </p:nvSpPr>
            <p:spPr>
              <a:xfrm>
                <a:off x="2343721" y="4567220"/>
                <a:ext cx="4506939" cy="988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A9DF66-6ADA-2642-8576-22B86B60F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721" y="4567220"/>
                <a:ext cx="4506939" cy="988476"/>
              </a:xfrm>
              <a:prstGeom prst="rect">
                <a:avLst/>
              </a:prstGeom>
              <a:blipFill>
                <a:blip r:embed="rId4"/>
                <a:stretch>
                  <a:fillRect l="-22817" t="-135065" b="-18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51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BFDD-311F-504F-8962-6E5C4B2B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Intractable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3CB5-6B53-3647-B341-6DECAA8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940189"/>
          </a:xfrm>
        </p:spPr>
        <p:txBody>
          <a:bodyPr/>
          <a:lstStyle/>
          <a:p>
            <a:r>
              <a:rPr lang="en-US" dirty="0"/>
              <a:t>When modeling temporal dependencies, even the joint becomes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/>
              <p:nvPr/>
            </p:nvSpPr>
            <p:spPr>
              <a:xfrm>
                <a:off x="766366" y="3091411"/>
                <a:ext cx="7718203" cy="1098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′∈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66" y="3091411"/>
                <a:ext cx="7718203" cy="1098378"/>
              </a:xfrm>
              <a:prstGeom prst="rect">
                <a:avLst/>
              </a:prstGeom>
              <a:blipFill>
                <a:blip r:embed="rId2"/>
                <a:stretch>
                  <a:fillRect t="-130682" b="-18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726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BFDD-311F-504F-8962-6E5C4B2B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Intractable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3CB5-6B53-3647-B341-6DECAA8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940189"/>
          </a:xfrm>
        </p:spPr>
        <p:txBody>
          <a:bodyPr/>
          <a:lstStyle/>
          <a:p>
            <a:r>
              <a:rPr lang="en-US" dirty="0"/>
              <a:t>When modeling temporal dependencies, even the joint becomes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/>
              <p:nvPr/>
            </p:nvSpPr>
            <p:spPr>
              <a:xfrm>
                <a:off x="766366" y="3091411"/>
                <a:ext cx="7718203" cy="1098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′∈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66" y="3091411"/>
                <a:ext cx="7718203" cy="1098378"/>
              </a:xfrm>
              <a:prstGeom prst="rect">
                <a:avLst/>
              </a:prstGeom>
              <a:blipFill>
                <a:blip r:embed="rId2"/>
                <a:stretch>
                  <a:fillRect t="-130682" b="-18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3683287-AE7C-704A-82E2-E2FB97D3B11A}"/>
              </a:ext>
            </a:extLst>
          </p:cNvPr>
          <p:cNvSpPr txBox="1"/>
          <p:nvPr/>
        </p:nvSpPr>
        <p:spPr>
          <a:xfrm>
            <a:off x="2286000" y="4766142"/>
            <a:ext cx="4516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Intractable for two reasons!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FBD8B9-DCFC-8345-8496-BBCFA5C2DD44}"/>
              </a:ext>
            </a:extLst>
          </p:cNvPr>
          <p:cNvSpPr/>
          <p:nvPr/>
        </p:nvSpPr>
        <p:spPr>
          <a:xfrm>
            <a:off x="4719919" y="3091411"/>
            <a:ext cx="605117" cy="10752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6F6E16-135E-1F41-932A-65789EC1F4B5}"/>
              </a:ext>
            </a:extLst>
          </p:cNvPr>
          <p:cNvSpPr/>
          <p:nvPr/>
        </p:nvSpPr>
        <p:spPr>
          <a:xfrm>
            <a:off x="6535271" y="3318061"/>
            <a:ext cx="1775012" cy="551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483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BFDD-311F-504F-8962-6E5C4B2B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1: Intractable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3CB5-6B53-3647-B341-6DECAA8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940189"/>
          </a:xfrm>
        </p:spPr>
        <p:txBody>
          <a:bodyPr/>
          <a:lstStyle/>
          <a:p>
            <a:r>
              <a:rPr lang="en-US" dirty="0"/>
              <a:t>When modeling temporal dependencies, even the joint becomes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/>
              <p:nvPr/>
            </p:nvSpPr>
            <p:spPr>
              <a:xfrm>
                <a:off x="766366" y="3091411"/>
                <a:ext cx="7717626" cy="1098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′∈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66" y="3091411"/>
                <a:ext cx="7717626" cy="1098378"/>
              </a:xfrm>
              <a:prstGeom prst="rect">
                <a:avLst/>
              </a:prstGeom>
              <a:blipFill>
                <a:blip r:embed="rId2"/>
                <a:stretch>
                  <a:fillRect t="-130682" b="-18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3683287-AE7C-704A-82E2-E2FB97D3B11A}"/>
              </a:ext>
            </a:extLst>
          </p:cNvPr>
          <p:cNvSpPr txBox="1"/>
          <p:nvPr/>
        </p:nvSpPr>
        <p:spPr>
          <a:xfrm>
            <a:off x="1859249" y="4766142"/>
            <a:ext cx="670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Importance sampling and MC integration!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FBD8B9-DCFC-8345-8496-BBCFA5C2DD44}"/>
              </a:ext>
            </a:extLst>
          </p:cNvPr>
          <p:cNvSpPr/>
          <p:nvPr/>
        </p:nvSpPr>
        <p:spPr>
          <a:xfrm>
            <a:off x="4750398" y="3106651"/>
            <a:ext cx="2326341" cy="10752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62205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BFDD-311F-504F-8962-6E5C4B2B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1: Intractable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3CB5-6B53-3647-B341-6DECAA8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940189"/>
          </a:xfrm>
        </p:spPr>
        <p:txBody>
          <a:bodyPr/>
          <a:lstStyle/>
          <a:p>
            <a:r>
              <a:rPr lang="en-US" dirty="0"/>
              <a:t>When modeling temporal dependencies, even the joint becomes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/>
              <p:nvPr/>
            </p:nvSpPr>
            <p:spPr>
              <a:xfrm>
                <a:off x="273227" y="3196563"/>
                <a:ext cx="8709436" cy="978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′|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27" y="3196563"/>
                <a:ext cx="8709436" cy="978217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3683287-AE7C-704A-82E2-E2FB97D3B11A}"/>
              </a:ext>
            </a:extLst>
          </p:cNvPr>
          <p:cNvSpPr txBox="1"/>
          <p:nvPr/>
        </p:nvSpPr>
        <p:spPr>
          <a:xfrm>
            <a:off x="1479177" y="4707040"/>
            <a:ext cx="670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Importance sampling and MC integration!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BB3F15-2399-484E-9D3C-2206DFC44509}"/>
              </a:ext>
            </a:extLst>
          </p:cNvPr>
          <p:cNvSpPr/>
          <p:nvPr/>
        </p:nvSpPr>
        <p:spPr>
          <a:xfrm>
            <a:off x="4200861" y="3207854"/>
            <a:ext cx="3429000" cy="974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05983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BFDD-311F-504F-8962-6E5C4B2B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2: Intractable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3CB5-6B53-3647-B341-6DECAA8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940189"/>
          </a:xfrm>
        </p:spPr>
        <p:txBody>
          <a:bodyPr/>
          <a:lstStyle/>
          <a:p>
            <a:r>
              <a:rPr lang="en-US" dirty="0"/>
              <a:t>When modeling temporal dependencies, even the joint becomes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/>
              <p:nvPr/>
            </p:nvSpPr>
            <p:spPr>
              <a:xfrm>
                <a:off x="273227" y="3196563"/>
                <a:ext cx="8709436" cy="978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′|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5AEEF-4908-6842-BEA9-5D83F1EF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27" y="3196563"/>
                <a:ext cx="8709436" cy="978217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3683287-AE7C-704A-82E2-E2FB97D3B11A}"/>
              </a:ext>
            </a:extLst>
          </p:cNvPr>
          <p:cNvSpPr txBox="1"/>
          <p:nvPr/>
        </p:nvSpPr>
        <p:spPr>
          <a:xfrm>
            <a:off x="1479177" y="4707040"/>
            <a:ext cx="670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Importance sampling and MC integration!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65571-05B4-A447-B6E6-60846EF2335D}"/>
              </a:ext>
            </a:extLst>
          </p:cNvPr>
          <p:cNvSpPr/>
          <p:nvPr/>
        </p:nvSpPr>
        <p:spPr>
          <a:xfrm>
            <a:off x="5895191" y="3211803"/>
            <a:ext cx="1721223" cy="4775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9848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D50C-587A-1C4D-8657-FF1A78BB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2: Approximating the data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FA00C0-8968-A849-81F4-B6259BEB5926}"/>
                  </a:ext>
                </a:extLst>
              </p:cNvPr>
              <p:cNvSpPr/>
              <p:nvPr/>
            </p:nvSpPr>
            <p:spPr>
              <a:xfrm>
                <a:off x="2231456" y="3302538"/>
                <a:ext cx="4876848" cy="746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700" dirty="0"/>
                  <a:t> =</a:t>
                </a:r>
                <a14:m>
                  <m:oMath xmlns:m="http://schemas.openxmlformats.org/officeDocument/2006/math">
                    <m:r>
                      <a:rPr lang="en-US" sz="27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FA00C0-8968-A849-81F4-B6259BEB5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56" y="3302538"/>
                <a:ext cx="4876848" cy="746295"/>
              </a:xfrm>
              <a:prstGeom prst="rect">
                <a:avLst/>
              </a:prstGeom>
              <a:blipFill>
                <a:blip r:embed="rId2"/>
                <a:stretch>
                  <a:fillRect l="-519" t="-73333" b="-1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C5C746-F53A-6341-8171-7B7B54B1FA8D}"/>
                  </a:ext>
                </a:extLst>
              </p:cNvPr>
              <p:cNvSpPr/>
              <p:nvPr/>
            </p:nvSpPr>
            <p:spPr>
              <a:xfrm>
                <a:off x="2231456" y="2125266"/>
                <a:ext cx="2654829" cy="957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C5C746-F53A-6341-8171-7B7B54B1F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56" y="2125266"/>
                <a:ext cx="2654829" cy="957442"/>
              </a:xfrm>
              <a:prstGeom prst="rect">
                <a:avLst/>
              </a:prstGeom>
              <a:blipFill>
                <a:blip r:embed="rId3"/>
                <a:stretch>
                  <a:fillRect r="-47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730D158-8504-D14F-B214-E191BE33F624}"/>
              </a:ext>
            </a:extLst>
          </p:cNvPr>
          <p:cNvSpPr txBox="1"/>
          <p:nvPr/>
        </p:nvSpPr>
        <p:spPr>
          <a:xfrm>
            <a:off x="1344706" y="4813015"/>
            <a:ext cx="670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Importance sampling and MC integration!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ECFCAF-A1FD-3C43-980C-6D0C554052C8}"/>
              </a:ext>
            </a:extLst>
          </p:cNvPr>
          <p:cNvSpPr/>
          <p:nvPr/>
        </p:nvSpPr>
        <p:spPr>
          <a:xfrm>
            <a:off x="3334871" y="3427983"/>
            <a:ext cx="1855694" cy="4775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56214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D50C-587A-1C4D-8657-FF1A78BB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2: Approximating the data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FA00C0-8968-A849-81F4-B6259BEB5926}"/>
                  </a:ext>
                </a:extLst>
              </p:cNvPr>
              <p:cNvSpPr/>
              <p:nvPr/>
            </p:nvSpPr>
            <p:spPr>
              <a:xfrm>
                <a:off x="2231456" y="3302538"/>
                <a:ext cx="4876848" cy="746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700" dirty="0"/>
                  <a:t> =</a:t>
                </a:r>
                <a14:m>
                  <m:oMath xmlns:m="http://schemas.openxmlformats.org/officeDocument/2006/math">
                    <m:r>
                      <a:rPr lang="en-US" sz="27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FA00C0-8968-A849-81F4-B6259BEB5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56" y="3302538"/>
                <a:ext cx="4876848" cy="746295"/>
              </a:xfrm>
              <a:prstGeom prst="rect">
                <a:avLst/>
              </a:prstGeom>
              <a:blipFill>
                <a:blip r:embed="rId2"/>
                <a:stretch>
                  <a:fillRect l="-519" t="-73333" b="-1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C5C746-F53A-6341-8171-7B7B54B1FA8D}"/>
                  </a:ext>
                </a:extLst>
              </p:cNvPr>
              <p:cNvSpPr/>
              <p:nvPr/>
            </p:nvSpPr>
            <p:spPr>
              <a:xfrm>
                <a:off x="2231456" y="2125266"/>
                <a:ext cx="2654829" cy="957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C5C746-F53A-6341-8171-7B7B54B1F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56" y="2125266"/>
                <a:ext cx="2654829" cy="957442"/>
              </a:xfrm>
              <a:prstGeom prst="rect">
                <a:avLst/>
              </a:prstGeom>
              <a:blipFill>
                <a:blip r:embed="rId3"/>
                <a:stretch>
                  <a:fillRect r="-47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866F86-AED8-6343-8B23-89B0AC7EAB3E}"/>
                  </a:ext>
                </a:extLst>
              </p:cNvPr>
              <p:cNvSpPr/>
              <p:nvPr/>
            </p:nvSpPr>
            <p:spPr>
              <a:xfrm>
                <a:off x="2159897" y="4268693"/>
                <a:ext cx="4862228" cy="1325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866F86-AED8-6343-8B23-89B0AC7EA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897" y="4268693"/>
                <a:ext cx="4862228" cy="1325940"/>
              </a:xfrm>
              <a:prstGeom prst="rect">
                <a:avLst/>
              </a:prstGeom>
              <a:blipFill>
                <a:blip r:embed="rId4"/>
                <a:stretch>
                  <a:fillRect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9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2100-4C77-254B-AA35-7A541AB1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91EFB7-018B-154F-8C2E-3C0EDDD1FD9E}"/>
              </a:ext>
            </a:extLst>
          </p:cNvPr>
          <p:cNvSpPr/>
          <p:nvPr/>
        </p:nvSpPr>
        <p:spPr>
          <a:xfrm>
            <a:off x="2142517" y="3502173"/>
            <a:ext cx="2429483" cy="19844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Statistical Inference</a:t>
            </a:r>
          </a:p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(Expectation Maximization, Variational Inference)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91AE80-1AB4-2C48-A13A-69602CB2271D}"/>
              </a:ext>
            </a:extLst>
          </p:cNvPr>
          <p:cNvSpPr/>
          <p:nvPr/>
        </p:nvSpPr>
        <p:spPr>
          <a:xfrm>
            <a:off x="4180461" y="3410760"/>
            <a:ext cx="2626469" cy="1955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Deep Learning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FCBBEC-9941-F349-B455-849AC4C2394D}"/>
              </a:ext>
            </a:extLst>
          </p:cNvPr>
          <p:cNvSpPr/>
          <p:nvPr/>
        </p:nvSpPr>
        <p:spPr>
          <a:xfrm>
            <a:off x="3374283" y="2301807"/>
            <a:ext cx="2155892" cy="18263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Dynamical Systems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1CF300-E31B-9949-BCCB-F65FB7B4DBF1}"/>
              </a:ext>
            </a:extLst>
          </p:cNvPr>
          <p:cNvCxnSpPr>
            <a:cxnSpLocks/>
          </p:cNvCxnSpPr>
          <p:nvPr/>
        </p:nvCxnSpPr>
        <p:spPr>
          <a:xfrm>
            <a:off x="1225686" y="2870876"/>
            <a:ext cx="1342417" cy="110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2769CC-CBC8-C447-94A2-5C614BC4197E}"/>
              </a:ext>
            </a:extLst>
          </p:cNvPr>
          <p:cNvSpPr txBox="1"/>
          <p:nvPr/>
        </p:nvSpPr>
        <p:spPr>
          <a:xfrm>
            <a:off x="335604" y="2618063"/>
            <a:ext cx="2075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This makes it unsupervised</a:t>
            </a:r>
          </a:p>
        </p:txBody>
      </p:sp>
    </p:spTree>
    <p:extLst>
      <p:ext uri="{BB962C8B-B14F-4D97-AF65-F5344CB8AC3E}">
        <p14:creationId xmlns:p14="http://schemas.microsoft.com/office/powerpoint/2010/main" val="2837876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4AD1-20A2-3C4B-9A0C-38FEA814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pieces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0FD42E-5988-6B4B-925D-86640ED52F14}"/>
                  </a:ext>
                </a:extLst>
              </p:cNvPr>
              <p:cNvSpPr/>
              <p:nvPr/>
            </p:nvSpPr>
            <p:spPr>
              <a:xfrm>
                <a:off x="402253" y="2142706"/>
                <a:ext cx="3725443" cy="92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</m:den>
                    </m:f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0FD42E-5988-6B4B-925D-86640ED52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" y="2142706"/>
                <a:ext cx="3725443" cy="924036"/>
              </a:xfrm>
              <a:prstGeom prst="rect">
                <a:avLst/>
              </a:prstGeom>
              <a:blipFill>
                <a:blip r:embed="rId2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285765-6277-F74A-8E96-C7A65D81A920}"/>
                  </a:ext>
                </a:extLst>
              </p:cNvPr>
              <p:cNvSpPr/>
              <p:nvPr/>
            </p:nvSpPr>
            <p:spPr>
              <a:xfrm>
                <a:off x="402253" y="3206354"/>
                <a:ext cx="8587287" cy="547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′|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285765-6277-F74A-8E96-C7A65D81A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" y="3206354"/>
                <a:ext cx="8587287" cy="547779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272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4AD1-20A2-3C4B-9A0C-38FEA814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pieces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0FD42E-5988-6B4B-925D-86640ED52F14}"/>
                  </a:ext>
                </a:extLst>
              </p:cNvPr>
              <p:cNvSpPr/>
              <p:nvPr/>
            </p:nvSpPr>
            <p:spPr>
              <a:xfrm>
                <a:off x="402253" y="2142706"/>
                <a:ext cx="3725443" cy="92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</m:den>
                    </m:f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0FD42E-5988-6B4B-925D-86640ED52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" y="2142706"/>
                <a:ext cx="3725443" cy="924036"/>
              </a:xfrm>
              <a:prstGeom prst="rect">
                <a:avLst/>
              </a:prstGeom>
              <a:blipFill>
                <a:blip r:embed="rId2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285765-6277-F74A-8E96-C7A65D81A920}"/>
                  </a:ext>
                </a:extLst>
              </p:cNvPr>
              <p:cNvSpPr/>
              <p:nvPr/>
            </p:nvSpPr>
            <p:spPr>
              <a:xfrm>
                <a:off x="402253" y="3206354"/>
                <a:ext cx="8587287" cy="547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′|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285765-6277-F74A-8E96-C7A65D81A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" y="3206354"/>
                <a:ext cx="8587287" cy="547779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FF2E49-5E14-CD43-8C6E-517DC5C19805}"/>
                  </a:ext>
                </a:extLst>
              </p:cNvPr>
              <p:cNvSpPr/>
              <p:nvPr/>
            </p:nvSpPr>
            <p:spPr>
              <a:xfrm>
                <a:off x="402253" y="4177753"/>
                <a:ext cx="8619475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FF2E49-5E14-CD43-8C6E-517DC5C19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" y="4177753"/>
                <a:ext cx="8619475" cy="598177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DC476AE-9E88-D240-8B43-7435BEA6D156}"/>
              </a:ext>
            </a:extLst>
          </p:cNvPr>
          <p:cNvSpPr/>
          <p:nvPr/>
        </p:nvSpPr>
        <p:spPr>
          <a:xfrm>
            <a:off x="524436" y="4150859"/>
            <a:ext cx="8337176" cy="575061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8391A-E331-0642-B5BF-CC28FC2B9BDD}"/>
              </a:ext>
            </a:extLst>
          </p:cNvPr>
          <p:cNvSpPr txBox="1"/>
          <p:nvPr/>
        </p:nvSpPr>
        <p:spPr>
          <a:xfrm>
            <a:off x="4572000" y="5199502"/>
            <a:ext cx="24816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This is tractable!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AA4E40-B418-D74A-8B40-E33804FD2BEF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711388" y="4851027"/>
            <a:ext cx="860612" cy="602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55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E14C-176A-794C-914D-075F2137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1" y="2220307"/>
            <a:ext cx="7886700" cy="994172"/>
          </a:xfrm>
        </p:spPr>
        <p:txBody>
          <a:bodyPr/>
          <a:lstStyle/>
          <a:p>
            <a:r>
              <a:rPr lang="en-US" dirty="0"/>
              <a:t>Are we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E25020-A28C-6540-A6A6-5A4E2260BCBF}"/>
                  </a:ext>
                </a:extLst>
              </p:cNvPr>
              <p:cNvSpPr txBox="1"/>
              <p:nvPr/>
            </p:nvSpPr>
            <p:spPr>
              <a:xfrm>
                <a:off x="1081386" y="3227704"/>
                <a:ext cx="74450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Sadly no, the gradient estimator </a:t>
                </a:r>
                <a:r>
                  <a:rPr lang="en-US" sz="2400" dirty="0" err="1"/>
                  <a:t>w.r.t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 has high variance.</a:t>
                </a:r>
              </a:p>
              <a:p>
                <a:r>
                  <a:rPr lang="en-US" sz="2400" dirty="0"/>
                  <a:t>However, there is remedy.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E25020-A28C-6540-A6A6-5A4E2260B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86" y="3227704"/>
                <a:ext cx="7445051" cy="830997"/>
              </a:xfrm>
              <a:prstGeom prst="rect">
                <a:avLst/>
              </a:prstGeom>
              <a:blipFill>
                <a:blip r:embed="rId2"/>
                <a:stretch>
                  <a:fillRect l="-1193" t="-2985" r="-341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64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AEF1-9B5E-B345-87EB-23CDE69D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VI: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EC4DB8-FE1F-9641-8B2E-B4A7B56ED0B4}"/>
                  </a:ext>
                </a:extLst>
              </p:cNvPr>
              <p:cNvSpPr/>
              <p:nvPr/>
            </p:nvSpPr>
            <p:spPr>
              <a:xfrm>
                <a:off x="1249321" y="2743452"/>
                <a:ext cx="7266092" cy="1678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∇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sub>
                                      </m:s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𝑑𝑖𝑣𝑒𝑟𝑔𝑒𝑛𝑐𝑒</m:t>
                              </m:r>
                            </m:e>
                          </m:eqArr>
                        </m:lim>
                      </m:limLow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sub>
                                      </m:s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𝐸𝐿𝐵𝑂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EC4DB8-FE1F-9641-8B2E-B4A7B56ED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21" y="2743452"/>
                <a:ext cx="7266092" cy="1678793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172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AEF1-9B5E-B345-87EB-23CDE69D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VI: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EC4DB8-FE1F-9641-8B2E-B4A7B56ED0B4}"/>
                  </a:ext>
                </a:extLst>
              </p:cNvPr>
              <p:cNvSpPr/>
              <p:nvPr/>
            </p:nvSpPr>
            <p:spPr>
              <a:xfrm>
                <a:off x="1249321" y="2743452"/>
                <a:ext cx="7266092" cy="1678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∇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sub>
                                      </m:s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𝑑𝑖𝑣𝑒𝑟𝑔𝑒𝑛𝑐𝑒</m:t>
                              </m:r>
                            </m:e>
                          </m:eqArr>
                        </m:lim>
                      </m:limLow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sub>
                                      </m:s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𝐸𝐿𝐵𝑂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EC4DB8-FE1F-9641-8B2E-B4A7B56ED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21" y="2743452"/>
                <a:ext cx="7266092" cy="1678793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E54F64F-6899-FE45-8221-514F4080A43E}"/>
              </a:ext>
            </a:extLst>
          </p:cNvPr>
          <p:cNvSpPr txBox="1"/>
          <p:nvPr/>
        </p:nvSpPr>
        <p:spPr>
          <a:xfrm>
            <a:off x="2166880" y="4937760"/>
            <a:ext cx="543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Unbiased but high variance!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9EBF7-6EBF-5041-9FB5-D0642D863354}"/>
              </a:ext>
            </a:extLst>
          </p:cNvPr>
          <p:cNvSpPr/>
          <p:nvPr/>
        </p:nvSpPr>
        <p:spPr>
          <a:xfrm>
            <a:off x="2166880" y="4937760"/>
            <a:ext cx="5430974" cy="64633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9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0EE9-1E36-7844-B00D-AB31B05B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VI: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DA8FB38-AB53-4A41-A52F-BF169F89A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1530" y="1744267"/>
                <a:ext cx="7165189" cy="339447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More general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independent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DA8FB38-AB53-4A41-A52F-BF169F89A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530" y="1744267"/>
                <a:ext cx="7165189" cy="3394472"/>
              </a:xfrm>
              <a:blipFill>
                <a:blip r:embed="rId2"/>
                <a:stretch>
                  <a:fillRect l="-1413" t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803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0EE9-1E36-7844-B00D-AB31B05B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VI: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DA8FB38-AB53-4A41-A52F-BF169F89A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1530" y="1744267"/>
                <a:ext cx="7165189" cy="339447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More general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independent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DA8FB38-AB53-4A41-A52F-BF169F89A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530" y="1744267"/>
                <a:ext cx="7165189" cy="3394472"/>
              </a:xfrm>
              <a:blipFill>
                <a:blip r:embed="rId2"/>
                <a:stretch>
                  <a:fillRect l="-1413" t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EFDC74-802D-EA40-A03C-326C9E93E248}"/>
                  </a:ext>
                </a:extLst>
              </p:cNvPr>
              <p:cNvSpPr txBox="1"/>
              <p:nvPr/>
            </p:nvSpPr>
            <p:spPr>
              <a:xfrm>
                <a:off x="1789064" y="4492408"/>
                <a:ext cx="49127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What’s an appropriate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EFDC74-802D-EA40-A03C-326C9E93E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64" y="4492408"/>
                <a:ext cx="4912755" cy="646331"/>
              </a:xfrm>
              <a:prstGeom prst="rect">
                <a:avLst/>
              </a:prstGeom>
              <a:blipFill>
                <a:blip r:embed="rId3"/>
                <a:stretch>
                  <a:fillRect l="-3608" t="-13462" r="-2577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78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9824-6C81-2F4E-9264-F54C32D5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VI: Variance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0CCB9-A65C-EA41-9442-569987369B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42163"/>
                <a:ext cx="8107680" cy="239267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 inability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causes high variance</a:t>
                </a:r>
              </a:p>
              <a:p>
                <a:r>
                  <a:rPr lang="en-US" sz="2800" dirty="0"/>
                  <a:t>Why don’t we just use an approximation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as a control variate?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0CCB9-A65C-EA41-9442-569987369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42163"/>
                <a:ext cx="8107680" cy="2392678"/>
              </a:xfrm>
              <a:blipFill>
                <a:blip r:embed="rId2"/>
                <a:stretch>
                  <a:fillRect l="-1411" t="-2646" r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946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AA626-63F4-5A46-90E6-72A893ADC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Samples are drawn without replacement from Q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F8C5C-8B8D-584D-ACCF-C35E08448F55}"/>
              </a:ext>
            </a:extLst>
          </p:cNvPr>
          <p:cNvSpPr txBox="1"/>
          <p:nvPr/>
        </p:nvSpPr>
        <p:spPr>
          <a:xfrm>
            <a:off x="3286539" y="2491409"/>
            <a:ext cx="4836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This is not a trivial problem!</a:t>
            </a:r>
          </a:p>
        </p:txBody>
      </p:sp>
    </p:spTree>
    <p:extLst>
      <p:ext uri="{BB962C8B-B14F-4D97-AF65-F5344CB8AC3E}">
        <p14:creationId xmlns:p14="http://schemas.microsoft.com/office/powerpoint/2010/main" val="3435140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AA626-63F4-5A46-90E6-72A893ADCE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Samples are drawn without replacement from Q</a:t>
                </a:r>
              </a:p>
              <a:p>
                <a:r>
                  <a:rPr lang="en-US" dirty="0"/>
                  <a:t>In order to reduce the variance of the estimator, we subtract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(control variate)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AA626-63F4-5A46-90E6-72A893ADC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A0B89E-5ECB-2146-BCC6-0992E2F27158}"/>
                  </a:ext>
                </a:extLst>
              </p:cNvPr>
              <p:cNvSpPr/>
              <p:nvPr/>
            </p:nvSpPr>
            <p:spPr>
              <a:xfrm>
                <a:off x="480475" y="3527161"/>
                <a:ext cx="8698022" cy="972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27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A0B89E-5ECB-2146-BCC6-0992E2F27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5" y="3527161"/>
                <a:ext cx="8698022" cy="972382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73F1509-3A97-3A44-B631-A88459E5CFDA}"/>
              </a:ext>
            </a:extLst>
          </p:cNvPr>
          <p:cNvSpPr/>
          <p:nvPr/>
        </p:nvSpPr>
        <p:spPr>
          <a:xfrm>
            <a:off x="3348318" y="4044202"/>
            <a:ext cx="1600200" cy="432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779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2100-4C77-254B-AA35-7A541AB1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91EFB7-018B-154F-8C2E-3C0EDDD1FD9E}"/>
              </a:ext>
            </a:extLst>
          </p:cNvPr>
          <p:cNvSpPr/>
          <p:nvPr/>
        </p:nvSpPr>
        <p:spPr>
          <a:xfrm>
            <a:off x="2142517" y="3502173"/>
            <a:ext cx="2429483" cy="19844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Statistical Inference</a:t>
            </a:r>
          </a:p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(Expectation Maximization, Variational Inference)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91AE80-1AB4-2C48-A13A-69602CB2271D}"/>
              </a:ext>
            </a:extLst>
          </p:cNvPr>
          <p:cNvSpPr/>
          <p:nvPr/>
        </p:nvSpPr>
        <p:spPr>
          <a:xfrm>
            <a:off x="4180461" y="3410760"/>
            <a:ext cx="2626469" cy="1955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Deep Learning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FCBBEC-9941-F349-B455-849AC4C2394D}"/>
              </a:ext>
            </a:extLst>
          </p:cNvPr>
          <p:cNvSpPr/>
          <p:nvPr/>
        </p:nvSpPr>
        <p:spPr>
          <a:xfrm>
            <a:off x="3374283" y="2301807"/>
            <a:ext cx="2155892" cy="18263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Dynamical Systems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AEA91C-7D06-A649-9A0D-1D34F20FDCA7}"/>
              </a:ext>
            </a:extLst>
          </p:cNvPr>
          <p:cNvCxnSpPr>
            <a:cxnSpLocks/>
          </p:cNvCxnSpPr>
          <p:nvPr/>
        </p:nvCxnSpPr>
        <p:spPr>
          <a:xfrm flipH="1">
            <a:off x="4800601" y="2181212"/>
            <a:ext cx="1123544" cy="616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E72512-0FFE-524D-86C7-AAC4F884072D}"/>
              </a:ext>
            </a:extLst>
          </p:cNvPr>
          <p:cNvSpPr txBox="1"/>
          <p:nvPr/>
        </p:nvSpPr>
        <p:spPr>
          <a:xfrm>
            <a:off x="5924145" y="1936537"/>
            <a:ext cx="20667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This provides the structure</a:t>
            </a:r>
          </a:p>
        </p:txBody>
      </p:sp>
    </p:spTree>
    <p:extLst>
      <p:ext uri="{BB962C8B-B14F-4D97-AF65-F5344CB8AC3E}">
        <p14:creationId xmlns:p14="http://schemas.microsoft.com/office/powerpoint/2010/main" val="577429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AA626-63F4-5A46-90E6-72A893ADCE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Samples are drawn without replacement from Q</a:t>
                </a:r>
              </a:p>
              <a:p>
                <a:r>
                  <a:rPr lang="en-US" dirty="0"/>
                  <a:t>In order to reduce the variance of the estimator, we subtract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(control variate)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AA626-63F4-5A46-90E6-72A893ADC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A0B89E-5ECB-2146-BCC6-0992E2F27158}"/>
                  </a:ext>
                </a:extLst>
              </p:cNvPr>
              <p:cNvSpPr/>
              <p:nvPr/>
            </p:nvSpPr>
            <p:spPr>
              <a:xfrm>
                <a:off x="480475" y="3722353"/>
                <a:ext cx="8698022" cy="972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27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A0B89E-5ECB-2146-BCC6-0992E2F27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5" y="3722353"/>
                <a:ext cx="8698022" cy="972382"/>
              </a:xfrm>
              <a:prstGeom prst="rect">
                <a:avLst/>
              </a:prstGeom>
              <a:blipFill>
                <a:blip r:embed="rId4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3E2E4E-3B78-A741-8568-28B4A2F9560C}"/>
                  </a:ext>
                </a:extLst>
              </p:cNvPr>
              <p:cNvSpPr/>
              <p:nvPr/>
            </p:nvSpPr>
            <p:spPr>
              <a:xfrm>
                <a:off x="790752" y="4895744"/>
                <a:ext cx="4062843" cy="547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unc>
                        <m:func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3E2E4E-3B78-A741-8568-28B4A2F95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52" y="4895744"/>
                <a:ext cx="4062843" cy="547779"/>
              </a:xfrm>
              <a:prstGeom prst="rect">
                <a:avLst/>
              </a:prstGeom>
              <a:blipFill>
                <a:blip r:embed="rId5"/>
                <a:stretch>
                  <a:fillRect r="-31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F915B4E-5591-1843-9BBB-E125A8FECB7B}"/>
              </a:ext>
            </a:extLst>
          </p:cNvPr>
          <p:cNvSpPr/>
          <p:nvPr/>
        </p:nvSpPr>
        <p:spPr>
          <a:xfrm>
            <a:off x="1210235" y="4846426"/>
            <a:ext cx="3602002" cy="64354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7965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Filtering: algorithmically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465196"/>
                  </p:ext>
                </p:extLst>
              </p:nvPr>
            </p:nvGraphicFramePr>
            <p:xfrm>
              <a:off x="502023" y="2351741"/>
              <a:ext cx="4807995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465196"/>
                  </p:ext>
                </p:extLst>
              </p:nvPr>
            </p:nvGraphicFramePr>
            <p:xfrm>
              <a:off x="502023" y="2351741"/>
              <a:ext cx="4807995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02703" r="-200000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97368" r="-200000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297368" r="-200000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08108" r="-200000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94737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942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Filtering: algorithmically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8206009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8206009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02703" r="-209449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02703" r="-92754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97368" r="-209449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297368" r="-209449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08108" r="-209449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94737" r="-209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89077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Filtering: algorithmically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826700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(3)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(4)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(5)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826700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02703" r="-209449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02703" r="-92754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97368" r="-209449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97368" r="-92754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297368" r="-209449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297368" r="-92754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08108" r="-209449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08108" r="-92754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94737" r="-209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94737" r="-9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6867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Filtering: algorithmically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3826535"/>
                  </p:ext>
                </p:extLst>
              </p:nvPr>
            </p:nvGraphicFramePr>
            <p:xfrm>
              <a:off x="502023" y="2351741"/>
              <a:ext cx="4807996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450713">
                      <a:extLst>
                        <a:ext uri="{9D8B030D-6E8A-4147-A177-3AD203B41FA5}">
                          <a16:colId xmlns:a16="http://schemas.microsoft.com/office/drawing/2014/main" val="173018586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(3)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(4)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(5)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3826535"/>
                  </p:ext>
                </p:extLst>
              </p:nvPr>
            </p:nvGraphicFramePr>
            <p:xfrm>
              <a:off x="502023" y="2351741"/>
              <a:ext cx="4807996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450713">
                      <a:extLst>
                        <a:ext uri="{9D8B030D-6E8A-4147-A177-3AD203B41FA5}">
                          <a16:colId xmlns:a16="http://schemas.microsoft.com/office/drawing/2014/main" val="173018586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02703" r="-200000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02703" r="-84058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97368" r="-200000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97368" r="-84058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297368" r="-200000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297368" r="-84058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08108" r="-200000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08108" r="-84058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94737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94737" r="-84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94C9213-E60A-DD49-8C7E-62DBAD236808}"/>
              </a:ext>
            </a:extLst>
          </p:cNvPr>
          <p:cNvSpPr/>
          <p:nvPr/>
        </p:nvSpPr>
        <p:spPr>
          <a:xfrm>
            <a:off x="502024" y="2780180"/>
            <a:ext cx="1541930" cy="23801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FEA804-003D-3142-A45B-B022317511DF}"/>
              </a:ext>
            </a:extLst>
          </p:cNvPr>
          <p:cNvCxnSpPr>
            <a:cxnSpLocks/>
          </p:cNvCxnSpPr>
          <p:nvPr/>
        </p:nvCxnSpPr>
        <p:spPr>
          <a:xfrm>
            <a:off x="2043953" y="2981885"/>
            <a:ext cx="13447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3B524B7-A0B7-1D44-AAB8-CD174748CBC6}"/>
                  </a:ext>
                </a:extLst>
              </p:cNvPr>
              <p:cNvSpPr/>
              <p:nvPr/>
            </p:nvSpPr>
            <p:spPr>
              <a:xfrm>
                <a:off x="5585012" y="3251272"/>
                <a:ext cx="3259226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′|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′|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3B524B7-A0B7-1D44-AAB8-CD174748C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12" y="3251272"/>
                <a:ext cx="3259226" cy="527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167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Filtering: algorithmically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4460224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(2)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(3)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(4)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(5)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4460224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02703" r="-209449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02703" r="-92754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97368" r="-209449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97368" r="-92754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297368" r="-209449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297368" r="-92754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08108" r="-209449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08108" r="-92754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94737" r="-209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94737" r="-9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94C9213-E60A-DD49-8C7E-62DBAD236808}"/>
              </a:ext>
            </a:extLst>
          </p:cNvPr>
          <p:cNvSpPr/>
          <p:nvPr/>
        </p:nvSpPr>
        <p:spPr>
          <a:xfrm>
            <a:off x="502024" y="2780180"/>
            <a:ext cx="1541930" cy="23801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FEA804-003D-3142-A45B-B022317511DF}"/>
              </a:ext>
            </a:extLst>
          </p:cNvPr>
          <p:cNvCxnSpPr>
            <a:cxnSpLocks/>
          </p:cNvCxnSpPr>
          <p:nvPr/>
        </p:nvCxnSpPr>
        <p:spPr>
          <a:xfrm>
            <a:off x="2043953" y="3452531"/>
            <a:ext cx="13447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3288F9-C2F8-B541-9976-427DC686EACB}"/>
                  </a:ext>
                </a:extLst>
              </p:cNvPr>
              <p:cNvSpPr/>
              <p:nvPr/>
            </p:nvSpPr>
            <p:spPr>
              <a:xfrm>
                <a:off x="5585012" y="3251272"/>
                <a:ext cx="3259226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′|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′|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3288F9-C2F8-B541-9976-427DC686E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12" y="3251272"/>
                <a:ext cx="3259226" cy="527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715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Filtering: algorithmically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816950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(2)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(3)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(4)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(5)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816950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02703" r="-209449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02703" r="-92754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97368" r="-209449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97368" r="-92754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297368" r="-209449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297368" r="-92754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08108" r="-209449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08108" r="-92754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94737" r="-209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94737" r="-9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1711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Filtering: algorithmically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012889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(2)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(3)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(4)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(5)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012889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02703" r="-209449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02703" r="-92754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97368" r="-209449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97368" r="-92754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297368" r="-209449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297368" r="-92754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08108" r="-209449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08108" r="-92754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94737" r="-209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94737" r="-9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DF52544-1DA2-2C43-90A4-E2EAE6E6C54E}"/>
                  </a:ext>
                </a:extLst>
              </p:cNvPr>
              <p:cNvSpPr/>
              <p:nvPr/>
            </p:nvSpPr>
            <p:spPr>
              <a:xfrm>
                <a:off x="6676685" y="3302491"/>
                <a:ext cx="2493440" cy="762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DF52544-1DA2-2C43-90A4-E2EAE6E6C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85" y="3302491"/>
                <a:ext cx="2493440" cy="762325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26B51F-F6FE-074F-8DF9-C1EF077AAA47}"/>
              </a:ext>
            </a:extLst>
          </p:cNvPr>
          <p:cNvSpPr txBox="1"/>
          <p:nvPr/>
        </p:nvSpPr>
        <p:spPr>
          <a:xfrm>
            <a:off x="5564650" y="3475855"/>
            <a:ext cx="11573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compute</a:t>
            </a:r>
          </a:p>
        </p:txBody>
      </p:sp>
    </p:spTree>
    <p:extLst>
      <p:ext uri="{BB962C8B-B14F-4D97-AF65-F5344CB8AC3E}">
        <p14:creationId xmlns:p14="http://schemas.microsoft.com/office/powerpoint/2010/main" val="1517720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944D-A6F9-8442-BC3F-4FB1F2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Filtering: algorithmically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642103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2C536A1-1771-0D44-AE51-E602811352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642103"/>
                  </p:ext>
                </p:extLst>
              </p:nvPr>
            </p:nvGraphicFramePr>
            <p:xfrm>
              <a:off x="502023" y="2351741"/>
              <a:ext cx="4959948" cy="2808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665">
                      <a:extLst>
                        <a:ext uri="{9D8B030D-6E8A-4147-A177-3AD203B41FA5}">
                          <a16:colId xmlns:a16="http://schemas.microsoft.com/office/drawing/2014/main" val="4152440202"/>
                        </a:ext>
                      </a:extLst>
                    </a:gridCol>
                    <a:gridCol w="1754618">
                      <a:extLst>
                        <a:ext uri="{9D8B030D-6E8A-4147-A177-3AD203B41FA5}">
                          <a16:colId xmlns:a16="http://schemas.microsoft.com/office/drawing/2014/main" val="2613895692"/>
                        </a:ext>
                      </a:extLst>
                    </a:gridCol>
                    <a:gridCol w="1602665">
                      <a:extLst>
                        <a:ext uri="{9D8B030D-6E8A-4147-A177-3AD203B41FA5}">
                          <a16:colId xmlns:a16="http://schemas.microsoft.com/office/drawing/2014/main" val="816784203"/>
                        </a:ext>
                      </a:extLst>
                    </a:gridCol>
                  </a:tblGrid>
                  <a:tr h="426079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t-1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9729878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02703" r="-209449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02703" r="-92754" b="-4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16555546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197368" r="-209449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197368" r="-92754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88909032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297368" r="-209449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297368" r="-92754" b="-1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69131790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08108" r="-209449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08108" r="-92754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74210067"/>
                      </a:ext>
                    </a:extLst>
                  </a:tr>
                  <a:tr h="476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87" t="-494737" r="-209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754" t="-494737" r="-9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834149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56C49FF-A603-1442-93C3-999089303713}"/>
                  </a:ext>
                </a:extLst>
              </p:cNvPr>
              <p:cNvSpPr/>
              <p:nvPr/>
            </p:nvSpPr>
            <p:spPr>
              <a:xfrm>
                <a:off x="5461972" y="3305710"/>
                <a:ext cx="3725443" cy="92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</m:den>
                    </m:f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56C49FF-A603-1442-93C3-999089303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972" y="3305710"/>
                <a:ext cx="3725443" cy="924036"/>
              </a:xfrm>
              <a:prstGeom prst="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998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134A-F06E-BD4F-A896-43DAB20D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NVIF: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FADDC-251D-6040-A49D-219BA6531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228" y="1417638"/>
            <a:ext cx="7507543" cy="44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8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2100-4C77-254B-AA35-7A541AB1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91EFB7-018B-154F-8C2E-3C0EDDD1FD9E}"/>
              </a:ext>
            </a:extLst>
          </p:cNvPr>
          <p:cNvSpPr/>
          <p:nvPr/>
        </p:nvSpPr>
        <p:spPr>
          <a:xfrm>
            <a:off x="2142517" y="3502173"/>
            <a:ext cx="2429483" cy="19844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Statistical Inference</a:t>
            </a:r>
          </a:p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(Expectation Maximization, Variational Inference)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91AE80-1AB4-2C48-A13A-69602CB2271D}"/>
              </a:ext>
            </a:extLst>
          </p:cNvPr>
          <p:cNvSpPr/>
          <p:nvPr/>
        </p:nvSpPr>
        <p:spPr>
          <a:xfrm>
            <a:off x="4180461" y="3410760"/>
            <a:ext cx="2626469" cy="1955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Deep Learning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FCBBEC-9941-F349-B455-849AC4C2394D}"/>
              </a:ext>
            </a:extLst>
          </p:cNvPr>
          <p:cNvSpPr/>
          <p:nvPr/>
        </p:nvSpPr>
        <p:spPr>
          <a:xfrm>
            <a:off x="3374283" y="2301807"/>
            <a:ext cx="2155892" cy="18263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Dynamical Systems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CFF6D4-7639-5643-B719-7DE5D99E2D48}"/>
              </a:ext>
            </a:extLst>
          </p:cNvPr>
          <p:cNvCxnSpPr>
            <a:cxnSpLocks/>
          </p:cNvCxnSpPr>
          <p:nvPr/>
        </p:nvCxnSpPr>
        <p:spPr>
          <a:xfrm flipH="1">
            <a:off x="5803766" y="2691657"/>
            <a:ext cx="1214741" cy="1437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85B5E1-559A-C54A-B3B2-0EBDC4F122E9}"/>
              </a:ext>
            </a:extLst>
          </p:cNvPr>
          <p:cNvSpPr txBox="1"/>
          <p:nvPr/>
        </p:nvSpPr>
        <p:spPr>
          <a:xfrm>
            <a:off x="6646423" y="2414658"/>
            <a:ext cx="23290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This is the optimization engine</a:t>
            </a:r>
          </a:p>
        </p:txBody>
      </p:sp>
    </p:spTree>
    <p:extLst>
      <p:ext uri="{BB962C8B-B14F-4D97-AF65-F5344CB8AC3E}">
        <p14:creationId xmlns:p14="http://schemas.microsoft.com/office/powerpoint/2010/main" val="1493106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CECC-B4E3-7940-AE63-E8049995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NVIF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627D-C72D-E845-BCCE-8D16F4F9D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83" y="1894486"/>
            <a:ext cx="62992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2100-4C77-254B-AA35-7A541AB1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18634-D376-744F-B313-D88955F9EADB}"/>
              </a:ext>
            </a:extLst>
          </p:cNvPr>
          <p:cNvSpPr txBox="1"/>
          <p:nvPr/>
        </p:nvSpPr>
        <p:spPr>
          <a:xfrm>
            <a:off x="730997" y="3115908"/>
            <a:ext cx="8039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Expectation Maximization…</a:t>
            </a:r>
          </a:p>
          <a:p>
            <a:r>
              <a:rPr lang="en-US" sz="2700" dirty="0"/>
              <a:t>… but with a Neural Network that tells us where to look.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F9C1A-B1BF-894B-A913-D9DD45545AD1}"/>
              </a:ext>
            </a:extLst>
          </p:cNvPr>
          <p:cNvSpPr txBox="1"/>
          <p:nvPr/>
        </p:nvSpPr>
        <p:spPr>
          <a:xfrm>
            <a:off x="730997" y="2642701"/>
            <a:ext cx="18427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For statistician:</a:t>
            </a:r>
          </a:p>
        </p:txBody>
      </p:sp>
    </p:spTree>
    <p:extLst>
      <p:ext uri="{BB962C8B-B14F-4D97-AF65-F5344CB8AC3E}">
        <p14:creationId xmlns:p14="http://schemas.microsoft.com/office/powerpoint/2010/main" val="78604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2100-4C77-254B-AA35-7A541AB1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18634-D376-744F-B313-D88955F9EADB}"/>
              </a:ext>
            </a:extLst>
          </p:cNvPr>
          <p:cNvSpPr txBox="1"/>
          <p:nvPr/>
        </p:nvSpPr>
        <p:spPr>
          <a:xfrm>
            <a:off x="730997" y="3115908"/>
            <a:ext cx="713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Deep Neural Network…</a:t>
            </a:r>
          </a:p>
          <a:p>
            <a:r>
              <a:rPr lang="en-US" sz="2700" dirty="0"/>
              <a:t>… that learns to perform posterior inference.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F9C1A-B1BF-894B-A913-D9DD45545AD1}"/>
              </a:ext>
            </a:extLst>
          </p:cNvPr>
          <p:cNvSpPr txBox="1"/>
          <p:nvPr/>
        </p:nvSpPr>
        <p:spPr>
          <a:xfrm>
            <a:off x="730996" y="2642701"/>
            <a:ext cx="22493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For ML researcher:</a:t>
            </a:r>
          </a:p>
        </p:txBody>
      </p:sp>
    </p:spTree>
    <p:extLst>
      <p:ext uri="{BB962C8B-B14F-4D97-AF65-F5344CB8AC3E}">
        <p14:creationId xmlns:p14="http://schemas.microsoft.com/office/powerpoint/2010/main" val="11561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2100-4C77-254B-AA35-7A541AB1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Filtering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18634-D376-744F-B313-D88955F9EADB}"/>
              </a:ext>
            </a:extLst>
          </p:cNvPr>
          <p:cNvSpPr txBox="1"/>
          <p:nvPr/>
        </p:nvSpPr>
        <p:spPr>
          <a:xfrm>
            <a:off x="730996" y="3115908"/>
            <a:ext cx="6839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Non-linear Kalman filter…</a:t>
            </a:r>
          </a:p>
          <a:p>
            <a:r>
              <a:rPr lang="en-US" sz="2700" dirty="0"/>
              <a:t>… that is unbiased* and quite fast to evaluate.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F9C1A-B1BF-894B-A913-D9DD45545AD1}"/>
              </a:ext>
            </a:extLst>
          </p:cNvPr>
          <p:cNvSpPr txBox="1"/>
          <p:nvPr/>
        </p:nvSpPr>
        <p:spPr>
          <a:xfrm>
            <a:off x="730997" y="2642701"/>
            <a:ext cx="30573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For dynamical system guy:</a:t>
            </a:r>
          </a:p>
        </p:txBody>
      </p:sp>
    </p:spTree>
    <p:extLst>
      <p:ext uri="{BB962C8B-B14F-4D97-AF65-F5344CB8AC3E}">
        <p14:creationId xmlns:p14="http://schemas.microsoft.com/office/powerpoint/2010/main" val="62314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D8D2-6D88-8543-83CD-F19A0425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C7A97-FFEE-3A49-8464-23B574A6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Importance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F81ADA-81D4-9043-97B8-8A1ED2ED99FA}"/>
                  </a:ext>
                </a:extLst>
              </p:cNvPr>
              <p:cNvSpPr txBox="1"/>
              <p:nvPr/>
            </p:nvSpPr>
            <p:spPr>
              <a:xfrm>
                <a:off x="1613199" y="4011189"/>
                <a:ext cx="3650871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F81ADA-81D4-9043-97B8-8A1ED2ED9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99" y="4011189"/>
                <a:ext cx="3650871" cy="778996"/>
              </a:xfrm>
              <a:prstGeom prst="rect">
                <a:avLst/>
              </a:prstGeom>
              <a:blipFill>
                <a:blip r:embed="rId2"/>
                <a:stretch>
                  <a:fillRect l="-1389" r="-2431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4F1A15-A035-A946-A85B-8B23EE192F80}"/>
                  </a:ext>
                </a:extLst>
              </p:cNvPr>
              <p:cNvSpPr txBox="1"/>
              <p:nvPr/>
            </p:nvSpPr>
            <p:spPr>
              <a:xfrm>
                <a:off x="1318637" y="2186116"/>
                <a:ext cx="334591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4F1A15-A035-A946-A85B-8B23EE19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37" y="2186116"/>
                <a:ext cx="3345916" cy="1038489"/>
              </a:xfrm>
              <a:prstGeom prst="rect">
                <a:avLst/>
              </a:prstGeom>
              <a:blipFill>
                <a:blip r:embed="rId3"/>
                <a:stretch>
                  <a:fillRect l="-1515" t="-114458" r="-2652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A77BE7-A2CB-2544-821F-03689AEAD325}"/>
              </a:ext>
            </a:extLst>
          </p:cNvPr>
          <p:cNvSpPr txBox="1"/>
          <p:nvPr/>
        </p:nvSpPr>
        <p:spPr>
          <a:xfrm>
            <a:off x="4695465" y="2533340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4F48AD-7F4C-554C-9C7E-BC2EC84F6A7B}"/>
                  </a:ext>
                </a:extLst>
              </p:cNvPr>
              <p:cNvSpPr/>
              <p:nvPr/>
            </p:nvSpPr>
            <p:spPr>
              <a:xfrm>
                <a:off x="5390607" y="2478407"/>
                <a:ext cx="1679306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4F48AD-7F4C-554C-9C7E-BC2EC84F6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7" y="2478407"/>
                <a:ext cx="1679306" cy="47699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3336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LSE_pres" id="{FD162458-8EDD-2B41-A6CE-D91154AF5278}" vid="{614444EA-04F6-EE47-9960-403CBA079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cmu_mlse</Template>
  <TotalTime>132229</TotalTime>
  <Words>1564</Words>
  <Application>Microsoft Macintosh PowerPoint</Application>
  <PresentationFormat>On-screen Show (4:3)</PresentationFormat>
  <Paragraphs>316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Cambria Math</vt:lpstr>
      <vt:lpstr>Open Sans</vt:lpstr>
      <vt:lpstr>Custom Design</vt:lpstr>
      <vt:lpstr>NEURAL VARIATIONAL IDENTIFICATION AND FILTERING</vt:lpstr>
      <vt:lpstr>Variational Filtering</vt:lpstr>
      <vt:lpstr>Variational Filtering</vt:lpstr>
      <vt:lpstr>Variational Filtering</vt:lpstr>
      <vt:lpstr>Variational Filtering</vt:lpstr>
      <vt:lpstr>Variational Filtering</vt:lpstr>
      <vt:lpstr>Variational Filtering</vt:lpstr>
      <vt:lpstr>Variational Filtering</vt:lpstr>
      <vt:lpstr>Recap</vt:lpstr>
      <vt:lpstr>Outline</vt:lpstr>
      <vt:lpstr>Expectation Maximization in one slide</vt:lpstr>
      <vt:lpstr>Example: Non-Intrusive Load Monitoring</vt:lpstr>
      <vt:lpstr>Intractable posterior distributions</vt:lpstr>
      <vt:lpstr>Intractable posterior distributions</vt:lpstr>
      <vt:lpstr>Variational Inference in two slides</vt:lpstr>
      <vt:lpstr>Variational Inference in two slides</vt:lpstr>
      <vt:lpstr>Variational Inference in two slides</vt:lpstr>
      <vt:lpstr>Variational Inference in two slides</vt:lpstr>
      <vt:lpstr>Connection Deep Learning</vt:lpstr>
      <vt:lpstr>Connection: Dynamical Systems</vt:lpstr>
      <vt:lpstr>Variational Filtering</vt:lpstr>
      <vt:lpstr>Variational Filtering</vt:lpstr>
      <vt:lpstr>Intractable Joint distribution</vt:lpstr>
      <vt:lpstr>Intractable Joint distribution</vt:lpstr>
      <vt:lpstr>Reason 1: Intractable Joint distribution</vt:lpstr>
      <vt:lpstr>Reason 1: Intractable Joint distribution</vt:lpstr>
      <vt:lpstr>Reason 2: Intractable Joint distribution</vt:lpstr>
      <vt:lpstr>Reason 2: Approximating the data likelihood</vt:lpstr>
      <vt:lpstr>Reason 2: Approximating the data likelihood</vt:lpstr>
      <vt:lpstr>Putting the pieces together</vt:lpstr>
      <vt:lpstr>Putting the pieces together</vt:lpstr>
      <vt:lpstr>Are we done?</vt:lpstr>
      <vt:lpstr>VI: Variance</vt:lpstr>
      <vt:lpstr>VI: Variance</vt:lpstr>
      <vt:lpstr>VI: Variance</vt:lpstr>
      <vt:lpstr>VI: Variance</vt:lpstr>
      <vt:lpstr>VI: Variance Reduction</vt:lpstr>
      <vt:lpstr>Variance reduction</vt:lpstr>
      <vt:lpstr>Variance reduction</vt:lpstr>
      <vt:lpstr>Variance reduction</vt:lpstr>
      <vt:lpstr>Variational Filtering: algorithmically</vt:lpstr>
      <vt:lpstr>Variational Filtering: algorithmically</vt:lpstr>
      <vt:lpstr>Variational Filtering: algorithmically</vt:lpstr>
      <vt:lpstr>Variational Filtering: algorithmically</vt:lpstr>
      <vt:lpstr>Variational Filtering: algorithmically</vt:lpstr>
      <vt:lpstr>Variational Filtering: algorithmically</vt:lpstr>
      <vt:lpstr>Variational Filtering: algorithmically</vt:lpstr>
      <vt:lpstr>Variational Filtering: algorithmically</vt:lpstr>
      <vt:lpstr>NVIF: Results</vt:lpstr>
      <vt:lpstr>Performance NVIF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Variational Filtering</dc:title>
  <dc:creator>henningl</dc:creator>
  <cp:lastModifiedBy>henningl</cp:lastModifiedBy>
  <cp:revision>70</cp:revision>
  <dcterms:created xsi:type="dcterms:W3CDTF">2018-09-24T17:40:02Z</dcterms:created>
  <dcterms:modified xsi:type="dcterms:W3CDTF">2019-05-10T20:22:33Z</dcterms:modified>
</cp:coreProperties>
</file>