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8"/>
  </p:notesMasterIdLst>
  <p:sldIdLst>
    <p:sldId id="256" r:id="rId2"/>
    <p:sldId id="257" r:id="rId3"/>
    <p:sldId id="279" r:id="rId4"/>
    <p:sldId id="259" r:id="rId5"/>
    <p:sldId id="261" r:id="rId6"/>
    <p:sldId id="291" r:id="rId7"/>
    <p:sldId id="280" r:id="rId8"/>
    <p:sldId id="292" r:id="rId9"/>
    <p:sldId id="281" r:id="rId10"/>
    <p:sldId id="293" r:id="rId11"/>
    <p:sldId id="265" r:id="rId12"/>
    <p:sldId id="263" r:id="rId13"/>
    <p:sldId id="282" r:id="rId14"/>
    <p:sldId id="267" r:id="rId15"/>
    <p:sldId id="268" r:id="rId16"/>
    <p:sldId id="270" r:id="rId17"/>
    <p:sldId id="283" r:id="rId18"/>
    <p:sldId id="278" r:id="rId19"/>
    <p:sldId id="272" r:id="rId20"/>
    <p:sldId id="286" r:id="rId21"/>
    <p:sldId id="273" r:id="rId22"/>
    <p:sldId id="284" r:id="rId23"/>
    <p:sldId id="275" r:id="rId24"/>
    <p:sldId id="289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thers ashry life dream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343434"/>
    <a:srgbClr val="C266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C4059-7019-4A15-BE3D-E55267AF50AB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CB910-DFED-4119-8C5D-84CE7DFFD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1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B910-DFED-4119-8C5D-84CE7DFFD0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6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B910-DFED-4119-8C5D-84CE7DFFD0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0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CB910-DFED-4119-8C5D-84CE7DFFD0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5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64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24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3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7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6061AA-77C4-4361-864F-07CB98576921}" type="datetimeFigureOut">
              <a:rPr lang="en-US" smtClean="0"/>
              <a:t>11-Oct-20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9B728D-1C57-4E55-9954-267AE486D43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47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637" y="1191491"/>
            <a:ext cx="9850582" cy="1898068"/>
          </a:xfrm>
        </p:spPr>
        <p:txBody>
          <a:bodyPr>
            <a:noAutofit/>
          </a:bodyPr>
          <a:lstStyle/>
          <a:p>
            <a:pPr algn="just"/>
            <a:r>
              <a:rPr lang="en-US" sz="4000" b="1" dirty="0" smtClean="0"/>
              <a:t>Fundamental Limits Of </a:t>
            </a:r>
            <a:r>
              <a:rPr lang="en-US" sz="4000" b="1" dirty="0" err="1" smtClean="0"/>
              <a:t>Steganographic</a:t>
            </a:r>
            <a:r>
              <a:rPr lang="en-US" sz="4000" b="1" dirty="0" smtClean="0"/>
              <a:t> Capacity For Multivariate-Quantized-Gaussian-Distributed Multimedia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77637" y="3561049"/>
            <a:ext cx="9864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Hassan Y. El-</a:t>
            </a:r>
            <a:r>
              <a:rPr lang="en-US" sz="2400" b="1" dirty="0" err="1"/>
              <a:t>Arsh</a:t>
            </a:r>
            <a:r>
              <a:rPr lang="en-US" sz="2400" b="1" dirty="0"/>
              <a:t>, Amr </a:t>
            </a:r>
            <a:r>
              <a:rPr lang="en-US" sz="2400" b="1" dirty="0" err="1"/>
              <a:t>Abdelaziz</a:t>
            </a:r>
            <a:r>
              <a:rPr lang="en-US" sz="2400" b="1" dirty="0"/>
              <a:t>, Ahmed </a:t>
            </a:r>
            <a:r>
              <a:rPr lang="en-US" sz="2400" b="1" dirty="0" err="1"/>
              <a:t>Elliethy</a:t>
            </a:r>
            <a:r>
              <a:rPr lang="en-US" sz="2400" b="1" dirty="0"/>
              <a:t>, Hussein A. </a:t>
            </a:r>
            <a:r>
              <a:rPr lang="en-US" sz="2400" b="1" dirty="0" smtClean="0"/>
              <a:t>Aly</a:t>
            </a:r>
          </a:p>
          <a:p>
            <a:pPr algn="just"/>
            <a:r>
              <a:rPr lang="en-US" sz="2400" dirty="0"/>
              <a:t>Dept. of Computer Engineering, Military Technical College, Cairo, Egypt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7963" y="5264727"/>
            <a:ext cx="986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Presented by:</a:t>
            </a:r>
            <a:r>
              <a:rPr lang="en-US" sz="2400" dirty="0"/>
              <a:t> </a:t>
            </a:r>
            <a:r>
              <a:rPr lang="en-US" sz="2400" b="1" dirty="0"/>
              <a:t>Hussein A. </a:t>
            </a:r>
            <a:r>
              <a:rPr lang="en-US" sz="2400" b="1"/>
              <a:t>Aly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17962" y="5888505"/>
            <a:ext cx="986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COM-03</a:t>
            </a:r>
            <a:r>
              <a:rPr lang="en-US" sz="2400" dirty="0" smtClean="0"/>
              <a:t>: Image &amp; Video Processing for Watermarking and Security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7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233" y="1027544"/>
            <a:ext cx="10934454" cy="7049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Problem Statement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6953E56-6D6D-4DF8-B20C-A9CCB64A695D}"/>
              </a:ext>
            </a:extLst>
          </p:cNvPr>
          <p:cNvSpPr/>
          <p:nvPr/>
        </p:nvSpPr>
        <p:spPr>
          <a:xfrm>
            <a:off x="285153" y="2419954"/>
            <a:ext cx="2010205" cy="70497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Objective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C09EBBF-7D7C-4CA4-ADD3-718F4F422FAA}"/>
              </a:ext>
            </a:extLst>
          </p:cNvPr>
          <p:cNvSpPr/>
          <p:nvPr/>
        </p:nvSpPr>
        <p:spPr>
          <a:xfrm>
            <a:off x="2754375" y="2406137"/>
            <a:ext cx="5744425" cy="6749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Alice wishes to send as much data as possible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55" y="3193684"/>
            <a:ext cx="2174255" cy="2174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362" y="3209429"/>
            <a:ext cx="2174255" cy="2174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578" y="3209430"/>
            <a:ext cx="2174255" cy="2174255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4AA224EF-58B3-4718-A3A9-32BE6225FF7A}"/>
              </a:ext>
            </a:extLst>
          </p:cNvPr>
          <p:cNvSpPr/>
          <p:nvPr/>
        </p:nvSpPr>
        <p:spPr>
          <a:xfrm>
            <a:off x="3483294" y="4078021"/>
            <a:ext cx="1438500" cy="405579"/>
          </a:xfrm>
          <a:prstGeom prst="rightArrow">
            <a:avLst/>
          </a:prstGeom>
          <a:solidFill>
            <a:schemeClr val="accent1"/>
          </a:solidFill>
          <a:ln>
            <a:solidFill>
              <a:srgbClr val="1C1C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7546184-38AE-441F-B8E0-1C08D7E6B3C7}"/>
              </a:ext>
            </a:extLst>
          </p:cNvPr>
          <p:cNvSpPr/>
          <p:nvPr/>
        </p:nvSpPr>
        <p:spPr>
          <a:xfrm>
            <a:off x="7133617" y="4026400"/>
            <a:ext cx="1457283" cy="405579"/>
          </a:xfrm>
          <a:prstGeom prst="righ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4C638-ACCC-4AC6-B56E-4D2822B4908F}"/>
              </a:ext>
            </a:extLst>
          </p:cNvPr>
          <p:cNvSpPr txBox="1"/>
          <p:nvPr/>
        </p:nvSpPr>
        <p:spPr>
          <a:xfrm>
            <a:off x="3840350" y="3821781"/>
            <a:ext cx="72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454685-FC7A-4E2B-9115-C1088AAA5449}"/>
              </a:ext>
            </a:extLst>
          </p:cNvPr>
          <p:cNvSpPr txBox="1"/>
          <p:nvPr/>
        </p:nvSpPr>
        <p:spPr>
          <a:xfrm>
            <a:off x="7220222" y="3810555"/>
            <a:ext cx="128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data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345D89-D414-4DBD-B3F6-9114A48488A9}"/>
              </a:ext>
            </a:extLst>
          </p:cNvPr>
          <p:cNvSpPr/>
          <p:nvPr/>
        </p:nvSpPr>
        <p:spPr>
          <a:xfrm>
            <a:off x="8830710" y="2406137"/>
            <a:ext cx="3186977" cy="67499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Maximum mutual information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940BEC-8270-4C0A-93D8-6E3F11844D08}"/>
              </a:ext>
            </a:extLst>
          </p:cNvPr>
          <p:cNvSpPr/>
          <p:nvPr/>
        </p:nvSpPr>
        <p:spPr>
          <a:xfrm>
            <a:off x="174313" y="5538184"/>
            <a:ext cx="2010205" cy="704973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Challenge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9D9D384-104B-4730-A8A1-25D3C07C5C59}"/>
              </a:ext>
            </a:extLst>
          </p:cNvPr>
          <p:cNvSpPr/>
          <p:nvPr/>
        </p:nvSpPr>
        <p:spPr>
          <a:xfrm>
            <a:off x="2643536" y="5590106"/>
            <a:ext cx="5744425" cy="6749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With more data embedded, Alice shall be detected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2A5917-E422-4933-B14B-9EA43B88C860}"/>
              </a:ext>
            </a:extLst>
          </p:cNvPr>
          <p:cNvSpPr/>
          <p:nvPr/>
        </p:nvSpPr>
        <p:spPr>
          <a:xfrm>
            <a:off x="8719871" y="5538184"/>
            <a:ext cx="3186976" cy="72691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Minimum detection error probability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16599" y="1723063"/>
                <a:ext cx="9490365" cy="676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/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sup>
                      </m:sSubSup>
                      <m:r>
                        <a:rPr lang="en-US" sz="3200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;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r>
                        <a:rPr lang="en-US" sz="32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∥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32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   ≤</m:t>
                      </m:r>
                      <m:r>
                        <a:rPr lang="en-US" sz="32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p>
                          <m:r>
                            <a:rPr lang="en-US" sz="3200" b="1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599" y="1723063"/>
                <a:ext cx="9490365" cy="6761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74345D89-D414-4DBD-B3F6-9114A48488A9}"/>
              </a:ext>
            </a:extLst>
          </p:cNvPr>
          <p:cNvSpPr/>
          <p:nvPr/>
        </p:nvSpPr>
        <p:spPr>
          <a:xfrm>
            <a:off x="8830710" y="2406137"/>
            <a:ext cx="3186977" cy="67499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Maximum mutual information</a:t>
            </a:r>
          </a:p>
        </p:txBody>
      </p:sp>
      <p:sp>
        <p:nvSpPr>
          <p:cNvPr id="20" name="Rectangle: Rounded Corners 14">
            <a:extLst>
              <a:ext uri="{FF2B5EF4-FFF2-40B4-BE49-F238E27FC236}">
                <a16:creationId xmlns:a16="http://schemas.microsoft.com/office/drawing/2014/main" id="{212A5917-E422-4933-B14B-9EA43B88C860}"/>
              </a:ext>
            </a:extLst>
          </p:cNvPr>
          <p:cNvSpPr/>
          <p:nvPr/>
        </p:nvSpPr>
        <p:spPr>
          <a:xfrm>
            <a:off x="8719869" y="5536432"/>
            <a:ext cx="3186976" cy="72691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Minimum detection error probability </a:t>
            </a:r>
          </a:p>
        </p:txBody>
      </p:sp>
      <p:sp>
        <p:nvSpPr>
          <p:cNvPr id="21" name="Oval Callout 20"/>
          <p:cNvSpPr/>
          <p:nvPr/>
        </p:nvSpPr>
        <p:spPr>
          <a:xfrm flipH="1">
            <a:off x="2295358" y="666623"/>
            <a:ext cx="2479963" cy="970055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Mutual information</a:t>
            </a:r>
            <a:endParaRPr lang="en-US" sz="2400" dirty="0"/>
          </a:p>
        </p:txBody>
      </p:sp>
      <p:sp>
        <p:nvSpPr>
          <p:cNvPr id="22" name="Oval Callout 21"/>
          <p:cNvSpPr/>
          <p:nvPr/>
        </p:nvSpPr>
        <p:spPr>
          <a:xfrm>
            <a:off x="6153818" y="862426"/>
            <a:ext cx="2777004" cy="744408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KL-divergence</a:t>
            </a:r>
          </a:p>
        </p:txBody>
      </p:sp>
      <p:sp>
        <p:nvSpPr>
          <p:cNvPr id="24" name="Oval Callout 23"/>
          <p:cNvSpPr/>
          <p:nvPr/>
        </p:nvSpPr>
        <p:spPr>
          <a:xfrm>
            <a:off x="9229722" y="990691"/>
            <a:ext cx="2854599" cy="660142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Threshold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56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7" grpId="0" animBg="1"/>
      <p:bldP spid="8" grpId="0" animBg="1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8" grpId="0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422760" y="4341385"/>
                <a:ext cx="8011873" cy="749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SupPr>
                        <m:e/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sub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sup>
                      </m:sSubSup>
                      <m:r>
                        <a:rPr lang="en-US" sz="36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≤ 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60" y="4341385"/>
                <a:ext cx="8011873" cy="7491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302326" y="2081647"/>
                <a:ext cx="9490365" cy="676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/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𝑎𝑟𝑔𝑚𝑎𝑥</m:t>
                          </m:r>
                        </m:sup>
                      </m:sSubSup>
                      <m:r>
                        <a:rPr lang="en-US" sz="3200" i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i="0">
                                  <a:latin typeface="Cambria Math" panose="02040503050406030204" pitchFamily="18" charset="0"/>
                                </a:rPr>
                                <m:t> ;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3200" i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 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)   ≤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326" y="2081647"/>
                <a:ext cx="9490365" cy="676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Problem S</a:t>
            </a:r>
            <a:r>
              <a:rPr lang="en-US" dirty="0" smtClean="0">
                <a:solidFill>
                  <a:schemeClr val="tx1"/>
                </a:solidFill>
              </a:rPr>
              <a:t>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4715740" y="2385120"/>
            <a:ext cx="1842656" cy="744408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Entropy</a:t>
            </a:r>
            <a:endParaRPr lang="en-US" sz="2400" dirty="0"/>
          </a:p>
        </p:txBody>
      </p:sp>
      <p:sp>
        <p:nvSpPr>
          <p:cNvPr id="15" name="Oval Callout 14"/>
          <p:cNvSpPr/>
          <p:nvPr/>
        </p:nvSpPr>
        <p:spPr>
          <a:xfrm>
            <a:off x="6520886" y="2146980"/>
            <a:ext cx="2614872" cy="957828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Conditional Entropy</a:t>
            </a:r>
            <a:endParaRPr lang="en-US" sz="2400" dirty="0"/>
          </a:p>
        </p:txBody>
      </p:sp>
      <p:sp>
        <p:nvSpPr>
          <p:cNvPr id="16" name="Oval Callout 15"/>
          <p:cNvSpPr/>
          <p:nvPr/>
        </p:nvSpPr>
        <p:spPr>
          <a:xfrm flipH="1">
            <a:off x="146857" y="4698258"/>
            <a:ext cx="2310938" cy="970055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</a:t>
            </a:r>
            <a:r>
              <a:rPr lang="en-US" sz="2400" dirty="0" err="1" smtClean="0"/>
              <a:t>Lagrangian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78228" y="3048334"/>
                <a:ext cx="6845079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;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 |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600" dirty="0" smtClean="0"/>
                  <a:t> 				  </a:t>
                </a:r>
                <a14:m>
                  <m:oMath xmlns:m="http://schemas.openxmlformats.org/officeDocument/2006/math">
                    <m:r>
                      <a:rPr lang="en-US" sz="3600" i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sz="3600" i="0">
                        <a:latin typeface="Cambria Math" panose="02040503050406030204" pitchFamily="18" charset="0"/>
                      </a:rPr>
                      <m:t>−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228" y="3048334"/>
                <a:ext cx="6845079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5788" y="5561243"/>
                <a:ext cx="1111650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8" y="5561243"/>
                <a:ext cx="111165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4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13" grpId="1" animBg="1"/>
      <p:bldP spid="15" grpId="0" animBg="1"/>
      <p:bldP spid="15" grpId="1" animBg="1"/>
      <p:bldP spid="16" grpId="0" animBg="1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82297" y="3508837"/>
                <a:ext cx="6048538" cy="17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ra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297" y="3508837"/>
                <a:ext cx="6048538" cy="1729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33307" y="2337250"/>
                <a:ext cx="7564322" cy="1304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𝜈</m:t>
                      </m:r>
                      <m:r>
                        <a:rPr lang="en-US" sz="36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𝑠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, 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𝑐</m:t>
                          </m:r>
                        </m:sub>
                      </m:sSub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) = </m:t>
                      </m:r>
                      <m:f>
                        <m:f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‖</m:t>
                      </m:r>
                      <m:sSub>
                        <m:sSubPr>
                          <m:ctrlP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‖</m:t>
                          </m:r>
                        </m:e>
                        <m:sub>
                          <m:r>
                            <a:rPr lang="en-US" sz="3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≤</m:t>
                      </m:r>
                      <m:r>
                        <a:rPr lang="en-US" sz="36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𝛿</m:t>
                      </m:r>
                    </m:oMath>
                  </m:oMathPara>
                </a14:m>
                <a:endParaRPr lang="en-US" sz="3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07" y="2337250"/>
                <a:ext cx="7564322" cy="13046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29060" y="1818830"/>
                <a:ext cx="84571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− 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𝜈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060" y="1818830"/>
                <a:ext cx="845716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Problem S</a:t>
            </a:r>
            <a:r>
              <a:rPr lang="en-US" dirty="0" smtClean="0">
                <a:solidFill>
                  <a:schemeClr val="tx1"/>
                </a:solidFill>
              </a:rPr>
              <a:t>tatement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333001" y="234708"/>
            <a:ext cx="2521527" cy="1537457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probability </a:t>
            </a:r>
            <a:r>
              <a:rPr lang="en-US" sz="2400" dirty="0" smtClean="0"/>
              <a:t>of detection </a:t>
            </a:r>
            <a:r>
              <a:rPr lang="en-US" sz="2400" dirty="0"/>
              <a:t>error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4955194" y="39369"/>
            <a:ext cx="2504738" cy="918643"/>
          </a:xfrm>
          <a:prstGeom prst="wedgeEllipseCallout">
            <a:avLst>
              <a:gd name="adj1" fmla="val -23599"/>
              <a:gd name="adj2" fmla="val 17712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 I error</a:t>
            </a:r>
            <a:endParaRPr lang="en-US" sz="2400" dirty="0"/>
          </a:p>
        </p:txBody>
      </p:sp>
      <p:sp>
        <p:nvSpPr>
          <p:cNvPr id="15" name="Oval Callout 14"/>
          <p:cNvSpPr/>
          <p:nvPr/>
        </p:nvSpPr>
        <p:spPr>
          <a:xfrm>
            <a:off x="6803068" y="376798"/>
            <a:ext cx="2504738" cy="918643"/>
          </a:xfrm>
          <a:prstGeom prst="wedgeEllipseCallout">
            <a:avLst>
              <a:gd name="adj1" fmla="val -55680"/>
              <a:gd name="adj2" fmla="val 12735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Type II error</a:t>
            </a:r>
            <a:endParaRPr lang="en-US" sz="2400" dirty="0"/>
          </a:p>
        </p:txBody>
      </p:sp>
      <p:sp>
        <p:nvSpPr>
          <p:cNvPr id="16" name="Oval Callout 15"/>
          <p:cNvSpPr/>
          <p:nvPr/>
        </p:nvSpPr>
        <p:spPr>
          <a:xfrm>
            <a:off x="5890581" y="3344136"/>
            <a:ext cx="2777004" cy="744408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KL-divergence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7099108" y="2086746"/>
            <a:ext cx="2854599" cy="660142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Threshold</a:t>
            </a:r>
            <a:endParaRPr lang="en-US" sz="2400" dirty="0"/>
          </a:p>
        </p:txBody>
      </p:sp>
      <p:sp>
        <p:nvSpPr>
          <p:cNvPr id="20" name="Oval Callout 19"/>
          <p:cNvSpPr/>
          <p:nvPr/>
        </p:nvSpPr>
        <p:spPr>
          <a:xfrm>
            <a:off x="8667585" y="800942"/>
            <a:ext cx="2854599" cy="838776"/>
          </a:xfrm>
          <a:prstGeom prst="wedgeEllipseCallout">
            <a:avLst>
              <a:gd name="adj1" fmla="val -52866"/>
              <a:gd name="adj2" fmla="val 10379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Total variation distance</a:t>
            </a:r>
            <a:endParaRPr lang="en-US" sz="2400" dirty="0"/>
          </a:p>
        </p:txBody>
      </p:sp>
      <p:sp>
        <p:nvSpPr>
          <p:cNvPr id="18" name="Oval Callout 17"/>
          <p:cNvSpPr/>
          <p:nvPr/>
        </p:nvSpPr>
        <p:spPr>
          <a:xfrm flipH="1">
            <a:off x="0" y="3499415"/>
            <a:ext cx="2388880" cy="1031011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Pinsker’s</a:t>
            </a: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nequality</a:t>
            </a:r>
            <a:endParaRPr lang="en-US" sz="2400" dirty="0"/>
          </a:p>
        </p:txBody>
      </p:sp>
      <p:sp>
        <p:nvSpPr>
          <p:cNvPr id="19" name="Oval Callout 18"/>
          <p:cNvSpPr/>
          <p:nvPr/>
        </p:nvSpPr>
        <p:spPr>
          <a:xfrm flipH="1">
            <a:off x="2646713" y="195074"/>
            <a:ext cx="2521527" cy="1537457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probability </a:t>
            </a:r>
            <a:r>
              <a:rPr lang="en-US" sz="2400" dirty="0" smtClean="0"/>
              <a:t>of correct detection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40149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557607" y="4980729"/>
                <a:ext cx="7750199" cy="13805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 ∥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3200" i="0">
                          <a:latin typeface="Cambria Math" panose="02040503050406030204" pitchFamily="18" charset="0"/>
                        </a:rPr>
                        <m:t>)  = 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/>
                                  </m:sSup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𝑙𝑛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/>
                                  </m:sSup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sSup>
                                    <m:s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  <m:sup/>
                                  </m:sSup>
                                </m:sub>
                              </m:sSub>
                            </m:sub>
                          </m:sSub>
                        </m:den>
                      </m:f>
                      <m:r>
                        <a:rPr lang="en-US" sz="3200" i="0">
                          <a:latin typeface="Cambria Math" panose="02040503050406030204" pitchFamily="18" charset="0"/>
                        </a:rPr>
                        <m:t> ≤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32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607" y="4980729"/>
                <a:ext cx="7750199" cy="13805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673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/>
      <p:bldP spid="4" grpId="0" animBg="1"/>
      <p:bldP spid="4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18" grpId="0" animBg="1"/>
      <p:bldP spid="18" grpId="1" animBg="1"/>
      <p:bldP spid="19" grpId="0" animBg="1"/>
      <p:bldP spid="19" grpId="1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System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Theoretical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Theoretical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14438" y="2064326"/>
                <a:ext cx="10387011" cy="4095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Theorem.1</a:t>
                </a:r>
                <a:r>
                  <a:rPr lang="en-US" sz="3200" dirty="0" smtClean="0"/>
                  <a:t>: </a:t>
                </a:r>
                <a:r>
                  <a:rPr lang="en-US" sz="3200" dirty="0"/>
                  <a:t>KL-Divergence between two quantized distributions </a:t>
                </a:r>
                <a:r>
                  <a:rPr lang="en-US" sz="3200" dirty="0" smtClean="0"/>
                  <a:t>F(X) </a:t>
                </a:r>
                <a:r>
                  <a:rPr lang="en-US" sz="3200" dirty="0"/>
                  <a:t>and </a:t>
                </a:r>
                <a:r>
                  <a:rPr lang="en-US" sz="3200" dirty="0" smtClean="0"/>
                  <a:t>G(X) </a:t>
                </a:r>
                <a:r>
                  <a:rPr lang="en-US" sz="3200" dirty="0"/>
                  <a:t>is defined as</a:t>
                </a:r>
                <a:r>
                  <a:rPr lang="en-US" sz="32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b="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3200" dirty="0"/>
                  <a:t>Where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3200" dirty="0"/>
                  <a:t> are the continuous versions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3200" dirty="0"/>
                  <a:t>, respectively</a:t>
                </a:r>
                <a:r>
                  <a:rPr lang="en-US" sz="3200" dirty="0" smtClean="0"/>
                  <a:t>,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the quantized version of the continuous random variable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 smtClean="0"/>
                  <a:t>. </a:t>
                </a:r>
              </a:p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This theorem is valid only if both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3200" dirty="0" smtClean="0">
                    <a:solidFill>
                      <a:srgbClr val="FF0000"/>
                    </a:solidFill>
                  </a:rPr>
                  <a:t>are Riemann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integrable</a:t>
                </a:r>
                <a:r>
                  <a:rPr lang="en-US" sz="3200" dirty="0">
                    <a:solidFill>
                      <a:srgbClr val="FF0000"/>
                    </a:solidFill>
                  </a:rPr>
                  <a:t>.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438" y="2064326"/>
                <a:ext cx="10387011" cy="4095288"/>
              </a:xfrm>
              <a:prstGeom prst="rect">
                <a:avLst/>
              </a:prstGeom>
              <a:blipFill>
                <a:blip r:embed="rId2"/>
                <a:stretch>
                  <a:fillRect l="-1467" t="-1937" r="-1761" b="-4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44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Theoretical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85455" y="2114137"/>
                <a:ext cx="9770225" cy="4411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Theorem.2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With the assumptions used above, the distribution of </a:t>
                </a:r>
                <a:r>
                  <a:rPr lang="en-US" sz="3200" dirty="0" smtClean="0"/>
                  <a:t>P</a:t>
                </a:r>
                <a:r>
                  <a:rPr lang="en-US" sz="3200" baseline="-25000" dirty="0" smtClean="0"/>
                  <a:t>m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be MQGD (same as cover and </a:t>
                </a:r>
                <a:r>
                  <a:rPr lang="en-US" sz="3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stego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-object),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parameters (mean and variance) as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91440" indent="-91440"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" indent="-91440"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</a:pPr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" indent="-91440" algn="just" defTabSz="91440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Wingdings" panose="05000000000000000000" pitchFamily="2" charset="2"/>
                  <a:buChar char="ü"/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55" y="2114137"/>
                <a:ext cx="9770225" cy="4411464"/>
              </a:xfrm>
              <a:prstGeom prst="rect">
                <a:avLst/>
              </a:prstGeom>
              <a:blipFill>
                <a:blip r:embed="rId2"/>
                <a:stretch>
                  <a:fillRect l="-1684" t="-3043" r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8"/>
          <p:cNvSpPr/>
          <p:nvPr/>
        </p:nvSpPr>
        <p:spPr>
          <a:xfrm>
            <a:off x="2008208" y="3058173"/>
            <a:ext cx="1842656" cy="744408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Mean</a:t>
            </a:r>
            <a:endParaRPr lang="en-US" sz="2400" dirty="0"/>
          </a:p>
        </p:txBody>
      </p:sp>
      <p:sp>
        <p:nvSpPr>
          <p:cNvPr id="10" name="Oval Callout 9"/>
          <p:cNvSpPr/>
          <p:nvPr/>
        </p:nvSpPr>
        <p:spPr>
          <a:xfrm>
            <a:off x="1490486" y="3951208"/>
            <a:ext cx="2378479" cy="1069718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Covariance Matrix</a:t>
            </a:r>
            <a:endParaRPr lang="en-US" sz="2400" dirty="0"/>
          </a:p>
        </p:txBody>
      </p:sp>
      <p:sp>
        <p:nvSpPr>
          <p:cNvPr id="11" name="Oval Callout 10"/>
          <p:cNvSpPr/>
          <p:nvPr/>
        </p:nvSpPr>
        <p:spPr>
          <a:xfrm>
            <a:off x="3544505" y="3574431"/>
            <a:ext cx="2378479" cy="1266401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Wright Omega Function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10179" y="4853534"/>
                <a:ext cx="403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179" y="4853534"/>
                <a:ext cx="40378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62999" y="4856070"/>
                <a:ext cx="63730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999" y="4856070"/>
                <a:ext cx="63730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Callout 11"/>
          <p:cNvSpPr/>
          <p:nvPr/>
        </p:nvSpPr>
        <p:spPr>
          <a:xfrm>
            <a:off x="3069875" y="3556895"/>
            <a:ext cx="3634099" cy="1266401"/>
          </a:xfrm>
          <a:prstGeom prst="wedgeEllipseCallout">
            <a:avLst>
              <a:gd name="adj1" fmla="val -14733"/>
              <a:gd name="adj2" fmla="val 6797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srgbClr val="FF0000"/>
                </a:solidFill>
              </a:rPr>
              <a:t>Y + ln(Y) = </a:t>
            </a:r>
            <a:r>
              <a:rPr lang="en-US" sz="3600" dirty="0" smtClean="0">
                <a:solidFill>
                  <a:srgbClr val="FF0000"/>
                </a:solidFill>
              </a:rPr>
              <a:t>Z</a:t>
            </a:r>
          </a:p>
          <a:p>
            <a:pPr lvl="0" algn="ctr"/>
            <a:r>
              <a:rPr lang="en-US" sz="3600" dirty="0" smtClean="0">
                <a:solidFill>
                  <a:srgbClr val="FF0000"/>
                </a:solidFill>
              </a:rPr>
              <a:t>Y = W(Z)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1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8" grpId="0"/>
      <p:bldP spid="5" grpId="0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Theoretical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 flipH="1">
            <a:off x="1097280" y="4108194"/>
            <a:ext cx="2466109" cy="1252409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optimal embedding rate</a:t>
            </a:r>
            <a:endParaRPr lang="en-US" sz="3200" dirty="0"/>
          </a:p>
        </p:txBody>
      </p:sp>
      <p:sp>
        <p:nvSpPr>
          <p:cNvPr id="10" name="Oval Callout 9"/>
          <p:cNvSpPr/>
          <p:nvPr/>
        </p:nvSpPr>
        <p:spPr>
          <a:xfrm flipH="1">
            <a:off x="1260764" y="1439301"/>
            <a:ext cx="2581097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 ≥ 1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2752" y="2151905"/>
                <a:ext cx="680891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752" y="2151905"/>
                <a:ext cx="680891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900312" y="3032191"/>
                <a:ext cx="6506923" cy="112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 ≈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312" y="3032191"/>
                <a:ext cx="6506923" cy="11294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65128" y="4734399"/>
                <a:ext cx="6312754" cy="1261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600" i="0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28" y="4734399"/>
                <a:ext cx="6312754" cy="12610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83022" y="2151905"/>
                <a:ext cx="403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022" y="2151905"/>
                <a:ext cx="40378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3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  <p:bldP spid="4" grpId="0"/>
      <p:bldP spid="7" grpId="0"/>
      <p:bldP spid="11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System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Main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Experimental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51414" y="2032927"/>
            <a:ext cx="9950132" cy="44888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We demonstrate the 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relationship between 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embedding rate 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corresponding to </a:t>
            </a:r>
            <a:r>
              <a:rPr lang="en-US" sz="3200" b="1" i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cover statistics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and </a:t>
            </a:r>
            <a:r>
              <a:rPr lang="en-US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min</a:t>
            </a:r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. probability of error for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schemeClr val="tx1"/>
                </a:solidFill>
                <a:cs typeface="Times New Roman" panose="02020603050405020304" pitchFamily="18" charset="0"/>
              </a:rPr>
              <a:t>any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steganalyzer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Two images are selected from the BOWS-dataset representing the two 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extremes</a:t>
            </a:r>
            <a:r>
              <a:rPr lang="en-US" sz="3200" dirty="0">
                <a:solidFill>
                  <a:schemeClr val="tx1"/>
                </a:solidFill>
                <a:cs typeface="Times New Roman" panose="02020603050405020304" pitchFamily="18" charset="0"/>
              </a:rPr>
              <a:t>: very high and very low </a:t>
            </a:r>
            <a:r>
              <a:rPr lang="en-US" sz="32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texture images.</a:t>
            </a:r>
            <a:endParaRPr lang="en-US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46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828796"/>
            <a:ext cx="4876800" cy="44339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14" y="1814941"/>
            <a:ext cx="4876800" cy="44339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3367" y="635976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6184.pgm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33945" y="6359769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9549.pgm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2712994" y="914870"/>
            <a:ext cx="2752468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High textured image</a:t>
            </a:r>
            <a:endParaRPr lang="en-US" sz="3200" dirty="0"/>
          </a:p>
        </p:txBody>
      </p:sp>
      <p:sp>
        <p:nvSpPr>
          <p:cNvPr id="10" name="Oval Callout 9"/>
          <p:cNvSpPr/>
          <p:nvPr/>
        </p:nvSpPr>
        <p:spPr>
          <a:xfrm>
            <a:off x="7652718" y="914870"/>
            <a:ext cx="2752468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 textured image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329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System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Problem Statement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Main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Experimental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Conclusion &amp; Future Work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/>
              <a:t>Questions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287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19" y="1814943"/>
            <a:ext cx="4477789" cy="4477789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14349648">
            <a:off x="4644902" y="1820570"/>
            <a:ext cx="1956837" cy="3579449"/>
          </a:xfrm>
          <a:prstGeom prst="triangl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4475018"/>
            <a:ext cx="124691" cy="13854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22" y="1852747"/>
            <a:ext cx="1984962" cy="19849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005" y="1852747"/>
            <a:ext cx="1984962" cy="198496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6695173" y="3210437"/>
            <a:ext cx="1828801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Residue</a:t>
            </a:r>
            <a:endParaRPr lang="en-US" sz="3200" dirty="0"/>
          </a:p>
        </p:txBody>
      </p:sp>
      <p:sp>
        <p:nvSpPr>
          <p:cNvPr id="16" name="Oval Callout 15"/>
          <p:cNvSpPr/>
          <p:nvPr/>
        </p:nvSpPr>
        <p:spPr>
          <a:xfrm>
            <a:off x="7901297" y="3183399"/>
            <a:ext cx="1884218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Original</a:t>
            </a:r>
          </a:p>
          <a:p>
            <a:pPr algn="ctr"/>
            <a:r>
              <a:rPr lang="en-US" sz="2400" dirty="0" smtClean="0"/>
              <a:t>Image</a:t>
            </a:r>
            <a:endParaRPr lang="en-US" sz="3200" dirty="0"/>
          </a:p>
        </p:txBody>
      </p:sp>
      <p:sp>
        <p:nvSpPr>
          <p:cNvPr id="17" name="Oval Callout 16"/>
          <p:cNvSpPr/>
          <p:nvPr/>
        </p:nvSpPr>
        <p:spPr>
          <a:xfrm>
            <a:off x="9144279" y="3088897"/>
            <a:ext cx="2307148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De-noising filter</a:t>
            </a:r>
            <a:endParaRPr lang="en-US" sz="2400" dirty="0"/>
          </a:p>
        </p:txBody>
      </p:sp>
      <p:sp>
        <p:nvSpPr>
          <p:cNvPr id="19" name="Oval Callout 18"/>
          <p:cNvSpPr/>
          <p:nvPr/>
        </p:nvSpPr>
        <p:spPr>
          <a:xfrm>
            <a:off x="9293606" y="822236"/>
            <a:ext cx="2593600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After de-noising filter</a:t>
            </a:r>
            <a:endParaRPr lang="en-US" sz="2400" dirty="0"/>
          </a:p>
        </p:txBody>
      </p:sp>
      <p:sp>
        <p:nvSpPr>
          <p:cNvPr id="20" name="Oval Callout 19"/>
          <p:cNvSpPr/>
          <p:nvPr/>
        </p:nvSpPr>
        <p:spPr>
          <a:xfrm>
            <a:off x="6915227" y="822236"/>
            <a:ext cx="1884218" cy="916700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Original</a:t>
            </a:r>
          </a:p>
          <a:p>
            <a:pPr algn="ctr"/>
            <a:r>
              <a:rPr lang="en-US" sz="2400" dirty="0" smtClean="0"/>
              <a:t>Image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08118" y="6345380"/>
            <a:ext cx="1004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[1] V. </a:t>
            </a:r>
            <a:r>
              <a:rPr lang="en-US" sz="1600" dirty="0" err="1">
                <a:solidFill>
                  <a:schemeClr val="bg1"/>
                </a:solidFill>
              </a:rPr>
              <a:t>Sedighi</a:t>
            </a:r>
            <a:r>
              <a:rPr lang="en-US" sz="1600" dirty="0">
                <a:solidFill>
                  <a:schemeClr val="bg1"/>
                </a:solidFill>
              </a:rPr>
              <a:t>, R. </a:t>
            </a:r>
            <a:r>
              <a:rPr lang="en-US" sz="1600" dirty="0" err="1">
                <a:solidFill>
                  <a:schemeClr val="bg1"/>
                </a:solidFill>
              </a:rPr>
              <a:t>Cogranne</a:t>
            </a:r>
            <a:r>
              <a:rPr lang="en-US" sz="1600" dirty="0">
                <a:solidFill>
                  <a:schemeClr val="bg1"/>
                </a:solidFill>
              </a:rPr>
              <a:t>, and J. </a:t>
            </a:r>
            <a:r>
              <a:rPr lang="en-US" sz="1600" dirty="0" err="1">
                <a:solidFill>
                  <a:schemeClr val="bg1"/>
                </a:solidFill>
              </a:rPr>
              <a:t>Fridrich</a:t>
            </a:r>
            <a:r>
              <a:rPr lang="en-US" sz="1600" dirty="0">
                <a:solidFill>
                  <a:schemeClr val="bg1"/>
                </a:solidFill>
              </a:rPr>
              <a:t>, “Content-adaptive steganography by minimizing statistical detectability”, IEEE Transactions on Information Forensics and Security, , vol. 11</a:t>
            </a:r>
            <a:r>
              <a:rPr lang="en-US" sz="1600" dirty="0" smtClean="0">
                <a:solidFill>
                  <a:schemeClr val="bg1"/>
                </a:solidFill>
              </a:rPr>
              <a:t>, no</a:t>
            </a:r>
            <a:r>
              <a:rPr lang="en-US" sz="1600" dirty="0">
                <a:solidFill>
                  <a:schemeClr val="bg1"/>
                </a:solidFill>
              </a:rPr>
              <a:t>. 2, pp. 221–234, 2016.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10292" y="4007172"/>
                <a:ext cx="4228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000">
                    <a:solidFill>
                      <a:srgbClr val="343434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292" y="4007172"/>
                <a:ext cx="422876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26917" y="4643180"/>
                <a:ext cx="422876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𝑟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~ 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4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  <a:endParaRPr 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917" y="4643180"/>
                <a:ext cx="4228763" cy="707886"/>
              </a:xfrm>
              <a:prstGeom prst="rect">
                <a:avLst/>
              </a:prstGeom>
              <a:blipFill>
                <a:blip r:embed="rId7"/>
                <a:stretch>
                  <a:fillRect b="-23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1644" y="5195835"/>
                <a:ext cx="5667642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600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ln</m:t>
                      </m:r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600" i="0">
                              <a:latin typeface="Cambria Math" panose="02040503050406030204" pitchFamily="18" charset="0"/>
                            </a:rPr>
                            <m:t>πe</m:t>
                          </m:r>
                          <m:r>
                            <a:rPr lang="en-US" sz="3600" i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3600" i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3600" i="0">
                          <a:latin typeface="Cambria Math" panose="020405030504060302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en-US" sz="3600" i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644" y="5195835"/>
                <a:ext cx="5667642" cy="11294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 Callout 17"/>
          <p:cNvSpPr/>
          <p:nvPr/>
        </p:nvSpPr>
        <p:spPr>
          <a:xfrm flipH="1">
            <a:off x="9601198" y="4404219"/>
            <a:ext cx="2568560" cy="1211081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Number of quantization bits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852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3" grpId="0"/>
      <p:bldP spid="6" grpId="0"/>
      <p:bldP spid="21" grpId="0"/>
      <p:bldP spid="7" grpId="0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Experimental </a:t>
            </a:r>
            <a:r>
              <a:rPr lang="en-US" dirty="0" smtClean="0">
                <a:solidFill>
                  <a:schemeClr val="tx1"/>
                </a:solidFill>
              </a:rPr>
              <a:t>Results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23" y="1884218"/>
            <a:ext cx="10571018" cy="432261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8506691" y="2189018"/>
            <a:ext cx="0" cy="35467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091352" y="4905041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0.3615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024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System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Main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Conclusion  &amp; Future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2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53486"/>
            <a:ext cx="9938068" cy="44888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We have established </a:t>
            </a:r>
            <a:r>
              <a:rPr lang="en-US" sz="3200" dirty="0" smtClean="0">
                <a:solidFill>
                  <a:schemeClr val="tx1"/>
                </a:solidFill>
              </a:rPr>
              <a:t>an information </a:t>
            </a:r>
            <a:r>
              <a:rPr lang="en-US" sz="3200" dirty="0">
                <a:solidFill>
                  <a:schemeClr val="tx1"/>
                </a:solidFill>
              </a:rPr>
              <a:t>theoretic limit of message steganography </a:t>
            </a:r>
            <a:r>
              <a:rPr lang="en-US" sz="3200" dirty="0" smtClean="0">
                <a:solidFill>
                  <a:schemeClr val="tx1"/>
                </a:solidFill>
              </a:rPr>
              <a:t>for </a:t>
            </a:r>
            <a:r>
              <a:rPr lang="en-US" sz="3200" dirty="0">
                <a:solidFill>
                  <a:schemeClr val="tx1"/>
                </a:solidFill>
              </a:rPr>
              <a:t>MQGD multimedia </a:t>
            </a:r>
            <a:r>
              <a:rPr lang="en-US" sz="3200" dirty="0" smtClean="0">
                <a:solidFill>
                  <a:schemeClr val="tx1"/>
                </a:solidFill>
              </a:rPr>
              <a:t>covers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providing </a:t>
            </a:r>
            <a:r>
              <a:rPr lang="en-US" sz="3200" dirty="0">
                <a:solidFill>
                  <a:schemeClr val="tx1"/>
                </a:solidFill>
              </a:rPr>
              <a:t>an exact scaling constant </a:t>
            </a:r>
            <a:r>
              <a:rPr lang="en-US" sz="3200" dirty="0" smtClean="0">
                <a:solidFill>
                  <a:schemeClr val="tx1"/>
                </a:solidFill>
              </a:rPr>
              <a:t>for </a:t>
            </a:r>
            <a:r>
              <a:rPr lang="en-US" sz="3200" dirty="0">
                <a:solidFill>
                  <a:schemeClr val="tx1"/>
                </a:solidFill>
              </a:rPr>
              <a:t>the embedding </a:t>
            </a:r>
            <a:r>
              <a:rPr lang="en-US" sz="3200" dirty="0" smtClean="0">
                <a:solidFill>
                  <a:schemeClr val="tx1"/>
                </a:solidFill>
              </a:rPr>
              <a:t>rate w.r.t cover statistics.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We have provided an </a:t>
            </a:r>
            <a:r>
              <a:rPr lang="en-US" sz="3200" dirty="0" smtClean="0">
                <a:solidFill>
                  <a:schemeClr val="tx1"/>
                </a:solidFill>
              </a:rPr>
              <a:t>experiment for a real world MQGD cover illustrating </a:t>
            </a:r>
            <a:r>
              <a:rPr lang="en-US" sz="3200" dirty="0">
                <a:solidFill>
                  <a:schemeClr val="tx1"/>
                </a:solidFill>
              </a:rPr>
              <a:t>our analytical </a:t>
            </a:r>
            <a:r>
              <a:rPr lang="en-US" sz="3200" dirty="0" smtClean="0">
                <a:solidFill>
                  <a:schemeClr val="tx1"/>
                </a:solidFill>
              </a:rPr>
              <a:t>results.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9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953486"/>
            <a:ext cx="9938068" cy="448887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chemeClr val="tx1"/>
                </a:solidFill>
              </a:rPr>
              <a:t>When Alice and Bob don’t share the same cover, there must be an achievability and a converse </a:t>
            </a:r>
            <a:r>
              <a:rPr lang="en-US" sz="3200" dirty="0" smtClean="0">
                <a:solidFill>
                  <a:schemeClr val="tx1"/>
                </a:solidFill>
              </a:rPr>
              <a:t>proofs to complete our solution.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32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chemeClr val="tx1"/>
                </a:solidFill>
              </a:rPr>
              <a:t>These </a:t>
            </a:r>
            <a:r>
              <a:rPr lang="en-US" sz="3200" dirty="0">
                <a:solidFill>
                  <a:schemeClr val="tx1"/>
                </a:solidFill>
              </a:rPr>
              <a:t>proofs are omitted due to limited space, but will be provided in future publication.</a:t>
            </a:r>
          </a:p>
        </p:txBody>
      </p:sp>
    </p:spTree>
    <p:extLst>
      <p:ext uri="{BB962C8B-B14F-4D97-AF65-F5344CB8AC3E}">
        <p14:creationId xmlns:p14="http://schemas.microsoft.com/office/powerpoint/2010/main" val="26319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7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System Model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Main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8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44" y="1856504"/>
            <a:ext cx="9809018" cy="490451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800" dirty="0">
                <a:solidFill>
                  <a:schemeClr val="tx1"/>
                </a:solidFill>
              </a:rPr>
              <a:t>Steganography is the art and science of hiding data within innocent looking cover objects</a:t>
            </a:r>
            <a:r>
              <a:rPr lang="en-US" sz="3800" dirty="0" smtClean="0">
                <a:solidFill>
                  <a:schemeClr val="tx1"/>
                </a:solidFill>
              </a:rPr>
              <a:t>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30" y="2004531"/>
            <a:ext cx="1467177" cy="19666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87" y="2004531"/>
            <a:ext cx="1771479" cy="19666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2" y="3810741"/>
            <a:ext cx="2036612" cy="2442421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2905404" y="1891375"/>
            <a:ext cx="1094503" cy="78970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3"/>
          <p:cNvSpPr/>
          <p:nvPr/>
        </p:nvSpPr>
        <p:spPr>
          <a:xfrm>
            <a:off x="2905404" y="2813070"/>
            <a:ext cx="6650183" cy="56803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68532" y="3971172"/>
            <a:ext cx="134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Alice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811509" y="4018308"/>
            <a:ext cx="134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Bob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54394" y="5702993"/>
            <a:ext cx="134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Eve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81158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12 -3.33333E-6 L 0.47474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06" y="1928220"/>
            <a:ext cx="2671156" cy="2132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96" y="1500727"/>
            <a:ext cx="2987558" cy="2987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955" y="4163509"/>
            <a:ext cx="2843641" cy="2132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190" y="4205074"/>
            <a:ext cx="1924370" cy="1924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3081" y="2245848"/>
            <a:ext cx="38259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Multimedia such as images and </a:t>
            </a:r>
            <a:r>
              <a:rPr lang="en-US" sz="3600" dirty="0" smtClean="0"/>
              <a:t>videos are </a:t>
            </a:r>
            <a:r>
              <a:rPr lang="en-US" sz="3600" dirty="0"/>
              <a:t>attractive types of cover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07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System model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Problem Statement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Main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Model</a:t>
            </a:r>
            <a:endParaRPr lang="en-US" dirty="0"/>
          </a:p>
        </p:txBody>
      </p:sp>
      <p:sp>
        <p:nvSpPr>
          <p:cNvPr id="17" name="Isosceles Triangle 16"/>
          <p:cNvSpPr/>
          <p:nvPr/>
        </p:nvSpPr>
        <p:spPr>
          <a:xfrm rot="2320135">
            <a:off x="3205788" y="2345161"/>
            <a:ext cx="2138401" cy="2995921"/>
          </a:xfrm>
          <a:prstGeom prst="triangle">
            <a:avLst/>
          </a:prstGeom>
          <a:solidFill>
            <a:schemeClr val="accent1">
              <a:alpha val="6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9039958">
            <a:off x="7717734" y="1985894"/>
            <a:ext cx="2138401" cy="2995921"/>
          </a:xfrm>
          <a:prstGeom prst="triangle">
            <a:avLst/>
          </a:prstGeom>
          <a:solidFill>
            <a:srgbClr val="FF0000">
              <a:alpha val="6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15519" y="4149971"/>
            <a:ext cx="2259785" cy="209502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smtClean="0"/>
              <a:t>  P</a:t>
            </a:r>
            <a:r>
              <a:rPr lang="en-US" sz="6600" baseline="-25000" dirty="0"/>
              <a:t>c</a:t>
            </a:r>
            <a:endParaRPr lang="en-US" sz="6600" dirty="0"/>
          </a:p>
        </p:txBody>
      </p:sp>
      <p:sp>
        <p:nvSpPr>
          <p:cNvPr id="3" name="Cloud 2"/>
          <p:cNvSpPr/>
          <p:nvPr/>
        </p:nvSpPr>
        <p:spPr>
          <a:xfrm>
            <a:off x="4896199" y="1737360"/>
            <a:ext cx="3311235" cy="1345812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Alphabet</a:t>
            </a:r>
            <a:endParaRPr lang="en-US" sz="3200" dirty="0"/>
          </a:p>
        </p:txBody>
      </p:sp>
      <p:sp>
        <p:nvSpPr>
          <p:cNvPr id="18" name="Oval 17"/>
          <p:cNvSpPr/>
          <p:nvPr/>
        </p:nvSpPr>
        <p:spPr>
          <a:xfrm>
            <a:off x="8864749" y="3706533"/>
            <a:ext cx="2259785" cy="20950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/>
              <a:t>P</a:t>
            </a:r>
            <a:r>
              <a:rPr lang="en-US" sz="6600" baseline="-25000" dirty="0" smtClean="0"/>
              <a:t>s</a:t>
            </a:r>
            <a:endParaRPr lang="en-US" sz="6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190896" y="5508813"/>
            <a:ext cx="5018859" cy="79805"/>
          </a:xfrm>
          <a:prstGeom prst="straightConnector1">
            <a:avLst/>
          </a:prstGeom>
          <a:ln>
            <a:headEnd w="lg" len="lg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635859" y="4214612"/>
            <a:ext cx="1372027" cy="1188385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</a:t>
            </a:r>
            <a:r>
              <a:rPr lang="en-US" sz="3600" baseline="-25000" dirty="0" smtClean="0"/>
              <a:t>m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>
            <a:off x="9209755" y="1976365"/>
            <a:ext cx="2976322" cy="1581925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Statistical distribution of </a:t>
            </a:r>
            <a:r>
              <a:rPr lang="en-US" sz="2400" dirty="0" err="1" smtClean="0"/>
              <a:t>stego</a:t>
            </a:r>
            <a:r>
              <a:rPr lang="en-US" sz="2400" dirty="0"/>
              <a:t>-</a:t>
            </a:r>
            <a:r>
              <a:rPr lang="en-US" sz="2400" dirty="0" smtClean="0"/>
              <a:t>objects</a:t>
            </a:r>
            <a:endParaRPr lang="en-US" sz="2400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574266" y="2915570"/>
            <a:ext cx="2581114" cy="1581925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Statistical distribution of cover</a:t>
            </a:r>
            <a:endParaRPr lang="en-US" sz="2400" dirty="0"/>
          </a:p>
        </p:txBody>
      </p:sp>
      <p:sp>
        <p:nvSpPr>
          <p:cNvPr id="14" name="Oval Callout 13"/>
          <p:cNvSpPr/>
          <p:nvPr/>
        </p:nvSpPr>
        <p:spPr>
          <a:xfrm>
            <a:off x="5967085" y="2767327"/>
            <a:ext cx="2976322" cy="1581925"/>
          </a:xfrm>
          <a:prstGeom prst="wedgeEllipse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Statistical distribution of message’s codebook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67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  <p:bldP spid="10" grpId="0" animBg="1"/>
      <p:bldP spid="3" grpId="0" animBg="1"/>
      <p:bldP spid="18" grpId="0" animBg="1"/>
      <p:bldP spid="2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34345"/>
            <a:ext cx="8915400" cy="448887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System Model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1"/>
                </a:solidFill>
              </a:rPr>
              <a:t>Problem Statement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Main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Experimental Results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Conclusion &amp; Future Work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Questions</a:t>
            </a:r>
          </a:p>
          <a:p>
            <a:pPr marL="0" indent="0">
              <a:buNone/>
            </a:pP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1802</TotalTime>
  <Words>1370</Words>
  <Application>Microsoft Office PowerPoint</Application>
  <PresentationFormat>Widescreen</PresentationFormat>
  <Paragraphs>173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Times New Roman</vt:lpstr>
      <vt:lpstr>Wingdings</vt:lpstr>
      <vt:lpstr>Retrospect</vt:lpstr>
      <vt:lpstr>Fundamental Limits Of Steganographic Capacity For Multivariate-Quantized-Gaussian-Distributed Multimedia</vt:lpstr>
      <vt:lpstr>Agenda</vt:lpstr>
      <vt:lpstr>Agenda</vt:lpstr>
      <vt:lpstr>Introduction</vt:lpstr>
      <vt:lpstr>Introduction</vt:lpstr>
      <vt:lpstr>Introduction</vt:lpstr>
      <vt:lpstr>Agenda</vt:lpstr>
      <vt:lpstr>System Model</vt:lpstr>
      <vt:lpstr>Agenda</vt:lpstr>
      <vt:lpstr>Problem Statement</vt:lpstr>
      <vt:lpstr>Problem Statement</vt:lpstr>
      <vt:lpstr>Problem Statement</vt:lpstr>
      <vt:lpstr>Agenda</vt:lpstr>
      <vt:lpstr>Theoretical Results</vt:lpstr>
      <vt:lpstr>Theoretical Results</vt:lpstr>
      <vt:lpstr>Theoretical Results</vt:lpstr>
      <vt:lpstr>Agenda</vt:lpstr>
      <vt:lpstr>Experimental Results</vt:lpstr>
      <vt:lpstr>Experimental Results</vt:lpstr>
      <vt:lpstr>Experimental Results</vt:lpstr>
      <vt:lpstr>Experimental Results</vt:lpstr>
      <vt:lpstr>Agenda</vt:lpstr>
      <vt:lpstr>Conclusion</vt:lpstr>
      <vt:lpstr>Future Work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LIMITS OF STEGANOGRAPHIC CAPACITY FOR MULTIVARIATE-QUANTIZED-GAUSSIAN-DISTRIBUTED MULTIMEDIA</dc:title>
  <dc:creator>Hassan</dc:creator>
  <cp:lastModifiedBy>Hassan</cp:lastModifiedBy>
  <cp:revision>146</cp:revision>
  <dcterms:created xsi:type="dcterms:W3CDTF">2020-07-19T07:35:11Z</dcterms:created>
  <dcterms:modified xsi:type="dcterms:W3CDTF">2020-10-11T13:59:20Z</dcterms:modified>
</cp:coreProperties>
</file>