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D6550-DB34-4523-B135-0201A8A69617}" v="459" dt="2023-02-24T19:27:38.031"/>
    <p1510:client id="{F5C99433-E5CA-0A39-6106-2C2A217BBDA1}" v="85" dt="2023-02-24T18:21:16.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4785" autoAdjust="0"/>
  </p:normalViewPr>
  <p:slideViewPr>
    <p:cSldViewPr snapToGrid="0">
      <p:cViewPr varScale="1">
        <p:scale>
          <a:sx n="89" d="100"/>
          <a:sy n="89" d="100"/>
        </p:scale>
        <p:origin x="11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A6368-F1FF-4234-BEE0-675F1716CF11}" type="datetimeFigureOut">
              <a:rPr lang="en-US" smtClean="0"/>
              <a:t>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B12F1-E981-45C3-9A35-D01768F86FAE}" type="slidenum">
              <a:rPr lang="en-US" smtClean="0"/>
              <a:t>‹#›</a:t>
            </a:fld>
            <a:endParaRPr lang="en-US"/>
          </a:p>
        </p:txBody>
      </p:sp>
    </p:spTree>
    <p:extLst>
      <p:ext uri="{BB962C8B-B14F-4D97-AF65-F5344CB8AC3E}">
        <p14:creationId xmlns:p14="http://schemas.microsoft.com/office/powerpoint/2010/main" val="238206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Lossless_compress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n.wikipedia.org/wiki/Lossy_compress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7B12F1-E981-45C3-9A35-D01768F86FAE}" type="slidenum">
              <a:rPr lang="en-US" smtClean="0"/>
              <a:t>1</a:t>
            </a:fld>
            <a:endParaRPr lang="en-US"/>
          </a:p>
        </p:txBody>
      </p:sp>
    </p:spTree>
    <p:extLst>
      <p:ext uri="{BB962C8B-B14F-4D97-AF65-F5344CB8AC3E}">
        <p14:creationId xmlns:p14="http://schemas.microsoft.com/office/powerpoint/2010/main" val="15847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defTabSz="2438338" hangingPunct="0">
              <a:buFont typeface="Wingdings" panose="05000000000000000000" pitchFamily="2" charset="2"/>
              <a:buChar char="§"/>
            </a:pPr>
            <a:r>
              <a:rPr lang="en-US" sz="1200"/>
              <a:t>T</a:t>
            </a:r>
            <a:r>
              <a:rPr lang="en-US" sz="1200" b="0" i="0">
                <a:effectLst/>
              </a:rPr>
              <a:t>he JPEG 2000 standard provides both </a:t>
            </a:r>
            <a:r>
              <a:rPr lang="en-US" sz="1200" b="0" i="0" u="none" strike="noStrike">
                <a:effectLst/>
                <a:hlinkClick r:id="rId3" tooltip="Lossless compression">
                  <a:extLst>
                    <a:ext uri="{A12FA001-AC4F-418D-AE19-62706E023703}">
                      <ahyp:hlinkClr xmlns:ahyp="http://schemas.microsoft.com/office/drawing/2018/hyperlinkcolor" val="tx"/>
                    </a:ext>
                  </a:extLst>
                </a:hlinkClick>
              </a:rPr>
              <a:t>lossless</a:t>
            </a:r>
            <a:r>
              <a:rPr lang="en-US" sz="1200" b="0" i="0">
                <a:effectLst/>
              </a:rPr>
              <a:t> and </a:t>
            </a:r>
            <a:r>
              <a:rPr lang="en-US" sz="1200" b="0" i="0" u="none" strike="noStrike">
                <a:effectLst/>
                <a:hlinkClick r:id="rId4" tooltip="Lossy compression">
                  <a:extLst>
                    <a:ext uri="{A12FA001-AC4F-418D-AE19-62706E023703}">
                      <ahyp:hlinkClr xmlns:ahyp="http://schemas.microsoft.com/office/drawing/2018/hyperlinkcolor" val="tx"/>
                    </a:ext>
                  </a:extLst>
                </a:hlinkClick>
              </a:rPr>
              <a:t>lossy compression</a:t>
            </a:r>
            <a:r>
              <a:rPr lang="en-US" sz="1200" b="0" i="0">
                <a:effectLst/>
              </a:rPr>
              <a:t> in a single compression architecture. Lossless compression is provided by the use of a reversible integer wavelet transform in JPEG 2000.</a:t>
            </a:r>
          </a:p>
          <a:p>
            <a:pPr marL="742950" lvl="1" indent="-285750" defTabSz="2438338" hangingPunct="0">
              <a:buFont typeface="Wingdings" panose="05000000000000000000" pitchFamily="2" charset="2"/>
              <a:buChar char="§"/>
            </a:pPr>
            <a:r>
              <a:rPr lang="en-US" sz="1200">
                <a:effectLst/>
              </a:rPr>
              <a:t>FFMPEG - You can add openJPEG, but that allows JPEG2000 compression doesn’t support RAW input file format. We did try few patchworks but weren’t able to get it to work. </a:t>
            </a:r>
          </a:p>
          <a:p>
            <a:pPr marL="742950" lvl="1" indent="-285750" defTabSz="2438338" hangingPunct="0">
              <a:buFont typeface="Wingdings" panose="05000000000000000000" pitchFamily="2" charset="2"/>
              <a:buChar char="§"/>
            </a:pPr>
            <a:r>
              <a:rPr lang="en-US" sz="1200">
                <a:effectLst/>
              </a:rPr>
              <a:t>Raw</a:t>
            </a:r>
            <a:r>
              <a:rPr lang="en-US" sz="1200">
                <a:effectLst/>
                <a:sym typeface="Wingdings" panose="05000000000000000000" pitchFamily="2" charset="2"/>
              </a:rPr>
              <a:t> JPEGLS , good compression ratio, latency not met </a:t>
            </a:r>
            <a:endParaRPr lang="en-US" sz="1200">
              <a:effectLst/>
            </a:endParaRPr>
          </a:p>
          <a:p>
            <a:pPr marL="742950" lvl="1" indent="-285750" defTabSz="2438338" hangingPunct="0">
              <a:buFont typeface="Wingdings" panose="05000000000000000000" pitchFamily="2" charset="2"/>
              <a:buChar char="§"/>
            </a:pPr>
            <a:endParaRPr lang="en-US" sz="1200">
              <a:effectLst/>
            </a:endParaRPr>
          </a:p>
          <a:p>
            <a:pPr marL="742950" lvl="1" indent="-285750" defTabSz="2438338" hangingPunct="0">
              <a:buFont typeface="Wingdings" panose="05000000000000000000" pitchFamily="2" charset="2"/>
              <a:buChar char="§"/>
            </a:pPr>
            <a:r>
              <a:rPr lang="en-US" sz="1200">
                <a:effectLst/>
              </a:rPr>
              <a:t>JPEGXL by default doesn’t support raw file, however we were able to find libjxl library on FFMPEG and were able to complete the analysis, results of which we will show in next slide. </a:t>
            </a:r>
            <a:endParaRPr lang="en-US"/>
          </a:p>
        </p:txBody>
      </p:sp>
      <p:sp>
        <p:nvSpPr>
          <p:cNvPr id="4" name="Slide Number Placeholder 3"/>
          <p:cNvSpPr>
            <a:spLocks noGrp="1"/>
          </p:cNvSpPr>
          <p:nvPr>
            <p:ph type="sldNum" sz="quarter" idx="5"/>
          </p:nvPr>
        </p:nvSpPr>
        <p:spPr/>
        <p:txBody>
          <a:bodyPr/>
          <a:lstStyle/>
          <a:p>
            <a:fld id="{287B12F1-E981-45C3-9A35-D01768F86FAE}" type="slidenum">
              <a:rPr lang="en-US" smtClean="0"/>
              <a:t>2</a:t>
            </a:fld>
            <a:endParaRPr lang="en-US"/>
          </a:p>
        </p:txBody>
      </p:sp>
    </p:spTree>
    <p:extLst>
      <p:ext uri="{BB962C8B-B14F-4D97-AF65-F5344CB8AC3E}">
        <p14:creationId xmlns:p14="http://schemas.microsoft.com/office/powerpoint/2010/main" val="145262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35287-69CC-DED9-F87D-6D7F508C70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8EACB7-FD3A-668A-ACB2-1202D078B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97C34E-BD27-F455-7DA4-5D5D9E0EBC57}"/>
              </a:ext>
            </a:extLst>
          </p:cNvPr>
          <p:cNvSpPr>
            <a:spLocks noGrp="1"/>
          </p:cNvSpPr>
          <p:nvPr>
            <p:ph type="dt" sz="half" idx="10"/>
          </p:nvPr>
        </p:nvSpPr>
        <p:spPr/>
        <p:txBody>
          <a:bodyPr/>
          <a:lstStyle/>
          <a:p>
            <a:fld id="{FB3E8D86-9968-4437-82A3-0A212F968167}" type="datetimeFigureOut">
              <a:rPr lang="en-US" smtClean="0"/>
              <a:t>2/24/2023</a:t>
            </a:fld>
            <a:endParaRPr lang="en-US"/>
          </a:p>
        </p:txBody>
      </p:sp>
      <p:sp>
        <p:nvSpPr>
          <p:cNvPr id="5" name="Footer Placeholder 4">
            <a:extLst>
              <a:ext uri="{FF2B5EF4-FFF2-40B4-BE49-F238E27FC236}">
                <a16:creationId xmlns:a16="http://schemas.microsoft.com/office/drawing/2014/main" id="{3ABC79AC-15F4-8AEC-EDCD-F615E1494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46167-F8AA-5E3F-007A-588673E96169}"/>
              </a:ext>
            </a:extLst>
          </p:cNvPr>
          <p:cNvSpPr>
            <a:spLocks noGrp="1"/>
          </p:cNvSpPr>
          <p:nvPr>
            <p:ph type="sldNum" sz="quarter" idx="12"/>
          </p:nvPr>
        </p:nvSpPr>
        <p:spPr/>
        <p:txBody>
          <a:bodyPr/>
          <a:lstStyle/>
          <a:p>
            <a:fld id="{E556E869-5742-41E5-BBAE-14A98A1D92C7}" type="slidenum">
              <a:rPr lang="en-US" smtClean="0"/>
              <a:t>‹#›</a:t>
            </a:fld>
            <a:endParaRPr lang="en-US"/>
          </a:p>
        </p:txBody>
      </p:sp>
    </p:spTree>
    <p:extLst>
      <p:ext uri="{BB962C8B-B14F-4D97-AF65-F5344CB8AC3E}">
        <p14:creationId xmlns:p14="http://schemas.microsoft.com/office/powerpoint/2010/main" val="4067174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A03EB-BFFE-B925-F279-2C2E7CA174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B36929-7227-CB50-EF9F-2D598A3002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90122A-FAAC-93C3-3F88-D5CE8CF1D58B}"/>
              </a:ext>
            </a:extLst>
          </p:cNvPr>
          <p:cNvSpPr>
            <a:spLocks noGrp="1"/>
          </p:cNvSpPr>
          <p:nvPr>
            <p:ph type="dt" sz="half" idx="10"/>
          </p:nvPr>
        </p:nvSpPr>
        <p:spPr/>
        <p:txBody>
          <a:bodyPr/>
          <a:lstStyle/>
          <a:p>
            <a:fld id="{FB3E8D86-9968-4437-82A3-0A212F968167}" type="datetimeFigureOut">
              <a:rPr lang="en-US" smtClean="0"/>
              <a:t>2/24/2023</a:t>
            </a:fld>
            <a:endParaRPr lang="en-US"/>
          </a:p>
        </p:txBody>
      </p:sp>
      <p:sp>
        <p:nvSpPr>
          <p:cNvPr id="5" name="Footer Placeholder 4">
            <a:extLst>
              <a:ext uri="{FF2B5EF4-FFF2-40B4-BE49-F238E27FC236}">
                <a16:creationId xmlns:a16="http://schemas.microsoft.com/office/drawing/2014/main" id="{7F72EE21-E3CE-91BD-C393-8A8A499E3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A4163-6631-A5D9-B1EA-2F00420D4BB6}"/>
              </a:ext>
            </a:extLst>
          </p:cNvPr>
          <p:cNvSpPr>
            <a:spLocks noGrp="1"/>
          </p:cNvSpPr>
          <p:nvPr>
            <p:ph type="sldNum" sz="quarter" idx="12"/>
          </p:nvPr>
        </p:nvSpPr>
        <p:spPr/>
        <p:txBody>
          <a:bodyPr/>
          <a:lstStyle/>
          <a:p>
            <a:fld id="{E556E869-5742-41E5-BBAE-14A98A1D92C7}" type="slidenum">
              <a:rPr lang="en-US" smtClean="0"/>
              <a:t>‹#›</a:t>
            </a:fld>
            <a:endParaRPr lang="en-US"/>
          </a:p>
        </p:txBody>
      </p:sp>
    </p:spTree>
    <p:extLst>
      <p:ext uri="{BB962C8B-B14F-4D97-AF65-F5344CB8AC3E}">
        <p14:creationId xmlns:p14="http://schemas.microsoft.com/office/powerpoint/2010/main" val="3162686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C24D93-6B2F-39E9-2726-C07AA8FE1F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D4533-C194-DCC3-01DD-AE9615AB8B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CAEE1-F7A8-B8F4-71F4-0859DDA1EE94}"/>
              </a:ext>
            </a:extLst>
          </p:cNvPr>
          <p:cNvSpPr>
            <a:spLocks noGrp="1"/>
          </p:cNvSpPr>
          <p:nvPr>
            <p:ph type="dt" sz="half" idx="10"/>
          </p:nvPr>
        </p:nvSpPr>
        <p:spPr/>
        <p:txBody>
          <a:bodyPr/>
          <a:lstStyle/>
          <a:p>
            <a:fld id="{FB3E8D86-9968-4437-82A3-0A212F968167}" type="datetimeFigureOut">
              <a:rPr lang="en-US" smtClean="0"/>
              <a:t>2/24/2023</a:t>
            </a:fld>
            <a:endParaRPr lang="en-US"/>
          </a:p>
        </p:txBody>
      </p:sp>
      <p:sp>
        <p:nvSpPr>
          <p:cNvPr id="5" name="Footer Placeholder 4">
            <a:extLst>
              <a:ext uri="{FF2B5EF4-FFF2-40B4-BE49-F238E27FC236}">
                <a16:creationId xmlns:a16="http://schemas.microsoft.com/office/drawing/2014/main" id="{9A6E2939-7C6F-0CED-6D61-CB528870A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6758D-CEF9-5065-4346-F6C8806863EE}"/>
              </a:ext>
            </a:extLst>
          </p:cNvPr>
          <p:cNvSpPr>
            <a:spLocks noGrp="1"/>
          </p:cNvSpPr>
          <p:nvPr>
            <p:ph type="sldNum" sz="quarter" idx="12"/>
          </p:nvPr>
        </p:nvSpPr>
        <p:spPr/>
        <p:txBody>
          <a:bodyPr/>
          <a:lstStyle/>
          <a:p>
            <a:fld id="{E556E869-5742-41E5-BBAE-14A98A1D92C7}" type="slidenum">
              <a:rPr lang="en-US" smtClean="0"/>
              <a:t>‹#›</a:t>
            </a:fld>
            <a:endParaRPr lang="en-US"/>
          </a:p>
        </p:txBody>
      </p:sp>
    </p:spTree>
    <p:extLst>
      <p:ext uri="{BB962C8B-B14F-4D97-AF65-F5344CB8AC3E}">
        <p14:creationId xmlns:p14="http://schemas.microsoft.com/office/powerpoint/2010/main" val="215541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7F5D8-74DA-0A1A-64D5-3D589C314E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D259A-2485-60E8-CD8D-6B3DB64D0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A8DFB-6947-ADA1-DD81-8AD0DEF9F7F1}"/>
              </a:ext>
            </a:extLst>
          </p:cNvPr>
          <p:cNvSpPr>
            <a:spLocks noGrp="1"/>
          </p:cNvSpPr>
          <p:nvPr>
            <p:ph type="dt" sz="half" idx="10"/>
          </p:nvPr>
        </p:nvSpPr>
        <p:spPr/>
        <p:txBody>
          <a:bodyPr/>
          <a:lstStyle/>
          <a:p>
            <a:fld id="{FB3E8D86-9968-4437-82A3-0A212F968167}" type="datetimeFigureOut">
              <a:rPr lang="en-US" smtClean="0"/>
              <a:t>2/24/2023</a:t>
            </a:fld>
            <a:endParaRPr lang="en-US"/>
          </a:p>
        </p:txBody>
      </p:sp>
      <p:sp>
        <p:nvSpPr>
          <p:cNvPr id="5" name="Footer Placeholder 4">
            <a:extLst>
              <a:ext uri="{FF2B5EF4-FFF2-40B4-BE49-F238E27FC236}">
                <a16:creationId xmlns:a16="http://schemas.microsoft.com/office/drawing/2014/main" id="{5867D2CB-08BC-B1D0-23C8-4CE7AC9E6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A76064-6221-C632-3AA4-E601C13CE93F}"/>
              </a:ext>
            </a:extLst>
          </p:cNvPr>
          <p:cNvSpPr>
            <a:spLocks noGrp="1"/>
          </p:cNvSpPr>
          <p:nvPr>
            <p:ph type="sldNum" sz="quarter" idx="12"/>
          </p:nvPr>
        </p:nvSpPr>
        <p:spPr/>
        <p:txBody>
          <a:bodyPr/>
          <a:lstStyle/>
          <a:p>
            <a:fld id="{E556E869-5742-41E5-BBAE-14A98A1D92C7}" type="slidenum">
              <a:rPr lang="en-US" smtClean="0"/>
              <a:t>‹#›</a:t>
            </a:fld>
            <a:endParaRPr lang="en-US"/>
          </a:p>
        </p:txBody>
      </p:sp>
    </p:spTree>
    <p:extLst>
      <p:ext uri="{BB962C8B-B14F-4D97-AF65-F5344CB8AC3E}">
        <p14:creationId xmlns:p14="http://schemas.microsoft.com/office/powerpoint/2010/main" val="267877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EA5D-09C0-16C6-992F-C9EBB3BE0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AA6B48-BFBA-6807-CF3E-26EBA19BCF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8A91BD-00A3-F860-2ACE-1E67EEA14EA7}"/>
              </a:ext>
            </a:extLst>
          </p:cNvPr>
          <p:cNvSpPr>
            <a:spLocks noGrp="1"/>
          </p:cNvSpPr>
          <p:nvPr>
            <p:ph type="dt" sz="half" idx="10"/>
          </p:nvPr>
        </p:nvSpPr>
        <p:spPr/>
        <p:txBody>
          <a:bodyPr/>
          <a:lstStyle/>
          <a:p>
            <a:fld id="{FB3E8D86-9968-4437-82A3-0A212F968167}" type="datetimeFigureOut">
              <a:rPr lang="en-US" smtClean="0"/>
              <a:t>2/24/2023</a:t>
            </a:fld>
            <a:endParaRPr lang="en-US"/>
          </a:p>
        </p:txBody>
      </p:sp>
      <p:sp>
        <p:nvSpPr>
          <p:cNvPr id="5" name="Footer Placeholder 4">
            <a:extLst>
              <a:ext uri="{FF2B5EF4-FFF2-40B4-BE49-F238E27FC236}">
                <a16:creationId xmlns:a16="http://schemas.microsoft.com/office/drawing/2014/main" id="{2CB75007-624D-79D6-CEC8-C3B82C42E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A43BB-18CA-1AFC-E600-827482EA2C5C}"/>
              </a:ext>
            </a:extLst>
          </p:cNvPr>
          <p:cNvSpPr>
            <a:spLocks noGrp="1"/>
          </p:cNvSpPr>
          <p:nvPr>
            <p:ph type="sldNum" sz="quarter" idx="12"/>
          </p:nvPr>
        </p:nvSpPr>
        <p:spPr/>
        <p:txBody>
          <a:bodyPr/>
          <a:lstStyle/>
          <a:p>
            <a:fld id="{E556E869-5742-41E5-BBAE-14A98A1D92C7}" type="slidenum">
              <a:rPr lang="en-US" smtClean="0"/>
              <a:t>‹#›</a:t>
            </a:fld>
            <a:endParaRPr lang="en-US"/>
          </a:p>
        </p:txBody>
      </p:sp>
    </p:spTree>
    <p:extLst>
      <p:ext uri="{BB962C8B-B14F-4D97-AF65-F5344CB8AC3E}">
        <p14:creationId xmlns:p14="http://schemas.microsoft.com/office/powerpoint/2010/main" val="377170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7C64E-DC49-225B-BFBF-91F27F5A3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089623-7215-B830-3E98-CC397B83A3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ECD522-A04A-6979-D8E0-F7946C63BE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4994EA-E18C-690F-C230-15028816FE1E}"/>
              </a:ext>
            </a:extLst>
          </p:cNvPr>
          <p:cNvSpPr>
            <a:spLocks noGrp="1"/>
          </p:cNvSpPr>
          <p:nvPr>
            <p:ph type="dt" sz="half" idx="10"/>
          </p:nvPr>
        </p:nvSpPr>
        <p:spPr/>
        <p:txBody>
          <a:bodyPr/>
          <a:lstStyle/>
          <a:p>
            <a:fld id="{FB3E8D86-9968-4437-82A3-0A212F968167}" type="datetimeFigureOut">
              <a:rPr lang="en-US" smtClean="0"/>
              <a:t>2/24/2023</a:t>
            </a:fld>
            <a:endParaRPr lang="en-US"/>
          </a:p>
        </p:txBody>
      </p:sp>
      <p:sp>
        <p:nvSpPr>
          <p:cNvPr id="6" name="Footer Placeholder 5">
            <a:extLst>
              <a:ext uri="{FF2B5EF4-FFF2-40B4-BE49-F238E27FC236}">
                <a16:creationId xmlns:a16="http://schemas.microsoft.com/office/drawing/2014/main" id="{C69C3A21-CEAE-89D7-3041-BE03C983F7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385680-2FA3-9552-13CF-81B14F56B872}"/>
              </a:ext>
            </a:extLst>
          </p:cNvPr>
          <p:cNvSpPr>
            <a:spLocks noGrp="1"/>
          </p:cNvSpPr>
          <p:nvPr>
            <p:ph type="sldNum" sz="quarter" idx="12"/>
          </p:nvPr>
        </p:nvSpPr>
        <p:spPr/>
        <p:txBody>
          <a:bodyPr/>
          <a:lstStyle/>
          <a:p>
            <a:fld id="{E556E869-5742-41E5-BBAE-14A98A1D92C7}" type="slidenum">
              <a:rPr lang="en-US" smtClean="0"/>
              <a:t>‹#›</a:t>
            </a:fld>
            <a:endParaRPr lang="en-US"/>
          </a:p>
        </p:txBody>
      </p:sp>
    </p:spTree>
    <p:extLst>
      <p:ext uri="{BB962C8B-B14F-4D97-AF65-F5344CB8AC3E}">
        <p14:creationId xmlns:p14="http://schemas.microsoft.com/office/powerpoint/2010/main" val="309850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385A-0F27-157F-EC33-3B37DDE199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BCD4D9-6E03-4821-8E31-4619C5C04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D1A8A8-A4AB-35D9-CFF2-AB8A8853E1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C00908-81C4-BAAE-3F71-28382590B4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2405A9-54A0-B042-AAD8-89DA20D10F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812B47-28D9-2D50-EEA6-9B8B9EF5D2F9}"/>
              </a:ext>
            </a:extLst>
          </p:cNvPr>
          <p:cNvSpPr>
            <a:spLocks noGrp="1"/>
          </p:cNvSpPr>
          <p:nvPr>
            <p:ph type="dt" sz="half" idx="10"/>
          </p:nvPr>
        </p:nvSpPr>
        <p:spPr/>
        <p:txBody>
          <a:bodyPr/>
          <a:lstStyle/>
          <a:p>
            <a:fld id="{FB3E8D86-9968-4437-82A3-0A212F968167}" type="datetimeFigureOut">
              <a:rPr lang="en-US" smtClean="0"/>
              <a:t>2/24/2023</a:t>
            </a:fld>
            <a:endParaRPr lang="en-US"/>
          </a:p>
        </p:txBody>
      </p:sp>
      <p:sp>
        <p:nvSpPr>
          <p:cNvPr id="8" name="Footer Placeholder 7">
            <a:extLst>
              <a:ext uri="{FF2B5EF4-FFF2-40B4-BE49-F238E27FC236}">
                <a16:creationId xmlns:a16="http://schemas.microsoft.com/office/drawing/2014/main" id="{21948EC5-1651-3E90-A0D3-38631B3942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B51F54-B081-E0B2-EBA4-9F3F4F4512B4}"/>
              </a:ext>
            </a:extLst>
          </p:cNvPr>
          <p:cNvSpPr>
            <a:spLocks noGrp="1"/>
          </p:cNvSpPr>
          <p:nvPr>
            <p:ph type="sldNum" sz="quarter" idx="12"/>
          </p:nvPr>
        </p:nvSpPr>
        <p:spPr/>
        <p:txBody>
          <a:bodyPr/>
          <a:lstStyle/>
          <a:p>
            <a:fld id="{E556E869-5742-41E5-BBAE-14A98A1D92C7}" type="slidenum">
              <a:rPr lang="en-US" smtClean="0"/>
              <a:t>‹#›</a:t>
            </a:fld>
            <a:endParaRPr lang="en-US"/>
          </a:p>
        </p:txBody>
      </p:sp>
    </p:spTree>
    <p:extLst>
      <p:ext uri="{BB962C8B-B14F-4D97-AF65-F5344CB8AC3E}">
        <p14:creationId xmlns:p14="http://schemas.microsoft.com/office/powerpoint/2010/main" val="7084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702A-1963-6D99-E03A-B4F1791A08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656FFD-C94A-2ABD-0093-8155A65E4FD4}"/>
              </a:ext>
            </a:extLst>
          </p:cNvPr>
          <p:cNvSpPr>
            <a:spLocks noGrp="1"/>
          </p:cNvSpPr>
          <p:nvPr>
            <p:ph type="dt" sz="half" idx="10"/>
          </p:nvPr>
        </p:nvSpPr>
        <p:spPr/>
        <p:txBody>
          <a:bodyPr/>
          <a:lstStyle/>
          <a:p>
            <a:fld id="{FB3E8D86-9968-4437-82A3-0A212F968167}" type="datetimeFigureOut">
              <a:rPr lang="en-US" smtClean="0"/>
              <a:t>2/24/2023</a:t>
            </a:fld>
            <a:endParaRPr lang="en-US"/>
          </a:p>
        </p:txBody>
      </p:sp>
      <p:sp>
        <p:nvSpPr>
          <p:cNvPr id="4" name="Footer Placeholder 3">
            <a:extLst>
              <a:ext uri="{FF2B5EF4-FFF2-40B4-BE49-F238E27FC236}">
                <a16:creationId xmlns:a16="http://schemas.microsoft.com/office/drawing/2014/main" id="{37E304CC-02BA-19E0-0199-C71B597B6D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93CBF0-ABD9-9641-77CE-C1AFD84EABE8}"/>
              </a:ext>
            </a:extLst>
          </p:cNvPr>
          <p:cNvSpPr>
            <a:spLocks noGrp="1"/>
          </p:cNvSpPr>
          <p:nvPr>
            <p:ph type="sldNum" sz="quarter" idx="12"/>
          </p:nvPr>
        </p:nvSpPr>
        <p:spPr/>
        <p:txBody>
          <a:bodyPr/>
          <a:lstStyle/>
          <a:p>
            <a:fld id="{E556E869-5742-41E5-BBAE-14A98A1D92C7}" type="slidenum">
              <a:rPr lang="en-US" smtClean="0"/>
              <a:t>‹#›</a:t>
            </a:fld>
            <a:endParaRPr lang="en-US"/>
          </a:p>
        </p:txBody>
      </p:sp>
    </p:spTree>
    <p:extLst>
      <p:ext uri="{BB962C8B-B14F-4D97-AF65-F5344CB8AC3E}">
        <p14:creationId xmlns:p14="http://schemas.microsoft.com/office/powerpoint/2010/main" val="360170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D4D49-15D8-E054-01CC-B7DC8ADAD49C}"/>
              </a:ext>
            </a:extLst>
          </p:cNvPr>
          <p:cNvSpPr>
            <a:spLocks noGrp="1"/>
          </p:cNvSpPr>
          <p:nvPr>
            <p:ph type="dt" sz="half" idx="10"/>
          </p:nvPr>
        </p:nvSpPr>
        <p:spPr/>
        <p:txBody>
          <a:bodyPr/>
          <a:lstStyle/>
          <a:p>
            <a:fld id="{FB3E8D86-9968-4437-82A3-0A212F968167}" type="datetimeFigureOut">
              <a:rPr lang="en-US" smtClean="0"/>
              <a:t>2/24/2023</a:t>
            </a:fld>
            <a:endParaRPr lang="en-US"/>
          </a:p>
        </p:txBody>
      </p:sp>
      <p:sp>
        <p:nvSpPr>
          <p:cNvPr id="3" name="Footer Placeholder 2">
            <a:extLst>
              <a:ext uri="{FF2B5EF4-FFF2-40B4-BE49-F238E27FC236}">
                <a16:creationId xmlns:a16="http://schemas.microsoft.com/office/drawing/2014/main" id="{A85DA106-A675-4F8A-1509-DA13ED7AF7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BA25E5-B583-1DD8-9C96-DFD21914834D}"/>
              </a:ext>
            </a:extLst>
          </p:cNvPr>
          <p:cNvSpPr>
            <a:spLocks noGrp="1"/>
          </p:cNvSpPr>
          <p:nvPr>
            <p:ph type="sldNum" sz="quarter" idx="12"/>
          </p:nvPr>
        </p:nvSpPr>
        <p:spPr/>
        <p:txBody>
          <a:bodyPr/>
          <a:lstStyle/>
          <a:p>
            <a:fld id="{E556E869-5742-41E5-BBAE-14A98A1D92C7}" type="slidenum">
              <a:rPr lang="en-US" smtClean="0"/>
              <a:t>‹#›</a:t>
            </a:fld>
            <a:endParaRPr lang="en-US"/>
          </a:p>
        </p:txBody>
      </p:sp>
    </p:spTree>
    <p:extLst>
      <p:ext uri="{BB962C8B-B14F-4D97-AF65-F5344CB8AC3E}">
        <p14:creationId xmlns:p14="http://schemas.microsoft.com/office/powerpoint/2010/main" val="376414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A7A9-2E9D-F6EC-5402-B7998BADA6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45819F-9263-B24C-5B58-A9BA78574D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E17EC1-2D8E-6D37-069A-514781BC3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D8871D-0186-4386-701E-9F9B05F5CF0B}"/>
              </a:ext>
            </a:extLst>
          </p:cNvPr>
          <p:cNvSpPr>
            <a:spLocks noGrp="1"/>
          </p:cNvSpPr>
          <p:nvPr>
            <p:ph type="dt" sz="half" idx="10"/>
          </p:nvPr>
        </p:nvSpPr>
        <p:spPr/>
        <p:txBody>
          <a:bodyPr/>
          <a:lstStyle/>
          <a:p>
            <a:fld id="{FB3E8D86-9968-4437-82A3-0A212F968167}" type="datetimeFigureOut">
              <a:rPr lang="en-US" smtClean="0"/>
              <a:t>2/24/2023</a:t>
            </a:fld>
            <a:endParaRPr lang="en-US"/>
          </a:p>
        </p:txBody>
      </p:sp>
      <p:sp>
        <p:nvSpPr>
          <p:cNvPr id="6" name="Footer Placeholder 5">
            <a:extLst>
              <a:ext uri="{FF2B5EF4-FFF2-40B4-BE49-F238E27FC236}">
                <a16:creationId xmlns:a16="http://schemas.microsoft.com/office/drawing/2014/main" id="{F147A4AC-7C9E-999E-F869-806829352F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A49F4-A8FC-7643-F025-318B881FEC25}"/>
              </a:ext>
            </a:extLst>
          </p:cNvPr>
          <p:cNvSpPr>
            <a:spLocks noGrp="1"/>
          </p:cNvSpPr>
          <p:nvPr>
            <p:ph type="sldNum" sz="quarter" idx="12"/>
          </p:nvPr>
        </p:nvSpPr>
        <p:spPr/>
        <p:txBody>
          <a:bodyPr/>
          <a:lstStyle/>
          <a:p>
            <a:fld id="{E556E869-5742-41E5-BBAE-14A98A1D92C7}" type="slidenum">
              <a:rPr lang="en-US" smtClean="0"/>
              <a:t>‹#›</a:t>
            </a:fld>
            <a:endParaRPr lang="en-US"/>
          </a:p>
        </p:txBody>
      </p:sp>
    </p:spTree>
    <p:extLst>
      <p:ext uri="{BB962C8B-B14F-4D97-AF65-F5344CB8AC3E}">
        <p14:creationId xmlns:p14="http://schemas.microsoft.com/office/powerpoint/2010/main" val="62144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097FB-7F01-6752-7C04-1F6B3DC33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2FCC83-5E67-536C-EAD1-3B9B30660B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64F5F4-15E0-0528-FD21-6B5C31AC1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99991C-8B92-E32C-1F23-BCD5EDB8FF2E}"/>
              </a:ext>
            </a:extLst>
          </p:cNvPr>
          <p:cNvSpPr>
            <a:spLocks noGrp="1"/>
          </p:cNvSpPr>
          <p:nvPr>
            <p:ph type="dt" sz="half" idx="10"/>
          </p:nvPr>
        </p:nvSpPr>
        <p:spPr/>
        <p:txBody>
          <a:bodyPr/>
          <a:lstStyle/>
          <a:p>
            <a:fld id="{FB3E8D86-9968-4437-82A3-0A212F968167}" type="datetimeFigureOut">
              <a:rPr lang="en-US" smtClean="0"/>
              <a:t>2/24/2023</a:t>
            </a:fld>
            <a:endParaRPr lang="en-US"/>
          </a:p>
        </p:txBody>
      </p:sp>
      <p:sp>
        <p:nvSpPr>
          <p:cNvPr id="6" name="Footer Placeholder 5">
            <a:extLst>
              <a:ext uri="{FF2B5EF4-FFF2-40B4-BE49-F238E27FC236}">
                <a16:creationId xmlns:a16="http://schemas.microsoft.com/office/drawing/2014/main" id="{ABA4F768-B988-F92F-C31E-ABAB7C931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3FD4F-6AC5-C8AC-8213-E59797131AC8}"/>
              </a:ext>
            </a:extLst>
          </p:cNvPr>
          <p:cNvSpPr>
            <a:spLocks noGrp="1"/>
          </p:cNvSpPr>
          <p:nvPr>
            <p:ph type="sldNum" sz="quarter" idx="12"/>
          </p:nvPr>
        </p:nvSpPr>
        <p:spPr/>
        <p:txBody>
          <a:bodyPr/>
          <a:lstStyle/>
          <a:p>
            <a:fld id="{E556E869-5742-41E5-BBAE-14A98A1D92C7}" type="slidenum">
              <a:rPr lang="en-US" smtClean="0"/>
              <a:t>‹#›</a:t>
            </a:fld>
            <a:endParaRPr lang="en-US"/>
          </a:p>
        </p:txBody>
      </p:sp>
    </p:spTree>
    <p:extLst>
      <p:ext uri="{BB962C8B-B14F-4D97-AF65-F5344CB8AC3E}">
        <p14:creationId xmlns:p14="http://schemas.microsoft.com/office/powerpoint/2010/main" val="3598321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97D530-CC4A-F8F2-30D3-964AC304E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13D0C7-B1B7-77B2-A625-F45DB597D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1D3E7-B9FB-D01A-76F6-44D8BD76CD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E8D86-9968-4437-82A3-0A212F968167}" type="datetimeFigureOut">
              <a:rPr lang="en-US" smtClean="0"/>
              <a:t>2/24/2023</a:t>
            </a:fld>
            <a:endParaRPr lang="en-US"/>
          </a:p>
        </p:txBody>
      </p:sp>
      <p:sp>
        <p:nvSpPr>
          <p:cNvPr id="5" name="Footer Placeholder 4">
            <a:extLst>
              <a:ext uri="{FF2B5EF4-FFF2-40B4-BE49-F238E27FC236}">
                <a16:creationId xmlns:a16="http://schemas.microsoft.com/office/drawing/2014/main" id="{17D30785-AA77-02DD-4F39-AAA3496C7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F31C89-30FB-D732-A4F9-47F8EA832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6E869-5742-41E5-BBAE-14A98A1D92C7}" type="slidenum">
              <a:rPr lang="en-US" smtClean="0"/>
              <a:t>‹#›</a:t>
            </a:fld>
            <a:endParaRPr lang="en-US"/>
          </a:p>
        </p:txBody>
      </p:sp>
    </p:spTree>
    <p:extLst>
      <p:ext uri="{BB962C8B-B14F-4D97-AF65-F5344CB8AC3E}">
        <p14:creationId xmlns:p14="http://schemas.microsoft.com/office/powerpoint/2010/main" val="414704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1.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hyperlink" Target="https://www.intel.com/content/www/us/en/now/healthcare-lossless-compression-whitepape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7C5FA-A188-2F4E-9CF6-93E99BF8EA26}"/>
              </a:ext>
            </a:extLst>
          </p:cNvPr>
          <p:cNvSpPr>
            <a:spLocks noGrp="1"/>
          </p:cNvSpPr>
          <p:nvPr>
            <p:ph type="ctrTitle"/>
          </p:nvPr>
        </p:nvSpPr>
        <p:spPr>
          <a:xfrm>
            <a:off x="1386865" y="818984"/>
            <a:ext cx="9159908" cy="3268520"/>
          </a:xfrm>
        </p:spPr>
        <p:txBody>
          <a:bodyPr>
            <a:normAutofit/>
          </a:bodyPr>
          <a:lstStyle/>
          <a:p>
            <a:pPr algn="l"/>
            <a:r>
              <a:rPr lang="en-US" sz="4800">
                <a:solidFill>
                  <a:srgbClr val="FFFFFF"/>
                </a:solidFill>
              </a:rPr>
              <a:t>Low-Latency Lossless Compression of Monochrome Images </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A0F3D7B-BD68-97B5-0F10-6B2ABDBCB4A1}"/>
              </a:ext>
            </a:extLst>
          </p:cNvPr>
          <p:cNvSpPr>
            <a:spLocks noGrp="1"/>
          </p:cNvSpPr>
          <p:nvPr>
            <p:ph type="subTitle" idx="1"/>
          </p:nvPr>
        </p:nvSpPr>
        <p:spPr>
          <a:xfrm>
            <a:off x="1415428" y="4797188"/>
            <a:ext cx="6051236" cy="1241828"/>
          </a:xfrm>
        </p:spPr>
        <p:txBody>
          <a:bodyPr>
            <a:normAutofit fontScale="85000" lnSpcReduction="20000"/>
          </a:bodyPr>
          <a:lstStyle/>
          <a:p>
            <a:pPr algn="l"/>
            <a:r>
              <a:rPr lang="en-US" sz="1800">
                <a:solidFill>
                  <a:schemeClr val="bg1"/>
                </a:solidFill>
                <a:effectLst/>
                <a:latin typeface="+mj-lt"/>
                <a:ea typeface="Times New Roman" panose="02020603050405020304" pitchFamily="18" charset="0"/>
              </a:rPr>
              <a:t>Beenish Zia</a:t>
            </a:r>
            <a:r>
              <a:rPr lang="en-US" sz="1800" baseline="30000">
                <a:solidFill>
                  <a:schemeClr val="bg1"/>
                </a:solidFill>
                <a:effectLst/>
                <a:latin typeface="+mj-lt"/>
                <a:ea typeface="Times New Roman" panose="02020603050405020304" pitchFamily="18" charset="0"/>
              </a:rPr>
              <a:t>*</a:t>
            </a:r>
            <a:r>
              <a:rPr lang="en-US" sz="1800">
                <a:solidFill>
                  <a:schemeClr val="bg1"/>
                </a:solidFill>
                <a:effectLst/>
                <a:latin typeface="+mj-lt"/>
                <a:ea typeface="Times New Roman" panose="02020603050405020304" pitchFamily="18" charset="0"/>
              </a:rPr>
              <a:t>, Palanivel Guruvareddiar</a:t>
            </a:r>
            <a:r>
              <a:rPr lang="en-US" sz="1800" baseline="30000">
                <a:solidFill>
                  <a:schemeClr val="bg1"/>
                </a:solidFill>
                <a:effectLst/>
                <a:latin typeface="+mj-lt"/>
                <a:ea typeface="Times New Roman" panose="02020603050405020304" pitchFamily="18" charset="0"/>
              </a:rPr>
              <a:t> *</a:t>
            </a:r>
            <a:r>
              <a:rPr lang="en-US" sz="1800">
                <a:solidFill>
                  <a:schemeClr val="bg1"/>
                </a:solidFill>
                <a:effectLst/>
                <a:latin typeface="+mj-lt"/>
                <a:ea typeface="Times New Roman" panose="02020603050405020304" pitchFamily="18" charset="0"/>
              </a:rPr>
              <a:t>, Yong Tong Chua*, Xiang Guo*, Jian Sun* and Jerome Knoplioch</a:t>
            </a:r>
            <a:r>
              <a:rPr lang="en-US" sz="1800" baseline="30000">
                <a:solidFill>
                  <a:schemeClr val="bg1"/>
                </a:solidFill>
                <a:effectLst/>
                <a:latin typeface="+mj-lt"/>
                <a:ea typeface="Times New Roman" panose="02020603050405020304" pitchFamily="18" charset="0"/>
              </a:rPr>
              <a:t>+</a:t>
            </a:r>
            <a:endParaRPr lang="en-US" sz="1800">
              <a:solidFill>
                <a:schemeClr val="bg1"/>
              </a:solidFill>
              <a:effectLst/>
              <a:latin typeface="+mj-lt"/>
              <a:ea typeface="Times New Roman" panose="02020603050405020304" pitchFamily="18" charset="0"/>
            </a:endParaRPr>
          </a:p>
          <a:p>
            <a:pPr algn="l"/>
            <a:r>
              <a:rPr lang="en-US" sz="1400">
                <a:solidFill>
                  <a:schemeClr val="bg1"/>
                </a:solidFill>
                <a:latin typeface="+mj-lt"/>
              </a:rPr>
              <a:t>*Intel Corporation , </a:t>
            </a:r>
            <a:r>
              <a:rPr lang="en-US" sz="1400" baseline="30000">
                <a:solidFill>
                  <a:schemeClr val="bg1"/>
                </a:solidFill>
                <a:latin typeface="+mj-lt"/>
              </a:rPr>
              <a:t>+</a:t>
            </a:r>
            <a:r>
              <a:rPr lang="en-US" sz="1400">
                <a:solidFill>
                  <a:schemeClr val="bg1"/>
                </a:solidFill>
                <a:latin typeface="+mj-lt"/>
              </a:rPr>
              <a:t>GE HealthCare </a:t>
            </a:r>
          </a:p>
          <a:p>
            <a:pPr algn="l"/>
            <a:endParaRPr lang="en-US" sz="1400">
              <a:solidFill>
                <a:schemeClr val="bg1"/>
              </a:solidFill>
              <a:latin typeface="+mj-lt"/>
            </a:endParaRPr>
          </a:p>
          <a:p>
            <a:pPr algn="l"/>
            <a:r>
              <a:rPr lang="en-US" sz="1400">
                <a:solidFill>
                  <a:schemeClr val="bg1"/>
                </a:solidFill>
                <a:latin typeface="+mj-lt"/>
              </a:rPr>
              <a:t>March 2023 </a:t>
            </a:r>
          </a:p>
          <a:p>
            <a:pPr algn="l"/>
            <a:endParaRPr lang="en-US" sz="1400">
              <a:solidFill>
                <a:schemeClr val="bg1"/>
              </a:solidFill>
              <a:latin typeface="+mj-lt"/>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udio 4">
            <a:hlinkClick r:id="" action="ppaction://media"/>
            <a:extLst>
              <a:ext uri="{FF2B5EF4-FFF2-40B4-BE49-F238E27FC236}">
                <a16:creationId xmlns:a16="http://schemas.microsoft.com/office/drawing/2014/main" id="{72E7D65E-59CE-595B-FD66-E725F23F25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15671414"/>
      </p:ext>
    </p:extLst>
  </p:cSld>
  <p:clrMapOvr>
    <a:masterClrMapping/>
  </p:clrMapOvr>
  <mc:AlternateContent xmlns:mc="http://schemas.openxmlformats.org/markup-compatibility/2006">
    <mc:Choice xmlns:p14="http://schemas.microsoft.com/office/powerpoint/2010/main" Requires="p14">
      <p:transition spd="slow" p14:dur="2000" advTm="25900"/>
    </mc:Choice>
    <mc:Fallback>
      <p:transition spd="slow" advTm="259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C6F0-2235-C719-41CC-A6015317149B}"/>
              </a:ext>
            </a:extLst>
          </p:cNvPr>
          <p:cNvSpPr>
            <a:spLocks noGrp="1"/>
          </p:cNvSpPr>
          <p:nvPr>
            <p:ph type="title"/>
          </p:nvPr>
        </p:nvSpPr>
        <p:spPr>
          <a:xfrm>
            <a:off x="755071" y="30921"/>
            <a:ext cx="10515600" cy="1325563"/>
          </a:xfrm>
        </p:spPr>
        <p:txBody>
          <a:bodyPr/>
          <a:lstStyle/>
          <a:p>
            <a:r>
              <a:rPr lang="en-US" b="1"/>
              <a:t>Problem Statement and Analysis </a:t>
            </a:r>
          </a:p>
        </p:txBody>
      </p:sp>
      <p:sp>
        <p:nvSpPr>
          <p:cNvPr id="2076" name="Rectangle 161">
            <a:extLst>
              <a:ext uri="{FF2B5EF4-FFF2-40B4-BE49-F238E27FC236}">
                <a16:creationId xmlns:a16="http://schemas.microsoft.com/office/drawing/2014/main" id="{3354C911-6DF6-28D9-55BE-3F25A0A97263}"/>
              </a:ext>
            </a:extLst>
          </p:cNvPr>
          <p:cNvSpPr>
            <a:spLocks noChangeArrowheads="1"/>
          </p:cNvSpPr>
          <p:nvPr/>
        </p:nvSpPr>
        <p:spPr bwMode="auto">
          <a:xfrm>
            <a:off x="4708525" y="2400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127" name="Picture 2126">
            <a:extLst>
              <a:ext uri="{FF2B5EF4-FFF2-40B4-BE49-F238E27FC236}">
                <a16:creationId xmlns:a16="http://schemas.microsoft.com/office/drawing/2014/main" id="{377C55E8-56AE-56B5-72DB-FF8CEF3D73E8}"/>
              </a:ext>
            </a:extLst>
          </p:cNvPr>
          <p:cNvPicPr>
            <a:picLocks noChangeAspect="1"/>
          </p:cNvPicPr>
          <p:nvPr/>
        </p:nvPicPr>
        <p:blipFill>
          <a:blip r:embed="rId6"/>
          <a:stretch>
            <a:fillRect/>
          </a:stretch>
        </p:blipFill>
        <p:spPr>
          <a:xfrm>
            <a:off x="7757166" y="1169446"/>
            <a:ext cx="3679762" cy="5042874"/>
          </a:xfrm>
          <a:prstGeom prst="rect">
            <a:avLst/>
          </a:prstGeom>
        </p:spPr>
      </p:pic>
      <p:sp>
        <p:nvSpPr>
          <p:cNvPr id="2128" name="TextBox 2127">
            <a:extLst>
              <a:ext uri="{FF2B5EF4-FFF2-40B4-BE49-F238E27FC236}">
                <a16:creationId xmlns:a16="http://schemas.microsoft.com/office/drawing/2014/main" id="{3C838618-9F10-218D-E8D3-CD2C40F8004A}"/>
              </a:ext>
            </a:extLst>
          </p:cNvPr>
          <p:cNvSpPr txBox="1"/>
          <p:nvPr/>
        </p:nvSpPr>
        <p:spPr>
          <a:xfrm>
            <a:off x="755071" y="1300262"/>
            <a:ext cx="6913419" cy="477053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b="1" dirty="0">
                <a:solidFill>
                  <a:schemeClr val="accent1"/>
                </a:solidFill>
              </a:rPr>
              <a:t>Problem Statement: </a:t>
            </a:r>
            <a:endParaRPr lang="en-US" sz="1600" b="1">
              <a:solidFill>
                <a:schemeClr val="accent1"/>
              </a:solidFill>
            </a:endParaRPr>
          </a:p>
          <a:p>
            <a:pPr marL="742950" lvl="1" indent="-285750">
              <a:buFont typeface="Arial" panose="020B0604020202020204" pitchFamily="34" charset="0"/>
              <a:buChar char="•"/>
            </a:pPr>
            <a:r>
              <a:rPr lang="en-US" sz="1600" dirty="0"/>
              <a:t>Remote Radiologists</a:t>
            </a:r>
            <a:endParaRPr lang="en-US" sz="1600" dirty="0">
              <a:ea typeface="Calibri"/>
              <a:cs typeface="Calibri"/>
            </a:endParaRPr>
          </a:p>
          <a:p>
            <a:pPr marL="742950" lvl="1" indent="-285750">
              <a:buFont typeface="Arial" panose="020B0604020202020204" pitchFamily="34" charset="0"/>
              <a:buChar char="•"/>
            </a:pPr>
            <a:r>
              <a:rPr lang="en-US" sz="1600" dirty="0"/>
              <a:t>Medical Images (Monochrome, 16-bit, RAW format) </a:t>
            </a:r>
          </a:p>
          <a:p>
            <a:pPr marL="742950" lvl="1" indent="-285750">
              <a:buFont typeface="Arial" panose="020B0604020202020204" pitchFamily="34" charset="0"/>
              <a:buChar char="•"/>
            </a:pPr>
            <a:r>
              <a:rPr lang="en-US" sz="1600" dirty="0"/>
              <a:t>Lossless compression (compression ratio &gt;2)</a:t>
            </a:r>
            <a:endParaRPr lang="en-US" sz="1600" dirty="0">
              <a:ea typeface="Calibri"/>
              <a:cs typeface="Calibri"/>
            </a:endParaRPr>
          </a:p>
          <a:p>
            <a:pPr marL="742950" lvl="1" indent="-285750">
              <a:buFont typeface="Arial" panose="020B0604020202020204" pitchFamily="34" charset="0"/>
              <a:buChar char="•"/>
            </a:pPr>
            <a:r>
              <a:rPr lang="en-US" sz="1600" dirty="0"/>
              <a:t>Low-latency (~1 millisecond for a 512x512 image) </a:t>
            </a:r>
            <a:endParaRPr lang="en-US" sz="1600" dirty="0">
              <a:ea typeface="Calibri"/>
              <a:cs typeface="Calibri"/>
            </a:endParaRPr>
          </a:p>
          <a:p>
            <a:pPr lvl="1"/>
            <a:endParaRPr lang="en-US" sz="1600"/>
          </a:p>
          <a:p>
            <a:pPr marL="285750" indent="-285750">
              <a:buFont typeface="Arial" panose="020B0604020202020204" pitchFamily="34" charset="0"/>
              <a:buChar char="•"/>
            </a:pPr>
            <a:r>
              <a:rPr lang="en-US" sz="1600" b="1" dirty="0">
                <a:solidFill>
                  <a:schemeClr val="accent1"/>
                </a:solidFill>
              </a:rPr>
              <a:t>Analysis: </a:t>
            </a:r>
            <a:endParaRPr lang="en-US" sz="1600" b="1" dirty="0">
              <a:solidFill>
                <a:schemeClr val="accent1"/>
              </a:solidFill>
              <a:ea typeface="Calibri"/>
              <a:cs typeface="Calibri"/>
            </a:endParaRPr>
          </a:p>
          <a:p>
            <a:pPr marL="742950" lvl="1" indent="-285750">
              <a:buFont typeface="Arial" panose="020B0604020202020204" pitchFamily="34" charset="0"/>
              <a:buChar char="•"/>
            </a:pPr>
            <a:r>
              <a:rPr lang="en-US" sz="1600" dirty="0"/>
              <a:t>JPEG-2000 and JPEG-LS (Lossless) standards </a:t>
            </a:r>
            <a:r>
              <a:rPr lang="en-US" sz="1600"/>
              <a:t>offer lossless compression </a:t>
            </a:r>
            <a:endParaRPr lang="en-US" sz="1600" dirty="0">
              <a:ea typeface="Calibri"/>
              <a:cs typeface="Calibri"/>
            </a:endParaRPr>
          </a:p>
          <a:p>
            <a:pPr marL="742950" lvl="1" indent="-285750">
              <a:buFont typeface="Arial" panose="020B0604020202020204" pitchFamily="34" charset="0"/>
              <a:buChar char="•"/>
            </a:pPr>
            <a:r>
              <a:rPr lang="en-US" sz="1600" dirty="0"/>
              <a:t>JPEG-XL (Long Term) </a:t>
            </a:r>
            <a:endParaRPr lang="en-US" sz="1600" dirty="0">
              <a:ea typeface="Calibri"/>
              <a:cs typeface="Calibri"/>
            </a:endParaRPr>
          </a:p>
          <a:p>
            <a:pPr marL="1200150" lvl="2" indent="-285750">
              <a:buFont typeface="Arial" panose="020B0604020202020204" pitchFamily="34" charset="0"/>
              <a:buChar char="•"/>
            </a:pPr>
            <a:r>
              <a:rPr lang="en-US" sz="1600" dirty="0"/>
              <a:t>successor to the JPEG-2000 scheme</a:t>
            </a:r>
            <a:endParaRPr lang="en-US" sz="1600" dirty="0">
              <a:ea typeface="Calibri"/>
              <a:cs typeface="Calibri"/>
            </a:endParaRPr>
          </a:p>
          <a:p>
            <a:pPr marL="1200150" lvl="2" indent="-285750">
              <a:buFont typeface="Arial" panose="020B0604020202020204" pitchFamily="34" charset="0"/>
              <a:buChar char="•"/>
            </a:pPr>
            <a:r>
              <a:rPr lang="en-US" sz="1600" dirty="0"/>
              <a:t>supported by the DICOM (Digital Imaging and Communications in Medicine) standard</a:t>
            </a:r>
            <a:endParaRPr lang="en-US" sz="1600" dirty="0">
              <a:ea typeface="Calibri"/>
              <a:cs typeface="Calibri"/>
            </a:endParaRPr>
          </a:p>
          <a:p>
            <a:pPr marL="742950" lvl="1" indent="-285750">
              <a:buFont typeface="Arial" panose="020B0604020202020204" pitchFamily="34" charset="0"/>
              <a:buChar char="•"/>
            </a:pPr>
            <a:r>
              <a:rPr lang="en-US" sz="1600" dirty="0"/>
              <a:t>High-Throughput JPEG 2000 (HTJ2K) </a:t>
            </a:r>
            <a:endParaRPr lang="en-US" sz="1600" dirty="0">
              <a:ea typeface="Calibri"/>
              <a:cs typeface="Calibri"/>
            </a:endParaRPr>
          </a:p>
          <a:p>
            <a:pPr marL="1200150" lvl="2" indent="-285750">
              <a:buFont typeface="Arial" panose="020B0604020202020204" pitchFamily="34" charset="0"/>
              <a:buChar char="•"/>
            </a:pPr>
            <a:r>
              <a:rPr lang="en-US" sz="1600" dirty="0"/>
              <a:t>order of magnitude improvement over JPEG-2000 </a:t>
            </a:r>
            <a:endParaRPr lang="en-US" sz="1600" dirty="0">
              <a:ea typeface="Calibri"/>
              <a:cs typeface="Calibri"/>
            </a:endParaRPr>
          </a:p>
          <a:p>
            <a:pPr marL="742950" lvl="1" indent="-285750">
              <a:buFont typeface="Arial" panose="020B0604020202020204" pitchFamily="34" charset="0"/>
              <a:buChar char="•"/>
            </a:pPr>
            <a:r>
              <a:rPr lang="en-US" sz="1600" dirty="0"/>
              <a:t>Optimized HTJ2K</a:t>
            </a:r>
            <a:endParaRPr lang="en-US" sz="1600" dirty="0">
              <a:ea typeface="Calibri"/>
              <a:cs typeface="Calibri"/>
            </a:endParaRPr>
          </a:p>
          <a:p>
            <a:pPr marL="1200150" lvl="2" indent="-285750">
              <a:buFont typeface="Arial" panose="020B0604020202020204" pitchFamily="34" charset="0"/>
              <a:buChar char="•"/>
            </a:pPr>
            <a:r>
              <a:rPr lang="en-US" sz="1600" dirty="0"/>
              <a:t>Takes advantage of the Intel Xeon architecture such as the AVX-512 instruction set and massively parallel compute</a:t>
            </a:r>
            <a:endParaRPr lang="en-US" sz="1600" dirty="0">
              <a:ea typeface="Calibri"/>
              <a:cs typeface="Calibri"/>
            </a:endParaRPr>
          </a:p>
          <a:p>
            <a:pPr marL="1200150" lvl="2" indent="-285750">
              <a:buFont typeface="Arial" panose="020B0604020202020204" pitchFamily="34" charset="0"/>
              <a:buChar char="•"/>
            </a:pPr>
            <a:r>
              <a:rPr lang="en-US" sz="1600" dirty="0"/>
              <a:t>Reduce encode timings by up to 7x - 12x without any impact to the compression efficiency</a:t>
            </a:r>
            <a:endParaRPr lang="en-US" sz="1600" dirty="0">
              <a:ea typeface="Calibri"/>
              <a:cs typeface="Calibri"/>
            </a:endParaRPr>
          </a:p>
        </p:txBody>
      </p:sp>
      <p:pic>
        <p:nvPicPr>
          <p:cNvPr id="4" name="Audio 3">
            <a:hlinkClick r:id="" action="ppaction://media"/>
            <a:extLst>
              <a:ext uri="{FF2B5EF4-FFF2-40B4-BE49-F238E27FC236}">
                <a16:creationId xmlns:a16="http://schemas.microsoft.com/office/drawing/2014/main" id="{6F0BB4F6-1DCC-0F0C-2B40-2A495073FDF3}"/>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941360763"/>
      </p:ext>
    </p:extLst>
  </p:cSld>
  <p:clrMapOvr>
    <a:masterClrMapping/>
  </p:clrMapOvr>
  <mc:AlternateContent xmlns:mc="http://schemas.openxmlformats.org/markup-compatibility/2006">
    <mc:Choice xmlns:p14="http://schemas.microsoft.com/office/powerpoint/2010/main" Requires="p14">
      <p:transition spd="slow" p14:dur="2000" advTm="152007"/>
    </mc:Choice>
    <mc:Fallback>
      <p:transition spd="slow" advTm="1520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28">
                                            <p:txEl>
                                              <p:pRg st="0" end="0"/>
                                            </p:txEl>
                                          </p:spTgt>
                                        </p:tgtEl>
                                        <p:attrNameLst>
                                          <p:attrName>style.visibility</p:attrName>
                                        </p:attrNameLst>
                                      </p:cBhvr>
                                      <p:to>
                                        <p:strVal val="visible"/>
                                      </p:to>
                                    </p:set>
                                    <p:animEffect transition="in" filter="fade">
                                      <p:cBhvr>
                                        <p:cTn id="11" dur="500"/>
                                        <p:tgtEl>
                                          <p:spTgt spid="2128">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128">
                                            <p:txEl>
                                              <p:pRg st="1" end="1"/>
                                            </p:txEl>
                                          </p:spTgt>
                                        </p:tgtEl>
                                        <p:attrNameLst>
                                          <p:attrName>style.visibility</p:attrName>
                                        </p:attrNameLst>
                                      </p:cBhvr>
                                      <p:to>
                                        <p:strVal val="visible"/>
                                      </p:to>
                                    </p:set>
                                    <p:animEffect transition="in" filter="fade">
                                      <p:cBhvr>
                                        <p:cTn id="14" dur="500"/>
                                        <p:tgtEl>
                                          <p:spTgt spid="2128">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128">
                                            <p:txEl>
                                              <p:pRg st="2" end="2"/>
                                            </p:txEl>
                                          </p:spTgt>
                                        </p:tgtEl>
                                        <p:attrNameLst>
                                          <p:attrName>style.visibility</p:attrName>
                                        </p:attrNameLst>
                                      </p:cBhvr>
                                      <p:to>
                                        <p:strVal val="visible"/>
                                      </p:to>
                                    </p:set>
                                    <p:animEffect transition="in" filter="fade">
                                      <p:cBhvr>
                                        <p:cTn id="17" dur="500"/>
                                        <p:tgtEl>
                                          <p:spTgt spid="212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128">
                                            <p:txEl>
                                              <p:pRg st="3" end="3"/>
                                            </p:txEl>
                                          </p:spTgt>
                                        </p:tgtEl>
                                        <p:attrNameLst>
                                          <p:attrName>style.visibility</p:attrName>
                                        </p:attrNameLst>
                                      </p:cBhvr>
                                      <p:to>
                                        <p:strVal val="visible"/>
                                      </p:to>
                                    </p:set>
                                    <p:animEffect transition="in" filter="fade">
                                      <p:cBhvr>
                                        <p:cTn id="20" dur="500"/>
                                        <p:tgtEl>
                                          <p:spTgt spid="2128">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128">
                                            <p:txEl>
                                              <p:pRg st="4" end="4"/>
                                            </p:txEl>
                                          </p:spTgt>
                                        </p:tgtEl>
                                        <p:attrNameLst>
                                          <p:attrName>style.visibility</p:attrName>
                                        </p:attrNameLst>
                                      </p:cBhvr>
                                      <p:to>
                                        <p:strVal val="visible"/>
                                      </p:to>
                                    </p:set>
                                    <p:animEffect transition="in" filter="fade">
                                      <p:cBhvr>
                                        <p:cTn id="23" dur="500"/>
                                        <p:tgtEl>
                                          <p:spTgt spid="212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28">
                                            <p:txEl>
                                              <p:pRg st="6" end="6"/>
                                            </p:txEl>
                                          </p:spTgt>
                                        </p:tgtEl>
                                        <p:attrNameLst>
                                          <p:attrName>style.visibility</p:attrName>
                                        </p:attrNameLst>
                                      </p:cBhvr>
                                      <p:to>
                                        <p:strVal val="visible"/>
                                      </p:to>
                                    </p:set>
                                    <p:animEffect transition="in" filter="fade">
                                      <p:cBhvr>
                                        <p:cTn id="28" dur="500"/>
                                        <p:tgtEl>
                                          <p:spTgt spid="2128">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128">
                                            <p:txEl>
                                              <p:pRg st="7" end="7"/>
                                            </p:txEl>
                                          </p:spTgt>
                                        </p:tgtEl>
                                        <p:attrNameLst>
                                          <p:attrName>style.visibility</p:attrName>
                                        </p:attrNameLst>
                                      </p:cBhvr>
                                      <p:to>
                                        <p:strVal val="visible"/>
                                      </p:to>
                                    </p:set>
                                    <p:animEffect transition="in" filter="fade">
                                      <p:cBhvr>
                                        <p:cTn id="31" dur="500"/>
                                        <p:tgtEl>
                                          <p:spTgt spid="2128">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128">
                                            <p:txEl>
                                              <p:pRg st="8" end="8"/>
                                            </p:txEl>
                                          </p:spTgt>
                                        </p:tgtEl>
                                        <p:attrNameLst>
                                          <p:attrName>style.visibility</p:attrName>
                                        </p:attrNameLst>
                                      </p:cBhvr>
                                      <p:to>
                                        <p:strVal val="visible"/>
                                      </p:to>
                                    </p:set>
                                    <p:animEffect transition="in" filter="fade">
                                      <p:cBhvr>
                                        <p:cTn id="34" dur="500"/>
                                        <p:tgtEl>
                                          <p:spTgt spid="2128">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128">
                                            <p:txEl>
                                              <p:pRg st="9" end="9"/>
                                            </p:txEl>
                                          </p:spTgt>
                                        </p:tgtEl>
                                        <p:attrNameLst>
                                          <p:attrName>style.visibility</p:attrName>
                                        </p:attrNameLst>
                                      </p:cBhvr>
                                      <p:to>
                                        <p:strVal val="visible"/>
                                      </p:to>
                                    </p:set>
                                    <p:animEffect transition="in" filter="fade">
                                      <p:cBhvr>
                                        <p:cTn id="37" dur="500"/>
                                        <p:tgtEl>
                                          <p:spTgt spid="2128">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128">
                                            <p:txEl>
                                              <p:pRg st="10" end="10"/>
                                            </p:txEl>
                                          </p:spTgt>
                                        </p:tgtEl>
                                        <p:attrNameLst>
                                          <p:attrName>style.visibility</p:attrName>
                                        </p:attrNameLst>
                                      </p:cBhvr>
                                      <p:to>
                                        <p:strVal val="visible"/>
                                      </p:to>
                                    </p:set>
                                    <p:animEffect transition="in" filter="fade">
                                      <p:cBhvr>
                                        <p:cTn id="40" dur="500"/>
                                        <p:tgtEl>
                                          <p:spTgt spid="2128">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128">
                                            <p:txEl>
                                              <p:pRg st="11" end="11"/>
                                            </p:txEl>
                                          </p:spTgt>
                                        </p:tgtEl>
                                        <p:attrNameLst>
                                          <p:attrName>style.visibility</p:attrName>
                                        </p:attrNameLst>
                                      </p:cBhvr>
                                      <p:to>
                                        <p:strVal val="visible"/>
                                      </p:to>
                                    </p:set>
                                    <p:animEffect transition="in" filter="fade">
                                      <p:cBhvr>
                                        <p:cTn id="43" dur="500"/>
                                        <p:tgtEl>
                                          <p:spTgt spid="2128">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128">
                                            <p:txEl>
                                              <p:pRg st="12" end="12"/>
                                            </p:txEl>
                                          </p:spTgt>
                                        </p:tgtEl>
                                        <p:attrNameLst>
                                          <p:attrName>style.visibility</p:attrName>
                                        </p:attrNameLst>
                                      </p:cBhvr>
                                      <p:to>
                                        <p:strVal val="visible"/>
                                      </p:to>
                                    </p:set>
                                    <p:animEffect transition="in" filter="fade">
                                      <p:cBhvr>
                                        <p:cTn id="46" dur="500"/>
                                        <p:tgtEl>
                                          <p:spTgt spid="2128">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128">
                                            <p:txEl>
                                              <p:pRg st="13" end="13"/>
                                            </p:txEl>
                                          </p:spTgt>
                                        </p:tgtEl>
                                        <p:attrNameLst>
                                          <p:attrName>style.visibility</p:attrName>
                                        </p:attrNameLst>
                                      </p:cBhvr>
                                      <p:to>
                                        <p:strVal val="visible"/>
                                      </p:to>
                                    </p:set>
                                    <p:animEffect transition="in" filter="fade">
                                      <p:cBhvr>
                                        <p:cTn id="49" dur="500"/>
                                        <p:tgtEl>
                                          <p:spTgt spid="2128">
                                            <p:txEl>
                                              <p:pRg st="13" end="1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128">
                                            <p:txEl>
                                              <p:pRg st="14" end="14"/>
                                            </p:txEl>
                                          </p:spTgt>
                                        </p:tgtEl>
                                        <p:attrNameLst>
                                          <p:attrName>style.visibility</p:attrName>
                                        </p:attrNameLst>
                                      </p:cBhvr>
                                      <p:to>
                                        <p:strVal val="visible"/>
                                      </p:to>
                                    </p:set>
                                    <p:animEffect transition="in" filter="fade">
                                      <p:cBhvr>
                                        <p:cTn id="52" dur="500"/>
                                        <p:tgtEl>
                                          <p:spTgt spid="2128">
                                            <p:txEl>
                                              <p:pRg st="14" end="14"/>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128">
                                            <p:txEl>
                                              <p:pRg st="15" end="15"/>
                                            </p:txEl>
                                          </p:spTgt>
                                        </p:tgtEl>
                                        <p:attrNameLst>
                                          <p:attrName>style.visibility</p:attrName>
                                        </p:attrNameLst>
                                      </p:cBhvr>
                                      <p:to>
                                        <p:strVal val="visible"/>
                                      </p:to>
                                    </p:set>
                                    <p:animEffect transition="in" filter="fade">
                                      <p:cBhvr>
                                        <p:cTn id="55" dur="500"/>
                                        <p:tgtEl>
                                          <p:spTgt spid="212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6"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A2440-8F5D-5EF8-CDAE-947E6825C9E0}"/>
              </a:ext>
            </a:extLst>
          </p:cNvPr>
          <p:cNvSpPr>
            <a:spLocks noGrp="1"/>
          </p:cNvSpPr>
          <p:nvPr>
            <p:ph type="title"/>
          </p:nvPr>
        </p:nvSpPr>
        <p:spPr>
          <a:xfrm>
            <a:off x="838199" y="-104574"/>
            <a:ext cx="10515600" cy="1052004"/>
          </a:xfrm>
        </p:spPr>
        <p:txBody>
          <a:bodyPr/>
          <a:lstStyle/>
          <a:p>
            <a:r>
              <a:rPr lang="en-US" b="1"/>
              <a:t>Results</a:t>
            </a:r>
            <a:r>
              <a:rPr lang="en-US"/>
              <a:t> </a:t>
            </a:r>
            <a:r>
              <a:rPr lang="en-US" b="1"/>
              <a:t>&amp; Call To Action  </a:t>
            </a:r>
          </a:p>
        </p:txBody>
      </p:sp>
      <p:graphicFrame>
        <p:nvGraphicFramePr>
          <p:cNvPr id="4" name="Content Placeholder 3">
            <a:extLst>
              <a:ext uri="{FF2B5EF4-FFF2-40B4-BE49-F238E27FC236}">
                <a16:creationId xmlns:a16="http://schemas.microsoft.com/office/drawing/2014/main" id="{7337F96C-E8EC-964F-D7D1-6BCC9248C7B3}"/>
              </a:ext>
            </a:extLst>
          </p:cNvPr>
          <p:cNvGraphicFramePr>
            <a:graphicFrameLocks noGrp="1"/>
          </p:cNvGraphicFramePr>
          <p:nvPr>
            <p:ph idx="1"/>
            <p:extLst>
              <p:ext uri="{D42A27DB-BD31-4B8C-83A1-F6EECF244321}">
                <p14:modId xmlns:p14="http://schemas.microsoft.com/office/powerpoint/2010/main" val="4069929111"/>
              </p:ext>
            </p:extLst>
          </p:nvPr>
        </p:nvGraphicFramePr>
        <p:xfrm>
          <a:off x="1306917" y="859657"/>
          <a:ext cx="8740400" cy="3539303"/>
        </p:xfrm>
        <a:graphic>
          <a:graphicData uri="http://schemas.openxmlformats.org/drawingml/2006/table">
            <a:tbl>
              <a:tblPr firstRow="1" firstCol="1" bandRow="1">
                <a:tableStyleId>{5C22544A-7EE6-4342-B048-85BDC9FD1C3A}</a:tableStyleId>
              </a:tblPr>
              <a:tblGrid>
                <a:gridCol w="1174225">
                  <a:extLst>
                    <a:ext uri="{9D8B030D-6E8A-4147-A177-3AD203B41FA5}">
                      <a16:colId xmlns:a16="http://schemas.microsoft.com/office/drawing/2014/main" val="1441803618"/>
                    </a:ext>
                  </a:extLst>
                </a:gridCol>
                <a:gridCol w="1287859">
                  <a:extLst>
                    <a:ext uri="{9D8B030D-6E8A-4147-A177-3AD203B41FA5}">
                      <a16:colId xmlns:a16="http://schemas.microsoft.com/office/drawing/2014/main" val="1384364038"/>
                    </a:ext>
                  </a:extLst>
                </a:gridCol>
                <a:gridCol w="1231042">
                  <a:extLst>
                    <a:ext uri="{9D8B030D-6E8A-4147-A177-3AD203B41FA5}">
                      <a16:colId xmlns:a16="http://schemas.microsoft.com/office/drawing/2014/main" val="3672061556"/>
                    </a:ext>
                  </a:extLst>
                </a:gridCol>
                <a:gridCol w="1231042">
                  <a:extLst>
                    <a:ext uri="{9D8B030D-6E8A-4147-A177-3AD203B41FA5}">
                      <a16:colId xmlns:a16="http://schemas.microsoft.com/office/drawing/2014/main" val="3360407150"/>
                    </a:ext>
                  </a:extLst>
                </a:gridCol>
                <a:gridCol w="1325738">
                  <a:extLst>
                    <a:ext uri="{9D8B030D-6E8A-4147-A177-3AD203B41FA5}">
                      <a16:colId xmlns:a16="http://schemas.microsoft.com/office/drawing/2014/main" val="272179845"/>
                    </a:ext>
                  </a:extLst>
                </a:gridCol>
                <a:gridCol w="1408860">
                  <a:extLst>
                    <a:ext uri="{9D8B030D-6E8A-4147-A177-3AD203B41FA5}">
                      <a16:colId xmlns:a16="http://schemas.microsoft.com/office/drawing/2014/main" val="2191337425"/>
                    </a:ext>
                  </a:extLst>
                </a:gridCol>
                <a:gridCol w="1081634">
                  <a:extLst>
                    <a:ext uri="{9D8B030D-6E8A-4147-A177-3AD203B41FA5}">
                      <a16:colId xmlns:a16="http://schemas.microsoft.com/office/drawing/2014/main" val="1483054809"/>
                    </a:ext>
                  </a:extLst>
                </a:gridCol>
              </a:tblGrid>
              <a:tr h="345937">
                <a:tc>
                  <a:txBody>
                    <a:bodyPr/>
                    <a:lstStyle/>
                    <a:p>
                      <a:endParaRPr lang="en-US" sz="1400">
                        <a:effectLst/>
                        <a:latin typeface="+mn-lt"/>
                      </a:endParaRPr>
                    </a:p>
                  </a:txBody>
                  <a:tcPr marL="68580" marR="68580" marT="0" marB="0" anchor="b"/>
                </a:tc>
                <a:tc gridSpan="2">
                  <a:txBody>
                    <a:bodyPr/>
                    <a:lstStyle/>
                    <a:p>
                      <a:pPr marL="0" marR="0" algn="ctr">
                        <a:spcBef>
                          <a:spcPts val="0"/>
                        </a:spcBef>
                        <a:spcAft>
                          <a:spcPts val="0"/>
                        </a:spcAft>
                      </a:pPr>
                      <a:r>
                        <a:rPr lang="en-US" sz="1400" dirty="0">
                          <a:effectLst/>
                          <a:latin typeface="+mn-lt"/>
                        </a:rPr>
                        <a:t>JPEG-XL</a:t>
                      </a:r>
                      <a:endParaRPr lang="en-US" sz="1400" dirty="0">
                        <a:effectLst/>
                        <a:latin typeface="+mn-lt"/>
                        <a:ea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spcBef>
                          <a:spcPts val="0"/>
                        </a:spcBef>
                        <a:spcAft>
                          <a:spcPts val="0"/>
                        </a:spcAft>
                      </a:pPr>
                      <a:r>
                        <a:rPr lang="en-US" sz="1400" dirty="0">
                          <a:effectLst/>
                          <a:latin typeface="+mn-lt"/>
                        </a:rPr>
                        <a:t>HTJ2K</a:t>
                      </a:r>
                      <a:endParaRPr lang="en-US" sz="1400" dirty="0">
                        <a:effectLst/>
                        <a:latin typeface="+mn-lt"/>
                        <a:ea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spcBef>
                          <a:spcPts val="0"/>
                        </a:spcBef>
                        <a:spcAft>
                          <a:spcPts val="0"/>
                        </a:spcAft>
                      </a:pPr>
                      <a:r>
                        <a:rPr lang="en-US" sz="1400" dirty="0">
                          <a:effectLst/>
                          <a:latin typeface="+mn-lt"/>
                        </a:rPr>
                        <a:t>Optimized HTJ2K</a:t>
                      </a:r>
                      <a:endParaRPr lang="en-US" sz="1400" dirty="0">
                        <a:effectLst/>
                        <a:latin typeface="+mn-lt"/>
                        <a:ea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370567896"/>
                  </a:ext>
                </a:extLst>
              </a:tr>
              <a:tr h="967052">
                <a:tc>
                  <a:txBody>
                    <a:bodyPr/>
                    <a:lstStyle/>
                    <a:p>
                      <a:pPr marL="0" marR="0">
                        <a:spcBef>
                          <a:spcPts val="0"/>
                        </a:spcBef>
                        <a:spcAft>
                          <a:spcPts val="0"/>
                        </a:spcAft>
                      </a:pPr>
                      <a:r>
                        <a:rPr lang="en-US" sz="1400" dirty="0">
                          <a:effectLst/>
                          <a:latin typeface="+mn-lt"/>
                        </a:rPr>
                        <a:t>Image resolution</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Compression Ratio</a:t>
                      </a:r>
                      <a:r>
                        <a:rPr lang="en-US" sz="1400" baseline="30000" dirty="0">
                          <a:effectLst/>
                          <a:latin typeface="+mn-lt"/>
                        </a:rPr>
                        <a:t>§</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Encoding Time (</a:t>
                      </a:r>
                      <a:r>
                        <a:rPr lang="en-US" sz="1400" dirty="0" err="1">
                          <a:effectLst/>
                          <a:latin typeface="+mn-lt"/>
                        </a:rPr>
                        <a:t>ms</a:t>
                      </a:r>
                      <a:r>
                        <a:rPr lang="en-US" sz="1400" dirty="0">
                          <a:effectLst/>
                          <a:latin typeface="+mn-lt"/>
                        </a:rPr>
                        <a:t>)</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Compression Ratio</a:t>
                      </a:r>
                      <a:r>
                        <a:rPr lang="en-US" sz="1400" baseline="30000" dirty="0">
                          <a:effectLst/>
                          <a:latin typeface="+mn-lt"/>
                        </a:rPr>
                        <a:t>§</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Encoding Time (</a:t>
                      </a:r>
                      <a:r>
                        <a:rPr lang="en-US" sz="1400" dirty="0" err="1">
                          <a:effectLst/>
                          <a:latin typeface="+mn-lt"/>
                        </a:rPr>
                        <a:t>ms</a:t>
                      </a:r>
                      <a:r>
                        <a:rPr lang="en-US" sz="1400" dirty="0">
                          <a:effectLst/>
                          <a:latin typeface="+mn-lt"/>
                        </a:rPr>
                        <a:t>)</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Compression Ratio</a:t>
                      </a:r>
                      <a:r>
                        <a:rPr lang="en-US" sz="1400" baseline="30000" dirty="0">
                          <a:effectLst/>
                          <a:latin typeface="+mn-lt"/>
                        </a:rPr>
                        <a:t>§</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Encoding Time (</a:t>
                      </a:r>
                      <a:r>
                        <a:rPr lang="en-US" sz="1400" dirty="0" err="1">
                          <a:effectLst/>
                          <a:latin typeface="+mn-lt"/>
                        </a:rPr>
                        <a:t>ms</a:t>
                      </a:r>
                      <a:r>
                        <a:rPr lang="en-US" sz="1400" dirty="0">
                          <a:effectLst/>
                          <a:latin typeface="+mn-lt"/>
                        </a:rPr>
                        <a:t>)</a:t>
                      </a:r>
                      <a:endParaRPr lang="en-US" sz="1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643716308"/>
                  </a:ext>
                </a:extLst>
              </a:tr>
              <a:tr h="339386">
                <a:tc>
                  <a:txBody>
                    <a:bodyPr/>
                    <a:lstStyle/>
                    <a:p>
                      <a:pPr marL="0" marR="0" algn="just">
                        <a:spcBef>
                          <a:spcPts val="0"/>
                        </a:spcBef>
                        <a:spcAft>
                          <a:spcPts val="0"/>
                        </a:spcAft>
                      </a:pPr>
                      <a:r>
                        <a:rPr lang="en-US" sz="1400" dirty="0">
                          <a:effectLst/>
                          <a:latin typeface="+mn-lt"/>
                        </a:rPr>
                        <a:t>512x512</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4.2</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81</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3.3</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highlight>
                            <a:srgbClr val="FF0000"/>
                          </a:highlight>
                          <a:latin typeface="+mn-lt"/>
                        </a:rPr>
                        <a:t>15.63</a:t>
                      </a:r>
                      <a:endParaRPr lang="en-US" sz="1400" dirty="0">
                        <a:effectLst/>
                        <a:highlight>
                          <a:srgbClr val="FF0000"/>
                        </a:highligh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highlight>
                            <a:srgbClr val="00FF00"/>
                          </a:highlight>
                          <a:latin typeface="+mn-lt"/>
                        </a:rPr>
                        <a:t>3.3</a:t>
                      </a:r>
                      <a:endParaRPr lang="en-US" sz="1400" dirty="0">
                        <a:effectLst/>
                        <a:highlight>
                          <a:srgbClr val="00FF00"/>
                        </a:highligh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highlight>
                            <a:srgbClr val="00FF00"/>
                          </a:highlight>
                          <a:latin typeface="+mn-lt"/>
                        </a:rPr>
                        <a:t>1.3</a:t>
                      </a:r>
                      <a:endParaRPr lang="en-US" sz="1400" dirty="0">
                        <a:effectLst/>
                        <a:highlight>
                          <a:srgbClr val="00FF00"/>
                        </a:highligh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593965182"/>
                  </a:ext>
                </a:extLst>
              </a:tr>
              <a:tr h="628976">
                <a:tc>
                  <a:txBody>
                    <a:bodyPr/>
                    <a:lstStyle/>
                    <a:p>
                      <a:pPr marL="0" marR="0" algn="just">
                        <a:spcBef>
                          <a:spcPts val="0"/>
                        </a:spcBef>
                        <a:spcAft>
                          <a:spcPts val="0"/>
                        </a:spcAft>
                      </a:pPr>
                      <a:r>
                        <a:rPr lang="en-US" sz="1400" dirty="0">
                          <a:effectLst/>
                          <a:latin typeface="+mn-lt"/>
                        </a:rPr>
                        <a:t>2394x3062</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3.2</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462</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2.9</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210.21</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2.9</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30.5</a:t>
                      </a:r>
                      <a:endParaRPr lang="en-US" sz="1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62094888"/>
                  </a:ext>
                </a:extLst>
              </a:tr>
              <a:tr h="628976">
                <a:tc>
                  <a:txBody>
                    <a:bodyPr/>
                    <a:lstStyle/>
                    <a:p>
                      <a:pPr marL="0" marR="0" algn="just">
                        <a:spcBef>
                          <a:spcPts val="0"/>
                        </a:spcBef>
                        <a:spcAft>
                          <a:spcPts val="0"/>
                        </a:spcAft>
                      </a:pPr>
                      <a:r>
                        <a:rPr lang="en-US" sz="1400" dirty="0">
                          <a:effectLst/>
                          <a:latin typeface="+mn-lt"/>
                        </a:rPr>
                        <a:t>1024x1407</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14.2</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127</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12.5</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23.1</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12.5</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2.9</a:t>
                      </a:r>
                      <a:endParaRPr lang="en-US" sz="1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88027770"/>
                  </a:ext>
                </a:extLst>
              </a:tr>
              <a:tr h="628976">
                <a:tc>
                  <a:txBody>
                    <a:bodyPr/>
                    <a:lstStyle/>
                    <a:p>
                      <a:pPr marL="0" marR="0" algn="just">
                        <a:spcBef>
                          <a:spcPts val="0"/>
                        </a:spcBef>
                        <a:spcAft>
                          <a:spcPts val="0"/>
                        </a:spcAft>
                      </a:pPr>
                      <a:r>
                        <a:rPr lang="en-US" sz="1400" dirty="0">
                          <a:effectLst/>
                          <a:latin typeface="+mn-lt"/>
                        </a:rPr>
                        <a:t>2000x4164</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2.4</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411</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2.3</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179.88</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2.3</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28.8</a:t>
                      </a:r>
                      <a:endParaRPr lang="en-US" sz="1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691025794"/>
                  </a:ext>
                </a:extLst>
              </a:tr>
            </a:tbl>
          </a:graphicData>
        </a:graphic>
      </p:graphicFrame>
      <p:sp>
        <p:nvSpPr>
          <p:cNvPr id="6" name="TextBox 5">
            <a:extLst>
              <a:ext uri="{FF2B5EF4-FFF2-40B4-BE49-F238E27FC236}">
                <a16:creationId xmlns:a16="http://schemas.microsoft.com/office/drawing/2014/main" id="{01DAFB9A-A7A5-9D4F-88CC-0F004E93A80E}"/>
              </a:ext>
            </a:extLst>
          </p:cNvPr>
          <p:cNvSpPr txBox="1"/>
          <p:nvPr/>
        </p:nvSpPr>
        <p:spPr>
          <a:xfrm>
            <a:off x="1306917" y="4455046"/>
            <a:ext cx="6094268" cy="249877"/>
          </a:xfrm>
          <a:prstGeom prst="rect">
            <a:avLst/>
          </a:prstGeom>
          <a:noFill/>
        </p:spPr>
        <p:txBody>
          <a:bodyPr wrap="square">
            <a:spAutoFit/>
          </a:bodyPr>
          <a:lstStyle/>
          <a:p>
            <a:pPr marL="0" marR="685800" algn="just">
              <a:lnSpc>
                <a:spcPts val="1200"/>
              </a:lnSpc>
              <a:spcBef>
                <a:spcPts val="600"/>
              </a:spcBef>
              <a:spcAft>
                <a:spcPts val="1800"/>
              </a:spcAft>
            </a:pPr>
            <a:r>
              <a:rPr lang="en-US" sz="1200" b="1" baseline="30000">
                <a:solidFill>
                  <a:srgbClr val="000000"/>
                </a:solidFill>
                <a:effectLst/>
                <a:latin typeface="Times New Roman" panose="02020603050405020304" pitchFamily="18" charset="0"/>
                <a:ea typeface="Times New Roman" panose="02020603050405020304" pitchFamily="18" charset="0"/>
              </a:rPr>
              <a:t>§ </a:t>
            </a:r>
            <a:r>
              <a:rPr lang="en-US" sz="1200">
                <a:effectLst/>
                <a:latin typeface="Times New Roman" panose="02020603050405020304" pitchFamily="18" charset="0"/>
                <a:ea typeface="Times New Roman" panose="02020603050405020304" pitchFamily="18" charset="0"/>
              </a:rPr>
              <a:t>Original Size / Compressed Size; Higher the better.  </a:t>
            </a:r>
            <a:endParaRPr lang="en-US" sz="110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5E861013-A5CB-9568-C7C8-BC388057B3D1}"/>
              </a:ext>
            </a:extLst>
          </p:cNvPr>
          <p:cNvSpPr txBox="1"/>
          <p:nvPr/>
        </p:nvSpPr>
        <p:spPr>
          <a:xfrm>
            <a:off x="36109" y="5802455"/>
            <a:ext cx="11907981" cy="1055545"/>
          </a:xfrm>
          <a:prstGeom prst="rect">
            <a:avLst/>
          </a:prstGeom>
          <a:noFill/>
        </p:spPr>
        <p:txBody>
          <a:bodyPr wrap="square">
            <a:spAutoFit/>
          </a:bodyPr>
          <a:lstStyle/>
          <a:p>
            <a:pPr marL="112395" marR="0" indent="-40640">
              <a:lnSpc>
                <a:spcPct val="82000"/>
              </a:lnSpc>
              <a:spcBef>
                <a:spcPts val="230"/>
              </a:spcBef>
              <a:spcAft>
                <a:spcPts val="0"/>
              </a:spcAft>
            </a:pPr>
            <a:r>
              <a:rPr lang="en-US" sz="800" b="1">
                <a:solidFill>
                  <a:srgbClr val="2E2F2E"/>
                </a:solidFill>
                <a:effectLst/>
                <a:ea typeface="IntelOne Text" panose="020B0503020203020204" pitchFamily="34" charset="0"/>
                <a:cs typeface="IntelOne Text" panose="020B0503020203020204" pitchFamily="34" charset="0"/>
              </a:rPr>
              <a:t>Notices &amp; Disclaimer</a:t>
            </a:r>
            <a:r>
              <a:rPr lang="en-US" sz="800">
                <a:solidFill>
                  <a:srgbClr val="2E2F2E"/>
                </a:solidFill>
                <a:effectLst/>
                <a:ea typeface="IntelOne Text" panose="020B0503020203020204" pitchFamily="34" charset="0"/>
                <a:cs typeface="IntelOne Text" panose="020B0503020203020204" pitchFamily="34" charset="0"/>
              </a:rPr>
              <a:t>: JPEGXL Results: Testing completed 6/15/2022 by Intel. System under test: 2x Intel® Xeon® Gold 6252N processors (24 cores per socket @ 2.30 GHz), 192 GB DDR4, 1.92 TB storage, BIOS version: 5.14, OS: Ubuntu 18.0.4.</a:t>
            </a:r>
          </a:p>
          <a:p>
            <a:pPr marL="112395" marR="0" indent="-40640">
              <a:lnSpc>
                <a:spcPct val="82000"/>
              </a:lnSpc>
              <a:spcBef>
                <a:spcPts val="230"/>
              </a:spcBef>
              <a:spcAft>
                <a:spcPts val="0"/>
              </a:spcAft>
            </a:pPr>
            <a:r>
              <a:rPr lang="en-US" sz="800">
                <a:solidFill>
                  <a:srgbClr val="2E2F2E"/>
                </a:solidFill>
                <a:effectLst/>
                <a:ea typeface="IntelOne Text" panose="020B0503020203020204" pitchFamily="34" charset="0"/>
                <a:cs typeface="IntelOne Text" panose="020B0503020203020204" pitchFamily="34" charset="0"/>
              </a:rPr>
              <a:t>HTJ2K Results: Testing</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completed</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8/3/2022</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by</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Intel.</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System</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under</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test:</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2x</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4th</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Gen</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Intel®</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Xeon®</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Scalable</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processors,</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(48</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cores</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per</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socket</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3.6</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GHz),</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CPU</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QDF=QY5E,</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D0</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stepping,</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PCH</a:t>
            </a:r>
            <a:r>
              <a:rPr lang="en-US" sz="800" spc="-25">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WDF=QY0U,</a:t>
            </a:r>
            <a:r>
              <a:rPr lang="en-US" sz="800" spc="200">
                <a:solidFill>
                  <a:srgbClr val="2E2F2E"/>
                </a:solidFill>
                <a:effectLst/>
                <a:ea typeface="IntelOne Text" panose="020B0503020203020204" pitchFamily="34" charset="0"/>
                <a:cs typeface="IntelOne Text" panose="020B0503020203020204" pitchFamily="34" charset="0"/>
              </a:rPr>
              <a:t> </a:t>
            </a:r>
            <a:r>
              <a:rPr lang="en-US" sz="800">
                <a:solidFill>
                  <a:srgbClr val="2E2F2E"/>
                </a:solidFill>
                <a:effectLst/>
                <a:ea typeface="IntelOne Text" panose="020B0503020203020204" pitchFamily="34" charset="0"/>
                <a:cs typeface="IntelOne Text" panose="020B0503020203020204" pitchFamily="34" charset="0"/>
              </a:rPr>
              <a:t>Intel® Speed Select Technology disabled, 64 GB DDR5 4800, OS: Red Hat 8.5.0-3 Linux version 4.18.0-348.el8.x86_64.</a:t>
            </a:r>
          </a:p>
          <a:p>
            <a:pPr marL="112395" marR="0" indent="-40640">
              <a:lnSpc>
                <a:spcPct val="82000"/>
              </a:lnSpc>
              <a:spcBef>
                <a:spcPts val="230"/>
              </a:spcBef>
              <a:spcAft>
                <a:spcPts val="0"/>
              </a:spcAft>
            </a:pPr>
            <a:r>
              <a:rPr lang="en-US" sz="800">
                <a:effectLst/>
                <a:ea typeface="IntelOne Text" panose="020B0503020203020204" pitchFamily="34" charset="0"/>
                <a:cs typeface="IntelOne Text" panose="020B0503020203020204" pitchFamily="34" charset="0"/>
              </a:rPr>
              <a:t>Performance varies by use, configuration and other factors. Learn more at www.intel.com/PerformanceIndex.</a:t>
            </a:r>
          </a:p>
          <a:p>
            <a:pPr marL="112395" marR="0" indent="-40640">
              <a:lnSpc>
                <a:spcPct val="82000"/>
              </a:lnSpc>
              <a:spcBef>
                <a:spcPts val="230"/>
              </a:spcBef>
              <a:spcAft>
                <a:spcPts val="0"/>
              </a:spcAft>
            </a:pPr>
            <a:r>
              <a:rPr lang="en-US" sz="800">
                <a:effectLst/>
                <a:ea typeface="IntelOne Text" panose="020B0503020203020204" pitchFamily="34" charset="0"/>
                <a:cs typeface="IntelOne Text" panose="020B0503020203020204" pitchFamily="34" charset="0"/>
              </a:rPr>
              <a:t>Performance results are based on testing as of dates shown in configurations and may not reflect all publicly available updates. See configuration disclosure for configuration details. No product or component can be absolutely secure. All testing was performed by Intel.</a:t>
            </a:r>
          </a:p>
          <a:p>
            <a:pPr marL="112395" marR="0" indent="-40640">
              <a:lnSpc>
                <a:spcPct val="82000"/>
              </a:lnSpc>
              <a:spcBef>
                <a:spcPts val="230"/>
              </a:spcBef>
              <a:spcAft>
                <a:spcPts val="0"/>
              </a:spcAft>
            </a:pPr>
            <a:r>
              <a:rPr lang="en-US" sz="800">
                <a:effectLst/>
                <a:ea typeface="IntelOne Text" panose="020B0503020203020204" pitchFamily="34" charset="0"/>
                <a:cs typeface="IntelOne Text" panose="020B0503020203020204" pitchFamily="34" charset="0"/>
              </a:rPr>
              <a:t>Intel does not control or audit third-party data. You should consult other sources to evaluate accuracy. Your costs and results may vary.</a:t>
            </a:r>
          </a:p>
          <a:p>
            <a:pPr marL="112395" marR="0" indent="-40640">
              <a:lnSpc>
                <a:spcPct val="82000"/>
              </a:lnSpc>
              <a:spcBef>
                <a:spcPts val="230"/>
              </a:spcBef>
              <a:spcAft>
                <a:spcPts val="0"/>
              </a:spcAft>
            </a:pPr>
            <a:r>
              <a:rPr lang="en-US" sz="800">
                <a:effectLst/>
                <a:ea typeface="IntelOne Text" panose="020B0503020203020204" pitchFamily="34" charset="0"/>
                <a:cs typeface="IntelOne Text" panose="020B0503020203020204" pitchFamily="34" charset="0"/>
              </a:rPr>
              <a:t>Intel technologies may require enabled hardware, software or service activation.</a:t>
            </a:r>
          </a:p>
          <a:p>
            <a:pPr marL="112395" marR="0" indent="-40640">
              <a:lnSpc>
                <a:spcPct val="82000"/>
              </a:lnSpc>
              <a:spcBef>
                <a:spcPts val="230"/>
              </a:spcBef>
              <a:spcAft>
                <a:spcPts val="0"/>
              </a:spcAft>
            </a:pPr>
            <a:r>
              <a:rPr lang="en-US" sz="800">
                <a:effectLst/>
                <a:ea typeface="IntelOne Text" panose="020B0503020203020204" pitchFamily="34" charset="0"/>
                <a:cs typeface="IntelOne Text" panose="020B0503020203020204" pitchFamily="34" charset="0"/>
              </a:rPr>
              <a:t>© Intel Corporation. Intel, the Intel logo and other Intel marks are trademarks of Intel Corporation or its subsidiaries. Other names and brands may be claimed as the property of others. </a:t>
            </a:r>
            <a:endParaRPr lang="en-US" sz="3200">
              <a:effectLst/>
              <a:ea typeface="IntelOne Text" panose="020B0503020203020204" pitchFamily="34" charset="0"/>
              <a:cs typeface="IntelOne Text" panose="020B0503020203020204" pitchFamily="34" charset="0"/>
            </a:endParaRPr>
          </a:p>
        </p:txBody>
      </p:sp>
      <p:sp>
        <p:nvSpPr>
          <p:cNvPr id="3" name="TextBox 2">
            <a:extLst>
              <a:ext uri="{FF2B5EF4-FFF2-40B4-BE49-F238E27FC236}">
                <a16:creationId xmlns:a16="http://schemas.microsoft.com/office/drawing/2014/main" id="{F5D1F04D-9D72-1C03-EFAA-66145BCAE279}"/>
              </a:ext>
            </a:extLst>
          </p:cNvPr>
          <p:cNvSpPr txBox="1"/>
          <p:nvPr/>
        </p:nvSpPr>
        <p:spPr>
          <a:xfrm>
            <a:off x="317702" y="4704842"/>
            <a:ext cx="8355243" cy="1200329"/>
          </a:xfrm>
          <a:prstGeom prst="rect">
            <a:avLst/>
          </a:prstGeom>
          <a:noFill/>
        </p:spPr>
        <p:txBody>
          <a:bodyPr wrap="square" rtlCol="0">
            <a:spAutoFit/>
          </a:bodyPr>
          <a:lstStyle/>
          <a:p>
            <a:r>
              <a:rPr lang="en-US" b="1">
                <a:solidFill>
                  <a:schemeClr val="accent1"/>
                </a:solidFill>
              </a:rPr>
              <a:t>Call To Action </a:t>
            </a:r>
          </a:p>
          <a:p>
            <a:pPr marL="285750" indent="-285750">
              <a:buFont typeface="Arial" panose="020B0604020202020204" pitchFamily="34" charset="0"/>
              <a:buChar char="•"/>
            </a:pPr>
            <a:r>
              <a:rPr lang="en-US"/>
              <a:t>Connect with speakers over LinkedIn</a:t>
            </a:r>
          </a:p>
          <a:p>
            <a:pPr marL="285750" indent="-285750">
              <a:buFont typeface="Arial" panose="020B0604020202020204" pitchFamily="34" charset="0"/>
              <a:buChar char="•"/>
            </a:pPr>
            <a:r>
              <a:rPr lang="en-US"/>
              <a:t>Checkout: </a:t>
            </a:r>
            <a:r>
              <a:rPr lang="en-US">
                <a:hlinkClick r:id="rId4"/>
              </a:rPr>
              <a:t>Low Latency Lossless Compression White Paper</a:t>
            </a:r>
          </a:p>
          <a:p>
            <a:r>
              <a:rPr lang="en-US">
                <a:hlinkClick r:id="rId4"/>
              </a:rPr>
              <a:t> </a:t>
            </a:r>
            <a:endParaRPr lang="en-US"/>
          </a:p>
        </p:txBody>
      </p:sp>
      <p:pic>
        <p:nvPicPr>
          <p:cNvPr id="9" name="Audio 8">
            <a:hlinkClick r:id="" action="ppaction://media"/>
            <a:extLst>
              <a:ext uri="{FF2B5EF4-FFF2-40B4-BE49-F238E27FC236}">
                <a16:creationId xmlns:a16="http://schemas.microsoft.com/office/drawing/2014/main" id="{46D38D35-7BD8-6177-85A4-7B014190A2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7806723"/>
      </p:ext>
    </p:extLst>
  </p:cSld>
  <p:clrMapOvr>
    <a:masterClrMapping/>
  </p:clrMapOvr>
  <mc:AlternateContent xmlns:mc="http://schemas.openxmlformats.org/markup-compatibility/2006">
    <mc:Choice xmlns:p14="http://schemas.microsoft.com/office/powerpoint/2010/main" Requires="p14">
      <p:transition spd="slow" p14:dur="2000" advTm="79514"/>
    </mc:Choice>
    <mc:Fallback>
      <p:transition spd="slow" advTm="795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23.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618</Words>
  <Application>Microsoft Office PowerPoint</Application>
  <PresentationFormat>Widescreen</PresentationFormat>
  <Paragraphs>80</Paragraphs>
  <Slides>3</Slides>
  <Notes>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Times New Roman</vt:lpstr>
      <vt:lpstr>Wingdings</vt:lpstr>
      <vt:lpstr>Office Theme</vt:lpstr>
      <vt:lpstr>Low-Latency Lossless Compression of Monochrome Images </vt:lpstr>
      <vt:lpstr>Problem Statement and Analysis </vt:lpstr>
      <vt:lpstr>Results &amp; Call To Action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beenish</dc:creator>
  <cp:lastModifiedBy>beenish</cp:lastModifiedBy>
  <cp:revision>13</cp:revision>
  <dcterms:created xsi:type="dcterms:W3CDTF">2023-02-15T23:01:56Z</dcterms:created>
  <dcterms:modified xsi:type="dcterms:W3CDTF">2023-02-24T20:11:50Z</dcterms:modified>
</cp:coreProperties>
</file>