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364" r:id="rId3"/>
    <p:sldId id="281" r:id="rId4"/>
    <p:sldId id="366" r:id="rId5"/>
    <p:sldId id="286" r:id="rId6"/>
    <p:sldId id="361" r:id="rId7"/>
    <p:sldId id="367" r:id="rId8"/>
    <p:sldId id="369" r:id="rId9"/>
    <p:sldId id="370" r:id="rId10"/>
    <p:sldId id="362" r:id="rId11"/>
    <p:sldId id="363" r:id="rId12"/>
    <p:sldId id="368" r:id="rId13"/>
    <p:sldId id="328" r:id="rId14"/>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Minh Tran" initials="NMT" lastIdx="1" clrIdx="0">
    <p:extLst>
      <p:ext uri="{19B8F6BF-5375-455C-9EA6-DF929625EA0E}">
        <p15:presenceInfo xmlns:p15="http://schemas.microsoft.com/office/powerpoint/2012/main" userId="Nguyen Minh T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979"/>
    <a:srgbClr val="FF3B3B"/>
    <a:srgbClr val="FFB3B3"/>
    <a:srgbClr val="FF9F9F"/>
    <a:srgbClr val="FFF8E5"/>
    <a:srgbClr val="FF8181"/>
    <a:srgbClr val="FA0000"/>
    <a:srgbClr val="FF7D7D"/>
    <a:srgbClr val="FFE5E5"/>
    <a:srgbClr val="F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E26A3E-7749-43CA-82E7-FF6052215D0A}" v="214" dt="2023-05-30T09:50:51.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80" autoAdjust="0"/>
    <p:restoredTop sz="93907" autoAdjust="0"/>
  </p:normalViewPr>
  <p:slideViewPr>
    <p:cSldViewPr snapToGrid="0">
      <p:cViewPr varScale="1">
        <p:scale>
          <a:sx n="145" d="100"/>
          <a:sy n="145" d="100"/>
        </p:scale>
        <p:origin x="150" y="15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image" Target="../media/image70.png"/><Relationship Id="rId4" Type="http://schemas.openxmlformats.org/officeDocument/2006/relationships/image" Target="../media/image1000.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09A64-C756-47D8-97FE-14F1F5A4A31D}" type="doc">
      <dgm:prSet loTypeId="urn:microsoft.com/office/officeart/2005/8/layout/bProcess4" loCatId="process" qsTypeId="urn:microsoft.com/office/officeart/2005/8/quickstyle/simple1" qsCatId="simple" csTypeId="urn:microsoft.com/office/officeart/2005/8/colors/accent1_3" csCatId="accent1" phldr="1"/>
      <dgm:spPr/>
    </dgm:pt>
    <mc:AlternateContent xmlns:mc="http://schemas.openxmlformats.org/markup-compatibility/2006" xmlns:a14="http://schemas.microsoft.com/office/drawing/2010/main">
      <mc:Choice Requires="a14">
        <dgm:pt modelId="{73B6899F-D37A-4F8A-887C-78F4461976E7}">
          <dgm:prSet phldrT="[Text]" custT="1"/>
          <dgm:spPr/>
          <dgm:t>
            <a:bodyPr/>
            <a:lstStyle/>
            <a:p>
              <a:r>
                <a:rPr lang="en-US" sz="1200" baseline="0" dirty="0"/>
                <a:t>Scan the RIS tile </a:t>
              </a:r>
              <a:r>
                <a:rPr lang="en-US" sz="1200" i="1" baseline="0" dirty="0"/>
                <a:t>k</a:t>
              </a:r>
            </a:p>
            <a:p>
              <a:r>
                <a:rPr lang="en-US" sz="1200" baseline="0" dirty="0"/>
                <a:t>Obtain </a:t>
              </a:r>
              <a14:m>
                <m:oMath xmlns:m="http://schemas.openxmlformats.org/officeDocument/2006/math">
                  <m:sSubSup>
                    <m:sSubSupPr>
                      <m:ctrlPr>
                        <a:rPr lang="en-US" sz="1200" b="0" i="1" smtClean="0">
                          <a:latin typeface="Cambria Math" panose="02040503050406030204" pitchFamily="18" charset="0"/>
                        </a:rPr>
                      </m:ctrlPr>
                    </m:sSubSupPr>
                    <m:e>
                      <m:r>
                        <a:rPr lang="en-US" sz="1200" b="1" i="0" smtClean="0">
                          <a:latin typeface="Cambria Math" panose="02040503050406030204" pitchFamily="18" charset="0"/>
                        </a:rPr>
                        <m:t>𝚪</m:t>
                      </m:r>
                    </m:e>
                    <m:sub>
                      <m:r>
                        <a:rPr lang="en-US" sz="1200" b="0" i="1" smtClean="0">
                          <a:latin typeface="Cambria Math" panose="02040503050406030204" pitchFamily="18" charset="0"/>
                        </a:rPr>
                        <m:t>𝑘</m:t>
                      </m:r>
                    </m:sub>
                    <m:sup>
                      <m:r>
                        <m:rPr>
                          <m:sty m:val="p"/>
                        </m:rPr>
                        <a:rPr lang="en-US" sz="1200" b="0" i="0" smtClean="0">
                          <a:latin typeface="Cambria Math" panose="02040503050406030204" pitchFamily="18" charset="0"/>
                        </a:rPr>
                        <m:t>P</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P</m:t>
                      </m:r>
                    </m:sup>
                  </m:sSubSup>
                  <m:r>
                    <a:rPr lang="en-US" sz="1200" b="0" i="1" smtClean="0">
                      <a:latin typeface="Cambria Math" panose="02040503050406030204" pitchFamily="18" charset="0"/>
                    </a:rPr>
                    <m:t>, </m:t>
                  </m:r>
                  <m:sSubSup>
                    <m:sSubSupPr>
                      <m:ctrlPr>
                        <a:rPr lang="en-US" sz="1200" b="0" i="1" smtClean="0">
                          <a:latin typeface="Cambria Math" panose="02040503050406030204" pitchFamily="18" charset="0"/>
                        </a:rPr>
                      </m:ctrlPr>
                    </m:sSubSupPr>
                    <m:e>
                      <m:r>
                        <a:rPr lang="en-US" sz="1200" b="1" i="0" smtClean="0">
                          <a:latin typeface="Cambria Math" panose="02040503050406030204" pitchFamily="18" charset="0"/>
                        </a:rPr>
                        <m:t>𝚪</m:t>
                      </m:r>
                    </m:e>
                    <m:sub>
                      <m:r>
                        <a:rPr lang="en-US" sz="1200" b="0" i="1" smtClean="0">
                          <a:latin typeface="Cambria Math" panose="02040503050406030204" pitchFamily="18" charset="0"/>
                        </a:rPr>
                        <m:t>𝑘</m:t>
                      </m:r>
                    </m:sub>
                    <m:sup>
                      <m:r>
                        <m:rPr>
                          <m:sty m:val="p"/>
                        </m:rPr>
                        <a:rPr lang="en-US" sz="1200" b="0" i="0" smtClean="0">
                          <a:latin typeface="Cambria Math" panose="02040503050406030204" pitchFamily="18" charset="0"/>
                        </a:rPr>
                        <m:t>P</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D</m:t>
                      </m:r>
                    </m:sup>
                  </m:sSubSup>
                  <m:r>
                    <a:rPr lang="en-US" sz="1200" b="0" i="1" smtClean="0">
                      <a:latin typeface="Cambria Math" panose="02040503050406030204" pitchFamily="18" charset="0"/>
                    </a:rPr>
                    <m:t>, </m:t>
                  </m:r>
                  <m:sSubSup>
                    <m:sSubSupPr>
                      <m:ctrlPr>
                        <a:rPr lang="en-US" sz="1200" b="0" i="1" smtClean="0">
                          <a:latin typeface="Cambria Math" panose="02040503050406030204" pitchFamily="18" charset="0"/>
                        </a:rPr>
                      </m:ctrlPr>
                    </m:sSubSupPr>
                    <m:e>
                      <m:r>
                        <a:rPr lang="en-US" sz="1200" b="1" i="0" smtClean="0">
                          <a:latin typeface="Cambria Math" panose="02040503050406030204" pitchFamily="18" charset="0"/>
                        </a:rPr>
                        <m:t>𝚪</m:t>
                      </m:r>
                    </m:e>
                    <m:sub>
                      <m:r>
                        <a:rPr lang="en-US" sz="1200" b="0" i="1" smtClean="0">
                          <a:latin typeface="Cambria Math" panose="02040503050406030204" pitchFamily="18" charset="0"/>
                        </a:rPr>
                        <m:t>𝑘</m:t>
                      </m:r>
                    </m:sub>
                    <m:sup>
                      <m:r>
                        <m:rPr>
                          <m:sty m:val="p"/>
                        </m:rPr>
                        <a:rPr lang="en-US" sz="1200" b="0" i="0" smtClean="0">
                          <a:latin typeface="Cambria Math" panose="02040503050406030204" pitchFamily="18" charset="0"/>
                        </a:rPr>
                        <m:t>D</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D</m:t>
                      </m:r>
                    </m:sup>
                  </m:sSubSup>
                </m:oMath>
              </a14:m>
              <a:endParaRPr lang="en-US" sz="1200" baseline="0" dirty="0"/>
            </a:p>
          </dgm:t>
        </dgm:pt>
      </mc:Choice>
      <mc:Fallback xmlns="">
        <dgm:pt modelId="{73B6899F-D37A-4F8A-887C-78F4461976E7}">
          <dgm:prSet phldrT="[Text]" custT="1"/>
          <dgm:spPr/>
          <dgm:t>
            <a:bodyPr/>
            <a:lstStyle/>
            <a:p>
              <a:r>
                <a:rPr lang="en-US" sz="1200" baseline="0" dirty="0"/>
                <a:t>Scan the RIS tile </a:t>
              </a:r>
              <a:r>
                <a:rPr lang="en-US" sz="1200" i="1" baseline="0" dirty="0"/>
                <a:t>k</a:t>
              </a:r>
            </a:p>
            <a:p>
              <a:r>
                <a:rPr lang="en-US" sz="1200" baseline="0" dirty="0"/>
                <a:t>Obtain </a:t>
              </a:r>
              <a:r>
                <a:rPr lang="en-US" sz="1200" b="1" i="0">
                  <a:latin typeface="Cambria Math" panose="02040503050406030204" pitchFamily="18" charset="0"/>
                </a:rPr>
                <a:t>𝚪</a:t>
              </a:r>
              <a:r>
                <a:rPr lang="en-US" sz="1200" b="0" i="0">
                  <a:latin typeface="Cambria Math" panose="02040503050406030204" pitchFamily="18" charset="0"/>
                </a:rPr>
                <a:t>_𝑘^(P−P), </a:t>
              </a:r>
              <a:r>
                <a:rPr lang="en-US" sz="1200" b="1" i="0">
                  <a:latin typeface="Cambria Math" panose="02040503050406030204" pitchFamily="18" charset="0"/>
                </a:rPr>
                <a:t>𝚪</a:t>
              </a:r>
              <a:r>
                <a:rPr lang="en-US" sz="1200" b="0" i="0">
                  <a:latin typeface="Cambria Math" panose="02040503050406030204" pitchFamily="18" charset="0"/>
                </a:rPr>
                <a:t>_𝑘^(P−D), </a:t>
              </a:r>
              <a:r>
                <a:rPr lang="en-US" sz="1200" b="1" i="0">
                  <a:latin typeface="Cambria Math" panose="02040503050406030204" pitchFamily="18" charset="0"/>
                </a:rPr>
                <a:t>𝚪</a:t>
              </a:r>
              <a:r>
                <a:rPr lang="en-US" sz="1200" b="0" i="0">
                  <a:latin typeface="Cambria Math" panose="02040503050406030204" pitchFamily="18" charset="0"/>
                </a:rPr>
                <a:t>_𝑘^(D−D)</a:t>
              </a:r>
              <a:endParaRPr lang="en-US" sz="1200" baseline="0" dirty="0"/>
            </a:p>
          </dgm:t>
        </dgm:pt>
      </mc:Fallback>
    </mc:AlternateContent>
    <dgm:pt modelId="{651233FA-A6C3-4F9F-8A7F-BA5F927C28DF}" type="parTrans" cxnId="{B361E770-C7DA-4906-BDE7-0B6DFF3407B6}">
      <dgm:prSet/>
      <dgm:spPr/>
      <dgm:t>
        <a:bodyPr/>
        <a:lstStyle/>
        <a:p>
          <a:endParaRPr lang="en-US"/>
        </a:p>
      </dgm:t>
    </dgm:pt>
    <dgm:pt modelId="{566BB38C-6E4A-49C0-85A0-5D40F676CC4B}" type="sibTrans" cxnId="{B361E770-C7DA-4906-BDE7-0B6DFF3407B6}">
      <dgm:prSet/>
      <dgm:spPr/>
      <dgm:t>
        <a:bodyPr/>
        <a:lstStyle/>
        <a:p>
          <a:endParaRPr lang="en-US"/>
        </a:p>
      </dgm:t>
    </dgm:pt>
    <mc:AlternateContent xmlns:mc="http://schemas.openxmlformats.org/markup-compatibility/2006" xmlns:a14="http://schemas.microsoft.com/office/drawing/2010/main">
      <mc:Choice Requires="a14">
        <dgm:pt modelId="{432AF209-5A5F-48C4-A180-2757E6823684}">
          <dgm:prSet phldrT="[Text]" custT="1"/>
          <dgm:spPr/>
          <dgm:t>
            <a:bodyPr/>
            <a:lstStyle/>
            <a:p>
              <a:r>
                <a:rPr lang="en-US" sz="1200" dirty="0"/>
                <a:t>Fix </a:t>
              </a:r>
              <a14:m>
                <m:oMath xmlns:m="http://schemas.openxmlformats.org/officeDocument/2006/math">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𝜔</m:t>
                      </m:r>
                    </m:e>
                    <m:sub>
                      <m:r>
                        <a:rPr lang="en-US" sz="1200" b="0" i="1" smtClean="0">
                          <a:latin typeface="Cambria Math" panose="02040503050406030204" pitchFamily="18" charset="0"/>
                        </a:rPr>
                        <m:t>𝑘</m:t>
                      </m:r>
                    </m:sub>
                    <m:sup>
                      <m:r>
                        <m:rPr>
                          <m:sty m:val="p"/>
                        </m:rPr>
                        <a:rPr lang="en-US" sz="1200" b="0" i="0" smtClean="0">
                          <a:latin typeface="Cambria Math" panose="02040503050406030204" pitchFamily="18" charset="0"/>
                        </a:rPr>
                        <m:t>P</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P</m:t>
                      </m:r>
                    </m:sup>
                  </m:sSubSup>
                  <m:r>
                    <a:rPr lang="en-US" sz="1200" b="0" i="1" smtClean="0">
                      <a:latin typeface="Cambria Math" panose="02040503050406030204" pitchFamily="18" charset="0"/>
                    </a:rPr>
                    <m:t>, </m:t>
                  </m:r>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𝜔</m:t>
                      </m:r>
                    </m:e>
                    <m:sub>
                      <m:r>
                        <a:rPr lang="en-US" sz="1200" b="0" i="1" smtClean="0">
                          <a:latin typeface="Cambria Math" panose="02040503050406030204" pitchFamily="18" charset="0"/>
                        </a:rPr>
                        <m:t>𝑘</m:t>
                      </m:r>
                    </m:sub>
                    <m:sup>
                      <m:r>
                        <m:rPr>
                          <m:sty m:val="p"/>
                        </m:rPr>
                        <a:rPr lang="en-US" sz="1200" b="0" i="0" smtClean="0">
                          <a:latin typeface="Cambria Math" panose="02040503050406030204" pitchFamily="18" charset="0"/>
                        </a:rPr>
                        <m:t>D</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D</m:t>
                      </m:r>
                    </m:sup>
                  </m:sSubSup>
                </m:oMath>
              </a14:m>
              <a:endParaRPr lang="en-US" sz="1200" dirty="0"/>
            </a:p>
            <a:p>
              <a:r>
                <a:rPr lang="en-US" sz="1200" dirty="0"/>
                <a:t>Scan </a:t>
              </a:r>
              <a14:m>
                <m:oMath xmlns:m="http://schemas.openxmlformats.org/officeDocument/2006/math">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𝜔</m:t>
                      </m:r>
                    </m:e>
                    <m:sub>
                      <m:r>
                        <a:rPr lang="en-US" sz="1200" b="0" i="1" smtClean="0">
                          <a:latin typeface="Cambria Math" panose="02040503050406030204" pitchFamily="18" charset="0"/>
                        </a:rPr>
                        <m:t>𝑘</m:t>
                      </m:r>
                    </m:sub>
                    <m:sup>
                      <m:r>
                        <m:rPr>
                          <m:sty m:val="p"/>
                        </m:rPr>
                        <a:rPr lang="en-US" sz="1200" b="0" i="0" smtClean="0">
                          <a:latin typeface="Cambria Math" panose="02040503050406030204" pitchFamily="18" charset="0"/>
                        </a:rPr>
                        <m:t>P</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D</m:t>
                      </m:r>
                    </m:sup>
                  </m:sSubSup>
                </m:oMath>
              </a14:m>
              <a:r>
                <a:rPr lang="en-US" sz="1200" dirty="0"/>
                <a:t>, obtain </a:t>
              </a:r>
              <a14:m>
                <m:oMath xmlns:m="http://schemas.openxmlformats.org/officeDocument/2006/math">
                  <m:sSubSup>
                    <m:sSubSupPr>
                      <m:ctrlPr>
                        <a:rPr lang="en-US" sz="1200" b="0" i="1" smtClean="0">
                          <a:latin typeface="Cambria Math" panose="02040503050406030204" pitchFamily="18" charset="0"/>
                        </a:rPr>
                      </m:ctrlPr>
                    </m:sSubSupPr>
                    <m:e>
                      <m:acc>
                        <m:accPr>
                          <m:chr m:val="̅"/>
                          <m:ctrlPr>
                            <a:rPr lang="en-US" sz="1200" b="0" i="1" smtClean="0">
                              <a:latin typeface="Cambria Math" panose="02040503050406030204" pitchFamily="18" charset="0"/>
                            </a:rPr>
                          </m:ctrlPr>
                        </m:accPr>
                        <m:e>
                          <m:r>
                            <a:rPr lang="en-US" sz="1200" b="0" i="1" smtClean="0">
                              <a:latin typeface="Cambria Math" panose="02040503050406030204" pitchFamily="18" charset="0"/>
                            </a:rPr>
                            <m:t>𝜔</m:t>
                          </m:r>
                        </m:e>
                      </m:acc>
                    </m:e>
                    <m:sub>
                      <m:r>
                        <a:rPr lang="en-US" sz="1200" b="0" i="1" smtClean="0">
                          <a:latin typeface="Cambria Math" panose="02040503050406030204" pitchFamily="18" charset="0"/>
                        </a:rPr>
                        <m:t>𝑘</m:t>
                      </m:r>
                    </m:sub>
                    <m:sup>
                      <m:r>
                        <m:rPr>
                          <m:sty m:val="p"/>
                        </m:rPr>
                        <a:rPr lang="en-US" sz="1200" b="0" i="0" smtClean="0">
                          <a:latin typeface="Cambria Math" panose="02040503050406030204" pitchFamily="18" charset="0"/>
                        </a:rPr>
                        <m:t>P</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D</m:t>
                      </m:r>
                    </m:sup>
                  </m:sSubSup>
                </m:oMath>
              </a14:m>
              <a:endParaRPr lang="en-US" sz="1200" dirty="0"/>
            </a:p>
          </dgm:t>
        </dgm:pt>
      </mc:Choice>
      <mc:Fallback xmlns="">
        <dgm:pt modelId="{432AF209-5A5F-48C4-A180-2757E6823684}">
          <dgm:prSet phldrT="[Text]" custT="1"/>
          <dgm:spPr/>
          <dgm:t>
            <a:bodyPr/>
            <a:lstStyle/>
            <a:p>
              <a:r>
                <a:rPr lang="en-US" sz="1200" dirty="0"/>
                <a:t>Fix </a:t>
              </a:r>
              <a:r>
                <a:rPr lang="en-US" sz="1200" b="0" i="0">
                  <a:latin typeface="Cambria Math" panose="02040503050406030204" pitchFamily="18" charset="0"/>
                </a:rPr>
                <a:t>𝜔_𝑘^(P−P), 𝜔_𝑘^(D−D)</a:t>
              </a:r>
              <a:endParaRPr lang="en-US" sz="1200" dirty="0"/>
            </a:p>
            <a:p>
              <a:r>
                <a:rPr lang="en-US" sz="1200" dirty="0"/>
                <a:t>Scan </a:t>
              </a:r>
              <a:r>
                <a:rPr lang="en-US" sz="1200" b="0" i="0">
                  <a:latin typeface="Cambria Math" panose="02040503050406030204" pitchFamily="18" charset="0"/>
                </a:rPr>
                <a:t>𝜔_𝑘^(P−D)</a:t>
              </a:r>
              <a:r>
                <a:rPr lang="en-US" sz="1200" dirty="0"/>
                <a:t>, obtain </a:t>
              </a:r>
              <a:r>
                <a:rPr lang="en-US" sz="1200" b="0" i="0">
                  <a:latin typeface="Cambria Math" panose="02040503050406030204" pitchFamily="18" charset="0"/>
                </a:rPr>
                <a:t>𝜔 ̅_𝑘^(P−D)</a:t>
              </a:r>
              <a:endParaRPr lang="en-US" sz="1200" dirty="0"/>
            </a:p>
          </dgm:t>
        </dgm:pt>
      </mc:Fallback>
    </mc:AlternateContent>
    <dgm:pt modelId="{FCF27FE4-4EEC-4410-B46A-6B03F87DA622}" type="parTrans" cxnId="{648E548A-1276-486E-9C50-53D2A1238355}">
      <dgm:prSet/>
      <dgm:spPr/>
      <dgm:t>
        <a:bodyPr/>
        <a:lstStyle/>
        <a:p>
          <a:endParaRPr lang="en-US"/>
        </a:p>
      </dgm:t>
    </dgm:pt>
    <dgm:pt modelId="{936CBFBF-CF71-47FE-99C6-418B8A5B8501}" type="sibTrans" cxnId="{648E548A-1276-486E-9C50-53D2A1238355}">
      <dgm:prSet/>
      <dgm:spPr/>
      <dgm:t>
        <a:bodyPr/>
        <a:lstStyle/>
        <a:p>
          <a:endParaRPr lang="en-US"/>
        </a:p>
      </dgm:t>
    </dgm:pt>
    <mc:AlternateContent xmlns:mc="http://schemas.openxmlformats.org/markup-compatibility/2006" xmlns:a14="http://schemas.microsoft.com/office/drawing/2010/main">
      <mc:Choice Requires="a14">
        <dgm:pt modelId="{98CA4AAF-6456-4291-A4A6-F13ACD481004}">
          <dgm:prSet phldrT="[Text]" custT="1"/>
          <dgm:spPr/>
          <dgm:t>
            <a:bodyPr/>
            <a:lstStyle/>
            <a:p>
              <a:r>
                <a:rPr lang="en-US" sz="1200" dirty="0"/>
                <a:t>Fix </a:t>
              </a:r>
              <a14:m>
                <m:oMath xmlns:m="http://schemas.openxmlformats.org/officeDocument/2006/math">
                  <m:sSubSup>
                    <m:sSubSupPr>
                      <m:ctrlPr>
                        <a:rPr lang="en-US" sz="1200" b="0" i="1" smtClean="0">
                          <a:latin typeface="Cambria Math" panose="02040503050406030204" pitchFamily="18" charset="0"/>
                        </a:rPr>
                      </m:ctrlPr>
                    </m:sSubSupPr>
                    <m:e>
                      <m:acc>
                        <m:accPr>
                          <m:chr m:val="̅"/>
                          <m:ctrlPr>
                            <a:rPr lang="en-US" sz="1200" b="0" i="1" smtClean="0">
                              <a:latin typeface="Cambria Math" panose="02040503050406030204" pitchFamily="18" charset="0"/>
                            </a:rPr>
                          </m:ctrlPr>
                        </m:accPr>
                        <m:e>
                          <m:r>
                            <a:rPr lang="en-US" sz="1200" b="0" i="1" smtClean="0">
                              <a:latin typeface="Cambria Math" panose="02040503050406030204" pitchFamily="18" charset="0"/>
                            </a:rPr>
                            <m:t>𝜔</m:t>
                          </m:r>
                        </m:e>
                      </m:acc>
                    </m:e>
                    <m:sub>
                      <m:r>
                        <a:rPr lang="en-US" sz="1200" b="0" i="1" smtClean="0">
                          <a:latin typeface="Cambria Math" panose="02040503050406030204" pitchFamily="18" charset="0"/>
                        </a:rPr>
                        <m:t>𝑘</m:t>
                      </m:r>
                    </m:sub>
                    <m:sup>
                      <m:r>
                        <m:rPr>
                          <m:sty m:val="p"/>
                        </m:rPr>
                        <a:rPr lang="en-US" sz="1200" b="0" i="0" smtClean="0">
                          <a:latin typeface="Cambria Math" panose="02040503050406030204" pitchFamily="18" charset="0"/>
                        </a:rPr>
                        <m:t>P</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D</m:t>
                      </m:r>
                    </m:sup>
                  </m:sSubSup>
                  <m:r>
                    <a:rPr lang="en-US" sz="1200" b="0" i="1" smtClean="0">
                      <a:latin typeface="Cambria Math" panose="02040503050406030204" pitchFamily="18" charset="0"/>
                    </a:rPr>
                    <m:t>, </m:t>
                  </m:r>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𝜔</m:t>
                      </m:r>
                    </m:e>
                    <m:sub>
                      <m:r>
                        <a:rPr lang="en-US" sz="1200" b="0" i="1" smtClean="0">
                          <a:latin typeface="Cambria Math" panose="02040503050406030204" pitchFamily="18" charset="0"/>
                        </a:rPr>
                        <m:t>𝑘</m:t>
                      </m:r>
                    </m:sub>
                    <m:sup>
                      <m:r>
                        <m:rPr>
                          <m:sty m:val="p"/>
                        </m:rPr>
                        <a:rPr lang="en-US" sz="1200" b="0" i="0" smtClean="0">
                          <a:latin typeface="Cambria Math" panose="02040503050406030204" pitchFamily="18" charset="0"/>
                        </a:rPr>
                        <m:t>D</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D</m:t>
                      </m:r>
                    </m:sup>
                  </m:sSubSup>
                </m:oMath>
              </a14:m>
              <a:endParaRPr lang="en-US" sz="1200" dirty="0"/>
            </a:p>
            <a:p>
              <a:r>
                <a:rPr lang="en-US" sz="1200" dirty="0"/>
                <a:t>Scan </a:t>
              </a:r>
              <a14:m>
                <m:oMath xmlns:m="http://schemas.openxmlformats.org/officeDocument/2006/math">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𝜔</m:t>
                      </m:r>
                    </m:e>
                    <m:sub>
                      <m:r>
                        <a:rPr lang="en-US" sz="1200" b="0" i="1" smtClean="0">
                          <a:latin typeface="Cambria Math" panose="02040503050406030204" pitchFamily="18" charset="0"/>
                        </a:rPr>
                        <m:t>𝑘</m:t>
                      </m:r>
                    </m:sub>
                    <m:sup>
                      <m:r>
                        <m:rPr>
                          <m:sty m:val="p"/>
                        </m:rPr>
                        <a:rPr lang="en-US" sz="1200" b="0" i="0" smtClean="0">
                          <a:latin typeface="Cambria Math" panose="02040503050406030204" pitchFamily="18" charset="0"/>
                        </a:rPr>
                        <m:t>P</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P</m:t>
                      </m:r>
                    </m:sup>
                  </m:sSubSup>
                </m:oMath>
              </a14:m>
              <a:r>
                <a:rPr lang="en-US" sz="1200" dirty="0"/>
                <a:t>, obtain </a:t>
              </a:r>
              <a14:m>
                <m:oMath xmlns:m="http://schemas.openxmlformats.org/officeDocument/2006/math">
                  <m:sSubSup>
                    <m:sSubSupPr>
                      <m:ctrlPr>
                        <a:rPr lang="en-US" sz="1200" b="0" i="1" smtClean="0">
                          <a:latin typeface="Cambria Math" panose="02040503050406030204" pitchFamily="18" charset="0"/>
                        </a:rPr>
                      </m:ctrlPr>
                    </m:sSubSupPr>
                    <m:e>
                      <m:acc>
                        <m:accPr>
                          <m:chr m:val="̅"/>
                          <m:ctrlPr>
                            <a:rPr lang="en-US" sz="1200" b="0" i="1" smtClean="0">
                              <a:latin typeface="Cambria Math" panose="02040503050406030204" pitchFamily="18" charset="0"/>
                            </a:rPr>
                          </m:ctrlPr>
                        </m:accPr>
                        <m:e>
                          <m:r>
                            <a:rPr lang="en-US" sz="1200" b="0" i="1" smtClean="0">
                              <a:latin typeface="Cambria Math" panose="02040503050406030204" pitchFamily="18" charset="0"/>
                            </a:rPr>
                            <m:t>𝜔</m:t>
                          </m:r>
                        </m:e>
                      </m:acc>
                    </m:e>
                    <m:sub>
                      <m:r>
                        <a:rPr lang="en-US" sz="1200" b="0" i="1" smtClean="0">
                          <a:latin typeface="Cambria Math" panose="02040503050406030204" pitchFamily="18" charset="0"/>
                        </a:rPr>
                        <m:t>𝑘</m:t>
                      </m:r>
                    </m:sub>
                    <m:sup>
                      <m:r>
                        <m:rPr>
                          <m:sty m:val="p"/>
                        </m:rPr>
                        <a:rPr lang="en-US" sz="1200" b="0" i="0" smtClean="0">
                          <a:latin typeface="Cambria Math" panose="02040503050406030204" pitchFamily="18" charset="0"/>
                        </a:rPr>
                        <m:t>P</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P</m:t>
                      </m:r>
                    </m:sup>
                  </m:sSubSup>
                </m:oMath>
              </a14:m>
              <a:endParaRPr lang="en-US" sz="1200" dirty="0"/>
            </a:p>
          </dgm:t>
        </dgm:pt>
      </mc:Choice>
      <mc:Fallback xmlns="">
        <dgm:pt modelId="{98CA4AAF-6456-4291-A4A6-F13ACD481004}">
          <dgm:prSet phldrT="[Text]" custT="1"/>
          <dgm:spPr/>
          <dgm:t>
            <a:bodyPr/>
            <a:lstStyle/>
            <a:p>
              <a:r>
                <a:rPr lang="en-US" sz="1200" dirty="0"/>
                <a:t>Fix </a:t>
              </a:r>
              <a:r>
                <a:rPr lang="en-US" sz="1200" b="0" i="0">
                  <a:latin typeface="Cambria Math" panose="02040503050406030204" pitchFamily="18" charset="0"/>
                </a:rPr>
                <a:t>𝜔 ̅_𝑘^(P−D), 𝜔_𝑘^(D−D)</a:t>
              </a:r>
              <a:endParaRPr lang="en-US" sz="1200" dirty="0"/>
            </a:p>
            <a:p>
              <a:r>
                <a:rPr lang="en-US" sz="1200" dirty="0"/>
                <a:t>Scan </a:t>
              </a:r>
              <a:r>
                <a:rPr lang="en-US" sz="1200" b="0" i="0">
                  <a:latin typeface="Cambria Math" panose="02040503050406030204" pitchFamily="18" charset="0"/>
                </a:rPr>
                <a:t>𝜔_𝑘^(P−P)</a:t>
              </a:r>
              <a:r>
                <a:rPr lang="en-US" sz="1200" dirty="0"/>
                <a:t>, obtain </a:t>
              </a:r>
              <a:r>
                <a:rPr lang="en-US" sz="1200" b="0" i="0">
                  <a:latin typeface="Cambria Math" panose="02040503050406030204" pitchFamily="18" charset="0"/>
                </a:rPr>
                <a:t>𝜔 ̅_𝑘^(P−P)</a:t>
              </a:r>
              <a:endParaRPr lang="en-US" sz="1200" dirty="0"/>
            </a:p>
          </dgm:t>
        </dgm:pt>
      </mc:Fallback>
    </mc:AlternateContent>
    <dgm:pt modelId="{5DBC707C-8412-4713-9F91-FE1FDF98848B}" type="parTrans" cxnId="{07047BD7-75D4-4346-94ED-181D419B3752}">
      <dgm:prSet/>
      <dgm:spPr/>
      <dgm:t>
        <a:bodyPr/>
        <a:lstStyle/>
        <a:p>
          <a:endParaRPr lang="en-US"/>
        </a:p>
      </dgm:t>
    </dgm:pt>
    <dgm:pt modelId="{8298D29A-8062-4B11-B30C-A3EA06200161}" type="sibTrans" cxnId="{07047BD7-75D4-4346-94ED-181D419B3752}">
      <dgm:prSet/>
      <dgm:spPr/>
      <dgm:t>
        <a:bodyPr/>
        <a:lstStyle/>
        <a:p>
          <a:endParaRPr lang="en-US"/>
        </a:p>
      </dgm:t>
    </dgm:pt>
    <dgm:pt modelId="{1FB21DD2-47F6-40A8-98EE-3305F483CC64}">
      <dgm:prSet phldrT="[Text]" custT="1"/>
      <dgm:spPr/>
      <dgm:t>
        <a:bodyPr/>
        <a:lstStyle/>
        <a:p>
          <a:r>
            <a:rPr lang="en-US" sz="1300" dirty="0"/>
            <a:t>Load the optimal pattern to RIS tile </a:t>
          </a:r>
          <a:r>
            <a:rPr lang="en-US" sz="1300" i="1" dirty="0"/>
            <a:t>k</a:t>
          </a:r>
        </a:p>
      </dgm:t>
    </dgm:pt>
    <dgm:pt modelId="{3E7B14D3-280E-4B8C-A77F-3E2513060124}" type="parTrans" cxnId="{DC8539F9-F1E0-42B3-8742-7BD2D59121D1}">
      <dgm:prSet/>
      <dgm:spPr/>
      <dgm:t>
        <a:bodyPr/>
        <a:lstStyle/>
        <a:p>
          <a:endParaRPr lang="en-US"/>
        </a:p>
      </dgm:t>
    </dgm:pt>
    <dgm:pt modelId="{15C41D5E-EA3A-495A-BBFA-066B352B3529}" type="sibTrans" cxnId="{DC8539F9-F1E0-42B3-8742-7BD2D59121D1}">
      <dgm:prSet/>
      <dgm:spPr/>
      <dgm:t>
        <a:bodyPr/>
        <a:lstStyle/>
        <a:p>
          <a:endParaRPr lang="en-US"/>
        </a:p>
      </dgm:t>
    </dgm:pt>
    <dgm:pt modelId="{664FCE8D-1396-4637-A20E-B93E84257CA4}">
      <dgm:prSet phldrT="[Text]" custT="1"/>
      <dgm:spPr/>
      <dgm:t>
        <a:bodyPr/>
        <a:lstStyle/>
        <a:p>
          <a:r>
            <a:rPr lang="en-US" sz="1400" dirty="0"/>
            <a:t>Repeating the process for all RIS tiles</a:t>
          </a:r>
        </a:p>
      </dgm:t>
    </dgm:pt>
    <dgm:pt modelId="{167B34BF-D4A1-4C79-847E-2E7C1E83782E}" type="parTrans" cxnId="{7BCBFB2A-618E-4559-AF10-4D691C9EE88C}">
      <dgm:prSet/>
      <dgm:spPr/>
      <dgm:t>
        <a:bodyPr/>
        <a:lstStyle/>
        <a:p>
          <a:endParaRPr lang="en-US"/>
        </a:p>
      </dgm:t>
    </dgm:pt>
    <dgm:pt modelId="{486232E5-BCF3-44C8-98A2-524295AEC5D9}" type="sibTrans" cxnId="{7BCBFB2A-618E-4559-AF10-4D691C9EE88C}">
      <dgm:prSet/>
      <dgm:spPr/>
      <dgm:t>
        <a:bodyPr/>
        <a:lstStyle/>
        <a:p>
          <a:endParaRPr lang="en-US"/>
        </a:p>
      </dgm:t>
    </dgm:pt>
    <dgm:pt modelId="{E5F1BCCB-0EB0-40EF-8646-AC749D1A73F8}">
      <dgm:prSet phldrT="[Text]" custT="1"/>
      <dgm:spPr/>
      <dgm:t>
        <a:bodyPr/>
        <a:lstStyle/>
        <a:p>
          <a:r>
            <a:rPr lang="en-US" sz="1200" dirty="0"/>
            <a:t>Activate </a:t>
          </a:r>
          <a:r>
            <a:rPr lang="en-US" sz="1200" dirty="0" err="1"/>
            <a:t>Ptx</a:t>
          </a:r>
          <a:br>
            <a:rPr lang="en-US" sz="1200" dirty="0"/>
          </a:br>
          <a:r>
            <a:rPr lang="en-US" sz="1200" dirty="0"/>
            <a:t>Deactivate </a:t>
          </a:r>
          <a:r>
            <a:rPr lang="en-US" sz="1200" dirty="0" err="1"/>
            <a:t>Dtx</a:t>
          </a:r>
          <a:endParaRPr lang="en-US" sz="1200" dirty="0"/>
        </a:p>
      </dgm:t>
    </dgm:pt>
    <dgm:pt modelId="{A35A84EB-1799-4296-9A33-7D6A4778E71D}" type="parTrans" cxnId="{7F0E2242-D303-4356-A8DD-67D6C9F5CA3D}">
      <dgm:prSet/>
      <dgm:spPr/>
      <dgm:t>
        <a:bodyPr/>
        <a:lstStyle/>
        <a:p>
          <a:endParaRPr lang="en-US"/>
        </a:p>
      </dgm:t>
    </dgm:pt>
    <dgm:pt modelId="{A0F58D69-6368-43CC-B1C4-43F38BEFF671}" type="sibTrans" cxnId="{7F0E2242-D303-4356-A8DD-67D6C9F5CA3D}">
      <dgm:prSet/>
      <dgm:spPr/>
      <dgm:t>
        <a:bodyPr/>
        <a:lstStyle/>
        <a:p>
          <a:endParaRPr lang="en-US"/>
        </a:p>
      </dgm:t>
    </dgm:pt>
    <mc:AlternateContent xmlns:mc="http://schemas.openxmlformats.org/markup-compatibility/2006" xmlns:a14="http://schemas.microsoft.com/office/drawing/2010/main">
      <mc:Choice Requires="a14">
        <dgm:pt modelId="{E72A7E9A-9C61-403B-B026-D1823731B56F}">
          <dgm:prSet custT="1"/>
          <dgm:spPr/>
          <dgm:t>
            <a:bodyPr/>
            <a:lstStyle/>
            <a:p>
              <a:r>
                <a:rPr lang="en-US" sz="1200" dirty="0"/>
                <a:t>Fix </a:t>
              </a:r>
              <a14:m>
                <m:oMath xmlns:m="http://schemas.openxmlformats.org/officeDocument/2006/math">
                  <m:sSubSup>
                    <m:sSubSupPr>
                      <m:ctrlPr>
                        <a:rPr lang="en-US" sz="1200" b="0" i="1" smtClean="0">
                          <a:latin typeface="Cambria Math" panose="02040503050406030204" pitchFamily="18" charset="0"/>
                        </a:rPr>
                      </m:ctrlPr>
                    </m:sSubSupPr>
                    <m:e>
                      <m:acc>
                        <m:accPr>
                          <m:chr m:val="̅"/>
                          <m:ctrlPr>
                            <a:rPr lang="en-US" sz="1200" b="0" i="1" smtClean="0">
                              <a:latin typeface="Cambria Math" panose="02040503050406030204" pitchFamily="18" charset="0"/>
                            </a:rPr>
                          </m:ctrlPr>
                        </m:accPr>
                        <m:e>
                          <m:r>
                            <a:rPr lang="en-US" sz="1200" b="0" i="1" smtClean="0">
                              <a:latin typeface="Cambria Math" panose="02040503050406030204" pitchFamily="18" charset="0"/>
                            </a:rPr>
                            <m:t>𝜔</m:t>
                          </m:r>
                        </m:e>
                      </m:acc>
                    </m:e>
                    <m:sub>
                      <m:r>
                        <a:rPr lang="en-US" sz="1200" b="0" i="1" smtClean="0">
                          <a:latin typeface="Cambria Math" panose="02040503050406030204" pitchFamily="18" charset="0"/>
                        </a:rPr>
                        <m:t>𝑘</m:t>
                      </m:r>
                    </m:sub>
                    <m:sup>
                      <m:r>
                        <m:rPr>
                          <m:sty m:val="p"/>
                        </m:rPr>
                        <a:rPr lang="en-US" sz="1200" b="0" i="0" smtClean="0">
                          <a:latin typeface="Cambria Math" panose="02040503050406030204" pitchFamily="18" charset="0"/>
                        </a:rPr>
                        <m:t>P</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D</m:t>
                      </m:r>
                    </m:sup>
                  </m:sSubSup>
                  <m:r>
                    <a:rPr lang="en-US" sz="1200" b="0" i="1" smtClean="0">
                      <a:latin typeface="Cambria Math" panose="02040503050406030204" pitchFamily="18" charset="0"/>
                    </a:rPr>
                    <m:t>, </m:t>
                  </m:r>
                  <m:sSubSup>
                    <m:sSubSupPr>
                      <m:ctrlPr>
                        <a:rPr lang="en-US" sz="1200" b="0" i="1" smtClean="0">
                          <a:latin typeface="Cambria Math" panose="02040503050406030204" pitchFamily="18" charset="0"/>
                        </a:rPr>
                      </m:ctrlPr>
                    </m:sSubSupPr>
                    <m:e>
                      <m:acc>
                        <m:accPr>
                          <m:chr m:val="̅"/>
                          <m:ctrlPr>
                            <a:rPr lang="en-US" sz="1200" b="0" i="1" smtClean="0">
                              <a:latin typeface="Cambria Math" panose="02040503050406030204" pitchFamily="18" charset="0"/>
                            </a:rPr>
                          </m:ctrlPr>
                        </m:accPr>
                        <m:e>
                          <m:r>
                            <a:rPr lang="en-US" sz="1200" b="0" i="1" smtClean="0">
                              <a:latin typeface="Cambria Math" panose="02040503050406030204" pitchFamily="18" charset="0"/>
                            </a:rPr>
                            <m:t>𝜔</m:t>
                          </m:r>
                        </m:e>
                      </m:acc>
                    </m:e>
                    <m:sub>
                      <m:r>
                        <a:rPr lang="en-US" sz="1200" b="0" i="1" smtClean="0">
                          <a:latin typeface="Cambria Math" panose="02040503050406030204" pitchFamily="18" charset="0"/>
                        </a:rPr>
                        <m:t>𝑘</m:t>
                      </m:r>
                    </m:sub>
                    <m:sup>
                      <m:r>
                        <m:rPr>
                          <m:sty m:val="p"/>
                        </m:rPr>
                        <a:rPr lang="en-US" sz="1200" b="0" i="0" smtClean="0">
                          <a:latin typeface="Cambria Math" panose="02040503050406030204" pitchFamily="18" charset="0"/>
                        </a:rPr>
                        <m:t>P</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P</m:t>
                      </m:r>
                    </m:sup>
                  </m:sSubSup>
                </m:oMath>
              </a14:m>
              <a:endParaRPr lang="en-US" sz="1200" b="0" dirty="0"/>
            </a:p>
            <a:p>
              <a:r>
                <a:rPr lang="en-US" sz="1200" dirty="0"/>
                <a:t>Scan </a:t>
              </a:r>
              <a14:m>
                <m:oMath xmlns:m="http://schemas.openxmlformats.org/officeDocument/2006/math">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rPr>
                        <m:t>𝜔</m:t>
                      </m:r>
                    </m:e>
                    <m:sub>
                      <m:r>
                        <a:rPr lang="en-US" sz="1200" b="0" i="1" smtClean="0">
                          <a:latin typeface="Cambria Math" panose="02040503050406030204" pitchFamily="18" charset="0"/>
                        </a:rPr>
                        <m:t>𝑘</m:t>
                      </m:r>
                    </m:sub>
                    <m:sup>
                      <m:r>
                        <m:rPr>
                          <m:sty m:val="p"/>
                        </m:rPr>
                        <a:rPr lang="en-US" sz="1200" b="0" i="0" smtClean="0">
                          <a:latin typeface="Cambria Math" panose="02040503050406030204" pitchFamily="18" charset="0"/>
                        </a:rPr>
                        <m:t>D</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D</m:t>
                      </m:r>
                    </m:sup>
                  </m:sSubSup>
                </m:oMath>
              </a14:m>
              <a:r>
                <a:rPr lang="en-US" sz="1200" dirty="0"/>
                <a:t>, obtain </a:t>
              </a:r>
              <a14:m>
                <m:oMath xmlns:m="http://schemas.openxmlformats.org/officeDocument/2006/math">
                  <m:sSubSup>
                    <m:sSubSupPr>
                      <m:ctrlPr>
                        <a:rPr lang="en-US" sz="1200" b="0" i="1" smtClean="0">
                          <a:latin typeface="Cambria Math" panose="02040503050406030204" pitchFamily="18" charset="0"/>
                        </a:rPr>
                      </m:ctrlPr>
                    </m:sSubSupPr>
                    <m:e>
                      <m:acc>
                        <m:accPr>
                          <m:chr m:val="̅"/>
                          <m:ctrlPr>
                            <a:rPr lang="en-US" sz="1200" b="0" i="1" smtClean="0">
                              <a:latin typeface="Cambria Math" panose="02040503050406030204" pitchFamily="18" charset="0"/>
                            </a:rPr>
                          </m:ctrlPr>
                        </m:accPr>
                        <m:e>
                          <m:r>
                            <a:rPr lang="en-US" sz="1200" b="0" i="1" smtClean="0">
                              <a:latin typeface="Cambria Math" panose="02040503050406030204" pitchFamily="18" charset="0"/>
                            </a:rPr>
                            <m:t>𝜔</m:t>
                          </m:r>
                        </m:e>
                      </m:acc>
                    </m:e>
                    <m:sub>
                      <m:r>
                        <a:rPr lang="en-US" sz="1200" b="0" i="1" smtClean="0">
                          <a:latin typeface="Cambria Math" panose="02040503050406030204" pitchFamily="18" charset="0"/>
                        </a:rPr>
                        <m:t>𝑘</m:t>
                      </m:r>
                    </m:sub>
                    <m:sup>
                      <m:r>
                        <m:rPr>
                          <m:sty m:val="p"/>
                        </m:rPr>
                        <a:rPr lang="en-US" sz="1200" b="0" i="0" smtClean="0">
                          <a:latin typeface="Cambria Math" panose="02040503050406030204" pitchFamily="18" charset="0"/>
                        </a:rPr>
                        <m:t>D</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D</m:t>
                      </m:r>
                    </m:sup>
                  </m:sSubSup>
                </m:oMath>
              </a14:m>
              <a:endParaRPr lang="en-US" sz="1200" dirty="0"/>
            </a:p>
          </dgm:t>
        </dgm:pt>
      </mc:Choice>
      <mc:Fallback xmlns="">
        <dgm:pt modelId="{E72A7E9A-9C61-403B-B026-D1823731B56F}">
          <dgm:prSet custT="1"/>
          <dgm:spPr/>
          <dgm:t>
            <a:bodyPr/>
            <a:lstStyle/>
            <a:p>
              <a:r>
                <a:rPr lang="en-US" sz="1200" dirty="0"/>
                <a:t>Fix </a:t>
              </a:r>
              <a:r>
                <a:rPr lang="en-US" sz="1200" b="0" i="0">
                  <a:latin typeface="Cambria Math" panose="02040503050406030204" pitchFamily="18" charset="0"/>
                </a:rPr>
                <a:t>𝜔 ̅_𝑘^(P−D), 𝜔 ̅_𝑘^(P−P)</a:t>
              </a:r>
              <a:endParaRPr lang="en-US" sz="1200" b="0" dirty="0"/>
            </a:p>
            <a:p>
              <a:r>
                <a:rPr lang="en-US" sz="1200" dirty="0"/>
                <a:t>Scan </a:t>
              </a:r>
              <a:r>
                <a:rPr lang="en-US" sz="1200" b="0" i="0">
                  <a:latin typeface="Cambria Math" panose="02040503050406030204" pitchFamily="18" charset="0"/>
                </a:rPr>
                <a:t>𝜔_𝑘^(D−D)</a:t>
              </a:r>
              <a:r>
                <a:rPr lang="en-US" sz="1200" dirty="0"/>
                <a:t>, obtain </a:t>
              </a:r>
              <a:r>
                <a:rPr lang="en-US" sz="1200" b="0" i="0">
                  <a:latin typeface="Cambria Math" panose="02040503050406030204" pitchFamily="18" charset="0"/>
                </a:rPr>
                <a:t>𝜔 ̅_𝑘^(D−D)</a:t>
              </a:r>
              <a:endParaRPr lang="en-US" sz="1200" dirty="0"/>
            </a:p>
          </dgm:t>
        </dgm:pt>
      </mc:Fallback>
    </mc:AlternateContent>
    <dgm:pt modelId="{1D1970B1-199A-47F9-B5C8-09F99890AAC3}" type="parTrans" cxnId="{CD50438C-E9EA-4BEC-B5B7-EA60D3038C34}">
      <dgm:prSet/>
      <dgm:spPr/>
      <dgm:t>
        <a:bodyPr/>
        <a:lstStyle/>
        <a:p>
          <a:endParaRPr lang="en-US"/>
        </a:p>
      </dgm:t>
    </dgm:pt>
    <dgm:pt modelId="{DF44354B-3584-4956-9E63-5AB1640FC42C}" type="sibTrans" cxnId="{CD50438C-E9EA-4BEC-B5B7-EA60D3038C34}">
      <dgm:prSet/>
      <dgm:spPr/>
      <dgm:t>
        <a:bodyPr/>
        <a:lstStyle/>
        <a:p>
          <a:endParaRPr lang="en-US"/>
        </a:p>
      </dgm:t>
    </dgm:pt>
    <dgm:pt modelId="{9F3E71A3-8448-459C-8D63-FC6FB43EE699}">
      <dgm:prSet phldrT="[Text]" custT="1"/>
      <dgm:spPr/>
      <dgm:t>
        <a:bodyPr/>
        <a:lstStyle/>
        <a:p>
          <a:r>
            <a:rPr lang="en-US" sz="1200" dirty="0"/>
            <a:t>Deactivate </a:t>
          </a:r>
          <a:r>
            <a:rPr lang="en-US" sz="1200" dirty="0" err="1"/>
            <a:t>Ptx</a:t>
          </a:r>
          <a:br>
            <a:rPr lang="en-US" sz="1200" dirty="0"/>
          </a:br>
          <a:r>
            <a:rPr lang="en-US" sz="1200" dirty="0"/>
            <a:t>Activate </a:t>
          </a:r>
          <a:r>
            <a:rPr lang="en-US" sz="1200" dirty="0" err="1"/>
            <a:t>Dtx</a:t>
          </a:r>
          <a:endParaRPr lang="en-US" sz="1200" dirty="0"/>
        </a:p>
      </dgm:t>
    </dgm:pt>
    <dgm:pt modelId="{1DFD6558-5848-4DA8-94AA-83B698AF1EAE}" type="parTrans" cxnId="{9273B40A-7D04-4A62-BBFF-25717667968C}">
      <dgm:prSet/>
      <dgm:spPr/>
      <dgm:t>
        <a:bodyPr/>
        <a:lstStyle/>
        <a:p>
          <a:endParaRPr lang="en-US"/>
        </a:p>
      </dgm:t>
    </dgm:pt>
    <dgm:pt modelId="{7AB54364-F487-44A5-88C4-44BA59F28A72}" type="sibTrans" cxnId="{9273B40A-7D04-4A62-BBFF-25717667968C}">
      <dgm:prSet/>
      <dgm:spPr/>
      <dgm:t>
        <a:bodyPr/>
        <a:lstStyle/>
        <a:p>
          <a:endParaRPr lang="en-US"/>
        </a:p>
      </dgm:t>
    </dgm:pt>
    <dgm:pt modelId="{4815D51F-9F08-4EA5-962F-D1E9D0F1C8F7}" type="pres">
      <dgm:prSet presAssocID="{4FD09A64-C756-47D8-97FE-14F1F5A4A31D}" presName="Name0" presStyleCnt="0">
        <dgm:presLayoutVars>
          <dgm:dir/>
          <dgm:resizeHandles/>
        </dgm:presLayoutVars>
      </dgm:prSet>
      <dgm:spPr/>
    </dgm:pt>
    <dgm:pt modelId="{0F125E3A-7121-42C4-AE53-1347451A4190}" type="pres">
      <dgm:prSet presAssocID="{73B6899F-D37A-4F8A-887C-78F4461976E7}" presName="compNode" presStyleCnt="0"/>
      <dgm:spPr/>
    </dgm:pt>
    <dgm:pt modelId="{FCD26616-DBE1-42FB-A227-5822EFFCDCDF}" type="pres">
      <dgm:prSet presAssocID="{73B6899F-D37A-4F8A-887C-78F4461976E7}" presName="dummyConnPt" presStyleCnt="0"/>
      <dgm:spPr/>
    </dgm:pt>
    <dgm:pt modelId="{BF7762FA-24BC-494E-90CA-0266756192DB}" type="pres">
      <dgm:prSet presAssocID="{73B6899F-D37A-4F8A-887C-78F4461976E7}" presName="node" presStyleLbl="node1" presStyleIdx="0" presStyleCnt="8">
        <dgm:presLayoutVars>
          <dgm:bulletEnabled val="1"/>
        </dgm:presLayoutVars>
      </dgm:prSet>
      <dgm:spPr/>
    </dgm:pt>
    <dgm:pt modelId="{D8C9613A-FB0F-486F-A153-701A859063AC}" type="pres">
      <dgm:prSet presAssocID="{566BB38C-6E4A-49C0-85A0-5D40F676CC4B}" presName="sibTrans" presStyleLbl="bgSibTrans2D1" presStyleIdx="0" presStyleCnt="7"/>
      <dgm:spPr/>
    </dgm:pt>
    <dgm:pt modelId="{D1465091-8BEF-4B47-B9F8-F96A890E546F}" type="pres">
      <dgm:prSet presAssocID="{E5F1BCCB-0EB0-40EF-8646-AC749D1A73F8}" presName="compNode" presStyleCnt="0"/>
      <dgm:spPr/>
    </dgm:pt>
    <dgm:pt modelId="{C5FF43BE-6A0A-4D27-BE7D-BCBAF7EDD245}" type="pres">
      <dgm:prSet presAssocID="{E5F1BCCB-0EB0-40EF-8646-AC749D1A73F8}" presName="dummyConnPt" presStyleCnt="0"/>
      <dgm:spPr/>
    </dgm:pt>
    <dgm:pt modelId="{B665399E-6D57-4AF7-AC37-E1BEBB4C94EF}" type="pres">
      <dgm:prSet presAssocID="{E5F1BCCB-0EB0-40EF-8646-AC749D1A73F8}" presName="node" presStyleLbl="node1" presStyleIdx="1" presStyleCnt="8">
        <dgm:presLayoutVars>
          <dgm:bulletEnabled val="1"/>
        </dgm:presLayoutVars>
      </dgm:prSet>
      <dgm:spPr/>
    </dgm:pt>
    <dgm:pt modelId="{EC491DA7-02D1-46BA-965A-84EF50107B80}" type="pres">
      <dgm:prSet presAssocID="{A0F58D69-6368-43CC-B1C4-43F38BEFF671}" presName="sibTrans" presStyleLbl="bgSibTrans2D1" presStyleIdx="1" presStyleCnt="7"/>
      <dgm:spPr/>
    </dgm:pt>
    <dgm:pt modelId="{8AEF123D-8DDC-49EE-8339-4AB0972F5D02}" type="pres">
      <dgm:prSet presAssocID="{432AF209-5A5F-48C4-A180-2757E6823684}" presName="compNode" presStyleCnt="0"/>
      <dgm:spPr/>
    </dgm:pt>
    <dgm:pt modelId="{EE1BE4C0-F2C0-4360-A941-98F70D5F80BF}" type="pres">
      <dgm:prSet presAssocID="{432AF209-5A5F-48C4-A180-2757E6823684}" presName="dummyConnPt" presStyleCnt="0"/>
      <dgm:spPr/>
    </dgm:pt>
    <dgm:pt modelId="{2ED53C3F-D527-44FB-9EDF-6CAABF8FBAD1}" type="pres">
      <dgm:prSet presAssocID="{432AF209-5A5F-48C4-A180-2757E6823684}" presName="node" presStyleLbl="node1" presStyleIdx="2" presStyleCnt="8">
        <dgm:presLayoutVars>
          <dgm:bulletEnabled val="1"/>
        </dgm:presLayoutVars>
      </dgm:prSet>
      <dgm:spPr/>
    </dgm:pt>
    <dgm:pt modelId="{005043D4-BD7F-4EA1-87E0-FDD2DA78D126}" type="pres">
      <dgm:prSet presAssocID="{936CBFBF-CF71-47FE-99C6-418B8A5B8501}" presName="sibTrans" presStyleLbl="bgSibTrans2D1" presStyleIdx="2" presStyleCnt="7"/>
      <dgm:spPr/>
    </dgm:pt>
    <dgm:pt modelId="{562377A5-C105-4787-A687-0977AC4E6D36}" type="pres">
      <dgm:prSet presAssocID="{98CA4AAF-6456-4291-A4A6-F13ACD481004}" presName="compNode" presStyleCnt="0"/>
      <dgm:spPr/>
    </dgm:pt>
    <dgm:pt modelId="{F15E7553-B52F-4D32-9A2F-F8D25FBE9939}" type="pres">
      <dgm:prSet presAssocID="{98CA4AAF-6456-4291-A4A6-F13ACD481004}" presName="dummyConnPt" presStyleCnt="0"/>
      <dgm:spPr/>
    </dgm:pt>
    <dgm:pt modelId="{EF22498D-D234-4F3F-83DD-DE6C5F5BE81A}" type="pres">
      <dgm:prSet presAssocID="{98CA4AAF-6456-4291-A4A6-F13ACD481004}" presName="node" presStyleLbl="node1" presStyleIdx="3" presStyleCnt="8">
        <dgm:presLayoutVars>
          <dgm:bulletEnabled val="1"/>
        </dgm:presLayoutVars>
      </dgm:prSet>
      <dgm:spPr/>
    </dgm:pt>
    <dgm:pt modelId="{6717E229-7C97-4FAC-8BB5-10237A468FCE}" type="pres">
      <dgm:prSet presAssocID="{8298D29A-8062-4B11-B30C-A3EA06200161}" presName="sibTrans" presStyleLbl="bgSibTrans2D1" presStyleIdx="3" presStyleCnt="7"/>
      <dgm:spPr/>
    </dgm:pt>
    <dgm:pt modelId="{B1902B25-D9B0-4FA8-994E-27C387A235D3}" type="pres">
      <dgm:prSet presAssocID="{9F3E71A3-8448-459C-8D63-FC6FB43EE699}" presName="compNode" presStyleCnt="0"/>
      <dgm:spPr/>
    </dgm:pt>
    <dgm:pt modelId="{9E3F09AD-57ED-49B2-9572-3FFD7F131DB0}" type="pres">
      <dgm:prSet presAssocID="{9F3E71A3-8448-459C-8D63-FC6FB43EE699}" presName="dummyConnPt" presStyleCnt="0"/>
      <dgm:spPr/>
    </dgm:pt>
    <dgm:pt modelId="{BC208D2A-C6F8-4696-95FD-83254FD1BB97}" type="pres">
      <dgm:prSet presAssocID="{9F3E71A3-8448-459C-8D63-FC6FB43EE699}" presName="node" presStyleLbl="node1" presStyleIdx="4" presStyleCnt="8">
        <dgm:presLayoutVars>
          <dgm:bulletEnabled val="1"/>
        </dgm:presLayoutVars>
      </dgm:prSet>
      <dgm:spPr/>
    </dgm:pt>
    <dgm:pt modelId="{340E84CB-8637-468F-B49E-667B209ECB52}" type="pres">
      <dgm:prSet presAssocID="{7AB54364-F487-44A5-88C4-44BA59F28A72}" presName="sibTrans" presStyleLbl="bgSibTrans2D1" presStyleIdx="4" presStyleCnt="7"/>
      <dgm:spPr/>
    </dgm:pt>
    <dgm:pt modelId="{E69E6E97-61FB-4BC0-AD8A-EA714CD76CCB}" type="pres">
      <dgm:prSet presAssocID="{E72A7E9A-9C61-403B-B026-D1823731B56F}" presName="compNode" presStyleCnt="0"/>
      <dgm:spPr/>
    </dgm:pt>
    <dgm:pt modelId="{2D881B02-F98D-447E-A847-3B50046F70FD}" type="pres">
      <dgm:prSet presAssocID="{E72A7E9A-9C61-403B-B026-D1823731B56F}" presName="dummyConnPt" presStyleCnt="0"/>
      <dgm:spPr/>
    </dgm:pt>
    <dgm:pt modelId="{91E9E5ED-4104-46E6-A8F3-C9B7DB2435BB}" type="pres">
      <dgm:prSet presAssocID="{E72A7E9A-9C61-403B-B026-D1823731B56F}" presName="node" presStyleLbl="node1" presStyleIdx="5" presStyleCnt="8">
        <dgm:presLayoutVars>
          <dgm:bulletEnabled val="1"/>
        </dgm:presLayoutVars>
      </dgm:prSet>
      <dgm:spPr/>
    </dgm:pt>
    <dgm:pt modelId="{00E612A6-7AF2-49E5-A982-C9C8A581633F}" type="pres">
      <dgm:prSet presAssocID="{DF44354B-3584-4956-9E63-5AB1640FC42C}" presName="sibTrans" presStyleLbl="bgSibTrans2D1" presStyleIdx="5" presStyleCnt="7"/>
      <dgm:spPr/>
    </dgm:pt>
    <dgm:pt modelId="{341B7CE1-364F-4DB6-AC0F-54FBDA6FAFD6}" type="pres">
      <dgm:prSet presAssocID="{1FB21DD2-47F6-40A8-98EE-3305F483CC64}" presName="compNode" presStyleCnt="0"/>
      <dgm:spPr/>
    </dgm:pt>
    <dgm:pt modelId="{29735B9C-83DB-4CF0-B2D5-7B3DE844E618}" type="pres">
      <dgm:prSet presAssocID="{1FB21DD2-47F6-40A8-98EE-3305F483CC64}" presName="dummyConnPt" presStyleCnt="0"/>
      <dgm:spPr/>
    </dgm:pt>
    <dgm:pt modelId="{8764FD1C-A183-4287-A997-62C961794758}" type="pres">
      <dgm:prSet presAssocID="{1FB21DD2-47F6-40A8-98EE-3305F483CC64}" presName="node" presStyleLbl="node1" presStyleIdx="6" presStyleCnt="8">
        <dgm:presLayoutVars>
          <dgm:bulletEnabled val="1"/>
        </dgm:presLayoutVars>
      </dgm:prSet>
      <dgm:spPr/>
    </dgm:pt>
    <dgm:pt modelId="{CFBF8165-D81D-4BC6-A391-C4C75E81D6C6}" type="pres">
      <dgm:prSet presAssocID="{15C41D5E-EA3A-495A-BBFA-066B352B3529}" presName="sibTrans" presStyleLbl="bgSibTrans2D1" presStyleIdx="6" presStyleCnt="7"/>
      <dgm:spPr/>
    </dgm:pt>
    <dgm:pt modelId="{8B0992CA-A8B1-4A65-A191-FFA08C304B07}" type="pres">
      <dgm:prSet presAssocID="{664FCE8D-1396-4637-A20E-B93E84257CA4}" presName="compNode" presStyleCnt="0"/>
      <dgm:spPr/>
    </dgm:pt>
    <dgm:pt modelId="{1A2A9A16-CF73-41A4-9DFA-3CCD6973599E}" type="pres">
      <dgm:prSet presAssocID="{664FCE8D-1396-4637-A20E-B93E84257CA4}" presName="dummyConnPt" presStyleCnt="0"/>
      <dgm:spPr/>
    </dgm:pt>
    <dgm:pt modelId="{DEA60DA5-10EC-4808-BD0A-A387558867F1}" type="pres">
      <dgm:prSet presAssocID="{664FCE8D-1396-4637-A20E-B93E84257CA4}" presName="node" presStyleLbl="node1" presStyleIdx="7" presStyleCnt="8">
        <dgm:presLayoutVars>
          <dgm:bulletEnabled val="1"/>
        </dgm:presLayoutVars>
      </dgm:prSet>
      <dgm:spPr/>
    </dgm:pt>
  </dgm:ptLst>
  <dgm:cxnLst>
    <dgm:cxn modelId="{9273B40A-7D04-4A62-BBFF-25717667968C}" srcId="{4FD09A64-C756-47D8-97FE-14F1F5A4A31D}" destId="{9F3E71A3-8448-459C-8D63-FC6FB43EE699}" srcOrd="4" destOrd="0" parTransId="{1DFD6558-5848-4DA8-94AA-83B698AF1EAE}" sibTransId="{7AB54364-F487-44A5-88C4-44BA59F28A72}"/>
    <dgm:cxn modelId="{97F7990D-C0D3-4132-BBC2-6790E95F8BF5}" type="presOf" srcId="{7AB54364-F487-44A5-88C4-44BA59F28A72}" destId="{340E84CB-8637-468F-B49E-667B209ECB52}" srcOrd="0" destOrd="0" presId="urn:microsoft.com/office/officeart/2005/8/layout/bProcess4"/>
    <dgm:cxn modelId="{E101E00E-F4F2-4FB0-9926-1388F8F0196C}" type="presOf" srcId="{432AF209-5A5F-48C4-A180-2757E6823684}" destId="{2ED53C3F-D527-44FB-9EDF-6CAABF8FBAD1}" srcOrd="0" destOrd="0" presId="urn:microsoft.com/office/officeart/2005/8/layout/bProcess4"/>
    <dgm:cxn modelId="{A0E80927-105A-4C2B-AC30-E809B51D695B}" type="presOf" srcId="{98CA4AAF-6456-4291-A4A6-F13ACD481004}" destId="{EF22498D-D234-4F3F-83DD-DE6C5F5BE81A}" srcOrd="0" destOrd="0" presId="urn:microsoft.com/office/officeart/2005/8/layout/bProcess4"/>
    <dgm:cxn modelId="{7BCBFB2A-618E-4559-AF10-4D691C9EE88C}" srcId="{4FD09A64-C756-47D8-97FE-14F1F5A4A31D}" destId="{664FCE8D-1396-4637-A20E-B93E84257CA4}" srcOrd="7" destOrd="0" parTransId="{167B34BF-D4A1-4C79-847E-2E7C1E83782E}" sibTransId="{486232E5-BCF3-44C8-98A2-524295AEC5D9}"/>
    <dgm:cxn modelId="{2D7A9738-D007-4BD5-8B45-63DED843A7BC}" type="presOf" srcId="{E72A7E9A-9C61-403B-B026-D1823731B56F}" destId="{91E9E5ED-4104-46E6-A8F3-C9B7DB2435BB}" srcOrd="0" destOrd="0" presId="urn:microsoft.com/office/officeart/2005/8/layout/bProcess4"/>
    <dgm:cxn modelId="{85B8753E-3770-4400-8BAE-D64793C7FD31}" type="presOf" srcId="{566BB38C-6E4A-49C0-85A0-5D40F676CC4B}" destId="{D8C9613A-FB0F-486F-A153-701A859063AC}" srcOrd="0" destOrd="0" presId="urn:microsoft.com/office/officeart/2005/8/layout/bProcess4"/>
    <dgm:cxn modelId="{99CAA95D-4943-410E-BB4A-91FC4031FD08}" type="presOf" srcId="{664FCE8D-1396-4637-A20E-B93E84257CA4}" destId="{DEA60DA5-10EC-4808-BD0A-A387558867F1}" srcOrd="0" destOrd="0" presId="urn:microsoft.com/office/officeart/2005/8/layout/bProcess4"/>
    <dgm:cxn modelId="{7F0E2242-D303-4356-A8DD-67D6C9F5CA3D}" srcId="{4FD09A64-C756-47D8-97FE-14F1F5A4A31D}" destId="{E5F1BCCB-0EB0-40EF-8646-AC749D1A73F8}" srcOrd="1" destOrd="0" parTransId="{A35A84EB-1799-4296-9A33-7D6A4778E71D}" sibTransId="{A0F58D69-6368-43CC-B1C4-43F38BEFF671}"/>
    <dgm:cxn modelId="{C9B1AC47-BE1B-4F21-B416-78849CACF1C3}" type="presOf" srcId="{8298D29A-8062-4B11-B30C-A3EA06200161}" destId="{6717E229-7C97-4FAC-8BB5-10237A468FCE}" srcOrd="0" destOrd="0" presId="urn:microsoft.com/office/officeart/2005/8/layout/bProcess4"/>
    <dgm:cxn modelId="{8829F76E-E86A-47CE-9CB1-69FCD9409062}" type="presOf" srcId="{15C41D5E-EA3A-495A-BBFA-066B352B3529}" destId="{CFBF8165-D81D-4BC6-A391-C4C75E81D6C6}" srcOrd="0" destOrd="0" presId="urn:microsoft.com/office/officeart/2005/8/layout/bProcess4"/>
    <dgm:cxn modelId="{B361E770-C7DA-4906-BDE7-0B6DFF3407B6}" srcId="{4FD09A64-C756-47D8-97FE-14F1F5A4A31D}" destId="{73B6899F-D37A-4F8A-887C-78F4461976E7}" srcOrd="0" destOrd="0" parTransId="{651233FA-A6C3-4F9F-8A7F-BA5F927C28DF}" sibTransId="{566BB38C-6E4A-49C0-85A0-5D40F676CC4B}"/>
    <dgm:cxn modelId="{503C3F74-BA86-4EF2-A7B7-DB65921B1565}" type="presOf" srcId="{9F3E71A3-8448-459C-8D63-FC6FB43EE699}" destId="{BC208D2A-C6F8-4696-95FD-83254FD1BB97}" srcOrd="0" destOrd="0" presId="urn:microsoft.com/office/officeart/2005/8/layout/bProcess4"/>
    <dgm:cxn modelId="{648E548A-1276-486E-9C50-53D2A1238355}" srcId="{4FD09A64-C756-47D8-97FE-14F1F5A4A31D}" destId="{432AF209-5A5F-48C4-A180-2757E6823684}" srcOrd="2" destOrd="0" parTransId="{FCF27FE4-4EEC-4410-B46A-6B03F87DA622}" sibTransId="{936CBFBF-CF71-47FE-99C6-418B8A5B8501}"/>
    <dgm:cxn modelId="{CD50438C-E9EA-4BEC-B5B7-EA60D3038C34}" srcId="{4FD09A64-C756-47D8-97FE-14F1F5A4A31D}" destId="{E72A7E9A-9C61-403B-B026-D1823731B56F}" srcOrd="5" destOrd="0" parTransId="{1D1970B1-199A-47F9-B5C8-09F99890AAC3}" sibTransId="{DF44354B-3584-4956-9E63-5AB1640FC42C}"/>
    <dgm:cxn modelId="{3AE1A59E-1638-4CCB-9358-61EDE170CA6F}" type="presOf" srcId="{DF44354B-3584-4956-9E63-5AB1640FC42C}" destId="{00E612A6-7AF2-49E5-A982-C9C8A581633F}" srcOrd="0" destOrd="0" presId="urn:microsoft.com/office/officeart/2005/8/layout/bProcess4"/>
    <dgm:cxn modelId="{81515DA6-6B45-4986-A4CF-82B686A6A810}" type="presOf" srcId="{936CBFBF-CF71-47FE-99C6-418B8A5B8501}" destId="{005043D4-BD7F-4EA1-87E0-FDD2DA78D126}" srcOrd="0" destOrd="0" presId="urn:microsoft.com/office/officeart/2005/8/layout/bProcess4"/>
    <dgm:cxn modelId="{0A4BBCCA-1A2C-4F4D-91A2-31FD4D1BDAC1}" type="presOf" srcId="{4FD09A64-C756-47D8-97FE-14F1F5A4A31D}" destId="{4815D51F-9F08-4EA5-962F-D1E9D0F1C8F7}" srcOrd="0" destOrd="0" presId="urn:microsoft.com/office/officeart/2005/8/layout/bProcess4"/>
    <dgm:cxn modelId="{54A018D0-0A97-442C-8AF6-F00206AE06F8}" type="presOf" srcId="{A0F58D69-6368-43CC-B1C4-43F38BEFF671}" destId="{EC491DA7-02D1-46BA-965A-84EF50107B80}" srcOrd="0" destOrd="0" presId="urn:microsoft.com/office/officeart/2005/8/layout/bProcess4"/>
    <dgm:cxn modelId="{D3AE63D0-70EB-44E3-AA0F-98B25D385350}" type="presOf" srcId="{1FB21DD2-47F6-40A8-98EE-3305F483CC64}" destId="{8764FD1C-A183-4287-A997-62C961794758}" srcOrd="0" destOrd="0" presId="urn:microsoft.com/office/officeart/2005/8/layout/bProcess4"/>
    <dgm:cxn modelId="{56820ED2-E5BD-4302-9ABB-3719AF8C868A}" type="presOf" srcId="{73B6899F-D37A-4F8A-887C-78F4461976E7}" destId="{BF7762FA-24BC-494E-90CA-0266756192DB}" srcOrd="0" destOrd="0" presId="urn:microsoft.com/office/officeart/2005/8/layout/bProcess4"/>
    <dgm:cxn modelId="{07047BD7-75D4-4346-94ED-181D419B3752}" srcId="{4FD09A64-C756-47D8-97FE-14F1F5A4A31D}" destId="{98CA4AAF-6456-4291-A4A6-F13ACD481004}" srcOrd="3" destOrd="0" parTransId="{5DBC707C-8412-4713-9F91-FE1FDF98848B}" sibTransId="{8298D29A-8062-4B11-B30C-A3EA06200161}"/>
    <dgm:cxn modelId="{51645AD9-30DC-4CB6-8ED8-0FB7C255A48C}" type="presOf" srcId="{E5F1BCCB-0EB0-40EF-8646-AC749D1A73F8}" destId="{B665399E-6D57-4AF7-AC37-E1BEBB4C94EF}" srcOrd="0" destOrd="0" presId="urn:microsoft.com/office/officeart/2005/8/layout/bProcess4"/>
    <dgm:cxn modelId="{DC8539F9-F1E0-42B3-8742-7BD2D59121D1}" srcId="{4FD09A64-C756-47D8-97FE-14F1F5A4A31D}" destId="{1FB21DD2-47F6-40A8-98EE-3305F483CC64}" srcOrd="6" destOrd="0" parTransId="{3E7B14D3-280E-4B8C-A77F-3E2513060124}" sibTransId="{15C41D5E-EA3A-495A-BBFA-066B352B3529}"/>
    <dgm:cxn modelId="{37E9B6B1-0C42-4260-BFDD-487D833A8415}" type="presParOf" srcId="{4815D51F-9F08-4EA5-962F-D1E9D0F1C8F7}" destId="{0F125E3A-7121-42C4-AE53-1347451A4190}" srcOrd="0" destOrd="0" presId="urn:microsoft.com/office/officeart/2005/8/layout/bProcess4"/>
    <dgm:cxn modelId="{6AC4D695-BBF1-475B-9A54-66287BD6232A}" type="presParOf" srcId="{0F125E3A-7121-42C4-AE53-1347451A4190}" destId="{FCD26616-DBE1-42FB-A227-5822EFFCDCDF}" srcOrd="0" destOrd="0" presId="urn:microsoft.com/office/officeart/2005/8/layout/bProcess4"/>
    <dgm:cxn modelId="{875FB927-7B19-4EED-B6C1-678C6D2ED36D}" type="presParOf" srcId="{0F125E3A-7121-42C4-AE53-1347451A4190}" destId="{BF7762FA-24BC-494E-90CA-0266756192DB}" srcOrd="1" destOrd="0" presId="urn:microsoft.com/office/officeart/2005/8/layout/bProcess4"/>
    <dgm:cxn modelId="{53E0B3D2-59E2-456B-889C-2EBD7EB744C9}" type="presParOf" srcId="{4815D51F-9F08-4EA5-962F-D1E9D0F1C8F7}" destId="{D8C9613A-FB0F-486F-A153-701A859063AC}" srcOrd="1" destOrd="0" presId="urn:microsoft.com/office/officeart/2005/8/layout/bProcess4"/>
    <dgm:cxn modelId="{E72404FA-E875-4FB3-BF0E-9842E4B54867}" type="presParOf" srcId="{4815D51F-9F08-4EA5-962F-D1E9D0F1C8F7}" destId="{D1465091-8BEF-4B47-B9F8-F96A890E546F}" srcOrd="2" destOrd="0" presId="urn:microsoft.com/office/officeart/2005/8/layout/bProcess4"/>
    <dgm:cxn modelId="{6D4A9FE4-B2A8-469A-9872-7ED11E1286A2}" type="presParOf" srcId="{D1465091-8BEF-4B47-B9F8-F96A890E546F}" destId="{C5FF43BE-6A0A-4D27-BE7D-BCBAF7EDD245}" srcOrd="0" destOrd="0" presId="urn:microsoft.com/office/officeart/2005/8/layout/bProcess4"/>
    <dgm:cxn modelId="{00757892-B276-40A3-A419-AD8EA8C37C51}" type="presParOf" srcId="{D1465091-8BEF-4B47-B9F8-F96A890E546F}" destId="{B665399E-6D57-4AF7-AC37-E1BEBB4C94EF}" srcOrd="1" destOrd="0" presId="urn:microsoft.com/office/officeart/2005/8/layout/bProcess4"/>
    <dgm:cxn modelId="{F9AD0648-C99E-42AB-AC7E-A6AB237EB850}" type="presParOf" srcId="{4815D51F-9F08-4EA5-962F-D1E9D0F1C8F7}" destId="{EC491DA7-02D1-46BA-965A-84EF50107B80}" srcOrd="3" destOrd="0" presId="urn:microsoft.com/office/officeart/2005/8/layout/bProcess4"/>
    <dgm:cxn modelId="{03DF2F73-1D66-4AF1-947F-D5B27EF227DE}" type="presParOf" srcId="{4815D51F-9F08-4EA5-962F-D1E9D0F1C8F7}" destId="{8AEF123D-8DDC-49EE-8339-4AB0972F5D02}" srcOrd="4" destOrd="0" presId="urn:microsoft.com/office/officeart/2005/8/layout/bProcess4"/>
    <dgm:cxn modelId="{5B3DABA1-AE91-4FB3-938A-1638440AC69E}" type="presParOf" srcId="{8AEF123D-8DDC-49EE-8339-4AB0972F5D02}" destId="{EE1BE4C0-F2C0-4360-A941-98F70D5F80BF}" srcOrd="0" destOrd="0" presId="urn:microsoft.com/office/officeart/2005/8/layout/bProcess4"/>
    <dgm:cxn modelId="{2F33647C-4757-4057-ABDE-D5BBEDA9612A}" type="presParOf" srcId="{8AEF123D-8DDC-49EE-8339-4AB0972F5D02}" destId="{2ED53C3F-D527-44FB-9EDF-6CAABF8FBAD1}" srcOrd="1" destOrd="0" presId="urn:microsoft.com/office/officeart/2005/8/layout/bProcess4"/>
    <dgm:cxn modelId="{349E8E74-7A5E-4142-A4DB-FE098B75ACEE}" type="presParOf" srcId="{4815D51F-9F08-4EA5-962F-D1E9D0F1C8F7}" destId="{005043D4-BD7F-4EA1-87E0-FDD2DA78D126}" srcOrd="5" destOrd="0" presId="urn:microsoft.com/office/officeart/2005/8/layout/bProcess4"/>
    <dgm:cxn modelId="{339FA1BC-264D-4B3B-B1E8-645EC37AEBAD}" type="presParOf" srcId="{4815D51F-9F08-4EA5-962F-D1E9D0F1C8F7}" destId="{562377A5-C105-4787-A687-0977AC4E6D36}" srcOrd="6" destOrd="0" presId="urn:microsoft.com/office/officeart/2005/8/layout/bProcess4"/>
    <dgm:cxn modelId="{53164850-0879-4831-9F72-BE675E38ADD7}" type="presParOf" srcId="{562377A5-C105-4787-A687-0977AC4E6D36}" destId="{F15E7553-B52F-4D32-9A2F-F8D25FBE9939}" srcOrd="0" destOrd="0" presId="urn:microsoft.com/office/officeart/2005/8/layout/bProcess4"/>
    <dgm:cxn modelId="{3AB9B1CA-A7D5-4C52-869B-6D949133DE89}" type="presParOf" srcId="{562377A5-C105-4787-A687-0977AC4E6D36}" destId="{EF22498D-D234-4F3F-83DD-DE6C5F5BE81A}" srcOrd="1" destOrd="0" presId="urn:microsoft.com/office/officeart/2005/8/layout/bProcess4"/>
    <dgm:cxn modelId="{0245E1D1-9A74-43AE-9329-0C42F9B69A91}" type="presParOf" srcId="{4815D51F-9F08-4EA5-962F-D1E9D0F1C8F7}" destId="{6717E229-7C97-4FAC-8BB5-10237A468FCE}" srcOrd="7" destOrd="0" presId="urn:microsoft.com/office/officeart/2005/8/layout/bProcess4"/>
    <dgm:cxn modelId="{3A3E21C1-CAB4-49CC-AAD9-D558FD73DEA3}" type="presParOf" srcId="{4815D51F-9F08-4EA5-962F-D1E9D0F1C8F7}" destId="{B1902B25-D9B0-4FA8-994E-27C387A235D3}" srcOrd="8" destOrd="0" presId="urn:microsoft.com/office/officeart/2005/8/layout/bProcess4"/>
    <dgm:cxn modelId="{A5858DAF-75B0-4478-9C24-FBB129D012A3}" type="presParOf" srcId="{B1902B25-D9B0-4FA8-994E-27C387A235D3}" destId="{9E3F09AD-57ED-49B2-9572-3FFD7F131DB0}" srcOrd="0" destOrd="0" presId="urn:microsoft.com/office/officeart/2005/8/layout/bProcess4"/>
    <dgm:cxn modelId="{B504AA6B-44BC-48AF-9B51-AC24CC8E4714}" type="presParOf" srcId="{B1902B25-D9B0-4FA8-994E-27C387A235D3}" destId="{BC208D2A-C6F8-4696-95FD-83254FD1BB97}" srcOrd="1" destOrd="0" presId="urn:microsoft.com/office/officeart/2005/8/layout/bProcess4"/>
    <dgm:cxn modelId="{4D4C733D-2AB1-4E7A-859F-88BEF30EB547}" type="presParOf" srcId="{4815D51F-9F08-4EA5-962F-D1E9D0F1C8F7}" destId="{340E84CB-8637-468F-B49E-667B209ECB52}" srcOrd="9" destOrd="0" presId="urn:microsoft.com/office/officeart/2005/8/layout/bProcess4"/>
    <dgm:cxn modelId="{64956368-9361-4116-96EE-2616ADC34ACD}" type="presParOf" srcId="{4815D51F-9F08-4EA5-962F-D1E9D0F1C8F7}" destId="{E69E6E97-61FB-4BC0-AD8A-EA714CD76CCB}" srcOrd="10" destOrd="0" presId="urn:microsoft.com/office/officeart/2005/8/layout/bProcess4"/>
    <dgm:cxn modelId="{DF22349C-C306-4DAC-9D6D-DD80736361F2}" type="presParOf" srcId="{E69E6E97-61FB-4BC0-AD8A-EA714CD76CCB}" destId="{2D881B02-F98D-447E-A847-3B50046F70FD}" srcOrd="0" destOrd="0" presId="urn:microsoft.com/office/officeart/2005/8/layout/bProcess4"/>
    <dgm:cxn modelId="{613F8C83-C34D-4B00-8CC7-F72029786625}" type="presParOf" srcId="{E69E6E97-61FB-4BC0-AD8A-EA714CD76CCB}" destId="{91E9E5ED-4104-46E6-A8F3-C9B7DB2435BB}" srcOrd="1" destOrd="0" presId="urn:microsoft.com/office/officeart/2005/8/layout/bProcess4"/>
    <dgm:cxn modelId="{7F370218-3DDF-4264-BE1D-2CE28F500A9E}" type="presParOf" srcId="{4815D51F-9F08-4EA5-962F-D1E9D0F1C8F7}" destId="{00E612A6-7AF2-49E5-A982-C9C8A581633F}" srcOrd="11" destOrd="0" presId="urn:microsoft.com/office/officeart/2005/8/layout/bProcess4"/>
    <dgm:cxn modelId="{D2173644-E242-4AB7-B20C-E00FBFB7CFC6}" type="presParOf" srcId="{4815D51F-9F08-4EA5-962F-D1E9D0F1C8F7}" destId="{341B7CE1-364F-4DB6-AC0F-54FBDA6FAFD6}" srcOrd="12" destOrd="0" presId="urn:microsoft.com/office/officeart/2005/8/layout/bProcess4"/>
    <dgm:cxn modelId="{129D54A8-2F4F-4917-A7C9-8C2FDFF75223}" type="presParOf" srcId="{341B7CE1-364F-4DB6-AC0F-54FBDA6FAFD6}" destId="{29735B9C-83DB-4CF0-B2D5-7B3DE844E618}" srcOrd="0" destOrd="0" presId="urn:microsoft.com/office/officeart/2005/8/layout/bProcess4"/>
    <dgm:cxn modelId="{3C5624F2-3FA0-488A-A15F-3490167542F9}" type="presParOf" srcId="{341B7CE1-364F-4DB6-AC0F-54FBDA6FAFD6}" destId="{8764FD1C-A183-4287-A997-62C961794758}" srcOrd="1" destOrd="0" presId="urn:microsoft.com/office/officeart/2005/8/layout/bProcess4"/>
    <dgm:cxn modelId="{87483A20-071C-4C98-A3A5-6F4D1F1457B3}" type="presParOf" srcId="{4815D51F-9F08-4EA5-962F-D1E9D0F1C8F7}" destId="{CFBF8165-D81D-4BC6-A391-C4C75E81D6C6}" srcOrd="13" destOrd="0" presId="urn:microsoft.com/office/officeart/2005/8/layout/bProcess4"/>
    <dgm:cxn modelId="{8E6EB346-62E5-4544-9994-64C8C5E9E8AB}" type="presParOf" srcId="{4815D51F-9F08-4EA5-962F-D1E9D0F1C8F7}" destId="{8B0992CA-A8B1-4A65-A191-FFA08C304B07}" srcOrd="14" destOrd="0" presId="urn:microsoft.com/office/officeart/2005/8/layout/bProcess4"/>
    <dgm:cxn modelId="{8E8441FE-7F9A-47CC-8D58-2D819390D5B8}" type="presParOf" srcId="{8B0992CA-A8B1-4A65-A191-FFA08C304B07}" destId="{1A2A9A16-CF73-41A4-9DFA-3CCD6973599E}" srcOrd="0" destOrd="0" presId="urn:microsoft.com/office/officeart/2005/8/layout/bProcess4"/>
    <dgm:cxn modelId="{0F23728D-9F73-48A4-A4EA-210E7D455276}" type="presParOf" srcId="{8B0992CA-A8B1-4A65-A191-FFA08C304B07}" destId="{DEA60DA5-10EC-4808-BD0A-A387558867F1}"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D09A64-C756-47D8-97FE-14F1F5A4A31D}" type="doc">
      <dgm:prSet loTypeId="urn:microsoft.com/office/officeart/2005/8/layout/bProcess4" loCatId="process" qsTypeId="urn:microsoft.com/office/officeart/2005/8/quickstyle/simple1" qsCatId="simple" csTypeId="urn:microsoft.com/office/officeart/2005/8/colors/accent1_3" csCatId="accent1" phldr="1"/>
      <dgm:spPr/>
    </dgm:pt>
    <dgm:pt modelId="{73B6899F-D37A-4F8A-887C-78F4461976E7}">
      <dgm:prSet phldrT="[Text]" custT="1"/>
      <dgm:spPr>
        <a:blipFill>
          <a:blip xmlns:r="http://schemas.openxmlformats.org/officeDocument/2006/relationships" r:embed="rId1"/>
          <a:stretch>
            <a:fillRect l="-478"/>
          </a:stretch>
        </a:blipFill>
      </dgm:spPr>
      <dgm:t>
        <a:bodyPr/>
        <a:lstStyle/>
        <a:p>
          <a:r>
            <a:rPr lang="en-US">
              <a:noFill/>
            </a:rPr>
            <a:t> </a:t>
          </a:r>
        </a:p>
      </dgm:t>
    </dgm:pt>
    <dgm:pt modelId="{651233FA-A6C3-4F9F-8A7F-BA5F927C28DF}" type="parTrans" cxnId="{B361E770-C7DA-4906-BDE7-0B6DFF3407B6}">
      <dgm:prSet/>
      <dgm:spPr/>
      <dgm:t>
        <a:bodyPr/>
        <a:lstStyle/>
        <a:p>
          <a:endParaRPr lang="en-US"/>
        </a:p>
      </dgm:t>
    </dgm:pt>
    <dgm:pt modelId="{566BB38C-6E4A-49C0-85A0-5D40F676CC4B}" type="sibTrans" cxnId="{B361E770-C7DA-4906-BDE7-0B6DFF3407B6}">
      <dgm:prSet/>
      <dgm:spPr/>
      <dgm:t>
        <a:bodyPr/>
        <a:lstStyle/>
        <a:p>
          <a:endParaRPr lang="en-US"/>
        </a:p>
      </dgm:t>
    </dgm:pt>
    <dgm:pt modelId="{432AF209-5A5F-48C4-A180-2757E6823684}">
      <dgm:prSet phldrT="[Text]" custT="1"/>
      <dgm:spPr>
        <a:blipFill>
          <a:blip xmlns:r="http://schemas.openxmlformats.org/officeDocument/2006/relationships" r:embed="rId2"/>
          <a:stretch>
            <a:fillRect b="-2381"/>
          </a:stretch>
        </a:blipFill>
      </dgm:spPr>
      <dgm:t>
        <a:bodyPr/>
        <a:lstStyle/>
        <a:p>
          <a:r>
            <a:rPr lang="en-US">
              <a:noFill/>
            </a:rPr>
            <a:t> </a:t>
          </a:r>
        </a:p>
      </dgm:t>
    </dgm:pt>
    <dgm:pt modelId="{FCF27FE4-4EEC-4410-B46A-6B03F87DA622}" type="parTrans" cxnId="{648E548A-1276-486E-9C50-53D2A1238355}">
      <dgm:prSet/>
      <dgm:spPr/>
      <dgm:t>
        <a:bodyPr/>
        <a:lstStyle/>
        <a:p>
          <a:endParaRPr lang="en-US"/>
        </a:p>
      </dgm:t>
    </dgm:pt>
    <dgm:pt modelId="{936CBFBF-CF71-47FE-99C6-418B8A5B8501}" type="sibTrans" cxnId="{648E548A-1276-486E-9C50-53D2A1238355}">
      <dgm:prSet/>
      <dgm:spPr/>
      <dgm:t>
        <a:bodyPr/>
        <a:lstStyle/>
        <a:p>
          <a:endParaRPr lang="en-US"/>
        </a:p>
      </dgm:t>
    </dgm:pt>
    <dgm:pt modelId="{98CA4AAF-6456-4291-A4A6-F13ACD481004}">
      <dgm:prSet phldrT="[Text]" custT="1"/>
      <dgm:spPr>
        <a:blipFill>
          <a:blip xmlns:r="http://schemas.openxmlformats.org/officeDocument/2006/relationships" r:embed="rId3"/>
          <a:stretch>
            <a:fillRect b="-2381"/>
          </a:stretch>
        </a:blipFill>
      </dgm:spPr>
      <dgm:t>
        <a:bodyPr/>
        <a:lstStyle/>
        <a:p>
          <a:r>
            <a:rPr lang="en-US">
              <a:noFill/>
            </a:rPr>
            <a:t> </a:t>
          </a:r>
        </a:p>
      </dgm:t>
    </dgm:pt>
    <dgm:pt modelId="{5DBC707C-8412-4713-9F91-FE1FDF98848B}" type="parTrans" cxnId="{07047BD7-75D4-4346-94ED-181D419B3752}">
      <dgm:prSet/>
      <dgm:spPr/>
      <dgm:t>
        <a:bodyPr/>
        <a:lstStyle/>
        <a:p>
          <a:endParaRPr lang="en-US"/>
        </a:p>
      </dgm:t>
    </dgm:pt>
    <dgm:pt modelId="{8298D29A-8062-4B11-B30C-A3EA06200161}" type="sibTrans" cxnId="{07047BD7-75D4-4346-94ED-181D419B3752}">
      <dgm:prSet/>
      <dgm:spPr/>
      <dgm:t>
        <a:bodyPr/>
        <a:lstStyle/>
        <a:p>
          <a:endParaRPr lang="en-US"/>
        </a:p>
      </dgm:t>
    </dgm:pt>
    <dgm:pt modelId="{1FB21DD2-47F6-40A8-98EE-3305F483CC64}">
      <dgm:prSet phldrT="[Text]" custT="1"/>
      <dgm:spPr/>
      <dgm:t>
        <a:bodyPr/>
        <a:lstStyle/>
        <a:p>
          <a:r>
            <a:rPr lang="en-US" sz="1300" dirty="0"/>
            <a:t>Load the optimal pattern to RIS tile </a:t>
          </a:r>
          <a:r>
            <a:rPr lang="en-US" sz="1300" i="1" dirty="0"/>
            <a:t>k</a:t>
          </a:r>
        </a:p>
      </dgm:t>
    </dgm:pt>
    <dgm:pt modelId="{3E7B14D3-280E-4B8C-A77F-3E2513060124}" type="parTrans" cxnId="{DC8539F9-F1E0-42B3-8742-7BD2D59121D1}">
      <dgm:prSet/>
      <dgm:spPr/>
      <dgm:t>
        <a:bodyPr/>
        <a:lstStyle/>
        <a:p>
          <a:endParaRPr lang="en-US"/>
        </a:p>
      </dgm:t>
    </dgm:pt>
    <dgm:pt modelId="{15C41D5E-EA3A-495A-BBFA-066B352B3529}" type="sibTrans" cxnId="{DC8539F9-F1E0-42B3-8742-7BD2D59121D1}">
      <dgm:prSet/>
      <dgm:spPr/>
      <dgm:t>
        <a:bodyPr/>
        <a:lstStyle/>
        <a:p>
          <a:endParaRPr lang="en-US"/>
        </a:p>
      </dgm:t>
    </dgm:pt>
    <dgm:pt modelId="{664FCE8D-1396-4637-A20E-B93E84257CA4}">
      <dgm:prSet phldrT="[Text]" custT="1"/>
      <dgm:spPr/>
      <dgm:t>
        <a:bodyPr/>
        <a:lstStyle/>
        <a:p>
          <a:r>
            <a:rPr lang="en-US" sz="1400" dirty="0"/>
            <a:t>Repeating the process for all RIS tiles</a:t>
          </a:r>
        </a:p>
      </dgm:t>
    </dgm:pt>
    <dgm:pt modelId="{167B34BF-D4A1-4C79-847E-2E7C1E83782E}" type="parTrans" cxnId="{7BCBFB2A-618E-4559-AF10-4D691C9EE88C}">
      <dgm:prSet/>
      <dgm:spPr/>
      <dgm:t>
        <a:bodyPr/>
        <a:lstStyle/>
        <a:p>
          <a:endParaRPr lang="en-US"/>
        </a:p>
      </dgm:t>
    </dgm:pt>
    <dgm:pt modelId="{486232E5-BCF3-44C8-98A2-524295AEC5D9}" type="sibTrans" cxnId="{7BCBFB2A-618E-4559-AF10-4D691C9EE88C}">
      <dgm:prSet/>
      <dgm:spPr/>
      <dgm:t>
        <a:bodyPr/>
        <a:lstStyle/>
        <a:p>
          <a:endParaRPr lang="en-US"/>
        </a:p>
      </dgm:t>
    </dgm:pt>
    <dgm:pt modelId="{E5F1BCCB-0EB0-40EF-8646-AC749D1A73F8}">
      <dgm:prSet phldrT="[Text]" custT="1"/>
      <dgm:spPr/>
      <dgm:t>
        <a:bodyPr/>
        <a:lstStyle/>
        <a:p>
          <a:r>
            <a:rPr lang="en-US" sz="1200" dirty="0"/>
            <a:t>Activate </a:t>
          </a:r>
          <a:r>
            <a:rPr lang="en-US" sz="1200" dirty="0" err="1"/>
            <a:t>Ptx</a:t>
          </a:r>
          <a:br>
            <a:rPr lang="en-US" sz="1200" dirty="0"/>
          </a:br>
          <a:r>
            <a:rPr lang="en-US" sz="1200" dirty="0"/>
            <a:t>Deactivate </a:t>
          </a:r>
          <a:r>
            <a:rPr lang="en-US" sz="1200" dirty="0" err="1"/>
            <a:t>Dtx</a:t>
          </a:r>
          <a:endParaRPr lang="en-US" sz="1200" dirty="0"/>
        </a:p>
      </dgm:t>
    </dgm:pt>
    <dgm:pt modelId="{A35A84EB-1799-4296-9A33-7D6A4778E71D}" type="parTrans" cxnId="{7F0E2242-D303-4356-A8DD-67D6C9F5CA3D}">
      <dgm:prSet/>
      <dgm:spPr/>
      <dgm:t>
        <a:bodyPr/>
        <a:lstStyle/>
        <a:p>
          <a:endParaRPr lang="en-US"/>
        </a:p>
      </dgm:t>
    </dgm:pt>
    <dgm:pt modelId="{A0F58D69-6368-43CC-B1C4-43F38BEFF671}" type="sibTrans" cxnId="{7F0E2242-D303-4356-A8DD-67D6C9F5CA3D}">
      <dgm:prSet/>
      <dgm:spPr/>
      <dgm:t>
        <a:bodyPr/>
        <a:lstStyle/>
        <a:p>
          <a:endParaRPr lang="en-US"/>
        </a:p>
      </dgm:t>
    </dgm:pt>
    <dgm:pt modelId="{E72A7E9A-9C61-403B-B026-D1823731B56F}">
      <dgm:prSet custT="1"/>
      <dgm:spPr>
        <a:blipFill>
          <a:blip xmlns:r="http://schemas.openxmlformats.org/officeDocument/2006/relationships" r:embed="rId4"/>
          <a:stretch>
            <a:fillRect b="-1575"/>
          </a:stretch>
        </a:blipFill>
      </dgm:spPr>
      <dgm:t>
        <a:bodyPr/>
        <a:lstStyle/>
        <a:p>
          <a:r>
            <a:rPr lang="en-US">
              <a:noFill/>
            </a:rPr>
            <a:t> </a:t>
          </a:r>
        </a:p>
      </dgm:t>
    </dgm:pt>
    <dgm:pt modelId="{1D1970B1-199A-47F9-B5C8-09F99890AAC3}" type="parTrans" cxnId="{CD50438C-E9EA-4BEC-B5B7-EA60D3038C34}">
      <dgm:prSet/>
      <dgm:spPr/>
      <dgm:t>
        <a:bodyPr/>
        <a:lstStyle/>
        <a:p>
          <a:endParaRPr lang="en-US"/>
        </a:p>
      </dgm:t>
    </dgm:pt>
    <dgm:pt modelId="{DF44354B-3584-4956-9E63-5AB1640FC42C}" type="sibTrans" cxnId="{CD50438C-E9EA-4BEC-B5B7-EA60D3038C34}">
      <dgm:prSet/>
      <dgm:spPr/>
      <dgm:t>
        <a:bodyPr/>
        <a:lstStyle/>
        <a:p>
          <a:endParaRPr lang="en-US"/>
        </a:p>
      </dgm:t>
    </dgm:pt>
    <dgm:pt modelId="{9F3E71A3-8448-459C-8D63-FC6FB43EE699}">
      <dgm:prSet phldrT="[Text]" custT="1"/>
      <dgm:spPr/>
      <dgm:t>
        <a:bodyPr/>
        <a:lstStyle/>
        <a:p>
          <a:r>
            <a:rPr lang="en-US" sz="1200" dirty="0"/>
            <a:t>Deactivate </a:t>
          </a:r>
          <a:r>
            <a:rPr lang="en-US" sz="1200" dirty="0" err="1"/>
            <a:t>Ptx</a:t>
          </a:r>
          <a:br>
            <a:rPr lang="en-US" sz="1200" dirty="0"/>
          </a:br>
          <a:r>
            <a:rPr lang="en-US" sz="1200" dirty="0"/>
            <a:t>Activate </a:t>
          </a:r>
          <a:r>
            <a:rPr lang="en-US" sz="1200" dirty="0" err="1"/>
            <a:t>Dtx</a:t>
          </a:r>
          <a:endParaRPr lang="en-US" sz="1200" dirty="0"/>
        </a:p>
      </dgm:t>
    </dgm:pt>
    <dgm:pt modelId="{1DFD6558-5848-4DA8-94AA-83B698AF1EAE}" type="parTrans" cxnId="{9273B40A-7D04-4A62-BBFF-25717667968C}">
      <dgm:prSet/>
      <dgm:spPr/>
      <dgm:t>
        <a:bodyPr/>
        <a:lstStyle/>
        <a:p>
          <a:endParaRPr lang="en-US"/>
        </a:p>
      </dgm:t>
    </dgm:pt>
    <dgm:pt modelId="{7AB54364-F487-44A5-88C4-44BA59F28A72}" type="sibTrans" cxnId="{9273B40A-7D04-4A62-BBFF-25717667968C}">
      <dgm:prSet/>
      <dgm:spPr/>
      <dgm:t>
        <a:bodyPr/>
        <a:lstStyle/>
        <a:p>
          <a:endParaRPr lang="en-US"/>
        </a:p>
      </dgm:t>
    </dgm:pt>
    <dgm:pt modelId="{4815D51F-9F08-4EA5-962F-D1E9D0F1C8F7}" type="pres">
      <dgm:prSet presAssocID="{4FD09A64-C756-47D8-97FE-14F1F5A4A31D}" presName="Name0" presStyleCnt="0">
        <dgm:presLayoutVars>
          <dgm:dir/>
          <dgm:resizeHandles/>
        </dgm:presLayoutVars>
      </dgm:prSet>
      <dgm:spPr/>
    </dgm:pt>
    <dgm:pt modelId="{0F125E3A-7121-42C4-AE53-1347451A4190}" type="pres">
      <dgm:prSet presAssocID="{73B6899F-D37A-4F8A-887C-78F4461976E7}" presName="compNode" presStyleCnt="0"/>
      <dgm:spPr/>
    </dgm:pt>
    <dgm:pt modelId="{FCD26616-DBE1-42FB-A227-5822EFFCDCDF}" type="pres">
      <dgm:prSet presAssocID="{73B6899F-D37A-4F8A-887C-78F4461976E7}" presName="dummyConnPt" presStyleCnt="0"/>
      <dgm:spPr/>
    </dgm:pt>
    <dgm:pt modelId="{BF7762FA-24BC-494E-90CA-0266756192DB}" type="pres">
      <dgm:prSet presAssocID="{73B6899F-D37A-4F8A-887C-78F4461976E7}" presName="node" presStyleLbl="node1" presStyleIdx="0" presStyleCnt="8">
        <dgm:presLayoutVars>
          <dgm:bulletEnabled val="1"/>
        </dgm:presLayoutVars>
      </dgm:prSet>
      <dgm:spPr/>
    </dgm:pt>
    <dgm:pt modelId="{D8C9613A-FB0F-486F-A153-701A859063AC}" type="pres">
      <dgm:prSet presAssocID="{566BB38C-6E4A-49C0-85A0-5D40F676CC4B}" presName="sibTrans" presStyleLbl="bgSibTrans2D1" presStyleIdx="0" presStyleCnt="7"/>
      <dgm:spPr/>
    </dgm:pt>
    <dgm:pt modelId="{D1465091-8BEF-4B47-B9F8-F96A890E546F}" type="pres">
      <dgm:prSet presAssocID="{E5F1BCCB-0EB0-40EF-8646-AC749D1A73F8}" presName="compNode" presStyleCnt="0"/>
      <dgm:spPr/>
    </dgm:pt>
    <dgm:pt modelId="{C5FF43BE-6A0A-4D27-BE7D-BCBAF7EDD245}" type="pres">
      <dgm:prSet presAssocID="{E5F1BCCB-0EB0-40EF-8646-AC749D1A73F8}" presName="dummyConnPt" presStyleCnt="0"/>
      <dgm:spPr/>
    </dgm:pt>
    <dgm:pt modelId="{B665399E-6D57-4AF7-AC37-E1BEBB4C94EF}" type="pres">
      <dgm:prSet presAssocID="{E5F1BCCB-0EB0-40EF-8646-AC749D1A73F8}" presName="node" presStyleLbl="node1" presStyleIdx="1" presStyleCnt="8">
        <dgm:presLayoutVars>
          <dgm:bulletEnabled val="1"/>
        </dgm:presLayoutVars>
      </dgm:prSet>
      <dgm:spPr/>
    </dgm:pt>
    <dgm:pt modelId="{EC491DA7-02D1-46BA-965A-84EF50107B80}" type="pres">
      <dgm:prSet presAssocID="{A0F58D69-6368-43CC-B1C4-43F38BEFF671}" presName="sibTrans" presStyleLbl="bgSibTrans2D1" presStyleIdx="1" presStyleCnt="7"/>
      <dgm:spPr/>
    </dgm:pt>
    <dgm:pt modelId="{8AEF123D-8DDC-49EE-8339-4AB0972F5D02}" type="pres">
      <dgm:prSet presAssocID="{432AF209-5A5F-48C4-A180-2757E6823684}" presName="compNode" presStyleCnt="0"/>
      <dgm:spPr/>
    </dgm:pt>
    <dgm:pt modelId="{EE1BE4C0-F2C0-4360-A941-98F70D5F80BF}" type="pres">
      <dgm:prSet presAssocID="{432AF209-5A5F-48C4-A180-2757E6823684}" presName="dummyConnPt" presStyleCnt="0"/>
      <dgm:spPr/>
    </dgm:pt>
    <dgm:pt modelId="{2ED53C3F-D527-44FB-9EDF-6CAABF8FBAD1}" type="pres">
      <dgm:prSet presAssocID="{432AF209-5A5F-48C4-A180-2757E6823684}" presName="node" presStyleLbl="node1" presStyleIdx="2" presStyleCnt="8">
        <dgm:presLayoutVars>
          <dgm:bulletEnabled val="1"/>
        </dgm:presLayoutVars>
      </dgm:prSet>
      <dgm:spPr/>
    </dgm:pt>
    <dgm:pt modelId="{005043D4-BD7F-4EA1-87E0-FDD2DA78D126}" type="pres">
      <dgm:prSet presAssocID="{936CBFBF-CF71-47FE-99C6-418B8A5B8501}" presName="sibTrans" presStyleLbl="bgSibTrans2D1" presStyleIdx="2" presStyleCnt="7"/>
      <dgm:spPr/>
    </dgm:pt>
    <dgm:pt modelId="{562377A5-C105-4787-A687-0977AC4E6D36}" type="pres">
      <dgm:prSet presAssocID="{98CA4AAF-6456-4291-A4A6-F13ACD481004}" presName="compNode" presStyleCnt="0"/>
      <dgm:spPr/>
    </dgm:pt>
    <dgm:pt modelId="{F15E7553-B52F-4D32-9A2F-F8D25FBE9939}" type="pres">
      <dgm:prSet presAssocID="{98CA4AAF-6456-4291-A4A6-F13ACD481004}" presName="dummyConnPt" presStyleCnt="0"/>
      <dgm:spPr/>
    </dgm:pt>
    <dgm:pt modelId="{EF22498D-D234-4F3F-83DD-DE6C5F5BE81A}" type="pres">
      <dgm:prSet presAssocID="{98CA4AAF-6456-4291-A4A6-F13ACD481004}" presName="node" presStyleLbl="node1" presStyleIdx="3" presStyleCnt="8">
        <dgm:presLayoutVars>
          <dgm:bulletEnabled val="1"/>
        </dgm:presLayoutVars>
      </dgm:prSet>
      <dgm:spPr/>
    </dgm:pt>
    <dgm:pt modelId="{6717E229-7C97-4FAC-8BB5-10237A468FCE}" type="pres">
      <dgm:prSet presAssocID="{8298D29A-8062-4B11-B30C-A3EA06200161}" presName="sibTrans" presStyleLbl="bgSibTrans2D1" presStyleIdx="3" presStyleCnt="7"/>
      <dgm:spPr/>
    </dgm:pt>
    <dgm:pt modelId="{B1902B25-D9B0-4FA8-994E-27C387A235D3}" type="pres">
      <dgm:prSet presAssocID="{9F3E71A3-8448-459C-8D63-FC6FB43EE699}" presName="compNode" presStyleCnt="0"/>
      <dgm:spPr/>
    </dgm:pt>
    <dgm:pt modelId="{9E3F09AD-57ED-49B2-9572-3FFD7F131DB0}" type="pres">
      <dgm:prSet presAssocID="{9F3E71A3-8448-459C-8D63-FC6FB43EE699}" presName="dummyConnPt" presStyleCnt="0"/>
      <dgm:spPr/>
    </dgm:pt>
    <dgm:pt modelId="{BC208D2A-C6F8-4696-95FD-83254FD1BB97}" type="pres">
      <dgm:prSet presAssocID="{9F3E71A3-8448-459C-8D63-FC6FB43EE699}" presName="node" presStyleLbl="node1" presStyleIdx="4" presStyleCnt="8">
        <dgm:presLayoutVars>
          <dgm:bulletEnabled val="1"/>
        </dgm:presLayoutVars>
      </dgm:prSet>
      <dgm:spPr/>
    </dgm:pt>
    <dgm:pt modelId="{340E84CB-8637-468F-B49E-667B209ECB52}" type="pres">
      <dgm:prSet presAssocID="{7AB54364-F487-44A5-88C4-44BA59F28A72}" presName="sibTrans" presStyleLbl="bgSibTrans2D1" presStyleIdx="4" presStyleCnt="7"/>
      <dgm:spPr/>
    </dgm:pt>
    <dgm:pt modelId="{E69E6E97-61FB-4BC0-AD8A-EA714CD76CCB}" type="pres">
      <dgm:prSet presAssocID="{E72A7E9A-9C61-403B-B026-D1823731B56F}" presName="compNode" presStyleCnt="0"/>
      <dgm:spPr/>
    </dgm:pt>
    <dgm:pt modelId="{2D881B02-F98D-447E-A847-3B50046F70FD}" type="pres">
      <dgm:prSet presAssocID="{E72A7E9A-9C61-403B-B026-D1823731B56F}" presName="dummyConnPt" presStyleCnt="0"/>
      <dgm:spPr/>
    </dgm:pt>
    <dgm:pt modelId="{91E9E5ED-4104-46E6-A8F3-C9B7DB2435BB}" type="pres">
      <dgm:prSet presAssocID="{E72A7E9A-9C61-403B-B026-D1823731B56F}" presName="node" presStyleLbl="node1" presStyleIdx="5" presStyleCnt="8">
        <dgm:presLayoutVars>
          <dgm:bulletEnabled val="1"/>
        </dgm:presLayoutVars>
      </dgm:prSet>
      <dgm:spPr/>
    </dgm:pt>
    <dgm:pt modelId="{00E612A6-7AF2-49E5-A982-C9C8A581633F}" type="pres">
      <dgm:prSet presAssocID="{DF44354B-3584-4956-9E63-5AB1640FC42C}" presName="sibTrans" presStyleLbl="bgSibTrans2D1" presStyleIdx="5" presStyleCnt="7"/>
      <dgm:spPr/>
    </dgm:pt>
    <dgm:pt modelId="{341B7CE1-364F-4DB6-AC0F-54FBDA6FAFD6}" type="pres">
      <dgm:prSet presAssocID="{1FB21DD2-47F6-40A8-98EE-3305F483CC64}" presName="compNode" presStyleCnt="0"/>
      <dgm:spPr/>
    </dgm:pt>
    <dgm:pt modelId="{29735B9C-83DB-4CF0-B2D5-7B3DE844E618}" type="pres">
      <dgm:prSet presAssocID="{1FB21DD2-47F6-40A8-98EE-3305F483CC64}" presName="dummyConnPt" presStyleCnt="0"/>
      <dgm:spPr/>
    </dgm:pt>
    <dgm:pt modelId="{8764FD1C-A183-4287-A997-62C961794758}" type="pres">
      <dgm:prSet presAssocID="{1FB21DD2-47F6-40A8-98EE-3305F483CC64}" presName="node" presStyleLbl="node1" presStyleIdx="6" presStyleCnt="8">
        <dgm:presLayoutVars>
          <dgm:bulletEnabled val="1"/>
        </dgm:presLayoutVars>
      </dgm:prSet>
      <dgm:spPr/>
    </dgm:pt>
    <dgm:pt modelId="{CFBF8165-D81D-4BC6-A391-C4C75E81D6C6}" type="pres">
      <dgm:prSet presAssocID="{15C41D5E-EA3A-495A-BBFA-066B352B3529}" presName="sibTrans" presStyleLbl="bgSibTrans2D1" presStyleIdx="6" presStyleCnt="7"/>
      <dgm:spPr/>
    </dgm:pt>
    <dgm:pt modelId="{8B0992CA-A8B1-4A65-A191-FFA08C304B07}" type="pres">
      <dgm:prSet presAssocID="{664FCE8D-1396-4637-A20E-B93E84257CA4}" presName="compNode" presStyleCnt="0"/>
      <dgm:spPr/>
    </dgm:pt>
    <dgm:pt modelId="{1A2A9A16-CF73-41A4-9DFA-3CCD6973599E}" type="pres">
      <dgm:prSet presAssocID="{664FCE8D-1396-4637-A20E-B93E84257CA4}" presName="dummyConnPt" presStyleCnt="0"/>
      <dgm:spPr/>
    </dgm:pt>
    <dgm:pt modelId="{DEA60DA5-10EC-4808-BD0A-A387558867F1}" type="pres">
      <dgm:prSet presAssocID="{664FCE8D-1396-4637-A20E-B93E84257CA4}" presName="node" presStyleLbl="node1" presStyleIdx="7" presStyleCnt="8">
        <dgm:presLayoutVars>
          <dgm:bulletEnabled val="1"/>
        </dgm:presLayoutVars>
      </dgm:prSet>
      <dgm:spPr/>
    </dgm:pt>
  </dgm:ptLst>
  <dgm:cxnLst>
    <dgm:cxn modelId="{9273B40A-7D04-4A62-BBFF-25717667968C}" srcId="{4FD09A64-C756-47D8-97FE-14F1F5A4A31D}" destId="{9F3E71A3-8448-459C-8D63-FC6FB43EE699}" srcOrd="4" destOrd="0" parTransId="{1DFD6558-5848-4DA8-94AA-83B698AF1EAE}" sibTransId="{7AB54364-F487-44A5-88C4-44BA59F28A72}"/>
    <dgm:cxn modelId="{97F7990D-C0D3-4132-BBC2-6790E95F8BF5}" type="presOf" srcId="{7AB54364-F487-44A5-88C4-44BA59F28A72}" destId="{340E84CB-8637-468F-B49E-667B209ECB52}" srcOrd="0" destOrd="0" presId="urn:microsoft.com/office/officeart/2005/8/layout/bProcess4"/>
    <dgm:cxn modelId="{E101E00E-F4F2-4FB0-9926-1388F8F0196C}" type="presOf" srcId="{432AF209-5A5F-48C4-A180-2757E6823684}" destId="{2ED53C3F-D527-44FB-9EDF-6CAABF8FBAD1}" srcOrd="0" destOrd="0" presId="urn:microsoft.com/office/officeart/2005/8/layout/bProcess4"/>
    <dgm:cxn modelId="{A0E80927-105A-4C2B-AC30-E809B51D695B}" type="presOf" srcId="{98CA4AAF-6456-4291-A4A6-F13ACD481004}" destId="{EF22498D-D234-4F3F-83DD-DE6C5F5BE81A}" srcOrd="0" destOrd="0" presId="urn:microsoft.com/office/officeart/2005/8/layout/bProcess4"/>
    <dgm:cxn modelId="{7BCBFB2A-618E-4559-AF10-4D691C9EE88C}" srcId="{4FD09A64-C756-47D8-97FE-14F1F5A4A31D}" destId="{664FCE8D-1396-4637-A20E-B93E84257CA4}" srcOrd="7" destOrd="0" parTransId="{167B34BF-D4A1-4C79-847E-2E7C1E83782E}" sibTransId="{486232E5-BCF3-44C8-98A2-524295AEC5D9}"/>
    <dgm:cxn modelId="{2D7A9738-D007-4BD5-8B45-63DED843A7BC}" type="presOf" srcId="{E72A7E9A-9C61-403B-B026-D1823731B56F}" destId="{91E9E5ED-4104-46E6-A8F3-C9B7DB2435BB}" srcOrd="0" destOrd="0" presId="urn:microsoft.com/office/officeart/2005/8/layout/bProcess4"/>
    <dgm:cxn modelId="{85B8753E-3770-4400-8BAE-D64793C7FD31}" type="presOf" srcId="{566BB38C-6E4A-49C0-85A0-5D40F676CC4B}" destId="{D8C9613A-FB0F-486F-A153-701A859063AC}" srcOrd="0" destOrd="0" presId="urn:microsoft.com/office/officeart/2005/8/layout/bProcess4"/>
    <dgm:cxn modelId="{99CAA95D-4943-410E-BB4A-91FC4031FD08}" type="presOf" srcId="{664FCE8D-1396-4637-A20E-B93E84257CA4}" destId="{DEA60DA5-10EC-4808-BD0A-A387558867F1}" srcOrd="0" destOrd="0" presId="urn:microsoft.com/office/officeart/2005/8/layout/bProcess4"/>
    <dgm:cxn modelId="{7F0E2242-D303-4356-A8DD-67D6C9F5CA3D}" srcId="{4FD09A64-C756-47D8-97FE-14F1F5A4A31D}" destId="{E5F1BCCB-0EB0-40EF-8646-AC749D1A73F8}" srcOrd="1" destOrd="0" parTransId="{A35A84EB-1799-4296-9A33-7D6A4778E71D}" sibTransId="{A0F58D69-6368-43CC-B1C4-43F38BEFF671}"/>
    <dgm:cxn modelId="{C9B1AC47-BE1B-4F21-B416-78849CACF1C3}" type="presOf" srcId="{8298D29A-8062-4B11-B30C-A3EA06200161}" destId="{6717E229-7C97-4FAC-8BB5-10237A468FCE}" srcOrd="0" destOrd="0" presId="urn:microsoft.com/office/officeart/2005/8/layout/bProcess4"/>
    <dgm:cxn modelId="{8829F76E-E86A-47CE-9CB1-69FCD9409062}" type="presOf" srcId="{15C41D5E-EA3A-495A-BBFA-066B352B3529}" destId="{CFBF8165-D81D-4BC6-A391-C4C75E81D6C6}" srcOrd="0" destOrd="0" presId="urn:microsoft.com/office/officeart/2005/8/layout/bProcess4"/>
    <dgm:cxn modelId="{B361E770-C7DA-4906-BDE7-0B6DFF3407B6}" srcId="{4FD09A64-C756-47D8-97FE-14F1F5A4A31D}" destId="{73B6899F-D37A-4F8A-887C-78F4461976E7}" srcOrd="0" destOrd="0" parTransId="{651233FA-A6C3-4F9F-8A7F-BA5F927C28DF}" sibTransId="{566BB38C-6E4A-49C0-85A0-5D40F676CC4B}"/>
    <dgm:cxn modelId="{503C3F74-BA86-4EF2-A7B7-DB65921B1565}" type="presOf" srcId="{9F3E71A3-8448-459C-8D63-FC6FB43EE699}" destId="{BC208D2A-C6F8-4696-95FD-83254FD1BB97}" srcOrd="0" destOrd="0" presId="urn:microsoft.com/office/officeart/2005/8/layout/bProcess4"/>
    <dgm:cxn modelId="{648E548A-1276-486E-9C50-53D2A1238355}" srcId="{4FD09A64-C756-47D8-97FE-14F1F5A4A31D}" destId="{432AF209-5A5F-48C4-A180-2757E6823684}" srcOrd="2" destOrd="0" parTransId="{FCF27FE4-4EEC-4410-B46A-6B03F87DA622}" sibTransId="{936CBFBF-CF71-47FE-99C6-418B8A5B8501}"/>
    <dgm:cxn modelId="{CD50438C-E9EA-4BEC-B5B7-EA60D3038C34}" srcId="{4FD09A64-C756-47D8-97FE-14F1F5A4A31D}" destId="{E72A7E9A-9C61-403B-B026-D1823731B56F}" srcOrd="5" destOrd="0" parTransId="{1D1970B1-199A-47F9-B5C8-09F99890AAC3}" sibTransId="{DF44354B-3584-4956-9E63-5AB1640FC42C}"/>
    <dgm:cxn modelId="{3AE1A59E-1638-4CCB-9358-61EDE170CA6F}" type="presOf" srcId="{DF44354B-3584-4956-9E63-5AB1640FC42C}" destId="{00E612A6-7AF2-49E5-A982-C9C8A581633F}" srcOrd="0" destOrd="0" presId="urn:microsoft.com/office/officeart/2005/8/layout/bProcess4"/>
    <dgm:cxn modelId="{81515DA6-6B45-4986-A4CF-82B686A6A810}" type="presOf" srcId="{936CBFBF-CF71-47FE-99C6-418B8A5B8501}" destId="{005043D4-BD7F-4EA1-87E0-FDD2DA78D126}" srcOrd="0" destOrd="0" presId="urn:microsoft.com/office/officeart/2005/8/layout/bProcess4"/>
    <dgm:cxn modelId="{0A4BBCCA-1A2C-4F4D-91A2-31FD4D1BDAC1}" type="presOf" srcId="{4FD09A64-C756-47D8-97FE-14F1F5A4A31D}" destId="{4815D51F-9F08-4EA5-962F-D1E9D0F1C8F7}" srcOrd="0" destOrd="0" presId="urn:microsoft.com/office/officeart/2005/8/layout/bProcess4"/>
    <dgm:cxn modelId="{54A018D0-0A97-442C-8AF6-F00206AE06F8}" type="presOf" srcId="{A0F58D69-6368-43CC-B1C4-43F38BEFF671}" destId="{EC491DA7-02D1-46BA-965A-84EF50107B80}" srcOrd="0" destOrd="0" presId="urn:microsoft.com/office/officeart/2005/8/layout/bProcess4"/>
    <dgm:cxn modelId="{D3AE63D0-70EB-44E3-AA0F-98B25D385350}" type="presOf" srcId="{1FB21DD2-47F6-40A8-98EE-3305F483CC64}" destId="{8764FD1C-A183-4287-A997-62C961794758}" srcOrd="0" destOrd="0" presId="urn:microsoft.com/office/officeart/2005/8/layout/bProcess4"/>
    <dgm:cxn modelId="{56820ED2-E5BD-4302-9ABB-3719AF8C868A}" type="presOf" srcId="{73B6899F-D37A-4F8A-887C-78F4461976E7}" destId="{BF7762FA-24BC-494E-90CA-0266756192DB}" srcOrd="0" destOrd="0" presId="urn:microsoft.com/office/officeart/2005/8/layout/bProcess4"/>
    <dgm:cxn modelId="{07047BD7-75D4-4346-94ED-181D419B3752}" srcId="{4FD09A64-C756-47D8-97FE-14F1F5A4A31D}" destId="{98CA4AAF-6456-4291-A4A6-F13ACD481004}" srcOrd="3" destOrd="0" parTransId="{5DBC707C-8412-4713-9F91-FE1FDF98848B}" sibTransId="{8298D29A-8062-4B11-B30C-A3EA06200161}"/>
    <dgm:cxn modelId="{51645AD9-30DC-4CB6-8ED8-0FB7C255A48C}" type="presOf" srcId="{E5F1BCCB-0EB0-40EF-8646-AC749D1A73F8}" destId="{B665399E-6D57-4AF7-AC37-E1BEBB4C94EF}" srcOrd="0" destOrd="0" presId="urn:microsoft.com/office/officeart/2005/8/layout/bProcess4"/>
    <dgm:cxn modelId="{DC8539F9-F1E0-42B3-8742-7BD2D59121D1}" srcId="{4FD09A64-C756-47D8-97FE-14F1F5A4A31D}" destId="{1FB21DD2-47F6-40A8-98EE-3305F483CC64}" srcOrd="6" destOrd="0" parTransId="{3E7B14D3-280E-4B8C-A77F-3E2513060124}" sibTransId="{15C41D5E-EA3A-495A-BBFA-066B352B3529}"/>
    <dgm:cxn modelId="{37E9B6B1-0C42-4260-BFDD-487D833A8415}" type="presParOf" srcId="{4815D51F-9F08-4EA5-962F-D1E9D0F1C8F7}" destId="{0F125E3A-7121-42C4-AE53-1347451A4190}" srcOrd="0" destOrd="0" presId="urn:microsoft.com/office/officeart/2005/8/layout/bProcess4"/>
    <dgm:cxn modelId="{6AC4D695-BBF1-475B-9A54-66287BD6232A}" type="presParOf" srcId="{0F125E3A-7121-42C4-AE53-1347451A4190}" destId="{FCD26616-DBE1-42FB-A227-5822EFFCDCDF}" srcOrd="0" destOrd="0" presId="urn:microsoft.com/office/officeart/2005/8/layout/bProcess4"/>
    <dgm:cxn modelId="{875FB927-7B19-4EED-B6C1-678C6D2ED36D}" type="presParOf" srcId="{0F125E3A-7121-42C4-AE53-1347451A4190}" destId="{BF7762FA-24BC-494E-90CA-0266756192DB}" srcOrd="1" destOrd="0" presId="urn:microsoft.com/office/officeart/2005/8/layout/bProcess4"/>
    <dgm:cxn modelId="{53E0B3D2-59E2-456B-889C-2EBD7EB744C9}" type="presParOf" srcId="{4815D51F-9F08-4EA5-962F-D1E9D0F1C8F7}" destId="{D8C9613A-FB0F-486F-A153-701A859063AC}" srcOrd="1" destOrd="0" presId="urn:microsoft.com/office/officeart/2005/8/layout/bProcess4"/>
    <dgm:cxn modelId="{E72404FA-E875-4FB3-BF0E-9842E4B54867}" type="presParOf" srcId="{4815D51F-9F08-4EA5-962F-D1E9D0F1C8F7}" destId="{D1465091-8BEF-4B47-B9F8-F96A890E546F}" srcOrd="2" destOrd="0" presId="urn:microsoft.com/office/officeart/2005/8/layout/bProcess4"/>
    <dgm:cxn modelId="{6D4A9FE4-B2A8-469A-9872-7ED11E1286A2}" type="presParOf" srcId="{D1465091-8BEF-4B47-B9F8-F96A890E546F}" destId="{C5FF43BE-6A0A-4D27-BE7D-BCBAF7EDD245}" srcOrd="0" destOrd="0" presId="urn:microsoft.com/office/officeart/2005/8/layout/bProcess4"/>
    <dgm:cxn modelId="{00757892-B276-40A3-A419-AD8EA8C37C51}" type="presParOf" srcId="{D1465091-8BEF-4B47-B9F8-F96A890E546F}" destId="{B665399E-6D57-4AF7-AC37-E1BEBB4C94EF}" srcOrd="1" destOrd="0" presId="urn:microsoft.com/office/officeart/2005/8/layout/bProcess4"/>
    <dgm:cxn modelId="{F9AD0648-C99E-42AB-AC7E-A6AB237EB850}" type="presParOf" srcId="{4815D51F-9F08-4EA5-962F-D1E9D0F1C8F7}" destId="{EC491DA7-02D1-46BA-965A-84EF50107B80}" srcOrd="3" destOrd="0" presId="urn:microsoft.com/office/officeart/2005/8/layout/bProcess4"/>
    <dgm:cxn modelId="{03DF2F73-1D66-4AF1-947F-D5B27EF227DE}" type="presParOf" srcId="{4815D51F-9F08-4EA5-962F-D1E9D0F1C8F7}" destId="{8AEF123D-8DDC-49EE-8339-4AB0972F5D02}" srcOrd="4" destOrd="0" presId="urn:microsoft.com/office/officeart/2005/8/layout/bProcess4"/>
    <dgm:cxn modelId="{5B3DABA1-AE91-4FB3-938A-1638440AC69E}" type="presParOf" srcId="{8AEF123D-8DDC-49EE-8339-4AB0972F5D02}" destId="{EE1BE4C0-F2C0-4360-A941-98F70D5F80BF}" srcOrd="0" destOrd="0" presId="urn:microsoft.com/office/officeart/2005/8/layout/bProcess4"/>
    <dgm:cxn modelId="{2F33647C-4757-4057-ABDE-D5BBEDA9612A}" type="presParOf" srcId="{8AEF123D-8DDC-49EE-8339-4AB0972F5D02}" destId="{2ED53C3F-D527-44FB-9EDF-6CAABF8FBAD1}" srcOrd="1" destOrd="0" presId="urn:microsoft.com/office/officeart/2005/8/layout/bProcess4"/>
    <dgm:cxn modelId="{349E8E74-7A5E-4142-A4DB-FE098B75ACEE}" type="presParOf" srcId="{4815D51F-9F08-4EA5-962F-D1E9D0F1C8F7}" destId="{005043D4-BD7F-4EA1-87E0-FDD2DA78D126}" srcOrd="5" destOrd="0" presId="urn:microsoft.com/office/officeart/2005/8/layout/bProcess4"/>
    <dgm:cxn modelId="{339FA1BC-264D-4B3B-B1E8-645EC37AEBAD}" type="presParOf" srcId="{4815D51F-9F08-4EA5-962F-D1E9D0F1C8F7}" destId="{562377A5-C105-4787-A687-0977AC4E6D36}" srcOrd="6" destOrd="0" presId="urn:microsoft.com/office/officeart/2005/8/layout/bProcess4"/>
    <dgm:cxn modelId="{53164850-0879-4831-9F72-BE675E38ADD7}" type="presParOf" srcId="{562377A5-C105-4787-A687-0977AC4E6D36}" destId="{F15E7553-B52F-4D32-9A2F-F8D25FBE9939}" srcOrd="0" destOrd="0" presId="urn:microsoft.com/office/officeart/2005/8/layout/bProcess4"/>
    <dgm:cxn modelId="{3AB9B1CA-A7D5-4C52-869B-6D949133DE89}" type="presParOf" srcId="{562377A5-C105-4787-A687-0977AC4E6D36}" destId="{EF22498D-D234-4F3F-83DD-DE6C5F5BE81A}" srcOrd="1" destOrd="0" presId="urn:microsoft.com/office/officeart/2005/8/layout/bProcess4"/>
    <dgm:cxn modelId="{0245E1D1-9A74-43AE-9329-0C42F9B69A91}" type="presParOf" srcId="{4815D51F-9F08-4EA5-962F-D1E9D0F1C8F7}" destId="{6717E229-7C97-4FAC-8BB5-10237A468FCE}" srcOrd="7" destOrd="0" presId="urn:microsoft.com/office/officeart/2005/8/layout/bProcess4"/>
    <dgm:cxn modelId="{3A3E21C1-CAB4-49CC-AAD9-D558FD73DEA3}" type="presParOf" srcId="{4815D51F-9F08-4EA5-962F-D1E9D0F1C8F7}" destId="{B1902B25-D9B0-4FA8-994E-27C387A235D3}" srcOrd="8" destOrd="0" presId="urn:microsoft.com/office/officeart/2005/8/layout/bProcess4"/>
    <dgm:cxn modelId="{A5858DAF-75B0-4478-9C24-FBB129D012A3}" type="presParOf" srcId="{B1902B25-D9B0-4FA8-994E-27C387A235D3}" destId="{9E3F09AD-57ED-49B2-9572-3FFD7F131DB0}" srcOrd="0" destOrd="0" presId="urn:microsoft.com/office/officeart/2005/8/layout/bProcess4"/>
    <dgm:cxn modelId="{B504AA6B-44BC-48AF-9B51-AC24CC8E4714}" type="presParOf" srcId="{B1902B25-D9B0-4FA8-994E-27C387A235D3}" destId="{BC208D2A-C6F8-4696-95FD-83254FD1BB97}" srcOrd="1" destOrd="0" presId="urn:microsoft.com/office/officeart/2005/8/layout/bProcess4"/>
    <dgm:cxn modelId="{4D4C733D-2AB1-4E7A-859F-88BEF30EB547}" type="presParOf" srcId="{4815D51F-9F08-4EA5-962F-D1E9D0F1C8F7}" destId="{340E84CB-8637-468F-B49E-667B209ECB52}" srcOrd="9" destOrd="0" presId="urn:microsoft.com/office/officeart/2005/8/layout/bProcess4"/>
    <dgm:cxn modelId="{64956368-9361-4116-96EE-2616ADC34ACD}" type="presParOf" srcId="{4815D51F-9F08-4EA5-962F-D1E9D0F1C8F7}" destId="{E69E6E97-61FB-4BC0-AD8A-EA714CD76CCB}" srcOrd="10" destOrd="0" presId="urn:microsoft.com/office/officeart/2005/8/layout/bProcess4"/>
    <dgm:cxn modelId="{DF22349C-C306-4DAC-9D6D-DD80736361F2}" type="presParOf" srcId="{E69E6E97-61FB-4BC0-AD8A-EA714CD76CCB}" destId="{2D881B02-F98D-447E-A847-3B50046F70FD}" srcOrd="0" destOrd="0" presId="urn:microsoft.com/office/officeart/2005/8/layout/bProcess4"/>
    <dgm:cxn modelId="{613F8C83-C34D-4B00-8CC7-F72029786625}" type="presParOf" srcId="{E69E6E97-61FB-4BC0-AD8A-EA714CD76CCB}" destId="{91E9E5ED-4104-46E6-A8F3-C9B7DB2435BB}" srcOrd="1" destOrd="0" presId="urn:microsoft.com/office/officeart/2005/8/layout/bProcess4"/>
    <dgm:cxn modelId="{7F370218-3DDF-4264-BE1D-2CE28F500A9E}" type="presParOf" srcId="{4815D51F-9F08-4EA5-962F-D1E9D0F1C8F7}" destId="{00E612A6-7AF2-49E5-A982-C9C8A581633F}" srcOrd="11" destOrd="0" presId="urn:microsoft.com/office/officeart/2005/8/layout/bProcess4"/>
    <dgm:cxn modelId="{D2173644-E242-4AB7-B20C-E00FBFB7CFC6}" type="presParOf" srcId="{4815D51F-9F08-4EA5-962F-D1E9D0F1C8F7}" destId="{341B7CE1-364F-4DB6-AC0F-54FBDA6FAFD6}" srcOrd="12" destOrd="0" presId="urn:microsoft.com/office/officeart/2005/8/layout/bProcess4"/>
    <dgm:cxn modelId="{129D54A8-2F4F-4917-A7C9-8C2FDFF75223}" type="presParOf" srcId="{341B7CE1-364F-4DB6-AC0F-54FBDA6FAFD6}" destId="{29735B9C-83DB-4CF0-B2D5-7B3DE844E618}" srcOrd="0" destOrd="0" presId="urn:microsoft.com/office/officeart/2005/8/layout/bProcess4"/>
    <dgm:cxn modelId="{3C5624F2-3FA0-488A-A15F-3490167542F9}" type="presParOf" srcId="{341B7CE1-364F-4DB6-AC0F-54FBDA6FAFD6}" destId="{8764FD1C-A183-4287-A997-62C961794758}" srcOrd="1" destOrd="0" presId="urn:microsoft.com/office/officeart/2005/8/layout/bProcess4"/>
    <dgm:cxn modelId="{87483A20-071C-4C98-A3A5-6F4D1F1457B3}" type="presParOf" srcId="{4815D51F-9F08-4EA5-962F-D1E9D0F1C8F7}" destId="{CFBF8165-D81D-4BC6-A391-C4C75E81D6C6}" srcOrd="13" destOrd="0" presId="urn:microsoft.com/office/officeart/2005/8/layout/bProcess4"/>
    <dgm:cxn modelId="{8E6EB346-62E5-4544-9994-64C8C5E9E8AB}" type="presParOf" srcId="{4815D51F-9F08-4EA5-962F-D1E9D0F1C8F7}" destId="{8B0992CA-A8B1-4A65-A191-FFA08C304B07}" srcOrd="14" destOrd="0" presId="urn:microsoft.com/office/officeart/2005/8/layout/bProcess4"/>
    <dgm:cxn modelId="{8E8441FE-7F9A-47CC-8D58-2D819390D5B8}" type="presParOf" srcId="{8B0992CA-A8B1-4A65-A191-FFA08C304B07}" destId="{1A2A9A16-CF73-41A4-9DFA-3CCD6973599E}" srcOrd="0" destOrd="0" presId="urn:microsoft.com/office/officeart/2005/8/layout/bProcess4"/>
    <dgm:cxn modelId="{0F23728D-9F73-48A4-A4EA-210E7D455276}" type="presParOf" srcId="{8B0992CA-A8B1-4A65-A191-FFA08C304B07}" destId="{DEA60DA5-10EC-4808-BD0A-A387558867F1}"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9613A-FB0F-486F-A153-701A859063AC}">
      <dsp:nvSpPr>
        <dsp:cNvPr id="0" name=""/>
        <dsp:cNvSpPr/>
      </dsp:nvSpPr>
      <dsp:spPr>
        <a:xfrm rot="5400000">
          <a:off x="-208812" y="1669660"/>
          <a:ext cx="937166" cy="113639"/>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7762FA-24BC-494E-90CA-0266756192DB}">
      <dsp:nvSpPr>
        <dsp:cNvPr id="0" name=""/>
        <dsp:cNvSpPr/>
      </dsp:nvSpPr>
      <dsp:spPr>
        <a:xfrm>
          <a:off x="2326" y="1064985"/>
          <a:ext cx="1262656" cy="757593"/>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baseline="0" dirty="0"/>
            <a:t>Scan the RIS tile </a:t>
          </a:r>
          <a:r>
            <a:rPr lang="en-US" sz="1200" i="1" kern="1200" baseline="0" dirty="0"/>
            <a:t>k</a:t>
          </a:r>
        </a:p>
        <a:p>
          <a:pPr marL="0" lvl="0" indent="0" algn="ctr" defTabSz="533400">
            <a:lnSpc>
              <a:spcPct val="90000"/>
            </a:lnSpc>
            <a:spcBef>
              <a:spcPct val="0"/>
            </a:spcBef>
            <a:spcAft>
              <a:spcPct val="35000"/>
            </a:spcAft>
            <a:buNone/>
          </a:pPr>
          <a:r>
            <a:rPr lang="en-US" sz="1200" kern="1200" baseline="0" dirty="0"/>
            <a:t>Obtain </a:t>
          </a:r>
          <a14:m xmlns:a14="http://schemas.microsoft.com/office/drawing/2010/main">
            <m:oMath xmlns:m="http://schemas.openxmlformats.org/officeDocument/2006/math">
              <m:sSubSup>
                <m:sSubSupPr>
                  <m:ctrlPr>
                    <a:rPr lang="en-US" sz="1200" b="0" i="1" kern="1200" smtClean="0">
                      <a:latin typeface="Cambria Math" panose="02040503050406030204" pitchFamily="18" charset="0"/>
                    </a:rPr>
                  </m:ctrlPr>
                </m:sSubSupPr>
                <m:e>
                  <m:r>
                    <a:rPr lang="en-US" sz="1200" b="1" i="0" kern="1200" smtClean="0">
                      <a:latin typeface="Cambria Math" panose="02040503050406030204" pitchFamily="18" charset="0"/>
                    </a:rPr>
                    <m:t>𝚪</m:t>
                  </m:r>
                </m:e>
                <m:sub>
                  <m:r>
                    <a:rPr lang="en-US" sz="1200" b="0" i="1" kern="1200" smtClean="0">
                      <a:latin typeface="Cambria Math" panose="02040503050406030204" pitchFamily="18" charset="0"/>
                    </a:rPr>
                    <m:t>𝑘</m:t>
                  </m:r>
                </m:sub>
                <m:sup>
                  <m:r>
                    <m:rPr>
                      <m:sty m:val="p"/>
                    </m:rPr>
                    <a:rPr lang="en-US" sz="1200" b="0" i="0" kern="1200" smtClean="0">
                      <a:latin typeface="Cambria Math" panose="02040503050406030204" pitchFamily="18" charset="0"/>
                    </a:rPr>
                    <m:t>P</m:t>
                  </m:r>
                  <m:r>
                    <a:rPr lang="en-US" sz="1200" b="0" i="0" kern="1200" smtClean="0">
                      <a:latin typeface="Cambria Math" panose="02040503050406030204" pitchFamily="18" charset="0"/>
                    </a:rPr>
                    <m:t>−</m:t>
                  </m:r>
                  <m:r>
                    <m:rPr>
                      <m:sty m:val="p"/>
                    </m:rPr>
                    <a:rPr lang="en-US" sz="1200" b="0" i="0" kern="1200" smtClean="0">
                      <a:latin typeface="Cambria Math" panose="02040503050406030204" pitchFamily="18" charset="0"/>
                    </a:rPr>
                    <m:t>P</m:t>
                  </m:r>
                </m:sup>
              </m:sSubSup>
              <m:r>
                <a:rPr lang="en-US" sz="1200" b="0" i="1" kern="1200" smtClean="0">
                  <a:latin typeface="Cambria Math" panose="02040503050406030204" pitchFamily="18" charset="0"/>
                </a:rPr>
                <m:t>, </m:t>
              </m:r>
              <m:sSubSup>
                <m:sSubSupPr>
                  <m:ctrlPr>
                    <a:rPr lang="en-US" sz="1200" b="0" i="1" kern="1200" smtClean="0">
                      <a:latin typeface="Cambria Math" panose="02040503050406030204" pitchFamily="18" charset="0"/>
                    </a:rPr>
                  </m:ctrlPr>
                </m:sSubSupPr>
                <m:e>
                  <m:r>
                    <a:rPr lang="en-US" sz="1200" b="1" i="0" kern="1200" smtClean="0">
                      <a:latin typeface="Cambria Math" panose="02040503050406030204" pitchFamily="18" charset="0"/>
                    </a:rPr>
                    <m:t>𝚪</m:t>
                  </m:r>
                </m:e>
                <m:sub>
                  <m:r>
                    <a:rPr lang="en-US" sz="1200" b="0" i="1" kern="1200" smtClean="0">
                      <a:latin typeface="Cambria Math" panose="02040503050406030204" pitchFamily="18" charset="0"/>
                    </a:rPr>
                    <m:t>𝑘</m:t>
                  </m:r>
                </m:sub>
                <m:sup>
                  <m:r>
                    <m:rPr>
                      <m:sty m:val="p"/>
                    </m:rPr>
                    <a:rPr lang="en-US" sz="1200" b="0" i="0" kern="1200" smtClean="0">
                      <a:latin typeface="Cambria Math" panose="02040503050406030204" pitchFamily="18" charset="0"/>
                    </a:rPr>
                    <m:t>P</m:t>
                  </m:r>
                  <m:r>
                    <a:rPr lang="en-US" sz="1200" b="0" i="0" kern="1200" smtClean="0">
                      <a:latin typeface="Cambria Math" panose="02040503050406030204" pitchFamily="18" charset="0"/>
                    </a:rPr>
                    <m:t>−</m:t>
                  </m:r>
                  <m:r>
                    <m:rPr>
                      <m:sty m:val="p"/>
                    </m:rPr>
                    <a:rPr lang="en-US" sz="1200" b="0" i="0" kern="1200" smtClean="0">
                      <a:latin typeface="Cambria Math" panose="02040503050406030204" pitchFamily="18" charset="0"/>
                    </a:rPr>
                    <m:t>D</m:t>
                  </m:r>
                </m:sup>
              </m:sSubSup>
              <m:r>
                <a:rPr lang="en-US" sz="1200" b="0" i="1" kern="1200" smtClean="0">
                  <a:latin typeface="Cambria Math" panose="02040503050406030204" pitchFamily="18" charset="0"/>
                </a:rPr>
                <m:t>, </m:t>
              </m:r>
              <m:sSubSup>
                <m:sSubSupPr>
                  <m:ctrlPr>
                    <a:rPr lang="en-US" sz="1200" b="0" i="1" kern="1200" smtClean="0">
                      <a:latin typeface="Cambria Math" panose="02040503050406030204" pitchFamily="18" charset="0"/>
                    </a:rPr>
                  </m:ctrlPr>
                </m:sSubSupPr>
                <m:e>
                  <m:r>
                    <a:rPr lang="en-US" sz="1200" b="1" i="0" kern="1200" smtClean="0">
                      <a:latin typeface="Cambria Math" panose="02040503050406030204" pitchFamily="18" charset="0"/>
                    </a:rPr>
                    <m:t>𝚪</m:t>
                  </m:r>
                </m:e>
                <m:sub>
                  <m:r>
                    <a:rPr lang="en-US" sz="1200" b="0" i="1" kern="1200" smtClean="0">
                      <a:latin typeface="Cambria Math" panose="02040503050406030204" pitchFamily="18" charset="0"/>
                    </a:rPr>
                    <m:t>𝑘</m:t>
                  </m:r>
                </m:sub>
                <m:sup>
                  <m:r>
                    <m:rPr>
                      <m:sty m:val="p"/>
                    </m:rPr>
                    <a:rPr lang="en-US" sz="1200" b="0" i="0" kern="1200" smtClean="0">
                      <a:latin typeface="Cambria Math" panose="02040503050406030204" pitchFamily="18" charset="0"/>
                    </a:rPr>
                    <m:t>D</m:t>
                  </m:r>
                  <m:r>
                    <a:rPr lang="en-US" sz="1200" b="0" i="0" kern="1200" smtClean="0">
                      <a:latin typeface="Cambria Math" panose="02040503050406030204" pitchFamily="18" charset="0"/>
                    </a:rPr>
                    <m:t>−</m:t>
                  </m:r>
                  <m:r>
                    <m:rPr>
                      <m:sty m:val="p"/>
                    </m:rPr>
                    <a:rPr lang="en-US" sz="1200" b="0" i="0" kern="1200" smtClean="0">
                      <a:latin typeface="Cambria Math" panose="02040503050406030204" pitchFamily="18" charset="0"/>
                    </a:rPr>
                    <m:t>D</m:t>
                  </m:r>
                </m:sup>
              </m:sSubSup>
            </m:oMath>
          </a14:m>
          <a:endParaRPr lang="en-US" sz="1200" kern="1200" baseline="0" dirty="0"/>
        </a:p>
      </dsp:txBody>
      <dsp:txXfrm>
        <a:off x="24515" y="1087174"/>
        <a:ext cx="1218278" cy="713215"/>
      </dsp:txXfrm>
    </dsp:sp>
    <dsp:sp modelId="{EC491DA7-02D1-46BA-965A-84EF50107B80}">
      <dsp:nvSpPr>
        <dsp:cNvPr id="0" name=""/>
        <dsp:cNvSpPr/>
      </dsp:nvSpPr>
      <dsp:spPr>
        <a:xfrm rot="5400000">
          <a:off x="-208812" y="2616652"/>
          <a:ext cx="937166" cy="113639"/>
        </a:xfrm>
        <a:prstGeom prst="rect">
          <a:avLst/>
        </a:prstGeom>
        <a:solidFill>
          <a:schemeClr val="accent1">
            <a:shade val="90000"/>
            <a:hueOff val="58204"/>
            <a:satOff val="-997"/>
            <a:lumOff val="399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65399E-6D57-4AF7-AC37-E1BEBB4C94EF}">
      <dsp:nvSpPr>
        <dsp:cNvPr id="0" name=""/>
        <dsp:cNvSpPr/>
      </dsp:nvSpPr>
      <dsp:spPr>
        <a:xfrm>
          <a:off x="2326" y="2011978"/>
          <a:ext cx="1262656" cy="757593"/>
        </a:xfrm>
        <a:prstGeom prst="roundRect">
          <a:avLst>
            <a:gd name="adj" fmla="val 10000"/>
          </a:avLst>
        </a:prstGeom>
        <a:solidFill>
          <a:schemeClr val="accent1">
            <a:shade val="80000"/>
            <a:hueOff val="49898"/>
            <a:satOff val="-894"/>
            <a:lumOff val="37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Activate </a:t>
          </a:r>
          <a:r>
            <a:rPr lang="en-US" sz="1200" kern="1200" dirty="0" err="1"/>
            <a:t>Ptx</a:t>
          </a:r>
          <a:br>
            <a:rPr lang="en-US" sz="1200" kern="1200" dirty="0"/>
          </a:br>
          <a:r>
            <a:rPr lang="en-US" sz="1200" kern="1200" dirty="0"/>
            <a:t>Deactivate </a:t>
          </a:r>
          <a:r>
            <a:rPr lang="en-US" sz="1200" kern="1200" dirty="0" err="1"/>
            <a:t>Dtx</a:t>
          </a:r>
          <a:endParaRPr lang="en-US" sz="1200" kern="1200" dirty="0"/>
        </a:p>
      </dsp:txBody>
      <dsp:txXfrm>
        <a:off x="24515" y="2034167"/>
        <a:ext cx="1218278" cy="713215"/>
      </dsp:txXfrm>
    </dsp:sp>
    <dsp:sp modelId="{005043D4-BD7F-4EA1-87E0-FDD2DA78D126}">
      <dsp:nvSpPr>
        <dsp:cNvPr id="0" name=""/>
        <dsp:cNvSpPr/>
      </dsp:nvSpPr>
      <dsp:spPr>
        <a:xfrm>
          <a:off x="264683" y="3090149"/>
          <a:ext cx="1669506" cy="113639"/>
        </a:xfrm>
        <a:prstGeom prst="rect">
          <a:avLst/>
        </a:prstGeom>
        <a:solidFill>
          <a:schemeClr val="accent1">
            <a:shade val="90000"/>
            <a:hueOff val="116408"/>
            <a:satOff val="-1994"/>
            <a:lumOff val="79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D53C3F-D527-44FB-9EDF-6CAABF8FBAD1}">
      <dsp:nvSpPr>
        <dsp:cNvPr id="0" name=""/>
        <dsp:cNvSpPr/>
      </dsp:nvSpPr>
      <dsp:spPr>
        <a:xfrm>
          <a:off x="2326" y="2958970"/>
          <a:ext cx="1262656" cy="757593"/>
        </a:xfrm>
        <a:prstGeom prst="roundRect">
          <a:avLst>
            <a:gd name="adj" fmla="val 10000"/>
          </a:avLst>
        </a:prstGeom>
        <a:solidFill>
          <a:schemeClr val="accent1">
            <a:shade val="80000"/>
            <a:hueOff val="99795"/>
            <a:satOff val="-1787"/>
            <a:lumOff val="75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Fix </a:t>
          </a:r>
          <a14:m xmlns:a14="http://schemas.microsoft.com/office/drawing/2010/main">
            <m:oMath xmlns:m="http://schemas.openxmlformats.org/officeDocument/2006/math">
              <m:sSubSup>
                <m:sSubSupPr>
                  <m:ctrlPr>
                    <a:rPr lang="en-US" sz="1200" b="0" i="1" kern="1200" smtClean="0">
                      <a:latin typeface="Cambria Math" panose="02040503050406030204" pitchFamily="18" charset="0"/>
                    </a:rPr>
                  </m:ctrlPr>
                </m:sSubSupPr>
                <m:e>
                  <m:r>
                    <a:rPr lang="en-US" sz="1200" b="0" i="1" kern="1200" smtClean="0">
                      <a:latin typeface="Cambria Math" panose="02040503050406030204" pitchFamily="18" charset="0"/>
                    </a:rPr>
                    <m:t>𝜔</m:t>
                  </m:r>
                </m:e>
                <m:sub>
                  <m:r>
                    <a:rPr lang="en-US" sz="1200" b="0" i="1" kern="1200" smtClean="0">
                      <a:latin typeface="Cambria Math" panose="02040503050406030204" pitchFamily="18" charset="0"/>
                    </a:rPr>
                    <m:t>𝑘</m:t>
                  </m:r>
                </m:sub>
                <m:sup>
                  <m:r>
                    <m:rPr>
                      <m:sty m:val="p"/>
                    </m:rPr>
                    <a:rPr lang="en-US" sz="1200" b="0" i="0" kern="1200" smtClean="0">
                      <a:latin typeface="Cambria Math" panose="02040503050406030204" pitchFamily="18" charset="0"/>
                    </a:rPr>
                    <m:t>P</m:t>
                  </m:r>
                  <m:r>
                    <a:rPr lang="en-US" sz="1200" b="0" i="0" kern="1200" smtClean="0">
                      <a:latin typeface="Cambria Math" panose="02040503050406030204" pitchFamily="18" charset="0"/>
                    </a:rPr>
                    <m:t>−</m:t>
                  </m:r>
                  <m:r>
                    <m:rPr>
                      <m:sty m:val="p"/>
                    </m:rPr>
                    <a:rPr lang="en-US" sz="1200" b="0" i="0" kern="1200" smtClean="0">
                      <a:latin typeface="Cambria Math" panose="02040503050406030204" pitchFamily="18" charset="0"/>
                    </a:rPr>
                    <m:t>P</m:t>
                  </m:r>
                </m:sup>
              </m:sSubSup>
              <m:r>
                <a:rPr lang="en-US" sz="1200" b="0" i="1" kern="1200" smtClean="0">
                  <a:latin typeface="Cambria Math" panose="02040503050406030204" pitchFamily="18" charset="0"/>
                </a:rPr>
                <m:t>, </m:t>
              </m:r>
              <m:sSubSup>
                <m:sSubSupPr>
                  <m:ctrlPr>
                    <a:rPr lang="en-US" sz="1200" b="0" i="1" kern="1200" smtClean="0">
                      <a:latin typeface="Cambria Math" panose="02040503050406030204" pitchFamily="18" charset="0"/>
                    </a:rPr>
                  </m:ctrlPr>
                </m:sSubSupPr>
                <m:e>
                  <m:r>
                    <a:rPr lang="en-US" sz="1200" b="0" i="1" kern="1200" smtClean="0">
                      <a:latin typeface="Cambria Math" panose="02040503050406030204" pitchFamily="18" charset="0"/>
                    </a:rPr>
                    <m:t>𝜔</m:t>
                  </m:r>
                </m:e>
                <m:sub>
                  <m:r>
                    <a:rPr lang="en-US" sz="1200" b="0" i="1" kern="1200" smtClean="0">
                      <a:latin typeface="Cambria Math" panose="02040503050406030204" pitchFamily="18" charset="0"/>
                    </a:rPr>
                    <m:t>𝑘</m:t>
                  </m:r>
                </m:sub>
                <m:sup>
                  <m:r>
                    <m:rPr>
                      <m:sty m:val="p"/>
                    </m:rPr>
                    <a:rPr lang="en-US" sz="1200" b="0" i="0" kern="1200" smtClean="0">
                      <a:latin typeface="Cambria Math" panose="02040503050406030204" pitchFamily="18" charset="0"/>
                    </a:rPr>
                    <m:t>D</m:t>
                  </m:r>
                  <m:r>
                    <a:rPr lang="en-US" sz="1200" b="0" i="0" kern="1200" smtClean="0">
                      <a:latin typeface="Cambria Math" panose="02040503050406030204" pitchFamily="18" charset="0"/>
                    </a:rPr>
                    <m:t>−</m:t>
                  </m:r>
                  <m:r>
                    <m:rPr>
                      <m:sty m:val="p"/>
                    </m:rPr>
                    <a:rPr lang="en-US" sz="1200" b="0" i="0" kern="1200" smtClean="0">
                      <a:latin typeface="Cambria Math" panose="02040503050406030204" pitchFamily="18" charset="0"/>
                    </a:rPr>
                    <m:t>D</m:t>
                  </m:r>
                </m:sup>
              </m:sSubSup>
            </m:oMath>
          </a14:m>
          <a:endParaRPr lang="en-US" sz="1200" kern="1200" dirty="0"/>
        </a:p>
        <a:p>
          <a:pPr marL="0" lvl="0" indent="0" algn="ctr" defTabSz="533400">
            <a:lnSpc>
              <a:spcPct val="90000"/>
            </a:lnSpc>
            <a:spcBef>
              <a:spcPct val="0"/>
            </a:spcBef>
            <a:spcAft>
              <a:spcPct val="35000"/>
            </a:spcAft>
            <a:buNone/>
          </a:pPr>
          <a:r>
            <a:rPr lang="en-US" sz="1200" kern="1200" dirty="0"/>
            <a:t>Scan </a:t>
          </a:r>
          <a14:m xmlns:a14="http://schemas.microsoft.com/office/drawing/2010/main">
            <m:oMath xmlns:m="http://schemas.openxmlformats.org/officeDocument/2006/math">
              <m:sSubSup>
                <m:sSubSupPr>
                  <m:ctrlPr>
                    <a:rPr lang="en-US" sz="1200" b="0" i="1" kern="1200" smtClean="0">
                      <a:latin typeface="Cambria Math" panose="02040503050406030204" pitchFamily="18" charset="0"/>
                    </a:rPr>
                  </m:ctrlPr>
                </m:sSubSupPr>
                <m:e>
                  <m:r>
                    <a:rPr lang="en-US" sz="1200" b="0" i="1" kern="1200" smtClean="0">
                      <a:latin typeface="Cambria Math" panose="02040503050406030204" pitchFamily="18" charset="0"/>
                    </a:rPr>
                    <m:t>𝜔</m:t>
                  </m:r>
                </m:e>
                <m:sub>
                  <m:r>
                    <a:rPr lang="en-US" sz="1200" b="0" i="1" kern="1200" smtClean="0">
                      <a:latin typeface="Cambria Math" panose="02040503050406030204" pitchFamily="18" charset="0"/>
                    </a:rPr>
                    <m:t>𝑘</m:t>
                  </m:r>
                </m:sub>
                <m:sup>
                  <m:r>
                    <m:rPr>
                      <m:sty m:val="p"/>
                    </m:rPr>
                    <a:rPr lang="en-US" sz="1200" b="0" i="0" kern="1200" smtClean="0">
                      <a:latin typeface="Cambria Math" panose="02040503050406030204" pitchFamily="18" charset="0"/>
                    </a:rPr>
                    <m:t>P</m:t>
                  </m:r>
                  <m:r>
                    <a:rPr lang="en-US" sz="1200" b="0" i="0" kern="1200" smtClean="0">
                      <a:latin typeface="Cambria Math" panose="02040503050406030204" pitchFamily="18" charset="0"/>
                    </a:rPr>
                    <m:t>−</m:t>
                  </m:r>
                  <m:r>
                    <m:rPr>
                      <m:sty m:val="p"/>
                    </m:rPr>
                    <a:rPr lang="en-US" sz="1200" b="0" i="0" kern="1200" smtClean="0">
                      <a:latin typeface="Cambria Math" panose="02040503050406030204" pitchFamily="18" charset="0"/>
                    </a:rPr>
                    <m:t>D</m:t>
                  </m:r>
                </m:sup>
              </m:sSubSup>
            </m:oMath>
          </a14:m>
          <a:r>
            <a:rPr lang="en-US" sz="1200" kern="1200" dirty="0"/>
            <a:t>, obtain </a:t>
          </a:r>
          <a14:m xmlns:a14="http://schemas.microsoft.com/office/drawing/2010/main">
            <m:oMath xmlns:m="http://schemas.openxmlformats.org/officeDocument/2006/math">
              <m:sSubSup>
                <m:sSubSupPr>
                  <m:ctrlPr>
                    <a:rPr lang="en-US" sz="1200" b="0" i="1" kern="1200" smtClean="0">
                      <a:latin typeface="Cambria Math" panose="02040503050406030204" pitchFamily="18" charset="0"/>
                    </a:rPr>
                  </m:ctrlPr>
                </m:sSubSupPr>
                <m:e>
                  <m:acc>
                    <m:accPr>
                      <m:chr m:val="̅"/>
                      <m:ctrlPr>
                        <a:rPr lang="en-US" sz="1200" b="0" i="1" kern="1200" smtClean="0">
                          <a:latin typeface="Cambria Math" panose="02040503050406030204" pitchFamily="18" charset="0"/>
                        </a:rPr>
                      </m:ctrlPr>
                    </m:accPr>
                    <m:e>
                      <m:r>
                        <a:rPr lang="en-US" sz="1200" b="0" i="1" kern="1200" smtClean="0">
                          <a:latin typeface="Cambria Math" panose="02040503050406030204" pitchFamily="18" charset="0"/>
                        </a:rPr>
                        <m:t>𝜔</m:t>
                      </m:r>
                    </m:e>
                  </m:acc>
                </m:e>
                <m:sub>
                  <m:r>
                    <a:rPr lang="en-US" sz="1200" b="0" i="1" kern="1200" smtClean="0">
                      <a:latin typeface="Cambria Math" panose="02040503050406030204" pitchFamily="18" charset="0"/>
                    </a:rPr>
                    <m:t>𝑘</m:t>
                  </m:r>
                </m:sub>
                <m:sup>
                  <m:r>
                    <m:rPr>
                      <m:sty m:val="p"/>
                    </m:rPr>
                    <a:rPr lang="en-US" sz="1200" b="0" i="0" kern="1200" smtClean="0">
                      <a:latin typeface="Cambria Math" panose="02040503050406030204" pitchFamily="18" charset="0"/>
                    </a:rPr>
                    <m:t>P</m:t>
                  </m:r>
                  <m:r>
                    <a:rPr lang="en-US" sz="1200" b="0" i="0" kern="1200" smtClean="0">
                      <a:latin typeface="Cambria Math" panose="02040503050406030204" pitchFamily="18" charset="0"/>
                    </a:rPr>
                    <m:t>−</m:t>
                  </m:r>
                  <m:r>
                    <m:rPr>
                      <m:sty m:val="p"/>
                    </m:rPr>
                    <a:rPr lang="en-US" sz="1200" b="0" i="0" kern="1200" smtClean="0">
                      <a:latin typeface="Cambria Math" panose="02040503050406030204" pitchFamily="18" charset="0"/>
                    </a:rPr>
                    <m:t>D</m:t>
                  </m:r>
                </m:sup>
              </m:sSubSup>
            </m:oMath>
          </a14:m>
          <a:endParaRPr lang="en-US" sz="1200" kern="1200" dirty="0"/>
        </a:p>
      </dsp:txBody>
      <dsp:txXfrm>
        <a:off x="24515" y="2981159"/>
        <a:ext cx="1218278" cy="713215"/>
      </dsp:txXfrm>
    </dsp:sp>
    <dsp:sp modelId="{6717E229-7C97-4FAC-8BB5-10237A468FCE}">
      <dsp:nvSpPr>
        <dsp:cNvPr id="0" name=""/>
        <dsp:cNvSpPr/>
      </dsp:nvSpPr>
      <dsp:spPr>
        <a:xfrm rot="16200000">
          <a:off x="1470520" y="2616652"/>
          <a:ext cx="937166" cy="113639"/>
        </a:xfrm>
        <a:prstGeom prst="rect">
          <a:avLst/>
        </a:prstGeom>
        <a:solidFill>
          <a:schemeClr val="accent1">
            <a:shade val="90000"/>
            <a:hueOff val="174613"/>
            <a:satOff val="-2991"/>
            <a:lumOff val="1198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22498D-D234-4F3F-83DD-DE6C5F5BE81A}">
      <dsp:nvSpPr>
        <dsp:cNvPr id="0" name=""/>
        <dsp:cNvSpPr/>
      </dsp:nvSpPr>
      <dsp:spPr>
        <a:xfrm>
          <a:off x="1681659" y="2958970"/>
          <a:ext cx="1262656" cy="757593"/>
        </a:xfrm>
        <a:prstGeom prst="roundRect">
          <a:avLst>
            <a:gd name="adj" fmla="val 10000"/>
          </a:avLst>
        </a:prstGeom>
        <a:solidFill>
          <a:schemeClr val="accent1">
            <a:shade val="80000"/>
            <a:hueOff val="149693"/>
            <a:satOff val="-2681"/>
            <a:lumOff val="113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Fix </a:t>
          </a:r>
          <a14:m xmlns:a14="http://schemas.microsoft.com/office/drawing/2010/main">
            <m:oMath xmlns:m="http://schemas.openxmlformats.org/officeDocument/2006/math">
              <m:sSubSup>
                <m:sSubSupPr>
                  <m:ctrlPr>
                    <a:rPr lang="en-US" sz="1200" b="0" i="1" kern="1200" smtClean="0">
                      <a:latin typeface="Cambria Math" panose="02040503050406030204" pitchFamily="18" charset="0"/>
                    </a:rPr>
                  </m:ctrlPr>
                </m:sSubSupPr>
                <m:e>
                  <m:acc>
                    <m:accPr>
                      <m:chr m:val="̅"/>
                      <m:ctrlPr>
                        <a:rPr lang="en-US" sz="1200" b="0" i="1" kern="1200" smtClean="0">
                          <a:latin typeface="Cambria Math" panose="02040503050406030204" pitchFamily="18" charset="0"/>
                        </a:rPr>
                      </m:ctrlPr>
                    </m:accPr>
                    <m:e>
                      <m:r>
                        <a:rPr lang="en-US" sz="1200" b="0" i="1" kern="1200" smtClean="0">
                          <a:latin typeface="Cambria Math" panose="02040503050406030204" pitchFamily="18" charset="0"/>
                        </a:rPr>
                        <m:t>𝜔</m:t>
                      </m:r>
                    </m:e>
                  </m:acc>
                </m:e>
                <m:sub>
                  <m:r>
                    <a:rPr lang="en-US" sz="1200" b="0" i="1" kern="1200" smtClean="0">
                      <a:latin typeface="Cambria Math" panose="02040503050406030204" pitchFamily="18" charset="0"/>
                    </a:rPr>
                    <m:t>𝑘</m:t>
                  </m:r>
                </m:sub>
                <m:sup>
                  <m:r>
                    <m:rPr>
                      <m:sty m:val="p"/>
                    </m:rPr>
                    <a:rPr lang="en-US" sz="1200" b="0" i="0" kern="1200" smtClean="0">
                      <a:latin typeface="Cambria Math" panose="02040503050406030204" pitchFamily="18" charset="0"/>
                    </a:rPr>
                    <m:t>P</m:t>
                  </m:r>
                  <m:r>
                    <a:rPr lang="en-US" sz="1200" b="0" i="0" kern="1200" smtClean="0">
                      <a:latin typeface="Cambria Math" panose="02040503050406030204" pitchFamily="18" charset="0"/>
                    </a:rPr>
                    <m:t>−</m:t>
                  </m:r>
                  <m:r>
                    <m:rPr>
                      <m:sty m:val="p"/>
                    </m:rPr>
                    <a:rPr lang="en-US" sz="1200" b="0" i="0" kern="1200" smtClean="0">
                      <a:latin typeface="Cambria Math" panose="02040503050406030204" pitchFamily="18" charset="0"/>
                    </a:rPr>
                    <m:t>D</m:t>
                  </m:r>
                </m:sup>
              </m:sSubSup>
              <m:r>
                <a:rPr lang="en-US" sz="1200" b="0" i="1" kern="1200" smtClean="0">
                  <a:latin typeface="Cambria Math" panose="02040503050406030204" pitchFamily="18" charset="0"/>
                </a:rPr>
                <m:t>, </m:t>
              </m:r>
              <m:sSubSup>
                <m:sSubSupPr>
                  <m:ctrlPr>
                    <a:rPr lang="en-US" sz="1200" b="0" i="1" kern="1200" smtClean="0">
                      <a:latin typeface="Cambria Math" panose="02040503050406030204" pitchFamily="18" charset="0"/>
                    </a:rPr>
                  </m:ctrlPr>
                </m:sSubSupPr>
                <m:e>
                  <m:r>
                    <a:rPr lang="en-US" sz="1200" b="0" i="1" kern="1200" smtClean="0">
                      <a:latin typeface="Cambria Math" panose="02040503050406030204" pitchFamily="18" charset="0"/>
                    </a:rPr>
                    <m:t>𝜔</m:t>
                  </m:r>
                </m:e>
                <m:sub>
                  <m:r>
                    <a:rPr lang="en-US" sz="1200" b="0" i="1" kern="1200" smtClean="0">
                      <a:latin typeface="Cambria Math" panose="02040503050406030204" pitchFamily="18" charset="0"/>
                    </a:rPr>
                    <m:t>𝑘</m:t>
                  </m:r>
                </m:sub>
                <m:sup>
                  <m:r>
                    <m:rPr>
                      <m:sty m:val="p"/>
                    </m:rPr>
                    <a:rPr lang="en-US" sz="1200" b="0" i="0" kern="1200" smtClean="0">
                      <a:latin typeface="Cambria Math" panose="02040503050406030204" pitchFamily="18" charset="0"/>
                    </a:rPr>
                    <m:t>D</m:t>
                  </m:r>
                  <m:r>
                    <a:rPr lang="en-US" sz="1200" b="0" i="0" kern="1200" smtClean="0">
                      <a:latin typeface="Cambria Math" panose="02040503050406030204" pitchFamily="18" charset="0"/>
                    </a:rPr>
                    <m:t>−</m:t>
                  </m:r>
                  <m:r>
                    <m:rPr>
                      <m:sty m:val="p"/>
                    </m:rPr>
                    <a:rPr lang="en-US" sz="1200" b="0" i="0" kern="1200" smtClean="0">
                      <a:latin typeface="Cambria Math" panose="02040503050406030204" pitchFamily="18" charset="0"/>
                    </a:rPr>
                    <m:t>D</m:t>
                  </m:r>
                </m:sup>
              </m:sSubSup>
            </m:oMath>
          </a14:m>
          <a:endParaRPr lang="en-US" sz="1200" kern="1200" dirty="0"/>
        </a:p>
        <a:p>
          <a:pPr marL="0" lvl="0" indent="0" algn="ctr" defTabSz="533400">
            <a:lnSpc>
              <a:spcPct val="90000"/>
            </a:lnSpc>
            <a:spcBef>
              <a:spcPct val="0"/>
            </a:spcBef>
            <a:spcAft>
              <a:spcPct val="35000"/>
            </a:spcAft>
            <a:buNone/>
          </a:pPr>
          <a:r>
            <a:rPr lang="en-US" sz="1200" kern="1200" dirty="0"/>
            <a:t>Scan </a:t>
          </a:r>
          <a14:m xmlns:a14="http://schemas.microsoft.com/office/drawing/2010/main">
            <m:oMath xmlns:m="http://schemas.openxmlformats.org/officeDocument/2006/math">
              <m:sSubSup>
                <m:sSubSupPr>
                  <m:ctrlPr>
                    <a:rPr lang="en-US" sz="1200" b="0" i="1" kern="1200" smtClean="0">
                      <a:latin typeface="Cambria Math" panose="02040503050406030204" pitchFamily="18" charset="0"/>
                    </a:rPr>
                  </m:ctrlPr>
                </m:sSubSupPr>
                <m:e>
                  <m:r>
                    <a:rPr lang="en-US" sz="1200" b="0" i="1" kern="1200" smtClean="0">
                      <a:latin typeface="Cambria Math" panose="02040503050406030204" pitchFamily="18" charset="0"/>
                    </a:rPr>
                    <m:t>𝜔</m:t>
                  </m:r>
                </m:e>
                <m:sub>
                  <m:r>
                    <a:rPr lang="en-US" sz="1200" b="0" i="1" kern="1200" smtClean="0">
                      <a:latin typeface="Cambria Math" panose="02040503050406030204" pitchFamily="18" charset="0"/>
                    </a:rPr>
                    <m:t>𝑘</m:t>
                  </m:r>
                </m:sub>
                <m:sup>
                  <m:r>
                    <m:rPr>
                      <m:sty m:val="p"/>
                    </m:rPr>
                    <a:rPr lang="en-US" sz="1200" b="0" i="0" kern="1200" smtClean="0">
                      <a:latin typeface="Cambria Math" panose="02040503050406030204" pitchFamily="18" charset="0"/>
                    </a:rPr>
                    <m:t>P</m:t>
                  </m:r>
                  <m:r>
                    <a:rPr lang="en-US" sz="1200" b="0" i="0" kern="1200" smtClean="0">
                      <a:latin typeface="Cambria Math" panose="02040503050406030204" pitchFamily="18" charset="0"/>
                    </a:rPr>
                    <m:t>−</m:t>
                  </m:r>
                  <m:r>
                    <m:rPr>
                      <m:sty m:val="p"/>
                    </m:rPr>
                    <a:rPr lang="en-US" sz="1200" b="0" i="0" kern="1200" smtClean="0">
                      <a:latin typeface="Cambria Math" panose="02040503050406030204" pitchFamily="18" charset="0"/>
                    </a:rPr>
                    <m:t>P</m:t>
                  </m:r>
                </m:sup>
              </m:sSubSup>
            </m:oMath>
          </a14:m>
          <a:r>
            <a:rPr lang="en-US" sz="1200" kern="1200" dirty="0"/>
            <a:t>, obtain </a:t>
          </a:r>
          <a14:m xmlns:a14="http://schemas.microsoft.com/office/drawing/2010/main">
            <m:oMath xmlns:m="http://schemas.openxmlformats.org/officeDocument/2006/math">
              <m:sSubSup>
                <m:sSubSupPr>
                  <m:ctrlPr>
                    <a:rPr lang="en-US" sz="1200" b="0" i="1" kern="1200" smtClean="0">
                      <a:latin typeface="Cambria Math" panose="02040503050406030204" pitchFamily="18" charset="0"/>
                    </a:rPr>
                  </m:ctrlPr>
                </m:sSubSupPr>
                <m:e>
                  <m:acc>
                    <m:accPr>
                      <m:chr m:val="̅"/>
                      <m:ctrlPr>
                        <a:rPr lang="en-US" sz="1200" b="0" i="1" kern="1200" smtClean="0">
                          <a:latin typeface="Cambria Math" panose="02040503050406030204" pitchFamily="18" charset="0"/>
                        </a:rPr>
                      </m:ctrlPr>
                    </m:accPr>
                    <m:e>
                      <m:r>
                        <a:rPr lang="en-US" sz="1200" b="0" i="1" kern="1200" smtClean="0">
                          <a:latin typeface="Cambria Math" panose="02040503050406030204" pitchFamily="18" charset="0"/>
                        </a:rPr>
                        <m:t>𝜔</m:t>
                      </m:r>
                    </m:e>
                  </m:acc>
                </m:e>
                <m:sub>
                  <m:r>
                    <a:rPr lang="en-US" sz="1200" b="0" i="1" kern="1200" smtClean="0">
                      <a:latin typeface="Cambria Math" panose="02040503050406030204" pitchFamily="18" charset="0"/>
                    </a:rPr>
                    <m:t>𝑘</m:t>
                  </m:r>
                </m:sub>
                <m:sup>
                  <m:r>
                    <m:rPr>
                      <m:sty m:val="p"/>
                    </m:rPr>
                    <a:rPr lang="en-US" sz="1200" b="0" i="0" kern="1200" smtClean="0">
                      <a:latin typeface="Cambria Math" panose="02040503050406030204" pitchFamily="18" charset="0"/>
                    </a:rPr>
                    <m:t>P</m:t>
                  </m:r>
                  <m:r>
                    <a:rPr lang="en-US" sz="1200" b="0" i="0" kern="1200" smtClean="0">
                      <a:latin typeface="Cambria Math" panose="02040503050406030204" pitchFamily="18" charset="0"/>
                    </a:rPr>
                    <m:t>−</m:t>
                  </m:r>
                  <m:r>
                    <m:rPr>
                      <m:sty m:val="p"/>
                    </m:rPr>
                    <a:rPr lang="en-US" sz="1200" b="0" i="0" kern="1200" smtClean="0">
                      <a:latin typeface="Cambria Math" panose="02040503050406030204" pitchFamily="18" charset="0"/>
                    </a:rPr>
                    <m:t>P</m:t>
                  </m:r>
                </m:sup>
              </m:sSubSup>
            </m:oMath>
          </a14:m>
          <a:endParaRPr lang="en-US" sz="1200" kern="1200" dirty="0"/>
        </a:p>
      </dsp:txBody>
      <dsp:txXfrm>
        <a:off x="1703848" y="2981159"/>
        <a:ext cx="1218278" cy="713215"/>
      </dsp:txXfrm>
    </dsp:sp>
    <dsp:sp modelId="{340E84CB-8637-468F-B49E-667B209ECB52}">
      <dsp:nvSpPr>
        <dsp:cNvPr id="0" name=""/>
        <dsp:cNvSpPr/>
      </dsp:nvSpPr>
      <dsp:spPr>
        <a:xfrm rot="16200000">
          <a:off x="1470520" y="1669660"/>
          <a:ext cx="937166" cy="113639"/>
        </a:xfrm>
        <a:prstGeom prst="rect">
          <a:avLst/>
        </a:prstGeom>
        <a:solidFill>
          <a:schemeClr val="accent1">
            <a:shade val="90000"/>
            <a:hueOff val="232817"/>
            <a:satOff val="-3987"/>
            <a:lumOff val="159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208D2A-C6F8-4696-95FD-83254FD1BB97}">
      <dsp:nvSpPr>
        <dsp:cNvPr id="0" name=""/>
        <dsp:cNvSpPr/>
      </dsp:nvSpPr>
      <dsp:spPr>
        <a:xfrm>
          <a:off x="1681659" y="2011978"/>
          <a:ext cx="1262656" cy="757593"/>
        </a:xfrm>
        <a:prstGeom prst="roundRect">
          <a:avLst>
            <a:gd name="adj" fmla="val 10000"/>
          </a:avLst>
        </a:prstGeom>
        <a:solidFill>
          <a:schemeClr val="accent1">
            <a:shade val="80000"/>
            <a:hueOff val="199590"/>
            <a:satOff val="-3575"/>
            <a:lumOff val="151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Deactivate </a:t>
          </a:r>
          <a:r>
            <a:rPr lang="en-US" sz="1200" kern="1200" dirty="0" err="1"/>
            <a:t>Ptx</a:t>
          </a:r>
          <a:br>
            <a:rPr lang="en-US" sz="1200" kern="1200" dirty="0"/>
          </a:br>
          <a:r>
            <a:rPr lang="en-US" sz="1200" kern="1200" dirty="0"/>
            <a:t>Activate </a:t>
          </a:r>
          <a:r>
            <a:rPr lang="en-US" sz="1200" kern="1200" dirty="0" err="1"/>
            <a:t>Dtx</a:t>
          </a:r>
          <a:endParaRPr lang="en-US" sz="1200" kern="1200" dirty="0"/>
        </a:p>
      </dsp:txBody>
      <dsp:txXfrm>
        <a:off x="1703848" y="2034167"/>
        <a:ext cx="1218278" cy="713215"/>
      </dsp:txXfrm>
    </dsp:sp>
    <dsp:sp modelId="{00E612A6-7AF2-49E5-A982-C9C8A581633F}">
      <dsp:nvSpPr>
        <dsp:cNvPr id="0" name=""/>
        <dsp:cNvSpPr/>
      </dsp:nvSpPr>
      <dsp:spPr>
        <a:xfrm>
          <a:off x="1944016" y="1196164"/>
          <a:ext cx="1669506" cy="113639"/>
        </a:xfrm>
        <a:prstGeom prst="rect">
          <a:avLst/>
        </a:prstGeom>
        <a:solidFill>
          <a:schemeClr val="accent1">
            <a:shade val="90000"/>
            <a:hueOff val="291021"/>
            <a:satOff val="-4984"/>
            <a:lumOff val="199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E9E5ED-4104-46E6-A8F3-C9B7DB2435BB}">
      <dsp:nvSpPr>
        <dsp:cNvPr id="0" name=""/>
        <dsp:cNvSpPr/>
      </dsp:nvSpPr>
      <dsp:spPr>
        <a:xfrm>
          <a:off x="1681659" y="1064985"/>
          <a:ext cx="1262656" cy="757593"/>
        </a:xfrm>
        <a:prstGeom prst="roundRect">
          <a:avLst>
            <a:gd name="adj" fmla="val 10000"/>
          </a:avLst>
        </a:prstGeom>
        <a:solidFill>
          <a:schemeClr val="accent1">
            <a:shade val="80000"/>
            <a:hueOff val="249488"/>
            <a:satOff val="-4469"/>
            <a:lumOff val="189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Fix </a:t>
          </a:r>
          <a14:m xmlns:a14="http://schemas.microsoft.com/office/drawing/2010/main">
            <m:oMath xmlns:m="http://schemas.openxmlformats.org/officeDocument/2006/math">
              <m:sSubSup>
                <m:sSubSupPr>
                  <m:ctrlPr>
                    <a:rPr lang="en-US" sz="1200" b="0" i="1" kern="1200" smtClean="0">
                      <a:latin typeface="Cambria Math" panose="02040503050406030204" pitchFamily="18" charset="0"/>
                    </a:rPr>
                  </m:ctrlPr>
                </m:sSubSupPr>
                <m:e>
                  <m:acc>
                    <m:accPr>
                      <m:chr m:val="̅"/>
                      <m:ctrlPr>
                        <a:rPr lang="en-US" sz="1200" b="0" i="1" kern="1200" smtClean="0">
                          <a:latin typeface="Cambria Math" panose="02040503050406030204" pitchFamily="18" charset="0"/>
                        </a:rPr>
                      </m:ctrlPr>
                    </m:accPr>
                    <m:e>
                      <m:r>
                        <a:rPr lang="en-US" sz="1200" b="0" i="1" kern="1200" smtClean="0">
                          <a:latin typeface="Cambria Math" panose="02040503050406030204" pitchFamily="18" charset="0"/>
                        </a:rPr>
                        <m:t>𝜔</m:t>
                      </m:r>
                    </m:e>
                  </m:acc>
                </m:e>
                <m:sub>
                  <m:r>
                    <a:rPr lang="en-US" sz="1200" b="0" i="1" kern="1200" smtClean="0">
                      <a:latin typeface="Cambria Math" panose="02040503050406030204" pitchFamily="18" charset="0"/>
                    </a:rPr>
                    <m:t>𝑘</m:t>
                  </m:r>
                </m:sub>
                <m:sup>
                  <m:r>
                    <m:rPr>
                      <m:sty m:val="p"/>
                    </m:rPr>
                    <a:rPr lang="en-US" sz="1200" b="0" i="0" kern="1200" smtClean="0">
                      <a:latin typeface="Cambria Math" panose="02040503050406030204" pitchFamily="18" charset="0"/>
                    </a:rPr>
                    <m:t>P</m:t>
                  </m:r>
                  <m:r>
                    <a:rPr lang="en-US" sz="1200" b="0" i="0" kern="1200" smtClean="0">
                      <a:latin typeface="Cambria Math" panose="02040503050406030204" pitchFamily="18" charset="0"/>
                    </a:rPr>
                    <m:t>−</m:t>
                  </m:r>
                  <m:r>
                    <m:rPr>
                      <m:sty m:val="p"/>
                    </m:rPr>
                    <a:rPr lang="en-US" sz="1200" b="0" i="0" kern="1200" smtClean="0">
                      <a:latin typeface="Cambria Math" panose="02040503050406030204" pitchFamily="18" charset="0"/>
                    </a:rPr>
                    <m:t>D</m:t>
                  </m:r>
                </m:sup>
              </m:sSubSup>
              <m:r>
                <a:rPr lang="en-US" sz="1200" b="0" i="1" kern="1200" smtClean="0">
                  <a:latin typeface="Cambria Math" panose="02040503050406030204" pitchFamily="18" charset="0"/>
                </a:rPr>
                <m:t>, </m:t>
              </m:r>
              <m:sSubSup>
                <m:sSubSupPr>
                  <m:ctrlPr>
                    <a:rPr lang="en-US" sz="1200" b="0" i="1" kern="1200" smtClean="0">
                      <a:latin typeface="Cambria Math" panose="02040503050406030204" pitchFamily="18" charset="0"/>
                    </a:rPr>
                  </m:ctrlPr>
                </m:sSubSupPr>
                <m:e>
                  <m:acc>
                    <m:accPr>
                      <m:chr m:val="̅"/>
                      <m:ctrlPr>
                        <a:rPr lang="en-US" sz="1200" b="0" i="1" kern="1200" smtClean="0">
                          <a:latin typeface="Cambria Math" panose="02040503050406030204" pitchFamily="18" charset="0"/>
                        </a:rPr>
                      </m:ctrlPr>
                    </m:accPr>
                    <m:e>
                      <m:r>
                        <a:rPr lang="en-US" sz="1200" b="0" i="1" kern="1200" smtClean="0">
                          <a:latin typeface="Cambria Math" panose="02040503050406030204" pitchFamily="18" charset="0"/>
                        </a:rPr>
                        <m:t>𝜔</m:t>
                      </m:r>
                    </m:e>
                  </m:acc>
                </m:e>
                <m:sub>
                  <m:r>
                    <a:rPr lang="en-US" sz="1200" b="0" i="1" kern="1200" smtClean="0">
                      <a:latin typeface="Cambria Math" panose="02040503050406030204" pitchFamily="18" charset="0"/>
                    </a:rPr>
                    <m:t>𝑘</m:t>
                  </m:r>
                </m:sub>
                <m:sup>
                  <m:r>
                    <m:rPr>
                      <m:sty m:val="p"/>
                    </m:rPr>
                    <a:rPr lang="en-US" sz="1200" b="0" i="0" kern="1200" smtClean="0">
                      <a:latin typeface="Cambria Math" panose="02040503050406030204" pitchFamily="18" charset="0"/>
                    </a:rPr>
                    <m:t>P</m:t>
                  </m:r>
                  <m:r>
                    <a:rPr lang="en-US" sz="1200" b="0" i="0" kern="1200" smtClean="0">
                      <a:latin typeface="Cambria Math" panose="02040503050406030204" pitchFamily="18" charset="0"/>
                    </a:rPr>
                    <m:t>−</m:t>
                  </m:r>
                  <m:r>
                    <m:rPr>
                      <m:sty m:val="p"/>
                    </m:rPr>
                    <a:rPr lang="en-US" sz="1200" b="0" i="0" kern="1200" smtClean="0">
                      <a:latin typeface="Cambria Math" panose="02040503050406030204" pitchFamily="18" charset="0"/>
                    </a:rPr>
                    <m:t>P</m:t>
                  </m:r>
                </m:sup>
              </m:sSubSup>
            </m:oMath>
          </a14:m>
          <a:endParaRPr lang="en-US" sz="1200" b="0" kern="1200" dirty="0"/>
        </a:p>
        <a:p>
          <a:pPr marL="0" lvl="0" indent="0" algn="ctr" defTabSz="533400">
            <a:lnSpc>
              <a:spcPct val="90000"/>
            </a:lnSpc>
            <a:spcBef>
              <a:spcPct val="0"/>
            </a:spcBef>
            <a:spcAft>
              <a:spcPct val="35000"/>
            </a:spcAft>
            <a:buNone/>
          </a:pPr>
          <a:r>
            <a:rPr lang="en-US" sz="1200" kern="1200" dirty="0"/>
            <a:t>Scan </a:t>
          </a:r>
          <a14:m xmlns:a14="http://schemas.microsoft.com/office/drawing/2010/main">
            <m:oMath xmlns:m="http://schemas.openxmlformats.org/officeDocument/2006/math">
              <m:sSubSup>
                <m:sSubSupPr>
                  <m:ctrlPr>
                    <a:rPr lang="en-US" sz="1200" b="0" i="1" kern="1200" smtClean="0">
                      <a:latin typeface="Cambria Math" panose="02040503050406030204" pitchFamily="18" charset="0"/>
                    </a:rPr>
                  </m:ctrlPr>
                </m:sSubSupPr>
                <m:e>
                  <m:r>
                    <a:rPr lang="en-US" sz="1200" b="0" i="1" kern="1200" smtClean="0">
                      <a:latin typeface="Cambria Math" panose="02040503050406030204" pitchFamily="18" charset="0"/>
                    </a:rPr>
                    <m:t>𝜔</m:t>
                  </m:r>
                </m:e>
                <m:sub>
                  <m:r>
                    <a:rPr lang="en-US" sz="1200" b="0" i="1" kern="1200" smtClean="0">
                      <a:latin typeface="Cambria Math" panose="02040503050406030204" pitchFamily="18" charset="0"/>
                    </a:rPr>
                    <m:t>𝑘</m:t>
                  </m:r>
                </m:sub>
                <m:sup>
                  <m:r>
                    <m:rPr>
                      <m:sty m:val="p"/>
                    </m:rPr>
                    <a:rPr lang="en-US" sz="1200" b="0" i="0" kern="1200" smtClean="0">
                      <a:latin typeface="Cambria Math" panose="02040503050406030204" pitchFamily="18" charset="0"/>
                    </a:rPr>
                    <m:t>D</m:t>
                  </m:r>
                  <m:r>
                    <a:rPr lang="en-US" sz="1200" b="0" i="0" kern="1200" smtClean="0">
                      <a:latin typeface="Cambria Math" panose="02040503050406030204" pitchFamily="18" charset="0"/>
                    </a:rPr>
                    <m:t>−</m:t>
                  </m:r>
                  <m:r>
                    <m:rPr>
                      <m:sty m:val="p"/>
                    </m:rPr>
                    <a:rPr lang="en-US" sz="1200" b="0" i="0" kern="1200" smtClean="0">
                      <a:latin typeface="Cambria Math" panose="02040503050406030204" pitchFamily="18" charset="0"/>
                    </a:rPr>
                    <m:t>D</m:t>
                  </m:r>
                </m:sup>
              </m:sSubSup>
            </m:oMath>
          </a14:m>
          <a:r>
            <a:rPr lang="en-US" sz="1200" kern="1200" dirty="0"/>
            <a:t>, obtain </a:t>
          </a:r>
          <a14:m xmlns:a14="http://schemas.microsoft.com/office/drawing/2010/main">
            <m:oMath xmlns:m="http://schemas.openxmlformats.org/officeDocument/2006/math">
              <m:sSubSup>
                <m:sSubSupPr>
                  <m:ctrlPr>
                    <a:rPr lang="en-US" sz="1200" b="0" i="1" kern="1200" smtClean="0">
                      <a:latin typeface="Cambria Math" panose="02040503050406030204" pitchFamily="18" charset="0"/>
                    </a:rPr>
                  </m:ctrlPr>
                </m:sSubSupPr>
                <m:e>
                  <m:acc>
                    <m:accPr>
                      <m:chr m:val="̅"/>
                      <m:ctrlPr>
                        <a:rPr lang="en-US" sz="1200" b="0" i="1" kern="1200" smtClean="0">
                          <a:latin typeface="Cambria Math" panose="02040503050406030204" pitchFamily="18" charset="0"/>
                        </a:rPr>
                      </m:ctrlPr>
                    </m:accPr>
                    <m:e>
                      <m:r>
                        <a:rPr lang="en-US" sz="1200" b="0" i="1" kern="1200" smtClean="0">
                          <a:latin typeface="Cambria Math" panose="02040503050406030204" pitchFamily="18" charset="0"/>
                        </a:rPr>
                        <m:t>𝜔</m:t>
                      </m:r>
                    </m:e>
                  </m:acc>
                </m:e>
                <m:sub>
                  <m:r>
                    <a:rPr lang="en-US" sz="1200" b="0" i="1" kern="1200" smtClean="0">
                      <a:latin typeface="Cambria Math" panose="02040503050406030204" pitchFamily="18" charset="0"/>
                    </a:rPr>
                    <m:t>𝑘</m:t>
                  </m:r>
                </m:sub>
                <m:sup>
                  <m:r>
                    <m:rPr>
                      <m:sty m:val="p"/>
                    </m:rPr>
                    <a:rPr lang="en-US" sz="1200" b="0" i="0" kern="1200" smtClean="0">
                      <a:latin typeface="Cambria Math" panose="02040503050406030204" pitchFamily="18" charset="0"/>
                    </a:rPr>
                    <m:t>D</m:t>
                  </m:r>
                  <m:r>
                    <a:rPr lang="en-US" sz="1200" b="0" i="0" kern="1200" smtClean="0">
                      <a:latin typeface="Cambria Math" panose="02040503050406030204" pitchFamily="18" charset="0"/>
                    </a:rPr>
                    <m:t>−</m:t>
                  </m:r>
                  <m:r>
                    <m:rPr>
                      <m:sty m:val="p"/>
                    </m:rPr>
                    <a:rPr lang="en-US" sz="1200" b="0" i="0" kern="1200" smtClean="0">
                      <a:latin typeface="Cambria Math" panose="02040503050406030204" pitchFamily="18" charset="0"/>
                    </a:rPr>
                    <m:t>D</m:t>
                  </m:r>
                </m:sup>
              </m:sSubSup>
            </m:oMath>
          </a14:m>
          <a:endParaRPr lang="en-US" sz="1200" kern="1200" dirty="0"/>
        </a:p>
      </dsp:txBody>
      <dsp:txXfrm>
        <a:off x="1703848" y="1087174"/>
        <a:ext cx="1218278" cy="713215"/>
      </dsp:txXfrm>
    </dsp:sp>
    <dsp:sp modelId="{CFBF8165-D81D-4BC6-A391-C4C75E81D6C6}">
      <dsp:nvSpPr>
        <dsp:cNvPr id="0" name=""/>
        <dsp:cNvSpPr/>
      </dsp:nvSpPr>
      <dsp:spPr>
        <a:xfrm rot="5400000">
          <a:off x="3149853" y="1669660"/>
          <a:ext cx="937166" cy="113639"/>
        </a:xfrm>
        <a:prstGeom prst="rect">
          <a:avLst/>
        </a:prstGeom>
        <a:solidFill>
          <a:schemeClr val="accent1">
            <a:shade val="90000"/>
            <a:hueOff val="349225"/>
            <a:satOff val="-5981"/>
            <a:lumOff val="239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64FD1C-A183-4287-A997-62C961794758}">
      <dsp:nvSpPr>
        <dsp:cNvPr id="0" name=""/>
        <dsp:cNvSpPr/>
      </dsp:nvSpPr>
      <dsp:spPr>
        <a:xfrm>
          <a:off x="3360992" y="1064985"/>
          <a:ext cx="1262656" cy="757593"/>
        </a:xfrm>
        <a:prstGeom prst="roundRect">
          <a:avLst>
            <a:gd name="adj" fmla="val 10000"/>
          </a:avLst>
        </a:prstGeom>
        <a:solidFill>
          <a:schemeClr val="accent1">
            <a:shade val="80000"/>
            <a:hueOff val="299385"/>
            <a:satOff val="-5362"/>
            <a:lumOff val="227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Load the optimal pattern to RIS tile </a:t>
          </a:r>
          <a:r>
            <a:rPr lang="en-US" sz="1300" i="1" kern="1200" dirty="0"/>
            <a:t>k</a:t>
          </a:r>
        </a:p>
      </dsp:txBody>
      <dsp:txXfrm>
        <a:off x="3383181" y="1087174"/>
        <a:ext cx="1218278" cy="713215"/>
      </dsp:txXfrm>
    </dsp:sp>
    <dsp:sp modelId="{DEA60DA5-10EC-4808-BD0A-A387558867F1}">
      <dsp:nvSpPr>
        <dsp:cNvPr id="0" name=""/>
        <dsp:cNvSpPr/>
      </dsp:nvSpPr>
      <dsp:spPr>
        <a:xfrm>
          <a:off x="3360992" y="2011978"/>
          <a:ext cx="1262656" cy="757593"/>
        </a:xfrm>
        <a:prstGeom prst="roundRect">
          <a:avLst>
            <a:gd name="adj" fmla="val 10000"/>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Repeating the process for all RIS tiles</a:t>
          </a:r>
        </a:p>
      </dsp:txBody>
      <dsp:txXfrm>
        <a:off x="3383181" y="2034167"/>
        <a:ext cx="1218278" cy="71321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9052" tIns="49525" rIns="99052" bIns="49525" rtlCol="0"/>
          <a:lstStyle>
            <a:lvl1pPr algn="l">
              <a:defRPr sz="1300"/>
            </a:lvl1pPr>
          </a:lstStyle>
          <a:p>
            <a:endParaRPr lang="en-US"/>
          </a:p>
        </p:txBody>
      </p:sp>
      <p:sp>
        <p:nvSpPr>
          <p:cNvPr id="3" name="Date Placeholder 2"/>
          <p:cNvSpPr>
            <a:spLocks noGrp="1"/>
          </p:cNvSpPr>
          <p:nvPr>
            <p:ph type="dt" idx="1"/>
          </p:nvPr>
        </p:nvSpPr>
        <p:spPr>
          <a:xfrm>
            <a:off x="4023993" y="0"/>
            <a:ext cx="3078427" cy="513508"/>
          </a:xfrm>
          <a:prstGeom prst="rect">
            <a:avLst/>
          </a:prstGeom>
        </p:spPr>
        <p:txBody>
          <a:bodyPr vert="horz" lIns="99052" tIns="49525" rIns="99052" bIns="49525" rtlCol="0"/>
          <a:lstStyle>
            <a:lvl1pPr algn="r">
              <a:defRPr sz="1300"/>
            </a:lvl1pPr>
          </a:lstStyle>
          <a:p>
            <a:fld id="{0B5D4222-A0B2-4A08-96B8-552B51D85F44}" type="datetimeFigureOut">
              <a:rPr lang="en-US" smtClean="0"/>
              <a:t>5/30/2023</a:t>
            </a:fld>
            <a:endParaRPr lang="en-US"/>
          </a:p>
        </p:txBody>
      </p:sp>
      <p:sp>
        <p:nvSpPr>
          <p:cNvPr id="4" name="Slide Image Placeholder 3"/>
          <p:cNvSpPr>
            <a:spLocks noGrp="1" noRot="1" noChangeAspect="1"/>
          </p:cNvSpPr>
          <p:nvPr>
            <p:ph type="sldImg" idx="2"/>
          </p:nvPr>
        </p:nvSpPr>
        <p:spPr>
          <a:xfrm>
            <a:off x="484188" y="1279525"/>
            <a:ext cx="6135687" cy="3452813"/>
          </a:xfrm>
          <a:prstGeom prst="rect">
            <a:avLst/>
          </a:prstGeom>
          <a:noFill/>
          <a:ln w="12700">
            <a:solidFill>
              <a:prstClr val="black"/>
            </a:solidFill>
          </a:ln>
        </p:spPr>
        <p:txBody>
          <a:bodyPr vert="horz" lIns="99052" tIns="49525" rIns="99052" bIns="49525"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52" tIns="49525" rIns="99052" bIns="495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8"/>
            <a:ext cx="3078427" cy="513506"/>
          </a:xfrm>
          <a:prstGeom prst="rect">
            <a:avLst/>
          </a:prstGeom>
        </p:spPr>
        <p:txBody>
          <a:bodyPr vert="horz" lIns="99052" tIns="49525" rIns="99052" bIns="49525" rtlCol="0" anchor="b"/>
          <a:lstStyle>
            <a:lvl1pPr algn="l">
              <a:defRPr sz="1300"/>
            </a:lvl1pPr>
          </a:lstStyle>
          <a:p>
            <a:endParaRPr lang="en-US"/>
          </a:p>
        </p:txBody>
      </p:sp>
      <p:sp>
        <p:nvSpPr>
          <p:cNvPr id="7" name="Slide Number Placeholder 6"/>
          <p:cNvSpPr>
            <a:spLocks noGrp="1"/>
          </p:cNvSpPr>
          <p:nvPr>
            <p:ph type="sldNum" sz="quarter" idx="5"/>
          </p:nvPr>
        </p:nvSpPr>
        <p:spPr>
          <a:xfrm>
            <a:off x="4023993" y="9721108"/>
            <a:ext cx="3078427" cy="513506"/>
          </a:xfrm>
          <a:prstGeom prst="rect">
            <a:avLst/>
          </a:prstGeom>
        </p:spPr>
        <p:txBody>
          <a:bodyPr vert="horz" lIns="99052" tIns="49525" rIns="99052" bIns="49525" rtlCol="0" anchor="b"/>
          <a:lstStyle>
            <a:lvl1pPr algn="r">
              <a:defRPr sz="1300"/>
            </a:lvl1pPr>
          </a:lstStyle>
          <a:p>
            <a:fld id="{8629F413-73EF-440C-AA31-8C0FDA5A23D1}" type="slidenum">
              <a:rPr lang="en-US" smtClean="0"/>
              <a:t>‹#›</a:t>
            </a:fld>
            <a:endParaRPr lang="en-US"/>
          </a:p>
        </p:txBody>
      </p:sp>
    </p:spTree>
    <p:extLst>
      <p:ext uri="{BB962C8B-B14F-4D97-AF65-F5344CB8AC3E}">
        <p14:creationId xmlns:p14="http://schemas.microsoft.com/office/powerpoint/2010/main" val="206585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1279525"/>
            <a:ext cx="6135687" cy="3452813"/>
          </a:xfrm>
        </p:spPr>
      </p:sp>
      <p:sp>
        <p:nvSpPr>
          <p:cNvPr id="3" name="Notes Placeholder 2"/>
          <p:cNvSpPr>
            <a:spLocks noGrp="1"/>
          </p:cNvSpPr>
          <p:nvPr>
            <p:ph type="body" idx="1"/>
          </p:nvPr>
        </p:nvSpPr>
        <p:spPr/>
        <p:txBody>
          <a:bodyPr/>
          <a:lstStyle/>
          <a:p>
            <a:r>
              <a:rPr lang="en-US" dirty="0"/>
              <a:t>Hello everyone, this is Nguyen Minh Tran from Sungkyunkwan University. It is my honor to be here today to present my work in 2023 IEEE International Conference on Acoustics, Speech and Signal Processing. </a:t>
            </a:r>
            <a:br>
              <a:rPr lang="en-US" dirty="0"/>
            </a:br>
            <a:r>
              <a:rPr lang="en-US" dirty="0"/>
              <a:t>My talk today is “An Efficient beam-sharing algorithm for RIS-aided SWIPT applications”</a:t>
            </a:r>
            <a:br>
              <a:rPr lang="en-US" dirty="0"/>
            </a:br>
            <a:br>
              <a:rPr lang="en-US" dirty="0"/>
            </a:br>
            <a:r>
              <a:rPr lang="en-US" dirty="0"/>
              <a:t>This is a co-work with Muhammad </a:t>
            </a:r>
            <a:r>
              <a:rPr lang="en-US" dirty="0" err="1"/>
              <a:t>Miftahul</a:t>
            </a:r>
            <a:r>
              <a:rPr lang="en-US" dirty="0"/>
              <a:t> Amri, Je Hyeon Park, Dong In Kim, and Kae Won Choi.</a:t>
            </a:r>
          </a:p>
          <a:p>
            <a:r>
              <a:rPr lang="en-US" dirty="0"/>
              <a:t>So, let’s get started</a:t>
            </a:r>
          </a:p>
        </p:txBody>
      </p:sp>
      <p:sp>
        <p:nvSpPr>
          <p:cNvPr id="4" name="Slide Number Placeholder 3"/>
          <p:cNvSpPr>
            <a:spLocks noGrp="1"/>
          </p:cNvSpPr>
          <p:nvPr>
            <p:ph type="sldNum" sz="quarter" idx="5"/>
          </p:nvPr>
        </p:nvSpPr>
        <p:spPr/>
        <p:txBody>
          <a:bodyPr/>
          <a:lstStyle/>
          <a:p>
            <a:fld id="{8629F413-73EF-440C-AA31-8C0FDA5A23D1}" type="slidenum">
              <a:rPr lang="en-US" smtClean="0"/>
              <a:t>1</a:t>
            </a:fld>
            <a:endParaRPr lang="en-US"/>
          </a:p>
        </p:txBody>
      </p:sp>
    </p:spTree>
    <p:extLst>
      <p:ext uri="{BB962C8B-B14F-4D97-AF65-F5344CB8AC3E}">
        <p14:creationId xmlns:p14="http://schemas.microsoft.com/office/powerpoint/2010/main" val="310180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Hence, in this work, we propose an efficient beam sharing algorithm to achieve our goal.</a:t>
            </a:r>
          </a:p>
          <a:p>
            <a:r>
              <a:rPr lang="en-US" dirty="0"/>
              <a:t>Indeed, we optimize each RIS tile by alternatively optimize each complex weight by scanning one weight why keeping the others fixed as given in this flow chart.</a:t>
            </a:r>
          </a:p>
          <a:p>
            <a:r>
              <a:rPr lang="en-US" dirty="0"/>
              <a:t>Particularly, we first scan the RIS tile k to obtain the reflection coefficient for single beam, then we activate </a:t>
            </a:r>
            <a:r>
              <a:rPr lang="en-US" dirty="0" err="1"/>
              <a:t>Ptx</a:t>
            </a:r>
            <a:r>
              <a:rPr lang="en-US" dirty="0"/>
              <a:t> and deactivate </a:t>
            </a:r>
            <a:r>
              <a:rPr lang="en-US" dirty="0" err="1"/>
              <a:t>Dtx</a:t>
            </a:r>
            <a:r>
              <a:rPr lang="en-US" dirty="0"/>
              <a:t> to optimize the weight for minimize the power from </a:t>
            </a:r>
            <a:r>
              <a:rPr lang="en-US" dirty="0" err="1"/>
              <a:t>Ptx</a:t>
            </a:r>
            <a:r>
              <a:rPr lang="en-US" dirty="0"/>
              <a:t> to DU and maximize the power at PU.</a:t>
            </a:r>
          </a:p>
          <a:p>
            <a:r>
              <a:rPr lang="en-US" dirty="0"/>
              <a:t>Next, we deactivate </a:t>
            </a:r>
            <a:r>
              <a:rPr lang="en-US" dirty="0" err="1"/>
              <a:t>Ptx</a:t>
            </a:r>
            <a:r>
              <a:rPr lang="en-US" dirty="0"/>
              <a:t> and activate </a:t>
            </a:r>
            <a:r>
              <a:rPr lang="en-US" dirty="0" err="1"/>
              <a:t>Dtx</a:t>
            </a:r>
            <a:r>
              <a:rPr lang="en-US" dirty="0"/>
              <a:t> to optimize the weight for the beam from </a:t>
            </a:r>
            <a:r>
              <a:rPr lang="en-US" dirty="0" err="1"/>
              <a:t>Dtx</a:t>
            </a:r>
            <a:r>
              <a:rPr lang="en-US" dirty="0"/>
              <a:t> to DU. </a:t>
            </a:r>
          </a:p>
          <a:p>
            <a:r>
              <a:rPr lang="en-US" dirty="0"/>
              <a:t>After getting the optimal reflection coefficient vector, we load to the RIS tile k and repeating this process for all other RIS tiles.</a:t>
            </a:r>
          </a:p>
          <a:p>
            <a:endParaRPr lang="en-US" dirty="0"/>
          </a:p>
          <a:p>
            <a:endParaRPr lang="en-US" dirty="0"/>
          </a:p>
        </p:txBody>
      </p:sp>
      <p:sp>
        <p:nvSpPr>
          <p:cNvPr id="4" name="Slide Number Placeholder 3"/>
          <p:cNvSpPr>
            <a:spLocks noGrp="1"/>
          </p:cNvSpPr>
          <p:nvPr>
            <p:ph type="sldNum" sz="quarter" idx="5"/>
          </p:nvPr>
        </p:nvSpPr>
        <p:spPr/>
        <p:txBody>
          <a:bodyPr/>
          <a:lstStyle/>
          <a:p>
            <a:fld id="{8629F413-73EF-440C-AA31-8C0FDA5A23D1}" type="slidenum">
              <a:rPr lang="en-US" smtClean="0"/>
              <a:t>10</a:t>
            </a:fld>
            <a:endParaRPr lang="en-US"/>
          </a:p>
        </p:txBody>
      </p:sp>
    </p:spTree>
    <p:extLst>
      <p:ext uri="{BB962C8B-B14F-4D97-AF65-F5344CB8AC3E}">
        <p14:creationId xmlns:p14="http://schemas.microsoft.com/office/powerpoint/2010/main" val="3953959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verify the proposed algorithm, we have simulated the algorithm and here are some results that we got.</a:t>
            </a:r>
          </a:p>
          <a:p>
            <a:r>
              <a:rPr lang="en-US" dirty="0"/>
              <a:t>The left-hand side figure shows the receive power of DU and PU over number of optimized RIS tiles with the </a:t>
            </a:r>
            <a:r>
              <a:rPr lang="en-US" dirty="0" err="1"/>
              <a:t>Ptx</a:t>
            </a:r>
            <a:r>
              <a:rPr lang="en-US" dirty="0"/>
              <a:t>-DU minimization and the right one shows the results without </a:t>
            </a:r>
            <a:r>
              <a:rPr lang="en-US" dirty="0" err="1"/>
              <a:t>Ptx</a:t>
            </a:r>
            <a:r>
              <a:rPr lang="en-US" dirty="0"/>
              <a:t>-PU power cancellation.</a:t>
            </a:r>
          </a:p>
          <a:p>
            <a:r>
              <a:rPr lang="en-US" dirty="0"/>
              <a:t>We can observe that when the algorithm implemented, the power received at Du from </a:t>
            </a:r>
            <a:r>
              <a:rPr lang="en-US" dirty="0" err="1"/>
              <a:t>Ptx</a:t>
            </a:r>
            <a:r>
              <a:rPr lang="en-US" dirty="0"/>
              <a:t> is minimized to around -35 dBm, on the other hand, it is -20 dBm in the case not implemented.</a:t>
            </a:r>
          </a:p>
          <a:p>
            <a:endParaRPr lang="en-US" dirty="0"/>
          </a:p>
          <a:p>
            <a:r>
              <a:rPr lang="en-US" dirty="0"/>
              <a:t>Moreover, the power from </a:t>
            </a:r>
            <a:r>
              <a:rPr lang="en-US" dirty="0" err="1"/>
              <a:t>Ptx</a:t>
            </a:r>
            <a:r>
              <a:rPr lang="en-US" dirty="0"/>
              <a:t> to PU and from </a:t>
            </a:r>
            <a:r>
              <a:rPr lang="en-US" dirty="0" err="1"/>
              <a:t>Dtx</a:t>
            </a:r>
            <a:r>
              <a:rPr lang="en-US" dirty="0"/>
              <a:t> to DU are maximized at the same time.</a:t>
            </a:r>
          </a:p>
        </p:txBody>
      </p:sp>
      <p:sp>
        <p:nvSpPr>
          <p:cNvPr id="4" name="Slide Number Placeholder 3"/>
          <p:cNvSpPr>
            <a:spLocks noGrp="1"/>
          </p:cNvSpPr>
          <p:nvPr>
            <p:ph type="sldNum" sz="quarter" idx="5"/>
          </p:nvPr>
        </p:nvSpPr>
        <p:spPr/>
        <p:txBody>
          <a:bodyPr/>
          <a:lstStyle/>
          <a:p>
            <a:fld id="{8629F413-73EF-440C-AA31-8C0FDA5A23D1}" type="slidenum">
              <a:rPr lang="en-US" smtClean="0"/>
              <a:t>11</a:t>
            </a:fld>
            <a:endParaRPr lang="en-US"/>
          </a:p>
        </p:txBody>
      </p:sp>
    </p:spTree>
    <p:extLst>
      <p:ext uri="{BB962C8B-B14F-4D97-AF65-F5344CB8AC3E}">
        <p14:creationId xmlns:p14="http://schemas.microsoft.com/office/powerpoint/2010/main" val="2307418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SNR of the DU with respect to the number of optimized RIS tiles and the optimal RIS reflection phase after executing the algorithm.</a:t>
            </a:r>
          </a:p>
          <a:p>
            <a:r>
              <a:rPr lang="en-US" dirty="0"/>
              <a:t>It is clear that the SNR of DU increases over number of optimized RIS tiles.</a:t>
            </a:r>
          </a:p>
        </p:txBody>
      </p:sp>
      <p:sp>
        <p:nvSpPr>
          <p:cNvPr id="4" name="Slide Number Placeholder 3"/>
          <p:cNvSpPr>
            <a:spLocks noGrp="1"/>
          </p:cNvSpPr>
          <p:nvPr>
            <p:ph type="sldNum" sz="quarter" idx="5"/>
          </p:nvPr>
        </p:nvSpPr>
        <p:spPr/>
        <p:txBody>
          <a:bodyPr/>
          <a:lstStyle/>
          <a:p>
            <a:fld id="{8629F413-73EF-440C-AA31-8C0FDA5A23D1}" type="slidenum">
              <a:rPr lang="en-US" smtClean="0"/>
              <a:t>12</a:t>
            </a:fld>
            <a:endParaRPr lang="en-US"/>
          </a:p>
        </p:txBody>
      </p:sp>
    </p:spTree>
    <p:extLst>
      <p:ext uri="{BB962C8B-B14F-4D97-AF65-F5344CB8AC3E}">
        <p14:creationId xmlns:p14="http://schemas.microsoft.com/office/powerpoint/2010/main" val="969458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have studied and proposed an efficient beam sharing algorithm for RIS-assisted SWIPT system.</a:t>
            </a:r>
          </a:p>
          <a:p>
            <a:r>
              <a:rPr lang="en-US" dirty="0"/>
              <a:t>We have thoroughly analyzed the receive power at PU and DU, and elaborated the beam sharing algorithm.</a:t>
            </a:r>
          </a:p>
          <a:p>
            <a:r>
              <a:rPr lang="en-US" dirty="0"/>
              <a:t>Simulation results demonstrate that the proposed algorithm can effectively set the RIS to minimized the power from </a:t>
            </a:r>
            <a:r>
              <a:rPr lang="en-US" dirty="0" err="1"/>
              <a:t>Ptx</a:t>
            </a:r>
            <a:r>
              <a:rPr lang="en-US" dirty="0"/>
              <a:t> to DU while ensuring maximal power from </a:t>
            </a:r>
            <a:r>
              <a:rPr lang="en-US" dirty="0" err="1"/>
              <a:t>Ptx</a:t>
            </a:r>
            <a:r>
              <a:rPr lang="en-US" dirty="0"/>
              <a:t> to PU and </a:t>
            </a:r>
            <a:r>
              <a:rPr lang="en-US" dirty="0" err="1"/>
              <a:t>Dtx</a:t>
            </a:r>
            <a:r>
              <a:rPr lang="en-US" dirty="0"/>
              <a:t> to DU.</a:t>
            </a:r>
          </a:p>
          <a:p>
            <a:r>
              <a:rPr lang="en-US" dirty="0"/>
              <a:t>If you are interested in our work, please visit us on the two websites and YouTube channel here.</a:t>
            </a:r>
          </a:p>
          <a:p>
            <a:endParaRPr lang="en-US" dirty="0"/>
          </a:p>
          <a:p>
            <a:r>
              <a:rPr lang="en-US" dirty="0"/>
              <a:t>Thank you so much and I am very happy to receive any comments </a:t>
            </a:r>
            <a:r>
              <a:rPr lang="en-US"/>
              <a:t>and questions!</a:t>
            </a:r>
            <a:endParaRPr lang="en-US" dirty="0"/>
          </a:p>
        </p:txBody>
      </p:sp>
      <p:sp>
        <p:nvSpPr>
          <p:cNvPr id="4" name="Slide Number Placeholder 3"/>
          <p:cNvSpPr>
            <a:spLocks noGrp="1"/>
          </p:cNvSpPr>
          <p:nvPr>
            <p:ph type="sldNum" sz="quarter" idx="5"/>
          </p:nvPr>
        </p:nvSpPr>
        <p:spPr/>
        <p:txBody>
          <a:bodyPr/>
          <a:lstStyle/>
          <a:p>
            <a:fld id="{8629F413-73EF-440C-AA31-8C0FDA5A23D1}" type="slidenum">
              <a:rPr lang="en-US" smtClean="0"/>
              <a:t>13</a:t>
            </a:fld>
            <a:endParaRPr lang="en-US"/>
          </a:p>
        </p:txBody>
      </p:sp>
    </p:spTree>
    <p:extLst>
      <p:ext uri="{BB962C8B-B14F-4D97-AF65-F5344CB8AC3E}">
        <p14:creationId xmlns:p14="http://schemas.microsoft.com/office/powerpoint/2010/main" val="186178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content of my presentation today</a:t>
            </a:r>
          </a:p>
          <a:p>
            <a:r>
              <a:rPr lang="en-US" dirty="0"/>
              <a:t>First, I would give background and motivation of our work.</a:t>
            </a:r>
          </a:p>
          <a:p>
            <a:r>
              <a:rPr lang="en-US" dirty="0"/>
              <a:t>Then, I will formulate the problem that we consider</a:t>
            </a:r>
          </a:p>
          <a:p>
            <a:r>
              <a:rPr lang="en-US" dirty="0"/>
              <a:t>Next, I will give some simulation results that we got</a:t>
            </a:r>
          </a:p>
          <a:p>
            <a:r>
              <a:rPr lang="en-US" dirty="0"/>
              <a:t>Finally, I will conclude my talk.</a:t>
            </a:r>
          </a:p>
          <a:p>
            <a:r>
              <a:rPr lang="en-US" dirty="0"/>
              <a:t>Let’s move on the first part,</a:t>
            </a:r>
          </a:p>
        </p:txBody>
      </p:sp>
      <p:sp>
        <p:nvSpPr>
          <p:cNvPr id="4" name="Slide Number Placeholder 3"/>
          <p:cNvSpPr>
            <a:spLocks noGrp="1"/>
          </p:cNvSpPr>
          <p:nvPr>
            <p:ph type="sldNum" sz="quarter" idx="5"/>
          </p:nvPr>
        </p:nvSpPr>
        <p:spPr/>
        <p:txBody>
          <a:bodyPr/>
          <a:lstStyle/>
          <a:p>
            <a:fld id="{8629F413-73EF-440C-AA31-8C0FDA5A23D1}" type="slidenum">
              <a:rPr lang="en-US" smtClean="0"/>
              <a:t>2</a:t>
            </a:fld>
            <a:endParaRPr lang="en-US"/>
          </a:p>
        </p:txBody>
      </p:sp>
    </p:spTree>
    <p:extLst>
      <p:ext uri="{BB962C8B-B14F-4D97-AF65-F5344CB8AC3E}">
        <p14:creationId xmlns:p14="http://schemas.microsoft.com/office/powerpoint/2010/main" val="2294146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Soon, massive of low-power IoT devices will be deployed, which poses new challenges to service providers such as</a:t>
            </a:r>
            <a:br>
              <a:rPr lang="en-US" dirty="0"/>
            </a:br>
            <a:r>
              <a:rPr lang="en-US" dirty="0"/>
              <a:t>- Massive energy consumption will be required for ensuring sustainable sensing ability of those massive connection.</a:t>
            </a:r>
          </a:p>
          <a:p>
            <a:pPr marL="171450" indent="-171450">
              <a:buFontTx/>
              <a:buChar char="-"/>
            </a:pPr>
            <a:r>
              <a:rPr lang="en-US" dirty="0"/>
              <a:t>Moreover, battery replacement or maintenance cost will be surging</a:t>
            </a:r>
          </a:p>
          <a:p>
            <a:pPr marL="0" indent="0">
              <a:buFontTx/>
              <a:buNone/>
            </a:pPr>
            <a:r>
              <a:rPr lang="en-US" dirty="0"/>
              <a:t>Therefore, SWIPT can be a potential solution to deal with this difficulty.</a:t>
            </a:r>
          </a:p>
        </p:txBody>
      </p:sp>
      <p:sp>
        <p:nvSpPr>
          <p:cNvPr id="4" name="Slide Number Placeholder 3"/>
          <p:cNvSpPr>
            <a:spLocks noGrp="1"/>
          </p:cNvSpPr>
          <p:nvPr>
            <p:ph type="sldNum" sz="quarter" idx="5"/>
          </p:nvPr>
        </p:nvSpPr>
        <p:spPr/>
        <p:txBody>
          <a:bodyPr/>
          <a:lstStyle/>
          <a:p>
            <a:fld id="{8629F413-73EF-440C-AA31-8C0FDA5A23D1}" type="slidenum">
              <a:rPr lang="en-US" smtClean="0"/>
              <a:t>3</a:t>
            </a:fld>
            <a:endParaRPr lang="en-US"/>
          </a:p>
        </p:txBody>
      </p:sp>
    </p:spTree>
    <p:extLst>
      <p:ext uri="{BB962C8B-B14F-4D97-AF65-F5344CB8AC3E}">
        <p14:creationId xmlns:p14="http://schemas.microsoft.com/office/powerpoint/2010/main" val="386389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reconfigurable intelligent surface or RIS is emerging as a promising technology for wireless communications, for example 6G, or even SWIPT</a:t>
            </a:r>
          </a:p>
          <a:p>
            <a:r>
              <a:rPr lang="en-US" dirty="0"/>
              <a:t>It also know as intelligent reflecting surface, large intelligent surface, software-controlled </a:t>
            </a:r>
            <a:r>
              <a:rPr lang="en-US" dirty="0" err="1"/>
              <a:t>metasurface</a:t>
            </a:r>
            <a:r>
              <a:rPr lang="en-US" dirty="0"/>
              <a:t>, programmable coding </a:t>
            </a:r>
            <a:r>
              <a:rPr lang="en-US" dirty="0" err="1"/>
              <a:t>metasurface</a:t>
            </a:r>
            <a:endParaRPr lang="en-US" dirty="0"/>
          </a:p>
          <a:p>
            <a:endParaRPr lang="en-US" dirty="0"/>
          </a:p>
          <a:p>
            <a:r>
              <a:rPr lang="en-US" dirty="0"/>
              <a:t>It is actually an artificial surface that comprises hundreds to thousands of passive reflecting unit cells, in which each unit cell is integrated with one or several control elements, such as PIN diode or varactor, to control the characteristics of the incoming waves. </a:t>
            </a:r>
          </a:p>
          <a:p>
            <a:endParaRPr lang="en-US" dirty="0"/>
          </a:p>
          <a:p>
            <a:r>
              <a:rPr lang="en-US" dirty="0"/>
              <a:t>By properly controlling each unit cell in the RIS, one can passive form a beam, focus a power beam, form multiple beams, or even scatter the incoming EM waves without active and power-hungry component.</a:t>
            </a:r>
          </a:p>
          <a:p>
            <a:endParaRPr lang="en-US" dirty="0"/>
          </a:p>
          <a:p>
            <a:r>
              <a:rPr lang="en-US" dirty="0"/>
              <a:t>These features make RIS promising technology for future wireless technology.</a:t>
            </a:r>
          </a:p>
        </p:txBody>
      </p:sp>
      <p:sp>
        <p:nvSpPr>
          <p:cNvPr id="4" name="Slide Number Placeholder 3"/>
          <p:cNvSpPr>
            <a:spLocks noGrp="1"/>
          </p:cNvSpPr>
          <p:nvPr>
            <p:ph type="sldNum" sz="quarter" idx="5"/>
          </p:nvPr>
        </p:nvSpPr>
        <p:spPr/>
        <p:txBody>
          <a:bodyPr/>
          <a:lstStyle/>
          <a:p>
            <a:fld id="{8629F413-73EF-440C-AA31-8C0FDA5A23D1}" type="slidenum">
              <a:rPr lang="en-US" smtClean="0"/>
              <a:t>4</a:t>
            </a:fld>
            <a:endParaRPr lang="en-US"/>
          </a:p>
        </p:txBody>
      </p:sp>
    </p:spTree>
    <p:extLst>
      <p:ext uri="{BB962C8B-B14F-4D97-AF65-F5344CB8AC3E}">
        <p14:creationId xmlns:p14="http://schemas.microsoft.com/office/powerpoint/2010/main" val="20751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an RIS-aided SWIPT, we have two parts: power transfer and information transfer.</a:t>
            </a:r>
            <a:br>
              <a:rPr lang="en-US" sz="1200" dirty="0"/>
            </a:br>
            <a:r>
              <a:rPr lang="en-US" sz="1200" dirty="0"/>
              <a:t>In power transfer, transmitter and receiver are normally within the near-field region of the RIS, and we often send a single tone with very high power to the end-use to ensure reasonable transfer efficiency.</a:t>
            </a:r>
          </a:p>
          <a:p>
            <a:r>
              <a:rPr lang="en-US" sz="1200" dirty="0"/>
              <a:t>However, in the information transfer, transmitter and receiver are located in the far-field region of the RIS, in far location. Moreover, we usually send relatively low power in information transfer.</a:t>
            </a:r>
          </a:p>
          <a:p>
            <a:r>
              <a:rPr lang="en-US" sz="1200" dirty="0"/>
              <a:t>The data user normally is equipped with vulnerable components which has limited input power level.</a:t>
            </a:r>
          </a:p>
          <a:p>
            <a:r>
              <a:rPr lang="en-US" sz="1200" dirty="0"/>
              <a:t>Hence, the power leakage from </a:t>
            </a:r>
            <a:r>
              <a:rPr lang="en-US" sz="1200" dirty="0" err="1"/>
              <a:t>Ptx</a:t>
            </a:r>
            <a:r>
              <a:rPr lang="en-US" sz="1200" dirty="0"/>
              <a:t> to DU can cause fatal damage</a:t>
            </a:r>
          </a:p>
          <a:p>
            <a:endParaRPr lang="en-US" sz="1200" dirty="0"/>
          </a:p>
          <a:p>
            <a:r>
              <a:rPr lang="en-US" sz="1200" dirty="0"/>
              <a:t>Therefore, in this work, we aim to minimize the leakage power from </a:t>
            </a:r>
            <a:r>
              <a:rPr lang="en-US" sz="1200" dirty="0" err="1"/>
              <a:t>Ptx</a:t>
            </a:r>
            <a:r>
              <a:rPr lang="en-US" sz="1200" dirty="0"/>
              <a:t> to DU by enabling </a:t>
            </a:r>
            <a:r>
              <a:rPr lang="en-US" sz="1200" dirty="0" err="1"/>
              <a:t>NULLing</a:t>
            </a:r>
            <a:r>
              <a:rPr lang="en-US" sz="1200" dirty="0"/>
              <a:t> ability of the RIS, and at the same time maintain maximum power from </a:t>
            </a:r>
            <a:r>
              <a:rPr lang="en-US" sz="1200" dirty="0" err="1"/>
              <a:t>Ptx</a:t>
            </a:r>
            <a:r>
              <a:rPr lang="en-US" sz="1200" dirty="0"/>
              <a:t> to PU and </a:t>
            </a:r>
            <a:r>
              <a:rPr lang="en-US" sz="1200" dirty="0" err="1"/>
              <a:t>Dtx</a:t>
            </a:r>
            <a:r>
              <a:rPr lang="en-US" sz="1200" dirty="0"/>
              <a:t> to DU.</a:t>
            </a:r>
            <a:br>
              <a:rPr lang="en-US" sz="1200" dirty="0"/>
            </a:br>
            <a:endParaRPr lang="en-US" sz="1200" dirty="0"/>
          </a:p>
        </p:txBody>
      </p:sp>
      <p:sp>
        <p:nvSpPr>
          <p:cNvPr id="4" name="Slide Number Placeholder 3"/>
          <p:cNvSpPr>
            <a:spLocks noGrp="1"/>
          </p:cNvSpPr>
          <p:nvPr>
            <p:ph type="sldNum" sz="quarter" idx="5"/>
          </p:nvPr>
        </p:nvSpPr>
        <p:spPr/>
        <p:txBody>
          <a:bodyPr/>
          <a:lstStyle/>
          <a:p>
            <a:fld id="{8629F413-73EF-440C-AA31-8C0FDA5A23D1}" type="slidenum">
              <a:rPr lang="en-US" smtClean="0"/>
              <a:t>5</a:t>
            </a:fld>
            <a:endParaRPr lang="en-US"/>
          </a:p>
        </p:txBody>
      </p:sp>
    </p:spTree>
    <p:extLst>
      <p:ext uri="{BB962C8B-B14F-4D97-AF65-F5344CB8AC3E}">
        <p14:creationId xmlns:p14="http://schemas.microsoft.com/office/powerpoint/2010/main" val="3016101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Actually, we consider a RIS-aided SWIPT system with one data transmitter (</a:t>
            </a:r>
            <a:r>
              <a:rPr lang="en-US" dirty="0" err="1"/>
              <a:t>Dtx</a:t>
            </a:r>
            <a:r>
              <a:rPr lang="en-US" dirty="0"/>
              <a:t>) which send OFDM modulated signal to an intended data user (DU), where the DU has one single antenna. </a:t>
            </a:r>
          </a:p>
          <a:p>
            <a:r>
              <a:rPr lang="en-US" dirty="0"/>
              <a:t>We have one power transmitter (</a:t>
            </a:r>
            <a:r>
              <a:rPr lang="en-US" dirty="0" err="1"/>
              <a:t>Ptx</a:t>
            </a:r>
            <a:r>
              <a:rPr lang="en-US" dirty="0"/>
              <a:t>) which sends a single tone signal with high power to a power user which is equipped with array of rectennas to effectively harvest the EM energy.</a:t>
            </a:r>
          </a:p>
          <a:p>
            <a:endParaRPr lang="en-US" dirty="0"/>
          </a:p>
          <a:p>
            <a:r>
              <a:rPr lang="en-US" dirty="0"/>
              <a:t>We consider one RIS and divide the RIS into K smaller RIS tiles.</a:t>
            </a:r>
          </a:p>
          <a:p>
            <a:r>
              <a:rPr lang="en-US" dirty="0"/>
              <a:t>As I mentioned before, in power transfer, </a:t>
            </a:r>
            <a:r>
              <a:rPr lang="en-US" dirty="0" err="1"/>
              <a:t>Ptx</a:t>
            </a:r>
            <a:r>
              <a:rPr lang="en-US" dirty="0"/>
              <a:t> and PU are usually in the near-field region of the RIS. Hence, near-field beam focusing is preferable compared to far-field beamforming to enhance the transfer efficiency. And there is only power information at the PU since the phase information has been removed by rectennas. To enable near-field beam focusing of the entire RIS, we need scan and find the optimal far-field beam of each smaller RIS tiles. </a:t>
            </a:r>
          </a:p>
          <a:p>
            <a:r>
              <a:rPr lang="en-US" dirty="0"/>
              <a:t>I recommend you read our recent paper below for more details of the power based near-field beam focusing technique.</a:t>
            </a:r>
          </a:p>
          <a:p>
            <a:endParaRPr lang="en-US" dirty="0"/>
          </a:p>
          <a:p>
            <a:r>
              <a:rPr lang="en-US" dirty="0"/>
              <a:t>We can define the channel between two antenna/unit cell as the equation here.</a:t>
            </a:r>
          </a:p>
          <a:p>
            <a:r>
              <a:rPr lang="en-US" dirty="0"/>
              <a:t>Then, we can define channels between each transmitter to unit cell of RIS, and each user.</a:t>
            </a:r>
          </a:p>
        </p:txBody>
      </p:sp>
      <p:sp>
        <p:nvSpPr>
          <p:cNvPr id="4" name="Slide Number Placeholder 3"/>
          <p:cNvSpPr>
            <a:spLocks noGrp="1"/>
          </p:cNvSpPr>
          <p:nvPr>
            <p:ph type="sldNum" sz="quarter" idx="5"/>
          </p:nvPr>
        </p:nvSpPr>
        <p:spPr/>
        <p:txBody>
          <a:bodyPr/>
          <a:lstStyle/>
          <a:p>
            <a:fld id="{8629F413-73EF-440C-AA31-8C0FDA5A23D1}" type="slidenum">
              <a:rPr lang="en-US" smtClean="0"/>
              <a:t>6</a:t>
            </a:fld>
            <a:endParaRPr lang="en-US"/>
          </a:p>
        </p:txBody>
      </p:sp>
    </p:spTree>
    <p:extLst>
      <p:ext uri="{BB962C8B-B14F-4D97-AF65-F5344CB8AC3E}">
        <p14:creationId xmlns:p14="http://schemas.microsoft.com/office/powerpoint/2010/main" val="3274296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reflection coefficient of unit cell (</a:t>
            </a:r>
            <a:r>
              <a:rPr lang="en-US" dirty="0" err="1"/>
              <a:t>m,n</a:t>
            </a:r>
            <a:r>
              <a:rPr lang="en-US" dirty="0"/>
              <a:t>) in the RIS tile k can be given as this equation, where we define </a:t>
            </a:r>
            <a:r>
              <a:rPr lang="en-US" dirty="0" err="1"/>
              <a:t>c_k</a:t>
            </a:r>
            <a:r>
              <a:rPr lang="en-US" dirty="0"/>
              <a:t> is the high-level control parameter which control the reflected beam of the RIS tile to a specific direction</a:t>
            </a:r>
          </a:p>
          <a:p>
            <a:r>
              <a:rPr lang="en-US" dirty="0"/>
              <a:t>The relay signal from </a:t>
            </a:r>
            <a:r>
              <a:rPr lang="en-US" dirty="0" err="1"/>
              <a:t>Dtx</a:t>
            </a:r>
            <a:r>
              <a:rPr lang="en-US" dirty="0"/>
              <a:t>/</a:t>
            </a:r>
            <a:r>
              <a:rPr lang="en-US" dirty="0" err="1"/>
              <a:t>Ptx</a:t>
            </a:r>
            <a:r>
              <a:rPr lang="en-US" dirty="0"/>
              <a:t> and RIS tile k to DU can be expressed as … </a:t>
            </a:r>
          </a:p>
          <a:p>
            <a:r>
              <a:rPr lang="en-US" dirty="0"/>
              <a:t>And the total receive signal at DU is the summation of signal relayed from all RIS tiles in the RIS to the DU which can be given in this equation here</a:t>
            </a:r>
          </a:p>
          <a:p>
            <a:r>
              <a:rPr lang="en-US" dirty="0"/>
              <a:t>Where bold </a:t>
            </a:r>
            <a:r>
              <a:rPr lang="en-US" dirty="0" err="1"/>
              <a:t>Gamma_k</a:t>
            </a:r>
            <a:r>
              <a:rPr lang="en-US" dirty="0"/>
              <a:t> here is the reflection coefficient vector of the RIS tile k.</a:t>
            </a:r>
          </a:p>
          <a:p>
            <a:r>
              <a:rPr lang="en-US" dirty="0"/>
              <a:t>Then, similarly we can obtain the total relay signal at the PU.</a:t>
            </a:r>
          </a:p>
        </p:txBody>
      </p:sp>
      <p:sp>
        <p:nvSpPr>
          <p:cNvPr id="4" name="Slide Number Placeholder 3"/>
          <p:cNvSpPr>
            <a:spLocks noGrp="1"/>
          </p:cNvSpPr>
          <p:nvPr>
            <p:ph type="sldNum" sz="quarter" idx="5"/>
          </p:nvPr>
        </p:nvSpPr>
        <p:spPr/>
        <p:txBody>
          <a:bodyPr/>
          <a:lstStyle/>
          <a:p>
            <a:fld id="{8629F413-73EF-440C-AA31-8C0FDA5A23D1}" type="slidenum">
              <a:rPr lang="en-US" smtClean="0"/>
              <a:t>7</a:t>
            </a:fld>
            <a:endParaRPr lang="en-US"/>
          </a:p>
        </p:txBody>
      </p:sp>
    </p:spTree>
    <p:extLst>
      <p:ext uri="{BB962C8B-B14F-4D97-AF65-F5344CB8AC3E}">
        <p14:creationId xmlns:p14="http://schemas.microsoft.com/office/powerpoint/2010/main" val="4243420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 that we have the reflection coefficient vector of RIS tile k for a single beam from </a:t>
            </a:r>
            <a:r>
              <a:rPr lang="en-US" dirty="0" err="1"/>
              <a:t>Ptx</a:t>
            </a:r>
            <a:r>
              <a:rPr lang="en-US" dirty="0"/>
              <a:t> to PU, </a:t>
            </a:r>
            <a:r>
              <a:rPr lang="en-US" dirty="0" err="1"/>
              <a:t>Ptx</a:t>
            </a:r>
            <a:r>
              <a:rPr lang="en-US" dirty="0"/>
              <a:t> to DU, and </a:t>
            </a:r>
            <a:r>
              <a:rPr lang="en-US" dirty="0" err="1"/>
              <a:t>Dtx</a:t>
            </a:r>
            <a:r>
              <a:rPr lang="en-US" dirty="0"/>
              <a:t> to DU.</a:t>
            </a:r>
          </a:p>
          <a:p>
            <a:r>
              <a:rPr lang="en-US" dirty="0"/>
              <a:t>Then, the optimal reflection coefficient vector can be obtained by controlling the weight given to each reflection coefficient vector of single beam to meet our objective.</a:t>
            </a:r>
          </a:p>
          <a:p>
            <a:r>
              <a:rPr lang="en-US" dirty="0"/>
              <a:t>The receive power at PU from </a:t>
            </a:r>
            <a:r>
              <a:rPr lang="en-US" dirty="0" err="1"/>
              <a:t>Ptx</a:t>
            </a:r>
            <a:r>
              <a:rPr lang="en-US" dirty="0"/>
              <a:t> can be calculated as</a:t>
            </a:r>
          </a:p>
          <a:p>
            <a:r>
              <a:rPr lang="en-US" dirty="0"/>
              <a:t>Similarly, we can obtain the power from </a:t>
            </a:r>
            <a:r>
              <a:rPr lang="en-US" dirty="0" err="1"/>
              <a:t>Ptx</a:t>
            </a:r>
            <a:r>
              <a:rPr lang="en-US" dirty="0"/>
              <a:t> to DU, and </a:t>
            </a:r>
            <a:r>
              <a:rPr lang="en-US" dirty="0" err="1"/>
              <a:t>Dtx</a:t>
            </a:r>
            <a:r>
              <a:rPr lang="en-US" dirty="0"/>
              <a:t> to DU.</a:t>
            </a:r>
          </a:p>
          <a:p>
            <a:r>
              <a:rPr lang="en-US" dirty="0"/>
              <a:t>Now our problem can be formulated as problem P1 here, in which we aim to minimize the power from </a:t>
            </a:r>
            <a:r>
              <a:rPr lang="en-US" dirty="0" err="1"/>
              <a:t>Ptx</a:t>
            </a:r>
            <a:r>
              <a:rPr lang="en-US" dirty="0"/>
              <a:t> to DU under a threshold and maximize the power from </a:t>
            </a:r>
            <a:r>
              <a:rPr lang="en-US" dirty="0" err="1"/>
              <a:t>Ptx</a:t>
            </a:r>
            <a:r>
              <a:rPr lang="en-US" dirty="0"/>
              <a:t> to PU and from </a:t>
            </a:r>
            <a:r>
              <a:rPr lang="en-US" dirty="0" err="1"/>
              <a:t>Dtx</a:t>
            </a:r>
            <a:r>
              <a:rPr lang="en-US" dirty="0"/>
              <a:t> to DU</a:t>
            </a:r>
          </a:p>
          <a:p>
            <a:r>
              <a:rPr lang="en-US" dirty="0"/>
              <a:t>However, the problem P1 is non-convex problem with intricately decoupled variables, which is hard to be solved.</a:t>
            </a:r>
          </a:p>
        </p:txBody>
      </p:sp>
      <p:sp>
        <p:nvSpPr>
          <p:cNvPr id="4" name="Slide Number Placeholder 3"/>
          <p:cNvSpPr>
            <a:spLocks noGrp="1"/>
          </p:cNvSpPr>
          <p:nvPr>
            <p:ph type="sldNum" sz="quarter" idx="5"/>
          </p:nvPr>
        </p:nvSpPr>
        <p:spPr/>
        <p:txBody>
          <a:bodyPr/>
          <a:lstStyle/>
          <a:p>
            <a:fld id="{8629F413-73EF-440C-AA31-8C0FDA5A23D1}" type="slidenum">
              <a:rPr lang="en-US" smtClean="0"/>
              <a:t>8</a:t>
            </a:fld>
            <a:endParaRPr lang="en-US"/>
          </a:p>
        </p:txBody>
      </p:sp>
    </p:spTree>
    <p:extLst>
      <p:ext uri="{BB962C8B-B14F-4D97-AF65-F5344CB8AC3E}">
        <p14:creationId xmlns:p14="http://schemas.microsoft.com/office/powerpoint/2010/main" val="2301472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 that we have the reflection coefficient vector of RIS tile k for a single beam from </a:t>
            </a:r>
            <a:r>
              <a:rPr lang="en-US" dirty="0" err="1"/>
              <a:t>Ptx</a:t>
            </a:r>
            <a:r>
              <a:rPr lang="en-US" dirty="0"/>
              <a:t> to PU, </a:t>
            </a:r>
            <a:r>
              <a:rPr lang="en-US" dirty="0" err="1"/>
              <a:t>Ptx</a:t>
            </a:r>
            <a:r>
              <a:rPr lang="en-US" dirty="0"/>
              <a:t> to DU, and </a:t>
            </a:r>
            <a:r>
              <a:rPr lang="en-US" dirty="0" err="1"/>
              <a:t>Dtx</a:t>
            </a:r>
            <a:r>
              <a:rPr lang="en-US" dirty="0"/>
              <a:t> to DU.</a:t>
            </a:r>
          </a:p>
          <a:p>
            <a:r>
              <a:rPr lang="en-US" dirty="0"/>
              <a:t>Then, the optimal reflection coefficient vector can be obtained by controlling the weight given to each reflection coefficient vector of single beam to meet our objective.</a:t>
            </a:r>
          </a:p>
          <a:p>
            <a:r>
              <a:rPr lang="en-US" dirty="0"/>
              <a:t>The receive power at PU from </a:t>
            </a:r>
            <a:r>
              <a:rPr lang="en-US" dirty="0" err="1"/>
              <a:t>Ptx</a:t>
            </a:r>
            <a:r>
              <a:rPr lang="en-US" dirty="0"/>
              <a:t> can be calculated as</a:t>
            </a:r>
          </a:p>
          <a:p>
            <a:r>
              <a:rPr lang="en-US" dirty="0"/>
              <a:t>Similarly, we can obtain the power from </a:t>
            </a:r>
            <a:r>
              <a:rPr lang="en-US" dirty="0" err="1"/>
              <a:t>Ptx</a:t>
            </a:r>
            <a:r>
              <a:rPr lang="en-US" dirty="0"/>
              <a:t> to DU, and </a:t>
            </a:r>
            <a:r>
              <a:rPr lang="en-US" dirty="0" err="1"/>
              <a:t>Dtx</a:t>
            </a:r>
            <a:r>
              <a:rPr lang="en-US" dirty="0"/>
              <a:t> to DU.</a:t>
            </a:r>
          </a:p>
          <a:p>
            <a:r>
              <a:rPr lang="en-US" dirty="0"/>
              <a:t>Now our problem can be formulated as problem P1 here, in which we aim to minimize the power from </a:t>
            </a:r>
            <a:r>
              <a:rPr lang="en-US" dirty="0" err="1"/>
              <a:t>Ptx</a:t>
            </a:r>
            <a:r>
              <a:rPr lang="en-US" dirty="0"/>
              <a:t> to DU under a threshold and maximize the power from </a:t>
            </a:r>
            <a:r>
              <a:rPr lang="en-US" dirty="0" err="1"/>
              <a:t>Ptx</a:t>
            </a:r>
            <a:r>
              <a:rPr lang="en-US" dirty="0"/>
              <a:t> to PU and from </a:t>
            </a:r>
            <a:r>
              <a:rPr lang="en-US" dirty="0" err="1"/>
              <a:t>Dtx</a:t>
            </a:r>
            <a:r>
              <a:rPr lang="en-US" dirty="0"/>
              <a:t> to DU</a:t>
            </a:r>
          </a:p>
          <a:p>
            <a:r>
              <a:rPr lang="en-US" dirty="0"/>
              <a:t>However, the problem P1 is non-convex problem with intricately decoupled variables, which is hard to be solved.</a:t>
            </a:r>
          </a:p>
        </p:txBody>
      </p:sp>
      <p:sp>
        <p:nvSpPr>
          <p:cNvPr id="4" name="Slide Number Placeholder 3"/>
          <p:cNvSpPr>
            <a:spLocks noGrp="1"/>
          </p:cNvSpPr>
          <p:nvPr>
            <p:ph type="sldNum" sz="quarter" idx="5"/>
          </p:nvPr>
        </p:nvSpPr>
        <p:spPr/>
        <p:txBody>
          <a:bodyPr/>
          <a:lstStyle/>
          <a:p>
            <a:fld id="{8629F413-73EF-440C-AA31-8C0FDA5A23D1}" type="slidenum">
              <a:rPr lang="en-US" smtClean="0"/>
              <a:t>9</a:t>
            </a:fld>
            <a:endParaRPr lang="en-US"/>
          </a:p>
        </p:txBody>
      </p:sp>
    </p:spTree>
    <p:extLst>
      <p:ext uri="{BB962C8B-B14F-4D97-AF65-F5344CB8AC3E}">
        <p14:creationId xmlns:p14="http://schemas.microsoft.com/office/powerpoint/2010/main" val="380252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rapezoid 8">
            <a:extLst>
              <a:ext uri="{FF2B5EF4-FFF2-40B4-BE49-F238E27FC236}">
                <a16:creationId xmlns:a16="http://schemas.microsoft.com/office/drawing/2014/main" id="{C54840BB-981B-3294-4268-DF5C39D7A084}"/>
              </a:ext>
            </a:extLst>
          </p:cNvPr>
          <p:cNvSpPr/>
          <p:nvPr userDrawn="1"/>
        </p:nvSpPr>
        <p:spPr>
          <a:xfrm>
            <a:off x="0" y="6273800"/>
            <a:ext cx="12192000" cy="584200"/>
          </a:xfrm>
          <a:prstGeom prst="trapezoid">
            <a:avLst>
              <a:gd name="adj" fmla="val 132608"/>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53A0DF-8025-450A-9D3E-2DC8D9A30570}" type="datetime1">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4B9FC7-9BD6-4BEA-B4D6-9C1A186C9324}" type="slidenum">
              <a:rPr lang="en-US" smtClean="0"/>
              <a:t>‹#›</a:t>
            </a:fld>
            <a:endParaRPr lang="en-US"/>
          </a:p>
        </p:txBody>
      </p:sp>
      <p:sp>
        <p:nvSpPr>
          <p:cNvPr id="8" name="Rectangle 7">
            <a:extLst>
              <a:ext uri="{FF2B5EF4-FFF2-40B4-BE49-F238E27FC236}">
                <a16:creationId xmlns:a16="http://schemas.microsoft.com/office/drawing/2014/main" id="{783F339F-76CA-FB79-5003-B06DBF58709C}"/>
              </a:ext>
            </a:extLst>
          </p:cNvPr>
          <p:cNvSpPr/>
          <p:nvPr userDrawn="1"/>
        </p:nvSpPr>
        <p:spPr>
          <a:xfrm>
            <a:off x="838200" y="0"/>
            <a:ext cx="990600" cy="11112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68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87208F-31C9-441B-9C54-2E5DB820633D}" type="datetime1">
              <a:rPr lang="en-US" smtClean="0"/>
              <a:t>5/30/2023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4B9FC7-9BD6-4BEA-B4D6-9C1A186C9324}" type="slidenum">
              <a:rPr lang="en-US" smtClean="0"/>
              <a:t>‹#›</a:t>
            </a:fld>
            <a:endParaRPr lang="en-US"/>
          </a:p>
        </p:txBody>
      </p:sp>
    </p:spTree>
    <p:extLst>
      <p:ext uri="{BB962C8B-B14F-4D97-AF65-F5344CB8AC3E}">
        <p14:creationId xmlns:p14="http://schemas.microsoft.com/office/powerpoint/2010/main" val="163295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1E28A6-5E5E-485E-AE58-3FF951AF532E}" type="datetime1">
              <a:rPr lang="en-US" smtClean="0"/>
              <a:t>5/30/2023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4B9FC7-9BD6-4BEA-B4D6-9C1A186C9324}" type="slidenum">
              <a:rPr lang="en-US" smtClean="0"/>
              <a:t>‹#›</a:t>
            </a:fld>
            <a:endParaRPr lang="en-US"/>
          </a:p>
        </p:txBody>
      </p:sp>
    </p:spTree>
    <p:extLst>
      <p:ext uri="{BB962C8B-B14F-4D97-AF65-F5344CB8AC3E}">
        <p14:creationId xmlns:p14="http://schemas.microsoft.com/office/powerpoint/2010/main" val="111660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
            <a:ext cx="9525000" cy="1111250"/>
          </a:xfrm>
        </p:spPr>
        <p:txBody>
          <a:bodyPr/>
          <a:lstStyle>
            <a:lvl1pPr>
              <a:defRPr b="1">
                <a:solidFill>
                  <a:srgbClr val="002060"/>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1548BD-D6AE-4629-BB2E-121647379814}" type="datetime1">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4B9FC7-9BD6-4BEA-B4D6-9C1A186C9324}" type="slidenum">
              <a:rPr lang="en-US" smtClean="0"/>
              <a:pPr/>
              <a:t>‹#›</a:t>
            </a:fld>
            <a:endParaRPr lang="en-US" dirty="0"/>
          </a:p>
        </p:txBody>
      </p:sp>
      <p:sp>
        <p:nvSpPr>
          <p:cNvPr id="7" name="Rectangle 6">
            <a:extLst>
              <a:ext uri="{FF2B5EF4-FFF2-40B4-BE49-F238E27FC236}">
                <a16:creationId xmlns:a16="http://schemas.microsoft.com/office/drawing/2014/main" id="{3AFF6B6C-BC64-9A28-03DA-D611A89E53C6}"/>
              </a:ext>
            </a:extLst>
          </p:cNvPr>
          <p:cNvSpPr/>
          <p:nvPr userDrawn="1"/>
        </p:nvSpPr>
        <p:spPr>
          <a:xfrm>
            <a:off x="838200" y="0"/>
            <a:ext cx="990600" cy="11112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292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rgbClr val="002060"/>
                </a:solidFill>
                <a:latin typeface="+mn-lt"/>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69AD45-BF98-43CD-87A1-3F97BFF48A0C}" type="datetime1">
              <a:rPr lang="en-US" smtClean="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7E4CBBA4-465D-7831-6850-964DA693D6D7}"/>
              </a:ext>
            </a:extLst>
          </p:cNvPr>
          <p:cNvSpPr/>
          <p:nvPr userDrawn="1"/>
        </p:nvSpPr>
        <p:spPr>
          <a:xfrm>
            <a:off x="838200" y="0"/>
            <a:ext cx="990600" cy="111125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31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8255"/>
            <a:ext cx="9525000" cy="1092995"/>
          </a:xfrm>
        </p:spPr>
        <p:txBody>
          <a:bodyPr/>
          <a:lstStyle>
            <a:lvl1pPr>
              <a:defRPr b="1">
                <a:solidFill>
                  <a:srgbClr val="002060"/>
                </a:solidFill>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4108CD-D2A3-4F6A-8C68-D4ADA5472FFF}" type="datetime1">
              <a:rPr lang="en-US" smtClean="0"/>
              <a:t>5/30/2023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4B9FC7-9BD6-4BEA-B4D6-9C1A186C9324}" type="slidenum">
              <a:rPr lang="en-US" smtClean="0"/>
              <a:t>‹#›</a:t>
            </a:fld>
            <a:endParaRPr lang="en-US"/>
          </a:p>
        </p:txBody>
      </p:sp>
      <p:sp>
        <p:nvSpPr>
          <p:cNvPr id="9" name="Rectangle 8">
            <a:extLst>
              <a:ext uri="{FF2B5EF4-FFF2-40B4-BE49-F238E27FC236}">
                <a16:creationId xmlns:a16="http://schemas.microsoft.com/office/drawing/2014/main" id="{72A82A59-E98D-0ADC-C4E5-C920E9467FFE}"/>
              </a:ext>
            </a:extLst>
          </p:cNvPr>
          <p:cNvSpPr/>
          <p:nvPr userDrawn="1"/>
        </p:nvSpPr>
        <p:spPr>
          <a:xfrm>
            <a:off x="838200" y="-6350"/>
            <a:ext cx="990600" cy="11112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1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150" y="5555"/>
            <a:ext cx="9518650" cy="1105695"/>
          </a:xfrm>
        </p:spPr>
        <p:txBody>
          <a:bodyPr/>
          <a:lstStyle>
            <a:lvl1pPr>
              <a:defRPr b="1">
                <a:solidFill>
                  <a:srgbClr val="002060"/>
                </a:solidFill>
                <a:latin typeface="+mn-lt"/>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A1B95C-12D9-4D49-B0A7-FDA95DE242A5}" type="datetime1">
              <a:rPr lang="en-US" smtClean="0"/>
              <a:t>5/30/2023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4B9FC7-9BD6-4BEA-B4D6-9C1A186C9324}" type="slidenum">
              <a:rPr lang="en-US" smtClean="0"/>
              <a:t>‹#›</a:t>
            </a:fld>
            <a:endParaRPr lang="en-US"/>
          </a:p>
        </p:txBody>
      </p:sp>
      <p:sp>
        <p:nvSpPr>
          <p:cNvPr id="11" name="Rectangle 10">
            <a:extLst>
              <a:ext uri="{FF2B5EF4-FFF2-40B4-BE49-F238E27FC236}">
                <a16:creationId xmlns:a16="http://schemas.microsoft.com/office/drawing/2014/main" id="{6AE65577-6C49-4BD1-D9D5-7B10FA40A053}"/>
              </a:ext>
            </a:extLst>
          </p:cNvPr>
          <p:cNvSpPr/>
          <p:nvPr userDrawn="1"/>
        </p:nvSpPr>
        <p:spPr>
          <a:xfrm>
            <a:off x="838200" y="0"/>
            <a:ext cx="990600" cy="11112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210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DD64CA-F5C6-69B2-87DB-0C42D9B78B8F}"/>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1"/>
            <a:ext cx="9525000" cy="1111249"/>
          </a:xfrm>
        </p:spPr>
        <p:txBody>
          <a:bodyPr/>
          <a:lstStyle>
            <a:lvl1pPr>
              <a:defRPr b="1">
                <a:solidFill>
                  <a:schemeClr val="bg1"/>
                </a:solidFill>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A7A721EC-6D97-413B-813D-9E7A3D63C576}" type="datetime1">
              <a:rPr lang="en-US" smtClean="0"/>
              <a:t>5/30/2023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4B9FC7-9BD6-4BEA-B4D6-9C1A186C9324}" type="slidenum">
              <a:rPr lang="en-US" smtClean="0"/>
              <a:t>‹#›</a:t>
            </a:fld>
            <a:endParaRPr lang="en-US"/>
          </a:p>
        </p:txBody>
      </p:sp>
      <p:sp>
        <p:nvSpPr>
          <p:cNvPr id="8" name="Rectangle 7">
            <a:extLst>
              <a:ext uri="{FF2B5EF4-FFF2-40B4-BE49-F238E27FC236}">
                <a16:creationId xmlns:a16="http://schemas.microsoft.com/office/drawing/2014/main" id="{EB547FC1-FEC1-BCFE-242A-639B358D6092}"/>
              </a:ext>
            </a:extLst>
          </p:cNvPr>
          <p:cNvSpPr/>
          <p:nvPr userDrawn="1"/>
        </p:nvSpPr>
        <p:spPr>
          <a:xfrm>
            <a:off x="838200" y="0"/>
            <a:ext cx="990600" cy="11112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72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7FC39-BF18-4CFE-B64B-B8AAA7E3D44B}" type="datetime1">
              <a:rPr lang="en-US" smtClean="0"/>
              <a:t>5/30/2023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B9FC7-9BD6-4BEA-B4D6-9C1A186C9324}" type="slidenum">
              <a:rPr lang="en-US" smtClean="0"/>
              <a:t>‹#›</a:t>
            </a:fld>
            <a:endParaRPr lang="en-US"/>
          </a:p>
        </p:txBody>
      </p:sp>
      <p:sp>
        <p:nvSpPr>
          <p:cNvPr id="6" name="Rectangle 5">
            <a:extLst>
              <a:ext uri="{FF2B5EF4-FFF2-40B4-BE49-F238E27FC236}">
                <a16:creationId xmlns:a16="http://schemas.microsoft.com/office/drawing/2014/main" id="{3943E6EE-2A9D-524D-32C8-CD3E3FCC85DD}"/>
              </a:ext>
            </a:extLst>
          </p:cNvPr>
          <p:cNvSpPr/>
          <p:nvPr userDrawn="1"/>
        </p:nvSpPr>
        <p:spPr>
          <a:xfrm>
            <a:off x="0" y="4756150"/>
            <a:ext cx="12192000" cy="21018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007FDBF-4C83-3859-C53E-E18981C55E3F}"/>
              </a:ext>
            </a:extLst>
          </p:cNvPr>
          <p:cNvSpPr/>
          <p:nvPr userDrawn="1"/>
        </p:nvSpPr>
        <p:spPr>
          <a:xfrm>
            <a:off x="838200" y="0"/>
            <a:ext cx="990600" cy="11112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26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F37DD7-6175-4DD9-A37D-0C8EAFF5095B}" type="datetime1">
              <a:rPr lang="en-US" smtClean="0"/>
              <a:t>5/30/2023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4B9FC7-9BD6-4BEA-B4D6-9C1A186C9324}" type="slidenum">
              <a:rPr lang="en-US" smtClean="0"/>
              <a:t>‹#›</a:t>
            </a:fld>
            <a:endParaRPr lang="en-US"/>
          </a:p>
        </p:txBody>
      </p:sp>
    </p:spTree>
    <p:extLst>
      <p:ext uri="{BB962C8B-B14F-4D97-AF65-F5344CB8AC3E}">
        <p14:creationId xmlns:p14="http://schemas.microsoft.com/office/powerpoint/2010/main" val="62835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F41555-3EBA-4C1F-B65E-90D9540BB9FC}" type="datetime1">
              <a:rPr lang="en-US" smtClean="0"/>
              <a:t>5/30/2023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4B9FC7-9BD6-4BEA-B4D6-9C1A186C9324}" type="slidenum">
              <a:rPr lang="en-US" smtClean="0"/>
              <a:t>‹#›</a:t>
            </a:fld>
            <a:endParaRPr lang="en-US"/>
          </a:p>
        </p:txBody>
      </p:sp>
    </p:spTree>
    <p:extLst>
      <p:ext uri="{BB962C8B-B14F-4D97-AF65-F5344CB8AC3E}">
        <p14:creationId xmlns:p14="http://schemas.microsoft.com/office/powerpoint/2010/main" val="1978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2E3C2-C482-41A6-B3AD-D73E1A5AFFAE}" type="datetime1">
              <a:rPr lang="en-US" smtClean="0"/>
              <a:t>5/30/2023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B9FC7-9BD6-4BEA-B4D6-9C1A186C9324}" type="slidenum">
              <a:rPr lang="en-US" smtClean="0"/>
              <a:t>‹#›</a:t>
            </a:fld>
            <a:endParaRPr lang="en-US"/>
          </a:p>
        </p:txBody>
      </p:sp>
    </p:spTree>
    <p:extLst>
      <p:ext uri="{BB962C8B-B14F-4D97-AF65-F5344CB8AC3E}">
        <p14:creationId xmlns:p14="http://schemas.microsoft.com/office/powerpoint/2010/main" val="2089360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10.xml"/><Relationship Id="rId5" Type="http://schemas.openxmlformats.org/officeDocument/2006/relationships/diagramQuickStyle" Target="../diagrams/quickStyle1.xml"/><Relationship Id="rId10" Type="http://schemas.openxmlformats.org/officeDocument/2006/relationships/diagramLayout" Target="../diagrams/layout10.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160.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hyperlink" Target="https://ciot.skku.edu/"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ireless.skku.edu/english/portal.ph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53ED-F363-4CE4-9422-F46D2F8BE505}"/>
              </a:ext>
            </a:extLst>
          </p:cNvPr>
          <p:cNvSpPr>
            <a:spLocks noGrp="1"/>
          </p:cNvSpPr>
          <p:nvPr>
            <p:ph type="ctrTitle"/>
          </p:nvPr>
        </p:nvSpPr>
        <p:spPr>
          <a:xfrm>
            <a:off x="685967" y="1786137"/>
            <a:ext cx="11264733" cy="1283095"/>
          </a:xfrm>
        </p:spPr>
        <p:txBody>
          <a:bodyPr>
            <a:noAutofit/>
          </a:bodyPr>
          <a:lstStyle/>
          <a:p>
            <a:pPr>
              <a:lnSpc>
                <a:spcPct val="110000"/>
              </a:lnSpc>
              <a:spcBef>
                <a:spcPts val="600"/>
              </a:spcBef>
              <a:spcAft>
                <a:spcPts val="600"/>
              </a:spcAft>
            </a:pPr>
            <a:r>
              <a:rPr lang="en-US" sz="2800" b="1" dirty="0">
                <a:solidFill>
                  <a:schemeClr val="accent5">
                    <a:lumMod val="50000"/>
                  </a:schemeClr>
                </a:solidFill>
                <a:latin typeface="Arial (Headings)"/>
                <a:cs typeface="Arial" panose="020B0604020202020204" pitchFamily="34" charset="0"/>
              </a:rPr>
              <a:t>An Efficient Beam-Sharing Algorithm for RIS-aided Simultaneous Wireless Information and Power Transfer Applications</a:t>
            </a:r>
          </a:p>
        </p:txBody>
      </p:sp>
      <p:sp>
        <p:nvSpPr>
          <p:cNvPr id="3" name="Subtitle 2">
            <a:extLst>
              <a:ext uri="{FF2B5EF4-FFF2-40B4-BE49-F238E27FC236}">
                <a16:creationId xmlns:a16="http://schemas.microsoft.com/office/drawing/2014/main" id="{57B794E9-A85A-49E4-8CAC-FE18752EB978}"/>
              </a:ext>
            </a:extLst>
          </p:cNvPr>
          <p:cNvSpPr>
            <a:spLocks noGrp="1"/>
          </p:cNvSpPr>
          <p:nvPr>
            <p:ph type="subTitle" idx="1"/>
          </p:nvPr>
        </p:nvSpPr>
        <p:spPr>
          <a:xfrm>
            <a:off x="838200" y="3261946"/>
            <a:ext cx="10546232" cy="1655762"/>
          </a:xfrm>
        </p:spPr>
        <p:txBody>
          <a:bodyPr>
            <a:normAutofit fontScale="85000" lnSpcReduction="20000"/>
          </a:bodyPr>
          <a:lstStyle/>
          <a:p>
            <a:r>
              <a:rPr lang="en-US" sz="2800" b="1" u="sng" dirty="0">
                <a:solidFill>
                  <a:schemeClr val="accent6">
                    <a:lumMod val="50000"/>
                  </a:schemeClr>
                </a:solidFill>
              </a:rPr>
              <a:t>Nguyen Minh Tran</a:t>
            </a:r>
            <a:r>
              <a:rPr lang="en-US" sz="2800" dirty="0">
                <a:solidFill>
                  <a:schemeClr val="accent6">
                    <a:lumMod val="50000"/>
                  </a:schemeClr>
                </a:solidFill>
              </a:rPr>
              <a:t>, Muhammad </a:t>
            </a:r>
            <a:r>
              <a:rPr lang="en-US" sz="2800" dirty="0" err="1">
                <a:solidFill>
                  <a:schemeClr val="accent6">
                    <a:lumMod val="50000"/>
                  </a:schemeClr>
                </a:solidFill>
              </a:rPr>
              <a:t>Miftahul</a:t>
            </a:r>
            <a:r>
              <a:rPr lang="en-US" sz="2800" dirty="0">
                <a:solidFill>
                  <a:schemeClr val="accent6">
                    <a:lumMod val="50000"/>
                  </a:schemeClr>
                </a:solidFill>
              </a:rPr>
              <a:t> Amri, Je Hyeon Park, Dong In Kim, and Kae Won Choi</a:t>
            </a:r>
          </a:p>
          <a:p>
            <a:r>
              <a:rPr lang="en-US" sz="2200" i="1" dirty="0">
                <a:solidFill>
                  <a:srgbClr val="0070C0"/>
                </a:solidFill>
              </a:rPr>
              <a:t>Sungkyunkwan University</a:t>
            </a:r>
          </a:p>
          <a:p>
            <a:r>
              <a:rPr lang="en-US" sz="2200" i="1" dirty="0">
                <a:solidFill>
                  <a:srgbClr val="0070C0"/>
                </a:solidFill>
              </a:rPr>
              <a:t>Department of Electrical and Computer Engineering</a:t>
            </a:r>
          </a:p>
          <a:p>
            <a:r>
              <a:rPr lang="en-US" sz="2200" dirty="0">
                <a:solidFill>
                  <a:srgbClr val="0070C0"/>
                </a:solidFill>
              </a:rPr>
              <a:t>Wireless Communication Laboratory &amp; Convergent IoT Laboratory</a:t>
            </a:r>
            <a:endParaRPr lang="en-US" dirty="0">
              <a:solidFill>
                <a:srgbClr val="0070C0"/>
              </a:solidFill>
            </a:endParaRPr>
          </a:p>
        </p:txBody>
      </p:sp>
      <p:pic>
        <p:nvPicPr>
          <p:cNvPr id="27" name="Picture 26" descr="Text&#10;&#10;Description automatically generated">
            <a:extLst>
              <a:ext uri="{FF2B5EF4-FFF2-40B4-BE49-F238E27FC236}">
                <a16:creationId xmlns:a16="http://schemas.microsoft.com/office/drawing/2014/main" id="{61216CBE-9387-4380-B3E8-417B6533DE8D}"/>
              </a:ext>
            </a:extLst>
          </p:cNvPr>
          <p:cNvPicPr>
            <a:picLocks noChangeAspect="1"/>
          </p:cNvPicPr>
          <p:nvPr/>
        </p:nvPicPr>
        <p:blipFill rotWithShape="1">
          <a:blip r:embed="rId3">
            <a:extLst>
              <a:ext uri="{28A0092B-C50C-407E-A947-70E740481C1C}">
                <a14:useLocalDpi xmlns:a14="http://schemas.microsoft.com/office/drawing/2010/main" val="0"/>
              </a:ext>
            </a:extLst>
          </a:blip>
          <a:srcRect l="4943" t="9182" r="6098" b="15392"/>
          <a:stretch/>
        </p:blipFill>
        <p:spPr>
          <a:xfrm>
            <a:off x="1914525" y="-1149"/>
            <a:ext cx="4290274" cy="1127286"/>
          </a:xfrm>
          <a:prstGeom prst="rect">
            <a:avLst/>
          </a:prstGeom>
        </p:spPr>
      </p:pic>
      <p:sp>
        <p:nvSpPr>
          <p:cNvPr id="5" name="TextBox 4">
            <a:extLst>
              <a:ext uri="{FF2B5EF4-FFF2-40B4-BE49-F238E27FC236}">
                <a16:creationId xmlns:a16="http://schemas.microsoft.com/office/drawing/2014/main" id="{68B1DCBA-27A0-426B-B4C1-02BFD8D53FDD}"/>
              </a:ext>
            </a:extLst>
          </p:cNvPr>
          <p:cNvSpPr txBox="1"/>
          <p:nvPr/>
        </p:nvSpPr>
        <p:spPr>
          <a:xfrm>
            <a:off x="1308101" y="5110422"/>
            <a:ext cx="9530668" cy="400110"/>
          </a:xfrm>
          <a:prstGeom prst="rect">
            <a:avLst/>
          </a:prstGeom>
          <a:noFill/>
        </p:spPr>
        <p:txBody>
          <a:bodyPr wrap="square" rtlCol="0">
            <a:spAutoFit/>
          </a:bodyPr>
          <a:lstStyle/>
          <a:p>
            <a:pPr algn="ctr"/>
            <a:r>
              <a:rPr lang="en-US" sz="2000" b="1" dirty="0">
                <a:solidFill>
                  <a:schemeClr val="bg2">
                    <a:lumMod val="50000"/>
                  </a:schemeClr>
                </a:solidFill>
              </a:rPr>
              <a:t>2023 IEEE International Conference on Acoustics, Speech and Signal Processing</a:t>
            </a:r>
          </a:p>
        </p:txBody>
      </p:sp>
      <p:grpSp>
        <p:nvGrpSpPr>
          <p:cNvPr id="6" name="Group 5">
            <a:extLst>
              <a:ext uri="{FF2B5EF4-FFF2-40B4-BE49-F238E27FC236}">
                <a16:creationId xmlns:a16="http://schemas.microsoft.com/office/drawing/2014/main" id="{22000E68-242E-E4D8-1B40-F0A47A226902}"/>
              </a:ext>
            </a:extLst>
          </p:cNvPr>
          <p:cNvGrpSpPr/>
          <p:nvPr/>
        </p:nvGrpSpPr>
        <p:grpSpPr>
          <a:xfrm>
            <a:off x="9658350" y="0"/>
            <a:ext cx="1726082" cy="1127286"/>
            <a:chOff x="9410700" y="165100"/>
            <a:chExt cx="2305050" cy="1428323"/>
          </a:xfrm>
        </p:grpSpPr>
        <p:sp>
          <p:nvSpPr>
            <p:cNvPr id="4" name="Rectangle 3">
              <a:extLst>
                <a:ext uri="{FF2B5EF4-FFF2-40B4-BE49-F238E27FC236}">
                  <a16:creationId xmlns:a16="http://schemas.microsoft.com/office/drawing/2014/main" id="{192EC2B0-03BE-2B1E-D684-91F3CCC72414}"/>
                </a:ext>
              </a:extLst>
            </p:cNvPr>
            <p:cNvSpPr/>
            <p:nvPr/>
          </p:nvSpPr>
          <p:spPr>
            <a:xfrm>
              <a:off x="9410700" y="165100"/>
              <a:ext cx="2305050" cy="142832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B688515-C021-1B8A-AC60-505559AF38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301" t="3271" b="56765"/>
            <a:stretch/>
          </p:blipFill>
          <p:spPr bwMode="auto">
            <a:xfrm>
              <a:off x="9474200" y="183936"/>
              <a:ext cx="2157882" cy="139065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SPS 75th Anniversary Events – 2023 IEEE International Conference on  Acoustics, Speech and Signal Processing">
            <a:extLst>
              <a:ext uri="{FF2B5EF4-FFF2-40B4-BE49-F238E27FC236}">
                <a16:creationId xmlns:a16="http://schemas.microsoft.com/office/drawing/2014/main" id="{28C5445F-A464-C122-8181-0A35CE15E8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0050" y="26001"/>
            <a:ext cx="1508124" cy="111031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F5EC95E9-9E0B-4657-8997-DA5BC1D676A3}"/>
              </a:ext>
            </a:extLst>
          </p:cNvPr>
          <p:cNvSpPr txBox="1">
            <a:spLocks/>
          </p:cNvSpPr>
          <p:nvPr/>
        </p:nvSpPr>
        <p:spPr>
          <a:xfrm>
            <a:off x="4752415" y="6428416"/>
            <a:ext cx="2717802" cy="3249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solidFill>
                  <a:schemeClr val="bg1"/>
                </a:solidFill>
              </a:rPr>
              <a:t>09 JUNE, RHODES ISLAND, GREECE</a:t>
            </a:r>
          </a:p>
        </p:txBody>
      </p:sp>
    </p:spTree>
    <p:extLst>
      <p:ext uri="{BB962C8B-B14F-4D97-AF65-F5344CB8AC3E}">
        <p14:creationId xmlns:p14="http://schemas.microsoft.com/office/powerpoint/2010/main" val="872449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785A0F-3F90-4919-8DE7-C2F6BDCE5AD0}"/>
              </a:ext>
            </a:extLst>
          </p:cNvPr>
          <p:cNvSpPr>
            <a:spLocks noGrp="1"/>
          </p:cNvSpPr>
          <p:nvPr>
            <p:ph type="title"/>
          </p:nvPr>
        </p:nvSpPr>
        <p:spPr>
          <a:xfrm>
            <a:off x="1838324" y="1"/>
            <a:ext cx="9515475" cy="1111250"/>
          </a:xfrm>
        </p:spPr>
        <p:txBody>
          <a:bodyPr/>
          <a:lstStyle/>
          <a:p>
            <a:r>
              <a:rPr lang="en-US" dirty="0"/>
              <a:t>Problem Formulation</a:t>
            </a:r>
            <a:endParaRPr lang="en-US" b="0" dirty="0">
              <a:solidFill>
                <a:srgbClr val="002060"/>
              </a:solidFill>
            </a:endParaRPr>
          </a:p>
        </p:txBody>
      </p:sp>
      <mc:AlternateContent xmlns:mc="http://schemas.openxmlformats.org/markup-compatibility/2006" xmlns:a14="http://schemas.microsoft.com/office/drawing/2010/main">
        <mc:Choice Requires="a14">
          <p:graphicFrame>
            <p:nvGraphicFramePr>
              <p:cNvPr id="3" name="Content Placeholder 2">
                <a:extLst>
                  <a:ext uri="{FF2B5EF4-FFF2-40B4-BE49-F238E27FC236}">
                    <a16:creationId xmlns:a16="http://schemas.microsoft.com/office/drawing/2014/main" id="{0958F4E1-E296-4578-0646-F4378E823CD4}"/>
                  </a:ext>
                </a:extLst>
              </p:cNvPr>
              <p:cNvGraphicFramePr>
                <a:graphicFrameLocks noGrp="1"/>
              </p:cNvGraphicFramePr>
              <p:nvPr>
                <p:ph idx="1"/>
              </p:nvPr>
            </p:nvGraphicFramePr>
            <p:xfrm>
              <a:off x="1992841" y="1869110"/>
              <a:ext cx="4625975" cy="4781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3" name="Content Placeholder 2">
                <a:extLst>
                  <a:ext uri="{FF2B5EF4-FFF2-40B4-BE49-F238E27FC236}">
                    <a16:creationId xmlns:a16="http://schemas.microsoft.com/office/drawing/2014/main" id="{0958F4E1-E296-4578-0646-F4378E823CD4}"/>
                  </a:ext>
                </a:extLst>
              </p:cNvPr>
              <p:cNvGraphicFramePr>
                <a:graphicFrameLocks noGrp="1"/>
              </p:cNvGraphicFramePr>
              <p:nvPr>
                <p:ph idx="1"/>
              </p:nvPr>
            </p:nvGraphicFramePr>
            <p:xfrm>
              <a:off x="1992841" y="1869110"/>
              <a:ext cx="4625975" cy="47815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pic>
        <p:nvPicPr>
          <p:cNvPr id="9" name="Picture 8">
            <a:extLst>
              <a:ext uri="{FF2B5EF4-FFF2-40B4-BE49-F238E27FC236}">
                <a16:creationId xmlns:a16="http://schemas.microsoft.com/office/drawing/2014/main" id="{39A86E75-1507-5756-A782-52B3E7FED0E7}"/>
              </a:ext>
            </a:extLst>
          </p:cNvPr>
          <p:cNvPicPr>
            <a:picLocks noChangeAspect="1"/>
          </p:cNvPicPr>
          <p:nvPr/>
        </p:nvPicPr>
        <p:blipFill>
          <a:blip r:embed="rId13"/>
          <a:stretch>
            <a:fillRect/>
          </a:stretch>
        </p:blipFill>
        <p:spPr>
          <a:xfrm>
            <a:off x="7133203" y="1165498"/>
            <a:ext cx="3869094" cy="5552935"/>
          </a:xfrm>
          <a:prstGeom prst="rect">
            <a:avLst/>
          </a:prstGeom>
        </p:spPr>
      </p:pic>
      <p:sp>
        <p:nvSpPr>
          <p:cNvPr id="11" name="TextBox 10">
            <a:extLst>
              <a:ext uri="{FF2B5EF4-FFF2-40B4-BE49-F238E27FC236}">
                <a16:creationId xmlns:a16="http://schemas.microsoft.com/office/drawing/2014/main" id="{AF792F16-95A8-6550-4334-56EEDC66F650}"/>
              </a:ext>
            </a:extLst>
          </p:cNvPr>
          <p:cNvSpPr txBox="1"/>
          <p:nvPr/>
        </p:nvSpPr>
        <p:spPr>
          <a:xfrm>
            <a:off x="2699101" y="5863383"/>
            <a:ext cx="3330575" cy="338554"/>
          </a:xfrm>
          <a:prstGeom prst="rect">
            <a:avLst/>
          </a:prstGeom>
          <a:noFill/>
        </p:spPr>
        <p:txBody>
          <a:bodyPr wrap="square">
            <a:spAutoFit/>
          </a:bodyPr>
          <a:lstStyle/>
          <a:p>
            <a:pPr lvl="0"/>
            <a:r>
              <a:rPr lang="en-US" sz="1600" dirty="0"/>
              <a:t>Flow chart of the proposed algorithm</a:t>
            </a:r>
          </a:p>
        </p:txBody>
      </p:sp>
      <p:sp>
        <p:nvSpPr>
          <p:cNvPr id="12" name="TextBox 11">
            <a:extLst>
              <a:ext uri="{FF2B5EF4-FFF2-40B4-BE49-F238E27FC236}">
                <a16:creationId xmlns:a16="http://schemas.microsoft.com/office/drawing/2014/main" id="{2C73207F-5735-BEDB-B1C7-2203DE5B4F61}"/>
              </a:ext>
            </a:extLst>
          </p:cNvPr>
          <p:cNvSpPr txBox="1"/>
          <p:nvPr/>
        </p:nvSpPr>
        <p:spPr>
          <a:xfrm>
            <a:off x="7269865" y="826945"/>
            <a:ext cx="3330575" cy="338554"/>
          </a:xfrm>
          <a:prstGeom prst="rect">
            <a:avLst/>
          </a:prstGeom>
          <a:noFill/>
        </p:spPr>
        <p:txBody>
          <a:bodyPr wrap="square">
            <a:spAutoFit/>
          </a:bodyPr>
          <a:lstStyle/>
          <a:p>
            <a:pPr lvl="0"/>
            <a:r>
              <a:rPr lang="en-US" sz="1600" dirty="0"/>
              <a:t>Algorithm 1: Beam sharing algorithm</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E8B2D45-2684-940E-E80E-5AB615F8772C}"/>
                  </a:ext>
                </a:extLst>
              </p:cNvPr>
              <p:cNvSpPr txBox="1"/>
              <p:nvPr/>
            </p:nvSpPr>
            <p:spPr>
              <a:xfrm>
                <a:off x="835742" y="1277605"/>
                <a:ext cx="5502733" cy="1257395"/>
              </a:xfrm>
              <a:prstGeom prst="rect">
                <a:avLst/>
              </a:prstGeom>
              <a:noFill/>
            </p:spPr>
            <p:txBody>
              <a:bodyPr wrap="square">
                <a:spAutoFit/>
              </a:bodyPr>
              <a:lstStyle/>
              <a:p>
                <a:pPr>
                  <a:spcAft>
                    <a:spcPts val="800"/>
                  </a:spcAft>
                </a:pPr>
                <a:r>
                  <a:rPr lang="en-US" sz="2000" b="1" dirty="0"/>
                  <a:t>Efficient Beam Sharing</a:t>
                </a:r>
              </a:p>
              <a:p>
                <a:pPr marL="285750" indent="-285750">
                  <a:buFont typeface="Arial" panose="020B0604020202020204" pitchFamily="34" charset="0"/>
                  <a:buChar char="•"/>
                </a:pPr>
                <a:r>
                  <a:rPr lang="en-US" sz="1600" dirty="0"/>
                  <a:t>Alternatively optimize each complex weight (e.g., </a:t>
                </a:r>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𝜔</m:t>
                        </m:r>
                      </m:e>
                      <m:sub>
                        <m:r>
                          <a:rPr lang="en-US" sz="1600" i="1">
                            <a:latin typeface="Cambria Math" panose="02040503050406030204" pitchFamily="18" charset="0"/>
                          </a:rPr>
                          <m:t>𝑘</m:t>
                        </m:r>
                      </m:sub>
                      <m:sup>
                        <m:r>
                          <m:rPr>
                            <m:sty m:val="p"/>
                          </m:rPr>
                          <a:rPr lang="en-US" sz="1600">
                            <a:latin typeface="Cambria Math" panose="02040503050406030204" pitchFamily="18" charset="0"/>
                          </a:rPr>
                          <m:t>A</m:t>
                        </m:r>
                        <m:r>
                          <a:rPr lang="en-US" sz="1600">
                            <a:latin typeface="Cambria Math" panose="02040503050406030204" pitchFamily="18" charset="0"/>
                          </a:rPr>
                          <m:t>−</m:t>
                        </m:r>
                        <m:r>
                          <m:rPr>
                            <m:sty m:val="p"/>
                          </m:rPr>
                          <a:rPr lang="en-US" sz="1600">
                            <a:latin typeface="Cambria Math" panose="02040503050406030204" pitchFamily="18" charset="0"/>
                          </a:rPr>
                          <m:t>B</m:t>
                        </m:r>
                      </m:sup>
                    </m:sSubSup>
                  </m:oMath>
                </a14:m>
                <a:r>
                  <a:rPr lang="en-US" sz="1600" dirty="0"/>
                  <a:t>) for each RIS tile by scanning one weight while keeping the others fixed.</a:t>
                </a:r>
              </a:p>
            </p:txBody>
          </p:sp>
        </mc:Choice>
        <mc:Fallback xmlns="">
          <p:sp>
            <p:nvSpPr>
              <p:cNvPr id="13" name="TextBox 12">
                <a:extLst>
                  <a:ext uri="{FF2B5EF4-FFF2-40B4-BE49-F238E27FC236}">
                    <a16:creationId xmlns:a16="http://schemas.microsoft.com/office/drawing/2014/main" id="{8E8B2D45-2684-940E-E80E-5AB615F8772C}"/>
                  </a:ext>
                </a:extLst>
              </p:cNvPr>
              <p:cNvSpPr txBox="1">
                <a:spLocks noRot="1" noChangeAspect="1" noMove="1" noResize="1" noEditPoints="1" noAdjustHandles="1" noChangeArrowheads="1" noChangeShapeType="1" noTextEdit="1"/>
              </p:cNvSpPr>
              <p:nvPr/>
            </p:nvSpPr>
            <p:spPr>
              <a:xfrm>
                <a:off x="835742" y="1277605"/>
                <a:ext cx="5502733" cy="1257395"/>
              </a:xfrm>
              <a:prstGeom prst="rect">
                <a:avLst/>
              </a:prstGeom>
              <a:blipFill>
                <a:blip r:embed="rId14"/>
                <a:stretch>
                  <a:fillRect l="-1107" t="-2913" b="-534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321F2EE-0861-277F-DB23-6A4C59C175E7}"/>
              </a:ext>
            </a:extLst>
          </p:cNvPr>
          <p:cNvSpPr txBox="1"/>
          <p:nvPr/>
        </p:nvSpPr>
        <p:spPr>
          <a:xfrm>
            <a:off x="1097363" y="131075"/>
            <a:ext cx="636713" cy="769441"/>
          </a:xfrm>
          <a:prstGeom prst="rect">
            <a:avLst/>
          </a:prstGeom>
          <a:noFill/>
        </p:spPr>
        <p:txBody>
          <a:bodyPr wrap="none" rtlCol="0">
            <a:spAutoFit/>
          </a:bodyPr>
          <a:lstStyle/>
          <a:p>
            <a:r>
              <a:rPr lang="en-US" sz="4400" b="1" dirty="0">
                <a:solidFill>
                  <a:schemeClr val="bg1"/>
                </a:solidFill>
              </a:rPr>
              <a:t>II.</a:t>
            </a:r>
          </a:p>
        </p:txBody>
      </p:sp>
      <p:sp>
        <p:nvSpPr>
          <p:cNvPr id="2" name="Slide Number Placeholder 1">
            <a:extLst>
              <a:ext uri="{FF2B5EF4-FFF2-40B4-BE49-F238E27FC236}">
                <a16:creationId xmlns:a16="http://schemas.microsoft.com/office/drawing/2014/main" id="{72ADB7BA-6883-6F4F-48AE-A70778DD0CAE}"/>
              </a:ext>
            </a:extLst>
          </p:cNvPr>
          <p:cNvSpPr>
            <a:spLocks noGrp="1"/>
          </p:cNvSpPr>
          <p:nvPr>
            <p:ph type="sldNum" sz="quarter" idx="12"/>
          </p:nvPr>
        </p:nvSpPr>
        <p:spPr/>
        <p:txBody>
          <a:bodyPr/>
          <a:lstStyle/>
          <a:p>
            <a:fld id="{DE4B9FC7-9BD6-4BEA-B4D6-9C1A186C9324}" type="slidenum">
              <a:rPr lang="en-US" smtClean="0"/>
              <a:pPr/>
              <a:t>10</a:t>
            </a:fld>
            <a:endParaRPr lang="en-US" dirty="0"/>
          </a:p>
        </p:txBody>
      </p:sp>
    </p:spTree>
    <p:extLst>
      <p:ext uri="{BB962C8B-B14F-4D97-AF65-F5344CB8AC3E}">
        <p14:creationId xmlns:p14="http://schemas.microsoft.com/office/powerpoint/2010/main" val="1431577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785A0F-3F90-4919-8DE7-C2F6BDCE5AD0}"/>
              </a:ext>
            </a:extLst>
          </p:cNvPr>
          <p:cNvSpPr>
            <a:spLocks noGrp="1"/>
          </p:cNvSpPr>
          <p:nvPr>
            <p:ph type="title"/>
          </p:nvPr>
        </p:nvSpPr>
        <p:spPr>
          <a:xfrm>
            <a:off x="1838324" y="1"/>
            <a:ext cx="9515475" cy="1119596"/>
          </a:xfrm>
        </p:spPr>
        <p:txBody>
          <a:bodyPr/>
          <a:lstStyle/>
          <a:p>
            <a:r>
              <a:rPr lang="en-US" dirty="0">
                <a:solidFill>
                  <a:srgbClr val="002060"/>
                </a:solidFill>
              </a:rPr>
              <a:t>Numer</a:t>
            </a:r>
            <a:r>
              <a:rPr lang="en-US" dirty="0"/>
              <a:t>ical Results</a:t>
            </a:r>
            <a:endParaRPr lang="en-US" dirty="0">
              <a:solidFill>
                <a:srgbClr val="002060"/>
              </a:solidFill>
            </a:endParaRPr>
          </a:p>
        </p:txBody>
      </p:sp>
      <p:pic>
        <p:nvPicPr>
          <p:cNvPr id="3" name="Content Placeholder 2">
            <a:extLst>
              <a:ext uri="{FF2B5EF4-FFF2-40B4-BE49-F238E27FC236}">
                <a16:creationId xmlns:a16="http://schemas.microsoft.com/office/drawing/2014/main" id="{E23A0F21-2E8C-804F-F3E7-286878107A81}"/>
              </a:ext>
            </a:extLst>
          </p:cNvPr>
          <p:cNvPicPr>
            <a:picLocks noGrp="1" noChangeAspect="1"/>
          </p:cNvPicPr>
          <p:nvPr>
            <p:ph idx="1"/>
          </p:nvPr>
        </p:nvPicPr>
        <p:blipFill>
          <a:blip r:embed="rId3"/>
          <a:stretch>
            <a:fillRect/>
          </a:stretch>
        </p:blipFill>
        <p:spPr>
          <a:xfrm>
            <a:off x="838200" y="2255101"/>
            <a:ext cx="4666160" cy="3771900"/>
          </a:xfrm>
          <a:prstGeom prst="rect">
            <a:avLst/>
          </a:prstGeom>
        </p:spPr>
      </p:pic>
      <p:sp>
        <p:nvSpPr>
          <p:cNvPr id="11" name="TextBox 10">
            <a:extLst>
              <a:ext uri="{FF2B5EF4-FFF2-40B4-BE49-F238E27FC236}">
                <a16:creationId xmlns:a16="http://schemas.microsoft.com/office/drawing/2014/main" id="{2E841FBD-9D8F-2F7E-8EBC-D33324C60D0E}"/>
              </a:ext>
            </a:extLst>
          </p:cNvPr>
          <p:cNvSpPr txBox="1"/>
          <p:nvPr/>
        </p:nvSpPr>
        <p:spPr>
          <a:xfrm>
            <a:off x="1453328" y="6027002"/>
            <a:ext cx="3682798" cy="830997"/>
          </a:xfrm>
          <a:prstGeom prst="rect">
            <a:avLst/>
          </a:prstGeom>
          <a:noFill/>
        </p:spPr>
        <p:txBody>
          <a:bodyPr wrap="square">
            <a:spAutoFit/>
          </a:bodyPr>
          <a:lstStyle/>
          <a:p>
            <a:pPr algn="ctr"/>
            <a:r>
              <a:rPr lang="en-US" sz="1600" dirty="0"/>
              <a:t>Receive power of DU and PU over number of optimized RIS tiles </a:t>
            </a:r>
          </a:p>
          <a:p>
            <a:pPr algn="ctr"/>
            <a:r>
              <a:rPr lang="en-US" sz="1600" dirty="0"/>
              <a:t>(</a:t>
            </a:r>
            <a:r>
              <a:rPr lang="en-US" sz="1600" b="1" dirty="0"/>
              <a:t>with</a:t>
            </a:r>
            <a:r>
              <a:rPr lang="en-US" sz="1600" dirty="0"/>
              <a:t> </a:t>
            </a:r>
            <a:r>
              <a:rPr lang="en-US" sz="1600" dirty="0" err="1"/>
              <a:t>Ptx</a:t>
            </a:r>
            <a:r>
              <a:rPr lang="en-US" sz="1600" dirty="0"/>
              <a:t>-DU power cancellation)</a:t>
            </a:r>
          </a:p>
        </p:txBody>
      </p:sp>
      <p:sp>
        <p:nvSpPr>
          <p:cNvPr id="2" name="TextBox 1">
            <a:extLst>
              <a:ext uri="{FF2B5EF4-FFF2-40B4-BE49-F238E27FC236}">
                <a16:creationId xmlns:a16="http://schemas.microsoft.com/office/drawing/2014/main" id="{F66F4EC3-1933-6D0D-2282-BDE8B6A8503D}"/>
              </a:ext>
            </a:extLst>
          </p:cNvPr>
          <p:cNvSpPr txBox="1"/>
          <p:nvPr/>
        </p:nvSpPr>
        <p:spPr>
          <a:xfrm>
            <a:off x="993223" y="131075"/>
            <a:ext cx="787395" cy="769441"/>
          </a:xfrm>
          <a:prstGeom prst="rect">
            <a:avLst/>
          </a:prstGeom>
          <a:noFill/>
        </p:spPr>
        <p:txBody>
          <a:bodyPr wrap="none" rtlCol="0">
            <a:spAutoFit/>
          </a:bodyPr>
          <a:lstStyle/>
          <a:p>
            <a:r>
              <a:rPr lang="en-US" sz="4400" b="1" dirty="0">
                <a:solidFill>
                  <a:schemeClr val="bg1"/>
                </a:solidFill>
              </a:rPr>
              <a:t>III.</a:t>
            </a:r>
          </a:p>
        </p:txBody>
      </p:sp>
      <p:sp>
        <p:nvSpPr>
          <p:cNvPr id="8" name="Slide Number Placeholder 7">
            <a:extLst>
              <a:ext uri="{FF2B5EF4-FFF2-40B4-BE49-F238E27FC236}">
                <a16:creationId xmlns:a16="http://schemas.microsoft.com/office/drawing/2014/main" id="{6D968862-EEAC-3897-6234-C2147D178E61}"/>
              </a:ext>
            </a:extLst>
          </p:cNvPr>
          <p:cNvSpPr>
            <a:spLocks noGrp="1"/>
          </p:cNvSpPr>
          <p:nvPr>
            <p:ph type="sldNum" sz="quarter" idx="12"/>
          </p:nvPr>
        </p:nvSpPr>
        <p:spPr/>
        <p:txBody>
          <a:bodyPr/>
          <a:lstStyle/>
          <a:p>
            <a:fld id="{DE4B9FC7-9BD6-4BEA-B4D6-9C1A186C9324}" type="slidenum">
              <a:rPr lang="en-US" smtClean="0"/>
              <a:pPr/>
              <a:t>11</a:t>
            </a:fld>
            <a:endParaRPr lang="en-US" dirty="0"/>
          </a:p>
        </p:txBody>
      </p:sp>
      <p:sp>
        <p:nvSpPr>
          <p:cNvPr id="14" name="TextBox 13">
            <a:extLst>
              <a:ext uri="{FF2B5EF4-FFF2-40B4-BE49-F238E27FC236}">
                <a16:creationId xmlns:a16="http://schemas.microsoft.com/office/drawing/2014/main" id="{EED1E822-7984-BF81-730F-69C636F5CECA}"/>
              </a:ext>
            </a:extLst>
          </p:cNvPr>
          <p:cNvSpPr txBox="1"/>
          <p:nvPr/>
        </p:nvSpPr>
        <p:spPr>
          <a:xfrm>
            <a:off x="6363358" y="6027002"/>
            <a:ext cx="3682798" cy="830997"/>
          </a:xfrm>
          <a:prstGeom prst="rect">
            <a:avLst/>
          </a:prstGeom>
          <a:noFill/>
        </p:spPr>
        <p:txBody>
          <a:bodyPr wrap="square">
            <a:spAutoFit/>
          </a:bodyPr>
          <a:lstStyle/>
          <a:p>
            <a:pPr algn="ctr"/>
            <a:r>
              <a:rPr lang="en-US" sz="1600" dirty="0"/>
              <a:t>Receive power of DU and PU over number of optimized RIS tiles </a:t>
            </a:r>
          </a:p>
          <a:p>
            <a:pPr algn="ctr"/>
            <a:r>
              <a:rPr lang="en-US" sz="1600" dirty="0"/>
              <a:t>(</a:t>
            </a:r>
            <a:r>
              <a:rPr lang="en-US" sz="1600" b="1" dirty="0"/>
              <a:t>without </a:t>
            </a:r>
            <a:r>
              <a:rPr lang="en-US" sz="1600" dirty="0" err="1"/>
              <a:t>Ptx</a:t>
            </a:r>
            <a:r>
              <a:rPr lang="en-US" sz="1600" dirty="0"/>
              <a:t>-DU power cancellation)</a:t>
            </a:r>
          </a:p>
        </p:txBody>
      </p:sp>
      <p:sp>
        <p:nvSpPr>
          <p:cNvPr id="15" name="TextBox 14">
            <a:extLst>
              <a:ext uri="{FF2B5EF4-FFF2-40B4-BE49-F238E27FC236}">
                <a16:creationId xmlns:a16="http://schemas.microsoft.com/office/drawing/2014/main" id="{F993D002-2593-2B12-2110-0F96718156A5}"/>
              </a:ext>
            </a:extLst>
          </p:cNvPr>
          <p:cNvSpPr txBox="1"/>
          <p:nvPr/>
        </p:nvSpPr>
        <p:spPr>
          <a:xfrm>
            <a:off x="1959428" y="1074956"/>
            <a:ext cx="2532978" cy="1477328"/>
          </a:xfrm>
          <a:prstGeom prst="rect">
            <a:avLst/>
          </a:prstGeom>
          <a:noFill/>
        </p:spPr>
        <p:txBody>
          <a:bodyPr wrap="square" rtlCol="0">
            <a:spAutoFit/>
          </a:bodyPr>
          <a:lstStyle/>
          <a:p>
            <a:r>
              <a:rPr lang="en-US" dirty="0" err="1"/>
              <a:t>Ptx</a:t>
            </a:r>
            <a:r>
              <a:rPr lang="en-US" dirty="0"/>
              <a:t> at (-1 m, 1 m, 4 m)</a:t>
            </a:r>
          </a:p>
          <a:p>
            <a:r>
              <a:rPr lang="en-US" dirty="0" err="1"/>
              <a:t>Dtx</a:t>
            </a:r>
            <a:r>
              <a:rPr lang="en-US" dirty="0"/>
              <a:t> at (-1 m, 0 m, 4 m)</a:t>
            </a:r>
          </a:p>
          <a:p>
            <a:r>
              <a:rPr lang="en-US" dirty="0"/>
              <a:t>PU at (1 m, -1.5 m, 8 m)</a:t>
            </a:r>
          </a:p>
          <a:p>
            <a:r>
              <a:rPr lang="en-US" dirty="0"/>
              <a:t>DU at (5 m, 0 m, 20 m)</a:t>
            </a:r>
          </a:p>
          <a:p>
            <a:endParaRPr lang="en-US" dirty="0"/>
          </a:p>
        </p:txBody>
      </p:sp>
      <p:sp>
        <p:nvSpPr>
          <p:cNvPr id="17" name="TextBox 16">
            <a:extLst>
              <a:ext uri="{FF2B5EF4-FFF2-40B4-BE49-F238E27FC236}">
                <a16:creationId xmlns:a16="http://schemas.microsoft.com/office/drawing/2014/main" id="{2067ACF6-08B4-62A4-52D4-86BDF4C67DDF}"/>
              </a:ext>
            </a:extLst>
          </p:cNvPr>
          <p:cNvSpPr txBox="1"/>
          <p:nvPr/>
        </p:nvSpPr>
        <p:spPr>
          <a:xfrm>
            <a:off x="4613510" y="1064178"/>
            <a:ext cx="3306707" cy="923330"/>
          </a:xfrm>
          <a:prstGeom prst="rect">
            <a:avLst/>
          </a:prstGeom>
          <a:noFill/>
        </p:spPr>
        <p:txBody>
          <a:bodyPr wrap="square">
            <a:spAutoFit/>
          </a:bodyPr>
          <a:lstStyle/>
          <a:p>
            <a:r>
              <a:rPr lang="en-US" dirty="0"/>
              <a:t>RIS at the origin (0 m, 0 m, 0 m)</a:t>
            </a:r>
          </a:p>
          <a:p>
            <a:r>
              <a:rPr lang="en-US" dirty="0" err="1"/>
              <a:t>Ptx</a:t>
            </a:r>
            <a:r>
              <a:rPr lang="en-US" dirty="0"/>
              <a:t> power: 5 watts</a:t>
            </a:r>
          </a:p>
          <a:p>
            <a:r>
              <a:rPr lang="en-US" dirty="0" err="1"/>
              <a:t>Dtx</a:t>
            </a:r>
            <a:r>
              <a:rPr lang="en-US" dirty="0"/>
              <a:t> power: 0.05 watts</a:t>
            </a:r>
          </a:p>
        </p:txBody>
      </p:sp>
      <p:pic>
        <p:nvPicPr>
          <p:cNvPr id="7" name="Picture 6">
            <a:extLst>
              <a:ext uri="{FF2B5EF4-FFF2-40B4-BE49-F238E27FC236}">
                <a16:creationId xmlns:a16="http://schemas.microsoft.com/office/drawing/2014/main" id="{8F55039D-D770-F27B-0774-A59D7A724E06}"/>
              </a:ext>
            </a:extLst>
          </p:cNvPr>
          <p:cNvPicPr>
            <a:picLocks noChangeAspect="1"/>
          </p:cNvPicPr>
          <p:nvPr/>
        </p:nvPicPr>
        <p:blipFill>
          <a:blip r:embed="rId4"/>
          <a:stretch>
            <a:fillRect/>
          </a:stretch>
        </p:blipFill>
        <p:spPr>
          <a:xfrm>
            <a:off x="5648960" y="2146020"/>
            <a:ext cx="4960303" cy="3849892"/>
          </a:xfrm>
          <a:prstGeom prst="rect">
            <a:avLst/>
          </a:prstGeom>
        </p:spPr>
      </p:pic>
    </p:spTree>
    <p:extLst>
      <p:ext uri="{BB962C8B-B14F-4D97-AF65-F5344CB8AC3E}">
        <p14:creationId xmlns:p14="http://schemas.microsoft.com/office/powerpoint/2010/main" val="419445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785A0F-3F90-4919-8DE7-C2F6BDCE5AD0}"/>
              </a:ext>
            </a:extLst>
          </p:cNvPr>
          <p:cNvSpPr>
            <a:spLocks noGrp="1"/>
          </p:cNvSpPr>
          <p:nvPr>
            <p:ph type="title"/>
          </p:nvPr>
        </p:nvSpPr>
        <p:spPr>
          <a:xfrm>
            <a:off x="1838324" y="1"/>
            <a:ext cx="9515475" cy="1119596"/>
          </a:xfrm>
        </p:spPr>
        <p:txBody>
          <a:bodyPr/>
          <a:lstStyle/>
          <a:p>
            <a:r>
              <a:rPr lang="en-US" dirty="0">
                <a:solidFill>
                  <a:srgbClr val="002060"/>
                </a:solidFill>
              </a:rPr>
              <a:t>Numer</a:t>
            </a:r>
            <a:r>
              <a:rPr lang="en-US" dirty="0"/>
              <a:t>ical Results</a:t>
            </a:r>
            <a:endParaRPr lang="en-US" dirty="0">
              <a:solidFill>
                <a:srgbClr val="002060"/>
              </a:solidFill>
            </a:endParaRPr>
          </a:p>
        </p:txBody>
      </p:sp>
      <p:sp>
        <p:nvSpPr>
          <p:cNvPr id="2" name="TextBox 1">
            <a:extLst>
              <a:ext uri="{FF2B5EF4-FFF2-40B4-BE49-F238E27FC236}">
                <a16:creationId xmlns:a16="http://schemas.microsoft.com/office/drawing/2014/main" id="{F66F4EC3-1933-6D0D-2282-BDE8B6A8503D}"/>
              </a:ext>
            </a:extLst>
          </p:cNvPr>
          <p:cNvSpPr txBox="1"/>
          <p:nvPr/>
        </p:nvSpPr>
        <p:spPr>
          <a:xfrm>
            <a:off x="993223" y="131075"/>
            <a:ext cx="787395" cy="769441"/>
          </a:xfrm>
          <a:prstGeom prst="rect">
            <a:avLst/>
          </a:prstGeom>
          <a:noFill/>
        </p:spPr>
        <p:txBody>
          <a:bodyPr wrap="none" rtlCol="0">
            <a:spAutoFit/>
          </a:bodyPr>
          <a:lstStyle/>
          <a:p>
            <a:r>
              <a:rPr lang="en-US" sz="4400" b="1" dirty="0">
                <a:solidFill>
                  <a:schemeClr val="bg1"/>
                </a:solidFill>
              </a:rPr>
              <a:t>III.</a:t>
            </a:r>
          </a:p>
        </p:txBody>
      </p:sp>
      <p:sp>
        <p:nvSpPr>
          <p:cNvPr id="8" name="Slide Number Placeholder 7">
            <a:extLst>
              <a:ext uri="{FF2B5EF4-FFF2-40B4-BE49-F238E27FC236}">
                <a16:creationId xmlns:a16="http://schemas.microsoft.com/office/drawing/2014/main" id="{6D968862-EEAC-3897-6234-C2147D178E61}"/>
              </a:ext>
            </a:extLst>
          </p:cNvPr>
          <p:cNvSpPr>
            <a:spLocks noGrp="1"/>
          </p:cNvSpPr>
          <p:nvPr>
            <p:ph type="sldNum" sz="quarter" idx="12"/>
          </p:nvPr>
        </p:nvSpPr>
        <p:spPr/>
        <p:txBody>
          <a:bodyPr/>
          <a:lstStyle/>
          <a:p>
            <a:fld id="{DE4B9FC7-9BD6-4BEA-B4D6-9C1A186C9324}" type="slidenum">
              <a:rPr lang="en-US" smtClean="0"/>
              <a:pPr/>
              <a:t>12</a:t>
            </a:fld>
            <a:endParaRPr lang="en-US" dirty="0"/>
          </a:p>
        </p:txBody>
      </p:sp>
      <p:pic>
        <p:nvPicPr>
          <p:cNvPr id="9" name="Picture 8" descr="Chart&#10;&#10;Description automatically generated">
            <a:extLst>
              <a:ext uri="{FF2B5EF4-FFF2-40B4-BE49-F238E27FC236}">
                <a16:creationId xmlns:a16="http://schemas.microsoft.com/office/drawing/2014/main" id="{5250BED0-3B57-4387-23FD-72244254FEC2}"/>
              </a:ext>
            </a:extLst>
          </p:cNvPr>
          <p:cNvPicPr>
            <a:picLocks noChangeAspect="1"/>
          </p:cNvPicPr>
          <p:nvPr/>
        </p:nvPicPr>
        <p:blipFill rotWithShape="1">
          <a:blip r:embed="rId3">
            <a:extLst>
              <a:ext uri="{28A0092B-C50C-407E-A947-70E740481C1C}">
                <a14:useLocalDpi xmlns:a14="http://schemas.microsoft.com/office/drawing/2010/main" val="0"/>
              </a:ext>
            </a:extLst>
          </a:blip>
          <a:srcRect l="6273" t="2234" r="5439" b="5684"/>
          <a:stretch/>
        </p:blipFill>
        <p:spPr>
          <a:xfrm>
            <a:off x="6193193" y="1369411"/>
            <a:ext cx="5253996" cy="4426880"/>
          </a:xfrm>
          <a:prstGeom prst="rect">
            <a:avLst/>
          </a:prstGeom>
        </p:spPr>
      </p:pic>
      <p:sp>
        <p:nvSpPr>
          <p:cNvPr id="13" name="TextBox 12">
            <a:extLst>
              <a:ext uri="{FF2B5EF4-FFF2-40B4-BE49-F238E27FC236}">
                <a16:creationId xmlns:a16="http://schemas.microsoft.com/office/drawing/2014/main" id="{E7F969E4-5FF7-4E72-9FE4-D86A0BAF4561}"/>
              </a:ext>
            </a:extLst>
          </p:cNvPr>
          <p:cNvSpPr txBox="1"/>
          <p:nvPr/>
        </p:nvSpPr>
        <p:spPr>
          <a:xfrm>
            <a:off x="7534168" y="6187072"/>
            <a:ext cx="3211184" cy="3385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a:t>RIS optimal phase</a:t>
            </a:r>
          </a:p>
        </p:txBody>
      </p:sp>
      <p:pic>
        <p:nvPicPr>
          <p:cNvPr id="3" name="Picture 2">
            <a:extLst>
              <a:ext uri="{FF2B5EF4-FFF2-40B4-BE49-F238E27FC236}">
                <a16:creationId xmlns:a16="http://schemas.microsoft.com/office/drawing/2014/main" id="{B33C2D69-B2DC-8632-7D08-CDC170F98F60}"/>
              </a:ext>
            </a:extLst>
          </p:cNvPr>
          <p:cNvPicPr>
            <a:picLocks noChangeAspect="1"/>
          </p:cNvPicPr>
          <p:nvPr/>
        </p:nvPicPr>
        <p:blipFill>
          <a:blip r:embed="rId4"/>
          <a:stretch>
            <a:fillRect/>
          </a:stretch>
        </p:blipFill>
        <p:spPr>
          <a:xfrm>
            <a:off x="176785" y="1464293"/>
            <a:ext cx="5734199" cy="4722779"/>
          </a:xfrm>
          <a:prstGeom prst="rect">
            <a:avLst/>
          </a:prstGeom>
        </p:spPr>
      </p:pic>
      <p:sp>
        <p:nvSpPr>
          <p:cNvPr id="4" name="TextBox 3">
            <a:extLst>
              <a:ext uri="{FF2B5EF4-FFF2-40B4-BE49-F238E27FC236}">
                <a16:creationId xmlns:a16="http://schemas.microsoft.com/office/drawing/2014/main" id="{1936D929-FA33-1CD4-5BE4-CC105CB9F14E}"/>
              </a:ext>
            </a:extLst>
          </p:cNvPr>
          <p:cNvSpPr txBox="1"/>
          <p:nvPr/>
        </p:nvSpPr>
        <p:spPr>
          <a:xfrm>
            <a:off x="2175742" y="6187073"/>
            <a:ext cx="1360652" cy="338554"/>
          </a:xfrm>
          <a:prstGeom prst="rect">
            <a:avLst/>
          </a:prstGeom>
          <a:noFill/>
        </p:spPr>
        <p:txBody>
          <a:bodyPr wrap="square">
            <a:spAutoFit/>
          </a:bodyPr>
          <a:lstStyle/>
          <a:p>
            <a:pPr algn="ctr"/>
            <a:r>
              <a:rPr lang="en-US" sz="1600" dirty="0"/>
              <a:t>SNR of DU</a:t>
            </a:r>
          </a:p>
        </p:txBody>
      </p:sp>
    </p:spTree>
    <p:extLst>
      <p:ext uri="{BB962C8B-B14F-4D97-AF65-F5344CB8AC3E}">
        <p14:creationId xmlns:p14="http://schemas.microsoft.com/office/powerpoint/2010/main" val="2040122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701CA14-38DE-6D15-0E7C-03B34D5ABE29}"/>
              </a:ext>
            </a:extLst>
          </p:cNvPr>
          <p:cNvSpPr txBox="1"/>
          <p:nvPr/>
        </p:nvSpPr>
        <p:spPr>
          <a:xfrm>
            <a:off x="4696258" y="5971629"/>
            <a:ext cx="2799484" cy="769441"/>
          </a:xfrm>
          <a:prstGeom prst="rect">
            <a:avLst/>
          </a:prstGeom>
          <a:noFill/>
        </p:spPr>
        <p:txBody>
          <a:bodyPr wrap="none" rtlCol="0">
            <a:spAutoFit/>
          </a:bodyPr>
          <a:lstStyle/>
          <a:p>
            <a:r>
              <a:rPr lang="en-US" sz="4400" b="1" dirty="0">
                <a:solidFill>
                  <a:schemeClr val="bg1"/>
                </a:solidFill>
              </a:rPr>
              <a:t>Thank you!</a:t>
            </a:r>
          </a:p>
        </p:txBody>
      </p:sp>
      <p:sp>
        <p:nvSpPr>
          <p:cNvPr id="28" name="TextBox 27">
            <a:extLst>
              <a:ext uri="{FF2B5EF4-FFF2-40B4-BE49-F238E27FC236}">
                <a16:creationId xmlns:a16="http://schemas.microsoft.com/office/drawing/2014/main" id="{B035569C-EF9F-8FF5-545B-5767A0D74C7D}"/>
              </a:ext>
            </a:extLst>
          </p:cNvPr>
          <p:cNvSpPr txBox="1"/>
          <p:nvPr/>
        </p:nvSpPr>
        <p:spPr>
          <a:xfrm>
            <a:off x="571500" y="4758923"/>
            <a:ext cx="9913214" cy="1046440"/>
          </a:xfrm>
          <a:prstGeom prst="rect">
            <a:avLst/>
          </a:prstGeom>
          <a:noFill/>
        </p:spPr>
        <p:txBody>
          <a:bodyPr wrap="square">
            <a:spAutoFit/>
          </a:bodyPr>
          <a:lstStyle/>
          <a:p>
            <a:r>
              <a:rPr lang="en-US" sz="2000" b="1" dirty="0">
                <a:solidFill>
                  <a:schemeClr val="bg1"/>
                </a:solidFill>
              </a:rPr>
              <a:t>Please visit us for more details</a:t>
            </a:r>
          </a:p>
          <a:p>
            <a:r>
              <a:rPr lang="en-US" sz="1400" dirty="0">
                <a:solidFill>
                  <a:schemeClr val="bg1"/>
                </a:solidFill>
              </a:rPr>
              <a:t>Convergent IOT Lab. </a:t>
            </a:r>
            <a:r>
              <a:rPr lang="en-US" sz="1400" dirty="0">
                <a:solidFill>
                  <a:srgbClr val="0563C1"/>
                </a:solidFill>
                <a:highlight>
                  <a:srgbClr val="FFFF00"/>
                </a:highlight>
                <a:hlinkClick r:id="rId3">
                  <a:extLst>
                    <a:ext uri="{A12FA001-AC4F-418D-AE19-62706E023703}">
                      <ahyp:hlinkClr xmlns:ahyp="http://schemas.microsoft.com/office/drawing/2018/hyperlinkcolor" val="tx"/>
                    </a:ext>
                  </a:extLst>
                </a:hlinkClick>
              </a:rPr>
              <a:t>https://ciot.skku.edu</a:t>
            </a:r>
            <a:endParaRPr lang="en-US" sz="1400" dirty="0">
              <a:solidFill>
                <a:schemeClr val="bg1"/>
              </a:solidFill>
              <a:highlight>
                <a:srgbClr val="FFFF00"/>
              </a:highlight>
            </a:endParaRPr>
          </a:p>
          <a:p>
            <a:r>
              <a:rPr lang="en-US" sz="1400" dirty="0">
                <a:solidFill>
                  <a:schemeClr val="bg1"/>
                </a:solidFill>
              </a:rPr>
              <a:t>Wireless Communication Lab. </a:t>
            </a:r>
            <a:r>
              <a:rPr lang="en-US" sz="1400" dirty="0">
                <a:solidFill>
                  <a:schemeClr val="bg1"/>
                </a:solidFill>
                <a:highlight>
                  <a:srgbClr val="FFFF00"/>
                </a:highlight>
                <a:hlinkClick r:id="rId4"/>
              </a:rPr>
              <a:t>http://wireless.skku.edu/english/portal.php</a:t>
            </a:r>
            <a:r>
              <a:rPr lang="en-US" sz="1400" dirty="0">
                <a:solidFill>
                  <a:schemeClr val="bg1"/>
                </a:solidFill>
                <a:highlight>
                  <a:srgbClr val="FFFF00"/>
                </a:highlight>
              </a:rPr>
              <a:t> </a:t>
            </a:r>
          </a:p>
          <a:p>
            <a:r>
              <a:rPr lang="en-US" sz="1400" dirty="0">
                <a:solidFill>
                  <a:schemeClr val="bg1"/>
                </a:solidFill>
              </a:rPr>
              <a:t>YouTube Channel: </a:t>
            </a:r>
            <a:r>
              <a:rPr lang="en-US" sz="1400" dirty="0">
                <a:solidFill>
                  <a:srgbClr val="0070C0"/>
                </a:solidFill>
                <a:highlight>
                  <a:srgbClr val="FFFF00"/>
                </a:highlight>
              </a:rPr>
              <a:t>Convergent IoT Systems Lab</a:t>
            </a:r>
          </a:p>
        </p:txBody>
      </p:sp>
      <p:sp>
        <p:nvSpPr>
          <p:cNvPr id="23" name="Title 5">
            <a:extLst>
              <a:ext uri="{FF2B5EF4-FFF2-40B4-BE49-F238E27FC236}">
                <a16:creationId xmlns:a16="http://schemas.microsoft.com/office/drawing/2014/main" id="{FB162FA3-743E-DF7B-424F-959E84ABAB32}"/>
              </a:ext>
            </a:extLst>
          </p:cNvPr>
          <p:cNvSpPr txBox="1">
            <a:spLocks/>
          </p:cNvSpPr>
          <p:nvPr/>
        </p:nvSpPr>
        <p:spPr>
          <a:xfrm>
            <a:off x="1822450" y="311150"/>
            <a:ext cx="8201660" cy="784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200" b="1" dirty="0">
                <a:solidFill>
                  <a:srgbClr val="002060"/>
                </a:solidFill>
                <a:latin typeface="Arial" panose="020B0604020202020204" pitchFamily="34" charset="0"/>
                <a:cs typeface="Arial" panose="020B0604020202020204" pitchFamily="34" charset="0"/>
              </a:rPr>
              <a:t>Conclusion</a:t>
            </a:r>
            <a:r>
              <a:rPr lang="en-US" sz="3200" b="1" dirty="0">
                <a:solidFill>
                  <a:srgbClr val="002060"/>
                </a:solidFill>
                <a:latin typeface="Arial" panose="020B0604020202020204" pitchFamily="34" charset="0"/>
                <a:cs typeface="Arial" panose="020B0604020202020204" pitchFamily="34" charset="0"/>
              </a:rPr>
              <a:t> &amp; Remarks</a:t>
            </a:r>
            <a:endParaRPr lang="en-US" b="1" dirty="0">
              <a:solidFill>
                <a:srgbClr val="002060"/>
              </a:solidFill>
              <a:latin typeface="Arial" panose="020B0604020202020204" pitchFamily="34" charset="0"/>
              <a:cs typeface="Arial" panose="020B0604020202020204" pitchFamily="34" charset="0"/>
            </a:endParaRPr>
          </a:p>
        </p:txBody>
      </p:sp>
      <p:sp>
        <p:nvSpPr>
          <p:cNvPr id="27" name="Content Placeholder 1">
            <a:extLst>
              <a:ext uri="{FF2B5EF4-FFF2-40B4-BE49-F238E27FC236}">
                <a16:creationId xmlns:a16="http://schemas.microsoft.com/office/drawing/2014/main" id="{FC5C1566-CC26-61D9-4ABA-1275EE641BFD}"/>
              </a:ext>
            </a:extLst>
          </p:cNvPr>
          <p:cNvSpPr txBox="1">
            <a:spLocks/>
          </p:cNvSpPr>
          <p:nvPr/>
        </p:nvSpPr>
        <p:spPr>
          <a:xfrm>
            <a:off x="2152650" y="1095778"/>
            <a:ext cx="8000344" cy="35594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US" sz="2600" b="1" dirty="0">
                <a:solidFill>
                  <a:schemeClr val="accent6">
                    <a:lumMod val="75000"/>
                  </a:schemeClr>
                </a:solidFill>
                <a:latin typeface="Calibri" panose="020F0502020204030204" pitchFamily="34" charset="0"/>
                <a:cs typeface="Calibri" panose="020F0502020204030204" pitchFamily="34" charset="0"/>
              </a:rPr>
              <a:t>Conclusion</a:t>
            </a:r>
          </a:p>
          <a:p>
            <a:pPr lvl="1">
              <a:lnSpc>
                <a:spcPct val="100000"/>
              </a:lnSpc>
              <a:spcAft>
                <a:spcPts val="600"/>
              </a:spcAft>
            </a:pPr>
            <a:r>
              <a:rPr lang="en-US" sz="2000" dirty="0">
                <a:latin typeface="Calibri" panose="020F0502020204030204" pitchFamily="34" charset="0"/>
                <a:cs typeface="Calibri" panose="020F0502020204030204" pitchFamily="34" charset="0"/>
              </a:rPr>
              <a:t>We proposed a beam-sharing algorithm for RIS-assisted simultaneous wireless information and power transfer system.</a:t>
            </a:r>
          </a:p>
          <a:p>
            <a:pPr lvl="1">
              <a:lnSpc>
                <a:spcPct val="100000"/>
              </a:lnSpc>
              <a:spcAft>
                <a:spcPts val="600"/>
              </a:spcAft>
            </a:pPr>
            <a:r>
              <a:rPr lang="en-US" sz="2000" dirty="0">
                <a:latin typeface="Calibri" panose="020F0502020204030204" pitchFamily="34" charset="0"/>
                <a:cs typeface="Calibri" panose="020F0502020204030204" pitchFamily="34" charset="0"/>
              </a:rPr>
              <a:t>A thorough analysis of receive power at PU and DU is derived and a beam-sharing algorithm (BSA) is elaborated with alternating optimization method.</a:t>
            </a:r>
          </a:p>
          <a:p>
            <a:pPr lvl="1">
              <a:lnSpc>
                <a:spcPct val="100000"/>
              </a:lnSpc>
              <a:spcAft>
                <a:spcPts val="600"/>
              </a:spcAft>
            </a:pPr>
            <a:r>
              <a:rPr lang="en-US" sz="2000" dirty="0">
                <a:latin typeface="Calibri" panose="020F0502020204030204" pitchFamily="34" charset="0"/>
                <a:cs typeface="Calibri" panose="020F0502020204030204" pitchFamily="34" charset="0"/>
              </a:rPr>
              <a:t>Simulation results demonstrated that the RIS-aided SWIPT with the BSA can effectively minimize the power from </a:t>
            </a:r>
            <a:r>
              <a:rPr lang="en-US" sz="2000" dirty="0" err="1">
                <a:latin typeface="Calibri" panose="020F0502020204030204" pitchFamily="34" charset="0"/>
                <a:cs typeface="Calibri" panose="020F0502020204030204" pitchFamily="34" charset="0"/>
              </a:rPr>
              <a:t>Ptx</a:t>
            </a:r>
            <a:r>
              <a:rPr lang="en-US" sz="2000" dirty="0">
                <a:latin typeface="Calibri" panose="020F0502020204030204" pitchFamily="34" charset="0"/>
                <a:cs typeface="Calibri" panose="020F0502020204030204" pitchFamily="34" charset="0"/>
              </a:rPr>
              <a:t> to DU, while maintaining the maximum power from </a:t>
            </a:r>
            <a:r>
              <a:rPr lang="en-US" sz="2000" dirty="0" err="1">
                <a:latin typeface="Calibri" panose="020F0502020204030204" pitchFamily="34" charset="0"/>
                <a:cs typeface="Calibri" panose="020F0502020204030204" pitchFamily="34" charset="0"/>
              </a:rPr>
              <a:t>Ptx</a:t>
            </a:r>
            <a:r>
              <a:rPr lang="en-US" sz="2000" dirty="0">
                <a:latin typeface="Calibri" panose="020F0502020204030204" pitchFamily="34" charset="0"/>
                <a:cs typeface="Calibri" panose="020F0502020204030204" pitchFamily="34" charset="0"/>
              </a:rPr>
              <a:t> to PU and </a:t>
            </a:r>
            <a:r>
              <a:rPr lang="en-US" sz="2000" dirty="0" err="1">
                <a:latin typeface="Calibri" panose="020F0502020204030204" pitchFamily="34" charset="0"/>
                <a:cs typeface="Calibri" panose="020F0502020204030204" pitchFamily="34" charset="0"/>
              </a:rPr>
              <a:t>Dtx</a:t>
            </a:r>
            <a:r>
              <a:rPr lang="en-US" sz="2000">
                <a:latin typeface="Calibri" panose="020F0502020204030204" pitchFamily="34" charset="0"/>
                <a:cs typeface="Calibri" panose="020F0502020204030204" pitchFamily="34" charset="0"/>
              </a:rPr>
              <a:t> to DU.</a:t>
            </a:r>
            <a:endParaRPr lang="vi-VN" sz="20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F133BDB-844F-87BD-4101-CEA064A5A1C8}"/>
              </a:ext>
            </a:extLst>
          </p:cNvPr>
          <p:cNvSpPr txBox="1"/>
          <p:nvPr/>
        </p:nvSpPr>
        <p:spPr>
          <a:xfrm>
            <a:off x="1059263" y="131075"/>
            <a:ext cx="765722" cy="769441"/>
          </a:xfrm>
          <a:prstGeom prst="rect">
            <a:avLst/>
          </a:prstGeom>
          <a:noFill/>
        </p:spPr>
        <p:txBody>
          <a:bodyPr wrap="none" rtlCol="0">
            <a:spAutoFit/>
          </a:bodyPr>
          <a:lstStyle/>
          <a:p>
            <a:r>
              <a:rPr lang="en-US" sz="4400" b="1" dirty="0">
                <a:solidFill>
                  <a:schemeClr val="bg1"/>
                </a:solidFill>
              </a:rPr>
              <a:t>IV.</a:t>
            </a:r>
          </a:p>
        </p:txBody>
      </p:sp>
      <p:sp>
        <p:nvSpPr>
          <p:cNvPr id="4" name="Slide Number Placeholder 3">
            <a:extLst>
              <a:ext uri="{FF2B5EF4-FFF2-40B4-BE49-F238E27FC236}">
                <a16:creationId xmlns:a16="http://schemas.microsoft.com/office/drawing/2014/main" id="{89E8E21B-732D-EBFB-EEDB-A41149B75852}"/>
              </a:ext>
            </a:extLst>
          </p:cNvPr>
          <p:cNvSpPr>
            <a:spLocks noGrp="1"/>
          </p:cNvSpPr>
          <p:nvPr>
            <p:ph type="sldNum" sz="quarter" idx="12"/>
          </p:nvPr>
        </p:nvSpPr>
        <p:spPr/>
        <p:txBody>
          <a:bodyPr/>
          <a:lstStyle/>
          <a:p>
            <a:fld id="{DE4B9FC7-9BD6-4BEA-B4D6-9C1A186C9324}" type="slidenum">
              <a:rPr lang="en-US" smtClean="0"/>
              <a:t>13</a:t>
            </a:fld>
            <a:endParaRPr lang="en-US"/>
          </a:p>
        </p:txBody>
      </p:sp>
    </p:spTree>
    <p:extLst>
      <p:ext uri="{BB962C8B-B14F-4D97-AF65-F5344CB8AC3E}">
        <p14:creationId xmlns:p14="http://schemas.microsoft.com/office/powerpoint/2010/main" val="96620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82867-0D7F-8987-2B3F-3AAA3444E890}"/>
              </a:ext>
            </a:extLst>
          </p:cNvPr>
          <p:cNvSpPr>
            <a:spLocks noGrp="1"/>
          </p:cNvSpPr>
          <p:nvPr>
            <p:ph type="title"/>
          </p:nvPr>
        </p:nvSpPr>
        <p:spPr>
          <a:xfrm>
            <a:off x="1822450" y="0"/>
            <a:ext cx="9531350" cy="1325563"/>
          </a:xfrm>
        </p:spPr>
        <p:txBody>
          <a:bodyPr/>
          <a:lstStyle/>
          <a:p>
            <a:r>
              <a:rPr lang="en-US" b="1" dirty="0">
                <a:solidFill>
                  <a:schemeClr val="bg1"/>
                </a:solidFill>
                <a:latin typeface="+mn-lt"/>
              </a:rPr>
              <a:t>Contents</a:t>
            </a:r>
          </a:p>
        </p:txBody>
      </p:sp>
      <p:sp>
        <p:nvSpPr>
          <p:cNvPr id="5" name="TextBox 4">
            <a:extLst>
              <a:ext uri="{FF2B5EF4-FFF2-40B4-BE49-F238E27FC236}">
                <a16:creationId xmlns:a16="http://schemas.microsoft.com/office/drawing/2014/main" id="{F89563FD-6F0E-A5FB-EF85-34D8ECDBB889}"/>
              </a:ext>
            </a:extLst>
          </p:cNvPr>
          <p:cNvSpPr txBox="1"/>
          <p:nvPr/>
        </p:nvSpPr>
        <p:spPr>
          <a:xfrm>
            <a:off x="1822450" y="1741438"/>
            <a:ext cx="6096000" cy="4022961"/>
          </a:xfrm>
          <a:prstGeom prst="rect">
            <a:avLst/>
          </a:prstGeom>
          <a:noFill/>
        </p:spPr>
        <p:txBody>
          <a:bodyPr wrap="square">
            <a:spAutoFit/>
          </a:bodyPr>
          <a:lstStyle/>
          <a:p>
            <a:pPr marL="514350" indent="-514350">
              <a:lnSpc>
                <a:spcPct val="150000"/>
              </a:lnSpc>
              <a:spcBef>
                <a:spcPts val="600"/>
              </a:spcBef>
              <a:spcAft>
                <a:spcPts val="1200"/>
              </a:spcAft>
              <a:buFont typeface="+mj-lt"/>
              <a:buAutoNum type="romanUcPeriod"/>
            </a:pPr>
            <a:r>
              <a:rPr lang="en-US" sz="3600" b="1" dirty="0">
                <a:solidFill>
                  <a:schemeClr val="bg1"/>
                </a:solidFill>
              </a:rPr>
              <a:t>Background and Motivation</a:t>
            </a:r>
          </a:p>
          <a:p>
            <a:pPr marL="514350" indent="-514350">
              <a:lnSpc>
                <a:spcPct val="150000"/>
              </a:lnSpc>
              <a:spcBef>
                <a:spcPts val="600"/>
              </a:spcBef>
              <a:spcAft>
                <a:spcPts val="1200"/>
              </a:spcAft>
              <a:buFont typeface="+mj-lt"/>
              <a:buAutoNum type="romanUcPeriod"/>
            </a:pPr>
            <a:r>
              <a:rPr lang="en-US" sz="3600" b="1" dirty="0">
                <a:solidFill>
                  <a:schemeClr val="bg1"/>
                </a:solidFill>
              </a:rPr>
              <a:t>Problem Formulation</a:t>
            </a:r>
          </a:p>
          <a:p>
            <a:pPr marL="514350" indent="-514350">
              <a:lnSpc>
                <a:spcPct val="150000"/>
              </a:lnSpc>
              <a:spcBef>
                <a:spcPts val="600"/>
              </a:spcBef>
              <a:spcAft>
                <a:spcPts val="1200"/>
              </a:spcAft>
              <a:buFont typeface="+mj-lt"/>
              <a:buAutoNum type="romanUcPeriod"/>
            </a:pPr>
            <a:r>
              <a:rPr lang="en-US" sz="3600" b="1" dirty="0">
                <a:solidFill>
                  <a:schemeClr val="bg1"/>
                </a:solidFill>
              </a:rPr>
              <a:t>Numerical Results</a:t>
            </a:r>
          </a:p>
          <a:p>
            <a:pPr marL="514350" indent="-514350">
              <a:lnSpc>
                <a:spcPct val="150000"/>
              </a:lnSpc>
              <a:spcBef>
                <a:spcPts val="600"/>
              </a:spcBef>
              <a:spcAft>
                <a:spcPts val="1200"/>
              </a:spcAft>
              <a:buFont typeface="+mj-lt"/>
              <a:buAutoNum type="romanUcPeriod"/>
            </a:pPr>
            <a:r>
              <a:rPr lang="en-US" sz="3600" b="1" dirty="0">
                <a:solidFill>
                  <a:schemeClr val="bg1"/>
                </a:solidFill>
              </a:rPr>
              <a:t>Conclusion and Remarks</a:t>
            </a:r>
          </a:p>
        </p:txBody>
      </p:sp>
      <p:sp>
        <p:nvSpPr>
          <p:cNvPr id="4" name="Slide Number Placeholder 3">
            <a:extLst>
              <a:ext uri="{FF2B5EF4-FFF2-40B4-BE49-F238E27FC236}">
                <a16:creationId xmlns:a16="http://schemas.microsoft.com/office/drawing/2014/main" id="{34F677F0-D179-A9D5-FAF1-3B947CD0DA10}"/>
              </a:ext>
            </a:extLst>
          </p:cNvPr>
          <p:cNvSpPr>
            <a:spLocks noGrp="1"/>
          </p:cNvSpPr>
          <p:nvPr>
            <p:ph type="sldNum" sz="quarter" idx="12"/>
          </p:nvPr>
        </p:nvSpPr>
        <p:spPr/>
        <p:txBody>
          <a:bodyPr/>
          <a:lstStyle/>
          <a:p>
            <a:fld id="{DE4B9FC7-9BD6-4BEA-B4D6-9C1A186C9324}" type="slidenum">
              <a:rPr lang="en-US" smtClean="0"/>
              <a:t>2</a:t>
            </a:fld>
            <a:endParaRPr lang="en-US"/>
          </a:p>
        </p:txBody>
      </p:sp>
    </p:spTree>
    <p:extLst>
      <p:ext uri="{BB962C8B-B14F-4D97-AF65-F5344CB8AC3E}">
        <p14:creationId xmlns:p14="http://schemas.microsoft.com/office/powerpoint/2010/main" val="76967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785A0F-3F90-4919-8DE7-C2F6BDCE5AD0}"/>
              </a:ext>
            </a:extLst>
          </p:cNvPr>
          <p:cNvSpPr>
            <a:spLocks noGrp="1"/>
          </p:cNvSpPr>
          <p:nvPr>
            <p:ph type="title"/>
          </p:nvPr>
        </p:nvSpPr>
        <p:spPr>
          <a:xfrm>
            <a:off x="1835149" y="4178"/>
            <a:ext cx="8664267" cy="1099437"/>
          </a:xfrm>
        </p:spPr>
        <p:txBody>
          <a:bodyPr/>
          <a:lstStyle/>
          <a:p>
            <a:r>
              <a:rPr lang="en-US" b="1" dirty="0">
                <a:latin typeface="+mn-lt"/>
              </a:rPr>
              <a:t>Background and Motivation</a:t>
            </a:r>
          </a:p>
        </p:txBody>
      </p:sp>
      <p:sp>
        <p:nvSpPr>
          <p:cNvPr id="2" name="Content Placeholder 1">
            <a:extLst>
              <a:ext uri="{FF2B5EF4-FFF2-40B4-BE49-F238E27FC236}">
                <a16:creationId xmlns:a16="http://schemas.microsoft.com/office/drawing/2014/main" id="{DC3A0C0A-E400-44C8-9B4D-40B68BB3BA4D}"/>
              </a:ext>
            </a:extLst>
          </p:cNvPr>
          <p:cNvSpPr>
            <a:spLocks noGrp="1"/>
          </p:cNvSpPr>
          <p:nvPr>
            <p:ph idx="1"/>
          </p:nvPr>
        </p:nvSpPr>
        <p:spPr>
          <a:xfrm>
            <a:off x="824516" y="1399810"/>
            <a:ext cx="10720845" cy="4351338"/>
          </a:xfrm>
        </p:spPr>
        <p:txBody>
          <a:bodyPr>
            <a:normAutofit/>
          </a:bodyPr>
          <a:lstStyle/>
          <a:p>
            <a:pPr>
              <a:buFont typeface="Wingdings" panose="05000000000000000000" pitchFamily="2" charset="2"/>
              <a:buChar char="§"/>
            </a:pPr>
            <a:r>
              <a:rPr lang="en-US" sz="2000" dirty="0"/>
              <a:t>Massive of low-power IoT devices deployment poses new challenges:</a:t>
            </a:r>
          </a:p>
          <a:p>
            <a:pPr lvl="1">
              <a:buFont typeface="Wingdings" panose="05000000000000000000" pitchFamily="2" charset="2"/>
              <a:buChar char="§"/>
            </a:pPr>
            <a:r>
              <a:rPr lang="en-US" sz="1600" dirty="0"/>
              <a:t>Massive energy consumption for sustainable sensing</a:t>
            </a:r>
          </a:p>
          <a:p>
            <a:pPr lvl="1">
              <a:buFont typeface="Wingdings" panose="05000000000000000000" pitchFamily="2" charset="2"/>
              <a:buChar char="§"/>
            </a:pPr>
            <a:r>
              <a:rPr lang="en-US" sz="1600" dirty="0"/>
              <a:t>Surging cost in battery replacement</a:t>
            </a:r>
          </a:p>
          <a:p>
            <a:pPr>
              <a:buFont typeface="Wingdings" panose="05000000000000000000" pitchFamily="2" charset="2"/>
              <a:buChar char="§"/>
            </a:pPr>
            <a:r>
              <a:rPr lang="en-US" sz="2000" b="1" dirty="0">
                <a:solidFill>
                  <a:srgbClr val="002060"/>
                </a:solidFill>
              </a:rPr>
              <a:t>Simultaneous wireless information and power transfer (SWIPT)</a:t>
            </a:r>
            <a:r>
              <a:rPr lang="en-US" sz="2000" dirty="0">
                <a:solidFill>
                  <a:srgbClr val="002060"/>
                </a:solidFill>
              </a:rPr>
              <a:t> </a:t>
            </a:r>
            <a:r>
              <a:rPr lang="en-US" sz="2000" dirty="0"/>
              <a:t>is a potential candidate for tackling this difficulty.</a:t>
            </a:r>
          </a:p>
          <a:p>
            <a:endParaRPr lang="en-US" sz="2000" dirty="0"/>
          </a:p>
        </p:txBody>
      </p:sp>
      <p:pic>
        <p:nvPicPr>
          <p:cNvPr id="16" name="Picture 2" descr="The Internet of Everything (IoE): Keeping Us &amp;#39;Always On&amp;#39;">
            <a:extLst>
              <a:ext uri="{FF2B5EF4-FFF2-40B4-BE49-F238E27FC236}">
                <a16:creationId xmlns:a16="http://schemas.microsoft.com/office/drawing/2014/main" id="{BE2025EB-9220-43DD-E9AB-1262807CA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314" y="3124979"/>
            <a:ext cx="3406333" cy="24116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D0CDB09-32F6-A9CB-BBDC-321413E150C7}"/>
              </a:ext>
            </a:extLst>
          </p:cNvPr>
          <p:cNvSpPr txBox="1"/>
          <p:nvPr/>
        </p:nvSpPr>
        <p:spPr>
          <a:xfrm>
            <a:off x="2081861" y="5578316"/>
            <a:ext cx="2797241" cy="584775"/>
          </a:xfrm>
          <a:prstGeom prst="rect">
            <a:avLst/>
          </a:prstGeom>
          <a:noFill/>
        </p:spPr>
        <p:txBody>
          <a:bodyPr wrap="none" rtlCol="0">
            <a:spAutoFit/>
          </a:bodyPr>
          <a:lstStyle/>
          <a:p>
            <a:r>
              <a:rPr lang="en-US" sz="1600" dirty="0"/>
              <a:t>The Internet of Everything (IoE)</a:t>
            </a:r>
            <a:br>
              <a:rPr lang="en-US" sz="1600" dirty="0"/>
            </a:br>
            <a:r>
              <a:rPr lang="en-US" sz="1600" dirty="0"/>
              <a:t>Source: techopedia.com/</a:t>
            </a:r>
          </a:p>
        </p:txBody>
      </p:sp>
      <p:sp>
        <p:nvSpPr>
          <p:cNvPr id="3" name="TextBox 2">
            <a:extLst>
              <a:ext uri="{FF2B5EF4-FFF2-40B4-BE49-F238E27FC236}">
                <a16:creationId xmlns:a16="http://schemas.microsoft.com/office/drawing/2014/main" id="{C5633944-D1FA-6501-D3FD-A25CE8B2DF13}"/>
              </a:ext>
            </a:extLst>
          </p:cNvPr>
          <p:cNvSpPr txBox="1"/>
          <p:nvPr/>
        </p:nvSpPr>
        <p:spPr>
          <a:xfrm>
            <a:off x="1122763" y="131075"/>
            <a:ext cx="486030" cy="769441"/>
          </a:xfrm>
          <a:prstGeom prst="rect">
            <a:avLst/>
          </a:prstGeom>
          <a:noFill/>
        </p:spPr>
        <p:txBody>
          <a:bodyPr wrap="none" rtlCol="0">
            <a:spAutoFit/>
          </a:bodyPr>
          <a:lstStyle/>
          <a:p>
            <a:r>
              <a:rPr lang="en-US" sz="4400" b="1" dirty="0">
                <a:solidFill>
                  <a:schemeClr val="bg1"/>
                </a:solidFill>
              </a:rPr>
              <a:t>I.</a:t>
            </a:r>
          </a:p>
        </p:txBody>
      </p:sp>
      <p:pic>
        <p:nvPicPr>
          <p:cNvPr id="4" name="Picture 3">
            <a:extLst>
              <a:ext uri="{FF2B5EF4-FFF2-40B4-BE49-F238E27FC236}">
                <a16:creationId xmlns:a16="http://schemas.microsoft.com/office/drawing/2014/main" id="{564F8DBB-9080-A85B-7232-319343C26D4C}"/>
              </a:ext>
            </a:extLst>
          </p:cNvPr>
          <p:cNvPicPr>
            <a:picLocks noChangeAspect="1"/>
          </p:cNvPicPr>
          <p:nvPr/>
        </p:nvPicPr>
        <p:blipFill>
          <a:blip r:embed="rId4"/>
          <a:stretch>
            <a:fillRect/>
          </a:stretch>
        </p:blipFill>
        <p:spPr>
          <a:xfrm>
            <a:off x="6609362" y="3031644"/>
            <a:ext cx="3349978" cy="250497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5C4E769B-D8D3-E84B-6549-FB414A97CB49}"/>
              </a:ext>
            </a:extLst>
          </p:cNvPr>
          <p:cNvSpPr txBox="1"/>
          <p:nvPr/>
        </p:nvSpPr>
        <p:spPr>
          <a:xfrm>
            <a:off x="7185119" y="5699217"/>
            <a:ext cx="2054225" cy="338554"/>
          </a:xfrm>
          <a:prstGeom prst="rect">
            <a:avLst/>
          </a:prstGeom>
          <a:noFill/>
        </p:spPr>
        <p:txBody>
          <a:bodyPr wrap="square" rtlCol="0">
            <a:spAutoFit/>
          </a:bodyPr>
          <a:lstStyle/>
          <a:p>
            <a:r>
              <a:rPr lang="en-US" sz="1600" dirty="0"/>
              <a:t>RIS-assisted SWIPT [1]</a:t>
            </a:r>
          </a:p>
        </p:txBody>
      </p:sp>
      <p:sp>
        <p:nvSpPr>
          <p:cNvPr id="8" name="TextBox 7">
            <a:extLst>
              <a:ext uri="{FF2B5EF4-FFF2-40B4-BE49-F238E27FC236}">
                <a16:creationId xmlns:a16="http://schemas.microsoft.com/office/drawing/2014/main" id="{8DACF956-26EA-9ED1-6E44-89431188BF9F}"/>
              </a:ext>
            </a:extLst>
          </p:cNvPr>
          <p:cNvSpPr txBox="1"/>
          <p:nvPr/>
        </p:nvSpPr>
        <p:spPr>
          <a:xfrm>
            <a:off x="224790" y="6551152"/>
            <a:ext cx="11742419" cy="246221"/>
          </a:xfrm>
          <a:prstGeom prst="rect">
            <a:avLst/>
          </a:prstGeom>
          <a:noFill/>
        </p:spPr>
        <p:txBody>
          <a:bodyPr wrap="square" rtlCol="0">
            <a:spAutoFit/>
          </a:bodyPr>
          <a:lstStyle/>
          <a:p>
            <a:r>
              <a:rPr lang="en-US" sz="1000" dirty="0"/>
              <a:t>[1] S. Basharat, et. al., "Reconfigurable Intelligent Surfaces: Potentials, Applications, and Challenges for 6G Wireless Networks," </a:t>
            </a:r>
            <a:r>
              <a:rPr lang="en-US" sz="1000" i="1" dirty="0"/>
              <a:t>IEEE Wireless Communications</a:t>
            </a:r>
            <a:r>
              <a:rPr lang="en-US" sz="1000" dirty="0"/>
              <a:t>, vol. 28, no. 6, pp. 184-191, December 2021.</a:t>
            </a:r>
          </a:p>
        </p:txBody>
      </p:sp>
      <p:sp>
        <p:nvSpPr>
          <p:cNvPr id="9" name="Slide Number Placeholder 8">
            <a:extLst>
              <a:ext uri="{FF2B5EF4-FFF2-40B4-BE49-F238E27FC236}">
                <a16:creationId xmlns:a16="http://schemas.microsoft.com/office/drawing/2014/main" id="{C1BCA4F7-7B86-5BD6-2BC5-1B3C63B92904}"/>
              </a:ext>
            </a:extLst>
          </p:cNvPr>
          <p:cNvSpPr>
            <a:spLocks noGrp="1"/>
          </p:cNvSpPr>
          <p:nvPr>
            <p:ph type="sldNum" sz="quarter" idx="12"/>
          </p:nvPr>
        </p:nvSpPr>
        <p:spPr/>
        <p:txBody>
          <a:bodyPr/>
          <a:lstStyle/>
          <a:p>
            <a:fld id="{DE4B9FC7-9BD6-4BEA-B4D6-9C1A186C9324}" type="slidenum">
              <a:rPr lang="en-US" smtClean="0"/>
              <a:pPr/>
              <a:t>3</a:t>
            </a:fld>
            <a:endParaRPr lang="en-US" dirty="0"/>
          </a:p>
        </p:txBody>
      </p:sp>
    </p:spTree>
    <p:extLst>
      <p:ext uri="{BB962C8B-B14F-4D97-AF65-F5344CB8AC3E}">
        <p14:creationId xmlns:p14="http://schemas.microsoft.com/office/powerpoint/2010/main" val="841404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785A0F-3F90-4919-8DE7-C2F6BDCE5AD0}"/>
              </a:ext>
            </a:extLst>
          </p:cNvPr>
          <p:cNvSpPr>
            <a:spLocks noGrp="1"/>
          </p:cNvSpPr>
          <p:nvPr>
            <p:ph type="title"/>
          </p:nvPr>
        </p:nvSpPr>
        <p:spPr>
          <a:xfrm>
            <a:off x="1835149" y="4178"/>
            <a:ext cx="8664267" cy="1099437"/>
          </a:xfrm>
        </p:spPr>
        <p:txBody>
          <a:bodyPr/>
          <a:lstStyle/>
          <a:p>
            <a:r>
              <a:rPr lang="en-US" b="1" dirty="0">
                <a:latin typeface="+mn-lt"/>
              </a:rPr>
              <a:t>Background and Motivation</a:t>
            </a:r>
          </a:p>
        </p:txBody>
      </p:sp>
      <p:sp>
        <p:nvSpPr>
          <p:cNvPr id="2" name="Content Placeholder 1">
            <a:extLst>
              <a:ext uri="{FF2B5EF4-FFF2-40B4-BE49-F238E27FC236}">
                <a16:creationId xmlns:a16="http://schemas.microsoft.com/office/drawing/2014/main" id="{DC3A0C0A-E400-44C8-9B4D-40B68BB3BA4D}"/>
              </a:ext>
            </a:extLst>
          </p:cNvPr>
          <p:cNvSpPr>
            <a:spLocks noGrp="1"/>
          </p:cNvSpPr>
          <p:nvPr>
            <p:ph idx="1"/>
          </p:nvPr>
        </p:nvSpPr>
        <p:spPr>
          <a:xfrm>
            <a:off x="885476" y="1383026"/>
            <a:ext cx="10719784" cy="4351338"/>
          </a:xfrm>
        </p:spPr>
        <p:txBody>
          <a:bodyPr>
            <a:normAutofit/>
          </a:bodyPr>
          <a:lstStyle/>
          <a:p>
            <a:pPr>
              <a:buFont typeface="Wingdings" panose="05000000000000000000" pitchFamily="2" charset="2"/>
              <a:buChar char="§"/>
            </a:pPr>
            <a:r>
              <a:rPr lang="en-US" sz="2000" b="1" dirty="0">
                <a:solidFill>
                  <a:srgbClr val="002060"/>
                </a:solidFill>
              </a:rPr>
              <a:t>Reconfigurable intelligent surface (RIS) </a:t>
            </a:r>
            <a:r>
              <a:rPr lang="en-US" sz="2000" dirty="0"/>
              <a:t>is an emerging technology for wireless communications (6G), SWIPT.</a:t>
            </a:r>
          </a:p>
          <a:p>
            <a:pPr lvl="1"/>
            <a:r>
              <a:rPr lang="en-US" sz="1800" dirty="0"/>
              <a:t>Known as: intelligent reflecting surface (IRS), large intelligent surface (LIS), software-controlled </a:t>
            </a:r>
            <a:r>
              <a:rPr lang="en-US" sz="1800" dirty="0" err="1"/>
              <a:t>metasurface</a:t>
            </a:r>
            <a:r>
              <a:rPr lang="en-US" sz="1800" dirty="0"/>
              <a:t>, programmable coding </a:t>
            </a:r>
            <a:r>
              <a:rPr lang="en-US" sz="1800" dirty="0" err="1"/>
              <a:t>metasurface</a:t>
            </a:r>
            <a:r>
              <a:rPr lang="en-US" sz="1800" dirty="0"/>
              <a:t>.</a:t>
            </a:r>
          </a:p>
          <a:p>
            <a:pPr lvl="1"/>
            <a:r>
              <a:rPr lang="en-US" sz="1800" dirty="0"/>
              <a:t>Comprising hundreds to thousands of passive reflecting unit cells.</a:t>
            </a:r>
          </a:p>
          <a:p>
            <a:pPr lvl="1"/>
            <a:r>
              <a:rPr lang="en-US" sz="1800" dirty="0"/>
              <a:t>Control elements (e.g., PIN diode, varactor) </a:t>
            </a:r>
            <a:r>
              <a:rPr lang="en-US" sz="1800" dirty="0">
                <a:latin typeface="Cambria" panose="02040503050406030204" pitchFamily="18" charset="0"/>
                <a:ea typeface="Cambria" panose="02040503050406030204" pitchFamily="18" charset="0"/>
              </a:rPr>
              <a:t>→</a:t>
            </a:r>
            <a:r>
              <a:rPr lang="en-US" sz="1800" dirty="0"/>
              <a:t> </a:t>
            </a:r>
            <a:r>
              <a:rPr lang="en-US" sz="1800" b="1" dirty="0">
                <a:solidFill>
                  <a:srgbClr val="002060"/>
                </a:solidFill>
              </a:rPr>
              <a:t>no active, power-hungry components.</a:t>
            </a:r>
          </a:p>
          <a:p>
            <a:pPr lvl="1"/>
            <a:r>
              <a:rPr lang="en-US" sz="1800" b="1" dirty="0">
                <a:solidFill>
                  <a:srgbClr val="002060"/>
                </a:solidFill>
              </a:rPr>
              <a:t>Capability: </a:t>
            </a:r>
            <a:r>
              <a:rPr lang="en-US" sz="1800" i="1" dirty="0"/>
              <a:t>passive beamforming, beam focusing, multiple beams, scattering</a:t>
            </a:r>
            <a:r>
              <a:rPr lang="en-US" sz="1800" dirty="0"/>
              <a:t>.</a:t>
            </a:r>
            <a:endParaRPr lang="en-US" sz="2000" dirty="0"/>
          </a:p>
          <a:p>
            <a:pPr lvl="1">
              <a:buFont typeface="Courier New" panose="02070309020205020404" pitchFamily="49" charset="0"/>
              <a:buChar char="o"/>
            </a:pPr>
            <a:endParaRPr lang="en-US" sz="2000" dirty="0">
              <a:solidFill>
                <a:srgbClr val="002060"/>
              </a:solidFill>
            </a:endParaRPr>
          </a:p>
          <a:p>
            <a:endParaRPr lang="en-US" sz="2000" dirty="0"/>
          </a:p>
        </p:txBody>
      </p:sp>
      <p:grpSp>
        <p:nvGrpSpPr>
          <p:cNvPr id="20" name="Group 19">
            <a:extLst>
              <a:ext uri="{FF2B5EF4-FFF2-40B4-BE49-F238E27FC236}">
                <a16:creationId xmlns:a16="http://schemas.microsoft.com/office/drawing/2014/main" id="{7A303B9E-E75C-338F-52C0-64CDBD12191B}"/>
              </a:ext>
            </a:extLst>
          </p:cNvPr>
          <p:cNvGrpSpPr/>
          <p:nvPr/>
        </p:nvGrpSpPr>
        <p:grpSpPr>
          <a:xfrm>
            <a:off x="3009901" y="3699143"/>
            <a:ext cx="5882640" cy="3154679"/>
            <a:chOff x="31139" y="3031960"/>
            <a:chExt cx="6746940" cy="3285150"/>
          </a:xfrm>
        </p:grpSpPr>
        <p:grpSp>
          <p:nvGrpSpPr>
            <p:cNvPr id="21" name="Group 20">
              <a:extLst>
                <a:ext uri="{FF2B5EF4-FFF2-40B4-BE49-F238E27FC236}">
                  <a16:creationId xmlns:a16="http://schemas.microsoft.com/office/drawing/2014/main" id="{56AB4ED1-DD33-0520-8467-9BF14AD1A3AF}"/>
                </a:ext>
              </a:extLst>
            </p:cNvPr>
            <p:cNvGrpSpPr/>
            <p:nvPr/>
          </p:nvGrpSpPr>
          <p:grpSpPr>
            <a:xfrm>
              <a:off x="31139" y="3031960"/>
              <a:ext cx="4880378" cy="3285150"/>
              <a:chOff x="260806" y="3245973"/>
              <a:chExt cx="4154569" cy="2796580"/>
            </a:xfrm>
          </p:grpSpPr>
          <p:pic>
            <p:nvPicPr>
              <p:cNvPr id="29" name="Picture 28">
                <a:extLst>
                  <a:ext uri="{FF2B5EF4-FFF2-40B4-BE49-F238E27FC236}">
                    <a16:creationId xmlns:a16="http://schemas.microsoft.com/office/drawing/2014/main" id="{4DD767D4-94C8-3A32-974B-BD3FD308127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43" b="99771" l="13471" r="96238"/>
                        </a14:imgEffect>
                      </a14:imgLayer>
                    </a14:imgProps>
                  </a:ext>
                  <a:ext uri="{28A0092B-C50C-407E-A947-70E740481C1C}">
                    <a14:useLocalDpi xmlns:a14="http://schemas.microsoft.com/office/drawing/2010/main" val="0"/>
                  </a:ext>
                </a:extLst>
              </a:blip>
              <a:srcRect l="13402" t="4091" r="3820" b="690"/>
              <a:stretch/>
            </p:blipFill>
            <p:spPr>
              <a:xfrm>
                <a:off x="260806" y="3505201"/>
                <a:ext cx="4154569" cy="2537352"/>
              </a:xfrm>
              <a:prstGeom prst="rect">
                <a:avLst/>
              </a:prstGeom>
            </p:spPr>
          </p:pic>
          <p:sp>
            <p:nvSpPr>
              <p:cNvPr id="30" name="Freeform 28">
                <a:extLst>
                  <a:ext uri="{FF2B5EF4-FFF2-40B4-BE49-F238E27FC236}">
                    <a16:creationId xmlns:a16="http://schemas.microsoft.com/office/drawing/2014/main" id="{70ACA140-2D58-2D47-A9C5-53D3C1196B50}"/>
                  </a:ext>
                </a:extLst>
              </p:cNvPr>
              <p:cNvSpPr/>
              <p:nvPr/>
            </p:nvSpPr>
            <p:spPr bwMode="auto">
              <a:xfrm rot="5400000">
                <a:off x="1811690" y="3625927"/>
                <a:ext cx="1232479" cy="472571"/>
              </a:xfrm>
              <a:custGeom>
                <a:avLst/>
                <a:gdLst>
                  <a:gd name="connsiteX0" fmla="*/ 0 w 9620250"/>
                  <a:gd name="connsiteY0" fmla="*/ 1872011 h 3719863"/>
                  <a:gd name="connsiteX1" fmla="*/ 952500 w 9620250"/>
                  <a:gd name="connsiteY1" fmla="*/ 1891061 h 3719863"/>
                  <a:gd name="connsiteX2" fmla="*/ 1838325 w 9620250"/>
                  <a:gd name="connsiteY2" fmla="*/ 33686 h 3719863"/>
                  <a:gd name="connsiteX3" fmla="*/ 2733675 w 9620250"/>
                  <a:gd name="connsiteY3" fmla="*/ 3719861 h 3719863"/>
                  <a:gd name="connsiteX4" fmla="*/ 3657600 w 9620250"/>
                  <a:gd name="connsiteY4" fmla="*/ 52736 h 3719863"/>
                  <a:gd name="connsiteX5" fmla="*/ 4581525 w 9620250"/>
                  <a:gd name="connsiteY5" fmla="*/ 3710336 h 3719863"/>
                  <a:gd name="connsiteX6" fmla="*/ 5495925 w 9620250"/>
                  <a:gd name="connsiteY6" fmla="*/ 43211 h 3719863"/>
                  <a:gd name="connsiteX7" fmla="*/ 6410325 w 9620250"/>
                  <a:gd name="connsiteY7" fmla="*/ 3719861 h 3719863"/>
                  <a:gd name="connsiteX8" fmla="*/ 7305675 w 9620250"/>
                  <a:gd name="connsiteY8" fmla="*/ 62261 h 3719863"/>
                  <a:gd name="connsiteX9" fmla="*/ 8229600 w 9620250"/>
                  <a:gd name="connsiteY9" fmla="*/ 3719861 h 3719863"/>
                  <a:gd name="connsiteX10" fmla="*/ 9134475 w 9620250"/>
                  <a:gd name="connsiteY10" fmla="*/ 52736 h 3719863"/>
                  <a:gd name="connsiteX11" fmla="*/ 9620250 w 9620250"/>
                  <a:gd name="connsiteY11" fmla="*/ 1910111 h 3719863"/>
                  <a:gd name="connsiteX12" fmla="*/ 9620250 w 9620250"/>
                  <a:gd name="connsiteY12" fmla="*/ 1910111 h 371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20250" h="3719863">
                    <a:moveTo>
                      <a:pt x="0" y="1872011"/>
                    </a:moveTo>
                    <a:cubicBezTo>
                      <a:pt x="323056" y="2034729"/>
                      <a:pt x="646113" y="2197448"/>
                      <a:pt x="952500" y="1891061"/>
                    </a:cubicBezTo>
                    <a:cubicBezTo>
                      <a:pt x="1258887" y="1584674"/>
                      <a:pt x="1541463" y="-271114"/>
                      <a:pt x="1838325" y="33686"/>
                    </a:cubicBezTo>
                    <a:cubicBezTo>
                      <a:pt x="2135187" y="338486"/>
                      <a:pt x="2430463" y="3716686"/>
                      <a:pt x="2733675" y="3719861"/>
                    </a:cubicBezTo>
                    <a:cubicBezTo>
                      <a:pt x="3036887" y="3723036"/>
                      <a:pt x="3349625" y="54323"/>
                      <a:pt x="3657600" y="52736"/>
                    </a:cubicBezTo>
                    <a:cubicBezTo>
                      <a:pt x="3965575" y="51148"/>
                      <a:pt x="4275138" y="3711923"/>
                      <a:pt x="4581525" y="3710336"/>
                    </a:cubicBezTo>
                    <a:cubicBezTo>
                      <a:pt x="4887912" y="3708749"/>
                      <a:pt x="5191125" y="41623"/>
                      <a:pt x="5495925" y="43211"/>
                    </a:cubicBezTo>
                    <a:cubicBezTo>
                      <a:pt x="5800725" y="44798"/>
                      <a:pt x="6108700" y="3716686"/>
                      <a:pt x="6410325" y="3719861"/>
                    </a:cubicBezTo>
                    <a:cubicBezTo>
                      <a:pt x="6711950" y="3723036"/>
                      <a:pt x="7002463" y="62261"/>
                      <a:pt x="7305675" y="62261"/>
                    </a:cubicBezTo>
                    <a:cubicBezTo>
                      <a:pt x="7608887" y="62261"/>
                      <a:pt x="7924800" y="3721449"/>
                      <a:pt x="8229600" y="3719861"/>
                    </a:cubicBezTo>
                    <a:cubicBezTo>
                      <a:pt x="8534400" y="3718274"/>
                      <a:pt x="8902700" y="354361"/>
                      <a:pt x="9134475" y="52736"/>
                    </a:cubicBezTo>
                    <a:cubicBezTo>
                      <a:pt x="9366250" y="-248889"/>
                      <a:pt x="9620250" y="1910111"/>
                      <a:pt x="9620250" y="1910111"/>
                    </a:cubicBezTo>
                    <a:lnTo>
                      <a:pt x="9620250" y="1910111"/>
                    </a:lnTo>
                  </a:path>
                </a:pathLst>
              </a:custGeom>
              <a:solidFill>
                <a:srgbClr val="FFFF00"/>
              </a:solidFill>
              <a:ln w="28575" cap="flat" cmpd="sng" algn="ctr">
                <a:solidFill>
                  <a:srgbClr val="FF0000"/>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b="1">
                  <a:latin typeface="Arial" charset="0"/>
                </a:endParaRPr>
              </a:p>
            </p:txBody>
          </p:sp>
          <p:sp>
            <p:nvSpPr>
              <p:cNvPr id="31" name="Freeform 32">
                <a:extLst>
                  <a:ext uri="{FF2B5EF4-FFF2-40B4-BE49-F238E27FC236}">
                    <a16:creationId xmlns:a16="http://schemas.microsoft.com/office/drawing/2014/main" id="{CB28EB2D-CC80-254C-D8FD-D60C4F443C9B}"/>
                  </a:ext>
                </a:extLst>
              </p:cNvPr>
              <p:cNvSpPr/>
              <p:nvPr/>
            </p:nvSpPr>
            <p:spPr bwMode="auto">
              <a:xfrm rot="17426214" flipV="1">
                <a:off x="2432587" y="3671732"/>
                <a:ext cx="1211818" cy="472571"/>
              </a:xfrm>
              <a:custGeom>
                <a:avLst/>
                <a:gdLst>
                  <a:gd name="connsiteX0" fmla="*/ 0 w 9620250"/>
                  <a:gd name="connsiteY0" fmla="*/ 1872011 h 3719863"/>
                  <a:gd name="connsiteX1" fmla="*/ 952500 w 9620250"/>
                  <a:gd name="connsiteY1" fmla="*/ 1891061 h 3719863"/>
                  <a:gd name="connsiteX2" fmla="*/ 1838325 w 9620250"/>
                  <a:gd name="connsiteY2" fmla="*/ 33686 h 3719863"/>
                  <a:gd name="connsiteX3" fmla="*/ 2733675 w 9620250"/>
                  <a:gd name="connsiteY3" fmla="*/ 3719861 h 3719863"/>
                  <a:gd name="connsiteX4" fmla="*/ 3657600 w 9620250"/>
                  <a:gd name="connsiteY4" fmla="*/ 52736 h 3719863"/>
                  <a:gd name="connsiteX5" fmla="*/ 4581525 w 9620250"/>
                  <a:gd name="connsiteY5" fmla="*/ 3710336 h 3719863"/>
                  <a:gd name="connsiteX6" fmla="*/ 5495925 w 9620250"/>
                  <a:gd name="connsiteY6" fmla="*/ 43211 h 3719863"/>
                  <a:gd name="connsiteX7" fmla="*/ 6410325 w 9620250"/>
                  <a:gd name="connsiteY7" fmla="*/ 3719861 h 3719863"/>
                  <a:gd name="connsiteX8" fmla="*/ 7305675 w 9620250"/>
                  <a:gd name="connsiteY8" fmla="*/ 62261 h 3719863"/>
                  <a:gd name="connsiteX9" fmla="*/ 8229600 w 9620250"/>
                  <a:gd name="connsiteY9" fmla="*/ 3719861 h 3719863"/>
                  <a:gd name="connsiteX10" fmla="*/ 9134475 w 9620250"/>
                  <a:gd name="connsiteY10" fmla="*/ 52736 h 3719863"/>
                  <a:gd name="connsiteX11" fmla="*/ 9620250 w 9620250"/>
                  <a:gd name="connsiteY11" fmla="*/ 1910111 h 3719863"/>
                  <a:gd name="connsiteX12" fmla="*/ 9620250 w 9620250"/>
                  <a:gd name="connsiteY12" fmla="*/ 1910111 h 371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20250" h="3719863">
                    <a:moveTo>
                      <a:pt x="0" y="1872011"/>
                    </a:moveTo>
                    <a:cubicBezTo>
                      <a:pt x="323056" y="2034729"/>
                      <a:pt x="646113" y="2197448"/>
                      <a:pt x="952500" y="1891061"/>
                    </a:cubicBezTo>
                    <a:cubicBezTo>
                      <a:pt x="1258887" y="1584674"/>
                      <a:pt x="1541463" y="-271114"/>
                      <a:pt x="1838325" y="33686"/>
                    </a:cubicBezTo>
                    <a:cubicBezTo>
                      <a:pt x="2135187" y="338486"/>
                      <a:pt x="2430463" y="3716686"/>
                      <a:pt x="2733675" y="3719861"/>
                    </a:cubicBezTo>
                    <a:cubicBezTo>
                      <a:pt x="3036887" y="3723036"/>
                      <a:pt x="3349625" y="54323"/>
                      <a:pt x="3657600" y="52736"/>
                    </a:cubicBezTo>
                    <a:cubicBezTo>
                      <a:pt x="3965575" y="51148"/>
                      <a:pt x="4275138" y="3711923"/>
                      <a:pt x="4581525" y="3710336"/>
                    </a:cubicBezTo>
                    <a:cubicBezTo>
                      <a:pt x="4887912" y="3708749"/>
                      <a:pt x="5191125" y="41623"/>
                      <a:pt x="5495925" y="43211"/>
                    </a:cubicBezTo>
                    <a:cubicBezTo>
                      <a:pt x="5800725" y="44798"/>
                      <a:pt x="6108700" y="3716686"/>
                      <a:pt x="6410325" y="3719861"/>
                    </a:cubicBezTo>
                    <a:cubicBezTo>
                      <a:pt x="6711950" y="3723036"/>
                      <a:pt x="7002463" y="62261"/>
                      <a:pt x="7305675" y="62261"/>
                    </a:cubicBezTo>
                    <a:cubicBezTo>
                      <a:pt x="7608887" y="62261"/>
                      <a:pt x="7924800" y="3721449"/>
                      <a:pt x="8229600" y="3719861"/>
                    </a:cubicBezTo>
                    <a:cubicBezTo>
                      <a:pt x="8534400" y="3718274"/>
                      <a:pt x="8902700" y="354361"/>
                      <a:pt x="9134475" y="52736"/>
                    </a:cubicBezTo>
                    <a:cubicBezTo>
                      <a:pt x="9366250" y="-248889"/>
                      <a:pt x="9620250" y="1910111"/>
                      <a:pt x="9620250" y="1910111"/>
                    </a:cubicBezTo>
                    <a:lnTo>
                      <a:pt x="9620250" y="1910111"/>
                    </a:lnTo>
                  </a:path>
                </a:pathLst>
              </a:custGeom>
              <a:solidFill>
                <a:srgbClr val="FFFF00"/>
              </a:solidFill>
              <a:ln w="19050" cap="flat" cmpd="sng" algn="ctr">
                <a:solidFill>
                  <a:schemeClr val="accent1">
                    <a:lumMod val="60000"/>
                    <a:lumOff val="40000"/>
                  </a:schemeClr>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b="1">
                  <a:latin typeface="Arial" charset="0"/>
                </a:endParaRPr>
              </a:p>
            </p:txBody>
          </p:sp>
          <p:sp>
            <p:nvSpPr>
              <p:cNvPr id="32" name="Freeform 33">
                <a:extLst>
                  <a:ext uri="{FF2B5EF4-FFF2-40B4-BE49-F238E27FC236}">
                    <a16:creationId xmlns:a16="http://schemas.microsoft.com/office/drawing/2014/main" id="{2B282581-B7ED-0AB4-ABD4-4AFFCD68141D}"/>
                  </a:ext>
                </a:extLst>
              </p:cNvPr>
              <p:cNvSpPr/>
              <p:nvPr/>
            </p:nvSpPr>
            <p:spPr bwMode="auto">
              <a:xfrm rot="4173786" flipH="1" flipV="1">
                <a:off x="1275770" y="3738395"/>
                <a:ext cx="1232479" cy="472571"/>
              </a:xfrm>
              <a:custGeom>
                <a:avLst/>
                <a:gdLst>
                  <a:gd name="connsiteX0" fmla="*/ 0 w 9620250"/>
                  <a:gd name="connsiteY0" fmla="*/ 1872011 h 3719863"/>
                  <a:gd name="connsiteX1" fmla="*/ 952500 w 9620250"/>
                  <a:gd name="connsiteY1" fmla="*/ 1891061 h 3719863"/>
                  <a:gd name="connsiteX2" fmla="*/ 1838325 w 9620250"/>
                  <a:gd name="connsiteY2" fmla="*/ 33686 h 3719863"/>
                  <a:gd name="connsiteX3" fmla="*/ 2733675 w 9620250"/>
                  <a:gd name="connsiteY3" fmla="*/ 3719861 h 3719863"/>
                  <a:gd name="connsiteX4" fmla="*/ 3657600 w 9620250"/>
                  <a:gd name="connsiteY4" fmla="*/ 52736 h 3719863"/>
                  <a:gd name="connsiteX5" fmla="*/ 4581525 w 9620250"/>
                  <a:gd name="connsiteY5" fmla="*/ 3710336 h 3719863"/>
                  <a:gd name="connsiteX6" fmla="*/ 5495925 w 9620250"/>
                  <a:gd name="connsiteY6" fmla="*/ 43211 h 3719863"/>
                  <a:gd name="connsiteX7" fmla="*/ 6410325 w 9620250"/>
                  <a:gd name="connsiteY7" fmla="*/ 3719861 h 3719863"/>
                  <a:gd name="connsiteX8" fmla="*/ 7305675 w 9620250"/>
                  <a:gd name="connsiteY8" fmla="*/ 62261 h 3719863"/>
                  <a:gd name="connsiteX9" fmla="*/ 8229600 w 9620250"/>
                  <a:gd name="connsiteY9" fmla="*/ 3719861 h 3719863"/>
                  <a:gd name="connsiteX10" fmla="*/ 9134475 w 9620250"/>
                  <a:gd name="connsiteY10" fmla="*/ 52736 h 3719863"/>
                  <a:gd name="connsiteX11" fmla="*/ 9620250 w 9620250"/>
                  <a:gd name="connsiteY11" fmla="*/ 1910111 h 3719863"/>
                  <a:gd name="connsiteX12" fmla="*/ 9620250 w 9620250"/>
                  <a:gd name="connsiteY12" fmla="*/ 1910111 h 371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20250" h="3719863">
                    <a:moveTo>
                      <a:pt x="0" y="1872011"/>
                    </a:moveTo>
                    <a:cubicBezTo>
                      <a:pt x="323056" y="2034729"/>
                      <a:pt x="646113" y="2197448"/>
                      <a:pt x="952500" y="1891061"/>
                    </a:cubicBezTo>
                    <a:cubicBezTo>
                      <a:pt x="1258887" y="1584674"/>
                      <a:pt x="1541463" y="-271114"/>
                      <a:pt x="1838325" y="33686"/>
                    </a:cubicBezTo>
                    <a:cubicBezTo>
                      <a:pt x="2135187" y="338486"/>
                      <a:pt x="2430463" y="3716686"/>
                      <a:pt x="2733675" y="3719861"/>
                    </a:cubicBezTo>
                    <a:cubicBezTo>
                      <a:pt x="3036887" y="3723036"/>
                      <a:pt x="3349625" y="54323"/>
                      <a:pt x="3657600" y="52736"/>
                    </a:cubicBezTo>
                    <a:cubicBezTo>
                      <a:pt x="3965575" y="51148"/>
                      <a:pt x="4275138" y="3711923"/>
                      <a:pt x="4581525" y="3710336"/>
                    </a:cubicBezTo>
                    <a:cubicBezTo>
                      <a:pt x="4887912" y="3708749"/>
                      <a:pt x="5191125" y="41623"/>
                      <a:pt x="5495925" y="43211"/>
                    </a:cubicBezTo>
                    <a:cubicBezTo>
                      <a:pt x="5800725" y="44798"/>
                      <a:pt x="6108700" y="3716686"/>
                      <a:pt x="6410325" y="3719861"/>
                    </a:cubicBezTo>
                    <a:cubicBezTo>
                      <a:pt x="6711950" y="3723036"/>
                      <a:pt x="7002463" y="62261"/>
                      <a:pt x="7305675" y="62261"/>
                    </a:cubicBezTo>
                    <a:cubicBezTo>
                      <a:pt x="7608887" y="62261"/>
                      <a:pt x="7924800" y="3721449"/>
                      <a:pt x="8229600" y="3719861"/>
                    </a:cubicBezTo>
                    <a:cubicBezTo>
                      <a:pt x="8534400" y="3718274"/>
                      <a:pt x="8902700" y="354361"/>
                      <a:pt x="9134475" y="52736"/>
                    </a:cubicBezTo>
                    <a:cubicBezTo>
                      <a:pt x="9366250" y="-248889"/>
                      <a:pt x="9620250" y="1910111"/>
                      <a:pt x="9620250" y="1910111"/>
                    </a:cubicBezTo>
                    <a:lnTo>
                      <a:pt x="9620250" y="1910111"/>
                    </a:lnTo>
                  </a:path>
                </a:pathLst>
              </a:custGeom>
              <a:solidFill>
                <a:srgbClr val="FFFF00"/>
              </a:solidFill>
              <a:ln w="19050" cap="flat" cmpd="sng" algn="ctr">
                <a:solidFill>
                  <a:schemeClr val="accent6">
                    <a:lumMod val="60000"/>
                    <a:lumOff val="40000"/>
                  </a:schemeClr>
                </a:solidFill>
                <a:prstDash val="solid"/>
                <a:round/>
                <a:headEnd type="none" w="med" len="med"/>
                <a:tailEnd type="triangle" w="med" len="med"/>
              </a:ln>
              <a:effectLst/>
            </p:spPr>
            <p:txBody>
              <a:bodyPr vert="horz" wrap="square" lIns="90000" tIns="46800" rIns="90000" bIns="46800" numCol="1" rtlCol="0" anchor="t" anchorCtr="0" compatLnSpc="1">
                <a:prstTxWarp prst="textNoShape">
                  <a:avLst/>
                </a:prstTxWarp>
                <a:spAutoFit/>
              </a:bodyPr>
              <a:lstStyle/>
              <a:p>
                <a:pPr defTabSz="914400" eaLnBrk="0" fontAlgn="base" hangingPunct="0">
                  <a:spcBef>
                    <a:spcPct val="0"/>
                  </a:spcBef>
                  <a:spcAft>
                    <a:spcPct val="0"/>
                  </a:spcAft>
                </a:pPr>
                <a:endParaRPr lang="en-US" b="1">
                  <a:latin typeface="Arial" charset="0"/>
                </a:endParaRPr>
              </a:p>
            </p:txBody>
          </p:sp>
        </p:grpSp>
        <p:pic>
          <p:nvPicPr>
            <p:cNvPr id="22" name="Picture 21">
              <a:extLst>
                <a:ext uri="{FF2B5EF4-FFF2-40B4-BE49-F238E27FC236}">
                  <a16:creationId xmlns:a16="http://schemas.microsoft.com/office/drawing/2014/main" id="{06607A4B-DE34-9597-3C01-AB8EB066227C}"/>
                </a:ext>
              </a:extLst>
            </p:cNvPr>
            <p:cNvPicPr>
              <a:picLocks noChangeAspect="1"/>
            </p:cNvPicPr>
            <p:nvPr/>
          </p:nvPicPr>
          <p:blipFill rotWithShape="1">
            <a:blip r:embed="rId5">
              <a:extLst>
                <a:ext uri="{28A0092B-C50C-407E-A947-70E740481C1C}">
                  <a14:useLocalDpi xmlns:a14="http://schemas.microsoft.com/office/drawing/2010/main" val="0"/>
                </a:ext>
              </a:extLst>
            </a:blip>
            <a:srcRect l="22344" t="3157" r="22396" b="3625"/>
            <a:stretch/>
          </p:blipFill>
          <p:spPr>
            <a:xfrm>
              <a:off x="4891075" y="3844580"/>
              <a:ext cx="1887004" cy="1817059"/>
            </a:xfrm>
            <a:prstGeom prst="rect">
              <a:avLst/>
            </a:prstGeom>
          </p:spPr>
        </p:pic>
        <p:sp>
          <p:nvSpPr>
            <p:cNvPr id="23" name="Rectangle 6">
              <a:extLst>
                <a:ext uri="{FF2B5EF4-FFF2-40B4-BE49-F238E27FC236}">
                  <a16:creationId xmlns:a16="http://schemas.microsoft.com/office/drawing/2014/main" id="{AD188FA5-C027-0B9E-E1AF-1DF8BF954A01}"/>
                </a:ext>
              </a:extLst>
            </p:cNvPr>
            <p:cNvSpPr/>
            <p:nvPr/>
          </p:nvSpPr>
          <p:spPr>
            <a:xfrm rot="19064204">
              <a:off x="2737052" y="5535934"/>
              <a:ext cx="373108" cy="355613"/>
            </a:xfrm>
            <a:custGeom>
              <a:avLst/>
              <a:gdLst>
                <a:gd name="connsiteX0" fmla="*/ 0 w 309782"/>
                <a:gd name="connsiteY0" fmla="*/ 0 h 325783"/>
                <a:gd name="connsiteX1" fmla="*/ 309782 w 309782"/>
                <a:gd name="connsiteY1" fmla="*/ 0 h 325783"/>
                <a:gd name="connsiteX2" fmla="*/ 309782 w 309782"/>
                <a:gd name="connsiteY2" fmla="*/ 325783 h 325783"/>
                <a:gd name="connsiteX3" fmla="*/ 0 w 309782"/>
                <a:gd name="connsiteY3" fmla="*/ 325783 h 325783"/>
                <a:gd name="connsiteX4" fmla="*/ 0 w 309782"/>
                <a:gd name="connsiteY4" fmla="*/ 0 h 325783"/>
                <a:gd name="connsiteX0" fmla="*/ 0 w 309782"/>
                <a:gd name="connsiteY0" fmla="*/ 5335 h 331118"/>
                <a:gd name="connsiteX1" fmla="*/ 280308 w 309782"/>
                <a:gd name="connsiteY1" fmla="*/ 0 h 331118"/>
                <a:gd name="connsiteX2" fmla="*/ 309782 w 309782"/>
                <a:gd name="connsiteY2" fmla="*/ 331118 h 331118"/>
                <a:gd name="connsiteX3" fmla="*/ 0 w 309782"/>
                <a:gd name="connsiteY3" fmla="*/ 331118 h 331118"/>
                <a:gd name="connsiteX4" fmla="*/ 0 w 309782"/>
                <a:gd name="connsiteY4" fmla="*/ 5335 h 331118"/>
                <a:gd name="connsiteX0" fmla="*/ 0 w 351853"/>
                <a:gd name="connsiteY0" fmla="*/ 5335 h 331118"/>
                <a:gd name="connsiteX1" fmla="*/ 280308 w 351853"/>
                <a:gd name="connsiteY1" fmla="*/ 0 h 331118"/>
                <a:gd name="connsiteX2" fmla="*/ 351853 w 351853"/>
                <a:gd name="connsiteY2" fmla="*/ 317868 h 331118"/>
                <a:gd name="connsiteX3" fmla="*/ 0 w 351853"/>
                <a:gd name="connsiteY3" fmla="*/ 331118 h 331118"/>
                <a:gd name="connsiteX4" fmla="*/ 0 w 351853"/>
                <a:gd name="connsiteY4" fmla="*/ 5335 h 331118"/>
                <a:gd name="connsiteX0" fmla="*/ 0 w 343097"/>
                <a:gd name="connsiteY0" fmla="*/ 5335 h 331118"/>
                <a:gd name="connsiteX1" fmla="*/ 280308 w 343097"/>
                <a:gd name="connsiteY1" fmla="*/ 0 h 331118"/>
                <a:gd name="connsiteX2" fmla="*/ 343097 w 343097"/>
                <a:gd name="connsiteY2" fmla="*/ 322781 h 331118"/>
                <a:gd name="connsiteX3" fmla="*/ 0 w 343097"/>
                <a:gd name="connsiteY3" fmla="*/ 331118 h 331118"/>
                <a:gd name="connsiteX4" fmla="*/ 0 w 343097"/>
                <a:gd name="connsiteY4" fmla="*/ 5335 h 331118"/>
                <a:gd name="connsiteX0" fmla="*/ 0 w 343097"/>
                <a:gd name="connsiteY0" fmla="*/ 5335 h 351185"/>
                <a:gd name="connsiteX1" fmla="*/ 280308 w 343097"/>
                <a:gd name="connsiteY1" fmla="*/ 0 h 351185"/>
                <a:gd name="connsiteX2" fmla="*/ 343097 w 343097"/>
                <a:gd name="connsiteY2" fmla="*/ 322781 h 351185"/>
                <a:gd name="connsiteX3" fmla="*/ 50407 w 343097"/>
                <a:gd name="connsiteY3" fmla="*/ 351185 h 351185"/>
                <a:gd name="connsiteX4" fmla="*/ 0 w 343097"/>
                <a:gd name="connsiteY4" fmla="*/ 5335 h 351185"/>
                <a:gd name="connsiteX0" fmla="*/ 0 w 358687"/>
                <a:gd name="connsiteY0" fmla="*/ 8327 h 351185"/>
                <a:gd name="connsiteX1" fmla="*/ 295898 w 358687"/>
                <a:gd name="connsiteY1" fmla="*/ 0 h 351185"/>
                <a:gd name="connsiteX2" fmla="*/ 358687 w 358687"/>
                <a:gd name="connsiteY2" fmla="*/ 322781 h 351185"/>
                <a:gd name="connsiteX3" fmla="*/ 65997 w 358687"/>
                <a:gd name="connsiteY3" fmla="*/ 351185 h 351185"/>
                <a:gd name="connsiteX4" fmla="*/ 0 w 358687"/>
                <a:gd name="connsiteY4" fmla="*/ 8327 h 351185"/>
                <a:gd name="connsiteX0" fmla="*/ 0 w 358687"/>
                <a:gd name="connsiteY0" fmla="*/ 1063 h 343921"/>
                <a:gd name="connsiteX1" fmla="*/ 285007 w 358687"/>
                <a:gd name="connsiteY1" fmla="*/ 0 h 343921"/>
                <a:gd name="connsiteX2" fmla="*/ 358687 w 358687"/>
                <a:gd name="connsiteY2" fmla="*/ 315517 h 343921"/>
                <a:gd name="connsiteX3" fmla="*/ 65997 w 358687"/>
                <a:gd name="connsiteY3" fmla="*/ 343921 h 343921"/>
                <a:gd name="connsiteX4" fmla="*/ 0 w 358687"/>
                <a:gd name="connsiteY4" fmla="*/ 1063 h 343921"/>
                <a:gd name="connsiteX0" fmla="*/ 0 w 369261"/>
                <a:gd name="connsiteY0" fmla="*/ 1063 h 343921"/>
                <a:gd name="connsiteX1" fmla="*/ 285007 w 369261"/>
                <a:gd name="connsiteY1" fmla="*/ 0 h 343921"/>
                <a:gd name="connsiteX2" fmla="*/ 369261 w 369261"/>
                <a:gd name="connsiteY2" fmla="*/ 325126 h 343921"/>
                <a:gd name="connsiteX3" fmla="*/ 65997 w 369261"/>
                <a:gd name="connsiteY3" fmla="*/ 343921 h 343921"/>
                <a:gd name="connsiteX4" fmla="*/ 0 w 369261"/>
                <a:gd name="connsiteY4" fmla="*/ 1063 h 343921"/>
                <a:gd name="connsiteX0" fmla="*/ 0 w 369261"/>
                <a:gd name="connsiteY0" fmla="*/ 12755 h 355613"/>
                <a:gd name="connsiteX1" fmla="*/ 282763 w 369261"/>
                <a:gd name="connsiteY1" fmla="*/ 0 h 355613"/>
                <a:gd name="connsiteX2" fmla="*/ 369261 w 369261"/>
                <a:gd name="connsiteY2" fmla="*/ 336818 h 355613"/>
                <a:gd name="connsiteX3" fmla="*/ 65997 w 369261"/>
                <a:gd name="connsiteY3" fmla="*/ 355613 h 355613"/>
                <a:gd name="connsiteX4" fmla="*/ 0 w 369261"/>
                <a:gd name="connsiteY4" fmla="*/ 12755 h 355613"/>
                <a:gd name="connsiteX0" fmla="*/ 0 w 372946"/>
                <a:gd name="connsiteY0" fmla="*/ 6187 h 355613"/>
                <a:gd name="connsiteX1" fmla="*/ 286448 w 372946"/>
                <a:gd name="connsiteY1" fmla="*/ 0 h 355613"/>
                <a:gd name="connsiteX2" fmla="*/ 372946 w 372946"/>
                <a:gd name="connsiteY2" fmla="*/ 336818 h 355613"/>
                <a:gd name="connsiteX3" fmla="*/ 69682 w 372946"/>
                <a:gd name="connsiteY3" fmla="*/ 355613 h 355613"/>
                <a:gd name="connsiteX4" fmla="*/ 0 w 372946"/>
                <a:gd name="connsiteY4" fmla="*/ 6187 h 355613"/>
                <a:gd name="connsiteX0" fmla="*/ 0 w 371667"/>
                <a:gd name="connsiteY0" fmla="*/ 0 h 357915"/>
                <a:gd name="connsiteX1" fmla="*/ 285169 w 371667"/>
                <a:gd name="connsiteY1" fmla="*/ 2302 h 357915"/>
                <a:gd name="connsiteX2" fmla="*/ 371667 w 371667"/>
                <a:gd name="connsiteY2" fmla="*/ 339120 h 357915"/>
                <a:gd name="connsiteX3" fmla="*/ 68403 w 371667"/>
                <a:gd name="connsiteY3" fmla="*/ 357915 h 357915"/>
                <a:gd name="connsiteX4" fmla="*/ 0 w 371667"/>
                <a:gd name="connsiteY4" fmla="*/ 0 h 357915"/>
                <a:gd name="connsiteX0" fmla="*/ 0 w 371667"/>
                <a:gd name="connsiteY0" fmla="*/ 0 h 357915"/>
                <a:gd name="connsiteX1" fmla="*/ 285169 w 371667"/>
                <a:gd name="connsiteY1" fmla="*/ 2302 h 357915"/>
                <a:gd name="connsiteX2" fmla="*/ 371667 w 371667"/>
                <a:gd name="connsiteY2" fmla="*/ 339120 h 357915"/>
                <a:gd name="connsiteX3" fmla="*/ 68403 w 371667"/>
                <a:gd name="connsiteY3" fmla="*/ 357915 h 357915"/>
                <a:gd name="connsiteX4" fmla="*/ 0 w 371667"/>
                <a:gd name="connsiteY4" fmla="*/ 0 h 357915"/>
                <a:gd name="connsiteX0" fmla="*/ 0 w 372946"/>
                <a:gd name="connsiteY0" fmla="*/ 6186 h 355613"/>
                <a:gd name="connsiteX1" fmla="*/ 286448 w 372946"/>
                <a:gd name="connsiteY1" fmla="*/ 0 h 355613"/>
                <a:gd name="connsiteX2" fmla="*/ 372946 w 372946"/>
                <a:gd name="connsiteY2" fmla="*/ 336818 h 355613"/>
                <a:gd name="connsiteX3" fmla="*/ 69682 w 372946"/>
                <a:gd name="connsiteY3" fmla="*/ 355613 h 355613"/>
                <a:gd name="connsiteX4" fmla="*/ 0 w 372946"/>
                <a:gd name="connsiteY4" fmla="*/ 6186 h 355613"/>
                <a:gd name="connsiteX0" fmla="*/ 0 w 376632"/>
                <a:gd name="connsiteY0" fmla="*/ 0 h 355994"/>
                <a:gd name="connsiteX1" fmla="*/ 290134 w 376632"/>
                <a:gd name="connsiteY1" fmla="*/ 381 h 355994"/>
                <a:gd name="connsiteX2" fmla="*/ 376632 w 376632"/>
                <a:gd name="connsiteY2" fmla="*/ 337199 h 355994"/>
                <a:gd name="connsiteX3" fmla="*/ 73368 w 376632"/>
                <a:gd name="connsiteY3" fmla="*/ 355994 h 355994"/>
                <a:gd name="connsiteX4" fmla="*/ 0 w 376632"/>
                <a:gd name="connsiteY4" fmla="*/ 0 h 355994"/>
                <a:gd name="connsiteX0" fmla="*/ 0 w 373108"/>
                <a:gd name="connsiteY0" fmla="*/ 2822 h 355613"/>
                <a:gd name="connsiteX1" fmla="*/ 286610 w 373108"/>
                <a:gd name="connsiteY1" fmla="*/ 0 h 355613"/>
                <a:gd name="connsiteX2" fmla="*/ 373108 w 373108"/>
                <a:gd name="connsiteY2" fmla="*/ 336818 h 355613"/>
                <a:gd name="connsiteX3" fmla="*/ 69844 w 373108"/>
                <a:gd name="connsiteY3" fmla="*/ 355613 h 355613"/>
                <a:gd name="connsiteX4" fmla="*/ 0 w 373108"/>
                <a:gd name="connsiteY4" fmla="*/ 2822 h 355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108" h="355613">
                  <a:moveTo>
                    <a:pt x="0" y="2822"/>
                  </a:moveTo>
                  <a:lnTo>
                    <a:pt x="286610" y="0"/>
                  </a:lnTo>
                  <a:lnTo>
                    <a:pt x="373108" y="336818"/>
                  </a:lnTo>
                  <a:lnTo>
                    <a:pt x="69844" y="355613"/>
                  </a:lnTo>
                  <a:lnTo>
                    <a:pt x="0" y="2822"/>
                  </a:lnTo>
                  <a:close/>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08E208A8-D789-A3B3-0AE7-07B304427FA1}"/>
                </a:ext>
              </a:extLst>
            </p:cNvPr>
            <p:cNvCxnSpPr>
              <a:cxnSpLocks/>
              <a:stCxn id="23" idx="1"/>
            </p:cNvCxnSpPr>
            <p:nvPr/>
          </p:nvCxnSpPr>
          <p:spPr>
            <a:xfrm flipV="1">
              <a:off x="2878071" y="3916346"/>
              <a:ext cx="2033446" cy="15985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5D01049-C884-93FE-38BF-BE9399D8A324}"/>
                </a:ext>
              </a:extLst>
            </p:cNvPr>
            <p:cNvCxnSpPr>
              <a:cxnSpLocks/>
              <a:stCxn id="23" idx="3"/>
            </p:cNvCxnSpPr>
            <p:nvPr/>
          </p:nvCxnSpPr>
          <p:spPr>
            <a:xfrm flipV="1">
              <a:off x="2956814" y="5645225"/>
              <a:ext cx="1985217" cy="27859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3170EC7-116B-9377-FC86-16F4365D6836}"/>
                </a:ext>
              </a:extLst>
            </p:cNvPr>
            <p:cNvSpPr/>
            <p:nvPr/>
          </p:nvSpPr>
          <p:spPr>
            <a:xfrm>
              <a:off x="4942031" y="3878579"/>
              <a:ext cx="1760026" cy="17666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8E9C10E-D51B-697F-4A87-88EAE049FFC7}"/>
                </a:ext>
              </a:extLst>
            </p:cNvPr>
            <p:cNvSpPr/>
            <p:nvPr/>
          </p:nvSpPr>
          <p:spPr>
            <a:xfrm>
              <a:off x="6147680" y="4653986"/>
              <a:ext cx="114301" cy="6161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llout: Line 27">
              <a:extLst>
                <a:ext uri="{FF2B5EF4-FFF2-40B4-BE49-F238E27FC236}">
                  <a16:creationId xmlns:a16="http://schemas.microsoft.com/office/drawing/2014/main" id="{39065B41-12B3-1C01-AC47-9EDE392970AC}"/>
                </a:ext>
              </a:extLst>
            </p:cNvPr>
            <p:cNvSpPr/>
            <p:nvPr/>
          </p:nvSpPr>
          <p:spPr>
            <a:xfrm>
              <a:off x="5128651" y="3336477"/>
              <a:ext cx="1458036" cy="400623"/>
            </a:xfrm>
            <a:prstGeom prst="borderCallout1">
              <a:avLst>
                <a:gd name="adj1" fmla="val 103565"/>
                <a:gd name="adj2" fmla="val 59618"/>
                <a:gd name="adj3" fmla="val 333224"/>
                <a:gd name="adj4" fmla="val 74330"/>
              </a:avLst>
            </a:prstGeom>
            <a:solidFill>
              <a:srgbClr val="002060"/>
            </a:solidFill>
            <a:ln w="15875">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Pin Diode</a:t>
              </a:r>
            </a:p>
          </p:txBody>
        </p:sp>
      </p:grpSp>
      <p:sp>
        <p:nvSpPr>
          <p:cNvPr id="3" name="TextBox 2">
            <a:extLst>
              <a:ext uri="{FF2B5EF4-FFF2-40B4-BE49-F238E27FC236}">
                <a16:creationId xmlns:a16="http://schemas.microsoft.com/office/drawing/2014/main" id="{C5633944-D1FA-6501-D3FD-A25CE8B2DF13}"/>
              </a:ext>
            </a:extLst>
          </p:cNvPr>
          <p:cNvSpPr txBox="1"/>
          <p:nvPr/>
        </p:nvSpPr>
        <p:spPr>
          <a:xfrm>
            <a:off x="1122763" y="131075"/>
            <a:ext cx="486030" cy="769441"/>
          </a:xfrm>
          <a:prstGeom prst="rect">
            <a:avLst/>
          </a:prstGeom>
          <a:noFill/>
        </p:spPr>
        <p:txBody>
          <a:bodyPr wrap="none" rtlCol="0">
            <a:spAutoFit/>
          </a:bodyPr>
          <a:lstStyle/>
          <a:p>
            <a:r>
              <a:rPr lang="en-US" sz="4400" b="1" dirty="0">
                <a:solidFill>
                  <a:schemeClr val="bg1"/>
                </a:solidFill>
              </a:rPr>
              <a:t>I.</a:t>
            </a:r>
          </a:p>
        </p:txBody>
      </p:sp>
      <p:sp>
        <p:nvSpPr>
          <p:cNvPr id="4" name="Slide Number Placeholder 3">
            <a:extLst>
              <a:ext uri="{FF2B5EF4-FFF2-40B4-BE49-F238E27FC236}">
                <a16:creationId xmlns:a16="http://schemas.microsoft.com/office/drawing/2014/main" id="{DC87ABC5-DCDC-E871-F53C-C09627B0B92A}"/>
              </a:ext>
            </a:extLst>
          </p:cNvPr>
          <p:cNvSpPr>
            <a:spLocks noGrp="1"/>
          </p:cNvSpPr>
          <p:nvPr>
            <p:ph type="sldNum" sz="quarter" idx="12"/>
          </p:nvPr>
        </p:nvSpPr>
        <p:spPr/>
        <p:txBody>
          <a:bodyPr/>
          <a:lstStyle/>
          <a:p>
            <a:fld id="{DE4B9FC7-9BD6-4BEA-B4D6-9C1A186C9324}" type="slidenum">
              <a:rPr lang="en-US" smtClean="0"/>
              <a:pPr/>
              <a:t>4</a:t>
            </a:fld>
            <a:endParaRPr lang="en-US" dirty="0"/>
          </a:p>
        </p:txBody>
      </p:sp>
    </p:spTree>
    <p:extLst>
      <p:ext uri="{BB962C8B-B14F-4D97-AF65-F5344CB8AC3E}">
        <p14:creationId xmlns:p14="http://schemas.microsoft.com/office/powerpoint/2010/main" val="29039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F287B3-5DE6-AD97-0ECC-694CA5FE6CCD}"/>
              </a:ext>
            </a:extLst>
          </p:cNvPr>
          <p:cNvPicPr>
            <a:picLocks noChangeAspect="1"/>
          </p:cNvPicPr>
          <p:nvPr/>
        </p:nvPicPr>
        <p:blipFill>
          <a:blip r:embed="rId3"/>
          <a:stretch>
            <a:fillRect/>
          </a:stretch>
        </p:blipFill>
        <p:spPr>
          <a:xfrm>
            <a:off x="6271089" y="2987843"/>
            <a:ext cx="5920911" cy="3619332"/>
          </a:xfrm>
          <a:prstGeom prst="rect">
            <a:avLst/>
          </a:prstGeom>
        </p:spPr>
      </p:pic>
      <p:sp>
        <p:nvSpPr>
          <p:cNvPr id="6" name="Title 5">
            <a:extLst>
              <a:ext uri="{FF2B5EF4-FFF2-40B4-BE49-F238E27FC236}">
                <a16:creationId xmlns:a16="http://schemas.microsoft.com/office/drawing/2014/main" id="{CB785A0F-3F90-4919-8DE7-C2F6BDCE5AD0}"/>
              </a:ext>
            </a:extLst>
          </p:cNvPr>
          <p:cNvSpPr>
            <a:spLocks noGrp="1"/>
          </p:cNvSpPr>
          <p:nvPr>
            <p:ph type="title"/>
          </p:nvPr>
        </p:nvSpPr>
        <p:spPr>
          <a:xfrm>
            <a:off x="1838324" y="1"/>
            <a:ext cx="9559925" cy="1104900"/>
          </a:xfrm>
        </p:spPr>
        <p:txBody>
          <a:bodyPr/>
          <a:lstStyle/>
          <a:p>
            <a:r>
              <a:rPr lang="en-US" b="1" dirty="0"/>
              <a:t>Background and Motivation</a:t>
            </a:r>
          </a:p>
        </p:txBody>
      </p:sp>
      <p:sp>
        <p:nvSpPr>
          <p:cNvPr id="2" name="Content Placeholder 1">
            <a:extLst>
              <a:ext uri="{FF2B5EF4-FFF2-40B4-BE49-F238E27FC236}">
                <a16:creationId xmlns:a16="http://schemas.microsoft.com/office/drawing/2014/main" id="{DC3A0C0A-E400-44C8-9B4D-40B68BB3BA4D}"/>
              </a:ext>
            </a:extLst>
          </p:cNvPr>
          <p:cNvSpPr>
            <a:spLocks noGrp="1"/>
          </p:cNvSpPr>
          <p:nvPr>
            <p:ph idx="1"/>
          </p:nvPr>
        </p:nvSpPr>
        <p:spPr>
          <a:xfrm>
            <a:off x="822961" y="1316354"/>
            <a:ext cx="5685789" cy="4351338"/>
          </a:xfrm>
        </p:spPr>
        <p:txBody>
          <a:bodyPr>
            <a:normAutofit/>
          </a:bodyPr>
          <a:lstStyle/>
          <a:p>
            <a:pPr>
              <a:buFont typeface="Wingdings" panose="05000000000000000000" pitchFamily="2" charset="2"/>
              <a:buChar char="§"/>
            </a:pPr>
            <a:r>
              <a:rPr lang="en-US" sz="2400" b="1" dirty="0">
                <a:solidFill>
                  <a:srgbClr val="002060"/>
                </a:solidFill>
              </a:rPr>
              <a:t>Motivation</a:t>
            </a:r>
          </a:p>
          <a:p>
            <a:pPr lvl="1"/>
            <a:r>
              <a:rPr lang="en-US" sz="1800" dirty="0"/>
              <a:t>Power transfer: sending </a:t>
            </a:r>
            <a:r>
              <a:rPr lang="en-US" sz="1800" b="1" dirty="0">
                <a:solidFill>
                  <a:srgbClr val="C00000"/>
                </a:solidFill>
              </a:rPr>
              <a:t>high power </a:t>
            </a:r>
            <a:r>
              <a:rPr lang="en-US" sz="1800" dirty="0"/>
              <a:t>with single tone</a:t>
            </a:r>
          </a:p>
          <a:p>
            <a:pPr lvl="1"/>
            <a:r>
              <a:rPr lang="en-US" sz="1800" dirty="0"/>
              <a:t>Information transfer: relatively low power, </a:t>
            </a:r>
            <a:r>
              <a:rPr lang="en-US" sz="1800" b="1" dirty="0">
                <a:solidFill>
                  <a:srgbClr val="C00000"/>
                </a:solidFill>
              </a:rPr>
              <a:t>vulnerable</a:t>
            </a:r>
          </a:p>
          <a:p>
            <a:pPr lvl="1"/>
            <a:r>
              <a:rPr lang="en-US" sz="1800" b="1" dirty="0">
                <a:solidFill>
                  <a:srgbClr val="C00000"/>
                </a:solidFill>
              </a:rPr>
              <a:t>Power leakage </a:t>
            </a:r>
            <a:r>
              <a:rPr lang="en-US" sz="1800" dirty="0"/>
              <a:t>from power transmitter (</a:t>
            </a:r>
            <a:r>
              <a:rPr lang="en-US" sz="1800" dirty="0" err="1"/>
              <a:t>Ptx</a:t>
            </a:r>
            <a:r>
              <a:rPr lang="en-US" sz="1800" dirty="0"/>
              <a:t>) to data user (DU) → </a:t>
            </a:r>
            <a:r>
              <a:rPr lang="en-US" sz="1800" b="1" dirty="0">
                <a:solidFill>
                  <a:srgbClr val="C00000"/>
                </a:solidFill>
              </a:rPr>
              <a:t>fatal damage</a:t>
            </a:r>
            <a:r>
              <a:rPr lang="en-US" sz="2000" b="1" dirty="0">
                <a:solidFill>
                  <a:srgbClr val="C00000"/>
                </a:solidFill>
              </a:rPr>
              <a:t> </a:t>
            </a:r>
          </a:p>
          <a:p>
            <a:pPr>
              <a:buFont typeface="Wingdings" panose="05000000000000000000" pitchFamily="2" charset="2"/>
              <a:buChar char="§"/>
            </a:pPr>
            <a:r>
              <a:rPr lang="en-US" sz="2400" b="1" dirty="0">
                <a:solidFill>
                  <a:srgbClr val="002060"/>
                </a:solidFill>
              </a:rPr>
              <a:t>Objectives:</a:t>
            </a:r>
          </a:p>
          <a:p>
            <a:pPr lvl="1"/>
            <a:r>
              <a:rPr lang="en-US" sz="1800" dirty="0"/>
              <a:t>Maximize power from </a:t>
            </a:r>
            <a:r>
              <a:rPr lang="en-US" sz="1800" dirty="0" err="1"/>
              <a:t>Ptx</a:t>
            </a:r>
            <a:r>
              <a:rPr lang="en-US" sz="1800" dirty="0"/>
              <a:t> to power user (PU)</a:t>
            </a:r>
          </a:p>
          <a:p>
            <a:pPr lvl="1"/>
            <a:r>
              <a:rPr lang="en-US" sz="1800" dirty="0"/>
              <a:t>Maximize the received signal from data transmitter (</a:t>
            </a:r>
            <a:r>
              <a:rPr lang="en-US" sz="1800" dirty="0" err="1"/>
              <a:t>Dtx</a:t>
            </a:r>
            <a:r>
              <a:rPr lang="en-US" sz="1800" dirty="0"/>
              <a:t>) to data user (DU)</a:t>
            </a:r>
          </a:p>
          <a:p>
            <a:pPr lvl="1"/>
            <a:r>
              <a:rPr lang="en-US" sz="1800" dirty="0"/>
              <a:t>Limit the leakage power delivered from </a:t>
            </a:r>
            <a:r>
              <a:rPr lang="en-US" sz="1800" dirty="0" err="1"/>
              <a:t>Ptx</a:t>
            </a:r>
            <a:r>
              <a:rPr lang="en-US" sz="1800" dirty="0"/>
              <a:t> to DU </a:t>
            </a:r>
            <a:r>
              <a:rPr lang="en-US" sz="1800" dirty="0">
                <a:sym typeface="Wingdings" panose="05000000000000000000" pitchFamily="2" charset="2"/>
              </a:rPr>
              <a:t> Nulling technique</a:t>
            </a:r>
            <a:r>
              <a:rPr lang="en-US" sz="1800" dirty="0"/>
              <a:t>.</a:t>
            </a:r>
            <a:endParaRPr lang="en-US" sz="2000" dirty="0"/>
          </a:p>
        </p:txBody>
      </p:sp>
      <p:sp>
        <p:nvSpPr>
          <p:cNvPr id="3" name="TextBox 2">
            <a:extLst>
              <a:ext uri="{FF2B5EF4-FFF2-40B4-BE49-F238E27FC236}">
                <a16:creationId xmlns:a16="http://schemas.microsoft.com/office/drawing/2014/main" id="{49EA9236-FDE1-FE1D-3501-4D33432A1DCE}"/>
              </a:ext>
            </a:extLst>
          </p:cNvPr>
          <p:cNvSpPr txBox="1"/>
          <p:nvPr/>
        </p:nvSpPr>
        <p:spPr>
          <a:xfrm>
            <a:off x="1122763" y="131075"/>
            <a:ext cx="486030" cy="769441"/>
          </a:xfrm>
          <a:prstGeom prst="rect">
            <a:avLst/>
          </a:prstGeom>
          <a:noFill/>
        </p:spPr>
        <p:txBody>
          <a:bodyPr wrap="none" rtlCol="0">
            <a:spAutoFit/>
          </a:bodyPr>
          <a:lstStyle/>
          <a:p>
            <a:r>
              <a:rPr lang="en-US" sz="4400" b="1" dirty="0">
                <a:solidFill>
                  <a:schemeClr val="bg1"/>
                </a:solidFill>
              </a:rPr>
              <a:t>I.</a:t>
            </a:r>
          </a:p>
        </p:txBody>
      </p:sp>
      <p:sp>
        <p:nvSpPr>
          <p:cNvPr id="4" name="Slide Number Placeholder 3">
            <a:extLst>
              <a:ext uri="{FF2B5EF4-FFF2-40B4-BE49-F238E27FC236}">
                <a16:creationId xmlns:a16="http://schemas.microsoft.com/office/drawing/2014/main" id="{F79E210A-8668-E996-EFAE-7845C85E9292}"/>
              </a:ext>
            </a:extLst>
          </p:cNvPr>
          <p:cNvSpPr>
            <a:spLocks noGrp="1"/>
          </p:cNvSpPr>
          <p:nvPr>
            <p:ph type="sldNum" sz="quarter" idx="12"/>
          </p:nvPr>
        </p:nvSpPr>
        <p:spPr/>
        <p:txBody>
          <a:bodyPr/>
          <a:lstStyle/>
          <a:p>
            <a:fld id="{DE4B9FC7-9BD6-4BEA-B4D6-9C1A186C9324}" type="slidenum">
              <a:rPr lang="en-US" smtClean="0"/>
              <a:pPr/>
              <a:t>5</a:t>
            </a:fld>
            <a:endParaRPr lang="en-US" dirty="0"/>
          </a:p>
        </p:txBody>
      </p:sp>
      <p:pic>
        <p:nvPicPr>
          <p:cNvPr id="1026" name="Picture 2" descr="Damage icon - Download on Iconfinder on Iconfinder">
            <a:extLst>
              <a:ext uri="{FF2B5EF4-FFF2-40B4-BE49-F238E27FC236}">
                <a16:creationId xmlns:a16="http://schemas.microsoft.com/office/drawing/2014/main" id="{914EB8E3-6E05-FBCF-4A0A-A46BC25015F1}"/>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82523" y="2651430"/>
            <a:ext cx="273805" cy="273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515556A-3BD9-4547-5245-3CF4536495C4}"/>
              </a:ext>
            </a:extLst>
          </p:cNvPr>
          <p:cNvPicPr>
            <a:picLocks noChangeAspect="1"/>
          </p:cNvPicPr>
          <p:nvPr/>
        </p:nvPicPr>
        <p:blipFill>
          <a:blip r:embed="rId5"/>
          <a:stretch>
            <a:fillRect/>
          </a:stretch>
        </p:blipFill>
        <p:spPr>
          <a:xfrm>
            <a:off x="8064501" y="681608"/>
            <a:ext cx="3064136" cy="2557059"/>
          </a:xfrm>
          <a:prstGeom prst="rect">
            <a:avLst/>
          </a:prstGeom>
        </p:spPr>
      </p:pic>
      <p:sp>
        <p:nvSpPr>
          <p:cNvPr id="11" name="Callout: Line 10">
            <a:extLst>
              <a:ext uri="{FF2B5EF4-FFF2-40B4-BE49-F238E27FC236}">
                <a16:creationId xmlns:a16="http://schemas.microsoft.com/office/drawing/2014/main" id="{06629BDD-E427-2BEC-4870-07C55C387C8F}"/>
              </a:ext>
            </a:extLst>
          </p:cNvPr>
          <p:cNvSpPr/>
          <p:nvPr/>
        </p:nvSpPr>
        <p:spPr>
          <a:xfrm>
            <a:off x="10774492" y="1759475"/>
            <a:ext cx="1150808" cy="320635"/>
          </a:xfrm>
          <a:prstGeom prst="borderCallout1">
            <a:avLst>
              <a:gd name="adj1" fmla="val 74202"/>
              <a:gd name="adj2" fmla="val -3788"/>
              <a:gd name="adj3" fmla="val 130324"/>
              <a:gd name="adj4" fmla="val -30541"/>
            </a:avLst>
          </a:pr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OFDM signal</a:t>
            </a:r>
          </a:p>
        </p:txBody>
      </p:sp>
      <p:sp>
        <p:nvSpPr>
          <p:cNvPr id="12" name="Callout: Line 11">
            <a:extLst>
              <a:ext uri="{FF2B5EF4-FFF2-40B4-BE49-F238E27FC236}">
                <a16:creationId xmlns:a16="http://schemas.microsoft.com/office/drawing/2014/main" id="{E58826E5-A210-BCD3-0CFC-E6981109F06D}"/>
              </a:ext>
            </a:extLst>
          </p:cNvPr>
          <p:cNvSpPr/>
          <p:nvPr/>
        </p:nvSpPr>
        <p:spPr>
          <a:xfrm>
            <a:off x="10199088" y="951235"/>
            <a:ext cx="1150808" cy="320635"/>
          </a:xfrm>
          <a:prstGeom prst="borderCallout1">
            <a:avLst>
              <a:gd name="adj1" fmla="val 74202"/>
              <a:gd name="adj2" fmla="val -3788"/>
              <a:gd name="adj3" fmla="val 130324"/>
              <a:gd name="adj4" fmla="val -30541"/>
            </a:avLst>
          </a:pr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C00000"/>
                </a:solidFill>
              </a:rPr>
              <a:t>Power Signal</a:t>
            </a:r>
          </a:p>
        </p:txBody>
      </p:sp>
    </p:spTree>
    <p:extLst>
      <p:ext uri="{BB962C8B-B14F-4D97-AF65-F5344CB8AC3E}">
        <p14:creationId xmlns:p14="http://schemas.microsoft.com/office/powerpoint/2010/main" val="3758326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FB0705-96D0-EF4C-C3C5-4B145F784100}"/>
              </a:ext>
            </a:extLst>
          </p:cNvPr>
          <p:cNvPicPr>
            <a:picLocks noChangeAspect="1"/>
          </p:cNvPicPr>
          <p:nvPr/>
        </p:nvPicPr>
        <p:blipFill>
          <a:blip r:embed="rId3"/>
          <a:stretch>
            <a:fillRect/>
          </a:stretch>
        </p:blipFill>
        <p:spPr>
          <a:xfrm>
            <a:off x="3467053" y="2081038"/>
            <a:ext cx="8038599" cy="4603774"/>
          </a:xfrm>
          <a:prstGeom prst="rect">
            <a:avLst/>
          </a:prstGeom>
        </p:spPr>
      </p:pic>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C3A0C0A-E400-44C8-9B4D-40B68BB3BA4D}"/>
                  </a:ext>
                </a:extLst>
              </p:cNvPr>
              <p:cNvSpPr>
                <a:spLocks noGrp="1"/>
              </p:cNvSpPr>
              <p:nvPr>
                <p:ph idx="1"/>
              </p:nvPr>
            </p:nvSpPr>
            <p:spPr>
              <a:xfrm>
                <a:off x="838200" y="1330108"/>
                <a:ext cx="10248900" cy="5242142"/>
              </a:xfrm>
            </p:spPr>
            <p:txBody>
              <a:bodyPr>
                <a:normAutofit/>
              </a:bodyPr>
              <a:lstStyle/>
              <a:p>
                <a:pPr marL="285750" lvl="1" indent="-285750">
                  <a:buFont typeface="Wingdings" panose="05000000000000000000" pitchFamily="2" charset="2"/>
                  <a:buChar char="§"/>
                </a:pPr>
                <a:r>
                  <a:rPr lang="en-US" sz="1800" b="1" dirty="0"/>
                  <a:t>Consider a RIS-assisted SWIPT system</a:t>
                </a:r>
              </a:p>
              <a:p>
                <a14:m>
                  <m:oMath xmlns:m="http://schemas.openxmlformats.org/officeDocument/2006/math">
                    <m:sSup>
                      <m:sSupPr>
                        <m:ctrlPr>
                          <a:rPr lang="en-US" sz="1800" b="0" i="1" smtClean="0">
                            <a:latin typeface="Cambria Math" panose="02040503050406030204" pitchFamily="18" charset="0"/>
                          </a:rPr>
                        </m:ctrlPr>
                      </m:sSupPr>
                      <m:e>
                        <m:r>
                          <m:rPr>
                            <m:sty m:val="p"/>
                          </m:rPr>
                          <a:rPr lang="en-US" sz="1800" b="0" i="0" smtClean="0">
                            <a:latin typeface="Cambria Math" panose="02040503050406030204" pitchFamily="18" charset="0"/>
                          </a:rPr>
                          <m:t>h</m:t>
                        </m:r>
                      </m:e>
                      <m:sup>
                        <m:r>
                          <m:rPr>
                            <m:sty m:val="p"/>
                          </m:rPr>
                          <a:rPr lang="en-US" sz="1800" b="0" i="0" smtClean="0">
                            <a:latin typeface="Cambria Math" panose="02040503050406030204" pitchFamily="18" charset="0"/>
                          </a:rPr>
                          <m:t>A</m:t>
                        </m:r>
                        <m:r>
                          <a:rPr lang="en-US" sz="1800" b="0" i="0" smtClean="0">
                            <a:latin typeface="Cambria Math" panose="02040503050406030204" pitchFamily="18" charset="0"/>
                          </a:rPr>
                          <m:t>−</m:t>
                        </m:r>
                        <m:r>
                          <m:rPr>
                            <m:sty m:val="p"/>
                          </m:rPr>
                          <a:rPr lang="en-US" sz="1800" b="0" i="0" smtClean="0">
                            <a:latin typeface="Cambria Math" panose="02040503050406030204" pitchFamily="18" charset="0"/>
                          </a:rPr>
                          <m:t>B</m:t>
                        </m:r>
                      </m:sup>
                    </m:sSup>
                  </m:oMath>
                </a14:m>
                <a:r>
                  <a:rPr lang="en-US" sz="1800" dirty="0"/>
                  <a:t>: direct channel between A and B [2]</a:t>
                </a:r>
              </a:p>
              <a:p>
                <a:endParaRPr lang="en-US" sz="1800" dirty="0"/>
              </a:p>
              <a:p>
                <a:pPr marL="0" indent="0">
                  <a:buNone/>
                </a:pPr>
                <a:endParaRPr lang="en-US" sz="1800" dirty="0"/>
              </a:p>
              <a:p>
                <a:endParaRPr lang="en-US" sz="1800" dirty="0"/>
              </a:p>
            </p:txBody>
          </p:sp>
        </mc:Choice>
        <mc:Fallback xmlns="">
          <p:sp>
            <p:nvSpPr>
              <p:cNvPr id="2" name="Content Placeholder 1">
                <a:extLst>
                  <a:ext uri="{FF2B5EF4-FFF2-40B4-BE49-F238E27FC236}">
                    <a16:creationId xmlns:a16="http://schemas.microsoft.com/office/drawing/2014/main" id="{DC3A0C0A-E400-44C8-9B4D-40B68BB3BA4D}"/>
                  </a:ext>
                </a:extLst>
              </p:cNvPr>
              <p:cNvSpPr>
                <a:spLocks noGrp="1" noRot="1" noChangeAspect="1" noMove="1" noResize="1" noEditPoints="1" noAdjustHandles="1" noChangeArrowheads="1" noChangeShapeType="1" noTextEdit="1"/>
              </p:cNvSpPr>
              <p:nvPr>
                <p:ph idx="1"/>
              </p:nvPr>
            </p:nvSpPr>
            <p:spPr>
              <a:xfrm>
                <a:off x="838200" y="1330108"/>
                <a:ext cx="10248900" cy="5242142"/>
              </a:xfrm>
              <a:blipFill>
                <a:blip r:embed="rId4"/>
                <a:stretch>
                  <a:fillRect l="-416" t="-1047"/>
                </a:stretch>
              </a:blipFill>
            </p:spPr>
            <p:txBody>
              <a:bodyPr/>
              <a:lstStyle/>
              <a:p>
                <a:r>
                  <a:rPr lang="en-US">
                    <a:noFill/>
                  </a:rPr>
                  <a:t> </a:t>
                </a:r>
              </a:p>
            </p:txBody>
          </p:sp>
        </mc:Fallback>
      </mc:AlternateContent>
      <p:sp>
        <p:nvSpPr>
          <p:cNvPr id="6" name="Title 5">
            <a:extLst>
              <a:ext uri="{FF2B5EF4-FFF2-40B4-BE49-F238E27FC236}">
                <a16:creationId xmlns:a16="http://schemas.microsoft.com/office/drawing/2014/main" id="{CB785A0F-3F90-4919-8DE7-C2F6BDCE5AD0}"/>
              </a:ext>
            </a:extLst>
          </p:cNvPr>
          <p:cNvSpPr>
            <a:spLocks noGrp="1"/>
          </p:cNvSpPr>
          <p:nvPr>
            <p:ph type="title"/>
          </p:nvPr>
        </p:nvSpPr>
        <p:spPr>
          <a:xfrm>
            <a:off x="1838324" y="4545"/>
            <a:ext cx="9515475" cy="1100355"/>
          </a:xfrm>
        </p:spPr>
        <p:txBody>
          <a:bodyPr/>
          <a:lstStyle/>
          <a:p>
            <a:r>
              <a:rPr lang="en-US" dirty="0"/>
              <a:t>Problem Formulation</a:t>
            </a:r>
            <a:endParaRPr lang="en-US" b="0" dirty="0"/>
          </a:p>
        </p:txBody>
      </p:sp>
      <p:sp>
        <p:nvSpPr>
          <p:cNvPr id="3" name="TextBox 2">
            <a:extLst>
              <a:ext uri="{FF2B5EF4-FFF2-40B4-BE49-F238E27FC236}">
                <a16:creationId xmlns:a16="http://schemas.microsoft.com/office/drawing/2014/main" id="{CD18D6B9-1CCE-1713-BE6A-2D17ED0B7DD1}"/>
              </a:ext>
            </a:extLst>
          </p:cNvPr>
          <p:cNvSpPr txBox="1"/>
          <p:nvPr/>
        </p:nvSpPr>
        <p:spPr>
          <a:xfrm>
            <a:off x="1097363" y="131075"/>
            <a:ext cx="636713" cy="769441"/>
          </a:xfrm>
          <a:prstGeom prst="rect">
            <a:avLst/>
          </a:prstGeom>
          <a:noFill/>
        </p:spPr>
        <p:txBody>
          <a:bodyPr wrap="none" rtlCol="0">
            <a:spAutoFit/>
          </a:bodyPr>
          <a:lstStyle/>
          <a:p>
            <a:r>
              <a:rPr lang="en-US" sz="4400" b="1" dirty="0">
                <a:solidFill>
                  <a:schemeClr val="bg1"/>
                </a:solidFill>
              </a:rPr>
              <a:t>II.</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6467736-6E1D-7B17-241D-626D94C7A208}"/>
                  </a:ext>
                </a:extLst>
              </p:cNvPr>
              <p:cNvSpPr txBox="1"/>
              <p:nvPr/>
            </p:nvSpPr>
            <p:spPr>
              <a:xfrm>
                <a:off x="4616872" y="1463653"/>
                <a:ext cx="4235256" cy="7600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m:rPr>
                              <m:sty m:val="p"/>
                            </m:rPr>
                            <a:rPr lang="en-US" sz="1800" b="0" i="0" smtClean="0">
                              <a:latin typeface="Cambria Math" panose="02040503050406030204" pitchFamily="18" charset="0"/>
                            </a:rPr>
                            <m:t>h</m:t>
                          </m:r>
                        </m:e>
                        <m:sup>
                          <m:r>
                            <m:rPr>
                              <m:sty m:val="p"/>
                            </m:rPr>
                            <a:rPr lang="en-US" sz="1800" b="0" i="0" smtClean="0">
                              <a:latin typeface="Cambria Math" panose="02040503050406030204" pitchFamily="18" charset="0"/>
                            </a:rPr>
                            <m:t>A</m:t>
                          </m:r>
                          <m:r>
                            <a:rPr lang="en-US" sz="1800" b="0" i="0" smtClean="0">
                              <a:latin typeface="Cambria Math" panose="02040503050406030204" pitchFamily="18" charset="0"/>
                            </a:rPr>
                            <m:t>−</m:t>
                          </m:r>
                          <m:r>
                            <m:rPr>
                              <m:sty m:val="p"/>
                            </m:rPr>
                            <a:rPr lang="en-US" sz="1800" b="0" i="0" smtClean="0">
                              <a:latin typeface="Cambria Math" panose="02040503050406030204" pitchFamily="18" charset="0"/>
                            </a:rPr>
                            <m:t>B</m:t>
                          </m:r>
                        </m:sup>
                      </m:sSup>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𝜆</m:t>
                              </m:r>
                            </m:e>
                            <m:sub>
                              <m:r>
                                <a:rPr lang="en-US" sz="1800" b="0" i="1" smtClean="0">
                                  <a:latin typeface="Cambria Math" panose="02040503050406030204" pitchFamily="18" charset="0"/>
                                </a:rPr>
                                <m:t>𝑐</m:t>
                              </m:r>
                            </m:sub>
                          </m:sSub>
                          <m:rad>
                            <m:radPr>
                              <m:degHide m:val="on"/>
                              <m:ctrlPr>
                                <a:rPr lang="en-US" sz="1800" b="0" i="1" smtClean="0">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𝐺</m:t>
                                  </m:r>
                                </m:e>
                                <m:sup>
                                  <m:r>
                                    <a:rPr lang="en-US" i="1">
                                      <a:latin typeface="Cambria Math" panose="02040503050406030204" pitchFamily="18" charset="0"/>
                                    </a:rPr>
                                    <m:t>𝐴</m:t>
                                  </m:r>
                                </m:sup>
                              </m:sSup>
                              <m:sSup>
                                <m:sSupPr>
                                  <m:ctrlPr>
                                    <a:rPr lang="en-US" i="1">
                                      <a:latin typeface="Cambria Math" panose="02040503050406030204" pitchFamily="18" charset="0"/>
                                    </a:rPr>
                                  </m:ctrlPr>
                                </m:sSupPr>
                                <m:e>
                                  <m:r>
                                    <a:rPr lang="en-US" i="1">
                                      <a:latin typeface="Cambria Math" panose="02040503050406030204" pitchFamily="18" charset="0"/>
                                    </a:rPr>
                                    <m:t>𝐺</m:t>
                                  </m:r>
                                </m:e>
                                <m:sup>
                                  <m:r>
                                    <a:rPr lang="en-US" i="1">
                                      <a:latin typeface="Cambria Math" panose="02040503050406030204" pitchFamily="18" charset="0"/>
                                    </a:rPr>
                                    <m:t>𝐵</m:t>
                                  </m:r>
                                </m:sup>
                              </m:sSup>
                            </m:e>
                          </m:rad>
                        </m:num>
                        <m:den>
                          <m:r>
                            <a:rPr lang="en-US" sz="1800" b="0" i="1" smtClean="0">
                              <a:latin typeface="Cambria Math" panose="02040503050406030204" pitchFamily="18" charset="0"/>
                            </a:rPr>
                            <m:t>4</m:t>
                          </m:r>
                          <m:r>
                            <a:rPr lang="en-US" sz="1800" b="0" i="1" smtClean="0">
                              <a:latin typeface="Cambria Math" panose="02040503050406030204" pitchFamily="18" charset="0"/>
                            </a:rPr>
                            <m:t>𝜋</m:t>
                          </m:r>
                          <m:r>
                            <a:rPr lang="en-US" sz="1800" b="0" i="1" smtClean="0">
                              <a:latin typeface="Cambria Math" panose="02040503050406030204" pitchFamily="18" charset="0"/>
                            </a:rPr>
                            <m:t>𝑑</m:t>
                          </m:r>
                        </m:den>
                      </m:f>
                      <m:func>
                        <m:funcPr>
                          <m:ctrlPr>
                            <a:rPr lang="en-US" sz="1800" b="0" i="1" smtClean="0">
                              <a:latin typeface="Cambria Math" panose="02040503050406030204" pitchFamily="18" charset="0"/>
                            </a:rPr>
                          </m:ctrlPr>
                        </m:funcPr>
                        <m:fName>
                          <m:r>
                            <m:rPr>
                              <m:sty m:val="p"/>
                            </m:rPr>
                            <a:rPr lang="en-US" sz="1800" b="0" i="0" smtClean="0">
                              <a:latin typeface="Cambria Math" panose="02040503050406030204" pitchFamily="18" charset="0"/>
                            </a:rPr>
                            <m:t>exp</m:t>
                          </m:r>
                        </m:fName>
                        <m:e>
                          <m:d>
                            <m:dPr>
                              <m:ctrlPr>
                                <a:rPr lang="en-US" sz="1800" b="0" i="1" smtClean="0">
                                  <a:latin typeface="Cambria Math" panose="02040503050406030204" pitchFamily="18" charset="0"/>
                                </a:rPr>
                              </m:ctrlPr>
                            </m:dPr>
                            <m:e>
                              <m:r>
                                <a:rPr lang="en-US" sz="1800" b="0" i="1" smtClean="0">
                                  <a:latin typeface="Cambria Math" panose="02040503050406030204" pitchFamily="18" charset="0"/>
                                </a:rPr>
                                <m:t>−</m:t>
                              </m:r>
                              <m:r>
                                <a:rPr lang="en-US" sz="1800" b="0" i="1" smtClean="0">
                                  <a:latin typeface="Cambria Math" panose="02040503050406030204" pitchFamily="18" charset="0"/>
                                </a:rPr>
                                <m:t>𝑗</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r>
                                    <a:rPr lang="en-US" sz="1800" b="0" i="1" smtClean="0">
                                      <a:latin typeface="Cambria Math" panose="02040503050406030204" pitchFamily="18" charset="0"/>
                                    </a:rPr>
                                    <m:t>𝜋</m:t>
                                  </m:r>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𝜆</m:t>
                                      </m:r>
                                    </m:e>
                                    <m:sub>
                                      <m:r>
                                        <a:rPr lang="en-US" sz="1800" b="0" i="1" smtClean="0">
                                          <a:latin typeface="Cambria Math" panose="02040503050406030204" pitchFamily="18" charset="0"/>
                                        </a:rPr>
                                        <m:t>𝑐</m:t>
                                      </m:r>
                                    </m:sub>
                                  </m:sSub>
                                </m:den>
                              </m:f>
                              <m:r>
                                <a:rPr lang="en-US" sz="1800" b="0" i="1" smtClean="0">
                                  <a:latin typeface="Cambria Math" panose="02040503050406030204" pitchFamily="18" charset="0"/>
                                </a:rPr>
                                <m:t>𝑑</m:t>
                              </m:r>
                            </m:e>
                          </m:d>
                        </m:e>
                      </m:func>
                    </m:oMath>
                  </m:oMathPara>
                </a14:m>
                <a:endParaRPr lang="en-US" dirty="0"/>
              </a:p>
            </p:txBody>
          </p:sp>
        </mc:Choice>
        <mc:Fallback xmlns="">
          <p:sp>
            <p:nvSpPr>
              <p:cNvPr id="8" name="TextBox 7">
                <a:extLst>
                  <a:ext uri="{FF2B5EF4-FFF2-40B4-BE49-F238E27FC236}">
                    <a16:creationId xmlns:a16="http://schemas.microsoft.com/office/drawing/2014/main" id="{E6467736-6E1D-7B17-241D-626D94C7A208}"/>
                  </a:ext>
                </a:extLst>
              </p:cNvPr>
              <p:cNvSpPr txBox="1">
                <a:spLocks noRot="1" noChangeAspect="1" noMove="1" noResize="1" noEditPoints="1" noAdjustHandles="1" noChangeArrowheads="1" noChangeShapeType="1" noTextEdit="1"/>
              </p:cNvSpPr>
              <p:nvPr/>
            </p:nvSpPr>
            <p:spPr>
              <a:xfrm>
                <a:off x="4616872" y="1463653"/>
                <a:ext cx="4235256" cy="760080"/>
              </a:xfrm>
              <a:prstGeom prst="rect">
                <a:avLst/>
              </a:prstGeom>
              <a:blipFill>
                <a:blip r:embed="rId5"/>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DA06903-C50A-29BF-C001-B9E66FD8E9C1}"/>
              </a:ext>
            </a:extLst>
          </p:cNvPr>
          <p:cNvSpPr txBox="1"/>
          <p:nvPr/>
        </p:nvSpPr>
        <p:spPr>
          <a:xfrm>
            <a:off x="224790" y="6551152"/>
            <a:ext cx="11967210" cy="246221"/>
          </a:xfrm>
          <a:prstGeom prst="rect">
            <a:avLst/>
          </a:prstGeom>
          <a:noFill/>
        </p:spPr>
        <p:txBody>
          <a:bodyPr wrap="square" rtlCol="0">
            <a:spAutoFit/>
          </a:bodyPr>
          <a:lstStyle/>
          <a:p>
            <a:r>
              <a:rPr lang="en-US" sz="1000" dirty="0"/>
              <a:t>[2] N. M. Tran, et al., "Reconfigurable-Intelligent-Surface-Aided Wireless Power Transfer Systems: Analysis and Implementation," in IEEE Internet of Things Journal, vol. 9, no. 21, pp. 21338-21356, 1 Nov.1, 2022.</a:t>
            </a:r>
          </a:p>
        </p:txBody>
      </p:sp>
      <p:sp>
        <p:nvSpPr>
          <p:cNvPr id="11" name="Slide Number Placeholder 10">
            <a:extLst>
              <a:ext uri="{FF2B5EF4-FFF2-40B4-BE49-F238E27FC236}">
                <a16:creationId xmlns:a16="http://schemas.microsoft.com/office/drawing/2014/main" id="{FA6D860F-2162-F887-317B-4EBB6EC27CAD}"/>
              </a:ext>
            </a:extLst>
          </p:cNvPr>
          <p:cNvSpPr>
            <a:spLocks noGrp="1"/>
          </p:cNvSpPr>
          <p:nvPr>
            <p:ph type="sldNum" sz="quarter" idx="12"/>
          </p:nvPr>
        </p:nvSpPr>
        <p:spPr/>
        <p:txBody>
          <a:bodyPr/>
          <a:lstStyle/>
          <a:p>
            <a:fld id="{DE4B9FC7-9BD6-4BEA-B4D6-9C1A186C9324}" type="slidenum">
              <a:rPr lang="en-US" smtClean="0"/>
              <a:pPr/>
              <a:t>6</a:t>
            </a:fld>
            <a:endParaRPr lang="en-US" dirty="0"/>
          </a:p>
        </p:txBody>
      </p:sp>
      <p:sp>
        <p:nvSpPr>
          <p:cNvPr id="9" name="TextBox 8">
            <a:extLst>
              <a:ext uri="{FF2B5EF4-FFF2-40B4-BE49-F238E27FC236}">
                <a16:creationId xmlns:a16="http://schemas.microsoft.com/office/drawing/2014/main" id="{4FC0CADD-7CE8-60BD-B18F-1D3A9CBAF5B5}"/>
              </a:ext>
            </a:extLst>
          </p:cNvPr>
          <p:cNvSpPr txBox="1"/>
          <p:nvPr/>
        </p:nvSpPr>
        <p:spPr>
          <a:xfrm>
            <a:off x="465833" y="4231928"/>
            <a:ext cx="2744982" cy="338554"/>
          </a:xfrm>
          <a:prstGeom prst="rect">
            <a:avLst/>
          </a:prstGeom>
          <a:noFill/>
          <a:ln w="19050">
            <a:solidFill>
              <a:srgbClr val="FFC000"/>
            </a:solidFill>
          </a:ln>
        </p:spPr>
        <p:txBody>
          <a:bodyPr wrap="none" rtlCol="0">
            <a:spAutoFit/>
          </a:bodyPr>
          <a:lstStyle/>
          <a:p>
            <a:r>
              <a:rPr lang="en-US" sz="1600" dirty="0"/>
              <a:t>RIS-aided SWIPT system model</a:t>
            </a:r>
          </a:p>
        </p:txBody>
      </p:sp>
      <p:cxnSp>
        <p:nvCxnSpPr>
          <p:cNvPr id="12" name="Straight Arrow Connector 11">
            <a:extLst>
              <a:ext uri="{FF2B5EF4-FFF2-40B4-BE49-F238E27FC236}">
                <a16:creationId xmlns:a16="http://schemas.microsoft.com/office/drawing/2014/main" id="{C436AA6C-E65E-B815-1B38-D22EB9404257}"/>
              </a:ext>
            </a:extLst>
          </p:cNvPr>
          <p:cNvCxnSpPr>
            <a:stCxn id="9" idx="3"/>
          </p:cNvCxnSpPr>
          <p:nvPr/>
        </p:nvCxnSpPr>
        <p:spPr>
          <a:xfrm>
            <a:off x="3210815" y="4401205"/>
            <a:ext cx="421376" cy="76944"/>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689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C3A0C0A-E400-44C8-9B4D-40B68BB3BA4D}"/>
                  </a:ext>
                </a:extLst>
              </p:cNvPr>
              <p:cNvSpPr>
                <a:spLocks noGrp="1"/>
              </p:cNvSpPr>
              <p:nvPr>
                <p:ph idx="1"/>
              </p:nvPr>
            </p:nvSpPr>
            <p:spPr>
              <a:xfrm>
                <a:off x="838200" y="1330108"/>
                <a:ext cx="6692900" cy="5242142"/>
              </a:xfrm>
            </p:spPr>
            <p:txBody>
              <a:bodyPr>
                <a:noAutofit/>
              </a:bodyPr>
              <a:lstStyle/>
              <a:p>
                <a:pPr marL="285750" lvl="1" indent="-285750">
                  <a:buFont typeface="Wingdings" panose="05000000000000000000" pitchFamily="2" charset="2"/>
                  <a:buChar char="§"/>
                </a:pPr>
                <a:r>
                  <a:rPr lang="en-US" sz="1600" dirty="0"/>
                  <a:t>Reflection coefficient of unit cell (</a:t>
                </a:r>
                <a:r>
                  <a:rPr lang="en-US" sz="1600" dirty="0" err="1"/>
                  <a:t>m,n</a:t>
                </a:r>
                <a:r>
                  <a:rPr lang="en-US" sz="1600" dirty="0"/>
                  <a:t>) in RIS tile </a:t>
                </a:r>
                <a:r>
                  <a:rPr lang="en-US" sz="1600" i="1" dirty="0"/>
                  <a:t>k</a:t>
                </a:r>
                <a:endParaRPr lang="en-US" sz="1600" dirty="0"/>
              </a:p>
              <a:p>
                <a:pPr marL="457200" lvl="2" indent="0">
                  <a:buNone/>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Γ</m:t>
                          </m:r>
                        </m:e>
                        <m:sub>
                          <m:r>
                            <a:rPr lang="en-US" sz="1600" b="0" i="1" smtClean="0">
                              <a:latin typeface="Cambria Math" panose="02040503050406030204" pitchFamily="18" charset="0"/>
                            </a:rPr>
                            <m:t>𝑘</m:t>
                          </m:r>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0" i="1" smtClean="0">
                              <a:latin typeface="Cambria Math" panose="02040503050406030204" pitchFamily="18" charset="0"/>
                            </a:rPr>
                            <m:t>,</m:t>
                          </m:r>
                          <m:r>
                            <a:rPr lang="en-US" sz="1600" b="0" i="1" smtClean="0">
                              <a:latin typeface="Cambria Math" panose="02040503050406030204" pitchFamily="18" charset="0"/>
                            </a:rPr>
                            <m:t>𝑛</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Γ</m:t>
                          </m:r>
                        </m:e>
                        <m:sub>
                          <m:r>
                            <a:rPr lang="en-US" sz="1600" b="0" i="1" smtClean="0">
                              <a:latin typeface="Cambria Math" panose="02040503050406030204" pitchFamily="18" charset="0"/>
                            </a:rPr>
                            <m:t>0</m:t>
                          </m:r>
                        </m:sub>
                      </m:sSub>
                      <m:func>
                        <m:funcPr>
                          <m:ctrlPr>
                            <a:rPr lang="en-US" sz="1600" b="0" i="1" smtClean="0">
                              <a:latin typeface="Cambria Math" panose="02040503050406030204" pitchFamily="18" charset="0"/>
                            </a:rPr>
                          </m:ctrlPr>
                        </m:funcPr>
                        <m:fName>
                          <m:r>
                            <m:rPr>
                              <m:sty m:val="p"/>
                            </m:rPr>
                            <a:rPr lang="en-US" sz="1600" b="0" i="0" smtClean="0">
                              <a:latin typeface="Cambria Math" panose="02040503050406030204" pitchFamily="18" charset="0"/>
                            </a:rPr>
                            <m:t>exp</m:t>
                          </m:r>
                        </m:fName>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m:t>
                              </m:r>
                              <m:r>
                                <a:rPr lang="en-US" sz="1600" b="0" i="1" smtClean="0">
                                  <a:latin typeface="Cambria Math" panose="02040503050406030204" pitchFamily="18" charset="0"/>
                                </a:rPr>
                                <m:t>𝑗</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r>
                                    <a:rPr lang="en-US" sz="1600" b="0" i="1" smtClean="0">
                                      <a:latin typeface="Cambria Math" panose="02040503050406030204" pitchFamily="18" charset="0"/>
                                    </a:rPr>
                                    <m:t>𝜋</m:t>
                                  </m:r>
                                </m:num>
                                <m:den>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𝜆</m:t>
                                      </m:r>
                                    </m:e>
                                    <m:sub>
                                      <m:r>
                                        <a:rPr lang="en-US" sz="1600" b="0" i="1" smtClean="0">
                                          <a:latin typeface="Cambria Math" panose="02040503050406030204" pitchFamily="18" charset="0"/>
                                        </a:rPr>
                                        <m:t>𝑐</m:t>
                                      </m:r>
                                    </m:sub>
                                  </m:sSub>
                                </m:den>
                              </m:f>
                              <m:sSubSup>
                                <m:sSubSupPr>
                                  <m:ctrlPr>
                                    <a:rPr lang="en-US" sz="1600" b="1" i="1" smtClean="0">
                                      <a:latin typeface="Cambria Math" panose="02040503050406030204" pitchFamily="18" charset="0"/>
                                    </a:rPr>
                                  </m:ctrlPr>
                                </m:sSubSupPr>
                                <m:e>
                                  <m:r>
                                    <a:rPr lang="en-US" sz="1600" b="1" i="0" smtClean="0">
                                      <a:latin typeface="Cambria Math" panose="02040503050406030204" pitchFamily="18" charset="0"/>
                                    </a:rPr>
                                    <m:t>𝐜</m:t>
                                  </m:r>
                                </m:e>
                                <m:sub>
                                  <m:r>
                                    <a:rPr lang="en-US" sz="1600" b="0" i="1" smtClean="0">
                                      <a:latin typeface="Cambria Math" panose="02040503050406030204" pitchFamily="18" charset="0"/>
                                    </a:rPr>
                                    <m:t>𝑘</m:t>
                                  </m:r>
                                </m:sub>
                                <m:sup>
                                  <m:r>
                                    <m:rPr>
                                      <m:sty m:val="p"/>
                                    </m:rPr>
                                    <a:rPr lang="en-US" sz="1600" b="0" i="0" smtClean="0">
                                      <a:latin typeface="Cambria Math" panose="02040503050406030204" pitchFamily="18" charset="0"/>
                                    </a:rPr>
                                    <m:t>T</m:t>
                                  </m:r>
                                </m:sup>
                              </m:sSubSup>
                              <m:sSubSup>
                                <m:sSubSupPr>
                                  <m:ctrlPr>
                                    <a:rPr lang="en-US" sz="1600" b="1" i="1" smtClean="0">
                                      <a:latin typeface="Cambria Math" panose="02040503050406030204" pitchFamily="18" charset="0"/>
                                    </a:rPr>
                                  </m:ctrlPr>
                                </m:sSubSupPr>
                                <m:e>
                                  <m:r>
                                    <a:rPr lang="en-US" sz="1600" b="1" i="0" smtClean="0">
                                      <a:latin typeface="Cambria Math" panose="02040503050406030204" pitchFamily="18" charset="0"/>
                                    </a:rPr>
                                    <m:t>𝐪</m:t>
                                  </m:r>
                                </m:e>
                                <m:sub>
                                  <m:r>
                                    <a:rPr lang="en-US" sz="1600" b="0" i="1" smtClean="0">
                                      <a:latin typeface="Cambria Math" panose="02040503050406030204" pitchFamily="18" charset="0"/>
                                    </a:rPr>
                                    <m:t>𝑘</m:t>
                                  </m:r>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0" i="1" smtClean="0">
                                      <a:latin typeface="Cambria Math" panose="02040503050406030204" pitchFamily="18" charset="0"/>
                                    </a:rPr>
                                    <m:t>,</m:t>
                                  </m:r>
                                  <m:r>
                                    <a:rPr lang="en-US" sz="1600" b="0" i="1" smtClean="0">
                                      <a:latin typeface="Cambria Math" panose="02040503050406030204" pitchFamily="18" charset="0"/>
                                    </a:rPr>
                                    <m:t>𝑛</m:t>
                                  </m:r>
                                </m:sub>
                                <m:sup>
                                  <m:r>
                                    <m:rPr>
                                      <m:sty m:val="p"/>
                                    </m:rPr>
                                    <a:rPr lang="en-US" sz="1600" b="0" i="0" smtClean="0">
                                      <a:latin typeface="Cambria Math" panose="02040503050406030204" pitchFamily="18" charset="0"/>
                                    </a:rPr>
                                    <m:t>RIS</m:t>
                                  </m:r>
                                </m:sup>
                              </m:sSubSup>
                            </m:e>
                          </m:d>
                        </m:e>
                      </m:func>
                    </m:oMath>
                  </m:oMathPara>
                </a14:m>
                <a:endParaRPr lang="en-US" sz="1600" dirty="0"/>
              </a:p>
              <a:p>
                <a:pPr marL="457200" lvl="2" indent="0">
                  <a:buNone/>
                </a:pPr>
                <a:endParaRPr lang="en-US" sz="1600" dirty="0"/>
              </a:p>
              <a:p>
                <a:pPr marL="457200" lvl="2" indent="0">
                  <a:buNone/>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1" i="0" smtClean="0">
                              <a:latin typeface="Cambria Math" panose="02040503050406030204" pitchFamily="18" charset="0"/>
                            </a:rPr>
                            <m:t>𝚪</m:t>
                          </m:r>
                        </m:e>
                        <m:sub>
                          <m:r>
                            <a:rPr lang="en-US" sz="1600" b="0" i="1" smtClean="0">
                              <a:latin typeface="Cambria Math" panose="02040503050406030204" pitchFamily="18" charset="0"/>
                            </a:rPr>
                            <m:t>𝑘</m:t>
                          </m:r>
                        </m:sub>
                      </m:sSub>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Γ</m:t>
                                  </m:r>
                                </m:e>
                                <m:sub>
                                  <m:r>
                                    <a:rPr lang="en-US" sz="1600" b="0" i="1" smtClean="0">
                                      <a:latin typeface="Cambria Math" panose="02040503050406030204" pitchFamily="18" charset="0"/>
                                    </a:rPr>
                                    <m:t>𝑘</m:t>
                                  </m:r>
                                  <m:r>
                                    <a:rPr lang="en-US" sz="1600" b="0" i="1" smtClean="0">
                                      <a:latin typeface="Cambria Math" panose="02040503050406030204" pitchFamily="18" charset="0"/>
                                    </a:rPr>
                                    <m:t>,1,1</m:t>
                                  </m:r>
                                </m:sub>
                              </m:sSub>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Γ</m:t>
                                  </m:r>
                                </m:e>
                                <m:sub>
                                  <m:r>
                                    <a:rPr lang="en-US" sz="1600" b="0" i="1" smtClean="0">
                                      <a:latin typeface="Cambria Math" panose="02040503050406030204" pitchFamily="18" charset="0"/>
                                    </a:rPr>
                                    <m:t>𝑘</m:t>
                                  </m:r>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Γ</m:t>
                                  </m:r>
                                </m:e>
                                <m:sub>
                                  <m:r>
                                    <a:rPr lang="en-US" sz="1600" b="0" i="1" smtClean="0">
                                      <a:latin typeface="Cambria Math" panose="02040503050406030204" pitchFamily="18" charset="0"/>
                                    </a:rPr>
                                    <m:t>𝑘</m:t>
                                  </m:r>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0" i="1" smtClean="0">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Γ</m:t>
                                  </m:r>
                                </m:e>
                                <m:sub>
                                  <m:r>
                                    <a:rPr lang="en-US" sz="1600" b="0" i="1" smtClean="0">
                                      <a:latin typeface="Cambria Math" panose="02040503050406030204" pitchFamily="18" charset="0"/>
                                    </a:rPr>
                                    <m:t>𝑘</m:t>
                                  </m:r>
                                  <m:r>
                                    <a:rPr lang="en-US" sz="1600" b="0" i="1" smtClean="0">
                                      <a:latin typeface="Cambria Math" panose="02040503050406030204" pitchFamily="18" charset="0"/>
                                    </a:rPr>
                                    <m:t>,</m:t>
                                  </m:r>
                                  <m:r>
                                    <a:rPr lang="en-US" sz="1600" b="0" i="1" smtClean="0">
                                      <a:latin typeface="Cambria Math" panose="02040503050406030204" pitchFamily="18" charset="0"/>
                                    </a:rPr>
                                    <m:t>𝑚</m:t>
                                  </m:r>
                                  <m:r>
                                    <a:rPr lang="en-US" sz="1600" b="0" i="1" smtClean="0">
                                      <a:latin typeface="Cambria Math" panose="02040503050406030204" pitchFamily="18" charset="0"/>
                                    </a:rPr>
                                    <m:t>,</m:t>
                                  </m:r>
                                  <m:r>
                                    <a:rPr lang="en-US" sz="1600" b="0" i="1" smtClean="0">
                                      <a:latin typeface="Cambria Math" panose="02040503050406030204" pitchFamily="18" charset="0"/>
                                    </a:rPr>
                                    <m:t>𝑛</m:t>
                                  </m:r>
                                </m:sub>
                              </m:sSub>
                            </m:e>
                          </m:d>
                        </m:e>
                        <m:sup>
                          <m:r>
                            <a:rPr lang="en-US" sz="1600" b="0" i="1" smtClean="0">
                              <a:latin typeface="Cambria Math" panose="02040503050406030204" pitchFamily="18" charset="0"/>
                            </a:rPr>
                            <m:t>𝑇</m:t>
                          </m:r>
                        </m:sup>
                      </m:sSup>
                    </m:oMath>
                  </m:oMathPara>
                </a14:m>
                <a:endParaRPr lang="en-US" sz="1600" b="0" dirty="0"/>
              </a:p>
              <a:p>
                <a:pPr marL="457200" lvl="2" indent="0">
                  <a:buNone/>
                </a:pPr>
                <a:br>
                  <a:rPr lang="en-US" sz="1600" b="0" dirty="0"/>
                </a:br>
                <a:endParaRPr lang="en-US" sz="1600" dirty="0"/>
              </a:p>
              <a:p>
                <a:pPr>
                  <a:buFont typeface="Wingdings" panose="05000000000000000000" pitchFamily="2" charset="2"/>
                  <a:buChar char="§"/>
                </a:pPr>
                <a:r>
                  <a:rPr lang="en-US" sz="1600" dirty="0"/>
                  <a:t>Total receive signal at DU is</a:t>
                </a:r>
              </a:p>
              <a:p>
                <a:pPr marL="0" indent="0">
                  <a:buNone/>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𝑦</m:t>
                          </m:r>
                        </m:e>
                        <m:sup>
                          <m:r>
                            <m:rPr>
                              <m:sty m:val="p"/>
                            </m:rPr>
                            <a:rPr lang="en-US" sz="1600" b="0" i="0" smtClean="0">
                              <a:latin typeface="Cambria Math" panose="02040503050406030204" pitchFamily="18" charset="0"/>
                            </a:rPr>
                            <m:t>D</m:t>
                          </m:r>
                        </m:sup>
                      </m:sSup>
                      <m:r>
                        <a:rPr lang="en-US" sz="1600" b="0" i="1" smtClean="0">
                          <a:latin typeface="Cambria Math" panose="02040503050406030204" pitchFamily="18" charset="0"/>
                        </a:rPr>
                        <m:t>=</m:t>
                      </m:r>
                      <m:nary>
                        <m:naryPr>
                          <m:chr m:val="∑"/>
                          <m:ctrlPr>
                            <a:rPr lang="en-US" sz="1600" b="0" i="1" smtClean="0">
                              <a:latin typeface="Cambria Math" panose="02040503050406030204" pitchFamily="18" charset="0"/>
                            </a:rPr>
                          </m:ctrlPr>
                        </m:naryPr>
                        <m:sub>
                          <m:r>
                            <a:rPr lang="en-US" sz="1600" b="0" i="1" smtClean="0">
                              <a:latin typeface="Cambria Math" panose="02040503050406030204" pitchFamily="18" charset="0"/>
                            </a:rPr>
                            <m:t>𝑘</m:t>
                          </m:r>
                          <m:r>
                            <a:rPr lang="en-US" sz="1600" b="0" i="1" smtClean="0">
                              <a:latin typeface="Cambria Math" panose="02040503050406030204" pitchFamily="18" charset="0"/>
                            </a:rPr>
                            <m:t>=1</m:t>
                          </m:r>
                        </m:sub>
                        <m:sup>
                          <m:r>
                            <a:rPr lang="en-US" sz="1600" b="0" i="1" smtClean="0">
                              <a:latin typeface="Cambria Math" panose="02040503050406030204" pitchFamily="18" charset="0"/>
                            </a:rPr>
                            <m:t>𝐾</m:t>
                          </m:r>
                        </m:sup>
                        <m:e>
                          <m:sSubSup>
                            <m:sSubSupPr>
                              <m:ctrlPr>
                                <a:rPr lang="en-US" sz="1600" b="0" i="1" smtClean="0">
                                  <a:latin typeface="Cambria Math" panose="02040503050406030204" pitchFamily="18" charset="0"/>
                                </a:rPr>
                              </m:ctrlPr>
                            </m:sSubSupPr>
                            <m:e>
                              <m:r>
                                <a:rPr lang="en-US" sz="1600" b="1" i="0" smtClean="0">
                                  <a:latin typeface="Cambria Math" panose="02040503050406030204" pitchFamily="18" charset="0"/>
                                </a:rPr>
                                <m:t>𝚪</m:t>
                              </m:r>
                            </m:e>
                            <m:sub>
                              <m:r>
                                <a:rPr lang="en-US" sz="1600" b="0" i="1" smtClean="0">
                                  <a:latin typeface="Cambria Math" panose="02040503050406030204" pitchFamily="18" charset="0"/>
                                </a:rPr>
                                <m:t>𝑘</m:t>
                              </m:r>
                            </m:sub>
                            <m:sup>
                              <m:r>
                                <m:rPr>
                                  <m:sty m:val="p"/>
                                </m:rPr>
                                <a:rPr lang="en-US" sz="1600" b="0" i="0" smtClean="0">
                                  <a:latin typeface="Cambria Math" panose="02040503050406030204" pitchFamily="18" charset="0"/>
                                </a:rPr>
                                <m:t>T</m:t>
                              </m:r>
                            </m:sup>
                          </m:sSubSup>
                          <m:d>
                            <m:dPr>
                              <m:ctrlPr>
                                <a:rPr lang="en-US" sz="1600" b="0" i="1" smtClean="0">
                                  <a:latin typeface="Cambria Math" panose="02040503050406030204" pitchFamily="18" charset="0"/>
                                </a:rPr>
                              </m:ctrlPr>
                            </m:dPr>
                            <m:e>
                              <m:sSubSup>
                                <m:sSubSupPr>
                                  <m:ctrlPr>
                                    <a:rPr lang="en-US" sz="1600" b="0" i="1" smtClean="0">
                                      <a:latin typeface="Cambria Math" panose="02040503050406030204" pitchFamily="18" charset="0"/>
                                    </a:rPr>
                                  </m:ctrlPr>
                                </m:sSubSupPr>
                                <m:e>
                                  <m:r>
                                    <a:rPr lang="en-US" sz="1600" b="1" i="0" smtClean="0">
                                      <a:latin typeface="Cambria Math" panose="02040503050406030204" pitchFamily="18" charset="0"/>
                                    </a:rPr>
                                    <m:t>𝐡</m:t>
                                  </m:r>
                                </m:e>
                                <m:sub>
                                  <m:r>
                                    <a:rPr lang="en-US" sz="1600" b="0" i="1" smtClean="0">
                                      <a:latin typeface="Cambria Math" panose="02040503050406030204" pitchFamily="18" charset="0"/>
                                    </a:rPr>
                                    <m:t>𝑘</m:t>
                                  </m:r>
                                </m:sub>
                                <m:sup>
                                  <m:r>
                                    <m:rPr>
                                      <m:sty m:val="p"/>
                                    </m:rPr>
                                    <a:rPr lang="en-US" sz="1600" b="0" i="0" smtClean="0">
                                      <a:latin typeface="Cambria Math" panose="02040503050406030204" pitchFamily="18" charset="0"/>
                                    </a:rPr>
                                    <m:t>D</m:t>
                                  </m:r>
                                  <m:r>
                                    <a:rPr lang="en-US" sz="1600" b="0" i="0" smtClean="0">
                                      <a:latin typeface="Cambria Math" panose="02040503050406030204" pitchFamily="18" charset="0"/>
                                    </a:rPr>
                                    <m:t>−</m:t>
                                  </m:r>
                                  <m:r>
                                    <m:rPr>
                                      <m:sty m:val="p"/>
                                    </m:rPr>
                                    <a:rPr lang="en-US" sz="1600" b="0" i="0" smtClean="0">
                                      <a:latin typeface="Cambria Math" panose="02040503050406030204" pitchFamily="18" charset="0"/>
                                    </a:rPr>
                                    <m:t>D</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h</m:t>
                                  </m:r>
                                </m:e>
                                <m:sub>
                                  <m:r>
                                    <a:rPr lang="en-US" sz="1600" i="1">
                                      <a:latin typeface="Cambria Math" panose="02040503050406030204" pitchFamily="18" charset="0"/>
                                    </a:rPr>
                                    <m:t>𝑑</m:t>
                                  </m:r>
                                </m:sub>
                                <m:sup>
                                  <m:r>
                                    <m:rPr>
                                      <m:sty m:val="p"/>
                                    </m:rPr>
                                    <a:rPr lang="en-US" sz="1600">
                                      <a:latin typeface="Cambria Math" panose="02040503050406030204" pitchFamily="18" charset="0"/>
                                    </a:rPr>
                                    <m:t>D</m:t>
                                  </m:r>
                                  <m:r>
                                    <a:rPr lang="en-US" sz="1600">
                                      <a:latin typeface="Cambria Math" panose="02040503050406030204" pitchFamily="18" charset="0"/>
                                    </a:rPr>
                                    <m:t>−</m:t>
                                  </m:r>
                                  <m:r>
                                    <m:rPr>
                                      <m:sty m:val="p"/>
                                    </m:rPr>
                                    <a:rPr lang="en-US" sz="1600">
                                      <a:latin typeface="Cambria Math" panose="02040503050406030204" pitchFamily="18" charset="0"/>
                                    </a:rPr>
                                    <m:t>D</m:t>
                                  </m:r>
                                </m:sup>
                              </m:sSubSup>
                            </m:e>
                          </m:d>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m:rPr>
                                  <m:sty m:val="p"/>
                                </m:rPr>
                                <a:rPr lang="en-US" sz="1600">
                                  <a:latin typeface="Cambria Math" panose="02040503050406030204" pitchFamily="18" charset="0"/>
                                </a:rPr>
                                <m:t>D</m:t>
                              </m:r>
                            </m:sup>
                          </m:sSup>
                          <m:r>
                            <a:rPr lang="en-US" sz="1600" i="1">
                              <a:latin typeface="Cambria Math" panose="02040503050406030204" pitchFamily="18" charset="0"/>
                            </a:rPr>
                            <m:t>+</m:t>
                          </m:r>
                          <m:nary>
                            <m:naryPr>
                              <m:chr m:val="∑"/>
                              <m:ctrlPr>
                                <a:rPr lang="en-US" sz="1600" b="0" i="1" smtClean="0">
                                  <a:latin typeface="Cambria Math" panose="02040503050406030204" pitchFamily="18" charset="0"/>
                                </a:rPr>
                              </m:ctrlPr>
                            </m:naryPr>
                            <m:sub>
                              <m:r>
                                <a:rPr lang="en-US" sz="1600" b="0" i="1" smtClean="0">
                                  <a:latin typeface="Cambria Math" panose="02040503050406030204" pitchFamily="18" charset="0"/>
                                </a:rPr>
                                <m:t>𝑘</m:t>
                              </m:r>
                              <m:r>
                                <a:rPr lang="en-US" sz="1600" b="0" i="1" smtClean="0">
                                  <a:latin typeface="Cambria Math" panose="02040503050406030204" pitchFamily="18" charset="0"/>
                                </a:rPr>
                                <m:t>=1</m:t>
                              </m:r>
                            </m:sub>
                            <m:sup>
                              <m:r>
                                <a:rPr lang="en-US" sz="1600" b="0" i="1" smtClean="0">
                                  <a:latin typeface="Cambria Math" panose="02040503050406030204" pitchFamily="18" charset="0"/>
                                </a:rPr>
                                <m:t>𝐾</m:t>
                              </m:r>
                            </m:sup>
                            <m:e>
                              <m:sSubSup>
                                <m:sSubSupPr>
                                  <m:ctrlPr>
                                    <a:rPr lang="en-US" sz="1600" i="1">
                                      <a:latin typeface="Cambria Math" panose="02040503050406030204" pitchFamily="18" charset="0"/>
                                    </a:rPr>
                                  </m:ctrlPr>
                                </m:sSubSupPr>
                                <m:e>
                                  <m:r>
                                    <a:rPr lang="en-US" sz="1600" b="1">
                                      <a:latin typeface="Cambria Math" panose="02040503050406030204" pitchFamily="18" charset="0"/>
                                    </a:rPr>
                                    <m:t>𝚪</m:t>
                                  </m:r>
                                </m:e>
                                <m:sub>
                                  <m:r>
                                    <a:rPr lang="en-US" sz="1600" i="1">
                                      <a:latin typeface="Cambria Math" panose="02040503050406030204" pitchFamily="18" charset="0"/>
                                    </a:rPr>
                                    <m:t>𝑘</m:t>
                                  </m:r>
                                </m:sub>
                                <m:sup>
                                  <m:r>
                                    <m:rPr>
                                      <m:sty m:val="p"/>
                                    </m:rPr>
                                    <a:rPr lang="en-US" sz="1600">
                                      <a:latin typeface="Cambria Math" panose="02040503050406030204" pitchFamily="18" charset="0"/>
                                    </a:rPr>
                                    <m:t>T</m:t>
                                  </m:r>
                                </m:sup>
                              </m:sSubSup>
                              <m:d>
                                <m:dPr>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b="1">
                                          <a:latin typeface="Cambria Math" panose="02040503050406030204" pitchFamily="18" charset="0"/>
                                        </a:rPr>
                                        <m:t>𝐡</m:t>
                                      </m:r>
                                    </m:e>
                                    <m:sub>
                                      <m:r>
                                        <a:rPr lang="en-US" sz="1600" i="1">
                                          <a:latin typeface="Cambria Math" panose="02040503050406030204" pitchFamily="18" charset="0"/>
                                        </a:rPr>
                                        <m:t>𝑘</m:t>
                                      </m:r>
                                    </m:sub>
                                    <m:sup>
                                      <m:r>
                                        <m:rPr>
                                          <m:sty m:val="p"/>
                                        </m:rPr>
                                        <a:rPr lang="en-US" sz="1600">
                                          <a:latin typeface="Cambria Math" panose="02040503050406030204" pitchFamily="18" charset="0"/>
                                        </a:rPr>
                                        <m:t>P</m:t>
                                      </m:r>
                                      <m:r>
                                        <a:rPr lang="en-US" sz="1600">
                                          <a:latin typeface="Cambria Math" panose="02040503050406030204" pitchFamily="18" charset="0"/>
                                        </a:rPr>
                                        <m:t>−</m:t>
                                      </m:r>
                                      <m:r>
                                        <m:rPr>
                                          <m:sty m:val="p"/>
                                        </m:rPr>
                                        <a:rPr lang="en-US" sz="1600">
                                          <a:latin typeface="Cambria Math" panose="02040503050406030204" pitchFamily="18" charset="0"/>
                                        </a:rPr>
                                        <m:t>D</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h</m:t>
                                      </m:r>
                                    </m:e>
                                    <m:sub>
                                      <m:r>
                                        <a:rPr lang="en-US" sz="1600" i="1">
                                          <a:latin typeface="Cambria Math" panose="02040503050406030204" pitchFamily="18" charset="0"/>
                                        </a:rPr>
                                        <m:t>𝑑</m:t>
                                      </m:r>
                                    </m:sub>
                                    <m:sup>
                                      <m:r>
                                        <m:rPr>
                                          <m:sty m:val="p"/>
                                        </m:rPr>
                                        <a:rPr lang="en-US" sz="1600">
                                          <a:latin typeface="Cambria Math" panose="02040503050406030204" pitchFamily="18" charset="0"/>
                                        </a:rPr>
                                        <m:t>P</m:t>
                                      </m:r>
                                      <m:r>
                                        <a:rPr lang="en-US" sz="1600">
                                          <a:latin typeface="Cambria Math" panose="02040503050406030204" pitchFamily="18" charset="0"/>
                                        </a:rPr>
                                        <m:t>−</m:t>
                                      </m:r>
                                      <m:r>
                                        <m:rPr>
                                          <m:sty m:val="p"/>
                                        </m:rPr>
                                        <a:rPr lang="en-US" sz="1600">
                                          <a:latin typeface="Cambria Math" panose="02040503050406030204" pitchFamily="18" charset="0"/>
                                        </a:rPr>
                                        <m:t>D</m:t>
                                      </m:r>
                                    </m:sup>
                                  </m:sSubSup>
                                </m:e>
                              </m:d>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m:rPr>
                                      <m:sty m:val="p"/>
                                    </m:rPr>
                                    <a:rPr lang="en-US" sz="1600">
                                      <a:latin typeface="Cambria Math" panose="02040503050406030204" pitchFamily="18" charset="0"/>
                                    </a:rPr>
                                    <m:t>P</m:t>
                                  </m:r>
                                </m:sup>
                              </m:sSup>
                            </m:e>
                          </m:nary>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𝜂</m:t>
                              </m:r>
                            </m:e>
                            <m:sup>
                              <m:r>
                                <m:rPr>
                                  <m:sty m:val="p"/>
                                </m:rPr>
                                <a:rPr lang="en-US" sz="1600" b="0" i="0" smtClean="0">
                                  <a:latin typeface="Cambria Math" panose="02040503050406030204" pitchFamily="18" charset="0"/>
                                </a:rPr>
                                <m:t>D</m:t>
                              </m:r>
                            </m:sup>
                          </m:sSup>
                        </m:e>
                      </m:nary>
                    </m:oMath>
                  </m:oMathPara>
                </a14:m>
                <a:endParaRPr lang="en-US" sz="1600" b="0" dirty="0"/>
              </a:p>
              <a:p>
                <a:pPr>
                  <a:buFont typeface="Wingdings" panose="05000000000000000000" pitchFamily="2" charset="2"/>
                  <a:buChar char="§"/>
                </a:pPr>
                <a:endParaRPr lang="en-US" sz="1600" dirty="0"/>
              </a:p>
              <a:p>
                <a:pPr>
                  <a:buFont typeface="Wingdings" panose="05000000000000000000" pitchFamily="2" charset="2"/>
                  <a:buChar char="§"/>
                </a:pPr>
                <a:r>
                  <a:rPr lang="en-US" sz="1600" b="0" dirty="0"/>
                  <a:t>Similarly,</a:t>
                </a:r>
                <a:endParaRPr lang="en-US" sz="16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𝑦</m:t>
                          </m:r>
                        </m:e>
                        <m:sup>
                          <m:r>
                            <m:rPr>
                              <m:sty m:val="p"/>
                            </m:rPr>
                            <a:rPr lang="en-US" sz="1600" b="0" i="0" smtClean="0">
                              <a:latin typeface="Cambria Math" panose="02040503050406030204" pitchFamily="18" charset="0"/>
                            </a:rPr>
                            <m:t>P</m:t>
                          </m:r>
                        </m:sup>
                      </m:sSup>
                      <m:r>
                        <a:rPr lang="en-US" sz="1600" b="0" i="1" smtClean="0">
                          <a:latin typeface="Cambria Math" panose="02040503050406030204" pitchFamily="18" charset="0"/>
                        </a:rPr>
                        <m:t>=</m:t>
                      </m:r>
                      <m:nary>
                        <m:naryPr>
                          <m:chr m:val="∑"/>
                          <m:ctrlPr>
                            <a:rPr lang="en-US" sz="1600" b="0" i="1" smtClean="0">
                              <a:latin typeface="Cambria Math" panose="02040503050406030204" pitchFamily="18" charset="0"/>
                            </a:rPr>
                          </m:ctrlPr>
                        </m:naryPr>
                        <m:sub>
                          <m:r>
                            <a:rPr lang="en-US" sz="1600" b="0" i="1" smtClean="0">
                              <a:latin typeface="Cambria Math" panose="02040503050406030204" pitchFamily="18" charset="0"/>
                            </a:rPr>
                            <m:t>𝑘</m:t>
                          </m:r>
                          <m:r>
                            <a:rPr lang="en-US" sz="1600" b="0" i="1" smtClean="0">
                              <a:latin typeface="Cambria Math" panose="02040503050406030204" pitchFamily="18" charset="0"/>
                            </a:rPr>
                            <m:t>=1</m:t>
                          </m:r>
                        </m:sub>
                        <m:sup>
                          <m:r>
                            <a:rPr lang="en-US" sz="1600" b="0" i="1" smtClean="0">
                              <a:latin typeface="Cambria Math" panose="02040503050406030204" pitchFamily="18" charset="0"/>
                            </a:rPr>
                            <m:t>𝐾</m:t>
                          </m:r>
                        </m:sup>
                        <m:e>
                          <m:sSubSup>
                            <m:sSubSupPr>
                              <m:ctrlPr>
                                <a:rPr lang="en-US" sz="1600" b="0" i="1" smtClean="0">
                                  <a:latin typeface="Cambria Math" panose="02040503050406030204" pitchFamily="18" charset="0"/>
                                </a:rPr>
                              </m:ctrlPr>
                            </m:sSubSupPr>
                            <m:e>
                              <m:r>
                                <a:rPr lang="en-US" sz="1600" b="1" i="0" smtClean="0">
                                  <a:latin typeface="Cambria Math" panose="02040503050406030204" pitchFamily="18" charset="0"/>
                                </a:rPr>
                                <m:t>𝚪</m:t>
                              </m:r>
                            </m:e>
                            <m:sub>
                              <m:r>
                                <a:rPr lang="en-US" sz="1600" b="0" i="1" smtClean="0">
                                  <a:latin typeface="Cambria Math" panose="02040503050406030204" pitchFamily="18" charset="0"/>
                                </a:rPr>
                                <m:t>𝑘</m:t>
                              </m:r>
                            </m:sub>
                            <m:sup>
                              <m:r>
                                <m:rPr>
                                  <m:sty m:val="p"/>
                                </m:rPr>
                                <a:rPr lang="en-US" sz="1600" b="0" i="0" smtClean="0">
                                  <a:latin typeface="Cambria Math" panose="02040503050406030204" pitchFamily="18" charset="0"/>
                                </a:rPr>
                                <m:t>T</m:t>
                              </m:r>
                            </m:sup>
                          </m:sSubSup>
                          <m:d>
                            <m:dPr>
                              <m:ctrlPr>
                                <a:rPr lang="en-US" sz="1600" b="0" i="1" smtClean="0">
                                  <a:latin typeface="Cambria Math" panose="02040503050406030204" pitchFamily="18" charset="0"/>
                                </a:rPr>
                              </m:ctrlPr>
                            </m:dPr>
                            <m:e>
                              <m:sSubSup>
                                <m:sSubSupPr>
                                  <m:ctrlPr>
                                    <a:rPr lang="en-US" sz="1600" b="0" i="1" smtClean="0">
                                      <a:latin typeface="Cambria Math" panose="02040503050406030204" pitchFamily="18" charset="0"/>
                                    </a:rPr>
                                  </m:ctrlPr>
                                </m:sSubSupPr>
                                <m:e>
                                  <m:r>
                                    <a:rPr lang="en-US" sz="1600" b="1" i="0" smtClean="0">
                                      <a:latin typeface="Cambria Math" panose="02040503050406030204" pitchFamily="18" charset="0"/>
                                    </a:rPr>
                                    <m:t>𝐡</m:t>
                                  </m:r>
                                </m:e>
                                <m:sub>
                                  <m:r>
                                    <a:rPr lang="en-US" sz="1600" b="0" i="1" smtClean="0">
                                      <a:latin typeface="Cambria Math" panose="02040503050406030204" pitchFamily="18" charset="0"/>
                                    </a:rPr>
                                    <m:t>𝑘</m:t>
                                  </m:r>
                                </m:sub>
                                <m:sup>
                                  <m:r>
                                    <m:rPr>
                                      <m:sty m:val="p"/>
                                    </m:rPr>
                                    <a:rPr lang="en-US" sz="1600" b="0" i="0" smtClean="0">
                                      <a:latin typeface="Cambria Math" panose="02040503050406030204" pitchFamily="18" charset="0"/>
                                    </a:rPr>
                                    <m:t>P</m:t>
                                  </m:r>
                                  <m:r>
                                    <a:rPr lang="en-US" sz="1600" b="0" i="0" smtClean="0">
                                      <a:latin typeface="Cambria Math" panose="02040503050406030204" pitchFamily="18" charset="0"/>
                                    </a:rPr>
                                    <m:t>−</m:t>
                                  </m:r>
                                  <m:r>
                                    <m:rPr>
                                      <m:sty m:val="p"/>
                                    </m:rPr>
                                    <a:rPr lang="en-US" sz="1600" b="0" i="0" smtClean="0">
                                      <a:latin typeface="Cambria Math" panose="02040503050406030204" pitchFamily="18" charset="0"/>
                                    </a:rPr>
                                    <m:t>P</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h</m:t>
                                  </m:r>
                                </m:e>
                                <m:sub>
                                  <m:r>
                                    <a:rPr lang="en-US" sz="1600" i="1">
                                      <a:latin typeface="Cambria Math" panose="02040503050406030204" pitchFamily="18" charset="0"/>
                                    </a:rPr>
                                    <m:t>𝑑</m:t>
                                  </m:r>
                                </m:sub>
                                <m:sup>
                                  <m:r>
                                    <m:rPr>
                                      <m:sty m:val="p"/>
                                    </m:rPr>
                                    <a:rPr lang="en-US" sz="1600" b="0" i="0" smtClean="0">
                                      <a:latin typeface="Cambria Math" panose="02040503050406030204" pitchFamily="18" charset="0"/>
                                    </a:rPr>
                                    <m:t>P</m:t>
                                  </m:r>
                                  <m:r>
                                    <a:rPr lang="en-US" sz="1600" b="0" i="0" smtClean="0">
                                      <a:latin typeface="Cambria Math" panose="02040503050406030204" pitchFamily="18" charset="0"/>
                                    </a:rPr>
                                    <m:t>−</m:t>
                                  </m:r>
                                  <m:r>
                                    <m:rPr>
                                      <m:sty m:val="p"/>
                                    </m:rPr>
                                    <a:rPr lang="en-US" sz="1600" b="0" i="0" smtClean="0">
                                      <a:latin typeface="Cambria Math" panose="02040503050406030204" pitchFamily="18" charset="0"/>
                                    </a:rPr>
                                    <m:t>P</m:t>
                                  </m:r>
                                </m:sup>
                              </m:sSubSup>
                            </m:e>
                          </m:d>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m:rPr>
                                  <m:sty m:val="p"/>
                                </m:rPr>
                                <a:rPr lang="en-US" sz="1600" b="0" i="0" smtClean="0">
                                  <a:latin typeface="Cambria Math" panose="02040503050406030204" pitchFamily="18" charset="0"/>
                                </a:rPr>
                                <m:t>P</m:t>
                              </m:r>
                            </m:sup>
                          </m:sSup>
                          <m:r>
                            <a:rPr lang="en-US" sz="1600" i="1">
                              <a:latin typeface="Cambria Math" panose="02040503050406030204" pitchFamily="18" charset="0"/>
                            </a:rPr>
                            <m:t>+</m:t>
                          </m:r>
                          <m:nary>
                            <m:naryPr>
                              <m:chr m:val="∑"/>
                              <m:ctrlPr>
                                <a:rPr lang="en-US" sz="1600" b="0" i="1" smtClean="0">
                                  <a:latin typeface="Cambria Math" panose="02040503050406030204" pitchFamily="18" charset="0"/>
                                </a:rPr>
                              </m:ctrlPr>
                            </m:naryPr>
                            <m:sub>
                              <m:r>
                                <a:rPr lang="en-US" sz="1600" b="0" i="1" smtClean="0">
                                  <a:latin typeface="Cambria Math" panose="02040503050406030204" pitchFamily="18" charset="0"/>
                                </a:rPr>
                                <m:t>𝑘</m:t>
                              </m:r>
                              <m:r>
                                <a:rPr lang="en-US" sz="1600" b="0" i="1" smtClean="0">
                                  <a:latin typeface="Cambria Math" panose="02040503050406030204" pitchFamily="18" charset="0"/>
                                </a:rPr>
                                <m:t>=1</m:t>
                              </m:r>
                            </m:sub>
                            <m:sup>
                              <m:r>
                                <a:rPr lang="en-US" sz="1600" b="0" i="1" smtClean="0">
                                  <a:latin typeface="Cambria Math" panose="02040503050406030204" pitchFamily="18" charset="0"/>
                                </a:rPr>
                                <m:t>𝐾</m:t>
                              </m:r>
                            </m:sup>
                            <m:e>
                              <m:sSubSup>
                                <m:sSubSupPr>
                                  <m:ctrlPr>
                                    <a:rPr lang="en-US" sz="1600" i="1">
                                      <a:latin typeface="Cambria Math" panose="02040503050406030204" pitchFamily="18" charset="0"/>
                                    </a:rPr>
                                  </m:ctrlPr>
                                </m:sSubSupPr>
                                <m:e>
                                  <m:r>
                                    <a:rPr lang="en-US" sz="1600" b="1">
                                      <a:latin typeface="Cambria Math" panose="02040503050406030204" pitchFamily="18" charset="0"/>
                                    </a:rPr>
                                    <m:t>𝚪</m:t>
                                  </m:r>
                                </m:e>
                                <m:sub>
                                  <m:r>
                                    <a:rPr lang="en-US" sz="1600" i="1">
                                      <a:latin typeface="Cambria Math" panose="02040503050406030204" pitchFamily="18" charset="0"/>
                                    </a:rPr>
                                    <m:t>𝑘</m:t>
                                  </m:r>
                                </m:sub>
                                <m:sup>
                                  <m:r>
                                    <m:rPr>
                                      <m:sty m:val="p"/>
                                    </m:rPr>
                                    <a:rPr lang="en-US" sz="1600">
                                      <a:latin typeface="Cambria Math" panose="02040503050406030204" pitchFamily="18" charset="0"/>
                                    </a:rPr>
                                    <m:t>T</m:t>
                                  </m:r>
                                </m:sup>
                              </m:sSubSup>
                              <m:d>
                                <m:dPr>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b="1">
                                          <a:latin typeface="Cambria Math" panose="02040503050406030204" pitchFamily="18" charset="0"/>
                                        </a:rPr>
                                        <m:t>𝐡</m:t>
                                      </m:r>
                                    </m:e>
                                    <m:sub>
                                      <m:r>
                                        <a:rPr lang="en-US" sz="1600" i="1">
                                          <a:latin typeface="Cambria Math" panose="02040503050406030204" pitchFamily="18" charset="0"/>
                                        </a:rPr>
                                        <m:t>𝑘</m:t>
                                      </m:r>
                                    </m:sub>
                                    <m:sup>
                                      <m:r>
                                        <m:rPr>
                                          <m:sty m:val="p"/>
                                        </m:rPr>
                                        <a:rPr lang="en-US" sz="1600" b="0" i="0" smtClean="0">
                                          <a:latin typeface="Cambria Math" panose="02040503050406030204" pitchFamily="18" charset="0"/>
                                        </a:rPr>
                                        <m:t>D</m:t>
                                      </m:r>
                                      <m:r>
                                        <a:rPr lang="en-US" sz="1600">
                                          <a:latin typeface="Cambria Math" panose="02040503050406030204" pitchFamily="18" charset="0"/>
                                        </a:rPr>
                                        <m:t>−</m:t>
                                      </m:r>
                                      <m:r>
                                        <m:rPr>
                                          <m:sty m:val="p"/>
                                        </m:rPr>
                                        <a:rPr lang="en-US" sz="1600" b="0" i="0" smtClean="0">
                                          <a:latin typeface="Cambria Math" panose="02040503050406030204" pitchFamily="18" charset="0"/>
                                        </a:rPr>
                                        <m:t>P</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h</m:t>
                                      </m:r>
                                    </m:e>
                                    <m:sub>
                                      <m:r>
                                        <a:rPr lang="en-US" sz="1600" i="1">
                                          <a:latin typeface="Cambria Math" panose="02040503050406030204" pitchFamily="18" charset="0"/>
                                        </a:rPr>
                                        <m:t>𝑑</m:t>
                                      </m:r>
                                    </m:sub>
                                    <m:sup>
                                      <m:r>
                                        <m:rPr>
                                          <m:sty m:val="p"/>
                                        </m:rPr>
                                        <a:rPr lang="en-US" sz="1600">
                                          <a:latin typeface="Cambria Math" panose="02040503050406030204" pitchFamily="18" charset="0"/>
                                        </a:rPr>
                                        <m:t>D</m:t>
                                      </m:r>
                                      <m:r>
                                        <a:rPr lang="en-US" sz="1600" b="0" i="0" smtClean="0">
                                          <a:latin typeface="Cambria Math" panose="02040503050406030204" pitchFamily="18" charset="0"/>
                                        </a:rPr>
                                        <m:t>−</m:t>
                                      </m:r>
                                      <m:r>
                                        <m:rPr>
                                          <m:sty m:val="p"/>
                                        </m:rPr>
                                        <a:rPr lang="en-US" sz="1600" b="0" i="0" smtClean="0">
                                          <a:latin typeface="Cambria Math" panose="02040503050406030204" pitchFamily="18" charset="0"/>
                                        </a:rPr>
                                        <m:t>P</m:t>
                                      </m:r>
                                    </m:sup>
                                  </m:sSubSup>
                                </m:e>
                              </m:d>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m:rPr>
                                      <m:sty m:val="p"/>
                                    </m:rPr>
                                    <a:rPr lang="en-US" sz="1600" b="0" i="0" smtClean="0">
                                      <a:latin typeface="Cambria Math" panose="02040503050406030204" pitchFamily="18" charset="0"/>
                                    </a:rPr>
                                    <m:t>D</m:t>
                                  </m:r>
                                </m:sup>
                              </m:sSup>
                            </m:e>
                          </m:nary>
                        </m:e>
                      </m:nary>
                    </m:oMath>
                  </m:oMathPara>
                </a14:m>
                <a:br>
                  <a:rPr lang="en-US" sz="1600" b="0" dirty="0"/>
                </a:br>
                <a:endParaRPr lang="en-US" sz="1600" b="0" dirty="0"/>
              </a:p>
              <a:p>
                <a:pPr marL="0" indent="0">
                  <a:buNone/>
                </a:pPr>
                <a:endParaRPr lang="en-US" sz="1600" i="1" dirty="0">
                  <a:latin typeface="Cambria Math" panose="02040503050406030204" pitchFamily="18" charset="0"/>
                </a:endParaRPr>
              </a:p>
              <a:p>
                <a:endParaRPr lang="en-US" sz="1600" dirty="0"/>
              </a:p>
            </p:txBody>
          </p:sp>
        </mc:Choice>
        <mc:Fallback xmlns="">
          <p:sp>
            <p:nvSpPr>
              <p:cNvPr id="2" name="Content Placeholder 1">
                <a:extLst>
                  <a:ext uri="{FF2B5EF4-FFF2-40B4-BE49-F238E27FC236}">
                    <a16:creationId xmlns:a16="http://schemas.microsoft.com/office/drawing/2014/main" id="{DC3A0C0A-E400-44C8-9B4D-40B68BB3BA4D}"/>
                  </a:ext>
                </a:extLst>
              </p:cNvPr>
              <p:cNvSpPr>
                <a:spLocks noGrp="1" noRot="1" noChangeAspect="1" noMove="1" noResize="1" noEditPoints="1" noAdjustHandles="1" noChangeArrowheads="1" noChangeShapeType="1" noTextEdit="1"/>
              </p:cNvSpPr>
              <p:nvPr>
                <p:ph idx="1"/>
              </p:nvPr>
            </p:nvSpPr>
            <p:spPr>
              <a:xfrm>
                <a:off x="838200" y="1330108"/>
                <a:ext cx="6692900" cy="5242142"/>
              </a:xfrm>
              <a:blipFill>
                <a:blip r:embed="rId3"/>
                <a:stretch>
                  <a:fillRect l="-365" t="-814"/>
                </a:stretch>
              </a:blipFill>
            </p:spPr>
            <p:txBody>
              <a:bodyPr/>
              <a:lstStyle/>
              <a:p>
                <a:r>
                  <a:rPr lang="en-US">
                    <a:noFill/>
                  </a:rPr>
                  <a:t> </a:t>
                </a:r>
              </a:p>
            </p:txBody>
          </p:sp>
        </mc:Fallback>
      </mc:AlternateContent>
      <p:sp>
        <p:nvSpPr>
          <p:cNvPr id="6" name="Title 5">
            <a:extLst>
              <a:ext uri="{FF2B5EF4-FFF2-40B4-BE49-F238E27FC236}">
                <a16:creationId xmlns:a16="http://schemas.microsoft.com/office/drawing/2014/main" id="{CB785A0F-3F90-4919-8DE7-C2F6BDCE5AD0}"/>
              </a:ext>
            </a:extLst>
          </p:cNvPr>
          <p:cNvSpPr>
            <a:spLocks noGrp="1"/>
          </p:cNvSpPr>
          <p:nvPr>
            <p:ph type="title"/>
          </p:nvPr>
        </p:nvSpPr>
        <p:spPr>
          <a:xfrm>
            <a:off x="1838324" y="4545"/>
            <a:ext cx="9515475" cy="1100355"/>
          </a:xfrm>
        </p:spPr>
        <p:txBody>
          <a:bodyPr/>
          <a:lstStyle/>
          <a:p>
            <a:r>
              <a:rPr lang="en-US" dirty="0"/>
              <a:t>Problem Formulation</a:t>
            </a:r>
            <a:endParaRPr lang="en-US" b="0" dirty="0"/>
          </a:p>
        </p:txBody>
      </p:sp>
      <p:sp>
        <p:nvSpPr>
          <p:cNvPr id="3" name="TextBox 2">
            <a:extLst>
              <a:ext uri="{FF2B5EF4-FFF2-40B4-BE49-F238E27FC236}">
                <a16:creationId xmlns:a16="http://schemas.microsoft.com/office/drawing/2014/main" id="{CD18D6B9-1CCE-1713-BE6A-2D17ED0B7DD1}"/>
              </a:ext>
            </a:extLst>
          </p:cNvPr>
          <p:cNvSpPr txBox="1"/>
          <p:nvPr/>
        </p:nvSpPr>
        <p:spPr>
          <a:xfrm>
            <a:off x="1097363" y="131075"/>
            <a:ext cx="636713" cy="769441"/>
          </a:xfrm>
          <a:prstGeom prst="rect">
            <a:avLst/>
          </a:prstGeom>
          <a:noFill/>
        </p:spPr>
        <p:txBody>
          <a:bodyPr wrap="none" rtlCol="0">
            <a:spAutoFit/>
          </a:bodyPr>
          <a:lstStyle/>
          <a:p>
            <a:r>
              <a:rPr lang="en-US" sz="4400" b="1" dirty="0">
                <a:solidFill>
                  <a:schemeClr val="bg1"/>
                </a:solidFill>
              </a:rPr>
              <a:t>II.</a:t>
            </a:r>
          </a:p>
        </p:txBody>
      </p:sp>
      <p:sp>
        <p:nvSpPr>
          <p:cNvPr id="9" name="TextBox 8">
            <a:extLst>
              <a:ext uri="{FF2B5EF4-FFF2-40B4-BE49-F238E27FC236}">
                <a16:creationId xmlns:a16="http://schemas.microsoft.com/office/drawing/2014/main" id="{4FC0CADD-7CE8-60BD-B18F-1D3A9CBAF5B5}"/>
              </a:ext>
            </a:extLst>
          </p:cNvPr>
          <p:cNvSpPr txBox="1"/>
          <p:nvPr/>
        </p:nvSpPr>
        <p:spPr>
          <a:xfrm>
            <a:off x="9416856" y="5838950"/>
            <a:ext cx="2393219" cy="338554"/>
          </a:xfrm>
          <a:prstGeom prst="rect">
            <a:avLst/>
          </a:prstGeom>
          <a:noFill/>
        </p:spPr>
        <p:txBody>
          <a:bodyPr wrap="none" rtlCol="0">
            <a:spAutoFit/>
          </a:bodyPr>
          <a:lstStyle/>
          <a:p>
            <a:r>
              <a:rPr lang="en-US" sz="1600" dirty="0"/>
              <a:t>RIS tile control parameters</a:t>
            </a:r>
          </a:p>
        </p:txBody>
      </p:sp>
      <p:sp>
        <p:nvSpPr>
          <p:cNvPr id="10" name="Slide Number Placeholder 9">
            <a:extLst>
              <a:ext uri="{FF2B5EF4-FFF2-40B4-BE49-F238E27FC236}">
                <a16:creationId xmlns:a16="http://schemas.microsoft.com/office/drawing/2014/main" id="{45207EC1-B22F-6D05-2025-292B2134DAEA}"/>
              </a:ext>
            </a:extLst>
          </p:cNvPr>
          <p:cNvSpPr>
            <a:spLocks noGrp="1"/>
          </p:cNvSpPr>
          <p:nvPr>
            <p:ph type="sldNum" sz="quarter" idx="12"/>
          </p:nvPr>
        </p:nvSpPr>
        <p:spPr/>
        <p:txBody>
          <a:bodyPr/>
          <a:lstStyle/>
          <a:p>
            <a:fld id="{DE4B9FC7-9BD6-4BEA-B4D6-9C1A186C9324}" type="slidenum">
              <a:rPr lang="en-US" smtClean="0"/>
              <a:pPr/>
              <a:t>7</a:t>
            </a:fld>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0512F96-8B81-323A-A514-A16ECBD40A95}"/>
                  </a:ext>
                </a:extLst>
              </p:cNvPr>
              <p:cNvSpPr txBox="1"/>
              <p:nvPr/>
            </p:nvSpPr>
            <p:spPr>
              <a:xfrm>
                <a:off x="6153378" y="1476158"/>
                <a:ext cx="4337469" cy="704552"/>
              </a:xfrm>
              <a:prstGeom prst="rect">
                <a:avLst/>
              </a:prstGeom>
              <a:noFill/>
            </p:spPr>
            <p:txBody>
              <a:bodyPr wrap="none" rtlCol="0">
                <a:spAutoFit/>
              </a:bodyPr>
              <a:lstStyle/>
              <a:p>
                <a14:m>
                  <m:oMath xmlns:m="http://schemas.openxmlformats.org/officeDocument/2006/math">
                    <m:sSubSup>
                      <m:sSubSupPr>
                        <m:ctrlPr>
                          <a:rPr lang="en-US" b="0" i="1" smtClean="0">
                            <a:latin typeface="Cambria Math" panose="02040503050406030204" pitchFamily="18" charset="0"/>
                          </a:rPr>
                        </m:ctrlPr>
                      </m:sSubSupPr>
                      <m:e>
                        <m:r>
                          <a:rPr lang="en-US" b="1" i="0" smtClean="0">
                            <a:latin typeface="Cambria Math" panose="02040503050406030204" pitchFamily="18" charset="0"/>
                          </a:rPr>
                          <m:t>𝐜</m:t>
                        </m:r>
                      </m:e>
                      <m:sub>
                        <m:r>
                          <a:rPr lang="en-US" b="0" i="1" smtClean="0">
                            <a:latin typeface="Cambria Math" panose="02040503050406030204" pitchFamily="18" charset="0"/>
                          </a:rPr>
                          <m:t>𝑘</m:t>
                        </m:r>
                      </m:sub>
                      <m:sup>
                        <m:r>
                          <m:rPr>
                            <m:sty m:val="p"/>
                          </m:rPr>
                          <a:rPr lang="en-US" b="0" i="0" smtClean="0">
                            <a:latin typeface="Cambria Math" panose="02040503050406030204" pitchFamily="18" charset="0"/>
                          </a:rPr>
                          <m:t>T</m:t>
                        </m:r>
                      </m:sup>
                    </m:sSubSup>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e>
                    </m:func>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𝑘</m:t>
                            </m:r>
                          </m:sub>
                        </m:sSub>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e>
                    </m:fun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𝑘</m:t>
                            </m:r>
                          </m:sub>
                        </m:sSub>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e>
                    </m:func>
                    <m:r>
                      <a:rPr lang="en-US" b="0" i="1" smtClean="0">
                        <a:latin typeface="Cambria Math" panose="02040503050406030204" pitchFamily="18" charset="0"/>
                      </a:rPr>
                      <m:t>)</m:t>
                    </m:r>
                  </m:oMath>
                </a14:m>
                <a:r>
                  <a:rPr lang="en-US" dirty="0"/>
                  <a:t> </a:t>
                </a:r>
              </a:p>
              <a:p>
                <a14:m>
                  <m:oMath xmlns:m="http://schemas.openxmlformats.org/officeDocument/2006/math">
                    <m:sSubSup>
                      <m:sSubSupPr>
                        <m:ctrlPr>
                          <a:rPr lang="en-US" b="0" i="1" smtClean="0">
                            <a:latin typeface="Cambria Math" panose="02040503050406030204" pitchFamily="18" charset="0"/>
                          </a:rPr>
                        </m:ctrlPr>
                      </m:sSubSupPr>
                      <m:e>
                        <m:r>
                          <a:rPr lang="en-US" b="1" i="0" smtClean="0">
                            <a:latin typeface="Cambria Math" panose="02040503050406030204" pitchFamily="18" charset="0"/>
                          </a:rPr>
                          <m:t>𝐪</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sub>
                      <m:sup>
                        <m:r>
                          <m:rPr>
                            <m:sty m:val="p"/>
                          </m:rPr>
                          <a:rPr lang="en-US" b="0" i="0" smtClean="0">
                            <a:latin typeface="Cambria Math" panose="02040503050406030204" pitchFamily="18" charset="0"/>
                          </a:rPr>
                          <m:t>RIS</m:t>
                        </m:r>
                      </m:sup>
                    </m:sSubSup>
                  </m:oMath>
                </a14:m>
                <a:r>
                  <a:rPr lang="en-US" dirty="0"/>
                  <a:t>: position of unit cell (</a:t>
                </a:r>
                <a:r>
                  <a:rPr lang="en-US" dirty="0" err="1"/>
                  <a:t>m,n</a:t>
                </a:r>
                <a:r>
                  <a:rPr lang="en-US" dirty="0"/>
                  <a:t>) in RIS tile </a:t>
                </a:r>
                <a:r>
                  <a:rPr lang="en-US" i="1" dirty="0"/>
                  <a:t>k</a:t>
                </a:r>
                <a:endParaRPr lang="en-US" dirty="0"/>
              </a:p>
            </p:txBody>
          </p:sp>
        </mc:Choice>
        <mc:Fallback xmlns="">
          <p:sp>
            <p:nvSpPr>
              <p:cNvPr id="11" name="TextBox 10">
                <a:extLst>
                  <a:ext uri="{FF2B5EF4-FFF2-40B4-BE49-F238E27FC236}">
                    <a16:creationId xmlns:a16="http://schemas.microsoft.com/office/drawing/2014/main" id="{90512F96-8B81-323A-A514-A16ECBD40A95}"/>
                  </a:ext>
                </a:extLst>
              </p:cNvPr>
              <p:cNvSpPr txBox="1">
                <a:spLocks noRot="1" noChangeAspect="1" noMove="1" noResize="1" noEditPoints="1" noAdjustHandles="1" noChangeArrowheads="1" noChangeShapeType="1" noTextEdit="1"/>
              </p:cNvSpPr>
              <p:nvPr/>
            </p:nvSpPr>
            <p:spPr>
              <a:xfrm>
                <a:off x="6153378" y="1476158"/>
                <a:ext cx="4337469" cy="704552"/>
              </a:xfrm>
              <a:prstGeom prst="rect">
                <a:avLst/>
              </a:prstGeom>
              <a:blipFill>
                <a:blip r:embed="rId4"/>
                <a:stretch>
                  <a:fillRect r="-140" b="-10345"/>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E2B38D4A-DDE2-B9E0-2FC8-8DA2A1518BD3}"/>
              </a:ext>
            </a:extLst>
          </p:cNvPr>
          <p:cNvGrpSpPr/>
          <p:nvPr/>
        </p:nvGrpSpPr>
        <p:grpSpPr>
          <a:xfrm>
            <a:off x="1917977" y="4040340"/>
            <a:ext cx="4480721" cy="636951"/>
            <a:chOff x="1888329" y="4851573"/>
            <a:chExt cx="4480721" cy="636951"/>
          </a:xfrm>
        </p:grpSpPr>
        <p:sp>
          <p:nvSpPr>
            <p:cNvPr id="12" name="Left Brace 11">
              <a:extLst>
                <a:ext uri="{FF2B5EF4-FFF2-40B4-BE49-F238E27FC236}">
                  <a16:creationId xmlns:a16="http://schemas.microsoft.com/office/drawing/2014/main" id="{9413A3E0-32BE-EDF4-43B6-A2B38DC1B281}"/>
                </a:ext>
              </a:extLst>
            </p:cNvPr>
            <p:cNvSpPr/>
            <p:nvPr/>
          </p:nvSpPr>
          <p:spPr>
            <a:xfrm rot="16200000" flipV="1">
              <a:off x="2828320" y="3911583"/>
              <a:ext cx="374269" cy="2254251"/>
            </a:xfrm>
            <a:prstGeom prst="leftBrace">
              <a:avLst>
                <a:gd name="adj1" fmla="val 14644"/>
                <a:gd name="adj2" fmla="val 5000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D75D670-FA57-B457-5AD3-E837F686D19F}"/>
                    </a:ext>
                  </a:extLst>
                </p:cNvPr>
                <p:cNvSpPr txBox="1"/>
                <p:nvPr/>
              </p:nvSpPr>
              <p:spPr>
                <a:xfrm>
                  <a:off x="2471737" y="5114254"/>
                  <a:ext cx="996950" cy="3742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𝑦</m:t>
                            </m:r>
                          </m:e>
                          <m:sup>
                            <m:r>
                              <m:rPr>
                                <m:sty m:val="p"/>
                              </m:rPr>
                              <a:rPr lang="en-US" sz="1800" b="0" i="0" smtClean="0">
                                <a:latin typeface="Cambria Math" panose="02040503050406030204" pitchFamily="18" charset="0"/>
                              </a:rPr>
                              <m:t>D</m:t>
                            </m:r>
                            <m:r>
                              <a:rPr lang="en-US" sz="1800" b="0" i="0" smtClean="0">
                                <a:latin typeface="Cambria Math" panose="02040503050406030204" pitchFamily="18" charset="0"/>
                              </a:rPr>
                              <m:t>−</m:t>
                            </m:r>
                            <m:r>
                              <m:rPr>
                                <m:sty m:val="p"/>
                              </m:rPr>
                              <a:rPr lang="en-US" sz="1800" b="0" i="0" smtClean="0">
                                <a:latin typeface="Cambria Math" panose="02040503050406030204" pitchFamily="18" charset="0"/>
                              </a:rPr>
                              <m:t>D</m:t>
                            </m:r>
                          </m:sup>
                        </m:sSup>
                      </m:oMath>
                    </m:oMathPara>
                  </a14:m>
                  <a:endParaRPr lang="en-US" dirty="0"/>
                </a:p>
              </p:txBody>
            </p:sp>
          </mc:Choice>
          <mc:Fallback xmlns="">
            <p:sp>
              <p:nvSpPr>
                <p:cNvPr id="14" name="TextBox 13">
                  <a:extLst>
                    <a:ext uri="{FF2B5EF4-FFF2-40B4-BE49-F238E27FC236}">
                      <a16:creationId xmlns:a16="http://schemas.microsoft.com/office/drawing/2014/main" id="{3D75D670-FA57-B457-5AD3-E837F686D19F}"/>
                    </a:ext>
                  </a:extLst>
                </p:cNvPr>
                <p:cNvSpPr txBox="1">
                  <a:spLocks noRot="1" noChangeAspect="1" noMove="1" noResize="1" noEditPoints="1" noAdjustHandles="1" noChangeArrowheads="1" noChangeShapeType="1" noTextEdit="1"/>
                </p:cNvSpPr>
                <p:nvPr/>
              </p:nvSpPr>
              <p:spPr>
                <a:xfrm>
                  <a:off x="2471737" y="5114254"/>
                  <a:ext cx="996950" cy="374270"/>
                </a:xfrm>
                <a:prstGeom prst="rect">
                  <a:avLst/>
                </a:prstGeom>
                <a:blipFill>
                  <a:blip r:embed="rId5"/>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AF81007-4B69-2741-1D36-391B8741A839}"/>
                    </a:ext>
                  </a:extLst>
                </p:cNvPr>
                <p:cNvSpPr txBox="1"/>
                <p:nvPr/>
              </p:nvSpPr>
              <p:spPr>
                <a:xfrm>
                  <a:off x="4621213" y="5114254"/>
                  <a:ext cx="1333500" cy="3742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𝑦</m:t>
                            </m:r>
                          </m:e>
                          <m:sup>
                            <m:r>
                              <m:rPr>
                                <m:sty m:val="p"/>
                              </m:rPr>
                              <a:rPr lang="en-US" sz="1800" b="0" i="0" smtClean="0">
                                <a:latin typeface="Cambria Math" panose="02040503050406030204" pitchFamily="18" charset="0"/>
                              </a:rPr>
                              <m:t>P</m:t>
                            </m:r>
                            <m:r>
                              <a:rPr lang="en-US" sz="1800" b="0" i="0" smtClean="0">
                                <a:latin typeface="Cambria Math" panose="02040503050406030204" pitchFamily="18" charset="0"/>
                              </a:rPr>
                              <m:t>−</m:t>
                            </m:r>
                            <m:r>
                              <m:rPr>
                                <m:sty m:val="p"/>
                              </m:rPr>
                              <a:rPr lang="en-US" sz="1800" b="0" i="0" smtClean="0">
                                <a:latin typeface="Cambria Math" panose="02040503050406030204" pitchFamily="18" charset="0"/>
                              </a:rPr>
                              <m:t>D</m:t>
                            </m:r>
                          </m:sup>
                        </m:sSup>
                      </m:oMath>
                    </m:oMathPara>
                  </a14:m>
                  <a:endParaRPr lang="en-US" dirty="0"/>
                </a:p>
              </p:txBody>
            </p:sp>
          </mc:Choice>
          <mc:Fallback xmlns="">
            <p:sp>
              <p:nvSpPr>
                <p:cNvPr id="16" name="TextBox 15">
                  <a:extLst>
                    <a:ext uri="{FF2B5EF4-FFF2-40B4-BE49-F238E27FC236}">
                      <a16:creationId xmlns:a16="http://schemas.microsoft.com/office/drawing/2014/main" id="{FAF81007-4B69-2741-1D36-391B8741A839}"/>
                    </a:ext>
                  </a:extLst>
                </p:cNvPr>
                <p:cNvSpPr txBox="1">
                  <a:spLocks noRot="1" noChangeAspect="1" noMove="1" noResize="1" noEditPoints="1" noAdjustHandles="1" noChangeArrowheads="1" noChangeShapeType="1" noTextEdit="1"/>
                </p:cNvSpPr>
                <p:nvPr/>
              </p:nvSpPr>
              <p:spPr>
                <a:xfrm>
                  <a:off x="4621213" y="5114254"/>
                  <a:ext cx="1333500" cy="374270"/>
                </a:xfrm>
                <a:prstGeom prst="rect">
                  <a:avLst/>
                </a:prstGeom>
                <a:blipFill>
                  <a:blip r:embed="rId6"/>
                  <a:stretch>
                    <a:fillRect b="-6557"/>
                  </a:stretch>
                </a:blipFill>
              </p:spPr>
              <p:txBody>
                <a:bodyPr/>
                <a:lstStyle/>
                <a:p>
                  <a:r>
                    <a:rPr lang="en-US">
                      <a:noFill/>
                    </a:rPr>
                    <a:t> </a:t>
                  </a:r>
                </a:p>
              </p:txBody>
            </p:sp>
          </mc:Fallback>
        </mc:AlternateContent>
        <p:sp>
          <p:nvSpPr>
            <p:cNvPr id="17" name="Left Brace 16">
              <a:extLst>
                <a:ext uri="{FF2B5EF4-FFF2-40B4-BE49-F238E27FC236}">
                  <a16:creationId xmlns:a16="http://schemas.microsoft.com/office/drawing/2014/main" id="{750B34A1-9682-F820-5B08-1931895AD705}"/>
                </a:ext>
              </a:extLst>
            </p:cNvPr>
            <p:cNvSpPr/>
            <p:nvPr/>
          </p:nvSpPr>
          <p:spPr>
            <a:xfrm rot="16200000" flipV="1">
              <a:off x="5125433" y="3982226"/>
              <a:ext cx="374269" cy="2112964"/>
            </a:xfrm>
            <a:prstGeom prst="leftBrace">
              <a:avLst>
                <a:gd name="adj1" fmla="val 14644"/>
                <a:gd name="adj2" fmla="val 50000"/>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5" name="Picture 4">
            <a:extLst>
              <a:ext uri="{FF2B5EF4-FFF2-40B4-BE49-F238E27FC236}">
                <a16:creationId xmlns:a16="http://schemas.microsoft.com/office/drawing/2014/main" id="{A9BDB8C4-8FA3-300C-CE40-814D9727A2E4}"/>
              </a:ext>
            </a:extLst>
          </p:cNvPr>
          <p:cNvPicPr>
            <a:picLocks noChangeAspect="1"/>
          </p:cNvPicPr>
          <p:nvPr/>
        </p:nvPicPr>
        <p:blipFill>
          <a:blip r:embed="rId7"/>
          <a:stretch>
            <a:fillRect/>
          </a:stretch>
        </p:blipFill>
        <p:spPr>
          <a:xfrm>
            <a:off x="7336593" y="2405918"/>
            <a:ext cx="4588707" cy="3415995"/>
          </a:xfrm>
          <a:prstGeom prst="rect">
            <a:avLst/>
          </a:prstGeom>
        </p:spPr>
      </p:pic>
      <mc:AlternateContent xmlns:mc="http://schemas.openxmlformats.org/markup-compatibility/2006" xmlns:a14="http://schemas.microsoft.com/office/drawing/2010/main">
        <mc:Choice Requires="a14">
          <p:sp>
            <p:nvSpPr>
              <p:cNvPr id="4" name="Callout: Line 3">
                <a:extLst>
                  <a:ext uri="{FF2B5EF4-FFF2-40B4-BE49-F238E27FC236}">
                    <a16:creationId xmlns:a16="http://schemas.microsoft.com/office/drawing/2014/main" id="{B3D72BF1-75CB-467D-9940-7F627E84C785}"/>
                  </a:ext>
                </a:extLst>
              </p:cNvPr>
              <p:cNvSpPr/>
              <p:nvPr/>
            </p:nvSpPr>
            <p:spPr>
              <a:xfrm>
                <a:off x="8742934" y="4703220"/>
                <a:ext cx="843405" cy="411034"/>
              </a:xfrm>
              <a:prstGeom prst="borderCallout1">
                <a:avLst>
                  <a:gd name="adj1" fmla="val -5133"/>
                  <a:gd name="adj2" fmla="val 101369"/>
                  <a:gd name="adj3" fmla="val -95764"/>
                  <a:gd name="adj4" fmla="val 122955"/>
                </a:avLst>
              </a:prstGeom>
              <a:ln w="254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1" i="0" smtClean="0">
                              <a:latin typeface="Cambria Math" panose="02040503050406030204" pitchFamily="18" charset="0"/>
                            </a:rPr>
                            <m:t>𝐪</m:t>
                          </m:r>
                        </m:e>
                        <m:sub>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sub>
                        <m:sup>
                          <m:r>
                            <m:rPr>
                              <m:sty m:val="p"/>
                            </m:rPr>
                            <a:rPr lang="en-US" b="0" i="0" smtClean="0">
                              <a:latin typeface="Cambria Math" panose="02040503050406030204" pitchFamily="18" charset="0"/>
                            </a:rPr>
                            <m:t>RIS</m:t>
                          </m:r>
                        </m:sup>
                      </m:sSubSup>
                    </m:oMath>
                  </m:oMathPara>
                </a14:m>
                <a:endParaRPr lang="en-US" dirty="0"/>
              </a:p>
            </p:txBody>
          </p:sp>
        </mc:Choice>
        <mc:Fallback xmlns="">
          <p:sp>
            <p:nvSpPr>
              <p:cNvPr id="4" name="Callout: Line 3">
                <a:extLst>
                  <a:ext uri="{FF2B5EF4-FFF2-40B4-BE49-F238E27FC236}">
                    <a16:creationId xmlns:a16="http://schemas.microsoft.com/office/drawing/2014/main" id="{B3D72BF1-75CB-467D-9940-7F627E84C785}"/>
                  </a:ext>
                </a:extLst>
              </p:cNvPr>
              <p:cNvSpPr>
                <a:spLocks noRot="1" noChangeAspect="1" noMove="1" noResize="1" noEditPoints="1" noAdjustHandles="1" noChangeArrowheads="1" noChangeShapeType="1" noTextEdit="1"/>
              </p:cNvSpPr>
              <p:nvPr/>
            </p:nvSpPr>
            <p:spPr>
              <a:xfrm>
                <a:off x="8742934" y="4703220"/>
                <a:ext cx="843405" cy="411034"/>
              </a:xfrm>
              <a:prstGeom prst="borderCallout1">
                <a:avLst>
                  <a:gd name="adj1" fmla="val -5133"/>
                  <a:gd name="adj2" fmla="val 101369"/>
                  <a:gd name="adj3" fmla="val -95764"/>
                  <a:gd name="adj4" fmla="val 122955"/>
                </a:avLst>
              </a:prstGeom>
              <a:blipFill>
                <a:blip r:embed="rId8"/>
                <a:stretch>
                  <a:fillRect/>
                </a:stretch>
              </a:blipFill>
              <a:ln w="25400">
                <a:tailEnd type="triangle"/>
              </a:ln>
            </p:spPr>
            <p:txBody>
              <a:bodyPr/>
              <a:lstStyle/>
              <a:p>
                <a:r>
                  <a:rPr lang="en-US">
                    <a:noFill/>
                  </a:rPr>
                  <a:t> </a:t>
                </a:r>
              </a:p>
            </p:txBody>
          </p:sp>
        </mc:Fallback>
      </mc:AlternateContent>
    </p:spTree>
    <p:extLst>
      <p:ext uri="{BB962C8B-B14F-4D97-AF65-F5344CB8AC3E}">
        <p14:creationId xmlns:p14="http://schemas.microsoft.com/office/powerpoint/2010/main" val="259389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DC3A0C0A-E400-44C8-9B4D-40B68BB3BA4D}"/>
                  </a:ext>
                </a:extLst>
              </p:cNvPr>
              <p:cNvSpPr>
                <a:spLocks noGrp="1"/>
              </p:cNvSpPr>
              <p:nvPr>
                <p:ph idx="1"/>
              </p:nvPr>
            </p:nvSpPr>
            <p:spPr>
              <a:xfrm>
                <a:off x="838200" y="1330108"/>
                <a:ext cx="3812741" cy="5242142"/>
              </a:xfrm>
            </p:spPr>
            <p:txBody>
              <a:bodyPr>
                <a:normAutofit/>
              </a:bodyPr>
              <a:lstStyle/>
              <a:p>
                <a:pPr algn="just">
                  <a:lnSpc>
                    <a:spcPct val="130000"/>
                  </a:lnSpc>
                  <a:spcAft>
                    <a:spcPts val="800"/>
                  </a:spcAft>
                </a:pPr>
                <a:r>
                  <a:rPr lang="en-US" sz="1600" dirty="0"/>
                  <a:t>The reflection coefficient vector of RIS tile </a:t>
                </a:r>
                <a:r>
                  <a:rPr lang="en-US" sz="1600" i="1" dirty="0"/>
                  <a:t>k</a:t>
                </a:r>
                <a:r>
                  <a:rPr lang="en-US" sz="1600" dirty="0"/>
                  <a:t> is</a:t>
                </a:r>
              </a:p>
              <a:p>
                <a:pPr marL="0" indent="0" algn="just">
                  <a:lnSpc>
                    <a:spcPct val="130000"/>
                  </a:lnSpc>
                  <a:buNone/>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b="1">
                              <a:latin typeface="Cambria Math" panose="02040503050406030204" pitchFamily="18" charset="0"/>
                            </a:rPr>
                            <m:t>𝚪</m:t>
                          </m:r>
                        </m:e>
                        <m:sub>
                          <m:r>
                            <a:rPr lang="en-US" sz="1600" i="1">
                              <a:latin typeface="Cambria Math" panose="02040503050406030204" pitchFamily="18" charset="0"/>
                            </a:rPr>
                            <m:t>𝑘</m:t>
                          </m:r>
                        </m:sub>
                      </m:sSub>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b="1" i="1">
                              <a:latin typeface="Cambria Math" panose="02040503050406030204" pitchFamily="18" charset="0"/>
                            </a:rPr>
                            <m:t>𝝎</m:t>
                          </m:r>
                        </m:e>
                        <m:sub>
                          <m:r>
                            <a:rPr lang="en-US" sz="1600" i="1">
                              <a:latin typeface="Cambria Math" panose="02040503050406030204" pitchFamily="18" charset="0"/>
                            </a:rPr>
                            <m:t>𝑘</m:t>
                          </m:r>
                        </m:sub>
                        <m:sup>
                          <m:r>
                            <a:rPr lang="en-US" sz="1600" i="1">
                              <a:latin typeface="Cambria Math" panose="02040503050406030204" pitchFamily="18" charset="0"/>
                            </a:rPr>
                            <m:t>𝑇</m:t>
                          </m:r>
                        </m:sup>
                      </m:sSubSup>
                      <m:sSub>
                        <m:sSubPr>
                          <m:ctrlPr>
                            <a:rPr lang="en-US" sz="1600" i="1">
                              <a:latin typeface="Cambria Math" panose="02040503050406030204" pitchFamily="18" charset="0"/>
                            </a:rPr>
                          </m:ctrlPr>
                        </m:sSubPr>
                        <m:e>
                          <m:r>
                            <a:rPr lang="en-US" sz="1600" b="1">
                              <a:latin typeface="Cambria Math" panose="02040503050406030204" pitchFamily="18" charset="0"/>
                            </a:rPr>
                            <m:t>𝐆</m:t>
                          </m:r>
                        </m:e>
                        <m:sub>
                          <m:r>
                            <a:rPr lang="en-US" sz="1600" i="1">
                              <a:latin typeface="Cambria Math" panose="02040503050406030204" pitchFamily="18" charset="0"/>
                            </a:rPr>
                            <m:t>𝑘</m:t>
                          </m:r>
                        </m:sub>
                      </m:sSub>
                      <m:r>
                        <a:rPr lang="en-US" sz="1600" i="1">
                          <a:latin typeface="Cambria Math" panose="02040503050406030204" pitchFamily="18" charset="0"/>
                        </a:rPr>
                        <m:t>,</m:t>
                      </m:r>
                    </m:oMath>
                  </m:oMathPara>
                </a14:m>
                <a:endParaRPr lang="en-US" sz="1600" dirty="0"/>
              </a:p>
              <a:p>
                <a:pPr marL="0" indent="0" algn="just">
                  <a:lnSpc>
                    <a:spcPct val="130000"/>
                  </a:lnSpc>
                  <a:buNone/>
                </a:pPr>
                <a:r>
                  <a:rPr lang="en-US" sz="1600" dirty="0"/>
                  <a:t>     where </a:t>
                </a:r>
                <a14:m>
                  <m:oMath xmlns:m="http://schemas.openxmlformats.org/officeDocument/2006/math">
                    <m:sSub>
                      <m:sSubPr>
                        <m:ctrlPr>
                          <a:rPr lang="en-US" sz="1600" i="1">
                            <a:latin typeface="Cambria Math" panose="02040503050406030204" pitchFamily="18" charset="0"/>
                          </a:rPr>
                        </m:ctrlPr>
                      </m:sSubPr>
                      <m:e>
                        <m:r>
                          <a:rPr lang="en-US" sz="1600" b="1" i="1">
                            <a:latin typeface="Cambria Math" panose="02040503050406030204" pitchFamily="18" charset="0"/>
                          </a:rPr>
                          <m:t>𝝎</m:t>
                        </m:r>
                      </m:e>
                      <m:sub>
                        <m:r>
                          <a:rPr lang="en-US" sz="1600" i="1">
                            <a:latin typeface="Cambria Math" panose="02040503050406030204" pitchFamily="18" charset="0"/>
                          </a:rPr>
                          <m:t>𝑘</m:t>
                        </m:r>
                      </m:sub>
                    </m:sSub>
                    <m:r>
                      <a:rPr lang="en-US" sz="1600" i="1">
                        <a:latin typeface="Cambria Math" panose="02040503050406030204" pitchFamily="18" charset="0"/>
                      </a:rPr>
                      <m:t>=</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panose="02040503050406030204" pitchFamily="18" charset="0"/>
                                  </a:rPr>
                                  <m:t>𝜔</m:t>
                                </m:r>
                              </m:e>
                              <m:sub>
                                <m:r>
                                  <a:rPr lang="en-US" sz="1600" i="1">
                                    <a:latin typeface="Cambria Math" panose="02040503050406030204" pitchFamily="18" charset="0"/>
                                  </a:rPr>
                                  <m:t>𝑘</m:t>
                                </m:r>
                              </m:sub>
                              <m:sup>
                                <m:r>
                                  <m:rPr>
                                    <m:sty m:val="p"/>
                                  </m:rPr>
                                  <a:rPr lang="en-US" sz="1600">
                                    <a:latin typeface="Cambria Math" panose="02040503050406030204" pitchFamily="18" charset="0"/>
                                  </a:rPr>
                                  <m:t>P</m:t>
                                </m:r>
                                <m:r>
                                  <a:rPr lang="en-US" sz="1600">
                                    <a:latin typeface="Cambria Math" panose="02040503050406030204" pitchFamily="18" charset="0"/>
                                  </a:rPr>
                                  <m:t>−</m:t>
                                </m:r>
                                <m:r>
                                  <m:rPr>
                                    <m:sty m:val="p"/>
                                  </m:rPr>
                                  <a:rPr lang="en-US" sz="1600">
                                    <a:latin typeface="Cambria Math" panose="02040503050406030204" pitchFamily="18" charset="0"/>
                                  </a:rPr>
                                  <m:t>P</m:t>
                                </m:r>
                              </m:sup>
                            </m:sSubSup>
                            <m:r>
                              <a:rPr lang="en-US" sz="1600" i="1">
                                <a:latin typeface="Cambria Math" panose="02040503050406030204" pitchFamily="18" charset="0"/>
                              </a:rPr>
                              <m:t>, </m:t>
                            </m:r>
                            <m:sSubSup>
                              <m:sSubSupPr>
                                <m:ctrlPr>
                                  <a:rPr lang="en-US" sz="1600" i="1">
                                    <a:latin typeface="Cambria Math" panose="02040503050406030204" pitchFamily="18" charset="0"/>
                                  </a:rPr>
                                </m:ctrlPr>
                              </m:sSubSupPr>
                              <m:e>
                                <m:r>
                                  <a:rPr lang="en-US" sz="1600" i="1">
                                    <a:latin typeface="Cambria Math" panose="02040503050406030204" pitchFamily="18" charset="0"/>
                                  </a:rPr>
                                  <m:t>𝜔</m:t>
                                </m:r>
                              </m:e>
                              <m:sub>
                                <m:r>
                                  <a:rPr lang="en-US" sz="1600" i="1">
                                    <a:latin typeface="Cambria Math" panose="02040503050406030204" pitchFamily="18" charset="0"/>
                                  </a:rPr>
                                  <m:t>𝑘</m:t>
                                </m:r>
                              </m:sub>
                              <m:sup>
                                <m:r>
                                  <m:rPr>
                                    <m:sty m:val="p"/>
                                  </m:rPr>
                                  <a:rPr lang="en-US" sz="1600">
                                    <a:latin typeface="Cambria Math" panose="02040503050406030204" pitchFamily="18" charset="0"/>
                                  </a:rPr>
                                  <m:t>P</m:t>
                                </m:r>
                                <m:r>
                                  <a:rPr lang="en-US" sz="1600">
                                    <a:latin typeface="Cambria Math" panose="02040503050406030204" pitchFamily="18" charset="0"/>
                                  </a:rPr>
                                  <m:t>−</m:t>
                                </m:r>
                                <m:r>
                                  <m:rPr>
                                    <m:sty m:val="p"/>
                                  </m:rPr>
                                  <a:rPr lang="en-US" sz="1600">
                                    <a:latin typeface="Cambria Math" panose="02040503050406030204" pitchFamily="18" charset="0"/>
                                  </a:rPr>
                                  <m:t>D</m:t>
                                </m:r>
                              </m:sup>
                            </m:sSubSup>
                            <m:r>
                              <a:rPr lang="en-US" sz="1600" i="1">
                                <a:latin typeface="Cambria Math" panose="02040503050406030204" pitchFamily="18" charset="0"/>
                              </a:rPr>
                              <m:t>, </m:t>
                            </m:r>
                            <m:sSubSup>
                              <m:sSubSupPr>
                                <m:ctrlPr>
                                  <a:rPr lang="en-US" sz="1600" i="1">
                                    <a:latin typeface="Cambria Math" panose="02040503050406030204" pitchFamily="18" charset="0"/>
                                  </a:rPr>
                                </m:ctrlPr>
                              </m:sSubSupPr>
                              <m:e>
                                <m:r>
                                  <a:rPr lang="en-US" sz="1600" i="1">
                                    <a:latin typeface="Cambria Math" panose="02040503050406030204" pitchFamily="18" charset="0"/>
                                  </a:rPr>
                                  <m:t>𝜔</m:t>
                                </m:r>
                              </m:e>
                              <m:sub>
                                <m:r>
                                  <a:rPr lang="en-US" sz="1600" i="1">
                                    <a:latin typeface="Cambria Math" panose="02040503050406030204" pitchFamily="18" charset="0"/>
                                  </a:rPr>
                                  <m:t>𝑘</m:t>
                                </m:r>
                              </m:sub>
                              <m:sup>
                                <m:r>
                                  <m:rPr>
                                    <m:sty m:val="p"/>
                                  </m:rPr>
                                  <a:rPr lang="en-US" sz="1600">
                                    <a:latin typeface="Cambria Math" panose="02040503050406030204" pitchFamily="18" charset="0"/>
                                  </a:rPr>
                                  <m:t>D</m:t>
                                </m:r>
                                <m:r>
                                  <a:rPr lang="en-US" sz="1600">
                                    <a:latin typeface="Cambria Math" panose="02040503050406030204" pitchFamily="18" charset="0"/>
                                  </a:rPr>
                                  <m:t>−</m:t>
                                </m:r>
                                <m:r>
                                  <m:rPr>
                                    <m:sty m:val="p"/>
                                  </m:rPr>
                                  <a:rPr lang="en-US" sz="1600">
                                    <a:latin typeface="Cambria Math" panose="02040503050406030204" pitchFamily="18" charset="0"/>
                                  </a:rPr>
                                  <m:t>D</m:t>
                                </m:r>
                              </m:sup>
                            </m:sSubSup>
                          </m:e>
                        </m:d>
                      </m:e>
                      <m:sup>
                        <m:r>
                          <a:rPr lang="en-US" sz="1600" i="1">
                            <a:latin typeface="Cambria Math" panose="02040503050406030204" pitchFamily="18" charset="0"/>
                          </a:rPr>
                          <m:t>𝑇</m:t>
                        </m:r>
                      </m:sup>
                    </m:sSup>
                  </m:oMath>
                </a14:m>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b="1">
                            <a:latin typeface="Cambria Math" panose="02040503050406030204" pitchFamily="18" charset="0"/>
                          </a:rPr>
                          <m:t>𝐆</m:t>
                        </m:r>
                      </m:e>
                      <m:sub>
                        <m:r>
                          <a:rPr lang="en-US" sz="1600" i="1">
                            <a:latin typeface="Cambria Math" panose="02040503050406030204" pitchFamily="18" charset="0"/>
                          </a:rPr>
                          <m:t>𝑘</m:t>
                        </m:r>
                      </m:sub>
                    </m:sSub>
                    <m:r>
                      <a:rPr lang="en-US" sz="1600">
                        <a:latin typeface="Cambria Math" panose="02040503050406030204" pitchFamily="18" charset="0"/>
                      </a:rPr>
                      <m:t>=</m:t>
                    </m:r>
                    <m:sSup>
                      <m:sSupPr>
                        <m:ctrlPr>
                          <a:rPr lang="en-US" sz="1600" b="0" i="1" smtClean="0">
                            <a:latin typeface="Cambria Math" panose="02040503050406030204" pitchFamily="18" charset="0"/>
                          </a:rPr>
                        </m:ctrlPr>
                      </m:sSupPr>
                      <m:e>
                        <m:d>
                          <m:dPr>
                            <m:begChr m:val="["/>
                            <m:endChr m:val="]"/>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b="1">
                                    <a:latin typeface="Cambria Math" panose="02040503050406030204" pitchFamily="18" charset="0"/>
                                  </a:rPr>
                                  <m:t>𝚪</m:t>
                                </m:r>
                              </m:e>
                              <m:sub>
                                <m:r>
                                  <a:rPr lang="en-US" sz="1600" i="1">
                                    <a:latin typeface="Cambria Math" panose="02040503050406030204" pitchFamily="18" charset="0"/>
                                  </a:rPr>
                                  <m:t>𝑘</m:t>
                                </m:r>
                              </m:sub>
                              <m:sup>
                                <m:r>
                                  <m:rPr>
                                    <m:sty m:val="p"/>
                                  </m:rPr>
                                  <a:rPr lang="en-US" sz="1600">
                                    <a:latin typeface="Cambria Math" panose="02040503050406030204" pitchFamily="18" charset="0"/>
                                  </a:rPr>
                                  <m:t>P</m:t>
                                </m:r>
                                <m:r>
                                  <a:rPr lang="en-US" sz="1600">
                                    <a:latin typeface="Cambria Math" panose="02040503050406030204" pitchFamily="18" charset="0"/>
                                  </a:rPr>
                                  <m:t>−</m:t>
                                </m:r>
                                <m:r>
                                  <m:rPr>
                                    <m:sty m:val="p"/>
                                  </m:rPr>
                                  <a:rPr lang="en-US" sz="1600">
                                    <a:latin typeface="Cambria Math" panose="02040503050406030204" pitchFamily="18" charset="0"/>
                                  </a:rPr>
                                  <m:t>P</m:t>
                                </m:r>
                              </m:sup>
                            </m:sSubSup>
                            <m:r>
                              <a:rPr lang="en-US" sz="1600" i="1">
                                <a:latin typeface="Cambria Math" panose="02040503050406030204" pitchFamily="18" charset="0"/>
                              </a:rPr>
                              <m:t>, </m:t>
                            </m:r>
                            <m:sSubSup>
                              <m:sSubSupPr>
                                <m:ctrlPr>
                                  <a:rPr lang="en-US" sz="1600" i="1">
                                    <a:latin typeface="Cambria Math" panose="02040503050406030204" pitchFamily="18" charset="0"/>
                                  </a:rPr>
                                </m:ctrlPr>
                              </m:sSubSupPr>
                              <m:e>
                                <m:r>
                                  <a:rPr lang="en-US" sz="1600" b="1">
                                    <a:latin typeface="Cambria Math" panose="02040503050406030204" pitchFamily="18" charset="0"/>
                                  </a:rPr>
                                  <m:t>𝚪</m:t>
                                </m:r>
                              </m:e>
                              <m:sub>
                                <m:r>
                                  <a:rPr lang="en-US" sz="1600" i="1">
                                    <a:latin typeface="Cambria Math" panose="02040503050406030204" pitchFamily="18" charset="0"/>
                                  </a:rPr>
                                  <m:t>𝑘</m:t>
                                </m:r>
                              </m:sub>
                              <m:sup>
                                <m:r>
                                  <m:rPr>
                                    <m:sty m:val="p"/>
                                  </m:rPr>
                                  <a:rPr lang="en-US" sz="1600">
                                    <a:latin typeface="Cambria Math" panose="02040503050406030204" pitchFamily="18" charset="0"/>
                                  </a:rPr>
                                  <m:t>P</m:t>
                                </m:r>
                                <m:r>
                                  <a:rPr lang="en-US" sz="1600">
                                    <a:latin typeface="Cambria Math" panose="02040503050406030204" pitchFamily="18" charset="0"/>
                                  </a:rPr>
                                  <m:t>−</m:t>
                                </m:r>
                                <m:r>
                                  <m:rPr>
                                    <m:sty m:val="p"/>
                                  </m:rPr>
                                  <a:rPr lang="en-US" sz="1600">
                                    <a:latin typeface="Cambria Math" panose="02040503050406030204" pitchFamily="18" charset="0"/>
                                  </a:rPr>
                                  <m:t>D</m:t>
                                </m:r>
                              </m:sup>
                            </m:sSubSup>
                            <m:r>
                              <a:rPr lang="en-US" sz="1600" i="1">
                                <a:latin typeface="Cambria Math" panose="02040503050406030204" pitchFamily="18" charset="0"/>
                              </a:rPr>
                              <m:t>, </m:t>
                            </m:r>
                            <m:sSubSup>
                              <m:sSubSupPr>
                                <m:ctrlPr>
                                  <a:rPr lang="en-US" sz="1600" i="1">
                                    <a:latin typeface="Cambria Math" panose="02040503050406030204" pitchFamily="18" charset="0"/>
                                  </a:rPr>
                                </m:ctrlPr>
                              </m:sSubSupPr>
                              <m:e>
                                <m:r>
                                  <a:rPr lang="en-US" sz="1600" b="1">
                                    <a:latin typeface="Cambria Math" panose="02040503050406030204" pitchFamily="18" charset="0"/>
                                  </a:rPr>
                                  <m:t>𝚪</m:t>
                                </m:r>
                              </m:e>
                              <m:sub>
                                <m:r>
                                  <a:rPr lang="en-US" sz="1600" i="1">
                                    <a:latin typeface="Cambria Math" panose="02040503050406030204" pitchFamily="18" charset="0"/>
                                  </a:rPr>
                                  <m:t>𝑘</m:t>
                                </m:r>
                              </m:sub>
                              <m:sup>
                                <m:r>
                                  <m:rPr>
                                    <m:sty m:val="p"/>
                                  </m:rPr>
                                  <a:rPr lang="en-US" sz="1600">
                                    <a:latin typeface="Cambria Math" panose="02040503050406030204" pitchFamily="18" charset="0"/>
                                  </a:rPr>
                                  <m:t>D</m:t>
                                </m:r>
                                <m:r>
                                  <a:rPr lang="en-US" sz="1600">
                                    <a:latin typeface="Cambria Math" panose="02040503050406030204" pitchFamily="18" charset="0"/>
                                  </a:rPr>
                                  <m:t>−</m:t>
                                </m:r>
                                <m:r>
                                  <m:rPr>
                                    <m:sty m:val="p"/>
                                  </m:rPr>
                                  <a:rPr lang="en-US" sz="1600">
                                    <a:latin typeface="Cambria Math" panose="02040503050406030204" pitchFamily="18" charset="0"/>
                                  </a:rPr>
                                  <m:t>D</m:t>
                                </m:r>
                              </m:sup>
                            </m:sSubSup>
                          </m:e>
                        </m:d>
                      </m:e>
                      <m:sup>
                        <m:r>
                          <a:rPr lang="en-US" sz="1600" b="0" i="1" smtClean="0">
                            <a:latin typeface="Cambria Math" panose="02040503050406030204" pitchFamily="18" charset="0"/>
                          </a:rPr>
                          <m:t>𝑇</m:t>
                        </m:r>
                      </m:sup>
                    </m:sSup>
                    <m:r>
                      <a:rPr lang="en-US" sz="1600" i="1">
                        <a:latin typeface="Cambria Math" panose="02040503050406030204" pitchFamily="18" charset="0"/>
                      </a:rPr>
                      <m:t> </m:t>
                    </m:r>
                  </m:oMath>
                </a14:m>
                <a:r>
                  <a:rPr lang="en-US" sz="1600" dirty="0"/>
                  <a:t>,</a:t>
                </a:r>
              </a:p>
              <a:p>
                <a:pPr marL="0" indent="0" algn="just">
                  <a:lnSpc>
                    <a:spcPct val="130000"/>
                  </a:lnSpc>
                  <a:spcAft>
                    <a:spcPts val="600"/>
                  </a:spcAft>
                  <a:buNone/>
                </a:pPr>
                <a:r>
                  <a:rPr lang="en-US" sz="1600" dirty="0"/>
                  <a:t> </a:t>
                </a:r>
                <a14:m>
                  <m:oMath xmlns:m="http://schemas.openxmlformats.org/officeDocument/2006/math">
                    <m:sSubSup>
                      <m:sSubSupPr>
                        <m:ctrlPr>
                          <a:rPr lang="en-US" sz="1600" i="1">
                            <a:latin typeface="Cambria Math" panose="02040503050406030204" pitchFamily="18" charset="0"/>
                          </a:rPr>
                        </m:ctrlPr>
                      </m:sSubSupPr>
                      <m:e>
                        <m:r>
                          <a:rPr lang="en-US" sz="1600" b="1">
                            <a:latin typeface="Cambria Math" panose="02040503050406030204" pitchFamily="18" charset="0"/>
                          </a:rPr>
                          <m:t>    </m:t>
                        </m:r>
                        <m:r>
                          <a:rPr lang="en-US" sz="1600" b="1">
                            <a:latin typeface="Cambria Math" panose="02040503050406030204" pitchFamily="18" charset="0"/>
                          </a:rPr>
                          <m:t>𝚪</m:t>
                        </m:r>
                      </m:e>
                      <m:sub>
                        <m:r>
                          <a:rPr lang="en-US" sz="1600" i="1">
                            <a:latin typeface="Cambria Math" panose="02040503050406030204" pitchFamily="18" charset="0"/>
                          </a:rPr>
                          <m:t>𝑘</m:t>
                        </m:r>
                      </m:sub>
                      <m:sup>
                        <m:r>
                          <m:rPr>
                            <m:sty m:val="p"/>
                          </m:rPr>
                          <a:rPr lang="en-US" sz="1600">
                            <a:latin typeface="Cambria Math" panose="02040503050406030204" pitchFamily="18" charset="0"/>
                          </a:rPr>
                          <m:t>A</m:t>
                        </m:r>
                        <m:r>
                          <a:rPr lang="en-US" sz="1600">
                            <a:latin typeface="Cambria Math" panose="02040503050406030204" pitchFamily="18" charset="0"/>
                          </a:rPr>
                          <m:t>−</m:t>
                        </m:r>
                        <m:r>
                          <m:rPr>
                            <m:sty m:val="p"/>
                          </m:rPr>
                          <a:rPr lang="en-US" sz="1600">
                            <a:latin typeface="Cambria Math" panose="02040503050406030204" pitchFamily="18" charset="0"/>
                          </a:rPr>
                          <m:t>B</m:t>
                        </m:r>
                      </m:sup>
                    </m:sSubSup>
                  </m:oMath>
                </a14:m>
                <a:r>
                  <a:rPr lang="en-US" sz="1600" dirty="0"/>
                  <a:t>and </a:t>
                </a:r>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𝜔</m:t>
                        </m:r>
                      </m:e>
                      <m:sub>
                        <m:r>
                          <a:rPr lang="en-US" sz="1600" i="1">
                            <a:latin typeface="Cambria Math" panose="02040503050406030204" pitchFamily="18" charset="0"/>
                          </a:rPr>
                          <m:t>𝑘</m:t>
                        </m:r>
                      </m:sub>
                      <m:sup>
                        <m:r>
                          <m:rPr>
                            <m:sty m:val="p"/>
                          </m:rPr>
                          <a:rPr lang="en-US" sz="1600">
                            <a:latin typeface="Cambria Math" panose="02040503050406030204" pitchFamily="18" charset="0"/>
                          </a:rPr>
                          <m:t>A</m:t>
                        </m:r>
                        <m:r>
                          <a:rPr lang="en-US" sz="1600">
                            <a:latin typeface="Cambria Math" panose="02040503050406030204" pitchFamily="18" charset="0"/>
                          </a:rPr>
                          <m:t>−</m:t>
                        </m:r>
                        <m:r>
                          <m:rPr>
                            <m:sty m:val="p"/>
                          </m:rPr>
                          <a:rPr lang="en-US" sz="1600">
                            <a:latin typeface="Cambria Math" panose="02040503050406030204" pitchFamily="18" charset="0"/>
                          </a:rPr>
                          <m:t>B</m:t>
                        </m:r>
                      </m:sup>
                    </m:sSubSup>
                  </m:oMath>
                </a14:m>
                <a:r>
                  <a:rPr lang="en-US" sz="1600" dirty="0"/>
                  <a:t> are the reflection coefficient of RIS tile </a:t>
                </a:r>
                <a:r>
                  <a:rPr lang="en-US" sz="1600" i="1" dirty="0"/>
                  <a:t>k</a:t>
                </a:r>
                <a:r>
                  <a:rPr lang="en-US" sz="1600" dirty="0"/>
                  <a:t> for a single beam from A through RIS to B and  corresponding complex weight factor.</a:t>
                </a:r>
              </a:p>
              <a:p>
                <a:pPr algn="just">
                  <a:lnSpc>
                    <a:spcPct val="130000"/>
                  </a:lnSpc>
                </a:pPr>
                <a:endParaRPr lang="en-US" sz="1800" dirty="0"/>
              </a:p>
            </p:txBody>
          </p:sp>
        </mc:Choice>
        <mc:Fallback>
          <p:sp>
            <p:nvSpPr>
              <p:cNvPr id="2" name="Content Placeholder 1">
                <a:extLst>
                  <a:ext uri="{FF2B5EF4-FFF2-40B4-BE49-F238E27FC236}">
                    <a16:creationId xmlns:a16="http://schemas.microsoft.com/office/drawing/2014/main" id="{DC3A0C0A-E400-44C8-9B4D-40B68BB3BA4D}"/>
                  </a:ext>
                </a:extLst>
              </p:cNvPr>
              <p:cNvSpPr>
                <a:spLocks noGrp="1" noRot="1" noChangeAspect="1" noMove="1" noResize="1" noEditPoints="1" noAdjustHandles="1" noChangeArrowheads="1" noChangeShapeType="1" noTextEdit="1"/>
              </p:cNvSpPr>
              <p:nvPr>
                <p:ph idx="1"/>
              </p:nvPr>
            </p:nvSpPr>
            <p:spPr>
              <a:xfrm>
                <a:off x="838200" y="1330108"/>
                <a:ext cx="3812741" cy="5242142"/>
              </a:xfrm>
              <a:blipFill>
                <a:blip r:embed="rId3"/>
                <a:stretch>
                  <a:fillRect l="-960" r="-800"/>
                </a:stretch>
              </a:blipFill>
            </p:spPr>
            <p:txBody>
              <a:bodyPr/>
              <a:lstStyle/>
              <a:p>
                <a:r>
                  <a:rPr lang="en-US">
                    <a:noFill/>
                  </a:rPr>
                  <a:t> </a:t>
                </a:r>
              </a:p>
            </p:txBody>
          </p:sp>
        </mc:Fallback>
      </mc:AlternateContent>
      <p:sp>
        <p:nvSpPr>
          <p:cNvPr id="6" name="Title 5">
            <a:extLst>
              <a:ext uri="{FF2B5EF4-FFF2-40B4-BE49-F238E27FC236}">
                <a16:creationId xmlns:a16="http://schemas.microsoft.com/office/drawing/2014/main" id="{CB785A0F-3F90-4919-8DE7-C2F6BDCE5AD0}"/>
              </a:ext>
            </a:extLst>
          </p:cNvPr>
          <p:cNvSpPr>
            <a:spLocks noGrp="1"/>
          </p:cNvSpPr>
          <p:nvPr>
            <p:ph type="title"/>
          </p:nvPr>
        </p:nvSpPr>
        <p:spPr>
          <a:xfrm>
            <a:off x="1838324" y="4545"/>
            <a:ext cx="9515475" cy="1100355"/>
          </a:xfrm>
        </p:spPr>
        <p:txBody>
          <a:bodyPr/>
          <a:lstStyle/>
          <a:p>
            <a:r>
              <a:rPr lang="en-US" dirty="0"/>
              <a:t>Problem Formulation</a:t>
            </a:r>
            <a:endParaRPr lang="en-US" b="0" dirty="0"/>
          </a:p>
        </p:txBody>
      </p:sp>
      <p:sp>
        <p:nvSpPr>
          <p:cNvPr id="3" name="TextBox 2">
            <a:extLst>
              <a:ext uri="{FF2B5EF4-FFF2-40B4-BE49-F238E27FC236}">
                <a16:creationId xmlns:a16="http://schemas.microsoft.com/office/drawing/2014/main" id="{CD18D6B9-1CCE-1713-BE6A-2D17ED0B7DD1}"/>
              </a:ext>
            </a:extLst>
          </p:cNvPr>
          <p:cNvSpPr txBox="1"/>
          <p:nvPr/>
        </p:nvSpPr>
        <p:spPr>
          <a:xfrm>
            <a:off x="1097363" y="131075"/>
            <a:ext cx="636713" cy="769441"/>
          </a:xfrm>
          <a:prstGeom prst="rect">
            <a:avLst/>
          </a:prstGeom>
          <a:noFill/>
        </p:spPr>
        <p:txBody>
          <a:bodyPr wrap="none" rtlCol="0">
            <a:spAutoFit/>
          </a:bodyPr>
          <a:lstStyle/>
          <a:p>
            <a:r>
              <a:rPr lang="en-US" sz="4400" b="1" dirty="0">
                <a:solidFill>
                  <a:schemeClr val="bg1"/>
                </a:solidFill>
              </a:rPr>
              <a:t>II.</a:t>
            </a:r>
          </a:p>
        </p:txBody>
      </p:sp>
      <p:sp>
        <p:nvSpPr>
          <p:cNvPr id="4" name="Slide Number Placeholder 3">
            <a:extLst>
              <a:ext uri="{FF2B5EF4-FFF2-40B4-BE49-F238E27FC236}">
                <a16:creationId xmlns:a16="http://schemas.microsoft.com/office/drawing/2014/main" id="{6C63A32D-50A9-BBC1-20D8-406F2A18A3D0}"/>
              </a:ext>
            </a:extLst>
          </p:cNvPr>
          <p:cNvSpPr>
            <a:spLocks noGrp="1"/>
          </p:cNvSpPr>
          <p:nvPr>
            <p:ph type="sldNum" sz="quarter" idx="12"/>
          </p:nvPr>
        </p:nvSpPr>
        <p:spPr/>
        <p:txBody>
          <a:bodyPr/>
          <a:lstStyle/>
          <a:p>
            <a:fld id="{DE4B9FC7-9BD6-4BEA-B4D6-9C1A186C9324}" type="slidenum">
              <a:rPr lang="en-US" smtClean="0"/>
              <a:pPr/>
              <a:t>8</a:t>
            </a:fld>
            <a:endParaRPr lang="en-US" dirty="0"/>
          </a:p>
        </p:txBody>
      </p:sp>
      <p:pic>
        <p:nvPicPr>
          <p:cNvPr id="7" name="Picture 6" descr="A picture containing screenshot, colorfulness, square, rectangle&#10;&#10;Description automatically generated">
            <a:extLst>
              <a:ext uri="{FF2B5EF4-FFF2-40B4-BE49-F238E27FC236}">
                <a16:creationId xmlns:a16="http://schemas.microsoft.com/office/drawing/2014/main" id="{64084255-772A-D99B-891A-167913A025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2193" y="996006"/>
            <a:ext cx="2560320" cy="1941037"/>
          </a:xfrm>
          <a:prstGeom prst="rect">
            <a:avLst/>
          </a:prstGeom>
        </p:spPr>
      </p:pic>
      <p:pic>
        <p:nvPicPr>
          <p:cNvPr id="9" name="Picture 8" descr="A picture containing square, rectangle, screenshot, pattern&#10;&#10;Description automatically generated">
            <a:extLst>
              <a:ext uri="{FF2B5EF4-FFF2-40B4-BE49-F238E27FC236}">
                <a16:creationId xmlns:a16="http://schemas.microsoft.com/office/drawing/2014/main" id="{5A8ADD4E-AFF0-1C86-360C-86371E0A11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9724" y="3195756"/>
            <a:ext cx="2560320" cy="1920240"/>
          </a:xfrm>
          <a:prstGeom prst="rect">
            <a:avLst/>
          </a:prstGeom>
        </p:spPr>
      </p:pic>
      <p:grpSp>
        <p:nvGrpSpPr>
          <p:cNvPr id="24" name="Group 23">
            <a:extLst>
              <a:ext uri="{FF2B5EF4-FFF2-40B4-BE49-F238E27FC236}">
                <a16:creationId xmlns:a16="http://schemas.microsoft.com/office/drawing/2014/main" id="{F746E254-386D-04E9-1331-AAAEEC565788}"/>
              </a:ext>
            </a:extLst>
          </p:cNvPr>
          <p:cNvGrpSpPr/>
          <p:nvPr/>
        </p:nvGrpSpPr>
        <p:grpSpPr>
          <a:xfrm>
            <a:off x="8149048" y="1699727"/>
            <a:ext cx="2871663" cy="1283677"/>
            <a:chOff x="8601204" y="1409942"/>
            <a:chExt cx="2871663" cy="1283677"/>
          </a:xfrm>
        </p:grpSpPr>
        <p:sp>
          <p:nvSpPr>
            <p:cNvPr id="22" name="Oval 21">
              <a:extLst>
                <a:ext uri="{FF2B5EF4-FFF2-40B4-BE49-F238E27FC236}">
                  <a16:creationId xmlns:a16="http://schemas.microsoft.com/office/drawing/2014/main" id="{95FD4CC8-E12A-0588-E21A-D3BFD14C5E34}"/>
                </a:ext>
              </a:extLst>
            </p:cNvPr>
            <p:cNvSpPr/>
            <p:nvPr/>
          </p:nvSpPr>
          <p:spPr>
            <a:xfrm rot="4414697">
              <a:off x="8379720" y="1976767"/>
              <a:ext cx="1111790" cy="321914"/>
            </a:xfrm>
            <a:prstGeom prst="ellipse">
              <a:avLst/>
            </a:prstGeom>
            <a:gradFill flip="none" rotWithShape="1">
              <a:gsLst>
                <a:gs pos="30000">
                  <a:srgbClr val="FF8181"/>
                </a:gs>
                <a:gs pos="0">
                  <a:schemeClr val="accent5">
                    <a:lumMod val="20000"/>
                    <a:lumOff val="80000"/>
                  </a:schemeClr>
                </a:gs>
                <a:gs pos="52000">
                  <a:srgbClr val="FF3B3B"/>
                </a:gs>
                <a:gs pos="69000">
                  <a:srgbClr val="FA0000"/>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FD06CDA9-A64F-5379-7AA9-16E2ECFAB444}"/>
                </a:ext>
              </a:extLst>
            </p:cNvPr>
            <p:cNvSpPr/>
            <p:nvPr/>
          </p:nvSpPr>
          <p:spPr>
            <a:xfrm rot="21333961">
              <a:off x="8766062" y="1409942"/>
              <a:ext cx="927284" cy="321914"/>
            </a:xfrm>
            <a:prstGeom prst="ellipse">
              <a:avLst/>
            </a:prstGeom>
            <a:gradFill flip="none" rotWithShape="1">
              <a:gsLst>
                <a:gs pos="25000">
                  <a:schemeClr val="accent4">
                    <a:lumMod val="20000"/>
                    <a:lumOff val="80000"/>
                  </a:schemeClr>
                </a:gs>
                <a:gs pos="0">
                  <a:srgbClr val="FFF8E5"/>
                </a:gs>
                <a:gs pos="53000">
                  <a:schemeClr val="accent4">
                    <a:lumMod val="40000"/>
                    <a:lumOff val="60000"/>
                  </a:schemeClr>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9CDDF2C-13D1-863F-0F02-94A277F09745}"/>
                </a:ext>
              </a:extLst>
            </p:cNvPr>
            <p:cNvSpPr/>
            <p:nvPr/>
          </p:nvSpPr>
          <p:spPr>
            <a:xfrm rot="1663646">
              <a:off x="8601204" y="2040272"/>
              <a:ext cx="2871663" cy="467143"/>
            </a:xfrm>
            <a:prstGeom prst="ellipse">
              <a:avLst/>
            </a:prstGeom>
            <a:gradFill flip="none" rotWithShape="1">
              <a:gsLst>
                <a:gs pos="0">
                  <a:schemeClr val="accent4">
                    <a:lumMod val="20000"/>
                    <a:lumOff val="80000"/>
                  </a:schemeClr>
                </a:gs>
                <a:gs pos="37000">
                  <a:schemeClr val="accent4">
                    <a:lumMod val="40000"/>
                    <a:lumOff val="60000"/>
                  </a:schemeClr>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8F17229-B0EA-725F-76BE-51E206604B0D}"/>
                  </a:ext>
                </a:extLst>
              </p:cNvPr>
              <p:cNvSpPr txBox="1"/>
              <p:nvPr/>
            </p:nvSpPr>
            <p:spPr>
              <a:xfrm>
                <a:off x="5951836" y="1773490"/>
                <a:ext cx="765188" cy="386068"/>
              </a:xfrm>
              <a:prstGeom prst="rect">
                <a:avLst/>
              </a:prstGeom>
              <a:noFill/>
              <a:ln w="25400">
                <a:solidFill>
                  <a:srgbClr val="C00000"/>
                </a:solidFill>
              </a:ln>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800" i="1" smtClean="0">
                              <a:latin typeface="Cambria Math" panose="02040503050406030204" pitchFamily="18" charset="0"/>
                            </a:rPr>
                          </m:ctrlPr>
                        </m:sSubSupPr>
                        <m:e>
                          <m:r>
                            <a:rPr lang="en-US" sz="1800" b="1">
                              <a:latin typeface="Cambria Math" panose="02040503050406030204" pitchFamily="18" charset="0"/>
                            </a:rPr>
                            <m:t>𝚪</m:t>
                          </m:r>
                        </m:e>
                        <m:sub>
                          <m:r>
                            <a:rPr lang="en-US" sz="1800" i="1">
                              <a:latin typeface="Cambria Math" panose="02040503050406030204" pitchFamily="18" charset="0"/>
                            </a:rPr>
                            <m:t>𝑘</m:t>
                          </m:r>
                        </m:sub>
                        <m:sup>
                          <m:r>
                            <m:rPr>
                              <m:sty m:val="p"/>
                            </m:rPr>
                            <a:rPr lang="en-US" sz="1800">
                              <a:latin typeface="Cambria Math" panose="02040503050406030204" pitchFamily="18" charset="0"/>
                            </a:rPr>
                            <m:t>P</m:t>
                          </m:r>
                          <m:r>
                            <a:rPr lang="en-US" sz="1800">
                              <a:latin typeface="Cambria Math" panose="02040503050406030204" pitchFamily="18" charset="0"/>
                            </a:rPr>
                            <m:t>−</m:t>
                          </m:r>
                          <m:r>
                            <m:rPr>
                              <m:sty m:val="p"/>
                            </m:rPr>
                            <a:rPr lang="en-US" sz="1800">
                              <a:latin typeface="Cambria Math" panose="02040503050406030204" pitchFamily="18" charset="0"/>
                            </a:rPr>
                            <m:t>P</m:t>
                          </m:r>
                        </m:sup>
                      </m:sSubSup>
                    </m:oMath>
                  </m:oMathPara>
                </a14:m>
                <a:endParaRPr lang="en-US" dirty="0"/>
              </a:p>
            </p:txBody>
          </p:sp>
        </mc:Choice>
        <mc:Fallback xmlns="">
          <p:sp>
            <p:nvSpPr>
              <p:cNvPr id="29" name="TextBox 28">
                <a:extLst>
                  <a:ext uri="{FF2B5EF4-FFF2-40B4-BE49-F238E27FC236}">
                    <a16:creationId xmlns:a16="http://schemas.microsoft.com/office/drawing/2014/main" id="{78F17229-B0EA-725F-76BE-51E206604B0D}"/>
                  </a:ext>
                </a:extLst>
              </p:cNvPr>
              <p:cNvSpPr txBox="1">
                <a:spLocks noRot="1" noChangeAspect="1" noMove="1" noResize="1" noEditPoints="1" noAdjustHandles="1" noChangeArrowheads="1" noChangeShapeType="1" noTextEdit="1"/>
              </p:cNvSpPr>
              <p:nvPr/>
            </p:nvSpPr>
            <p:spPr>
              <a:xfrm>
                <a:off x="5951836" y="1773490"/>
                <a:ext cx="765188" cy="386068"/>
              </a:xfrm>
              <a:prstGeom prst="rect">
                <a:avLst/>
              </a:prstGeom>
              <a:blipFill>
                <a:blip r:embed="rId6"/>
                <a:stretch>
                  <a:fillRect/>
                </a:stretch>
              </a:blipFill>
              <a:ln w="254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1C24154-2982-6CCE-70ED-C308CAF7FA8D}"/>
                  </a:ext>
                </a:extLst>
              </p:cNvPr>
              <p:cNvSpPr txBox="1"/>
              <p:nvPr/>
            </p:nvSpPr>
            <p:spPr>
              <a:xfrm>
                <a:off x="6201642" y="3786544"/>
                <a:ext cx="423897" cy="369332"/>
              </a:xfrm>
              <a:prstGeom prst="rect">
                <a:avLst/>
              </a:prstGeom>
              <a:noFill/>
              <a:ln w="25400">
                <a:solidFill>
                  <a:srgbClr val="FFC000"/>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1" i="0" smtClean="0">
                              <a:latin typeface="Cambria Math" panose="02040503050406030204" pitchFamily="18" charset="0"/>
                            </a:rPr>
                            <m:t>𝚪</m:t>
                          </m:r>
                        </m:e>
                        <m:sub>
                          <m:r>
                            <a:rPr lang="en-US" sz="1800" b="0" i="1" smtClean="0">
                              <a:latin typeface="Cambria Math" panose="02040503050406030204" pitchFamily="18" charset="0"/>
                            </a:rPr>
                            <m:t>𝑘</m:t>
                          </m:r>
                        </m:sub>
                      </m:sSub>
                    </m:oMath>
                  </m:oMathPara>
                </a14:m>
                <a:endParaRPr lang="en-US" dirty="0"/>
              </a:p>
            </p:txBody>
          </p:sp>
        </mc:Choice>
        <mc:Fallback xmlns="">
          <p:sp>
            <p:nvSpPr>
              <p:cNvPr id="30" name="TextBox 29">
                <a:extLst>
                  <a:ext uri="{FF2B5EF4-FFF2-40B4-BE49-F238E27FC236}">
                    <a16:creationId xmlns:a16="http://schemas.microsoft.com/office/drawing/2014/main" id="{91C24154-2982-6CCE-70ED-C308CAF7FA8D}"/>
                  </a:ext>
                </a:extLst>
              </p:cNvPr>
              <p:cNvSpPr txBox="1">
                <a:spLocks noRot="1" noChangeAspect="1" noMove="1" noResize="1" noEditPoints="1" noAdjustHandles="1" noChangeArrowheads="1" noChangeShapeType="1" noTextEdit="1"/>
              </p:cNvSpPr>
              <p:nvPr/>
            </p:nvSpPr>
            <p:spPr>
              <a:xfrm>
                <a:off x="6201642" y="3786544"/>
                <a:ext cx="423897" cy="369332"/>
              </a:xfrm>
              <a:prstGeom prst="rect">
                <a:avLst/>
              </a:prstGeom>
              <a:blipFill>
                <a:blip r:embed="rId7"/>
                <a:stretch>
                  <a:fillRect/>
                </a:stretch>
              </a:blipFill>
              <a:ln w="25400">
                <a:solidFill>
                  <a:srgbClr val="FFC000"/>
                </a:solidFill>
              </a:ln>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0A5447D5-7D0F-F2AA-E71A-3B177261A983}"/>
              </a:ext>
            </a:extLst>
          </p:cNvPr>
          <p:cNvGrpSpPr/>
          <p:nvPr/>
        </p:nvGrpSpPr>
        <p:grpSpPr>
          <a:xfrm>
            <a:off x="9584879" y="2070850"/>
            <a:ext cx="1654602" cy="239259"/>
            <a:chOff x="8558891" y="1752399"/>
            <a:chExt cx="1095484" cy="239259"/>
          </a:xfrm>
        </p:grpSpPr>
        <p:cxnSp>
          <p:nvCxnSpPr>
            <p:cNvPr id="32" name="Straight Arrow Connector 31">
              <a:extLst>
                <a:ext uri="{FF2B5EF4-FFF2-40B4-BE49-F238E27FC236}">
                  <a16:creationId xmlns:a16="http://schemas.microsoft.com/office/drawing/2014/main" id="{07D8ECA2-B861-B831-8074-FC8BA38E73FF}"/>
                </a:ext>
              </a:extLst>
            </p:cNvPr>
            <p:cNvCxnSpPr>
              <a:cxnSpLocks/>
            </p:cNvCxnSpPr>
            <p:nvPr/>
          </p:nvCxnSpPr>
          <p:spPr>
            <a:xfrm flipH="1">
              <a:off x="8558891" y="1752399"/>
              <a:ext cx="133973" cy="23925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6FD000-CED6-5709-B4D2-D040A3EED858}"/>
                </a:ext>
              </a:extLst>
            </p:cNvPr>
            <p:cNvCxnSpPr>
              <a:cxnSpLocks/>
            </p:cNvCxnSpPr>
            <p:nvPr/>
          </p:nvCxnSpPr>
          <p:spPr>
            <a:xfrm>
              <a:off x="8685721" y="1754780"/>
              <a:ext cx="96865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C4B645C5-EA5E-B0B5-76FC-E15CA6019CE6}"/>
              </a:ext>
            </a:extLst>
          </p:cNvPr>
          <p:cNvSpPr txBox="1"/>
          <p:nvPr/>
        </p:nvSpPr>
        <p:spPr>
          <a:xfrm>
            <a:off x="9661553" y="1799064"/>
            <a:ext cx="1692386" cy="338554"/>
          </a:xfrm>
          <a:prstGeom prst="rect">
            <a:avLst/>
          </a:prstGeom>
          <a:noFill/>
        </p:spPr>
        <p:txBody>
          <a:bodyPr wrap="none" rtlCol="0">
            <a:spAutoFit/>
          </a:bodyPr>
          <a:lstStyle/>
          <a:p>
            <a:r>
              <a:rPr lang="en-US" sz="1600" b="1" dirty="0">
                <a:solidFill>
                  <a:srgbClr val="FFC000"/>
                </a:solidFill>
              </a:rPr>
              <a:t>P-P Desired Beam</a:t>
            </a:r>
          </a:p>
        </p:txBody>
      </p:sp>
      <p:grpSp>
        <p:nvGrpSpPr>
          <p:cNvPr id="35" name="Group 34">
            <a:extLst>
              <a:ext uri="{FF2B5EF4-FFF2-40B4-BE49-F238E27FC236}">
                <a16:creationId xmlns:a16="http://schemas.microsoft.com/office/drawing/2014/main" id="{FC89EFA9-5444-A919-9595-CE2FDD403E3D}"/>
              </a:ext>
            </a:extLst>
          </p:cNvPr>
          <p:cNvGrpSpPr/>
          <p:nvPr/>
        </p:nvGrpSpPr>
        <p:grpSpPr>
          <a:xfrm>
            <a:off x="7052231" y="2807043"/>
            <a:ext cx="1395426" cy="241248"/>
            <a:chOff x="8278876" y="1405560"/>
            <a:chExt cx="1231601" cy="352119"/>
          </a:xfrm>
        </p:grpSpPr>
        <p:cxnSp>
          <p:nvCxnSpPr>
            <p:cNvPr id="36" name="Straight Arrow Connector 35">
              <a:extLst>
                <a:ext uri="{FF2B5EF4-FFF2-40B4-BE49-F238E27FC236}">
                  <a16:creationId xmlns:a16="http://schemas.microsoft.com/office/drawing/2014/main" id="{FB0E7A34-7BA0-3E3D-7D32-DE6598B92D23}"/>
                </a:ext>
              </a:extLst>
            </p:cNvPr>
            <p:cNvCxnSpPr>
              <a:cxnSpLocks/>
            </p:cNvCxnSpPr>
            <p:nvPr/>
          </p:nvCxnSpPr>
          <p:spPr>
            <a:xfrm flipV="1">
              <a:off x="9320656" y="1405560"/>
              <a:ext cx="189821" cy="35211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6645981-85B6-00B6-25F9-F46956213877}"/>
                </a:ext>
              </a:extLst>
            </p:cNvPr>
            <p:cNvCxnSpPr>
              <a:cxnSpLocks/>
            </p:cNvCxnSpPr>
            <p:nvPr/>
          </p:nvCxnSpPr>
          <p:spPr>
            <a:xfrm>
              <a:off x="8278876" y="1752130"/>
              <a:ext cx="1049167"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75A7A74F-495D-822B-5452-0D3CB26874DF}"/>
              </a:ext>
            </a:extLst>
          </p:cNvPr>
          <p:cNvSpPr txBox="1"/>
          <p:nvPr/>
        </p:nvSpPr>
        <p:spPr>
          <a:xfrm>
            <a:off x="6981835" y="2750969"/>
            <a:ext cx="1356140" cy="923330"/>
          </a:xfrm>
          <a:prstGeom prst="rect">
            <a:avLst/>
          </a:prstGeom>
          <a:noFill/>
        </p:spPr>
        <p:txBody>
          <a:bodyPr wrap="none" rtlCol="0">
            <a:spAutoFit/>
          </a:bodyPr>
          <a:lstStyle/>
          <a:p>
            <a:r>
              <a:rPr lang="en-US" b="1" dirty="0">
                <a:solidFill>
                  <a:srgbClr val="C00000"/>
                </a:solidFill>
              </a:rPr>
              <a:t>Interference</a:t>
            </a:r>
          </a:p>
          <a:p>
            <a:pPr algn="ctr"/>
            <a:r>
              <a:rPr lang="en-US" b="1" dirty="0" err="1">
                <a:solidFill>
                  <a:srgbClr val="C00000"/>
                </a:solidFill>
              </a:rPr>
              <a:t>Ptx</a:t>
            </a:r>
            <a:r>
              <a:rPr lang="en-US" b="1" dirty="0">
                <a:solidFill>
                  <a:srgbClr val="C00000"/>
                </a:solidFill>
              </a:rPr>
              <a:t> to Du</a:t>
            </a:r>
          </a:p>
          <a:p>
            <a:endParaRPr lang="en-US" b="1" dirty="0">
              <a:solidFill>
                <a:srgbClr val="C00000"/>
              </a:solidFill>
            </a:endParaRPr>
          </a:p>
        </p:txBody>
      </p:sp>
      <p:grpSp>
        <p:nvGrpSpPr>
          <p:cNvPr id="40" name="Group 39">
            <a:extLst>
              <a:ext uri="{FF2B5EF4-FFF2-40B4-BE49-F238E27FC236}">
                <a16:creationId xmlns:a16="http://schemas.microsoft.com/office/drawing/2014/main" id="{0220B13D-01EE-2FAB-7B8D-AA8DCBB18D5A}"/>
              </a:ext>
            </a:extLst>
          </p:cNvPr>
          <p:cNvGrpSpPr/>
          <p:nvPr/>
        </p:nvGrpSpPr>
        <p:grpSpPr>
          <a:xfrm>
            <a:off x="8034306" y="3809491"/>
            <a:ext cx="2586342" cy="2206265"/>
            <a:chOff x="8887743" y="3890770"/>
            <a:chExt cx="2586342" cy="2206265"/>
          </a:xfrm>
        </p:grpSpPr>
        <p:sp>
          <p:nvSpPr>
            <p:cNvPr id="20" name="Oval 19">
              <a:extLst>
                <a:ext uri="{FF2B5EF4-FFF2-40B4-BE49-F238E27FC236}">
                  <a16:creationId xmlns:a16="http://schemas.microsoft.com/office/drawing/2014/main" id="{F771A78C-E7FD-B250-4F07-FF1B4F477E66}"/>
                </a:ext>
              </a:extLst>
            </p:cNvPr>
            <p:cNvSpPr/>
            <p:nvPr/>
          </p:nvSpPr>
          <p:spPr>
            <a:xfrm rot="3832944">
              <a:off x="8564210" y="4814034"/>
              <a:ext cx="2049170" cy="516831"/>
            </a:xfrm>
            <a:prstGeom prst="ellipse">
              <a:avLst/>
            </a:prstGeom>
            <a:gradFill flip="none" rotWithShape="1">
              <a:gsLst>
                <a:gs pos="22000">
                  <a:schemeClr val="accent5">
                    <a:lumMod val="40000"/>
                    <a:lumOff val="60000"/>
                  </a:schemeClr>
                </a:gs>
                <a:gs pos="0">
                  <a:schemeClr val="accent5">
                    <a:lumMod val="20000"/>
                    <a:lumOff val="80000"/>
                  </a:schemeClr>
                </a:gs>
                <a:gs pos="54000">
                  <a:schemeClr val="accent5">
                    <a:lumMod val="60000"/>
                    <a:lumOff val="40000"/>
                  </a:schemeClr>
                </a:gs>
                <a:gs pos="100000">
                  <a:schemeClr val="accent5">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25" name="Oval 24">
              <a:extLst>
                <a:ext uri="{FF2B5EF4-FFF2-40B4-BE49-F238E27FC236}">
                  <a16:creationId xmlns:a16="http://schemas.microsoft.com/office/drawing/2014/main" id="{1DC7AF77-8E9B-25A3-B4D1-0EAAF433A025}"/>
                </a:ext>
              </a:extLst>
            </p:cNvPr>
            <p:cNvSpPr/>
            <p:nvPr/>
          </p:nvSpPr>
          <p:spPr>
            <a:xfrm rot="6194343">
              <a:off x="8622308" y="4407362"/>
              <a:ext cx="852784" cy="321914"/>
            </a:xfrm>
            <a:prstGeom prst="ellipse">
              <a:avLst/>
            </a:prstGeom>
            <a:gradFill flip="none" rotWithShape="1">
              <a:gsLst>
                <a:gs pos="49000">
                  <a:schemeClr val="accent4">
                    <a:lumMod val="20000"/>
                    <a:lumOff val="80000"/>
                  </a:schemeClr>
                </a:gs>
                <a:gs pos="0">
                  <a:schemeClr val="accent4">
                    <a:lumMod val="20000"/>
                    <a:lumOff val="80000"/>
                  </a:schemeClr>
                </a:gs>
                <a:gs pos="78000">
                  <a:schemeClr val="accent4">
                    <a:lumMod val="40000"/>
                    <a:lumOff val="60000"/>
                  </a:schemeClr>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26" name="Oval 25">
              <a:extLst>
                <a:ext uri="{FF2B5EF4-FFF2-40B4-BE49-F238E27FC236}">
                  <a16:creationId xmlns:a16="http://schemas.microsoft.com/office/drawing/2014/main" id="{CCCA038E-9696-7CBB-24DA-57AEDBBB1392}"/>
                </a:ext>
              </a:extLst>
            </p:cNvPr>
            <p:cNvSpPr/>
            <p:nvPr/>
          </p:nvSpPr>
          <p:spPr>
            <a:xfrm rot="20584277">
              <a:off x="9122808" y="3890770"/>
              <a:ext cx="755316" cy="321914"/>
            </a:xfrm>
            <a:prstGeom prst="ellipse">
              <a:avLst/>
            </a:prstGeom>
            <a:gradFill flip="none" rotWithShape="1">
              <a:gsLst>
                <a:gs pos="58000">
                  <a:schemeClr val="accent4">
                    <a:lumMod val="20000"/>
                    <a:lumOff val="80000"/>
                  </a:schemeClr>
                </a:gs>
                <a:gs pos="0">
                  <a:schemeClr val="accent4">
                    <a:lumMod val="20000"/>
                    <a:lumOff val="80000"/>
                  </a:schemeClr>
                </a:gs>
                <a:gs pos="80000">
                  <a:schemeClr val="accent4">
                    <a:lumMod val="40000"/>
                    <a:lumOff val="60000"/>
                  </a:schemeClr>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39" name="Oval 38">
              <a:extLst>
                <a:ext uri="{FF2B5EF4-FFF2-40B4-BE49-F238E27FC236}">
                  <a16:creationId xmlns:a16="http://schemas.microsoft.com/office/drawing/2014/main" id="{A9649DD1-962B-478D-E3EA-4E3F28549DFB}"/>
                </a:ext>
              </a:extLst>
            </p:cNvPr>
            <p:cNvSpPr/>
            <p:nvPr/>
          </p:nvSpPr>
          <p:spPr>
            <a:xfrm rot="4041955">
              <a:off x="8780797" y="4533575"/>
              <a:ext cx="1211947" cy="321914"/>
            </a:xfrm>
            <a:prstGeom prst="ellipse">
              <a:avLst/>
            </a:prstGeom>
            <a:gradFill flip="none" rotWithShape="1">
              <a:gsLst>
                <a:gs pos="37000">
                  <a:srgbClr val="FF7979"/>
                </a:gs>
                <a:gs pos="0">
                  <a:schemeClr val="accent5">
                    <a:lumMod val="20000"/>
                    <a:lumOff val="80000"/>
                  </a:schemeClr>
                </a:gs>
                <a:gs pos="67000">
                  <a:srgbClr val="FF3B3B"/>
                </a:gs>
                <a:gs pos="100000">
                  <a:srgbClr val="C0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0DFCBEE6-8469-0CA3-8593-19EE1FCAD1B8}"/>
                </a:ext>
              </a:extLst>
            </p:cNvPr>
            <p:cNvSpPr/>
            <p:nvPr/>
          </p:nvSpPr>
          <p:spPr>
            <a:xfrm rot="1663646">
              <a:off x="8993658" y="4465396"/>
              <a:ext cx="2480427" cy="516831"/>
            </a:xfrm>
            <a:prstGeom prst="ellipse">
              <a:avLst/>
            </a:prstGeom>
            <a:gradFill flip="none" rotWithShape="1">
              <a:gsLst>
                <a:gs pos="30000">
                  <a:schemeClr val="accent4">
                    <a:lumMod val="20000"/>
                    <a:lumOff val="80000"/>
                  </a:schemeClr>
                </a:gs>
                <a:gs pos="0">
                  <a:schemeClr val="accent4">
                    <a:lumMod val="20000"/>
                    <a:lumOff val="80000"/>
                  </a:schemeClr>
                </a:gs>
                <a:gs pos="58000">
                  <a:schemeClr val="accent4">
                    <a:lumMod val="40000"/>
                    <a:lumOff val="60000"/>
                  </a:schemeClr>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grpSp>
      <p:sp>
        <p:nvSpPr>
          <p:cNvPr id="43" name="TextBox 42">
            <a:extLst>
              <a:ext uri="{FF2B5EF4-FFF2-40B4-BE49-F238E27FC236}">
                <a16:creationId xmlns:a16="http://schemas.microsoft.com/office/drawing/2014/main" id="{DD201CC4-8D6E-5A60-DA53-9EDF334240A6}"/>
              </a:ext>
            </a:extLst>
          </p:cNvPr>
          <p:cNvSpPr txBox="1"/>
          <p:nvPr/>
        </p:nvSpPr>
        <p:spPr>
          <a:xfrm>
            <a:off x="6818251" y="5198197"/>
            <a:ext cx="1356140" cy="646331"/>
          </a:xfrm>
          <a:prstGeom prst="rect">
            <a:avLst/>
          </a:prstGeom>
          <a:noFill/>
        </p:spPr>
        <p:txBody>
          <a:bodyPr wrap="none" rtlCol="0">
            <a:spAutoFit/>
          </a:bodyPr>
          <a:lstStyle/>
          <a:p>
            <a:r>
              <a:rPr lang="en-US" b="1" dirty="0">
                <a:solidFill>
                  <a:srgbClr val="C00000"/>
                </a:solidFill>
              </a:rPr>
              <a:t>Interference</a:t>
            </a:r>
          </a:p>
          <a:p>
            <a:pPr algn="ctr"/>
            <a:r>
              <a:rPr lang="en-US" b="1" dirty="0" err="1">
                <a:solidFill>
                  <a:srgbClr val="C00000"/>
                </a:solidFill>
              </a:rPr>
              <a:t>Ptx</a:t>
            </a:r>
            <a:r>
              <a:rPr lang="en-US" b="1" dirty="0">
                <a:solidFill>
                  <a:srgbClr val="C00000"/>
                </a:solidFill>
              </a:rPr>
              <a:t> to Du</a:t>
            </a:r>
          </a:p>
        </p:txBody>
      </p:sp>
      <p:grpSp>
        <p:nvGrpSpPr>
          <p:cNvPr id="44" name="Group 43">
            <a:extLst>
              <a:ext uri="{FF2B5EF4-FFF2-40B4-BE49-F238E27FC236}">
                <a16:creationId xmlns:a16="http://schemas.microsoft.com/office/drawing/2014/main" id="{8FC3F87A-DEBC-C163-757D-F728280EC60C}"/>
              </a:ext>
            </a:extLst>
          </p:cNvPr>
          <p:cNvGrpSpPr/>
          <p:nvPr/>
        </p:nvGrpSpPr>
        <p:grpSpPr>
          <a:xfrm>
            <a:off x="6862190" y="4685619"/>
            <a:ext cx="1575496" cy="839781"/>
            <a:chOff x="8236848" y="531958"/>
            <a:chExt cx="1390537" cy="1225721"/>
          </a:xfrm>
        </p:grpSpPr>
        <p:cxnSp>
          <p:nvCxnSpPr>
            <p:cNvPr id="45" name="Straight Arrow Connector 44">
              <a:extLst>
                <a:ext uri="{FF2B5EF4-FFF2-40B4-BE49-F238E27FC236}">
                  <a16:creationId xmlns:a16="http://schemas.microsoft.com/office/drawing/2014/main" id="{1AEDEE1A-535C-B1A8-EA90-DE8F8882AE7D}"/>
                </a:ext>
              </a:extLst>
            </p:cNvPr>
            <p:cNvCxnSpPr>
              <a:cxnSpLocks/>
            </p:cNvCxnSpPr>
            <p:nvPr/>
          </p:nvCxnSpPr>
          <p:spPr>
            <a:xfrm flipV="1">
              <a:off x="9320656" y="531958"/>
              <a:ext cx="306729" cy="1225721"/>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9F506BB-8AAB-63FA-EA03-79306983B89E}"/>
                </a:ext>
              </a:extLst>
            </p:cNvPr>
            <p:cNvCxnSpPr>
              <a:cxnSpLocks/>
            </p:cNvCxnSpPr>
            <p:nvPr/>
          </p:nvCxnSpPr>
          <p:spPr>
            <a:xfrm>
              <a:off x="8236848" y="1751305"/>
              <a:ext cx="1096221"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F52E493A-C069-9479-9DA7-7DDDE6B23470}"/>
              </a:ext>
            </a:extLst>
          </p:cNvPr>
          <p:cNvSpPr txBox="1"/>
          <p:nvPr/>
        </p:nvSpPr>
        <p:spPr>
          <a:xfrm>
            <a:off x="6507666" y="5951577"/>
            <a:ext cx="3932538" cy="584775"/>
          </a:xfrm>
          <a:prstGeom prst="rect">
            <a:avLst/>
          </a:prstGeom>
          <a:noFill/>
        </p:spPr>
        <p:txBody>
          <a:bodyPr wrap="square" rtlCol="0">
            <a:spAutoFit/>
          </a:bodyPr>
          <a:lstStyle/>
          <a:p>
            <a:pPr algn="ctr"/>
            <a:r>
              <a:rPr lang="en-US" sz="1600" dirty="0"/>
              <a:t>RIS tile with single beam and multiple beam reflection coefficient vector</a:t>
            </a:r>
          </a:p>
        </p:txBody>
      </p:sp>
      <p:grpSp>
        <p:nvGrpSpPr>
          <p:cNvPr id="5" name="Group 4">
            <a:extLst>
              <a:ext uri="{FF2B5EF4-FFF2-40B4-BE49-F238E27FC236}">
                <a16:creationId xmlns:a16="http://schemas.microsoft.com/office/drawing/2014/main" id="{6FAACE56-C5B5-0B51-8A73-53940AF3D756}"/>
              </a:ext>
            </a:extLst>
          </p:cNvPr>
          <p:cNvGrpSpPr/>
          <p:nvPr/>
        </p:nvGrpSpPr>
        <p:grpSpPr>
          <a:xfrm>
            <a:off x="9175594" y="1513890"/>
            <a:ext cx="923082" cy="239259"/>
            <a:chOff x="8558891" y="1752399"/>
            <a:chExt cx="611156" cy="239259"/>
          </a:xfrm>
        </p:grpSpPr>
        <p:cxnSp>
          <p:nvCxnSpPr>
            <p:cNvPr id="8" name="Straight Arrow Connector 7">
              <a:extLst>
                <a:ext uri="{FF2B5EF4-FFF2-40B4-BE49-F238E27FC236}">
                  <a16:creationId xmlns:a16="http://schemas.microsoft.com/office/drawing/2014/main" id="{EFEB0D83-CDBC-A3D3-2F72-201186D2AFFE}"/>
                </a:ext>
              </a:extLst>
            </p:cNvPr>
            <p:cNvCxnSpPr>
              <a:cxnSpLocks/>
            </p:cNvCxnSpPr>
            <p:nvPr/>
          </p:nvCxnSpPr>
          <p:spPr>
            <a:xfrm flipH="1">
              <a:off x="8558891" y="1752399"/>
              <a:ext cx="133973" cy="23925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3664CC-A670-72E6-ED2E-AC89B6640A68}"/>
                </a:ext>
              </a:extLst>
            </p:cNvPr>
            <p:cNvCxnSpPr>
              <a:cxnSpLocks/>
            </p:cNvCxnSpPr>
            <p:nvPr/>
          </p:nvCxnSpPr>
          <p:spPr>
            <a:xfrm>
              <a:off x="8685721" y="1754780"/>
              <a:ext cx="484326"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005F368F-C8A0-3C6A-2DFF-F6AD5A7F0E39}"/>
              </a:ext>
            </a:extLst>
          </p:cNvPr>
          <p:cNvSpPr txBox="1"/>
          <p:nvPr/>
        </p:nvSpPr>
        <p:spPr>
          <a:xfrm>
            <a:off x="9252247" y="1242104"/>
            <a:ext cx="918841" cy="338554"/>
          </a:xfrm>
          <a:prstGeom prst="rect">
            <a:avLst/>
          </a:prstGeom>
          <a:noFill/>
        </p:spPr>
        <p:txBody>
          <a:bodyPr wrap="none" rtlCol="0">
            <a:spAutoFit/>
          </a:bodyPr>
          <a:lstStyle/>
          <a:p>
            <a:r>
              <a:rPr lang="en-US" sz="1600" b="1" dirty="0">
                <a:solidFill>
                  <a:srgbClr val="FFC000"/>
                </a:solidFill>
              </a:rPr>
              <a:t>Sidelobe</a:t>
            </a:r>
          </a:p>
        </p:txBody>
      </p:sp>
      <p:grpSp>
        <p:nvGrpSpPr>
          <p:cNvPr id="18" name="Group 17">
            <a:extLst>
              <a:ext uri="{FF2B5EF4-FFF2-40B4-BE49-F238E27FC236}">
                <a16:creationId xmlns:a16="http://schemas.microsoft.com/office/drawing/2014/main" id="{94FB84C6-B281-5037-406F-C8F6C0A9817C}"/>
              </a:ext>
            </a:extLst>
          </p:cNvPr>
          <p:cNvGrpSpPr/>
          <p:nvPr/>
        </p:nvGrpSpPr>
        <p:grpSpPr>
          <a:xfrm>
            <a:off x="10247367" y="4641864"/>
            <a:ext cx="1654602" cy="239259"/>
            <a:chOff x="8558891" y="1752399"/>
            <a:chExt cx="1095484" cy="239259"/>
          </a:xfrm>
        </p:grpSpPr>
        <p:cxnSp>
          <p:nvCxnSpPr>
            <p:cNvPr id="21" name="Straight Arrow Connector 20">
              <a:extLst>
                <a:ext uri="{FF2B5EF4-FFF2-40B4-BE49-F238E27FC236}">
                  <a16:creationId xmlns:a16="http://schemas.microsoft.com/office/drawing/2014/main" id="{8CB3A4EF-B82D-156B-8AE7-1673C63813CB}"/>
                </a:ext>
              </a:extLst>
            </p:cNvPr>
            <p:cNvCxnSpPr>
              <a:cxnSpLocks/>
            </p:cNvCxnSpPr>
            <p:nvPr/>
          </p:nvCxnSpPr>
          <p:spPr>
            <a:xfrm flipH="1">
              <a:off x="8558891" y="1752399"/>
              <a:ext cx="133973" cy="23925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EA7BE31-B200-928B-5584-1897ED06F830}"/>
                </a:ext>
              </a:extLst>
            </p:cNvPr>
            <p:cNvCxnSpPr>
              <a:cxnSpLocks/>
            </p:cNvCxnSpPr>
            <p:nvPr/>
          </p:nvCxnSpPr>
          <p:spPr>
            <a:xfrm>
              <a:off x="8685721" y="1754780"/>
              <a:ext cx="96865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41604819-6399-4EAA-CE3E-052569730FE9}"/>
              </a:ext>
            </a:extLst>
          </p:cNvPr>
          <p:cNvSpPr txBox="1"/>
          <p:nvPr/>
        </p:nvSpPr>
        <p:spPr>
          <a:xfrm>
            <a:off x="10324041" y="4370078"/>
            <a:ext cx="1692386" cy="338554"/>
          </a:xfrm>
          <a:prstGeom prst="rect">
            <a:avLst/>
          </a:prstGeom>
          <a:noFill/>
        </p:spPr>
        <p:txBody>
          <a:bodyPr wrap="none" rtlCol="0">
            <a:spAutoFit/>
          </a:bodyPr>
          <a:lstStyle/>
          <a:p>
            <a:r>
              <a:rPr lang="en-US" sz="1600" b="1" dirty="0">
                <a:solidFill>
                  <a:srgbClr val="FFC000"/>
                </a:solidFill>
              </a:rPr>
              <a:t>P-P Desired Beam</a:t>
            </a:r>
          </a:p>
        </p:txBody>
      </p:sp>
      <p:grpSp>
        <p:nvGrpSpPr>
          <p:cNvPr id="41" name="Group 40">
            <a:extLst>
              <a:ext uri="{FF2B5EF4-FFF2-40B4-BE49-F238E27FC236}">
                <a16:creationId xmlns:a16="http://schemas.microsoft.com/office/drawing/2014/main" id="{45635E88-9EF2-4293-6C1B-A97F517D1059}"/>
              </a:ext>
            </a:extLst>
          </p:cNvPr>
          <p:cNvGrpSpPr/>
          <p:nvPr/>
        </p:nvGrpSpPr>
        <p:grpSpPr>
          <a:xfrm>
            <a:off x="9252249" y="5676141"/>
            <a:ext cx="1952391" cy="179317"/>
            <a:chOff x="8482812" y="1575463"/>
            <a:chExt cx="1292645" cy="179317"/>
          </a:xfrm>
        </p:grpSpPr>
        <p:cxnSp>
          <p:nvCxnSpPr>
            <p:cNvPr id="42" name="Straight Arrow Connector 41">
              <a:extLst>
                <a:ext uri="{FF2B5EF4-FFF2-40B4-BE49-F238E27FC236}">
                  <a16:creationId xmlns:a16="http://schemas.microsoft.com/office/drawing/2014/main" id="{629ED881-1269-9C9C-FA3E-39709BC605D3}"/>
                </a:ext>
              </a:extLst>
            </p:cNvPr>
            <p:cNvCxnSpPr>
              <a:cxnSpLocks/>
            </p:cNvCxnSpPr>
            <p:nvPr/>
          </p:nvCxnSpPr>
          <p:spPr>
            <a:xfrm flipH="1" flipV="1">
              <a:off x="8482812" y="1575463"/>
              <a:ext cx="210052" cy="176936"/>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84192D5-C899-6052-736D-3E93B37C89DE}"/>
                </a:ext>
              </a:extLst>
            </p:cNvPr>
            <p:cNvCxnSpPr>
              <a:cxnSpLocks/>
            </p:cNvCxnSpPr>
            <p:nvPr/>
          </p:nvCxnSpPr>
          <p:spPr>
            <a:xfrm>
              <a:off x="8685721" y="1754780"/>
              <a:ext cx="1089736"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566D3062-663A-F1F4-4C72-47812AD83543}"/>
              </a:ext>
            </a:extLst>
          </p:cNvPr>
          <p:cNvSpPr txBox="1"/>
          <p:nvPr/>
        </p:nvSpPr>
        <p:spPr>
          <a:xfrm>
            <a:off x="9520042" y="5578567"/>
            <a:ext cx="1734064" cy="338554"/>
          </a:xfrm>
          <a:prstGeom prst="rect">
            <a:avLst/>
          </a:prstGeom>
          <a:noFill/>
        </p:spPr>
        <p:txBody>
          <a:bodyPr wrap="none" rtlCol="0">
            <a:spAutoFit/>
          </a:bodyPr>
          <a:lstStyle/>
          <a:p>
            <a:r>
              <a:rPr lang="en-US" sz="1600" b="1" dirty="0">
                <a:solidFill>
                  <a:srgbClr val="FFC000"/>
                </a:solidFill>
              </a:rPr>
              <a:t>D-D Desired Beam</a:t>
            </a:r>
          </a:p>
        </p:txBody>
      </p:sp>
    </p:spTree>
    <p:extLst>
      <p:ext uri="{BB962C8B-B14F-4D97-AF65-F5344CB8AC3E}">
        <p14:creationId xmlns:p14="http://schemas.microsoft.com/office/powerpoint/2010/main" val="4040184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DC3A0C0A-E400-44C8-9B4D-40B68BB3BA4D}"/>
                  </a:ext>
                </a:extLst>
              </p:cNvPr>
              <p:cNvSpPr>
                <a:spLocks noGrp="1"/>
              </p:cNvSpPr>
              <p:nvPr>
                <p:ph idx="1"/>
              </p:nvPr>
            </p:nvSpPr>
            <p:spPr>
              <a:xfrm>
                <a:off x="838200" y="1330108"/>
                <a:ext cx="5173494" cy="5242142"/>
              </a:xfrm>
            </p:spPr>
            <p:txBody>
              <a:bodyPr>
                <a:normAutofit/>
              </a:bodyPr>
              <a:lstStyle/>
              <a:p>
                <a:pPr>
                  <a:lnSpc>
                    <a:spcPct val="130000"/>
                  </a:lnSpc>
                  <a:spcAft>
                    <a:spcPts val="800"/>
                  </a:spcAft>
                </a:pPr>
                <a:r>
                  <a:rPr lang="en-US" sz="1600" dirty="0"/>
                  <a:t>The received power at PU from </a:t>
                </a:r>
                <a:r>
                  <a:rPr lang="en-US" sz="1600" dirty="0" err="1"/>
                  <a:t>Ptx</a:t>
                </a:r>
                <a:r>
                  <a:rPr lang="en-US" sz="1600" dirty="0"/>
                  <a:t> is expressed by</a:t>
                </a:r>
              </a:p>
              <a:p>
                <a:pPr marL="0" indent="0">
                  <a:lnSpc>
                    <a:spcPct val="130000"/>
                  </a:lnSpc>
                  <a:buNone/>
                </a:pPr>
                <a14:m>
                  <m:oMathPara xmlns:m="http://schemas.openxmlformats.org/officeDocument/2006/math">
                    <m:oMathParaPr>
                      <m:jc m:val="centerGroup"/>
                    </m:oMathParaPr>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rPr>
                            <m:t>𝑃</m:t>
                          </m:r>
                        </m:e>
                        <m:sup>
                          <m:r>
                            <m:rPr>
                              <m:sty m:val="p"/>
                            </m:rPr>
                            <a:rPr lang="en-US" sz="1600">
                              <a:latin typeface="Cambria Math" panose="02040503050406030204" pitchFamily="18" charset="0"/>
                            </a:rPr>
                            <m:t>P</m:t>
                          </m:r>
                          <m:r>
                            <a:rPr lang="en-US" sz="1600">
                              <a:latin typeface="Cambria Math" panose="02040503050406030204" pitchFamily="18" charset="0"/>
                            </a:rPr>
                            <m:t>−</m:t>
                          </m:r>
                          <m:r>
                            <m:rPr>
                              <m:sty m:val="p"/>
                            </m:rPr>
                            <a:rPr lang="en-US" sz="1600">
                              <a:latin typeface="Cambria Math" panose="02040503050406030204" pitchFamily="18" charset="0"/>
                            </a:rPr>
                            <m:t>P</m:t>
                          </m:r>
                        </m:sup>
                      </m:sSup>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1" i="1">
                                  <a:latin typeface="Cambria Math" panose="02040503050406030204" pitchFamily="18" charset="0"/>
                                </a:rPr>
                                <m:t>𝝎</m:t>
                              </m:r>
                            </m:e>
                            <m:sub>
                              <m:r>
                                <a:rPr lang="en-US" sz="1600" i="1">
                                  <a:latin typeface="Cambria Math" panose="02040503050406030204" pitchFamily="18" charset="0"/>
                                </a:rPr>
                                <m:t>𝑘</m:t>
                              </m:r>
                            </m:sub>
                          </m:sSub>
                        </m:e>
                      </m:d>
                      <m:r>
                        <a:rPr lang="en-US" sz="1600" i="1">
                          <a:latin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b="1" i="1">
                                          <a:latin typeface="Cambria Math" panose="02040503050406030204" pitchFamily="18" charset="0"/>
                                        </a:rPr>
                                        <m:t>𝝎</m:t>
                                      </m:r>
                                    </m:e>
                                    <m:sub>
                                      <m:r>
                                        <a:rPr lang="en-US" sz="1600" i="1">
                                          <a:latin typeface="Cambria Math" panose="02040503050406030204" pitchFamily="18" charset="0"/>
                                        </a:rPr>
                                        <m:t>𝑘</m:t>
                                      </m:r>
                                    </m:sub>
                                    <m:sup>
                                      <m:r>
                                        <a:rPr lang="en-US" sz="1600" i="1">
                                          <a:latin typeface="Cambria Math" panose="02040503050406030204" pitchFamily="18" charset="0"/>
                                        </a:rPr>
                                        <m:t>𝑇</m:t>
                                      </m:r>
                                    </m:sup>
                                  </m:sSubSup>
                                  <m:sSub>
                                    <m:sSubPr>
                                      <m:ctrlPr>
                                        <a:rPr lang="en-US" sz="1600" i="1">
                                          <a:latin typeface="Cambria Math" panose="02040503050406030204" pitchFamily="18" charset="0"/>
                                        </a:rPr>
                                      </m:ctrlPr>
                                    </m:sSubPr>
                                    <m:e>
                                      <m:r>
                                        <a:rPr lang="en-US" sz="1600" b="1">
                                          <a:latin typeface="Cambria Math" panose="02040503050406030204" pitchFamily="18" charset="0"/>
                                        </a:rPr>
                                        <m:t>𝐆</m:t>
                                      </m:r>
                                    </m:e>
                                    <m:sub>
                                      <m:r>
                                        <a:rPr lang="en-US" sz="1600" i="1">
                                          <a:latin typeface="Cambria Math" panose="02040503050406030204" pitchFamily="18" charset="0"/>
                                        </a:rPr>
                                        <m:t>𝑘</m:t>
                                      </m:r>
                                    </m:sub>
                                  </m:sSub>
                                  <m:sSubSup>
                                    <m:sSubSupPr>
                                      <m:ctrlPr>
                                        <a:rPr lang="en-US" sz="1600" i="1">
                                          <a:latin typeface="Cambria Math" panose="02040503050406030204" pitchFamily="18" charset="0"/>
                                        </a:rPr>
                                      </m:ctrlPr>
                                    </m:sSubSupPr>
                                    <m:e>
                                      <m:r>
                                        <a:rPr lang="en-US" sz="1600" b="1">
                                          <a:latin typeface="Cambria Math" panose="02040503050406030204" pitchFamily="18" charset="0"/>
                                        </a:rPr>
                                        <m:t>𝐡</m:t>
                                      </m:r>
                                    </m:e>
                                    <m:sub>
                                      <m:r>
                                        <a:rPr lang="en-US" sz="1600" i="1">
                                          <a:latin typeface="Cambria Math" panose="02040503050406030204" pitchFamily="18" charset="0"/>
                                        </a:rPr>
                                        <m:t>𝑘</m:t>
                                      </m:r>
                                    </m:sub>
                                    <m:sup>
                                      <m:r>
                                        <m:rPr>
                                          <m:sty m:val="p"/>
                                        </m:rPr>
                                        <a:rPr lang="en-US" sz="1600">
                                          <a:latin typeface="Cambria Math" panose="02040503050406030204" pitchFamily="18" charset="0"/>
                                        </a:rPr>
                                        <m:t>P</m:t>
                                      </m:r>
                                      <m:r>
                                        <a:rPr lang="en-US" sz="1600">
                                          <a:latin typeface="Cambria Math" panose="02040503050406030204" pitchFamily="18" charset="0"/>
                                        </a:rPr>
                                        <m:t>−</m:t>
                                      </m:r>
                                      <m:r>
                                        <m:rPr>
                                          <m:sty m:val="p"/>
                                        </m:rPr>
                                        <a:rPr lang="en-US" sz="1600">
                                          <a:latin typeface="Cambria Math" panose="02040503050406030204" pitchFamily="18" charset="0"/>
                                        </a:rPr>
                                        <m:t>P</m:t>
                                      </m:r>
                                    </m:sup>
                                  </m:sSubSup>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m:rPr>
                                          <m:sty m:val="p"/>
                                        </m:rPr>
                                        <a:rPr lang="en-US" sz="1600">
                                          <a:latin typeface="Cambria Math" panose="02040503050406030204" pitchFamily="18" charset="0"/>
                                        </a:rPr>
                                        <m:t>P</m:t>
                                      </m:r>
                                    </m:sup>
                                  </m:sSup>
                                  <m:r>
                                    <a:rPr lang="en-US" sz="1600" i="1">
                                      <a:latin typeface="Cambria Math" panose="02040503050406030204" pitchFamily="18" charset="0"/>
                                    </a:rPr>
                                    <m:t>+</m:t>
                                  </m:r>
                                  <m:sSup>
                                    <m:sSupPr>
                                      <m:ctrlPr>
                                        <a:rPr lang="en-US" sz="1600" i="1">
                                          <a:latin typeface="Cambria Math" panose="02040503050406030204" pitchFamily="18" charset="0"/>
                                        </a:rPr>
                                      </m:ctrlPr>
                                    </m:sSupPr>
                                    <m:e>
                                      <m:r>
                                        <m:rPr>
                                          <m:sty m:val="p"/>
                                        </m:rPr>
                                        <a:rPr lang="en-US" sz="1600">
                                          <a:latin typeface="Cambria Math" panose="02040503050406030204" pitchFamily="18" charset="0"/>
                                        </a:rPr>
                                        <m:t>Υ</m:t>
                                      </m:r>
                                    </m:e>
                                    <m:sup>
                                      <m:r>
                                        <a:rPr lang="en-US" sz="1600" i="1">
                                          <a:latin typeface="Cambria Math" panose="02040503050406030204" pitchFamily="18" charset="0"/>
                                        </a:rPr>
                                        <m:t>𝑃</m:t>
                                      </m:r>
                                      <m:r>
                                        <a:rPr lang="en-US" sz="1600" i="1">
                                          <a:latin typeface="Cambria Math" panose="02040503050406030204" pitchFamily="18" charset="0"/>
                                        </a:rPr>
                                        <m:t>−</m:t>
                                      </m:r>
                                      <m:r>
                                        <a:rPr lang="en-US" sz="1600" i="1">
                                          <a:latin typeface="Cambria Math" panose="02040503050406030204" pitchFamily="18" charset="0"/>
                                        </a:rPr>
                                        <m:t>𝑃</m:t>
                                      </m:r>
                                    </m:sup>
                                  </m:sSup>
                                </m:e>
                              </m:d>
                            </m:e>
                            <m:sup>
                              <m:r>
                                <a:rPr lang="en-US" sz="1600" i="1">
                                  <a:latin typeface="Cambria Math" panose="02040503050406030204" pitchFamily="18" charset="0"/>
                                </a:rPr>
                                <m:t>2</m:t>
                              </m:r>
                            </m:sup>
                          </m:sSup>
                        </m:num>
                        <m:den>
                          <m:r>
                            <a:rPr lang="en-US" sz="1600" i="1">
                              <a:latin typeface="Cambria Math" panose="02040503050406030204" pitchFamily="18" charset="0"/>
                            </a:rPr>
                            <m:t>2</m:t>
                          </m:r>
                        </m:den>
                      </m:f>
                      <m:r>
                        <a:rPr lang="en-US" sz="1600" i="1">
                          <a:latin typeface="Cambria Math" panose="02040503050406030204" pitchFamily="18" charset="0"/>
                        </a:rPr>
                        <m:t>,</m:t>
                      </m:r>
                    </m:oMath>
                  </m:oMathPara>
                </a14:m>
                <a:endParaRPr lang="en-US" sz="1600" dirty="0"/>
              </a:p>
              <a:p>
                <a:pPr marL="0" indent="0">
                  <a:lnSpc>
                    <a:spcPct val="130000"/>
                  </a:lnSpc>
                  <a:spcAft>
                    <a:spcPts val="600"/>
                  </a:spcAft>
                  <a:buNone/>
                </a:pPr>
                <a:r>
                  <a:rPr lang="en-US" sz="1600" dirty="0"/>
                  <a:t>      where </a:t>
                </a:r>
                <a14:m>
                  <m:oMath xmlns:m="http://schemas.openxmlformats.org/officeDocument/2006/math">
                    <m:sSup>
                      <m:sSupPr>
                        <m:ctrlPr>
                          <a:rPr lang="en-US" sz="1600" i="1">
                            <a:latin typeface="Cambria Math" panose="02040503050406030204" pitchFamily="18" charset="0"/>
                          </a:rPr>
                        </m:ctrlPr>
                      </m:sSupPr>
                      <m:e>
                        <m:r>
                          <m:rPr>
                            <m:sty m:val="p"/>
                          </m:rPr>
                          <a:rPr lang="en-US" sz="1600">
                            <a:latin typeface="Cambria Math" panose="02040503050406030204" pitchFamily="18" charset="0"/>
                          </a:rPr>
                          <m:t>Υ</m:t>
                        </m:r>
                      </m:e>
                      <m:sup>
                        <m:r>
                          <a:rPr lang="en-US" sz="1600" i="1">
                            <a:latin typeface="Cambria Math" panose="02040503050406030204" pitchFamily="18" charset="0"/>
                          </a:rPr>
                          <m:t>𝑃</m:t>
                        </m:r>
                        <m:r>
                          <a:rPr lang="en-US" sz="1600" i="1">
                            <a:latin typeface="Cambria Math" panose="02040503050406030204" pitchFamily="18" charset="0"/>
                          </a:rPr>
                          <m:t>−</m:t>
                        </m:r>
                        <m:r>
                          <a:rPr lang="en-US" sz="1600" i="1">
                            <a:latin typeface="Cambria Math" panose="02040503050406030204" pitchFamily="18" charset="0"/>
                          </a:rPr>
                          <m:t>𝑃</m:t>
                        </m:r>
                      </m:sup>
                    </m:sSup>
                    <m:r>
                      <a:rPr lang="en-US" sz="1600" i="1">
                        <a:latin typeface="Cambria Math" panose="02040503050406030204" pitchFamily="18" charset="0"/>
                      </a:rPr>
                      <m:t>=</m:t>
                    </m:r>
                    <m:nary>
                      <m:naryPr>
                        <m:chr m:val="∑"/>
                        <m:ctrlPr>
                          <a:rPr lang="en-US" sz="1600" i="1">
                            <a:latin typeface="Cambria Math" panose="02040503050406030204" pitchFamily="18" charset="0"/>
                          </a:rPr>
                        </m:ctrlPr>
                      </m:naryPr>
                      <m:sub>
                        <m:acc>
                          <m:accPr>
                            <m:chr m:val="̅"/>
                            <m:ctrlPr>
                              <a:rPr lang="en-US" sz="1600" i="1">
                                <a:latin typeface="Cambria Math" panose="02040503050406030204" pitchFamily="18" charset="0"/>
                              </a:rPr>
                            </m:ctrlPr>
                          </m:accPr>
                          <m:e>
                            <m:r>
                              <a:rPr lang="en-US" sz="1600" i="1">
                                <a:latin typeface="Cambria Math" panose="02040503050406030204" pitchFamily="18" charset="0"/>
                              </a:rPr>
                              <m:t>𝑘</m:t>
                            </m:r>
                          </m:e>
                        </m:acc>
                        <m:r>
                          <a:rPr lang="en-US" sz="1600" i="1">
                            <a:latin typeface="Cambria Math" panose="02040503050406030204" pitchFamily="18" charset="0"/>
                          </a:rPr>
                          <m:t>,</m:t>
                        </m:r>
                        <m:acc>
                          <m:accPr>
                            <m:chr m:val="̅"/>
                            <m:ctrlPr>
                              <a:rPr lang="en-US" sz="1600" i="1">
                                <a:latin typeface="Cambria Math" panose="02040503050406030204" pitchFamily="18" charset="0"/>
                              </a:rPr>
                            </m:ctrlPr>
                          </m:accPr>
                          <m:e>
                            <m:r>
                              <a:rPr lang="en-US" sz="1600" i="1">
                                <a:latin typeface="Cambria Math" panose="02040503050406030204" pitchFamily="18" charset="0"/>
                              </a:rPr>
                              <m:t>𝑘</m:t>
                            </m:r>
                          </m:e>
                        </m:acc>
                        <m:r>
                          <a:rPr lang="en-US" sz="1600" i="1">
                            <a:latin typeface="Cambria Math" panose="02040503050406030204" pitchFamily="18" charset="0"/>
                          </a:rPr>
                          <m:t>≠</m:t>
                        </m:r>
                        <m:r>
                          <a:rPr lang="en-US" sz="1600" i="1">
                            <a:latin typeface="Cambria Math" panose="02040503050406030204" pitchFamily="18" charset="0"/>
                          </a:rPr>
                          <m:t>𝑘</m:t>
                        </m:r>
                      </m:sub>
                      <m:sup>
                        <m:r>
                          <a:rPr lang="en-US" sz="1600" i="1">
                            <a:latin typeface="Cambria Math" panose="02040503050406030204" pitchFamily="18" charset="0"/>
                          </a:rPr>
                          <m:t>𝐾</m:t>
                        </m:r>
                      </m:sup>
                      <m:e>
                        <m:d>
                          <m:dPr>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b="1">
                                            <a:latin typeface="Cambria Math" panose="02040503050406030204" pitchFamily="18" charset="0"/>
                                          </a:rPr>
                                          <m:t>𝚪</m:t>
                                        </m:r>
                                      </m:e>
                                      <m:sub>
                                        <m:acc>
                                          <m:accPr>
                                            <m:chr m:val="̅"/>
                                            <m:ctrlPr>
                                              <a:rPr lang="en-US" sz="1600" i="1">
                                                <a:latin typeface="Cambria Math" panose="02040503050406030204" pitchFamily="18" charset="0"/>
                                              </a:rPr>
                                            </m:ctrlPr>
                                          </m:accPr>
                                          <m:e>
                                            <m:r>
                                              <a:rPr lang="en-US" sz="1600" i="1">
                                                <a:latin typeface="Cambria Math" panose="02040503050406030204" pitchFamily="18" charset="0"/>
                                              </a:rPr>
                                              <m:t>𝑘</m:t>
                                            </m:r>
                                          </m:e>
                                        </m:acc>
                                      </m:sub>
                                      <m:sup>
                                        <m:r>
                                          <m:rPr>
                                            <m:sty m:val="p"/>
                                          </m:rPr>
                                          <a:rPr lang="en-US" sz="1600">
                                            <a:latin typeface="Cambria Math" panose="02040503050406030204" pitchFamily="18" charset="0"/>
                                          </a:rPr>
                                          <m:t>P</m:t>
                                        </m:r>
                                        <m:r>
                                          <a:rPr lang="en-US" sz="1600">
                                            <a:latin typeface="Cambria Math" panose="02040503050406030204" pitchFamily="18" charset="0"/>
                                          </a:rPr>
                                          <m:t>−</m:t>
                                        </m:r>
                                        <m:r>
                                          <m:rPr>
                                            <m:sty m:val="p"/>
                                          </m:rPr>
                                          <a:rPr lang="en-US" sz="1600">
                                            <a:latin typeface="Cambria Math" panose="02040503050406030204" pitchFamily="18" charset="0"/>
                                          </a:rPr>
                                          <m:t>P</m:t>
                                        </m:r>
                                      </m:sup>
                                    </m:sSubSup>
                                  </m:e>
                                </m:d>
                              </m:e>
                              <m:sup>
                                <m:r>
                                  <a:rPr lang="en-US" sz="1600" i="1">
                                    <a:latin typeface="Cambria Math" panose="02040503050406030204" pitchFamily="18" charset="0"/>
                                  </a:rPr>
                                  <m:t>𝑇</m:t>
                                </m:r>
                              </m:sup>
                            </m:sSup>
                            <m:sSubSup>
                              <m:sSubSupPr>
                                <m:ctrlPr>
                                  <a:rPr lang="en-US" sz="1600" i="1">
                                    <a:latin typeface="Cambria Math" panose="02040503050406030204" pitchFamily="18" charset="0"/>
                                  </a:rPr>
                                </m:ctrlPr>
                              </m:sSubSupPr>
                              <m:e>
                                <m:r>
                                  <a:rPr lang="en-US" sz="1600" b="1">
                                    <a:latin typeface="Cambria Math" panose="02040503050406030204" pitchFamily="18" charset="0"/>
                                  </a:rPr>
                                  <m:t>𝐡</m:t>
                                </m:r>
                              </m:e>
                              <m:sub>
                                <m:acc>
                                  <m:accPr>
                                    <m:chr m:val="̅"/>
                                    <m:ctrlPr>
                                      <a:rPr lang="en-US" sz="1600" i="1">
                                        <a:latin typeface="Cambria Math" panose="02040503050406030204" pitchFamily="18" charset="0"/>
                                      </a:rPr>
                                    </m:ctrlPr>
                                  </m:accPr>
                                  <m:e>
                                    <m:r>
                                      <a:rPr lang="en-US" sz="1600" i="1">
                                        <a:latin typeface="Cambria Math" panose="02040503050406030204" pitchFamily="18" charset="0"/>
                                      </a:rPr>
                                      <m:t>𝑘</m:t>
                                    </m:r>
                                  </m:e>
                                </m:acc>
                              </m:sub>
                              <m:sup>
                                <m:r>
                                  <m:rPr>
                                    <m:sty m:val="p"/>
                                  </m:rPr>
                                  <a:rPr lang="en-US" sz="1600">
                                    <a:latin typeface="Cambria Math" panose="02040503050406030204" pitchFamily="18" charset="0"/>
                                  </a:rPr>
                                  <m:t>P</m:t>
                                </m:r>
                                <m:r>
                                  <a:rPr lang="en-US" sz="1600">
                                    <a:latin typeface="Cambria Math" panose="02040503050406030204" pitchFamily="18" charset="0"/>
                                  </a:rPr>
                                  <m:t>−</m:t>
                                </m:r>
                                <m:r>
                                  <m:rPr>
                                    <m:sty m:val="p"/>
                                  </m:rPr>
                                  <a:rPr lang="en-US" sz="1600">
                                    <a:latin typeface="Cambria Math" panose="02040503050406030204" pitchFamily="18" charset="0"/>
                                  </a:rPr>
                                  <m:t>P</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h</m:t>
                                </m:r>
                              </m:e>
                              <m:sub>
                                <m:r>
                                  <a:rPr lang="en-US" sz="1600" i="1">
                                    <a:latin typeface="Cambria Math" panose="02040503050406030204" pitchFamily="18" charset="0"/>
                                  </a:rPr>
                                  <m:t>𝑑</m:t>
                                </m:r>
                              </m:sub>
                              <m:sup>
                                <m:r>
                                  <m:rPr>
                                    <m:sty m:val="p"/>
                                  </m:rPr>
                                  <a:rPr lang="en-US" sz="1600">
                                    <a:latin typeface="Cambria Math" panose="02040503050406030204" pitchFamily="18" charset="0"/>
                                  </a:rPr>
                                  <m:t>P</m:t>
                                </m:r>
                                <m:r>
                                  <a:rPr lang="en-US" sz="1600">
                                    <a:latin typeface="Cambria Math" panose="02040503050406030204" pitchFamily="18" charset="0"/>
                                  </a:rPr>
                                  <m:t>−</m:t>
                                </m:r>
                                <m:r>
                                  <m:rPr>
                                    <m:sty m:val="p"/>
                                  </m:rPr>
                                  <a:rPr lang="en-US" sz="1600">
                                    <a:latin typeface="Cambria Math" panose="02040503050406030204" pitchFamily="18" charset="0"/>
                                  </a:rPr>
                                  <m:t>P</m:t>
                                </m:r>
                              </m:sup>
                            </m:sSubSup>
                          </m:e>
                        </m:d>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𝑃</m:t>
                            </m:r>
                          </m:sup>
                        </m:sSup>
                      </m:e>
                    </m:nary>
                  </m:oMath>
                </a14:m>
                <a:r>
                  <a:rPr lang="en-US" sz="1600" dirty="0"/>
                  <a:t> is the relayed signal from all other RIS tiles and direct signal from </a:t>
                </a:r>
                <a:r>
                  <a:rPr lang="en-US" sz="1600" dirty="0" err="1"/>
                  <a:t>Ptx</a:t>
                </a:r>
                <a:r>
                  <a:rPr lang="en-US" sz="1600" dirty="0"/>
                  <a:t> to PU.</a:t>
                </a:r>
              </a:p>
              <a:p>
                <a:pPr>
                  <a:lnSpc>
                    <a:spcPct val="130000"/>
                  </a:lnSpc>
                  <a:spcAft>
                    <a:spcPts val="800"/>
                  </a:spcAft>
                </a:pPr>
                <a:r>
                  <a:rPr lang="en-US" sz="1600" b="1" dirty="0"/>
                  <a:t>Problem formulation</a:t>
                </a:r>
              </a:p>
              <a:p>
                <a:pPr marL="0" indent="0">
                  <a:lnSpc>
                    <a:spcPct val="130000"/>
                  </a:lnSpc>
                  <a:spcAft>
                    <a:spcPts val="400"/>
                  </a:spcAft>
                  <a:buNone/>
                </a:pPr>
                <a14:m>
                  <m:oMathPara xmlns:m="http://schemas.openxmlformats.org/officeDocument/2006/math">
                    <m:oMathParaPr>
                      <m:jc m:val="centerGroup"/>
                    </m:oMathParaPr>
                    <m:oMath xmlns:m="http://schemas.openxmlformats.org/officeDocument/2006/math">
                      <m:d>
                        <m:dPr>
                          <m:ctrlPr>
                            <a:rPr lang="en-US" sz="1600" i="1">
                              <a:latin typeface="Cambria Math" panose="02040503050406030204" pitchFamily="18" charset="0"/>
                            </a:rPr>
                          </m:ctrlPr>
                        </m:dPr>
                        <m:e>
                          <m:r>
                            <a:rPr lang="en-US" sz="1600" i="1">
                              <a:latin typeface="Cambria Math" panose="02040503050406030204" pitchFamily="18" charset="0"/>
                            </a:rPr>
                            <m:t>𝑃</m:t>
                          </m:r>
                          <m:r>
                            <a:rPr lang="en-US" sz="1600" i="1">
                              <a:latin typeface="Cambria Math" panose="02040503050406030204" pitchFamily="18" charset="0"/>
                            </a:rPr>
                            <m:t>1</m:t>
                          </m:r>
                        </m:e>
                      </m:d>
                      <m:r>
                        <a:rPr lang="en-US" sz="1600" i="1">
                          <a:latin typeface="Cambria Math" panose="02040503050406030204" pitchFamily="18" charset="0"/>
                        </a:rPr>
                        <m:t>:     </m:t>
                      </m:r>
                      <m:func>
                        <m:funcPr>
                          <m:ctrlPr>
                            <a:rPr lang="en-US" sz="1600" i="1">
                              <a:latin typeface="Cambria Math" panose="02040503050406030204" pitchFamily="18" charset="0"/>
                            </a:rPr>
                          </m:ctrlPr>
                        </m:funcPr>
                        <m:fName>
                          <m:limLow>
                            <m:limLowPr>
                              <m:ctrlPr>
                                <a:rPr lang="en-US" sz="1600" i="1">
                                  <a:latin typeface="Cambria Math" panose="02040503050406030204" pitchFamily="18" charset="0"/>
                                </a:rPr>
                              </m:ctrlPr>
                            </m:limLowPr>
                            <m:e>
                              <m:r>
                                <m:rPr>
                                  <m:sty m:val="p"/>
                                </m:rPr>
                                <a:rPr lang="en-US" sz="1600">
                                  <a:latin typeface="Cambria Math" panose="02040503050406030204" pitchFamily="18" charset="0"/>
                                </a:rPr>
                                <m:t>max</m:t>
                              </m:r>
                            </m:e>
                            <m:lim>
                              <m:sSub>
                                <m:sSubPr>
                                  <m:ctrlPr>
                                    <a:rPr lang="en-US" sz="1600" i="1">
                                      <a:latin typeface="Cambria Math" panose="02040503050406030204" pitchFamily="18" charset="0"/>
                                    </a:rPr>
                                  </m:ctrlPr>
                                </m:sSubPr>
                                <m:e>
                                  <m:r>
                                    <a:rPr lang="en-US" sz="1600" b="1" i="1">
                                      <a:latin typeface="Cambria Math" panose="02040503050406030204" pitchFamily="18" charset="0"/>
                                    </a:rPr>
                                    <m:t>𝝎</m:t>
                                  </m:r>
                                </m:e>
                                <m:sub>
                                  <m:r>
                                    <a:rPr lang="en-US" sz="1600" i="1">
                                      <a:latin typeface="Cambria Math" panose="02040503050406030204" pitchFamily="18" charset="0"/>
                                    </a:rPr>
                                    <m:t>𝑘</m:t>
                                  </m:r>
                                </m:sub>
                              </m:sSub>
                              <m:r>
                                <a:rPr lang="en-US" sz="1600" i="1">
                                  <a:latin typeface="Cambria Math" panose="02040503050406030204" pitchFamily="18" charset="0"/>
                                </a:rPr>
                                <m:t>, </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𝑘</m:t>
                              </m:r>
                            </m:lim>
                          </m:limLow>
                        </m:fName>
                        <m:e>
                          <m:sSup>
                            <m:sSupPr>
                              <m:ctrlPr>
                                <a:rPr lang="en-US" sz="1600" i="1">
                                  <a:latin typeface="Cambria Math" panose="02040503050406030204" pitchFamily="18" charset="0"/>
                                </a:rPr>
                              </m:ctrlPr>
                            </m:sSupPr>
                            <m:e>
                              <m:r>
                                <a:rPr lang="en-US" sz="1600" i="1">
                                  <a:latin typeface="Cambria Math" panose="02040503050406030204" pitchFamily="18" charset="0"/>
                                </a:rPr>
                                <m:t>𝑃</m:t>
                              </m:r>
                            </m:e>
                            <m:sup>
                              <m:r>
                                <m:rPr>
                                  <m:sty m:val="p"/>
                                </m:rPr>
                                <a:rPr lang="en-US" sz="1600">
                                  <a:latin typeface="Cambria Math" panose="02040503050406030204" pitchFamily="18" charset="0"/>
                                </a:rPr>
                                <m:t>P</m:t>
                              </m:r>
                              <m:r>
                                <a:rPr lang="en-US" sz="1600">
                                  <a:latin typeface="Cambria Math" panose="02040503050406030204" pitchFamily="18" charset="0"/>
                                </a:rPr>
                                <m:t>−</m:t>
                              </m:r>
                              <m:r>
                                <m:rPr>
                                  <m:sty m:val="p"/>
                                </m:rPr>
                                <a:rPr lang="en-US" sz="1600">
                                  <a:latin typeface="Cambria Math" panose="02040503050406030204" pitchFamily="18" charset="0"/>
                                </a:rPr>
                                <m:t>P</m:t>
                              </m:r>
                            </m:sup>
                          </m:sSup>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1" i="1">
                                      <a:latin typeface="Cambria Math" panose="02040503050406030204" pitchFamily="18" charset="0"/>
                                    </a:rPr>
                                    <m:t>𝝎</m:t>
                                  </m:r>
                                </m:e>
                                <m:sub>
                                  <m:r>
                                    <a:rPr lang="en-US" sz="1600" i="1">
                                      <a:latin typeface="Cambria Math" panose="02040503050406030204" pitchFamily="18" charset="0"/>
                                    </a:rPr>
                                    <m:t>𝑘</m:t>
                                  </m:r>
                                </m:sub>
                              </m:sSub>
                            </m:e>
                          </m:d>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𝑃</m:t>
                              </m:r>
                            </m:e>
                            <m:sup>
                              <m:r>
                                <m:rPr>
                                  <m:sty m:val="p"/>
                                </m:rPr>
                                <a:rPr lang="en-US" sz="1600">
                                  <a:latin typeface="Cambria Math" panose="02040503050406030204" pitchFamily="18" charset="0"/>
                                </a:rPr>
                                <m:t>D</m:t>
                              </m:r>
                              <m:r>
                                <a:rPr lang="en-US" sz="1600">
                                  <a:latin typeface="Cambria Math" panose="02040503050406030204" pitchFamily="18" charset="0"/>
                                </a:rPr>
                                <m:t>−</m:t>
                              </m:r>
                              <m:r>
                                <m:rPr>
                                  <m:sty m:val="p"/>
                                </m:rPr>
                                <a:rPr lang="en-US" sz="1600">
                                  <a:latin typeface="Cambria Math" panose="02040503050406030204" pitchFamily="18" charset="0"/>
                                </a:rPr>
                                <m:t>D</m:t>
                              </m:r>
                            </m:sup>
                          </m:sSup>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1" i="1">
                                      <a:latin typeface="Cambria Math" panose="02040503050406030204" pitchFamily="18" charset="0"/>
                                    </a:rPr>
                                    <m:t>𝝎</m:t>
                                  </m:r>
                                </m:e>
                                <m:sub>
                                  <m:r>
                                    <a:rPr lang="en-US" sz="1600" i="1">
                                      <a:latin typeface="Cambria Math" panose="02040503050406030204" pitchFamily="18" charset="0"/>
                                    </a:rPr>
                                    <m:t>𝑘</m:t>
                                  </m:r>
                                </m:sub>
                              </m:sSub>
                            </m:e>
                          </m:d>
                        </m:e>
                      </m:func>
                    </m:oMath>
                  </m:oMathPara>
                </a14:m>
                <a:endParaRPr lang="en-US" sz="1600" dirty="0"/>
              </a:p>
              <a:p>
                <a:pPr marL="0" indent="0">
                  <a:lnSpc>
                    <a:spcPct val="130000"/>
                  </a:lnSpc>
                  <a:buNone/>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                    </m:t>
                      </m:r>
                      <m:r>
                        <m:rPr>
                          <m:sty m:val="p"/>
                        </m:rPr>
                        <a:rPr lang="en-US" sz="1600">
                          <a:latin typeface="Cambria Math" panose="02040503050406030204" pitchFamily="18" charset="0"/>
                        </a:rPr>
                        <m:t>subject</m:t>
                      </m:r>
                      <m:r>
                        <a:rPr lang="en-US" sz="1600">
                          <a:latin typeface="Cambria Math" panose="02040503050406030204" pitchFamily="18" charset="0"/>
                        </a:rPr>
                        <m:t> </m:t>
                      </m:r>
                      <m:r>
                        <m:rPr>
                          <m:sty m:val="p"/>
                        </m:rPr>
                        <a:rPr lang="en-US" sz="1600">
                          <a:latin typeface="Cambria Math" panose="02040503050406030204" pitchFamily="18" charset="0"/>
                        </a:rPr>
                        <m:t>to</m:t>
                      </m:r>
                      <m:r>
                        <a:rPr lang="en-US" sz="1600">
                          <a:latin typeface="Cambria Math" panose="02040503050406030204" pitchFamily="18" charset="0"/>
                        </a:rPr>
                        <m:t>  </m:t>
                      </m:r>
                      <m:sSup>
                        <m:sSupPr>
                          <m:ctrlPr>
                            <a:rPr lang="en-US" sz="1600" i="1">
                              <a:latin typeface="Cambria Math" panose="02040503050406030204" pitchFamily="18" charset="0"/>
                            </a:rPr>
                          </m:ctrlPr>
                        </m:sSupPr>
                        <m:e>
                          <m:r>
                            <a:rPr lang="en-US" sz="1600" i="1">
                              <a:latin typeface="Cambria Math" panose="02040503050406030204" pitchFamily="18" charset="0"/>
                            </a:rPr>
                            <m:t>𝑃</m:t>
                          </m:r>
                        </m:e>
                        <m:sup>
                          <m:r>
                            <m:rPr>
                              <m:sty m:val="p"/>
                            </m:rPr>
                            <a:rPr lang="en-US" sz="1600">
                              <a:latin typeface="Cambria Math" panose="02040503050406030204" pitchFamily="18" charset="0"/>
                            </a:rPr>
                            <m:t>P</m:t>
                          </m:r>
                          <m:r>
                            <a:rPr lang="en-US" sz="1600">
                              <a:latin typeface="Cambria Math" panose="02040503050406030204" pitchFamily="18" charset="0"/>
                            </a:rPr>
                            <m:t>−</m:t>
                          </m:r>
                          <m:r>
                            <m:rPr>
                              <m:sty m:val="p"/>
                            </m:rPr>
                            <a:rPr lang="en-US" sz="1600">
                              <a:latin typeface="Cambria Math" panose="02040503050406030204" pitchFamily="18" charset="0"/>
                            </a:rPr>
                            <m:t>D</m:t>
                          </m:r>
                        </m:sup>
                      </m:sSup>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1" i="1">
                                  <a:latin typeface="Cambria Math" panose="02040503050406030204" pitchFamily="18" charset="0"/>
                                </a:rPr>
                                <m:t>𝝎</m:t>
                              </m:r>
                            </m:e>
                            <m:sub>
                              <m:r>
                                <a:rPr lang="en-US" sz="1600" i="1">
                                  <a:latin typeface="Cambria Math" panose="02040503050406030204" pitchFamily="18" charset="0"/>
                                </a:rPr>
                                <m:t>𝑘</m:t>
                              </m:r>
                            </m:sub>
                          </m:sSub>
                        </m:e>
                      </m:d>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𝑃</m:t>
                          </m:r>
                        </m:e>
                        <m:sup>
                          <m:r>
                            <m:rPr>
                              <m:sty m:val="p"/>
                            </m:rPr>
                            <a:rPr lang="en-US" sz="1600">
                              <a:latin typeface="Cambria Math" panose="02040503050406030204" pitchFamily="18" charset="0"/>
                            </a:rPr>
                            <m:t>thres</m:t>
                          </m:r>
                        </m:sup>
                      </m:sSup>
                      <m:r>
                        <a:rPr lang="en-US" sz="1600" i="1">
                          <a:latin typeface="Cambria Math" panose="02040503050406030204" pitchFamily="18" charset="0"/>
                        </a:rPr>
                        <m:t>,</m:t>
                      </m:r>
                    </m:oMath>
                  </m:oMathPara>
                </a14:m>
                <a:endParaRPr lang="en-US" sz="1600" dirty="0"/>
              </a:p>
              <a:p>
                <a:pPr marL="0" indent="0">
                  <a:lnSpc>
                    <a:spcPct val="130000"/>
                  </a:lnSpc>
                  <a:buNone/>
                </a:pPr>
                <a:r>
                  <a:rPr lang="en-US" sz="1600" dirty="0"/>
                  <a:t>     where </a:t>
                </a:r>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rPr>
                          <m:t>𝑃</m:t>
                        </m:r>
                      </m:e>
                      <m:sup>
                        <m:r>
                          <m:rPr>
                            <m:sty m:val="p"/>
                          </m:rPr>
                          <a:rPr lang="en-US" sz="1600">
                            <a:latin typeface="Cambria Math" panose="02040503050406030204" pitchFamily="18" charset="0"/>
                          </a:rPr>
                          <m:t>thres</m:t>
                        </m:r>
                      </m:sup>
                    </m:sSup>
                  </m:oMath>
                </a14:m>
                <a:r>
                  <a:rPr lang="en-US" sz="1600" dirty="0"/>
                  <a:t> is the safety threshold of DU.</a:t>
                </a:r>
              </a:p>
              <a:p>
                <a:pPr>
                  <a:lnSpc>
                    <a:spcPct val="130000"/>
                  </a:lnSpc>
                </a:pPr>
                <a:endParaRPr lang="en-US" sz="1800" dirty="0"/>
              </a:p>
            </p:txBody>
          </p:sp>
        </mc:Choice>
        <mc:Fallback>
          <p:sp>
            <p:nvSpPr>
              <p:cNvPr id="2" name="Content Placeholder 1">
                <a:extLst>
                  <a:ext uri="{FF2B5EF4-FFF2-40B4-BE49-F238E27FC236}">
                    <a16:creationId xmlns:a16="http://schemas.microsoft.com/office/drawing/2014/main" id="{DC3A0C0A-E400-44C8-9B4D-40B68BB3BA4D}"/>
                  </a:ext>
                </a:extLst>
              </p:cNvPr>
              <p:cNvSpPr>
                <a:spLocks noGrp="1" noRot="1" noChangeAspect="1" noMove="1" noResize="1" noEditPoints="1" noAdjustHandles="1" noChangeArrowheads="1" noChangeShapeType="1" noTextEdit="1"/>
              </p:cNvSpPr>
              <p:nvPr>
                <p:ph idx="1"/>
              </p:nvPr>
            </p:nvSpPr>
            <p:spPr>
              <a:xfrm>
                <a:off x="838200" y="1330108"/>
                <a:ext cx="5173494" cy="5242142"/>
              </a:xfrm>
              <a:blipFill>
                <a:blip r:embed="rId3"/>
                <a:stretch>
                  <a:fillRect l="-708"/>
                </a:stretch>
              </a:blipFill>
            </p:spPr>
            <p:txBody>
              <a:bodyPr/>
              <a:lstStyle/>
              <a:p>
                <a:r>
                  <a:rPr lang="en-US">
                    <a:noFill/>
                  </a:rPr>
                  <a:t> </a:t>
                </a:r>
              </a:p>
            </p:txBody>
          </p:sp>
        </mc:Fallback>
      </mc:AlternateContent>
      <p:sp>
        <p:nvSpPr>
          <p:cNvPr id="6" name="Title 5">
            <a:extLst>
              <a:ext uri="{FF2B5EF4-FFF2-40B4-BE49-F238E27FC236}">
                <a16:creationId xmlns:a16="http://schemas.microsoft.com/office/drawing/2014/main" id="{CB785A0F-3F90-4919-8DE7-C2F6BDCE5AD0}"/>
              </a:ext>
            </a:extLst>
          </p:cNvPr>
          <p:cNvSpPr>
            <a:spLocks noGrp="1"/>
          </p:cNvSpPr>
          <p:nvPr>
            <p:ph type="title"/>
          </p:nvPr>
        </p:nvSpPr>
        <p:spPr>
          <a:xfrm>
            <a:off x="1838324" y="4545"/>
            <a:ext cx="9515475" cy="1100355"/>
          </a:xfrm>
        </p:spPr>
        <p:txBody>
          <a:bodyPr/>
          <a:lstStyle/>
          <a:p>
            <a:r>
              <a:rPr lang="en-US" dirty="0"/>
              <a:t>Problem Formulation</a:t>
            </a:r>
            <a:endParaRPr lang="en-US" b="0" dirty="0"/>
          </a:p>
        </p:txBody>
      </p:sp>
      <p:sp>
        <p:nvSpPr>
          <p:cNvPr id="3" name="TextBox 2">
            <a:extLst>
              <a:ext uri="{FF2B5EF4-FFF2-40B4-BE49-F238E27FC236}">
                <a16:creationId xmlns:a16="http://schemas.microsoft.com/office/drawing/2014/main" id="{CD18D6B9-1CCE-1713-BE6A-2D17ED0B7DD1}"/>
              </a:ext>
            </a:extLst>
          </p:cNvPr>
          <p:cNvSpPr txBox="1"/>
          <p:nvPr/>
        </p:nvSpPr>
        <p:spPr>
          <a:xfrm>
            <a:off x="1097363" y="131075"/>
            <a:ext cx="636713" cy="769441"/>
          </a:xfrm>
          <a:prstGeom prst="rect">
            <a:avLst/>
          </a:prstGeom>
          <a:noFill/>
        </p:spPr>
        <p:txBody>
          <a:bodyPr wrap="none" rtlCol="0">
            <a:spAutoFit/>
          </a:bodyPr>
          <a:lstStyle/>
          <a:p>
            <a:r>
              <a:rPr lang="en-US" sz="4400" b="1" dirty="0">
                <a:solidFill>
                  <a:schemeClr val="bg1"/>
                </a:solidFill>
              </a:rPr>
              <a:t>II.</a:t>
            </a:r>
          </a:p>
        </p:txBody>
      </p:sp>
      <p:sp>
        <p:nvSpPr>
          <p:cNvPr id="4" name="Slide Number Placeholder 3">
            <a:extLst>
              <a:ext uri="{FF2B5EF4-FFF2-40B4-BE49-F238E27FC236}">
                <a16:creationId xmlns:a16="http://schemas.microsoft.com/office/drawing/2014/main" id="{6C63A32D-50A9-BBC1-20D8-406F2A18A3D0}"/>
              </a:ext>
            </a:extLst>
          </p:cNvPr>
          <p:cNvSpPr>
            <a:spLocks noGrp="1"/>
          </p:cNvSpPr>
          <p:nvPr>
            <p:ph type="sldNum" sz="quarter" idx="12"/>
          </p:nvPr>
        </p:nvSpPr>
        <p:spPr/>
        <p:txBody>
          <a:bodyPr/>
          <a:lstStyle/>
          <a:p>
            <a:fld id="{DE4B9FC7-9BD6-4BEA-B4D6-9C1A186C9324}" type="slidenum">
              <a:rPr lang="en-US" smtClean="0"/>
              <a:pPr/>
              <a:t>9</a:t>
            </a:fld>
            <a:endParaRPr lang="en-US" dirty="0"/>
          </a:p>
        </p:txBody>
      </p:sp>
      <p:pic>
        <p:nvPicPr>
          <p:cNvPr id="5" name="Picture 4" descr="A picture containing square, rectangle, screenshot, pattern&#10;&#10;Description automatically generated">
            <a:extLst>
              <a:ext uri="{FF2B5EF4-FFF2-40B4-BE49-F238E27FC236}">
                <a16:creationId xmlns:a16="http://schemas.microsoft.com/office/drawing/2014/main" id="{3BF82DE7-9860-1218-81E7-4478CB68C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3884" y="1757007"/>
            <a:ext cx="3147042" cy="2360282"/>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8D3A369-D373-EC6A-7DAC-0D93C6A0E5E9}"/>
                  </a:ext>
                </a:extLst>
              </p:cNvPr>
              <p:cNvSpPr txBox="1"/>
              <p:nvPr/>
            </p:nvSpPr>
            <p:spPr>
              <a:xfrm>
                <a:off x="8368210" y="5262760"/>
                <a:ext cx="521037" cy="424219"/>
              </a:xfrm>
              <a:prstGeom prst="rect">
                <a:avLst/>
              </a:prstGeom>
              <a:noFill/>
              <a:ln w="25400">
                <a:solidFill>
                  <a:srgbClr val="FFC000"/>
                </a:solidFill>
              </a:ln>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800" b="1" i="1" smtClean="0">
                              <a:latin typeface="Cambria Math" panose="02040503050406030204" pitchFamily="18" charset="0"/>
                            </a:rPr>
                          </m:ctrlPr>
                        </m:sSubSupPr>
                        <m:e>
                          <m:r>
                            <a:rPr lang="en-US" sz="1800" b="1" i="0" smtClean="0">
                              <a:latin typeface="Cambria Math" panose="02040503050406030204" pitchFamily="18" charset="0"/>
                            </a:rPr>
                            <m:t>𝚪</m:t>
                          </m:r>
                        </m:e>
                        <m:sub>
                          <m:r>
                            <a:rPr lang="en-US" sz="1800" b="0" i="1" smtClean="0">
                              <a:latin typeface="Cambria Math" panose="02040503050406030204" pitchFamily="18" charset="0"/>
                            </a:rPr>
                            <m:t>𝑘</m:t>
                          </m:r>
                        </m:sub>
                        <m:sup>
                          <m:r>
                            <m:rPr>
                              <m:sty m:val="p"/>
                            </m:rPr>
                            <a:rPr lang="en-US" sz="1800" b="0" i="0" smtClean="0">
                              <a:latin typeface="Cambria Math" panose="02040503050406030204" pitchFamily="18" charset="0"/>
                            </a:rPr>
                            <m:t>opt</m:t>
                          </m:r>
                        </m:sup>
                      </m:sSubSup>
                    </m:oMath>
                  </m:oMathPara>
                </a14:m>
                <a:endParaRPr lang="en-US" dirty="0"/>
              </a:p>
            </p:txBody>
          </p:sp>
        </mc:Choice>
        <mc:Fallback>
          <p:sp>
            <p:nvSpPr>
              <p:cNvPr id="7" name="TextBox 6">
                <a:extLst>
                  <a:ext uri="{FF2B5EF4-FFF2-40B4-BE49-F238E27FC236}">
                    <a16:creationId xmlns:a16="http://schemas.microsoft.com/office/drawing/2014/main" id="{68D3A369-D373-EC6A-7DAC-0D93C6A0E5E9}"/>
                  </a:ext>
                </a:extLst>
              </p:cNvPr>
              <p:cNvSpPr txBox="1">
                <a:spLocks noRot="1" noChangeAspect="1" noMove="1" noResize="1" noEditPoints="1" noAdjustHandles="1" noChangeArrowheads="1" noChangeShapeType="1" noTextEdit="1"/>
              </p:cNvSpPr>
              <p:nvPr/>
            </p:nvSpPr>
            <p:spPr>
              <a:xfrm>
                <a:off x="8368210" y="5262760"/>
                <a:ext cx="521037" cy="424219"/>
              </a:xfrm>
              <a:prstGeom prst="rect">
                <a:avLst/>
              </a:prstGeom>
              <a:blipFill>
                <a:blip r:embed="rId5"/>
                <a:stretch>
                  <a:fillRect r="-8989"/>
                </a:stretch>
              </a:blipFill>
              <a:ln w="25400">
                <a:solidFill>
                  <a:srgbClr val="FFC000"/>
                </a:solidFill>
              </a:ln>
            </p:spPr>
            <p:txBody>
              <a:bodyPr/>
              <a:lstStyle/>
              <a:p>
                <a:r>
                  <a:rPr lang="en-US">
                    <a:noFill/>
                  </a:rPr>
                  <a:t> </a:t>
                </a:r>
              </a:p>
            </p:txBody>
          </p:sp>
        </mc:Fallback>
      </mc:AlternateContent>
      <p:grpSp>
        <p:nvGrpSpPr>
          <p:cNvPr id="8" name="Group 7">
            <a:extLst>
              <a:ext uri="{FF2B5EF4-FFF2-40B4-BE49-F238E27FC236}">
                <a16:creationId xmlns:a16="http://schemas.microsoft.com/office/drawing/2014/main" id="{7EAA2692-E3E1-4CC5-5A3F-490F8E664861}"/>
              </a:ext>
            </a:extLst>
          </p:cNvPr>
          <p:cNvGrpSpPr/>
          <p:nvPr/>
        </p:nvGrpSpPr>
        <p:grpSpPr>
          <a:xfrm>
            <a:off x="8065469" y="2601893"/>
            <a:ext cx="2972707" cy="2535852"/>
            <a:chOff x="8887743" y="3890770"/>
            <a:chExt cx="2586342" cy="2206265"/>
          </a:xfrm>
        </p:grpSpPr>
        <p:sp>
          <p:nvSpPr>
            <p:cNvPr id="9" name="Oval 8">
              <a:extLst>
                <a:ext uri="{FF2B5EF4-FFF2-40B4-BE49-F238E27FC236}">
                  <a16:creationId xmlns:a16="http://schemas.microsoft.com/office/drawing/2014/main" id="{A2689FF2-8C48-AD55-F23D-AC01EB016C32}"/>
                </a:ext>
              </a:extLst>
            </p:cNvPr>
            <p:cNvSpPr/>
            <p:nvPr/>
          </p:nvSpPr>
          <p:spPr>
            <a:xfrm rot="3832944">
              <a:off x="8564210" y="4814034"/>
              <a:ext cx="2049170" cy="516831"/>
            </a:xfrm>
            <a:prstGeom prst="ellipse">
              <a:avLst/>
            </a:prstGeom>
            <a:gradFill flip="none" rotWithShape="1">
              <a:gsLst>
                <a:gs pos="21000">
                  <a:schemeClr val="accent5">
                    <a:lumMod val="40000"/>
                    <a:lumOff val="60000"/>
                  </a:schemeClr>
                </a:gs>
                <a:gs pos="0">
                  <a:schemeClr val="accent5">
                    <a:lumMod val="20000"/>
                    <a:lumOff val="80000"/>
                  </a:schemeClr>
                </a:gs>
                <a:gs pos="54000">
                  <a:schemeClr val="accent5">
                    <a:lumMod val="60000"/>
                    <a:lumOff val="40000"/>
                  </a:schemeClr>
                </a:gs>
                <a:gs pos="100000">
                  <a:schemeClr val="accent5">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10" name="Oval 9">
              <a:extLst>
                <a:ext uri="{FF2B5EF4-FFF2-40B4-BE49-F238E27FC236}">
                  <a16:creationId xmlns:a16="http://schemas.microsoft.com/office/drawing/2014/main" id="{A98402AA-8BCC-6D09-F17D-8BCF4CD9FBC2}"/>
                </a:ext>
              </a:extLst>
            </p:cNvPr>
            <p:cNvSpPr/>
            <p:nvPr/>
          </p:nvSpPr>
          <p:spPr>
            <a:xfrm rot="6194343">
              <a:off x="8622308" y="4407362"/>
              <a:ext cx="852784" cy="321914"/>
            </a:xfrm>
            <a:prstGeom prst="ellipse">
              <a:avLst/>
            </a:prstGeom>
            <a:gradFill flip="none" rotWithShape="1">
              <a:gsLst>
                <a:gs pos="49000">
                  <a:schemeClr val="accent4">
                    <a:lumMod val="20000"/>
                    <a:lumOff val="80000"/>
                  </a:schemeClr>
                </a:gs>
                <a:gs pos="0">
                  <a:schemeClr val="accent4">
                    <a:lumMod val="20000"/>
                    <a:lumOff val="80000"/>
                  </a:schemeClr>
                </a:gs>
                <a:gs pos="78000">
                  <a:schemeClr val="accent4">
                    <a:lumMod val="40000"/>
                    <a:lumOff val="60000"/>
                  </a:schemeClr>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11" name="Oval 10">
              <a:extLst>
                <a:ext uri="{FF2B5EF4-FFF2-40B4-BE49-F238E27FC236}">
                  <a16:creationId xmlns:a16="http://schemas.microsoft.com/office/drawing/2014/main" id="{B9028729-BE4C-C2A8-5348-CA0B75980CC0}"/>
                </a:ext>
              </a:extLst>
            </p:cNvPr>
            <p:cNvSpPr/>
            <p:nvPr/>
          </p:nvSpPr>
          <p:spPr>
            <a:xfrm rot="20584277">
              <a:off x="9122808" y="3890770"/>
              <a:ext cx="755316" cy="321914"/>
            </a:xfrm>
            <a:prstGeom prst="ellipse">
              <a:avLst/>
            </a:prstGeom>
            <a:gradFill flip="none" rotWithShape="1">
              <a:gsLst>
                <a:gs pos="58000">
                  <a:schemeClr val="accent4">
                    <a:lumMod val="20000"/>
                    <a:lumOff val="80000"/>
                  </a:schemeClr>
                </a:gs>
                <a:gs pos="0">
                  <a:schemeClr val="accent4">
                    <a:lumMod val="20000"/>
                    <a:lumOff val="80000"/>
                  </a:schemeClr>
                </a:gs>
                <a:gs pos="80000">
                  <a:schemeClr val="accent4">
                    <a:lumMod val="40000"/>
                    <a:lumOff val="60000"/>
                  </a:schemeClr>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12" name="Oval 11">
              <a:extLst>
                <a:ext uri="{FF2B5EF4-FFF2-40B4-BE49-F238E27FC236}">
                  <a16:creationId xmlns:a16="http://schemas.microsoft.com/office/drawing/2014/main" id="{4F078811-1A7C-088D-31E8-ECD7FA974753}"/>
                </a:ext>
              </a:extLst>
            </p:cNvPr>
            <p:cNvSpPr/>
            <p:nvPr/>
          </p:nvSpPr>
          <p:spPr>
            <a:xfrm rot="4041955">
              <a:off x="8932866" y="4305411"/>
              <a:ext cx="717539" cy="321914"/>
            </a:xfrm>
            <a:prstGeom prst="ellipse">
              <a:avLst/>
            </a:prstGeom>
            <a:gradFill flip="none" rotWithShape="1">
              <a:gsLst>
                <a:gs pos="37000">
                  <a:srgbClr val="FFB3B3"/>
                </a:gs>
                <a:gs pos="0">
                  <a:schemeClr val="accent5">
                    <a:lumMod val="20000"/>
                    <a:lumOff val="80000"/>
                  </a:schemeClr>
                </a:gs>
                <a:gs pos="67000">
                  <a:srgbClr val="FF9F9F"/>
                </a:gs>
                <a:gs pos="100000">
                  <a:srgbClr val="FF79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39E3F326-EA24-C7E8-FD51-C5DE2DEF3C5A}"/>
                </a:ext>
              </a:extLst>
            </p:cNvPr>
            <p:cNvSpPr/>
            <p:nvPr/>
          </p:nvSpPr>
          <p:spPr>
            <a:xfrm rot="1663646">
              <a:off x="8993658" y="4465396"/>
              <a:ext cx="2480427" cy="516831"/>
            </a:xfrm>
            <a:prstGeom prst="ellipse">
              <a:avLst/>
            </a:prstGeom>
            <a:gradFill flip="none" rotWithShape="1">
              <a:gsLst>
                <a:gs pos="30000">
                  <a:schemeClr val="accent4">
                    <a:lumMod val="20000"/>
                    <a:lumOff val="80000"/>
                  </a:schemeClr>
                </a:gs>
                <a:gs pos="0">
                  <a:schemeClr val="accent4">
                    <a:lumMod val="20000"/>
                    <a:lumOff val="80000"/>
                  </a:schemeClr>
                </a:gs>
                <a:gs pos="58000">
                  <a:schemeClr val="accent4">
                    <a:lumMod val="40000"/>
                    <a:lumOff val="60000"/>
                  </a:schemeClr>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grpSp>
      <p:sp>
        <p:nvSpPr>
          <p:cNvPr id="14" name="TextBox 13">
            <a:extLst>
              <a:ext uri="{FF2B5EF4-FFF2-40B4-BE49-F238E27FC236}">
                <a16:creationId xmlns:a16="http://schemas.microsoft.com/office/drawing/2014/main" id="{49E82445-6D5A-8D28-13D8-1902A4AB326D}"/>
              </a:ext>
            </a:extLst>
          </p:cNvPr>
          <p:cNvSpPr txBox="1"/>
          <p:nvPr/>
        </p:nvSpPr>
        <p:spPr>
          <a:xfrm>
            <a:off x="6961816" y="4031653"/>
            <a:ext cx="1666913" cy="646331"/>
          </a:xfrm>
          <a:prstGeom prst="rect">
            <a:avLst/>
          </a:prstGeom>
          <a:noFill/>
        </p:spPr>
        <p:txBody>
          <a:bodyPr wrap="square" rtlCol="0">
            <a:spAutoFit/>
          </a:bodyPr>
          <a:lstStyle/>
          <a:p>
            <a:r>
              <a:rPr lang="en-US" b="1" dirty="0">
                <a:solidFill>
                  <a:srgbClr val="C00000"/>
                </a:solidFill>
              </a:rPr>
              <a:t>Interference</a:t>
            </a:r>
          </a:p>
          <a:p>
            <a:r>
              <a:rPr lang="en-US" b="1" dirty="0">
                <a:solidFill>
                  <a:schemeClr val="accent5">
                    <a:lumMod val="75000"/>
                  </a:schemeClr>
                </a:solidFill>
              </a:rPr>
              <a:t>Suppressed</a:t>
            </a:r>
          </a:p>
        </p:txBody>
      </p:sp>
      <p:grpSp>
        <p:nvGrpSpPr>
          <p:cNvPr id="15" name="Group 14">
            <a:extLst>
              <a:ext uri="{FF2B5EF4-FFF2-40B4-BE49-F238E27FC236}">
                <a16:creationId xmlns:a16="http://schemas.microsoft.com/office/drawing/2014/main" id="{36415BA2-8350-94C3-DDA8-0D95845EE712}"/>
              </a:ext>
            </a:extLst>
          </p:cNvPr>
          <p:cNvGrpSpPr/>
          <p:nvPr/>
        </p:nvGrpSpPr>
        <p:grpSpPr>
          <a:xfrm>
            <a:off x="7059171" y="3646548"/>
            <a:ext cx="1605786" cy="717930"/>
            <a:chOff x="8474339" y="531958"/>
            <a:chExt cx="1153046" cy="1225721"/>
          </a:xfrm>
        </p:grpSpPr>
        <p:cxnSp>
          <p:nvCxnSpPr>
            <p:cNvPr id="16" name="Straight Arrow Connector 15">
              <a:extLst>
                <a:ext uri="{FF2B5EF4-FFF2-40B4-BE49-F238E27FC236}">
                  <a16:creationId xmlns:a16="http://schemas.microsoft.com/office/drawing/2014/main" id="{9B6FA762-37B8-1C53-167D-F38C1933FE24}"/>
                </a:ext>
              </a:extLst>
            </p:cNvPr>
            <p:cNvCxnSpPr>
              <a:cxnSpLocks/>
            </p:cNvCxnSpPr>
            <p:nvPr/>
          </p:nvCxnSpPr>
          <p:spPr>
            <a:xfrm flipV="1">
              <a:off x="9320656" y="531958"/>
              <a:ext cx="306729" cy="1225721"/>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7416A8C-E358-36B0-406B-789EE0A8B294}"/>
                </a:ext>
              </a:extLst>
            </p:cNvPr>
            <p:cNvCxnSpPr>
              <a:cxnSpLocks/>
            </p:cNvCxnSpPr>
            <p:nvPr/>
          </p:nvCxnSpPr>
          <p:spPr>
            <a:xfrm>
              <a:off x="8474339" y="1751306"/>
              <a:ext cx="8535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C2E0FE66-49BC-BABC-1B91-7B060D3416C9}"/>
              </a:ext>
            </a:extLst>
          </p:cNvPr>
          <p:cNvGrpSpPr/>
          <p:nvPr/>
        </p:nvGrpSpPr>
        <p:grpSpPr>
          <a:xfrm>
            <a:off x="10466929" y="3492045"/>
            <a:ext cx="1654602" cy="239259"/>
            <a:chOff x="8558891" y="1752399"/>
            <a:chExt cx="1095484" cy="239259"/>
          </a:xfrm>
        </p:grpSpPr>
        <p:cxnSp>
          <p:nvCxnSpPr>
            <p:cNvPr id="19" name="Straight Arrow Connector 18">
              <a:extLst>
                <a:ext uri="{FF2B5EF4-FFF2-40B4-BE49-F238E27FC236}">
                  <a16:creationId xmlns:a16="http://schemas.microsoft.com/office/drawing/2014/main" id="{DE6CA338-1C1E-AB62-7D3E-C93CFDF91082}"/>
                </a:ext>
              </a:extLst>
            </p:cNvPr>
            <p:cNvCxnSpPr>
              <a:cxnSpLocks/>
            </p:cNvCxnSpPr>
            <p:nvPr/>
          </p:nvCxnSpPr>
          <p:spPr>
            <a:xfrm flipH="1">
              <a:off x="8558891" y="1752399"/>
              <a:ext cx="133973" cy="23925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AE5EEB-19FC-8439-0C41-EFA1570FDE29}"/>
                </a:ext>
              </a:extLst>
            </p:cNvPr>
            <p:cNvCxnSpPr>
              <a:cxnSpLocks/>
            </p:cNvCxnSpPr>
            <p:nvPr/>
          </p:nvCxnSpPr>
          <p:spPr>
            <a:xfrm>
              <a:off x="8685721" y="1754780"/>
              <a:ext cx="96865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4F1ED6C7-8A76-F7FA-1F8B-C64FBB13988E}"/>
              </a:ext>
            </a:extLst>
          </p:cNvPr>
          <p:cNvSpPr txBox="1"/>
          <p:nvPr/>
        </p:nvSpPr>
        <p:spPr>
          <a:xfrm>
            <a:off x="10543603" y="3220259"/>
            <a:ext cx="1692386" cy="338554"/>
          </a:xfrm>
          <a:prstGeom prst="rect">
            <a:avLst/>
          </a:prstGeom>
          <a:noFill/>
        </p:spPr>
        <p:txBody>
          <a:bodyPr wrap="none" rtlCol="0">
            <a:spAutoFit/>
          </a:bodyPr>
          <a:lstStyle/>
          <a:p>
            <a:r>
              <a:rPr lang="en-US" sz="1600" b="1" dirty="0">
                <a:solidFill>
                  <a:srgbClr val="FFC000"/>
                </a:solidFill>
              </a:rPr>
              <a:t>P-P Desired Beam</a:t>
            </a:r>
          </a:p>
        </p:txBody>
      </p:sp>
      <p:grpSp>
        <p:nvGrpSpPr>
          <p:cNvPr id="22" name="Group 21">
            <a:extLst>
              <a:ext uri="{FF2B5EF4-FFF2-40B4-BE49-F238E27FC236}">
                <a16:creationId xmlns:a16="http://schemas.microsoft.com/office/drawing/2014/main" id="{2D07D63C-4CE5-E922-C224-4823BB179574}"/>
              </a:ext>
            </a:extLst>
          </p:cNvPr>
          <p:cNvGrpSpPr/>
          <p:nvPr/>
        </p:nvGrpSpPr>
        <p:grpSpPr>
          <a:xfrm>
            <a:off x="9456850" y="4922130"/>
            <a:ext cx="1952391" cy="179317"/>
            <a:chOff x="8482812" y="1575463"/>
            <a:chExt cx="1292645" cy="179317"/>
          </a:xfrm>
        </p:grpSpPr>
        <p:cxnSp>
          <p:nvCxnSpPr>
            <p:cNvPr id="23" name="Straight Arrow Connector 22">
              <a:extLst>
                <a:ext uri="{FF2B5EF4-FFF2-40B4-BE49-F238E27FC236}">
                  <a16:creationId xmlns:a16="http://schemas.microsoft.com/office/drawing/2014/main" id="{A9296594-688A-D324-7159-4D38CF8E5A11}"/>
                </a:ext>
              </a:extLst>
            </p:cNvPr>
            <p:cNvCxnSpPr>
              <a:cxnSpLocks/>
            </p:cNvCxnSpPr>
            <p:nvPr/>
          </p:nvCxnSpPr>
          <p:spPr>
            <a:xfrm flipH="1" flipV="1">
              <a:off x="8482812" y="1575463"/>
              <a:ext cx="210052" cy="176936"/>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2A338E8-C8B0-94FD-4C9D-76D40E15A70D}"/>
                </a:ext>
              </a:extLst>
            </p:cNvPr>
            <p:cNvCxnSpPr>
              <a:cxnSpLocks/>
            </p:cNvCxnSpPr>
            <p:nvPr/>
          </p:nvCxnSpPr>
          <p:spPr>
            <a:xfrm>
              <a:off x="8685721" y="1754780"/>
              <a:ext cx="1089736"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54B64697-6F92-0CAC-2989-62DF0D0284E0}"/>
              </a:ext>
            </a:extLst>
          </p:cNvPr>
          <p:cNvSpPr txBox="1"/>
          <p:nvPr/>
        </p:nvSpPr>
        <p:spPr>
          <a:xfrm>
            <a:off x="9724643" y="4824556"/>
            <a:ext cx="1734064" cy="338554"/>
          </a:xfrm>
          <a:prstGeom prst="rect">
            <a:avLst/>
          </a:prstGeom>
          <a:noFill/>
        </p:spPr>
        <p:txBody>
          <a:bodyPr wrap="none" rtlCol="0">
            <a:spAutoFit/>
          </a:bodyPr>
          <a:lstStyle/>
          <a:p>
            <a:r>
              <a:rPr lang="en-US" sz="1600" b="1" dirty="0">
                <a:solidFill>
                  <a:srgbClr val="FFC000"/>
                </a:solidFill>
              </a:rPr>
              <a:t>D-D Desired Beam</a:t>
            </a:r>
          </a:p>
        </p:txBody>
      </p:sp>
    </p:spTree>
    <p:extLst>
      <p:ext uri="{BB962C8B-B14F-4D97-AF65-F5344CB8AC3E}">
        <p14:creationId xmlns:p14="http://schemas.microsoft.com/office/powerpoint/2010/main" val="38811604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68649</TotalTime>
  <Words>2591</Words>
  <Application>Microsoft Office PowerPoint</Application>
  <PresentationFormat>Widescreen</PresentationFormat>
  <Paragraphs>238</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 (Headings)</vt:lpstr>
      <vt:lpstr>Arial</vt:lpstr>
      <vt:lpstr>Calibri</vt:lpstr>
      <vt:lpstr>Calibri Light</vt:lpstr>
      <vt:lpstr>Cambria</vt:lpstr>
      <vt:lpstr>Cambria Math</vt:lpstr>
      <vt:lpstr>Courier New</vt:lpstr>
      <vt:lpstr>Wingdings</vt:lpstr>
      <vt:lpstr>Office Theme</vt:lpstr>
      <vt:lpstr>An Efficient Beam-Sharing Algorithm for RIS-aided Simultaneous Wireless Information and Power Transfer Applications</vt:lpstr>
      <vt:lpstr>Contents</vt:lpstr>
      <vt:lpstr>Background and Motivation</vt:lpstr>
      <vt:lpstr>Background and Motivation</vt:lpstr>
      <vt:lpstr>Background and Motivation</vt:lpstr>
      <vt:lpstr>Problem Formulation</vt:lpstr>
      <vt:lpstr>Problem Formulation</vt:lpstr>
      <vt:lpstr>Problem Formulation</vt:lpstr>
      <vt:lpstr>Problem Formulation</vt:lpstr>
      <vt:lpstr>Problem Formulation</vt:lpstr>
      <vt:lpstr>Numerical Results</vt:lpstr>
      <vt:lpstr>Numerical Results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Tran</dc:creator>
  <cp:lastModifiedBy>nmtran@skku.edu</cp:lastModifiedBy>
  <cp:revision>328</cp:revision>
  <cp:lastPrinted>2022-05-18T07:53:17Z</cp:lastPrinted>
  <dcterms:created xsi:type="dcterms:W3CDTF">2021-04-14T03:10:09Z</dcterms:created>
  <dcterms:modified xsi:type="dcterms:W3CDTF">2023-05-30T09:57:49Z</dcterms:modified>
</cp:coreProperties>
</file>