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8" r:id="rId3"/>
    <p:sldId id="316" r:id="rId4"/>
    <p:sldId id="329" r:id="rId5"/>
    <p:sldId id="332" r:id="rId6"/>
    <p:sldId id="331" r:id="rId7"/>
    <p:sldId id="337" r:id="rId8"/>
    <p:sldId id="334" r:id="rId9"/>
    <p:sldId id="302" r:id="rId10"/>
    <p:sldId id="338" r:id="rId11"/>
    <p:sldId id="354" r:id="rId12"/>
    <p:sldId id="335" r:id="rId13"/>
    <p:sldId id="339" r:id="rId14"/>
    <p:sldId id="341" r:id="rId15"/>
    <p:sldId id="340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36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8267CED-FA65-452F-B6BD-89D79F972E58}">
          <p14:sldIdLst>
            <p14:sldId id="256"/>
            <p14:sldId id="328"/>
          </p14:sldIdLst>
        </p14:section>
        <p14:section name="Introduction" id="{50368FE9-CE19-48DD-81CC-92EB78D2DCDD}">
          <p14:sldIdLst>
            <p14:sldId id="316"/>
            <p14:sldId id="329"/>
            <p14:sldId id="332"/>
            <p14:sldId id="331"/>
            <p14:sldId id="337"/>
            <p14:sldId id="334"/>
          </p14:sldIdLst>
        </p14:section>
        <p14:section name="An ensemble approach for seizure detection" id="{9E654944-4FEE-46F3-B3CB-E8C422480C30}">
          <p14:sldIdLst>
            <p14:sldId id="302"/>
            <p14:sldId id="338"/>
            <p14:sldId id="354"/>
            <p14:sldId id="335"/>
            <p14:sldId id="339"/>
            <p14:sldId id="341"/>
            <p14:sldId id="340"/>
            <p14:sldId id="342"/>
            <p14:sldId id="343"/>
            <p14:sldId id="344"/>
            <p14:sldId id="345"/>
          </p14:sldIdLst>
        </p14:section>
        <p14:section name="Results" id="{D6A038FE-F4CE-4F03-9EE2-0997417A32E1}">
          <p14:sldIdLst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143" userDrawn="1">
          <p15:clr>
            <a:srgbClr val="A4A3A4"/>
          </p15:clr>
        </p15:guide>
        <p15:guide id="3" orient="horz" pos="96" userDrawn="1">
          <p15:clr>
            <a:srgbClr val="A4A3A4"/>
          </p15:clr>
        </p15:guide>
        <p15:guide id="4" pos="75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 Baptiste SCHIRATTI" initials="JBS" lastIdx="1" clrIdx="0">
    <p:extLst>
      <p:ext uri="{19B8F6BF-5375-455C-9EA6-DF929625EA0E}">
        <p15:presenceInfo xmlns:p15="http://schemas.microsoft.com/office/powerpoint/2012/main" userId="b8e03833c88b22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2082"/>
    <a:srgbClr val="229DD6"/>
    <a:srgbClr val="4AA9AE"/>
    <a:srgbClr val="FF7C80"/>
    <a:srgbClr val="00AFD7"/>
    <a:srgbClr val="662681"/>
    <a:srgbClr val="71B860"/>
    <a:srgbClr val="97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0" y="201"/>
      </p:cViewPr>
      <p:guideLst>
        <p:guide orient="horz" pos="663"/>
        <p:guide pos="143"/>
        <p:guide orient="horz" pos="96"/>
        <p:guide pos="75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261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2E0C0-39BA-45ED-9774-26AC31D6977C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A4658-3F7F-4C99-B66E-4B7D3BB58F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22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 userDrawn="1"/>
        </p:nvSpPr>
        <p:spPr>
          <a:xfrm>
            <a:off x="1436914" y="624745"/>
            <a:ext cx="9180286" cy="1995084"/>
          </a:xfrm>
          <a:prstGeom prst="roundRect">
            <a:avLst/>
          </a:prstGeom>
          <a:noFill/>
          <a:ln w="50800">
            <a:solidFill>
              <a:srgbClr val="6626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1393371" y="897361"/>
            <a:ext cx="500743" cy="1504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1981199" y="505002"/>
            <a:ext cx="8258629" cy="239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1981199" y="2510971"/>
            <a:ext cx="8258629" cy="239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86" y="4758488"/>
            <a:ext cx="1819630" cy="18196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74955E-48A3-46D1-AC49-983E5552EC66}"/>
              </a:ext>
            </a:extLst>
          </p:cNvPr>
          <p:cNvSpPr/>
          <p:nvPr userDrawn="1"/>
        </p:nvSpPr>
        <p:spPr>
          <a:xfrm>
            <a:off x="10239828" y="897361"/>
            <a:ext cx="500743" cy="1504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AE0FEA-A430-4501-B16E-A25A044C6D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63" y="4801957"/>
            <a:ext cx="3130380" cy="18196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B6DAEE4-7B1D-4E0C-AA8F-389EB4D15F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59" y="5295667"/>
            <a:ext cx="3558887" cy="128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149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53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9821-D261-4513-8BE0-CBC76EAC5EFC}" type="datetime5">
              <a:rPr lang="fr-FR" smtClean="0"/>
              <a:t>19-avr.-18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de travail « Longitudinal »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99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A892-0952-4777-92F3-2EDA8332A1AF}" type="datetime5">
              <a:rPr lang="fr-FR" smtClean="0"/>
              <a:t>19-avr.-18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de travail « Longitudinal »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47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C50D-584D-4F08-9D04-E3B464E70433}" type="datetime5">
              <a:rPr lang="fr-FR" smtClean="0"/>
              <a:t>19-avr.-18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de travail « Longitudinal »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5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56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5B61-97F9-4FA6-8F46-D194B52F8CBD}" type="datetime5">
              <a:rPr lang="fr-FR" smtClean="0"/>
              <a:t>19-avr.-18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de travail « Longitudinal »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0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C674-F64F-4A73-8C60-66B66F703EBE}" type="datetime5">
              <a:rPr lang="fr-FR" smtClean="0"/>
              <a:t>19-avr.-18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de travail « Longitudinal »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26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27013" y="6362025"/>
            <a:ext cx="11737974" cy="365125"/>
          </a:xfrm>
          <a:prstGeom prst="rect">
            <a:avLst/>
          </a:prstGeom>
          <a:gradFill>
            <a:gsLst>
              <a:gs pos="32000">
                <a:srgbClr val="4CC36C"/>
              </a:gs>
              <a:gs pos="0">
                <a:srgbClr val="97D700">
                  <a:alpha val="25000"/>
                </a:srgbClr>
              </a:gs>
              <a:gs pos="100000">
                <a:srgbClr val="00A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48152" y="6356345"/>
            <a:ext cx="3316835" cy="365125"/>
          </a:xfrm>
        </p:spPr>
        <p:txBody>
          <a:bodyPr/>
          <a:lstStyle>
            <a:lvl1pPr>
              <a:defRPr b="1">
                <a:solidFill>
                  <a:srgbClr val="702082"/>
                </a:solidFill>
                <a:latin typeface="Lucida Sans" panose="020B0602030504020204" pitchFamily="34" charset="0"/>
              </a:defRPr>
            </a:lvl1pPr>
          </a:lstStyle>
          <a:p>
            <a:fld id="{104DA43F-D09F-4348-9B43-1D8969574C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32851" y="6356346"/>
            <a:ext cx="4726293" cy="365125"/>
          </a:xfrm>
        </p:spPr>
        <p:txBody>
          <a:bodyPr/>
          <a:lstStyle>
            <a:lvl1pPr>
              <a:defRPr>
                <a:solidFill>
                  <a:srgbClr val="702082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fr-FR" dirty="0"/>
              <a:t>ICASSP 2018 – BISP L3 session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6356346"/>
            <a:ext cx="3316830" cy="365125"/>
          </a:xfrm>
        </p:spPr>
        <p:txBody>
          <a:bodyPr/>
          <a:lstStyle>
            <a:lvl1pPr>
              <a:defRPr>
                <a:solidFill>
                  <a:srgbClr val="702082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fr-FR" dirty="0"/>
              <a:t>April 20, 2018</a:t>
            </a:r>
          </a:p>
        </p:txBody>
      </p:sp>
    </p:spTree>
    <p:extLst>
      <p:ext uri="{BB962C8B-B14F-4D97-AF65-F5344CB8AC3E}">
        <p14:creationId xmlns:p14="http://schemas.microsoft.com/office/powerpoint/2010/main" val="25400565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43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orient="horz" pos="4247" userDrawn="1">
          <p15:clr>
            <a:srgbClr val="FBAE40"/>
          </p15:clr>
        </p15:guide>
        <p15:guide id="4" orient="horz" pos="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7013" y="6362025"/>
            <a:ext cx="11737974" cy="365125"/>
          </a:xfrm>
          <a:prstGeom prst="rect">
            <a:avLst/>
          </a:prstGeom>
          <a:gradFill>
            <a:gsLst>
              <a:gs pos="0">
                <a:srgbClr val="97D700">
                  <a:alpha val="25000"/>
                </a:srgbClr>
              </a:gs>
              <a:gs pos="100000">
                <a:srgbClr val="00AFD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02082"/>
              </a:solidFill>
            </a:endParaRP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6356346"/>
            <a:ext cx="3316830" cy="365125"/>
          </a:xfrm>
        </p:spPr>
        <p:txBody>
          <a:bodyPr/>
          <a:lstStyle>
            <a:lvl1pPr>
              <a:defRPr sz="1200">
                <a:solidFill>
                  <a:srgbClr val="702082"/>
                </a:solidFill>
                <a:latin typeface="Lucida Sans" panose="020B0602030504020204" pitchFamily="34" charset="0"/>
              </a:defRPr>
            </a:lvl1pPr>
          </a:lstStyle>
          <a:p>
            <a:fld id="{B69AF03A-3FF0-45A8-BB56-FCE23948E6B5}" type="datetime5">
              <a:rPr lang="fr-FR" smtClean="0"/>
              <a:pPr/>
              <a:t>19-avr.-18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32851" y="6356346"/>
            <a:ext cx="4726293" cy="365125"/>
          </a:xfrm>
        </p:spPr>
        <p:txBody>
          <a:bodyPr/>
          <a:lstStyle>
            <a:lvl1pPr>
              <a:defRPr>
                <a:solidFill>
                  <a:srgbClr val="702082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fr-FR" dirty="0"/>
              <a:t>Groupe de travail « Longitudinal »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48152" y="6356345"/>
            <a:ext cx="3316835" cy="365125"/>
          </a:xfrm>
        </p:spPr>
        <p:txBody>
          <a:bodyPr/>
          <a:lstStyle>
            <a:lvl1pPr>
              <a:defRPr b="1">
                <a:solidFill>
                  <a:srgbClr val="702082"/>
                </a:solidFill>
                <a:latin typeface="Lucida Sans" panose="020B0602030504020204" pitchFamily="34" charset="0"/>
              </a:defRPr>
            </a:lvl1pPr>
          </a:lstStyle>
          <a:p>
            <a:fld id="{104DA43F-D09F-4348-9B43-1D8969574C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59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BB16-977D-463A-8818-B394D01629C8}" type="datetime5">
              <a:rPr lang="fr-FR" smtClean="0"/>
              <a:t>19-avr.-18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de travail « Longitudinal »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04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5D54-4B88-4733-BB0F-C9C4F5F2549C}" type="datetime5">
              <a:rPr lang="fr-FR" smtClean="0"/>
              <a:t>19-avr.-18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Groupe de travail « Longitudinal »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8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E6D74-0F76-49EB-870D-F094DFF70FB7}" type="datetime5">
              <a:rPr lang="fr-FR" smtClean="0"/>
              <a:t>19-avr.-18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Groupe de travail « Longitudinal »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DA43F-D09F-4348-9B43-1D8969574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56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4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github.com/mne-tools/mne-features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29679" y="714435"/>
            <a:ext cx="91326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dirty="0">
                <a:solidFill>
                  <a:srgbClr val="662681"/>
                </a:solidFill>
                <a:latin typeface="Lucida Sans" panose="020B0602030504020204" pitchFamily="34" charset="0"/>
              </a:rPr>
              <a:t>An Ensemble Learning </a:t>
            </a:r>
            <a:r>
              <a:rPr lang="fr-FR" sz="3800" dirty="0" err="1">
                <a:solidFill>
                  <a:srgbClr val="662681"/>
                </a:solidFill>
                <a:latin typeface="Lucida Sans" panose="020B0602030504020204" pitchFamily="34" charset="0"/>
              </a:rPr>
              <a:t>Approach</a:t>
            </a:r>
            <a:r>
              <a:rPr lang="fr-FR" sz="3800" dirty="0">
                <a:solidFill>
                  <a:srgbClr val="662681"/>
                </a:solidFill>
                <a:latin typeface="Lucida Sans" panose="020B0602030504020204" pitchFamily="34" charset="0"/>
              </a:rPr>
              <a:t> </a:t>
            </a:r>
          </a:p>
          <a:p>
            <a:pPr algn="ctr"/>
            <a:r>
              <a:rPr lang="fr-FR" sz="3800" dirty="0">
                <a:solidFill>
                  <a:srgbClr val="662681"/>
                </a:solidFill>
                <a:latin typeface="Lucida Sans" panose="020B0602030504020204" pitchFamily="34" charset="0"/>
              </a:rPr>
              <a:t>To </a:t>
            </a:r>
            <a:r>
              <a:rPr lang="fr-FR" sz="3800" dirty="0" err="1">
                <a:solidFill>
                  <a:srgbClr val="662681"/>
                </a:solidFill>
                <a:latin typeface="Lucida Sans" panose="020B0602030504020204" pitchFamily="34" charset="0"/>
              </a:rPr>
              <a:t>Detect</a:t>
            </a:r>
            <a:r>
              <a:rPr lang="fr-FR" sz="3800" dirty="0">
                <a:solidFill>
                  <a:srgbClr val="662681"/>
                </a:solidFill>
                <a:latin typeface="Lucida Sans" panose="020B0602030504020204" pitchFamily="34" charset="0"/>
              </a:rPr>
              <a:t> </a:t>
            </a:r>
            <a:r>
              <a:rPr lang="fr-FR" sz="3800" dirty="0" err="1">
                <a:solidFill>
                  <a:srgbClr val="662681"/>
                </a:solidFill>
                <a:latin typeface="Lucida Sans" panose="020B0602030504020204" pitchFamily="34" charset="0"/>
              </a:rPr>
              <a:t>Epileptic</a:t>
            </a:r>
            <a:r>
              <a:rPr lang="fr-FR" sz="3800" dirty="0">
                <a:solidFill>
                  <a:srgbClr val="662681"/>
                </a:solidFill>
                <a:latin typeface="Lucida Sans" panose="020B0602030504020204" pitchFamily="34" charset="0"/>
              </a:rPr>
              <a:t> </a:t>
            </a:r>
            <a:r>
              <a:rPr lang="fr-FR" sz="3800" dirty="0" err="1">
                <a:solidFill>
                  <a:srgbClr val="662681"/>
                </a:solidFill>
                <a:latin typeface="Lucida Sans" panose="020B0602030504020204" pitchFamily="34" charset="0"/>
              </a:rPr>
              <a:t>Seizures</a:t>
            </a:r>
            <a:r>
              <a:rPr lang="fr-FR" sz="3800" dirty="0">
                <a:solidFill>
                  <a:srgbClr val="662681"/>
                </a:solidFill>
                <a:latin typeface="Lucida Sans" panose="020B0602030504020204" pitchFamily="34" charset="0"/>
              </a:rPr>
              <a:t> From </a:t>
            </a:r>
          </a:p>
          <a:p>
            <a:pPr algn="ctr"/>
            <a:r>
              <a:rPr lang="fr-FR" sz="3800" dirty="0">
                <a:solidFill>
                  <a:srgbClr val="662681"/>
                </a:solidFill>
                <a:latin typeface="Lucida Sans" panose="020B0602030504020204" pitchFamily="34" charset="0"/>
              </a:rPr>
              <a:t>Long </a:t>
            </a:r>
            <a:r>
              <a:rPr lang="fr-FR" sz="3800" dirty="0" err="1">
                <a:solidFill>
                  <a:srgbClr val="662681"/>
                </a:solidFill>
                <a:latin typeface="Lucida Sans" panose="020B0602030504020204" pitchFamily="34" charset="0"/>
              </a:rPr>
              <a:t>Intracranial</a:t>
            </a:r>
            <a:r>
              <a:rPr lang="fr-FR" sz="3800" dirty="0">
                <a:solidFill>
                  <a:srgbClr val="662681"/>
                </a:solidFill>
                <a:latin typeface="Lucida Sans" panose="020B0602030504020204" pitchFamily="34" charset="0"/>
              </a:rPr>
              <a:t> EEG </a:t>
            </a:r>
            <a:r>
              <a:rPr lang="fr-FR" sz="3800" dirty="0" err="1">
                <a:solidFill>
                  <a:srgbClr val="662681"/>
                </a:solidFill>
                <a:latin typeface="Lucida Sans" panose="020B0602030504020204" pitchFamily="34" charset="0"/>
              </a:rPr>
              <a:t>Recordings</a:t>
            </a:r>
            <a:endParaRPr lang="fr-FR" sz="3800" dirty="0">
              <a:solidFill>
                <a:srgbClr val="662681"/>
              </a:solidFill>
              <a:latin typeface="Lucida Sans" panose="020B0602030504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7013" y="3228400"/>
            <a:ext cx="11737975" cy="401200"/>
          </a:xfrm>
          <a:prstGeom prst="rect">
            <a:avLst/>
          </a:prstGeom>
          <a:noFill/>
        </p:spPr>
        <p:txBody>
          <a:bodyPr wrap="square" bIns="46800" rtlCol="0">
            <a:spAutoFit/>
          </a:bodyPr>
          <a:lstStyle/>
          <a:p>
            <a:pPr algn="ctr"/>
            <a:r>
              <a:rPr lang="fr-FR" sz="2000" b="1" dirty="0">
                <a:solidFill>
                  <a:srgbClr val="662681"/>
                </a:solidFill>
                <a:latin typeface="Lucida Sans" panose="020B0602030504020204" pitchFamily="34" charset="0"/>
              </a:rPr>
              <a:t>J.-B. Schiratti</a:t>
            </a:r>
            <a:r>
              <a:rPr lang="fr-FR" sz="2000" b="1" baseline="30000" dirty="0">
                <a:solidFill>
                  <a:srgbClr val="662681"/>
                </a:solidFill>
                <a:latin typeface="Lucida Sans" panose="020B0602030504020204" pitchFamily="34" charset="0"/>
              </a:rPr>
              <a:t>1</a:t>
            </a:r>
            <a:r>
              <a:rPr lang="fr-FR" sz="2000" dirty="0">
                <a:solidFill>
                  <a:srgbClr val="662681"/>
                </a:solidFill>
                <a:latin typeface="Lucida Sans" panose="020B0602030504020204" pitchFamily="34" charset="0"/>
              </a:rPr>
              <a:t>, J.-E. Le Douget</a:t>
            </a:r>
            <a:r>
              <a:rPr lang="fr-FR" sz="2000" baseline="30000" dirty="0">
                <a:solidFill>
                  <a:srgbClr val="662681"/>
                </a:solidFill>
                <a:latin typeface="Lucida Sans" panose="020B0602030504020204" pitchFamily="34" charset="0"/>
              </a:rPr>
              <a:t>2</a:t>
            </a:r>
            <a:r>
              <a:rPr lang="fr-FR" sz="2000" dirty="0">
                <a:solidFill>
                  <a:srgbClr val="662681"/>
                </a:solidFill>
                <a:latin typeface="Lucida Sans" panose="020B0602030504020204" pitchFamily="34" charset="0"/>
              </a:rPr>
              <a:t>, M. Le Van Quyen</a:t>
            </a:r>
            <a:r>
              <a:rPr lang="fr-FR" sz="2000" baseline="30000" dirty="0">
                <a:solidFill>
                  <a:srgbClr val="662681"/>
                </a:solidFill>
                <a:latin typeface="Lucida Sans" panose="020B0602030504020204" pitchFamily="34" charset="0"/>
              </a:rPr>
              <a:t>2</a:t>
            </a:r>
            <a:r>
              <a:rPr lang="fr-FR" sz="2000" dirty="0">
                <a:solidFill>
                  <a:srgbClr val="662681"/>
                </a:solidFill>
                <a:latin typeface="Lucida Sans" panose="020B0602030504020204" pitchFamily="34" charset="0"/>
              </a:rPr>
              <a:t>, S. Essid</a:t>
            </a:r>
            <a:r>
              <a:rPr lang="fr-FR" sz="2000" baseline="30000" dirty="0">
                <a:solidFill>
                  <a:srgbClr val="662681"/>
                </a:solidFill>
                <a:latin typeface="Lucida Sans" panose="020B0602030504020204" pitchFamily="34" charset="0"/>
              </a:rPr>
              <a:t>1</a:t>
            </a:r>
            <a:r>
              <a:rPr lang="fr-FR" sz="2000" dirty="0">
                <a:solidFill>
                  <a:srgbClr val="662681"/>
                </a:solidFill>
                <a:latin typeface="Lucida Sans" panose="020B0602030504020204" pitchFamily="34" charset="0"/>
              </a:rPr>
              <a:t>, A. Gramfort</a:t>
            </a:r>
            <a:r>
              <a:rPr lang="fr-FR" sz="2000" baseline="30000" dirty="0">
                <a:solidFill>
                  <a:srgbClr val="662681"/>
                </a:solidFill>
                <a:latin typeface="Lucida Sans" panose="020B0602030504020204" pitchFamily="34" charset="0"/>
              </a:rPr>
              <a:t>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37BE9D6-3658-4304-AC5C-E4BBCD03546F}"/>
              </a:ext>
            </a:extLst>
          </p:cNvPr>
          <p:cNvSpPr txBox="1"/>
          <p:nvPr/>
        </p:nvSpPr>
        <p:spPr>
          <a:xfrm>
            <a:off x="2799995" y="625881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</a:t>
            </a:r>
            <a:endParaRPr lang="en-GB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698974-B898-46A7-A534-59855A1B2601}"/>
              </a:ext>
            </a:extLst>
          </p:cNvPr>
          <p:cNvSpPr txBox="1"/>
          <p:nvPr/>
        </p:nvSpPr>
        <p:spPr>
          <a:xfrm>
            <a:off x="1334872" y="625881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</a:t>
            </a:r>
            <a:endParaRPr lang="en-GB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858D294-EF06-4023-AEEA-6E4550B44323}"/>
              </a:ext>
            </a:extLst>
          </p:cNvPr>
          <p:cNvSpPr txBox="1"/>
          <p:nvPr/>
        </p:nvSpPr>
        <p:spPr>
          <a:xfrm>
            <a:off x="4461879" y="3914272"/>
            <a:ext cx="3268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ICASSP 2018</a:t>
            </a:r>
            <a:endParaRPr lang="en-GB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8B84E2-E0E4-444E-9034-6742ECB8D0D0}"/>
              </a:ext>
            </a:extLst>
          </p:cNvPr>
          <p:cNvSpPr txBox="1"/>
          <p:nvPr/>
        </p:nvSpPr>
        <p:spPr>
          <a:xfrm>
            <a:off x="4265118" y="625881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  <a:endParaRPr lang="en-GB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27F718-B9AD-4F98-B225-C6B0204A7102}"/>
              </a:ext>
            </a:extLst>
          </p:cNvPr>
          <p:cNvSpPr txBox="1"/>
          <p:nvPr/>
        </p:nvSpPr>
        <p:spPr>
          <a:xfrm>
            <a:off x="7184315" y="625881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9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D6CC424-8CB9-4239-B981-3C5D3F02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A0F11C-9D1D-498C-8997-14B6BB916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DC94B5-D2AC-4478-8D1C-D4227EFE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99134B0-B484-4249-B89D-6E1C7BF71BA2}"/>
              </a:ext>
            </a:extLst>
          </p:cNvPr>
          <p:cNvGrpSpPr/>
          <p:nvPr/>
        </p:nvGrpSpPr>
        <p:grpSpPr>
          <a:xfrm>
            <a:off x="227011" y="152401"/>
            <a:ext cx="4020524" cy="404227"/>
            <a:chOff x="227012" y="152400"/>
            <a:chExt cx="6111313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387BB0-6470-42F1-BFDB-DA9E6DB0DC57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6444447-4376-4931-B652-618EE7F34315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Overview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of the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proposed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method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5DE1CAD2-31C2-4582-908D-2A8699C13CB2}"/>
              </a:ext>
            </a:extLst>
          </p:cNvPr>
          <p:cNvSpPr txBox="1"/>
          <p:nvPr/>
        </p:nvSpPr>
        <p:spPr>
          <a:xfrm>
            <a:off x="3966670" y="1206090"/>
            <a:ext cx="45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Preprocessing</a:t>
            </a:r>
            <a:r>
              <a:rPr lang="fr-FR" dirty="0"/>
              <a:t> and </a:t>
            </a:r>
            <a:r>
              <a:rPr lang="fr-FR" dirty="0" err="1"/>
              <a:t>feature</a:t>
            </a:r>
            <a:r>
              <a:rPr lang="fr-FR" dirty="0"/>
              <a:t> extraction 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5C191B-F762-4A77-92E9-7E34D7F4CAC4}"/>
              </a:ext>
            </a:extLst>
          </p:cNvPr>
          <p:cNvSpPr/>
          <p:nvPr/>
        </p:nvSpPr>
        <p:spPr>
          <a:xfrm>
            <a:off x="3924941" y="1116958"/>
            <a:ext cx="4341925" cy="519143"/>
          </a:xfrm>
          <a:prstGeom prst="rect">
            <a:avLst/>
          </a:prstGeom>
          <a:noFill/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E3CE25-7BD1-4DC3-BEBF-44D09B3F631C}"/>
              </a:ext>
            </a:extLst>
          </p:cNvPr>
          <p:cNvSpPr txBox="1"/>
          <p:nvPr/>
        </p:nvSpPr>
        <p:spPr>
          <a:xfrm>
            <a:off x="2874952" y="2227310"/>
            <a:ext cx="6483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Classification of 1s </a:t>
            </a:r>
            <a:r>
              <a:rPr lang="fr-FR" b="1" dirty="0" err="1"/>
              <a:t>epochs</a:t>
            </a:r>
            <a:r>
              <a:rPr lang="fr-FR" dirty="0"/>
              <a:t>:</a:t>
            </a:r>
          </a:p>
          <a:p>
            <a:pPr algn="ctr"/>
            <a:r>
              <a:rPr lang="fr-FR" dirty="0" err="1"/>
              <a:t>Logistic</a:t>
            </a:r>
            <a:r>
              <a:rPr lang="fr-FR" dirty="0"/>
              <a:t> </a:t>
            </a:r>
            <a:r>
              <a:rPr lang="fr-FR" dirty="0" err="1"/>
              <a:t>Regression</a:t>
            </a:r>
            <a:r>
              <a:rPr lang="fr-FR" dirty="0"/>
              <a:t> </a:t>
            </a:r>
            <a:r>
              <a:rPr lang="fr-FR" dirty="0" err="1"/>
              <a:t>classifiers</a:t>
            </a:r>
            <a:r>
              <a:rPr lang="fr-FR" dirty="0"/>
              <a:t> are </a:t>
            </a:r>
            <a:r>
              <a:rPr lang="fr-FR" dirty="0" err="1"/>
              <a:t>trained</a:t>
            </a:r>
            <a:r>
              <a:rPr lang="fr-FR" dirty="0"/>
              <a:t> on a </a:t>
            </a:r>
            <a:r>
              <a:rPr lang="fr-FR" dirty="0" err="1"/>
              <a:t>dataset</a:t>
            </a:r>
            <a:r>
              <a:rPr lang="fr-FR" dirty="0"/>
              <a:t> of 1s </a:t>
            </a:r>
            <a:r>
              <a:rPr lang="fr-FR" dirty="0" err="1"/>
              <a:t>epochs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a </a:t>
            </a:r>
            <a:r>
              <a:rPr lang="fr-FR" i="1" dirty="0" err="1"/>
              <a:t>nested</a:t>
            </a:r>
            <a:r>
              <a:rPr lang="fr-FR" i="1" dirty="0"/>
              <a:t> cross-validation</a:t>
            </a:r>
            <a:r>
              <a:rPr lang="fr-FR" dirty="0"/>
              <a:t> </a:t>
            </a:r>
            <a:r>
              <a:rPr lang="fr-FR" dirty="0" err="1"/>
              <a:t>scheme</a:t>
            </a:r>
            <a:r>
              <a:rPr lang="fr-FR" dirty="0"/>
              <a:t>.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5C3126-A799-4FEF-A5F8-B9BA72897F08}"/>
              </a:ext>
            </a:extLst>
          </p:cNvPr>
          <p:cNvSpPr/>
          <p:nvPr/>
        </p:nvSpPr>
        <p:spPr>
          <a:xfrm>
            <a:off x="2833656" y="2138820"/>
            <a:ext cx="6524688" cy="1114978"/>
          </a:xfrm>
          <a:prstGeom prst="rect">
            <a:avLst/>
          </a:prstGeom>
          <a:noFill/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EB6E93D-DF0D-499C-9DC6-A36DC1606083}"/>
              </a:ext>
            </a:extLst>
          </p:cNvPr>
          <p:cNvSpPr txBox="1"/>
          <p:nvPr/>
        </p:nvSpPr>
        <p:spPr>
          <a:xfrm>
            <a:off x="2874856" y="3905687"/>
            <a:ext cx="6483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Classification of 5s </a:t>
            </a:r>
            <a:r>
              <a:rPr lang="fr-FR" b="1" dirty="0" err="1"/>
              <a:t>epochs</a:t>
            </a:r>
            <a:endParaRPr lang="fr-FR" dirty="0"/>
          </a:p>
          <a:p>
            <a:pPr algn="ctr"/>
            <a:r>
              <a:rPr lang="fr-FR" dirty="0" err="1"/>
              <a:t>Fitted</a:t>
            </a:r>
            <a:r>
              <a:rPr lang="fr-FR" dirty="0"/>
              <a:t> </a:t>
            </a:r>
            <a:r>
              <a:rPr lang="fr-FR" dirty="0" err="1"/>
              <a:t>Logistic</a:t>
            </a:r>
            <a:r>
              <a:rPr lang="fr-FR" dirty="0"/>
              <a:t> </a:t>
            </a:r>
            <a:r>
              <a:rPr lang="fr-FR" dirty="0" err="1"/>
              <a:t>Regression</a:t>
            </a:r>
            <a:r>
              <a:rPr lang="fr-FR" dirty="0"/>
              <a:t> are </a:t>
            </a:r>
            <a:r>
              <a:rPr lang="fr-FR" dirty="0" err="1"/>
              <a:t>combined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an Ensemble classifier </a:t>
            </a:r>
            <a:r>
              <a:rPr lang="fr-FR" dirty="0" err="1"/>
              <a:t>called</a:t>
            </a:r>
            <a:r>
              <a:rPr lang="fr-FR" dirty="0"/>
              <a:t> </a:t>
            </a:r>
            <a:r>
              <a:rPr lang="fr-FR" u="sng" dirty="0" err="1"/>
              <a:t>Weighted</a:t>
            </a:r>
            <a:r>
              <a:rPr lang="fr-FR" u="sng" dirty="0"/>
              <a:t> Ensemble</a:t>
            </a:r>
            <a:r>
              <a:rPr lang="fr-FR" dirty="0"/>
              <a:t>, </a:t>
            </a:r>
            <a:r>
              <a:rPr lang="fr-FR" dirty="0" err="1"/>
              <a:t>allowing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predictions</a:t>
            </a:r>
            <a:r>
              <a:rPr lang="fr-FR" dirty="0"/>
              <a:t> on 5s </a:t>
            </a:r>
            <a:r>
              <a:rPr lang="fr-FR" dirty="0" err="1"/>
              <a:t>epochs</a:t>
            </a:r>
            <a:r>
              <a:rPr lang="fr-FR" dirty="0"/>
              <a:t>.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F589F9-2A0A-4E6A-AC50-BC7A66E96B35}"/>
              </a:ext>
            </a:extLst>
          </p:cNvPr>
          <p:cNvSpPr/>
          <p:nvPr/>
        </p:nvSpPr>
        <p:spPr>
          <a:xfrm>
            <a:off x="2833560" y="3817196"/>
            <a:ext cx="6524688" cy="1288819"/>
          </a:xfrm>
          <a:prstGeom prst="rect">
            <a:avLst/>
          </a:prstGeom>
          <a:noFill/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2660AC6-6723-4786-8376-EF1317E01918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>
            <a:off x="6095904" y="1636101"/>
            <a:ext cx="96" cy="502719"/>
          </a:xfrm>
          <a:prstGeom prst="straightConnector1">
            <a:avLst/>
          </a:prstGeom>
          <a:ln w="25400">
            <a:solidFill>
              <a:srgbClr val="7020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4B26BFF-01D0-4EF6-8347-1A47755DD95E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 flipH="1">
            <a:off x="6095904" y="3253798"/>
            <a:ext cx="96" cy="563398"/>
          </a:xfrm>
          <a:prstGeom prst="straightConnector1">
            <a:avLst/>
          </a:prstGeom>
          <a:ln w="25400">
            <a:solidFill>
              <a:srgbClr val="7020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90483589-6684-4941-8444-D82B03E5F166}"/>
              </a:ext>
            </a:extLst>
          </p:cNvPr>
          <p:cNvSpPr txBox="1"/>
          <p:nvPr/>
        </p:nvSpPr>
        <p:spPr>
          <a:xfrm>
            <a:off x="226915" y="5484747"/>
            <a:ext cx="1173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/>
              <a:t>With</a:t>
            </a:r>
            <a:r>
              <a:rPr lang="fr-FR" dirty="0"/>
              <a:t> 5s </a:t>
            </a:r>
            <a:r>
              <a:rPr lang="fr-FR" dirty="0" err="1"/>
              <a:t>epochs</a:t>
            </a:r>
            <a:r>
              <a:rPr lang="fr-FR" dirty="0"/>
              <a:t>, a </a:t>
            </a:r>
            <a:r>
              <a:rPr lang="fr-FR" dirty="0" err="1"/>
              <a:t>detected</a:t>
            </a:r>
            <a:r>
              <a:rPr lang="fr-FR" dirty="0"/>
              <a:t> </a:t>
            </a:r>
            <a:r>
              <a:rPr lang="fr-FR" dirty="0" err="1"/>
              <a:t>seizure</a:t>
            </a:r>
            <a:r>
              <a:rPr lang="fr-FR" dirty="0"/>
              <a:t> </a:t>
            </a:r>
            <a:r>
              <a:rPr lang="fr-FR" dirty="0" err="1"/>
              <a:t>consists</a:t>
            </a:r>
            <a:r>
              <a:rPr lang="fr-FR" dirty="0"/>
              <a:t> in - </a:t>
            </a:r>
            <a:r>
              <a:rPr lang="fr-FR" i="1" dirty="0"/>
              <a:t>at least -</a:t>
            </a:r>
            <a:r>
              <a:rPr lang="fr-FR" dirty="0"/>
              <a:t> 2 </a:t>
            </a:r>
            <a:r>
              <a:rPr lang="fr-FR" dirty="0" err="1"/>
              <a:t>consecutive</a:t>
            </a:r>
            <a:r>
              <a:rPr lang="fr-FR" dirty="0"/>
              <a:t> </a:t>
            </a:r>
            <a:r>
              <a:rPr lang="fr-FR" dirty="0" err="1"/>
              <a:t>epochs</a:t>
            </a:r>
            <a:r>
              <a:rPr lang="fr-FR" dirty="0"/>
              <a:t> </a:t>
            </a:r>
            <a:r>
              <a:rPr lang="fr-FR" dirty="0" err="1"/>
              <a:t>labelled</a:t>
            </a:r>
            <a:r>
              <a:rPr lang="fr-FR" dirty="0"/>
              <a:t> « </a:t>
            </a:r>
            <a:r>
              <a:rPr lang="fr-FR" dirty="0" err="1"/>
              <a:t>seizure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19010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FA2709-DD22-4DD2-8791-D63FE094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97D0E6A-2A92-474C-8347-9D06CF99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EF7736-A587-43A0-AD70-45B8F4CF8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3BF3C73-AC84-428F-BCA0-1AEC9501C69E}"/>
              </a:ext>
            </a:extLst>
          </p:cNvPr>
          <p:cNvGrpSpPr/>
          <p:nvPr/>
        </p:nvGrpSpPr>
        <p:grpSpPr>
          <a:xfrm>
            <a:off x="227011" y="152401"/>
            <a:ext cx="1867260" cy="404227"/>
            <a:chOff x="227012" y="152400"/>
            <a:chExt cx="6111313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978B8F-57AD-42FE-8082-BEE0DA1067A0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BFEF730-0062-4F6D-8AFC-EE08C8CD5DE2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Preprocessing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AB84588C-6171-4733-8A63-131513017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362" y="-104256"/>
            <a:ext cx="3051361" cy="18308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FCCDCE0-6145-49FF-94F2-A411FC92460D}"/>
              </a:ext>
            </a:extLst>
          </p:cNvPr>
          <p:cNvSpPr txBox="1"/>
          <p:nvPr/>
        </p:nvSpPr>
        <p:spPr>
          <a:xfrm>
            <a:off x="227011" y="1052513"/>
            <a:ext cx="11737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preprocessing</a:t>
            </a:r>
            <a:r>
              <a:rPr lang="fr-FR" dirty="0"/>
              <a:t> </a:t>
            </a:r>
            <a:r>
              <a:rPr lang="fr-FR" dirty="0" err="1"/>
              <a:t>steps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performed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b="1" dirty="0"/>
              <a:t>MNE-Python</a:t>
            </a:r>
            <a:r>
              <a:rPr lang="fr-FR" dirty="0"/>
              <a:t>:</a:t>
            </a:r>
          </a:p>
          <a:p>
            <a:pPr lvl="1">
              <a:lnSpc>
                <a:spcPct val="150000"/>
              </a:lnSpc>
            </a:pPr>
            <a:endParaRPr lang="fr-F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CAR (Common </a:t>
            </a:r>
            <a:r>
              <a:rPr lang="fr-FR" dirty="0" err="1"/>
              <a:t>Average</a:t>
            </a:r>
            <a:r>
              <a:rPr lang="fr-FR" dirty="0"/>
              <a:t> Reference)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err="1"/>
              <a:t>Downsampling</a:t>
            </a:r>
            <a:r>
              <a:rPr lang="fr-FR" dirty="0"/>
              <a:t> at 256Hz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/>
              <a:t>Notch </a:t>
            </a:r>
            <a:r>
              <a:rPr lang="fr-FR" dirty="0" err="1"/>
              <a:t>filter</a:t>
            </a:r>
            <a:r>
              <a:rPr lang="fr-FR" dirty="0"/>
              <a:t> at 50Hz (to </a:t>
            </a:r>
            <a:r>
              <a:rPr lang="fr-FR" dirty="0" err="1"/>
              <a:t>remove</a:t>
            </a:r>
            <a:r>
              <a:rPr lang="fr-FR" dirty="0"/>
              <a:t> the </a:t>
            </a:r>
            <a:r>
              <a:rPr lang="fr-FR" dirty="0" err="1"/>
              <a:t>powerline</a:t>
            </a:r>
            <a:r>
              <a:rPr lang="fr-FR" dirty="0"/>
              <a:t> noise)</a:t>
            </a:r>
          </a:p>
          <a:p>
            <a:pPr lvl="1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Data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epoched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b="1" dirty="0"/>
              <a:t>1s </a:t>
            </a:r>
            <a:r>
              <a:rPr lang="fr-FR" b="1" dirty="0" err="1"/>
              <a:t>epochs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50% </a:t>
            </a:r>
            <a:r>
              <a:rPr lang="fr-FR" b="1" dirty="0" err="1"/>
              <a:t>overlap</a:t>
            </a:r>
            <a:r>
              <a:rPr lang="fr-FR" dirty="0"/>
              <a:t>. A constant </a:t>
            </a:r>
            <a:r>
              <a:rPr lang="fr-FR" dirty="0" err="1"/>
              <a:t>detrend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applied</a:t>
            </a:r>
            <a:r>
              <a:rPr lang="fr-FR" dirty="0"/>
              <a:t> on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epoch</a:t>
            </a:r>
            <a:r>
              <a:rPr lang="fr-FR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78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B4F97A8-EF18-45BB-A16A-F56ED3D2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1AF87F-C379-4996-8B72-BED75636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DCF096-AAC7-45C7-A71A-B3519F41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9A6F260-5AB2-455E-92A5-1365A6191588}"/>
              </a:ext>
            </a:extLst>
          </p:cNvPr>
          <p:cNvGrpSpPr/>
          <p:nvPr/>
        </p:nvGrpSpPr>
        <p:grpSpPr>
          <a:xfrm>
            <a:off x="227011" y="152401"/>
            <a:ext cx="4435862" cy="404227"/>
            <a:chOff x="227012" y="152400"/>
            <a:chExt cx="6111313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B4A5E0-1B8B-4318-90B9-6909430C22EB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7E2A900-6F1D-44CB-9DC3-AD8411A525C8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Feature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extraction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1E32761-CAE9-4D08-AEC2-30BE9DB9FA8C}"/>
              </a:ext>
            </a:extLst>
          </p:cNvPr>
          <p:cNvSpPr txBox="1"/>
          <p:nvPr/>
        </p:nvSpPr>
        <p:spPr>
          <a:xfrm>
            <a:off x="227008" y="1052513"/>
            <a:ext cx="1173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features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extracted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b="1" dirty="0"/>
              <a:t>MNE-</a:t>
            </a:r>
            <a:r>
              <a:rPr lang="fr-FR" b="1" dirty="0" err="1"/>
              <a:t>Features</a:t>
            </a:r>
            <a:r>
              <a:rPr lang="fr-FR" dirty="0"/>
              <a:t>: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7413F23-9BDF-4B54-9F49-078D8E49C8CE}"/>
              </a:ext>
            </a:extLst>
          </p:cNvPr>
          <p:cNvCxnSpPr>
            <a:cxnSpLocks/>
          </p:cNvCxnSpPr>
          <p:nvPr/>
        </p:nvCxnSpPr>
        <p:spPr>
          <a:xfrm>
            <a:off x="3908678" y="1689475"/>
            <a:ext cx="34054" cy="4620406"/>
          </a:xfrm>
          <a:prstGeom prst="line">
            <a:avLst/>
          </a:prstGeom>
          <a:ln w="25400">
            <a:solidFill>
              <a:srgbClr val="702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4D7580F-48EB-4302-A3BC-ECA09F44646C}"/>
              </a:ext>
            </a:extLst>
          </p:cNvPr>
          <p:cNvSpPr/>
          <p:nvPr/>
        </p:nvSpPr>
        <p:spPr>
          <a:xfrm>
            <a:off x="1134643" y="1704924"/>
            <a:ext cx="2063369" cy="404627"/>
          </a:xfrm>
          <a:prstGeom prst="rect">
            <a:avLst/>
          </a:prstGeom>
          <a:solidFill>
            <a:schemeClr val="tx1">
              <a:lumMod val="20000"/>
              <a:lumOff val="80000"/>
              <a:alpha val="6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DC9EC9F-CB7B-4B12-989A-FB49DF2250F4}"/>
              </a:ext>
            </a:extLst>
          </p:cNvPr>
          <p:cNvSpPr txBox="1"/>
          <p:nvPr/>
        </p:nvSpPr>
        <p:spPr>
          <a:xfrm>
            <a:off x="1134643" y="1740219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Spectral </a:t>
            </a:r>
            <a:r>
              <a:rPr lang="fr-FR" dirty="0" err="1"/>
              <a:t>features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87BF49-81A4-4347-93DA-F07211A72A90}"/>
              </a:ext>
            </a:extLst>
          </p:cNvPr>
          <p:cNvSpPr/>
          <p:nvPr/>
        </p:nvSpPr>
        <p:spPr>
          <a:xfrm>
            <a:off x="4562224" y="1671827"/>
            <a:ext cx="2640455" cy="404627"/>
          </a:xfrm>
          <a:prstGeom prst="rect">
            <a:avLst/>
          </a:prstGeom>
          <a:solidFill>
            <a:schemeClr val="tx1">
              <a:lumMod val="20000"/>
              <a:lumOff val="80000"/>
              <a:alpha val="6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3FB28B2-ACD8-46A1-9CF5-DB139D3FD5F6}"/>
              </a:ext>
            </a:extLst>
          </p:cNvPr>
          <p:cNvSpPr txBox="1"/>
          <p:nvPr/>
        </p:nvSpPr>
        <p:spPr>
          <a:xfrm>
            <a:off x="4562224" y="1689475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Time-</a:t>
            </a:r>
            <a:r>
              <a:rPr lang="fr-FR" dirty="0" err="1"/>
              <a:t>domain</a:t>
            </a:r>
            <a:r>
              <a:rPr lang="fr-FR" dirty="0"/>
              <a:t> </a:t>
            </a:r>
            <a:r>
              <a:rPr lang="fr-FR" dirty="0" err="1"/>
              <a:t>features</a:t>
            </a:r>
            <a:endParaRPr lang="en-GB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B2589D1A-0CCD-44A1-8A1F-0D1820AD9089}"/>
              </a:ext>
            </a:extLst>
          </p:cNvPr>
          <p:cNvCxnSpPr>
            <a:cxnSpLocks/>
          </p:cNvCxnSpPr>
          <p:nvPr/>
        </p:nvCxnSpPr>
        <p:spPr>
          <a:xfrm>
            <a:off x="7947411" y="1671827"/>
            <a:ext cx="0" cy="4638054"/>
          </a:xfrm>
          <a:prstGeom prst="line">
            <a:avLst/>
          </a:prstGeom>
          <a:ln w="25400">
            <a:solidFill>
              <a:srgbClr val="702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524DEEC-1B9B-40A2-84F6-CBB3334D3EC6}"/>
              </a:ext>
            </a:extLst>
          </p:cNvPr>
          <p:cNvSpPr/>
          <p:nvPr/>
        </p:nvSpPr>
        <p:spPr>
          <a:xfrm>
            <a:off x="8755457" y="1671827"/>
            <a:ext cx="2640455" cy="731565"/>
          </a:xfrm>
          <a:prstGeom prst="rect">
            <a:avLst/>
          </a:prstGeom>
          <a:solidFill>
            <a:schemeClr val="tx1">
              <a:lumMod val="20000"/>
              <a:lumOff val="80000"/>
              <a:alpha val="6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A3BCFB1-E867-4BF5-A7B0-CDEFDB85FCAC}"/>
              </a:ext>
            </a:extLst>
          </p:cNvPr>
          <p:cNvSpPr txBox="1"/>
          <p:nvPr/>
        </p:nvSpPr>
        <p:spPr>
          <a:xfrm>
            <a:off x="8692133" y="1714445"/>
            <a:ext cx="2767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DWT (</a:t>
            </a:r>
            <a:r>
              <a:rPr lang="fr-FR" dirty="0" err="1"/>
              <a:t>Discrete</a:t>
            </a:r>
            <a:r>
              <a:rPr lang="fr-FR" dirty="0"/>
              <a:t> </a:t>
            </a:r>
            <a:r>
              <a:rPr lang="fr-FR" dirty="0" err="1"/>
              <a:t>Wavelet</a:t>
            </a:r>
            <a:r>
              <a:rPr lang="fr-FR" dirty="0"/>
              <a:t> </a:t>
            </a:r>
          </a:p>
          <a:p>
            <a:pPr algn="ctr"/>
            <a:r>
              <a:rPr lang="fr-FR" dirty="0" err="1"/>
              <a:t>Transform</a:t>
            </a:r>
            <a:r>
              <a:rPr lang="fr-FR" dirty="0"/>
              <a:t>) </a:t>
            </a:r>
            <a:r>
              <a:rPr lang="fr-FR" dirty="0" err="1"/>
              <a:t>features</a:t>
            </a:r>
            <a:endParaRPr lang="en-GB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C5C43FB-01E1-4B93-841F-852DB116365E}"/>
              </a:ext>
            </a:extLst>
          </p:cNvPr>
          <p:cNvSpPr txBox="1"/>
          <p:nvPr/>
        </p:nvSpPr>
        <p:spPr>
          <a:xfrm>
            <a:off x="4097788" y="2608227"/>
            <a:ext cx="36816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Energy of the signal </a:t>
            </a:r>
            <a:r>
              <a:rPr lang="fr-FR" dirty="0" err="1"/>
              <a:t>filtered</a:t>
            </a:r>
            <a:r>
              <a:rPr lang="fr-FR" dirty="0"/>
              <a:t> in 18 </a:t>
            </a:r>
            <a:r>
              <a:rPr lang="fr-FR" dirty="0" err="1"/>
              <a:t>frequency</a:t>
            </a:r>
            <a:r>
              <a:rPr lang="fr-FR" dirty="0"/>
              <a:t> bands [</a:t>
            </a:r>
            <a:r>
              <a:rPr lang="fr-FR" dirty="0" err="1"/>
              <a:t>Kharbouch</a:t>
            </a:r>
            <a:r>
              <a:rPr lang="fr-FR" dirty="0"/>
              <a:t> et al., 2011]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/>
              <a:t>Decorrelation</a:t>
            </a:r>
            <a:r>
              <a:rPr lang="fr-FR" dirty="0"/>
              <a:t> times and </a:t>
            </a:r>
            <a:r>
              <a:rPr lang="fr-FR" dirty="0" err="1"/>
              <a:t>Hjorth</a:t>
            </a:r>
            <a:r>
              <a:rPr lang="fr-FR" dirty="0"/>
              <a:t> </a:t>
            </a:r>
            <a:r>
              <a:rPr lang="fr-FR" dirty="0" err="1"/>
              <a:t>parameters</a:t>
            </a:r>
            <a:r>
              <a:rPr lang="fr-FR" dirty="0"/>
              <a:t> (</a:t>
            </a:r>
            <a:r>
              <a:rPr lang="fr-FR" dirty="0" err="1"/>
              <a:t>mobility</a:t>
            </a:r>
            <a:r>
              <a:rPr lang="fr-FR" dirty="0"/>
              <a:t> and </a:t>
            </a:r>
            <a:r>
              <a:rPr lang="fr-FR" dirty="0" err="1"/>
              <a:t>complexity</a:t>
            </a:r>
            <a:r>
              <a:rPr lang="fr-FR" dirty="0"/>
              <a:t>) [</a:t>
            </a:r>
            <a:r>
              <a:rPr lang="fr-FR" dirty="0" err="1"/>
              <a:t>Mormann</a:t>
            </a:r>
            <a:r>
              <a:rPr lang="fr-FR" dirty="0"/>
              <a:t> et al., 2005], [Teixeira et al., 2011]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Coefs. of Pearson </a:t>
            </a:r>
            <a:r>
              <a:rPr lang="fr-FR" dirty="0" err="1"/>
              <a:t>correlation</a:t>
            </a:r>
            <a:r>
              <a:rPr lang="fr-FR" dirty="0"/>
              <a:t> matrix (</a:t>
            </a:r>
            <a:r>
              <a:rPr lang="fr-FR" dirty="0" err="1"/>
              <a:t>across</a:t>
            </a:r>
            <a:r>
              <a:rPr lang="fr-FR" dirty="0"/>
              <a:t> channels) + </a:t>
            </a:r>
            <a:r>
              <a:rPr lang="fr-FR" dirty="0" err="1"/>
              <a:t>eigenvalues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B44E227-1F2A-469E-BFE4-3C707776C8B1}"/>
              </a:ext>
            </a:extLst>
          </p:cNvPr>
          <p:cNvSpPr txBox="1"/>
          <p:nvPr/>
        </p:nvSpPr>
        <p:spPr>
          <a:xfrm>
            <a:off x="8283318" y="2610282"/>
            <a:ext cx="3681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Energy of the coefficients from a DWT </a:t>
            </a:r>
            <a:r>
              <a:rPr lang="fr-FR" dirty="0" err="1"/>
              <a:t>using</a:t>
            </a:r>
            <a:r>
              <a:rPr lang="fr-FR" dirty="0"/>
              <a:t> db4 (</a:t>
            </a:r>
            <a:r>
              <a:rPr lang="fr-FR" dirty="0" err="1"/>
              <a:t>Daubechies</a:t>
            </a:r>
            <a:r>
              <a:rPr lang="fr-FR" dirty="0"/>
              <a:t> 4) </a:t>
            </a:r>
            <a:r>
              <a:rPr lang="fr-FR" dirty="0" err="1"/>
              <a:t>wavelet</a:t>
            </a:r>
            <a:endParaRPr lang="en-GB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1D65B0B-5D51-4285-91E9-D6691366E315}"/>
              </a:ext>
            </a:extLst>
          </p:cNvPr>
          <p:cNvSpPr txBox="1"/>
          <p:nvPr/>
        </p:nvSpPr>
        <p:spPr>
          <a:xfrm>
            <a:off x="227008" y="2608226"/>
            <a:ext cx="3681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Coefs. of Pearson </a:t>
            </a:r>
            <a:r>
              <a:rPr lang="fr-FR" dirty="0" err="1"/>
              <a:t>correlation</a:t>
            </a:r>
            <a:r>
              <a:rPr lang="fr-FR" dirty="0"/>
              <a:t> matrix (</a:t>
            </a:r>
            <a:r>
              <a:rPr lang="fr-FR" dirty="0" err="1"/>
              <a:t>across</a:t>
            </a:r>
            <a:r>
              <a:rPr lang="fr-FR" dirty="0"/>
              <a:t> channels) + </a:t>
            </a:r>
            <a:r>
              <a:rPr lang="fr-FR" dirty="0" err="1"/>
              <a:t>eigenvalues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02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371E5B-4A36-4168-B588-687512E6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0D9D28-F2C9-483F-87AE-F5218C84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62680B-238B-4B1F-9D42-D3DB75ED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70E7742-0E39-430C-AE88-D42E6D4503B1}"/>
                  </a:ext>
                </a:extLst>
              </p:cNvPr>
              <p:cNvSpPr txBox="1"/>
              <p:nvPr/>
            </p:nvSpPr>
            <p:spPr>
              <a:xfrm>
                <a:off x="227013" y="1854656"/>
                <a:ext cx="11737976" cy="2897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dirty="0">
                  <a:latin typeface="+mj-lt"/>
                </a:endParaRPr>
              </a:p>
              <a:p>
                <a:endParaRPr lang="fr-FR" dirty="0">
                  <a:latin typeface="+mj-lt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b="1" dirty="0" err="1">
                    <a:latin typeface="+mj-lt"/>
                  </a:rPr>
                  <a:t>Logistic</a:t>
                </a:r>
                <a:r>
                  <a:rPr lang="fr-FR" b="1" dirty="0">
                    <a:latin typeface="+mj-lt"/>
                  </a:rPr>
                  <a:t> </a:t>
                </a:r>
                <a:r>
                  <a:rPr lang="fr-FR" b="1" dirty="0" err="1">
                    <a:latin typeface="+mj-lt"/>
                  </a:rPr>
                  <a:t>Regression</a:t>
                </a:r>
                <a:r>
                  <a:rPr lang="fr-FR" dirty="0">
                    <a:latin typeface="+mj-lt"/>
                  </a:rPr>
                  <a:t> classifier </a:t>
                </a:r>
                <a:r>
                  <a:rPr lang="fr-FR" dirty="0" err="1">
                    <a:latin typeface="+mj-lt"/>
                  </a:rPr>
                  <a:t>with</a:t>
                </a:r>
                <a:r>
                  <a:rPr lang="fr-FR" dirty="0">
                    <a:latin typeface="+mj-lt"/>
                  </a:rPr>
                  <a:t> penalty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‖"/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fr-FR" dirty="0">
                  <a:latin typeface="+mj-lt"/>
                </a:endParaRPr>
              </a:p>
              <a:p>
                <a:pPr lvl="2"/>
                <a:r>
                  <a:rPr lang="fr-FR" dirty="0">
                    <a:latin typeface="+mj-lt"/>
                  </a:rPr>
                  <a:t>solver : SAGA </a:t>
                </a:r>
                <a:r>
                  <a:rPr lang="fr-FR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[</a:t>
                </a:r>
                <a:r>
                  <a:rPr lang="fr-FR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Defazio</a:t>
                </a:r>
                <a:r>
                  <a:rPr lang="fr-FR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 et al., 2014]</a:t>
                </a:r>
                <a:r>
                  <a:rPr lang="fr-FR" dirty="0">
                    <a:solidFill>
                      <a:srgbClr val="702082"/>
                    </a:solidFill>
                    <a:latin typeface="+mj-lt"/>
                  </a:rPr>
                  <a:t>,</a:t>
                </a:r>
                <a:r>
                  <a:rPr lang="fr-FR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 [Blondel et al., 2016]</a:t>
                </a:r>
                <a:br>
                  <a:rPr lang="fr-FR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</a:br>
                <a:r>
                  <a:rPr lang="fr-FR" dirty="0" err="1">
                    <a:solidFill>
                      <a:srgbClr val="702082"/>
                    </a:solidFill>
                    <a:latin typeface="+mj-lt"/>
                  </a:rPr>
                  <a:t>implementation</a:t>
                </a:r>
                <a:r>
                  <a:rPr lang="fr-FR" dirty="0">
                    <a:solidFill>
                      <a:srgbClr val="702082"/>
                    </a:solidFill>
                    <a:latin typeface="+mj-lt"/>
                  </a:rPr>
                  <a:t> : Lightning </a:t>
                </a:r>
                <a:r>
                  <a:rPr lang="fr-FR" dirty="0" err="1">
                    <a:solidFill>
                      <a:srgbClr val="702082"/>
                    </a:solidFill>
                    <a:latin typeface="+mj-lt"/>
                  </a:rPr>
                  <a:t>library</a:t>
                </a:r>
                <a:r>
                  <a:rPr lang="fr-FR" dirty="0">
                    <a:solidFill>
                      <a:srgbClr val="702082"/>
                    </a:solidFill>
                    <a:latin typeface="+mj-lt"/>
                  </a:rPr>
                  <a:t> (</a:t>
                </a:r>
                <a:r>
                  <a:rPr lang="fr-FR" b="1" dirty="0">
                    <a:solidFill>
                      <a:schemeClr val="accent5"/>
                    </a:solidFill>
                    <a:latin typeface="+mj-lt"/>
                  </a:rPr>
                  <a:t>https://github.com/scikit-learn-contrib/lightning</a:t>
                </a:r>
                <a:r>
                  <a:rPr lang="fr-FR" dirty="0">
                    <a:solidFill>
                      <a:srgbClr val="702082"/>
                    </a:solidFill>
                    <a:latin typeface="+mj-lt"/>
                  </a:rPr>
                  <a:t>)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fr-FR" dirty="0">
                  <a:solidFill>
                    <a:schemeClr val="accent6">
                      <a:lumMod val="75000"/>
                    </a:schemeClr>
                  </a:solidFill>
                  <a:latin typeface="+mj-lt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fr-FR" b="1" dirty="0" err="1">
                    <a:solidFill>
                      <a:srgbClr val="702082"/>
                    </a:solidFill>
                    <a:latin typeface="+mj-lt"/>
                  </a:rPr>
                  <a:t>Nested</a:t>
                </a:r>
                <a:r>
                  <a:rPr lang="fr-FR" b="1" dirty="0">
                    <a:solidFill>
                      <a:srgbClr val="702082"/>
                    </a:solidFill>
                    <a:latin typeface="+mj-lt"/>
                  </a:rPr>
                  <a:t> cross-validation</a:t>
                </a:r>
                <a:r>
                  <a:rPr lang="fr-FR" dirty="0">
                    <a:solidFill>
                      <a:srgbClr val="702082"/>
                    </a:solidFill>
                    <a:latin typeface="+mj-lt"/>
                  </a:rPr>
                  <a:t>: </a:t>
                </a:r>
              </a:p>
              <a:p>
                <a:pPr lvl="1"/>
                <a:r>
                  <a:rPr lang="fr-FR" dirty="0">
                    <a:solidFill>
                      <a:srgbClr val="702082"/>
                    </a:solidFill>
                    <a:latin typeface="+mj-lt"/>
                  </a:rPr>
                  <a:t>	</a:t>
                </a:r>
                <a:r>
                  <a:rPr lang="fr-FR" dirty="0" err="1">
                    <a:solidFill>
                      <a:srgbClr val="702082"/>
                    </a:solidFill>
                    <a:latin typeface="+mj-lt"/>
                  </a:rPr>
                  <a:t>Allows</a:t>
                </a:r>
                <a:r>
                  <a:rPr lang="fr-FR" dirty="0">
                    <a:solidFill>
                      <a:srgbClr val="702082"/>
                    </a:solidFill>
                    <a:latin typeface="+mj-lt"/>
                  </a:rPr>
                  <a:t> to </a:t>
                </a:r>
                <a:r>
                  <a:rPr lang="fr-FR" dirty="0" err="1">
                    <a:solidFill>
                      <a:srgbClr val="702082"/>
                    </a:solidFill>
                    <a:latin typeface="+mj-lt"/>
                  </a:rPr>
                  <a:t>compute</a:t>
                </a:r>
                <a:r>
                  <a:rPr lang="fr-FR" dirty="0">
                    <a:solidFill>
                      <a:srgbClr val="702082"/>
                    </a:solidFill>
                    <a:latin typeface="+mj-lt"/>
                  </a:rPr>
                  <a:t> cross-validation scores on 1s </a:t>
                </a:r>
                <a:r>
                  <a:rPr lang="fr-FR" dirty="0" err="1">
                    <a:solidFill>
                      <a:srgbClr val="702082"/>
                    </a:solidFill>
                    <a:latin typeface="+mj-lt"/>
                  </a:rPr>
                  <a:t>epochs</a:t>
                </a:r>
                <a:r>
                  <a:rPr lang="fr-FR" dirty="0">
                    <a:solidFill>
                      <a:srgbClr val="702082"/>
                    </a:solidFill>
                    <a:latin typeface="+mj-lt"/>
                  </a:rPr>
                  <a:t> </a:t>
                </a:r>
                <a:r>
                  <a:rPr lang="fr-FR" dirty="0" err="1">
                    <a:solidFill>
                      <a:srgbClr val="702082"/>
                    </a:solidFill>
                    <a:latin typeface="+mj-lt"/>
                  </a:rPr>
                  <a:t>while</a:t>
                </a:r>
                <a:r>
                  <a:rPr lang="fr-FR" dirty="0">
                    <a:solidFill>
                      <a:srgbClr val="702082"/>
                    </a:solidFill>
                    <a:latin typeface="+mj-lt"/>
                  </a:rPr>
                  <a:t> tuning the l2 </a:t>
                </a:r>
                <a:r>
                  <a:rPr lang="fr-FR" dirty="0" err="1">
                    <a:solidFill>
                      <a:srgbClr val="702082"/>
                    </a:solidFill>
                    <a:latin typeface="+mj-lt"/>
                  </a:rPr>
                  <a:t>norm</a:t>
                </a:r>
                <a:r>
                  <a:rPr lang="fr-FR" dirty="0">
                    <a:solidFill>
                      <a:srgbClr val="702082"/>
                    </a:solidFill>
                    <a:latin typeface="+mj-lt"/>
                  </a:rPr>
                  <a:t> </a:t>
                </a:r>
                <a:r>
                  <a:rPr lang="fr-FR" dirty="0" err="1">
                    <a:solidFill>
                      <a:srgbClr val="702082"/>
                    </a:solidFill>
                    <a:latin typeface="+mj-lt"/>
                  </a:rPr>
                  <a:t>weight</a:t>
                </a:r>
                <a:r>
                  <a:rPr lang="fr-FR" dirty="0">
                    <a:solidFill>
                      <a:srgbClr val="70208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702082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fr-FR" dirty="0"/>
              </a:p>
              <a:p>
                <a:pPr lvl="1"/>
                <a:endParaRPr lang="fr-FR" dirty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70E7742-0E39-430C-AE88-D42E6D450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3" y="1854656"/>
                <a:ext cx="11737976" cy="28979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e 9">
            <a:extLst>
              <a:ext uri="{FF2B5EF4-FFF2-40B4-BE49-F238E27FC236}">
                <a16:creationId xmlns:a16="http://schemas.microsoft.com/office/drawing/2014/main" id="{098F2951-F0D1-4F91-B3C3-D081975A92E7}"/>
              </a:ext>
            </a:extLst>
          </p:cNvPr>
          <p:cNvGrpSpPr/>
          <p:nvPr/>
        </p:nvGrpSpPr>
        <p:grpSpPr>
          <a:xfrm>
            <a:off x="227011" y="152401"/>
            <a:ext cx="4014625" cy="404227"/>
            <a:chOff x="227012" y="152400"/>
            <a:chExt cx="6111313" cy="6463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7236B1-AC11-4CF8-8A2F-618E671F805E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3C64A93-71E4-4FBA-B120-0E3FBC8D0942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Classification of 1s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epochs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(1/3)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03DADF9-0A89-4E78-BE98-A0A56EFF00BA}"/>
              </a:ext>
            </a:extLst>
          </p:cNvPr>
          <p:cNvSpPr/>
          <p:nvPr/>
        </p:nvSpPr>
        <p:spPr>
          <a:xfrm>
            <a:off x="633199" y="2259283"/>
            <a:ext cx="10925605" cy="2082473"/>
          </a:xfrm>
          <a:prstGeom prst="rect">
            <a:avLst/>
          </a:prstGeom>
          <a:noFill/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643B5B-7F8A-41B8-939C-1D2B5CF01B6E}"/>
              </a:ext>
            </a:extLst>
          </p:cNvPr>
          <p:cNvSpPr/>
          <p:nvPr/>
        </p:nvSpPr>
        <p:spPr>
          <a:xfrm>
            <a:off x="633199" y="1854656"/>
            <a:ext cx="1513556" cy="404627"/>
          </a:xfrm>
          <a:prstGeom prst="rect">
            <a:avLst/>
          </a:prstGeom>
          <a:solidFill>
            <a:schemeClr val="tx1">
              <a:lumMod val="20000"/>
              <a:lumOff val="80000"/>
              <a:alpha val="6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E3CF17B-21A3-48D9-8B0D-A482E6572C01}"/>
              </a:ext>
            </a:extLst>
          </p:cNvPr>
          <p:cNvSpPr txBox="1"/>
          <p:nvPr/>
        </p:nvSpPr>
        <p:spPr>
          <a:xfrm>
            <a:off x="633199" y="1856983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idea</a:t>
            </a:r>
            <a:endParaRPr lang="en-GB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E33F711-F52B-47BF-8F9D-BA8D0721AB2A}"/>
              </a:ext>
            </a:extLst>
          </p:cNvPr>
          <p:cNvSpPr txBox="1"/>
          <p:nvPr/>
        </p:nvSpPr>
        <p:spPr>
          <a:xfrm>
            <a:off x="227013" y="5242721"/>
            <a:ext cx="1173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/>
              <a:t>Note</a:t>
            </a:r>
            <a:r>
              <a:rPr lang="fr-FR" dirty="0"/>
              <a:t>: </a:t>
            </a:r>
            <a:r>
              <a:rPr lang="fr-FR" dirty="0" err="1"/>
              <a:t>although</a:t>
            </a:r>
            <a:r>
              <a:rPr lang="fr-FR" dirty="0"/>
              <a:t> the </a:t>
            </a:r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uses </a:t>
            </a:r>
            <a:r>
              <a:rPr lang="fr-FR" dirty="0" err="1"/>
              <a:t>Logistic</a:t>
            </a:r>
            <a:r>
              <a:rPr lang="fr-FR" dirty="0"/>
              <a:t> </a:t>
            </a:r>
            <a:r>
              <a:rPr lang="fr-FR" dirty="0" err="1"/>
              <a:t>Regression</a:t>
            </a:r>
            <a:r>
              <a:rPr lang="fr-FR" dirty="0"/>
              <a:t> </a:t>
            </a:r>
            <a:r>
              <a:rPr lang="fr-FR" dirty="0" err="1"/>
              <a:t>classifiers</a:t>
            </a:r>
            <a:r>
              <a:rPr lang="fr-FR" dirty="0"/>
              <a:t>,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classifiers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have been </a:t>
            </a:r>
            <a:r>
              <a:rPr lang="fr-FR" dirty="0" err="1"/>
              <a:t>used</a:t>
            </a:r>
            <a:r>
              <a:rPr lang="fr-FR" dirty="0"/>
              <a:t> (ex: </a:t>
            </a:r>
            <a:r>
              <a:rPr lang="fr-FR" dirty="0" err="1"/>
              <a:t>RandomForest</a:t>
            </a:r>
            <a:r>
              <a:rPr lang="fr-FR" dirty="0"/>
              <a:t>, </a:t>
            </a:r>
            <a:r>
              <a:rPr lang="fr-FR" dirty="0" err="1"/>
              <a:t>XGBoost</a:t>
            </a:r>
            <a:r>
              <a:rPr lang="fr-FR" dirty="0"/>
              <a:t>,…)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217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9400C44-33FC-4482-8578-3BC6A0A9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CA65FC-C7CE-41C4-AFB7-D08DEDBF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6B97ED-BC38-4CA7-BAC8-946E6BE4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4B856BD-AD1A-4061-B960-00E70D776880}"/>
              </a:ext>
            </a:extLst>
          </p:cNvPr>
          <p:cNvGrpSpPr/>
          <p:nvPr/>
        </p:nvGrpSpPr>
        <p:grpSpPr>
          <a:xfrm>
            <a:off x="227011" y="152401"/>
            <a:ext cx="4014625" cy="404227"/>
            <a:chOff x="227012" y="152400"/>
            <a:chExt cx="6111313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782B7D-2388-460E-B56A-521996DE5C61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A46931E-7D86-4FE5-9E2A-764A4E6A0C84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Classification of 1s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epochs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(2/3)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8D4BA2E9-70B9-4A68-8F32-89F9414928BA}"/>
              </a:ext>
            </a:extLst>
          </p:cNvPr>
          <p:cNvSpPr txBox="1"/>
          <p:nvPr/>
        </p:nvSpPr>
        <p:spPr>
          <a:xfrm>
            <a:off x="227011" y="1052513"/>
            <a:ext cx="11737976" cy="87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X : « </a:t>
            </a:r>
            <a:r>
              <a:rPr lang="fr-FR" dirty="0" err="1"/>
              <a:t>dataset</a:t>
            </a:r>
            <a:r>
              <a:rPr lang="fr-FR" dirty="0"/>
              <a:t> » of </a:t>
            </a:r>
            <a:r>
              <a:rPr lang="fr-FR" dirty="0" err="1"/>
              <a:t>features</a:t>
            </a:r>
            <a:r>
              <a:rPr lang="fr-FR" dirty="0"/>
              <a:t> </a:t>
            </a:r>
            <a:r>
              <a:rPr lang="fr-FR" dirty="0" err="1"/>
              <a:t>extracted</a:t>
            </a:r>
            <a:r>
              <a:rPr lang="fr-FR" dirty="0"/>
              <a:t> on 1s </a:t>
            </a:r>
            <a:r>
              <a:rPr lang="fr-FR" dirty="0" err="1"/>
              <a:t>epochs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 err="1"/>
              <a:t>Nested</a:t>
            </a:r>
            <a:r>
              <a:rPr lang="fr-FR" b="1" dirty="0"/>
              <a:t> cross-validation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i="1" dirty="0"/>
              <a:t>single</a:t>
            </a:r>
            <a:r>
              <a:rPr lang="fr-FR" dirty="0"/>
              <a:t> split of the data X: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582438-2F5F-4728-B525-B90C65528FB0}"/>
              </a:ext>
            </a:extLst>
          </p:cNvPr>
          <p:cNvSpPr/>
          <p:nvPr/>
        </p:nvSpPr>
        <p:spPr>
          <a:xfrm>
            <a:off x="1102039" y="2441671"/>
            <a:ext cx="1545630" cy="3339035"/>
          </a:xfrm>
          <a:prstGeom prst="rect">
            <a:avLst/>
          </a:prstGeom>
          <a:noFill/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41DBE6-DE15-4EE4-AF9D-09229E9EDAF9}"/>
              </a:ext>
            </a:extLst>
          </p:cNvPr>
          <p:cNvSpPr/>
          <p:nvPr/>
        </p:nvSpPr>
        <p:spPr>
          <a:xfrm>
            <a:off x="1102039" y="5439527"/>
            <a:ext cx="1545630" cy="152400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D7DA42-6C49-4979-89E3-3F75BABE9D73}"/>
              </a:ext>
            </a:extLst>
          </p:cNvPr>
          <p:cNvSpPr/>
          <p:nvPr/>
        </p:nvSpPr>
        <p:spPr>
          <a:xfrm>
            <a:off x="1102039" y="4866307"/>
            <a:ext cx="1545630" cy="272895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5822DA-6D33-4A47-B738-213114E94224}"/>
              </a:ext>
            </a:extLst>
          </p:cNvPr>
          <p:cNvSpPr/>
          <p:nvPr/>
        </p:nvSpPr>
        <p:spPr>
          <a:xfrm>
            <a:off x="1102039" y="3819221"/>
            <a:ext cx="1545630" cy="473090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07B0DE-3231-4D9E-B5F5-BB8D7397571F}"/>
              </a:ext>
            </a:extLst>
          </p:cNvPr>
          <p:cNvSpPr/>
          <p:nvPr/>
        </p:nvSpPr>
        <p:spPr>
          <a:xfrm>
            <a:off x="1102039" y="3615644"/>
            <a:ext cx="1545630" cy="103447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7E0450-B5DC-4255-893E-30A89C744BF8}"/>
              </a:ext>
            </a:extLst>
          </p:cNvPr>
          <p:cNvSpPr/>
          <p:nvPr/>
        </p:nvSpPr>
        <p:spPr>
          <a:xfrm>
            <a:off x="1102039" y="2609075"/>
            <a:ext cx="1545630" cy="473090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FBD3D0A-9C6E-4BB3-A3D7-E80C92F72314}"/>
              </a:ext>
            </a:extLst>
          </p:cNvPr>
          <p:cNvSpPr txBox="1"/>
          <p:nvPr/>
        </p:nvSpPr>
        <p:spPr>
          <a:xfrm>
            <a:off x="1710386" y="191773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</a:t>
            </a:r>
            <a:endParaRPr lang="en-GB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44A2271-CBA4-45CC-A2A1-4359EC68ADB3}"/>
              </a:ext>
            </a:extLst>
          </p:cNvPr>
          <p:cNvSpPr txBox="1"/>
          <p:nvPr/>
        </p:nvSpPr>
        <p:spPr>
          <a:xfrm>
            <a:off x="1084473" y="5907105"/>
            <a:ext cx="156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/>
              <a:t>outer</a:t>
            </a:r>
            <a:r>
              <a:rPr lang="fr-FR" dirty="0"/>
              <a:t> split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DA5000-5882-4550-86DD-16F0E834D123}"/>
              </a:ext>
            </a:extLst>
          </p:cNvPr>
          <p:cNvSpPr/>
          <p:nvPr/>
        </p:nvSpPr>
        <p:spPr>
          <a:xfrm>
            <a:off x="3866182" y="2467476"/>
            <a:ext cx="1545630" cy="2424636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A4E4E9-861C-4480-B66F-B4FC3C2DA98B}"/>
              </a:ext>
            </a:extLst>
          </p:cNvPr>
          <p:cNvSpPr/>
          <p:nvPr/>
        </p:nvSpPr>
        <p:spPr>
          <a:xfrm>
            <a:off x="3866182" y="5055086"/>
            <a:ext cx="1545630" cy="725620"/>
          </a:xfrm>
          <a:prstGeom prst="rect">
            <a:avLst/>
          </a:prstGeom>
          <a:noFill/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A14AA9C-1A27-49B3-8632-16EE62EE349B}"/>
              </a:ext>
            </a:extLst>
          </p:cNvPr>
          <p:cNvSpPr txBox="1"/>
          <p:nvPr/>
        </p:nvSpPr>
        <p:spPr>
          <a:xfrm>
            <a:off x="4157134" y="3495128"/>
            <a:ext cx="9637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X_train</a:t>
            </a:r>
            <a:endParaRPr lang="en-GB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F54141B-6A19-4F34-AC20-18005B47F627}"/>
              </a:ext>
            </a:extLst>
          </p:cNvPr>
          <p:cNvSpPr txBox="1"/>
          <p:nvPr/>
        </p:nvSpPr>
        <p:spPr>
          <a:xfrm>
            <a:off x="4157133" y="5222595"/>
            <a:ext cx="8627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X_test</a:t>
            </a:r>
            <a:endParaRPr lang="en-GB" dirty="0"/>
          </a:p>
        </p:txBody>
      </p:sp>
      <p:cxnSp>
        <p:nvCxnSpPr>
          <p:cNvPr id="46" name="Connecteur : en arc 45">
            <a:extLst>
              <a:ext uri="{FF2B5EF4-FFF2-40B4-BE49-F238E27FC236}">
                <a16:creationId xmlns:a16="http://schemas.microsoft.com/office/drawing/2014/main" id="{6BCE8745-CD1B-4FDB-8F89-34F1D9C29ED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44023" y="979768"/>
            <a:ext cx="25805" cy="2764143"/>
          </a:xfrm>
          <a:prstGeom prst="curvedConnector3">
            <a:avLst>
              <a:gd name="adj1" fmla="val -885875"/>
            </a:avLst>
          </a:prstGeom>
          <a:ln w="19050">
            <a:solidFill>
              <a:srgbClr val="7020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6D6CF46B-1200-4AD7-8171-BC4C84E8D4E0}"/>
              </a:ext>
            </a:extLst>
          </p:cNvPr>
          <p:cNvCxnSpPr>
            <a:cxnSpLocks/>
          </p:cNvCxnSpPr>
          <p:nvPr/>
        </p:nvCxnSpPr>
        <p:spPr>
          <a:xfrm flipV="1">
            <a:off x="5644542" y="3811797"/>
            <a:ext cx="3150255" cy="7424"/>
          </a:xfrm>
          <a:prstGeom prst="straightConnector1">
            <a:avLst/>
          </a:prstGeom>
          <a:ln w="19050">
            <a:solidFill>
              <a:srgbClr val="7020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A041830C-4898-4149-9431-72E21B08A4AB}"/>
                  </a:ext>
                </a:extLst>
              </p:cNvPr>
              <p:cNvSpPr txBox="1"/>
              <p:nvPr/>
            </p:nvSpPr>
            <p:spPr>
              <a:xfrm>
                <a:off x="5872506" y="3880951"/>
                <a:ext cx="27756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err="1"/>
                  <a:t>GridSearchCV</a:t>
                </a:r>
                <a:r>
                  <a:rPr lang="fr-FR" dirty="0"/>
                  <a:t> </a:t>
                </a:r>
                <a:r>
                  <a:rPr lang="en-GB" dirty="0"/>
                  <a:t>to tune the regularization parameters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A041830C-4898-4149-9431-72E21B08A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506" y="3880951"/>
                <a:ext cx="2775646" cy="923330"/>
              </a:xfrm>
              <a:prstGeom prst="rect">
                <a:avLst/>
              </a:prstGeom>
              <a:blipFill>
                <a:blip r:embed="rId2"/>
                <a:stretch>
                  <a:fillRect t="-3311" r="-1754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B6BE557D-648A-481E-BC74-3B9C4E3F86B4}"/>
                  </a:ext>
                </a:extLst>
              </p:cNvPr>
              <p:cNvSpPr txBox="1"/>
              <p:nvPr/>
            </p:nvSpPr>
            <p:spPr>
              <a:xfrm>
                <a:off x="8927238" y="3627131"/>
                <a:ext cx="26638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/>
                  <a:t>LR</a:t>
                </a:r>
                <a:r>
                  <a:rPr lang="fr-FR" dirty="0"/>
                  <a:t>(alpha=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beta=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B6BE557D-648A-481E-BC74-3B9C4E3F8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238" y="3627131"/>
                <a:ext cx="2663854" cy="369332"/>
              </a:xfrm>
              <a:prstGeom prst="rect">
                <a:avLst/>
              </a:prstGeom>
              <a:blipFill>
                <a:blip r:embed="rId3"/>
                <a:stretch>
                  <a:fillRect l="-1144" t="-6557" r="-1373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24C49D57-A871-48F9-AC53-7A4CE8CF1589}"/>
              </a:ext>
            </a:extLst>
          </p:cNvPr>
          <p:cNvCxnSpPr>
            <a:cxnSpLocks/>
          </p:cNvCxnSpPr>
          <p:nvPr/>
        </p:nvCxnSpPr>
        <p:spPr>
          <a:xfrm>
            <a:off x="10259165" y="4400258"/>
            <a:ext cx="0" cy="654828"/>
          </a:xfrm>
          <a:prstGeom prst="straightConnector1">
            <a:avLst/>
          </a:prstGeom>
          <a:ln>
            <a:solidFill>
              <a:srgbClr val="702082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69C6ECA2-03EB-4E6C-AFC7-09A5FF4112A8}"/>
              </a:ext>
            </a:extLst>
          </p:cNvPr>
          <p:cNvCxnSpPr>
            <a:cxnSpLocks/>
          </p:cNvCxnSpPr>
          <p:nvPr/>
        </p:nvCxnSpPr>
        <p:spPr>
          <a:xfrm>
            <a:off x="5697334" y="5515727"/>
            <a:ext cx="3339337" cy="0"/>
          </a:xfrm>
          <a:prstGeom prst="straightConnector1">
            <a:avLst/>
          </a:prstGeom>
          <a:ln>
            <a:solidFill>
              <a:srgbClr val="702082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50C540E8-26B0-412B-B662-956A53AD06B3}"/>
                  </a:ext>
                </a:extLst>
              </p:cNvPr>
              <p:cNvSpPr txBox="1"/>
              <p:nvPr/>
            </p:nvSpPr>
            <p:spPr>
              <a:xfrm>
                <a:off x="9064671" y="5192561"/>
                <a:ext cx="23889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dirty="0"/>
                  <a:t>ROC AUC score</a:t>
                </a:r>
              </a:p>
              <a:p>
                <a:pPr algn="ctr"/>
                <a:r>
                  <a:rPr lang="fr-FR" dirty="0"/>
                  <a:t>on </a:t>
                </a:r>
                <a:r>
                  <a:rPr lang="fr-FR" dirty="0" err="1"/>
                  <a:t>held</a:t>
                </a:r>
                <a:r>
                  <a:rPr lang="fr-FR" dirty="0"/>
                  <a:t>-out data</a:t>
                </a:r>
                <a:endParaRPr lang="en-GB" dirty="0"/>
              </a:p>
            </p:txBody>
          </p:sp>
        </mc:Choice>
        <mc:Fallback xmlns="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50C540E8-26B0-412B-B662-956A53AD0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671" y="5192561"/>
                <a:ext cx="2388988" cy="646331"/>
              </a:xfrm>
              <a:prstGeom prst="rect">
                <a:avLst/>
              </a:prstGeom>
              <a:blipFill>
                <a:blip r:embed="rId4"/>
                <a:stretch>
                  <a:fillRect t="-4717" r="-2041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09303A25-0577-4AF8-80A3-88DA0C79F4A0}"/>
              </a:ext>
            </a:extLst>
          </p:cNvPr>
          <p:cNvSpPr/>
          <p:nvPr/>
        </p:nvSpPr>
        <p:spPr>
          <a:xfrm>
            <a:off x="9400220" y="3658738"/>
            <a:ext cx="1979635" cy="30611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1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5E9AE99-5206-49C7-BAF5-263854BB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4DA282-5531-4B65-A88D-C84D65C8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E9D28D-7A7E-4815-9B5B-42EC34FE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AF23F5-F895-439C-996A-027C54424CC0}"/>
              </a:ext>
            </a:extLst>
          </p:cNvPr>
          <p:cNvSpPr txBox="1"/>
          <p:nvPr/>
        </p:nvSpPr>
        <p:spPr>
          <a:xfrm>
            <a:off x="227011" y="1052513"/>
            <a:ext cx="1173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Repeat</a:t>
            </a:r>
            <a:r>
              <a:rPr lang="fr-FR" dirty="0"/>
              <a:t> the </a:t>
            </a:r>
            <a:r>
              <a:rPr lang="fr-FR" dirty="0" err="1"/>
              <a:t>nested</a:t>
            </a:r>
            <a:r>
              <a:rPr lang="fr-FR" dirty="0"/>
              <a:t> cross-validation </a:t>
            </a:r>
            <a:r>
              <a:rPr lang="fr-FR" dirty="0" err="1"/>
              <a:t>procedure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b="1" dirty="0" err="1">
                <a:latin typeface="Consolas" panose="020B0609020204030204" pitchFamily="49" charset="0"/>
              </a:rPr>
              <a:t>n_outer</a:t>
            </a:r>
            <a:r>
              <a:rPr lang="fr-FR" b="1" dirty="0">
                <a:latin typeface="Consolas" panose="020B0609020204030204" pitchFamily="49" charset="0"/>
              </a:rPr>
              <a:t>=10</a:t>
            </a:r>
            <a:r>
              <a:rPr lang="fr-FR" dirty="0"/>
              <a:t> </a:t>
            </a:r>
            <a:r>
              <a:rPr lang="fr-FR" i="1" dirty="0" err="1"/>
              <a:t>outer</a:t>
            </a:r>
            <a:r>
              <a:rPr lang="fr-FR" dirty="0"/>
              <a:t> </a:t>
            </a:r>
            <a:r>
              <a:rPr lang="fr-FR" dirty="0" err="1"/>
              <a:t>splits</a:t>
            </a:r>
            <a:r>
              <a:rPr lang="fr-FR" dirty="0"/>
              <a:t>:</a:t>
            </a:r>
            <a:endParaRPr lang="en-GB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D24C606-C006-44CE-B8C6-158477E4EA8A}"/>
              </a:ext>
            </a:extLst>
          </p:cNvPr>
          <p:cNvCxnSpPr/>
          <p:nvPr/>
        </p:nvCxnSpPr>
        <p:spPr>
          <a:xfrm>
            <a:off x="1551531" y="1610525"/>
            <a:ext cx="0" cy="4312428"/>
          </a:xfrm>
          <a:prstGeom prst="straightConnector1">
            <a:avLst/>
          </a:prstGeom>
          <a:ln>
            <a:solidFill>
              <a:srgbClr val="7020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88CA91F7-BB11-4CFC-8A65-70501FF19506}"/>
              </a:ext>
            </a:extLst>
          </p:cNvPr>
          <p:cNvSpPr txBox="1"/>
          <p:nvPr/>
        </p:nvSpPr>
        <p:spPr>
          <a:xfrm>
            <a:off x="3015598" y="4436329"/>
            <a:ext cx="461665" cy="32316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fr-FR" dirty="0"/>
              <a:t>…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B37574A-B451-4BD1-B4C1-C77FB273EBAF}"/>
              </a:ext>
            </a:extLst>
          </p:cNvPr>
          <p:cNvSpPr txBox="1"/>
          <p:nvPr/>
        </p:nvSpPr>
        <p:spPr>
          <a:xfrm>
            <a:off x="305030" y="3390757"/>
            <a:ext cx="1143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+mj-lt"/>
              </a:rPr>
              <a:t>10 </a:t>
            </a:r>
            <a:r>
              <a:rPr lang="fr-FR" i="1" dirty="0" err="1">
                <a:latin typeface="+mj-lt"/>
              </a:rPr>
              <a:t>outer</a:t>
            </a:r>
            <a:endParaRPr lang="fr-FR" i="1" dirty="0">
              <a:latin typeface="+mj-lt"/>
            </a:endParaRPr>
          </a:p>
          <a:p>
            <a:pPr algn="ctr"/>
            <a:r>
              <a:rPr lang="fr-FR" dirty="0" err="1"/>
              <a:t>splits</a:t>
            </a:r>
            <a:endParaRPr lang="fr-FR" dirty="0"/>
          </a:p>
          <a:p>
            <a:pPr algn="ctr"/>
            <a:r>
              <a:rPr lang="fr-FR" dirty="0"/>
              <a:t>of 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EE6E10-B940-4C0B-A6AF-7D431CC926B3}"/>
              </a:ext>
            </a:extLst>
          </p:cNvPr>
          <p:cNvSpPr/>
          <p:nvPr/>
        </p:nvSpPr>
        <p:spPr>
          <a:xfrm>
            <a:off x="2200458" y="1610525"/>
            <a:ext cx="1929089" cy="95869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B3036C-A90F-429F-9673-90B600191B88}"/>
              </a:ext>
            </a:extLst>
          </p:cNvPr>
          <p:cNvSpPr/>
          <p:nvPr/>
        </p:nvSpPr>
        <p:spPr>
          <a:xfrm>
            <a:off x="2200457" y="1890555"/>
            <a:ext cx="1929089" cy="249232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CACCD0-30B3-4A61-8D66-601503C97069}"/>
              </a:ext>
            </a:extLst>
          </p:cNvPr>
          <p:cNvSpPr/>
          <p:nvPr/>
        </p:nvSpPr>
        <p:spPr>
          <a:xfrm>
            <a:off x="2200455" y="2212967"/>
            <a:ext cx="1929089" cy="132149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1A8370-AB3F-4D1E-B20F-5B6A461B07FC}"/>
              </a:ext>
            </a:extLst>
          </p:cNvPr>
          <p:cNvSpPr/>
          <p:nvPr/>
        </p:nvSpPr>
        <p:spPr>
          <a:xfrm>
            <a:off x="2200456" y="2682020"/>
            <a:ext cx="1929089" cy="73915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F3F4B8-7C29-4AF1-9A0F-F50DA357AF0F}"/>
              </a:ext>
            </a:extLst>
          </p:cNvPr>
          <p:cNvSpPr/>
          <p:nvPr/>
        </p:nvSpPr>
        <p:spPr>
          <a:xfrm>
            <a:off x="2200455" y="2989319"/>
            <a:ext cx="1929089" cy="132149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DE71AB-0DC2-404A-B1B5-9216018E3648}"/>
              </a:ext>
            </a:extLst>
          </p:cNvPr>
          <p:cNvSpPr/>
          <p:nvPr/>
        </p:nvSpPr>
        <p:spPr>
          <a:xfrm>
            <a:off x="2200454" y="3278914"/>
            <a:ext cx="1929089" cy="243710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BB2728-1B77-4CCD-A2CA-5414431FFBE7}"/>
              </a:ext>
            </a:extLst>
          </p:cNvPr>
          <p:cNvSpPr/>
          <p:nvPr/>
        </p:nvSpPr>
        <p:spPr>
          <a:xfrm>
            <a:off x="2200454" y="3590452"/>
            <a:ext cx="1929089" cy="243710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3DB6A9-1D75-40F8-9368-C67E2FF59F1A}"/>
              </a:ext>
            </a:extLst>
          </p:cNvPr>
          <p:cNvSpPr/>
          <p:nvPr/>
        </p:nvSpPr>
        <p:spPr>
          <a:xfrm>
            <a:off x="2200454" y="4122144"/>
            <a:ext cx="1929089" cy="187528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95A612-CBCC-4787-8AA2-B1C50AD04147}"/>
              </a:ext>
            </a:extLst>
          </p:cNvPr>
          <p:cNvSpPr/>
          <p:nvPr/>
        </p:nvSpPr>
        <p:spPr>
          <a:xfrm>
            <a:off x="2200453" y="4997000"/>
            <a:ext cx="1929089" cy="243710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20F630-DCAA-4132-B41D-023B1B640907}"/>
              </a:ext>
            </a:extLst>
          </p:cNvPr>
          <p:cNvSpPr/>
          <p:nvPr/>
        </p:nvSpPr>
        <p:spPr>
          <a:xfrm>
            <a:off x="2204681" y="5334379"/>
            <a:ext cx="1929089" cy="112443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A07805-5034-44A8-8BD4-DADD018A6645}"/>
              </a:ext>
            </a:extLst>
          </p:cNvPr>
          <p:cNvSpPr/>
          <p:nvPr/>
        </p:nvSpPr>
        <p:spPr>
          <a:xfrm>
            <a:off x="2204681" y="5500705"/>
            <a:ext cx="1929089" cy="112443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2CB24F-1CC7-4A66-BBF4-5E8F1FFAE1C6}"/>
              </a:ext>
            </a:extLst>
          </p:cNvPr>
          <p:cNvSpPr/>
          <p:nvPr/>
        </p:nvSpPr>
        <p:spPr>
          <a:xfrm>
            <a:off x="2196237" y="5973102"/>
            <a:ext cx="1929089" cy="153730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2F262-95D6-4963-ADAF-075F8486333C}"/>
              </a:ext>
            </a:extLst>
          </p:cNvPr>
          <p:cNvSpPr/>
          <p:nvPr/>
        </p:nvSpPr>
        <p:spPr>
          <a:xfrm>
            <a:off x="2200459" y="1529820"/>
            <a:ext cx="1929089" cy="1309657"/>
          </a:xfrm>
          <a:prstGeom prst="rect">
            <a:avLst/>
          </a:prstGeom>
          <a:noFill/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D6245F-9CC4-4226-9A05-8D73D3F212A9}"/>
              </a:ext>
            </a:extLst>
          </p:cNvPr>
          <p:cNvSpPr/>
          <p:nvPr/>
        </p:nvSpPr>
        <p:spPr>
          <a:xfrm>
            <a:off x="2200459" y="2998659"/>
            <a:ext cx="1929089" cy="1309657"/>
          </a:xfrm>
          <a:prstGeom prst="rect">
            <a:avLst/>
          </a:prstGeom>
          <a:noFill/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979F15-1E47-43E0-967E-FC5BCA86939A}"/>
              </a:ext>
            </a:extLst>
          </p:cNvPr>
          <p:cNvSpPr/>
          <p:nvPr/>
        </p:nvSpPr>
        <p:spPr>
          <a:xfrm>
            <a:off x="2200459" y="4887507"/>
            <a:ext cx="1929089" cy="1309657"/>
          </a:xfrm>
          <a:prstGeom prst="rect">
            <a:avLst/>
          </a:prstGeom>
          <a:noFill/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0144BA3B-6664-439E-B5E2-7558EEC6E618}"/>
              </a:ext>
            </a:extLst>
          </p:cNvPr>
          <p:cNvCxnSpPr>
            <a:cxnSpLocks/>
          </p:cNvCxnSpPr>
          <p:nvPr/>
        </p:nvCxnSpPr>
        <p:spPr>
          <a:xfrm>
            <a:off x="4595597" y="2212967"/>
            <a:ext cx="2719603" cy="0"/>
          </a:xfrm>
          <a:prstGeom prst="straightConnector1">
            <a:avLst/>
          </a:prstGeom>
          <a:ln>
            <a:solidFill>
              <a:srgbClr val="7020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BEE0F873-3951-4808-A206-8120AE38921D}"/>
                  </a:ext>
                </a:extLst>
              </p:cNvPr>
              <p:cNvSpPr txBox="1"/>
              <p:nvPr/>
            </p:nvSpPr>
            <p:spPr>
              <a:xfrm>
                <a:off x="7521676" y="1906063"/>
                <a:ext cx="42750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/>
                  <a:t>LR</a:t>
                </a:r>
                <a:r>
                  <a:rPr lang="fr-FR" dirty="0"/>
                  <a:t>(alpha=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beta=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), </a:t>
                </a:r>
              </a:p>
              <a:p>
                <a:pPr algn="ctr"/>
                <a:r>
                  <a:rPr lang="en-GB" b="0" dirty="0"/>
                  <a:t>ROC AUC socre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fr-FR" b="0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BEE0F873-3951-4808-A206-8120AE389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676" y="1906063"/>
                <a:ext cx="4275067" cy="646331"/>
              </a:xfrm>
              <a:prstGeom prst="rect">
                <a:avLst/>
              </a:prstGeom>
              <a:blipFill>
                <a:blip r:embed="rId2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1CF42940-0561-4404-B821-B74CDCDA6671}"/>
              </a:ext>
            </a:extLst>
          </p:cNvPr>
          <p:cNvCxnSpPr>
            <a:cxnSpLocks/>
          </p:cNvCxnSpPr>
          <p:nvPr/>
        </p:nvCxnSpPr>
        <p:spPr>
          <a:xfrm>
            <a:off x="4595596" y="3653487"/>
            <a:ext cx="2719603" cy="0"/>
          </a:xfrm>
          <a:prstGeom prst="straightConnector1">
            <a:avLst/>
          </a:prstGeom>
          <a:ln>
            <a:solidFill>
              <a:srgbClr val="7020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CB44760F-C2A7-4D99-9AA6-FDC1C59E836C}"/>
              </a:ext>
            </a:extLst>
          </p:cNvPr>
          <p:cNvCxnSpPr>
            <a:cxnSpLocks/>
          </p:cNvCxnSpPr>
          <p:nvPr/>
        </p:nvCxnSpPr>
        <p:spPr>
          <a:xfrm>
            <a:off x="4595595" y="5563628"/>
            <a:ext cx="2719603" cy="0"/>
          </a:xfrm>
          <a:prstGeom prst="straightConnector1">
            <a:avLst/>
          </a:prstGeom>
          <a:ln>
            <a:solidFill>
              <a:srgbClr val="7020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6328C26A-DB44-4E13-A403-1E0D2E1E44AF}"/>
              </a:ext>
            </a:extLst>
          </p:cNvPr>
          <p:cNvSpPr txBox="1"/>
          <p:nvPr/>
        </p:nvSpPr>
        <p:spPr>
          <a:xfrm>
            <a:off x="5865164" y="4415742"/>
            <a:ext cx="461665" cy="32316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fr-FR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1256DA2A-E721-41C1-8C9E-0C829B66C4F6}"/>
                  </a:ext>
                </a:extLst>
              </p:cNvPr>
              <p:cNvSpPr txBox="1"/>
              <p:nvPr/>
            </p:nvSpPr>
            <p:spPr>
              <a:xfrm>
                <a:off x="7521677" y="3330321"/>
                <a:ext cx="42750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/>
                  <a:t>LR</a:t>
                </a:r>
                <a:r>
                  <a:rPr lang="fr-FR" dirty="0"/>
                  <a:t>(alpha=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beta=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), </a:t>
                </a:r>
              </a:p>
              <a:p>
                <a:pPr algn="ctr"/>
                <a:r>
                  <a:rPr lang="en-GB" b="0" dirty="0"/>
                  <a:t>ROC AUC socre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b="0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1256DA2A-E721-41C1-8C9E-0C829B66C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677" y="3330321"/>
                <a:ext cx="4275067" cy="646331"/>
              </a:xfrm>
              <a:prstGeom prst="rect">
                <a:avLst/>
              </a:prstGeom>
              <a:blipFill>
                <a:blip r:embed="rId3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E2769DF3-D185-483D-86F5-43999A14267C}"/>
                  </a:ext>
                </a:extLst>
              </p:cNvPr>
              <p:cNvSpPr txBox="1"/>
              <p:nvPr/>
            </p:nvSpPr>
            <p:spPr>
              <a:xfrm>
                <a:off x="7521676" y="5258027"/>
                <a:ext cx="4443312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/>
                  <a:t>LR</a:t>
                </a:r>
                <a:r>
                  <a:rPr lang="fr-FR" dirty="0"/>
                  <a:t>(alpha=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outer</m:t>
                        </m:r>
                      </m:sub>
                    </m:sSub>
                  </m:oMath>
                </a14:m>
                <a:r>
                  <a:rPr lang="en-GB" dirty="0"/>
                  <a:t>, beta=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outer</m:t>
                        </m:r>
                      </m:sub>
                    </m:sSub>
                  </m:oMath>
                </a14:m>
                <a:r>
                  <a:rPr lang="en-GB" dirty="0"/>
                  <a:t>), </a:t>
                </a:r>
              </a:p>
              <a:p>
                <a:pPr algn="ctr"/>
                <a:r>
                  <a:rPr lang="en-GB" b="0" dirty="0"/>
                  <a:t>ROC AUC socre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outer</m:t>
                        </m:r>
                      </m:sub>
                    </m:sSub>
                  </m:oMath>
                </a14:m>
                <a:endParaRPr lang="fr-FR" b="0" dirty="0"/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E2769DF3-D185-483D-86F5-43999A142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676" y="5258027"/>
                <a:ext cx="4443312" cy="664926"/>
              </a:xfrm>
              <a:prstGeom prst="rect">
                <a:avLst/>
              </a:prstGeom>
              <a:blipFill>
                <a:blip r:embed="rId4"/>
                <a:stretch>
                  <a:fillRect t="-5505" b="-11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3188F443-73B0-40D8-88FF-9F5C914134B7}"/>
              </a:ext>
            </a:extLst>
          </p:cNvPr>
          <p:cNvSpPr/>
          <p:nvPr/>
        </p:nvSpPr>
        <p:spPr>
          <a:xfrm>
            <a:off x="8778636" y="1947125"/>
            <a:ext cx="1993586" cy="30611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1C7A520-B7D5-49CE-9704-878A4C9B0672}"/>
              </a:ext>
            </a:extLst>
          </p:cNvPr>
          <p:cNvSpPr/>
          <p:nvPr/>
        </p:nvSpPr>
        <p:spPr>
          <a:xfrm>
            <a:off x="8778636" y="3381558"/>
            <a:ext cx="1993586" cy="306117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47755A-E3E0-4873-8ECB-4FBAD3DF28C4}"/>
              </a:ext>
            </a:extLst>
          </p:cNvPr>
          <p:cNvSpPr/>
          <p:nvPr/>
        </p:nvSpPr>
        <p:spPr>
          <a:xfrm>
            <a:off x="8357313" y="5291839"/>
            <a:ext cx="2981247" cy="306117"/>
          </a:xfrm>
          <a:prstGeom prst="rect">
            <a:avLst/>
          </a:prstGeom>
          <a:solidFill>
            <a:schemeClr val="accent4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CD8A7176-C6F3-44FA-87B1-DED3324483A7}"/>
              </a:ext>
            </a:extLst>
          </p:cNvPr>
          <p:cNvGrpSpPr/>
          <p:nvPr/>
        </p:nvGrpSpPr>
        <p:grpSpPr>
          <a:xfrm>
            <a:off x="227011" y="152401"/>
            <a:ext cx="4014625" cy="404227"/>
            <a:chOff x="227012" y="152400"/>
            <a:chExt cx="6111313" cy="64633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41A16B0-99F0-402E-93D0-5A6C6EEFB772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872EFFD-7361-48BE-94C7-7CAE75A52DBE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Classification of 1s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epochs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(3/3)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890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BE60C9F9-C12D-4838-9107-B4A8ED34286E}"/>
              </a:ext>
            </a:extLst>
          </p:cNvPr>
          <p:cNvSpPr/>
          <p:nvPr/>
        </p:nvSpPr>
        <p:spPr>
          <a:xfrm>
            <a:off x="6831966" y="4110288"/>
            <a:ext cx="4598506" cy="512501"/>
          </a:xfrm>
          <a:prstGeom prst="rect">
            <a:avLst/>
          </a:prstGeom>
          <a:solidFill>
            <a:srgbClr val="229DD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9E6E4B7-C14E-4319-9801-A23458B5976B}"/>
              </a:ext>
            </a:extLst>
          </p:cNvPr>
          <p:cNvSpPr/>
          <p:nvPr/>
        </p:nvSpPr>
        <p:spPr>
          <a:xfrm>
            <a:off x="6851574" y="1805451"/>
            <a:ext cx="4598506" cy="512501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8859C1F-6569-448A-9BB0-59903AE8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F477BF-88D8-4060-ACE4-12C0142D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49E178-8C53-4A72-A6A4-FF747543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DBA0847-6BE9-49C2-A7BD-35DC44B41B13}"/>
              </a:ext>
            </a:extLst>
          </p:cNvPr>
          <p:cNvGrpSpPr/>
          <p:nvPr/>
        </p:nvGrpSpPr>
        <p:grpSpPr>
          <a:xfrm>
            <a:off x="227010" y="152401"/>
            <a:ext cx="3920227" cy="404227"/>
            <a:chOff x="227012" y="152400"/>
            <a:chExt cx="6111313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95D9857-D440-4F3A-9728-E5E53B3C8C3A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C2ED332-C9E6-4D8F-8515-6736CD527184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The « 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Weighted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Ensemble » (1/3)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392DAF2-5500-438D-8974-FFE3266CC381}"/>
              </a:ext>
            </a:extLst>
          </p:cNvPr>
          <p:cNvCxnSpPr/>
          <p:nvPr/>
        </p:nvCxnSpPr>
        <p:spPr>
          <a:xfrm>
            <a:off x="958310" y="3805229"/>
            <a:ext cx="4277032" cy="0"/>
          </a:xfrm>
          <a:prstGeom prst="line">
            <a:avLst/>
          </a:prstGeom>
          <a:ln w="28575">
            <a:solidFill>
              <a:srgbClr val="702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5C95789-2B29-4FC9-A87E-122930F758A4}"/>
              </a:ext>
            </a:extLst>
          </p:cNvPr>
          <p:cNvCxnSpPr/>
          <p:nvPr/>
        </p:nvCxnSpPr>
        <p:spPr>
          <a:xfrm>
            <a:off x="958310" y="3681342"/>
            <a:ext cx="0" cy="206478"/>
          </a:xfrm>
          <a:prstGeom prst="line">
            <a:avLst/>
          </a:prstGeom>
          <a:ln w="28575">
            <a:solidFill>
              <a:srgbClr val="702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85E32C3-045A-4CCB-8221-98FD62254ADC}"/>
              </a:ext>
            </a:extLst>
          </p:cNvPr>
          <p:cNvCxnSpPr/>
          <p:nvPr/>
        </p:nvCxnSpPr>
        <p:spPr>
          <a:xfrm>
            <a:off x="5235342" y="3701007"/>
            <a:ext cx="0" cy="206478"/>
          </a:xfrm>
          <a:prstGeom prst="line">
            <a:avLst/>
          </a:prstGeom>
          <a:ln w="28575">
            <a:solidFill>
              <a:srgbClr val="702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D1819AA-F160-4D9D-B851-06A6544C7C1E}"/>
              </a:ext>
            </a:extLst>
          </p:cNvPr>
          <p:cNvCxnSpPr/>
          <p:nvPr/>
        </p:nvCxnSpPr>
        <p:spPr>
          <a:xfrm>
            <a:off x="912526" y="4872622"/>
            <a:ext cx="4277032" cy="0"/>
          </a:xfrm>
          <a:prstGeom prst="straightConnector1">
            <a:avLst/>
          </a:prstGeom>
          <a:ln>
            <a:solidFill>
              <a:srgbClr val="70208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7C36D67-65D3-4554-BE11-07C501B17B96}"/>
              </a:ext>
            </a:extLst>
          </p:cNvPr>
          <p:cNvSpPr txBox="1"/>
          <p:nvPr/>
        </p:nvSpPr>
        <p:spPr>
          <a:xfrm>
            <a:off x="2434462" y="490543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5s </a:t>
            </a:r>
            <a:r>
              <a:rPr lang="fr-FR" dirty="0" err="1"/>
              <a:t>epoch</a:t>
            </a:r>
            <a:endParaRPr lang="en-GB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45C24A0A-9C03-4A3C-95E1-34B9169224C0}"/>
              </a:ext>
            </a:extLst>
          </p:cNvPr>
          <p:cNvGrpSpPr/>
          <p:nvPr/>
        </p:nvGrpSpPr>
        <p:grpSpPr>
          <a:xfrm>
            <a:off x="958310" y="3360811"/>
            <a:ext cx="905551" cy="227126"/>
            <a:chOff x="2038228" y="3125675"/>
            <a:chExt cx="905551" cy="227126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3AE1E118-E6C0-435F-A03A-F5EF01126A7E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249562"/>
              <a:ext cx="90555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7B6FD933-935F-448A-9176-3E828B3E0E76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125675"/>
              <a:ext cx="0" cy="2064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6CA667BD-4195-4BE4-B917-7717FEE91C3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779" y="3146323"/>
              <a:ext cx="0" cy="2064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03B37146-2309-4A5F-8DE1-4F69FA7442ED}"/>
              </a:ext>
            </a:extLst>
          </p:cNvPr>
          <p:cNvGrpSpPr/>
          <p:nvPr/>
        </p:nvGrpSpPr>
        <p:grpSpPr>
          <a:xfrm>
            <a:off x="1411085" y="3050604"/>
            <a:ext cx="905551" cy="227126"/>
            <a:chOff x="2038228" y="3125675"/>
            <a:chExt cx="905551" cy="227126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73BBC2A5-BBD2-477D-9F9B-A95C26164AAD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249562"/>
              <a:ext cx="905551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73F5109A-7279-4C2F-9058-B1F2DD14F7F7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125675"/>
              <a:ext cx="0" cy="206478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7595A110-7016-4F7A-8EA7-9A3C7537BA0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779" y="3146323"/>
              <a:ext cx="0" cy="206478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D241F70-F662-4280-AD95-AFEC0E87E615}"/>
              </a:ext>
            </a:extLst>
          </p:cNvPr>
          <p:cNvGrpSpPr/>
          <p:nvPr/>
        </p:nvGrpSpPr>
        <p:grpSpPr>
          <a:xfrm>
            <a:off x="1863858" y="2701067"/>
            <a:ext cx="905551" cy="227126"/>
            <a:chOff x="2038228" y="3125675"/>
            <a:chExt cx="905551" cy="227126"/>
          </a:xfrm>
        </p:grpSpPr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7435F940-6FB3-4B91-A1E6-10FF65D0A458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249562"/>
              <a:ext cx="905551" cy="0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91BB3CE0-A4C0-4C08-96E1-E02CEDBE77E8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125675"/>
              <a:ext cx="0" cy="206478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E897AD36-CEB4-428E-AF54-795506F2AE59}"/>
                </a:ext>
              </a:extLst>
            </p:cNvPr>
            <p:cNvCxnSpPr>
              <a:cxnSpLocks/>
            </p:cNvCxnSpPr>
            <p:nvPr/>
          </p:nvCxnSpPr>
          <p:spPr>
            <a:xfrm>
              <a:off x="2943779" y="3146323"/>
              <a:ext cx="0" cy="206478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B99AD5B-0812-404B-B9B8-28692C11A35E}"/>
              </a:ext>
            </a:extLst>
          </p:cNvPr>
          <p:cNvGrpSpPr/>
          <p:nvPr/>
        </p:nvGrpSpPr>
        <p:grpSpPr>
          <a:xfrm>
            <a:off x="2316634" y="2353005"/>
            <a:ext cx="905551" cy="227126"/>
            <a:chOff x="2038228" y="3125675"/>
            <a:chExt cx="905551" cy="227126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1A7E177D-18BB-4C22-8F2F-F00E54EC086A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249562"/>
              <a:ext cx="905551" cy="0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F393F2D6-B107-4999-B349-962EC21E9A21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125675"/>
              <a:ext cx="0" cy="206478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D05C94D9-BEB7-4436-822F-8A21C2DDBA99}"/>
                </a:ext>
              </a:extLst>
            </p:cNvPr>
            <p:cNvCxnSpPr>
              <a:cxnSpLocks/>
            </p:cNvCxnSpPr>
            <p:nvPr/>
          </p:nvCxnSpPr>
          <p:spPr>
            <a:xfrm>
              <a:off x="2943779" y="3146323"/>
              <a:ext cx="0" cy="206478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366EDC0-63FF-42EA-BB67-9568CB701C84}"/>
              </a:ext>
            </a:extLst>
          </p:cNvPr>
          <p:cNvCxnSpPr>
            <a:cxnSpLocks/>
          </p:cNvCxnSpPr>
          <p:nvPr/>
        </p:nvCxnSpPr>
        <p:spPr>
          <a:xfrm>
            <a:off x="5235342" y="1474984"/>
            <a:ext cx="0" cy="2607515"/>
          </a:xfrm>
          <a:prstGeom prst="line">
            <a:avLst/>
          </a:prstGeom>
          <a:ln>
            <a:solidFill>
              <a:srgbClr val="70208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CD209F1B-7D93-4873-A5D8-28FB837E0B0A}"/>
              </a:ext>
            </a:extLst>
          </p:cNvPr>
          <p:cNvCxnSpPr>
            <a:cxnSpLocks/>
          </p:cNvCxnSpPr>
          <p:nvPr/>
        </p:nvCxnSpPr>
        <p:spPr>
          <a:xfrm flipH="1">
            <a:off x="2769409" y="1597887"/>
            <a:ext cx="3" cy="2484117"/>
          </a:xfrm>
          <a:prstGeom prst="line">
            <a:avLst/>
          </a:prstGeom>
          <a:ln>
            <a:solidFill>
              <a:srgbClr val="70208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4B771DE7-13FE-4EFF-97B1-D33E753C5FEB}"/>
              </a:ext>
            </a:extLst>
          </p:cNvPr>
          <p:cNvCxnSpPr>
            <a:cxnSpLocks/>
          </p:cNvCxnSpPr>
          <p:nvPr/>
        </p:nvCxnSpPr>
        <p:spPr>
          <a:xfrm>
            <a:off x="1863858" y="1474489"/>
            <a:ext cx="0" cy="2607515"/>
          </a:xfrm>
          <a:prstGeom prst="line">
            <a:avLst/>
          </a:prstGeom>
          <a:ln>
            <a:solidFill>
              <a:srgbClr val="70208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1F6F00B6-E2D6-4FF4-A279-A5CEEF514E3F}"/>
              </a:ext>
            </a:extLst>
          </p:cNvPr>
          <p:cNvCxnSpPr>
            <a:cxnSpLocks/>
          </p:cNvCxnSpPr>
          <p:nvPr/>
        </p:nvCxnSpPr>
        <p:spPr>
          <a:xfrm>
            <a:off x="958310" y="1618535"/>
            <a:ext cx="0" cy="2463964"/>
          </a:xfrm>
          <a:prstGeom prst="line">
            <a:avLst/>
          </a:prstGeom>
          <a:ln>
            <a:solidFill>
              <a:srgbClr val="70208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CDBC144C-3611-406C-B557-4BAADA4EED49}"/>
              </a:ext>
            </a:extLst>
          </p:cNvPr>
          <p:cNvCxnSpPr>
            <a:cxnSpLocks/>
          </p:cNvCxnSpPr>
          <p:nvPr/>
        </p:nvCxnSpPr>
        <p:spPr>
          <a:xfrm>
            <a:off x="4329791" y="1474489"/>
            <a:ext cx="0" cy="2607515"/>
          </a:xfrm>
          <a:prstGeom prst="line">
            <a:avLst/>
          </a:prstGeom>
          <a:ln>
            <a:solidFill>
              <a:srgbClr val="70208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3E2339DB-37C8-4293-B3AB-E327F7AC884F}"/>
              </a:ext>
            </a:extLst>
          </p:cNvPr>
          <p:cNvGrpSpPr/>
          <p:nvPr/>
        </p:nvGrpSpPr>
        <p:grpSpPr>
          <a:xfrm>
            <a:off x="4329791" y="1453841"/>
            <a:ext cx="905551" cy="227126"/>
            <a:chOff x="2038228" y="3125675"/>
            <a:chExt cx="905551" cy="227126"/>
          </a:xfrm>
        </p:grpSpPr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691250CC-C6FA-452B-9840-3C7DC7596736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249562"/>
              <a:ext cx="905551" cy="0"/>
            </a:xfrm>
            <a:prstGeom prst="line">
              <a:avLst/>
            </a:prstGeom>
            <a:ln w="28575">
              <a:solidFill>
                <a:srgbClr val="229D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987EADB0-F270-43EF-98BC-90F3A5750F94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125675"/>
              <a:ext cx="0" cy="206478"/>
            </a:xfrm>
            <a:prstGeom prst="line">
              <a:avLst/>
            </a:prstGeom>
            <a:ln w="28575">
              <a:solidFill>
                <a:srgbClr val="229D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1E70FD3D-2907-4B7D-9984-258E88095F3D}"/>
                </a:ext>
              </a:extLst>
            </p:cNvPr>
            <p:cNvCxnSpPr>
              <a:cxnSpLocks/>
            </p:cNvCxnSpPr>
            <p:nvPr/>
          </p:nvCxnSpPr>
          <p:spPr>
            <a:xfrm>
              <a:off x="2943779" y="3146323"/>
              <a:ext cx="0" cy="206478"/>
            </a:xfrm>
            <a:prstGeom prst="line">
              <a:avLst/>
            </a:prstGeom>
            <a:ln w="28575">
              <a:solidFill>
                <a:srgbClr val="229D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5C845BFB-50E1-4C3B-B204-9A010D8FD44D}"/>
              </a:ext>
            </a:extLst>
          </p:cNvPr>
          <p:cNvGrpSpPr/>
          <p:nvPr/>
        </p:nvGrpSpPr>
        <p:grpSpPr>
          <a:xfrm>
            <a:off x="3877015" y="1804853"/>
            <a:ext cx="905551" cy="227126"/>
            <a:chOff x="2038228" y="3125675"/>
            <a:chExt cx="905551" cy="227126"/>
          </a:xfrm>
        </p:grpSpPr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9CC718B7-7552-459D-8204-F379C6379D52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249562"/>
              <a:ext cx="905551" cy="0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AFBAE51E-5EFC-49C5-AE09-18066FB61119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125675"/>
              <a:ext cx="0" cy="206478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45088EC6-A07C-4844-942B-E7429BA942FD}"/>
                </a:ext>
              </a:extLst>
            </p:cNvPr>
            <p:cNvCxnSpPr>
              <a:cxnSpLocks/>
            </p:cNvCxnSpPr>
            <p:nvPr/>
          </p:nvCxnSpPr>
          <p:spPr>
            <a:xfrm>
              <a:off x="2943779" y="3146323"/>
              <a:ext cx="0" cy="206478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A28B56A8-7589-40ED-90F4-0B1CD81312BC}"/>
              </a:ext>
            </a:extLst>
          </p:cNvPr>
          <p:cNvSpPr txBox="1"/>
          <p:nvPr/>
        </p:nvSpPr>
        <p:spPr>
          <a:xfrm>
            <a:off x="3368196" y="2004462"/>
            <a:ext cx="47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</a:t>
            </a:r>
            <a:endParaRPr lang="en-GB" dirty="0"/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DE80E67E-6664-4A7A-B06B-350D59402650}"/>
              </a:ext>
            </a:extLst>
          </p:cNvPr>
          <p:cNvCxnSpPr>
            <a:cxnSpLocks/>
          </p:cNvCxnSpPr>
          <p:nvPr/>
        </p:nvCxnSpPr>
        <p:spPr>
          <a:xfrm>
            <a:off x="940612" y="4244730"/>
            <a:ext cx="923246" cy="0"/>
          </a:xfrm>
          <a:prstGeom prst="straightConnector1">
            <a:avLst/>
          </a:prstGeom>
          <a:ln>
            <a:solidFill>
              <a:srgbClr val="70208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F48F629F-A213-4B58-8AAF-CD15EB7B7D49}"/>
              </a:ext>
            </a:extLst>
          </p:cNvPr>
          <p:cNvSpPr txBox="1"/>
          <p:nvPr/>
        </p:nvSpPr>
        <p:spPr>
          <a:xfrm>
            <a:off x="803353" y="430390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1s </a:t>
            </a:r>
            <a:r>
              <a:rPr lang="fr-FR" dirty="0" err="1"/>
              <a:t>epoch</a:t>
            </a:r>
            <a:endParaRPr lang="en-GB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B42270C-0CBB-4699-8DB4-9E48EB5610B2}"/>
              </a:ext>
            </a:extLst>
          </p:cNvPr>
          <p:cNvSpPr/>
          <p:nvPr/>
        </p:nvSpPr>
        <p:spPr>
          <a:xfrm>
            <a:off x="6851577" y="1805451"/>
            <a:ext cx="4569574" cy="281743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98E5120F-B238-45A7-A807-C7CDEA148BAE}"/>
              </a:ext>
            </a:extLst>
          </p:cNvPr>
          <p:cNvCxnSpPr/>
          <p:nvPr/>
        </p:nvCxnSpPr>
        <p:spPr>
          <a:xfrm>
            <a:off x="6851577" y="4924488"/>
            <a:ext cx="4200323" cy="0"/>
          </a:xfrm>
          <a:prstGeom prst="straightConnector1">
            <a:avLst/>
          </a:prstGeom>
          <a:ln>
            <a:solidFill>
              <a:srgbClr val="70208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31D713C9-A510-4596-927A-6FEA66875133}"/>
              </a:ext>
            </a:extLst>
          </p:cNvPr>
          <p:cNvSpPr txBox="1"/>
          <p:nvPr/>
        </p:nvSpPr>
        <p:spPr>
          <a:xfrm>
            <a:off x="7724393" y="4952769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nsolas" panose="020B0609020204030204" pitchFamily="49" charset="0"/>
              </a:rPr>
              <a:t>(</a:t>
            </a:r>
            <a:r>
              <a:rPr lang="fr-FR" dirty="0" err="1">
                <a:latin typeface="Consolas" panose="020B0609020204030204" pitchFamily="49" charset="0"/>
              </a:rPr>
              <a:t>n_outer</a:t>
            </a:r>
            <a:r>
              <a:rPr lang="fr-FR" dirty="0">
                <a:latin typeface="Consolas" panose="020B0609020204030204" pitchFamily="49" charset="0"/>
              </a:rPr>
              <a:t>) </a:t>
            </a:r>
            <a:r>
              <a:rPr lang="fr-FR" dirty="0" err="1">
                <a:latin typeface="+mj-lt"/>
              </a:rPr>
              <a:t>classifiers</a:t>
            </a:r>
            <a:endParaRPr lang="en-GB" dirty="0">
              <a:latin typeface="+mj-lt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97D8413-428E-4B2A-8B60-AA420FDB67FE}"/>
              </a:ext>
            </a:extLst>
          </p:cNvPr>
          <p:cNvSpPr/>
          <p:nvPr/>
        </p:nvSpPr>
        <p:spPr>
          <a:xfrm>
            <a:off x="6851574" y="1805451"/>
            <a:ext cx="688356" cy="2817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EEBF42A-9A1B-4C65-9FC8-F80683CE34B0}"/>
              </a:ext>
            </a:extLst>
          </p:cNvPr>
          <p:cNvSpPr/>
          <p:nvPr/>
        </p:nvSpPr>
        <p:spPr>
          <a:xfrm>
            <a:off x="7539930" y="1805451"/>
            <a:ext cx="688356" cy="2817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A038676-6A26-4E9B-BE64-0E9E18FB129A}"/>
              </a:ext>
            </a:extLst>
          </p:cNvPr>
          <p:cNvSpPr/>
          <p:nvPr/>
        </p:nvSpPr>
        <p:spPr>
          <a:xfrm>
            <a:off x="10363543" y="1805451"/>
            <a:ext cx="1057607" cy="2817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A1FDA762-93A5-4C18-9899-E5772D1650D8}"/>
                  </a:ext>
                </a:extLst>
              </p:cNvPr>
              <p:cNvSpPr txBox="1"/>
              <p:nvPr/>
            </p:nvSpPr>
            <p:spPr>
              <a:xfrm>
                <a:off x="6987511" y="1889761"/>
                <a:ext cx="429733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1, 1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A1FDA762-93A5-4C18-9899-E5772D165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511" y="1889761"/>
                <a:ext cx="429733" cy="289182"/>
              </a:xfrm>
              <a:prstGeom prst="rect">
                <a:avLst/>
              </a:prstGeom>
              <a:blipFill>
                <a:blip r:embed="rId2"/>
                <a:stretch>
                  <a:fillRect l="-11268" r="-2817" b="-23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F712CDB5-30AC-40F5-A0F7-F7F47B329B14}"/>
                  </a:ext>
                </a:extLst>
              </p:cNvPr>
              <p:cNvSpPr txBox="1"/>
              <p:nvPr/>
            </p:nvSpPr>
            <p:spPr>
              <a:xfrm>
                <a:off x="6987511" y="2372526"/>
                <a:ext cx="436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2 1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F712CDB5-30AC-40F5-A0F7-F7F47B329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511" y="2372526"/>
                <a:ext cx="436658" cy="276999"/>
              </a:xfrm>
              <a:prstGeom prst="rect">
                <a:avLst/>
              </a:prstGeom>
              <a:blipFill>
                <a:blip r:embed="rId3"/>
                <a:stretch>
                  <a:fillRect l="-11111" r="-2778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80275B40-70DD-4F03-8427-C58D8AFDFA43}"/>
                  </a:ext>
                </a:extLst>
              </p:cNvPr>
              <p:cNvSpPr txBox="1"/>
              <p:nvPr/>
            </p:nvSpPr>
            <p:spPr>
              <a:xfrm>
                <a:off x="6918882" y="4199386"/>
                <a:ext cx="642420" cy="311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_, 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80275B40-70DD-4F03-8427-C58D8AFDF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882" y="4199386"/>
                <a:ext cx="642420" cy="311880"/>
              </a:xfrm>
              <a:prstGeom prst="rect">
                <a:avLst/>
              </a:prstGeom>
              <a:blipFill>
                <a:blip r:embed="rId4"/>
                <a:stretch>
                  <a:fillRect l="-6667" r="-1905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5EE46BA0-EC4A-4138-AB25-C4B0409584EA}"/>
                  </a:ext>
                </a:extLst>
              </p:cNvPr>
              <p:cNvSpPr txBox="1"/>
              <p:nvPr/>
            </p:nvSpPr>
            <p:spPr>
              <a:xfrm>
                <a:off x="7664182" y="1891223"/>
                <a:ext cx="429733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1, 2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5EE46BA0-EC4A-4138-AB25-C4B040958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182" y="1891223"/>
                <a:ext cx="429733" cy="289182"/>
              </a:xfrm>
              <a:prstGeom prst="rect">
                <a:avLst/>
              </a:prstGeom>
              <a:blipFill>
                <a:blip r:embed="rId5"/>
                <a:stretch>
                  <a:fillRect l="-11268" r="-2817" b="-20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CB04F543-585B-4DF9-8B9A-8CCFED43CBE5}"/>
                  </a:ext>
                </a:extLst>
              </p:cNvPr>
              <p:cNvSpPr txBox="1"/>
              <p:nvPr/>
            </p:nvSpPr>
            <p:spPr>
              <a:xfrm>
                <a:off x="7680201" y="2366434"/>
                <a:ext cx="435054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2, 2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CB04F543-585B-4DF9-8B9A-8CCFED43C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201" y="2366434"/>
                <a:ext cx="435054" cy="289182"/>
              </a:xfrm>
              <a:prstGeom prst="rect">
                <a:avLst/>
              </a:prstGeom>
              <a:blipFill>
                <a:blip r:embed="rId6"/>
                <a:stretch>
                  <a:fillRect l="-11268" r="-2817" b="-20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9A88D01A-1E87-4DBA-B352-7CE699F92FE1}"/>
                  </a:ext>
                </a:extLst>
              </p:cNvPr>
              <p:cNvSpPr txBox="1"/>
              <p:nvPr/>
            </p:nvSpPr>
            <p:spPr>
              <a:xfrm>
                <a:off x="7606686" y="4207147"/>
                <a:ext cx="579902" cy="311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 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9A88D01A-1E87-4DBA-B352-7CE699F92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686" y="4207147"/>
                <a:ext cx="579902" cy="311880"/>
              </a:xfrm>
              <a:prstGeom prst="rect">
                <a:avLst/>
              </a:prstGeom>
              <a:blipFill>
                <a:blip r:embed="rId7"/>
                <a:stretch>
                  <a:fillRect l="-7368" r="-2105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516007BF-5D38-4A32-A3E2-A65B20651BF1}"/>
                  </a:ext>
                </a:extLst>
              </p:cNvPr>
              <p:cNvSpPr txBox="1"/>
              <p:nvPr/>
            </p:nvSpPr>
            <p:spPr>
              <a:xfrm rot="-2700000">
                <a:off x="6655959" y="819555"/>
                <a:ext cx="20825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/>
                  <a:t>LR</a:t>
                </a:r>
                <a:r>
                  <a:rPr lang="fr-FR" sz="1400" dirty="0"/>
                  <a:t>(alpha=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/>
                  <a:t>, beta=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/>
                  <a:t>)</a:t>
                </a:r>
              </a:p>
            </p:txBody>
          </p:sp>
        </mc:Choice>
        <mc:Fallback xmlns="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516007BF-5D38-4A32-A3E2-A65B20651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2700000">
                <a:off x="6655959" y="819555"/>
                <a:ext cx="2082558" cy="307777"/>
              </a:xfrm>
              <a:prstGeom prst="rect">
                <a:avLst/>
              </a:prstGeom>
              <a:blipFill>
                <a:blip r:embed="rId8"/>
                <a:stretch>
                  <a:fillRect l="-1079" t="-360" r="-2158" b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0AA2D1DC-4B20-4D1E-A4AD-F3C088146AA0}"/>
                  </a:ext>
                </a:extLst>
              </p:cNvPr>
              <p:cNvSpPr txBox="1"/>
              <p:nvPr/>
            </p:nvSpPr>
            <p:spPr>
              <a:xfrm flipH="1">
                <a:off x="5822488" y="5454618"/>
                <a:ext cx="625850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/>
                  <a:t>Array of </a:t>
                </a:r>
                <a:r>
                  <a:rPr lang="fr-FR" b="1" dirty="0" err="1"/>
                  <a:t>predicted</a:t>
                </a:r>
                <a:r>
                  <a:rPr lang="fr-FR" b="1" dirty="0"/>
                  <a:t> </a:t>
                </a:r>
                <a:r>
                  <a:rPr lang="fr-FR" b="1" dirty="0" err="1"/>
                  <a:t>probabilities</a:t>
                </a:r>
                <a:endParaRPr lang="fr-FR" b="1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 err="1"/>
                  <a:t>proba</a:t>
                </a:r>
                <a:r>
                  <a:rPr lang="en-GB" dirty="0"/>
                  <a:t> (from classifier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) that </a:t>
                </a:r>
              </a:p>
              <a:p>
                <a:pPr algn="ctr"/>
                <a:r>
                  <a:rPr lang="en-GB" dirty="0"/>
                  <a:t>epoch j is “seizure”</a:t>
                </a:r>
                <a:r>
                  <a:rPr lang="en-GB" b="1" dirty="0"/>
                  <a:t> </a:t>
                </a:r>
              </a:p>
            </p:txBody>
          </p:sp>
        </mc:Choice>
        <mc:Fallback xmlns=""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0AA2D1DC-4B20-4D1E-A4AD-F3C088146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22488" y="5454618"/>
                <a:ext cx="6258500" cy="945643"/>
              </a:xfrm>
              <a:prstGeom prst="rect">
                <a:avLst/>
              </a:prstGeom>
              <a:blipFill>
                <a:blip r:embed="rId11"/>
                <a:stretch>
                  <a:fillRect t="-3226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575852E0-DAED-48E2-AD27-A2A294975970}"/>
                  </a:ext>
                </a:extLst>
              </p:cNvPr>
              <p:cNvSpPr txBox="1"/>
              <p:nvPr/>
            </p:nvSpPr>
            <p:spPr>
              <a:xfrm>
                <a:off x="10403789" y="1925531"/>
                <a:ext cx="974947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outer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575852E0-DAED-48E2-AD27-A2A294975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789" y="1925531"/>
                <a:ext cx="974947" cy="289182"/>
              </a:xfrm>
              <a:prstGeom prst="rect">
                <a:avLst/>
              </a:prstGeom>
              <a:blipFill>
                <a:blip r:embed="rId12"/>
                <a:stretch>
                  <a:fillRect l="-3125" b="-23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ECB81EA3-EBCF-40EC-A2C0-8F68B141C3AF}"/>
                  </a:ext>
                </a:extLst>
              </p:cNvPr>
              <p:cNvSpPr txBox="1"/>
              <p:nvPr/>
            </p:nvSpPr>
            <p:spPr>
              <a:xfrm>
                <a:off x="10354184" y="4207147"/>
                <a:ext cx="1094466" cy="311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outer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ECB81EA3-EBCF-40EC-A2C0-8F68B141C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184" y="4207147"/>
                <a:ext cx="1094466" cy="311880"/>
              </a:xfrm>
              <a:prstGeom prst="rect">
                <a:avLst/>
              </a:prstGeom>
              <a:blipFill>
                <a:blip r:embed="rId13"/>
                <a:stretch>
                  <a:fillRect l="-3911" r="-1117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>
            <a:extLst>
              <a:ext uri="{FF2B5EF4-FFF2-40B4-BE49-F238E27FC236}">
                <a16:creationId xmlns:a16="http://schemas.microsoft.com/office/drawing/2014/main" id="{B5E5AF6A-F60A-4C6E-8A0B-D2810364D848}"/>
              </a:ext>
            </a:extLst>
          </p:cNvPr>
          <p:cNvSpPr/>
          <p:nvPr/>
        </p:nvSpPr>
        <p:spPr>
          <a:xfrm>
            <a:off x="6841286" y="2330414"/>
            <a:ext cx="4598506" cy="51250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2" name="Connecteur : en arc 91">
            <a:extLst>
              <a:ext uri="{FF2B5EF4-FFF2-40B4-BE49-F238E27FC236}">
                <a16:creationId xmlns:a16="http://schemas.microsoft.com/office/drawing/2014/main" id="{77ED43F2-6DFF-4D37-82B9-FC34CBB72E3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1578" y="-524591"/>
            <a:ext cx="25805" cy="2764143"/>
          </a:xfrm>
          <a:prstGeom prst="curvedConnector3">
            <a:avLst>
              <a:gd name="adj1" fmla="val -885875"/>
            </a:avLst>
          </a:prstGeom>
          <a:ln w="19050">
            <a:solidFill>
              <a:srgbClr val="7020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A69A5A4F-3ADB-4805-9ED4-53A00D5B6023}"/>
              </a:ext>
            </a:extLst>
          </p:cNvPr>
          <p:cNvSpPr txBox="1"/>
          <p:nvPr/>
        </p:nvSpPr>
        <p:spPr>
          <a:xfrm>
            <a:off x="1195699" y="5493875"/>
            <a:ext cx="371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 5s </a:t>
            </a:r>
            <a:r>
              <a:rPr lang="fr-FR" dirty="0" err="1"/>
              <a:t>epoch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split </a:t>
            </a:r>
            <a:r>
              <a:rPr lang="fr-FR" dirty="0" err="1"/>
              <a:t>into</a:t>
            </a:r>
            <a:r>
              <a:rPr lang="fr-FR" dirty="0"/>
              <a:t> 1s </a:t>
            </a:r>
            <a:r>
              <a:rPr lang="fr-FR" dirty="0" err="1"/>
              <a:t>epochs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50% </a:t>
            </a:r>
            <a:r>
              <a:rPr lang="fr-FR" dirty="0" err="1"/>
              <a:t>overlap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517E504B-6867-4A30-ACB4-99C320E3B0A8}"/>
                  </a:ext>
                </a:extLst>
              </p:cNvPr>
              <p:cNvSpPr txBox="1"/>
              <p:nvPr/>
            </p:nvSpPr>
            <p:spPr>
              <a:xfrm rot="-2700000">
                <a:off x="7436422" y="830001"/>
                <a:ext cx="20825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/>
                  <a:t>LR</a:t>
                </a:r>
                <a:r>
                  <a:rPr lang="fr-FR" sz="1400" dirty="0"/>
                  <a:t>(alpha=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/>
                  <a:t>, beta=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/>
                  <a:t>)</a:t>
                </a:r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517E504B-6867-4A30-ACB4-99C320E3B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2700000">
                <a:off x="7436422" y="830001"/>
                <a:ext cx="2082558" cy="307777"/>
              </a:xfrm>
              <a:prstGeom prst="rect">
                <a:avLst/>
              </a:prstGeom>
              <a:blipFill>
                <a:blip r:embed="rId14"/>
                <a:stretch>
                  <a:fillRect l="-1079" t="-358" r="-2158" b="-2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B61B2498-8570-48A5-8AC7-1E40847452AD}"/>
                  </a:ext>
                </a:extLst>
              </p:cNvPr>
              <p:cNvSpPr txBox="1"/>
              <p:nvPr/>
            </p:nvSpPr>
            <p:spPr>
              <a:xfrm rot="-2700000">
                <a:off x="10133231" y="844253"/>
                <a:ext cx="2150845" cy="315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/>
                  <a:t>LR</a:t>
                </a:r>
                <a:r>
                  <a:rPr lang="fr-FR" sz="1400" dirty="0"/>
                  <a:t>(alpha=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/>
                  <a:t>, beta=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/>
                  <a:t>)</a:t>
                </a:r>
              </a:p>
            </p:txBody>
          </p:sp>
        </mc:Choice>
        <mc:Fallback xmlns="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B61B2498-8570-48A5-8AC7-1E4084745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2700000">
                <a:off x="10133231" y="844253"/>
                <a:ext cx="2150845" cy="315023"/>
              </a:xfrm>
              <a:prstGeom prst="rect">
                <a:avLst/>
              </a:prstGeom>
              <a:blipFill>
                <a:blip r:embed="rId15"/>
                <a:stretch>
                  <a:fillRect l="-697" r="-348"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10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1E48652B-A73C-4090-8944-E93BA720D25F}"/>
              </a:ext>
            </a:extLst>
          </p:cNvPr>
          <p:cNvSpPr/>
          <p:nvPr/>
        </p:nvSpPr>
        <p:spPr>
          <a:xfrm>
            <a:off x="513003" y="4437631"/>
            <a:ext cx="4598506" cy="512501"/>
          </a:xfrm>
          <a:prstGeom prst="rect">
            <a:avLst/>
          </a:prstGeom>
          <a:solidFill>
            <a:srgbClr val="229DD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724C219-C5CF-4C2F-A0F5-95E8AF26DEDA}"/>
              </a:ext>
            </a:extLst>
          </p:cNvPr>
          <p:cNvSpPr/>
          <p:nvPr/>
        </p:nvSpPr>
        <p:spPr>
          <a:xfrm>
            <a:off x="6488018" y="4699671"/>
            <a:ext cx="1637499" cy="988454"/>
          </a:xfrm>
          <a:prstGeom prst="rect">
            <a:avLst/>
          </a:prstGeom>
          <a:solidFill>
            <a:srgbClr val="229DD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7B4AA0D-271C-4C49-AB37-DFF5C41DBF2A}"/>
              </a:ext>
            </a:extLst>
          </p:cNvPr>
          <p:cNvSpPr/>
          <p:nvPr/>
        </p:nvSpPr>
        <p:spPr>
          <a:xfrm>
            <a:off x="6488018" y="2763536"/>
            <a:ext cx="1637499" cy="988454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7EFFA9C-EACE-4B7E-A167-AD4B513220FC}"/>
              </a:ext>
            </a:extLst>
          </p:cNvPr>
          <p:cNvSpPr/>
          <p:nvPr/>
        </p:nvSpPr>
        <p:spPr>
          <a:xfrm>
            <a:off x="6502485" y="1711380"/>
            <a:ext cx="1637499" cy="105215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530F47B-9D22-468F-BFBD-202F2FA5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6DD5E2-D0D1-46A9-AE75-F79A5653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40199B-6157-43FF-90BA-391B16C92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B9CFDDC-4918-4390-B088-8D3E28636078}"/>
              </a:ext>
            </a:extLst>
          </p:cNvPr>
          <p:cNvGrpSpPr/>
          <p:nvPr/>
        </p:nvGrpSpPr>
        <p:grpSpPr>
          <a:xfrm>
            <a:off x="227010" y="152401"/>
            <a:ext cx="3920227" cy="404227"/>
            <a:chOff x="227012" y="152400"/>
            <a:chExt cx="6111313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2231CC-5CD4-43D4-B37C-8131D0D49A6C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2CE7B84-40F3-4E35-9B87-E5AB50F0E964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The « 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Weighted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Ensemble » (2/3)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994A88B-5C53-4B78-AEA5-AEC624059C15}"/>
              </a:ext>
            </a:extLst>
          </p:cNvPr>
          <p:cNvSpPr txBox="1"/>
          <p:nvPr/>
        </p:nvSpPr>
        <p:spPr>
          <a:xfrm>
            <a:off x="227010" y="1052513"/>
            <a:ext cx="1173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 err="1"/>
              <a:t>Weighted</a:t>
            </a:r>
            <a:r>
              <a:rPr lang="fr-FR" u="sng" dirty="0"/>
              <a:t> soft </a:t>
            </a:r>
            <a:r>
              <a:rPr lang="fr-FR" u="sng" dirty="0" err="1"/>
              <a:t>voting</a:t>
            </a:r>
            <a:r>
              <a:rPr lang="fr-FR" dirty="0"/>
              <a:t> </a:t>
            </a:r>
            <a:r>
              <a:rPr lang="fr-FR" dirty="0" err="1"/>
              <a:t>strategy</a:t>
            </a:r>
            <a:r>
              <a:rPr lang="fr-FR" dirty="0"/>
              <a:t>: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DAE2E5-A9F2-4FE1-B305-3A7378BD8218}"/>
              </a:ext>
            </a:extLst>
          </p:cNvPr>
          <p:cNvSpPr/>
          <p:nvPr/>
        </p:nvSpPr>
        <p:spPr>
          <a:xfrm>
            <a:off x="515671" y="2127948"/>
            <a:ext cx="4569574" cy="281743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BF5896-07DB-4027-AA5D-AACF9301765E}"/>
              </a:ext>
            </a:extLst>
          </p:cNvPr>
          <p:cNvSpPr/>
          <p:nvPr/>
        </p:nvSpPr>
        <p:spPr>
          <a:xfrm>
            <a:off x="515668" y="2127948"/>
            <a:ext cx="688356" cy="2817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C998CE-80B6-4F76-BBA4-70471F2213EE}"/>
              </a:ext>
            </a:extLst>
          </p:cNvPr>
          <p:cNvSpPr/>
          <p:nvPr/>
        </p:nvSpPr>
        <p:spPr>
          <a:xfrm>
            <a:off x="1204024" y="2127948"/>
            <a:ext cx="688356" cy="2817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681892-935E-4A82-A2E2-41DFB1133D0D}"/>
              </a:ext>
            </a:extLst>
          </p:cNvPr>
          <p:cNvSpPr/>
          <p:nvPr/>
        </p:nvSpPr>
        <p:spPr>
          <a:xfrm>
            <a:off x="4027637" y="2127948"/>
            <a:ext cx="1057607" cy="2817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5DD55B70-6086-4851-9E69-E40F5B38D1FB}"/>
                  </a:ext>
                </a:extLst>
              </p:cNvPr>
              <p:cNvSpPr txBox="1"/>
              <p:nvPr/>
            </p:nvSpPr>
            <p:spPr>
              <a:xfrm>
                <a:off x="651605" y="2212258"/>
                <a:ext cx="429733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1, 1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5DD55B70-6086-4851-9E69-E40F5B38D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5" y="2212258"/>
                <a:ext cx="429733" cy="289182"/>
              </a:xfrm>
              <a:prstGeom prst="rect">
                <a:avLst/>
              </a:prstGeom>
              <a:blipFill>
                <a:blip r:embed="rId2"/>
                <a:stretch>
                  <a:fillRect l="-11429" r="-2857" b="-23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E68B135-C17C-4DED-886D-190CEC617C26}"/>
                  </a:ext>
                </a:extLst>
              </p:cNvPr>
              <p:cNvSpPr txBox="1"/>
              <p:nvPr/>
            </p:nvSpPr>
            <p:spPr>
              <a:xfrm>
                <a:off x="651605" y="2695023"/>
                <a:ext cx="4366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2 1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E68B135-C17C-4DED-886D-190CEC617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5" y="2695023"/>
                <a:ext cx="436658" cy="276999"/>
              </a:xfrm>
              <a:prstGeom prst="rect">
                <a:avLst/>
              </a:prstGeom>
              <a:blipFill>
                <a:blip r:embed="rId3"/>
                <a:stretch>
                  <a:fillRect l="-11111" r="-1389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C32E4DD-BCB5-4293-B30B-E6A24D3D2B12}"/>
                  </a:ext>
                </a:extLst>
              </p:cNvPr>
              <p:cNvSpPr txBox="1"/>
              <p:nvPr/>
            </p:nvSpPr>
            <p:spPr>
              <a:xfrm>
                <a:off x="573179" y="4519937"/>
                <a:ext cx="579902" cy="311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 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C32E4DD-BCB5-4293-B30B-E6A24D3D2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79" y="4519937"/>
                <a:ext cx="579902" cy="311880"/>
              </a:xfrm>
              <a:prstGeom prst="rect">
                <a:avLst/>
              </a:prstGeom>
              <a:blipFill>
                <a:blip r:embed="rId4"/>
                <a:stretch>
                  <a:fillRect l="-7368" r="-3158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4F26726-7CE8-4181-9E59-6200DA08B298}"/>
                  </a:ext>
                </a:extLst>
              </p:cNvPr>
              <p:cNvSpPr txBox="1"/>
              <p:nvPr/>
            </p:nvSpPr>
            <p:spPr>
              <a:xfrm>
                <a:off x="1328276" y="2213720"/>
                <a:ext cx="429733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1, 2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4F26726-7CE8-4181-9E59-6200DA08B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76" y="2213720"/>
                <a:ext cx="429733" cy="289182"/>
              </a:xfrm>
              <a:prstGeom prst="rect">
                <a:avLst/>
              </a:prstGeom>
              <a:blipFill>
                <a:blip r:embed="rId5"/>
                <a:stretch>
                  <a:fillRect l="-11429" r="-2857" b="-20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5C7C173-4057-430C-AB0C-58DE8849B00E}"/>
                  </a:ext>
                </a:extLst>
              </p:cNvPr>
              <p:cNvSpPr txBox="1"/>
              <p:nvPr/>
            </p:nvSpPr>
            <p:spPr>
              <a:xfrm>
                <a:off x="1344295" y="2688931"/>
                <a:ext cx="435054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2, 2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5C7C173-4057-430C-AB0C-58DE8849B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295" y="2688931"/>
                <a:ext cx="435054" cy="289182"/>
              </a:xfrm>
              <a:prstGeom prst="rect">
                <a:avLst/>
              </a:prstGeom>
              <a:blipFill>
                <a:blip r:embed="rId6"/>
                <a:stretch>
                  <a:fillRect l="-11268" r="-2817" b="-20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B8456E5-0688-4F0A-947D-7105007513E2}"/>
                  </a:ext>
                </a:extLst>
              </p:cNvPr>
              <p:cNvSpPr txBox="1"/>
              <p:nvPr/>
            </p:nvSpPr>
            <p:spPr>
              <a:xfrm>
                <a:off x="1253986" y="4549290"/>
                <a:ext cx="575094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 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B8456E5-0688-4F0A-947D-710500751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986" y="4549290"/>
                <a:ext cx="575094" cy="301878"/>
              </a:xfrm>
              <a:prstGeom prst="rect">
                <a:avLst/>
              </a:prstGeom>
              <a:blipFill>
                <a:blip r:embed="rId7"/>
                <a:stretch>
                  <a:fillRect l="-8511" r="-2128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0CA756E-AB2E-498A-86A0-E569ADD5FB10}"/>
                  </a:ext>
                </a:extLst>
              </p:cNvPr>
              <p:cNvSpPr txBox="1"/>
              <p:nvPr/>
            </p:nvSpPr>
            <p:spPr>
              <a:xfrm>
                <a:off x="4067883" y="2248028"/>
                <a:ext cx="974947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outer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0CA756E-AB2E-498A-86A0-E569ADD5F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883" y="2248028"/>
                <a:ext cx="974947" cy="289182"/>
              </a:xfrm>
              <a:prstGeom prst="rect">
                <a:avLst/>
              </a:prstGeom>
              <a:blipFill>
                <a:blip r:embed="rId8"/>
                <a:stretch>
                  <a:fillRect l="-3125" b="-23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7579D29A-5A90-4B0F-806A-D71F542C2A53}"/>
                  </a:ext>
                </a:extLst>
              </p:cNvPr>
              <p:cNvSpPr txBox="1"/>
              <p:nvPr/>
            </p:nvSpPr>
            <p:spPr>
              <a:xfrm>
                <a:off x="4021647" y="4529644"/>
                <a:ext cx="1094466" cy="311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outer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7579D29A-5A90-4B0F-806A-D71F542C2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47" y="4529644"/>
                <a:ext cx="1094466" cy="311880"/>
              </a:xfrm>
              <a:prstGeom prst="rect">
                <a:avLst/>
              </a:prstGeom>
              <a:blipFill>
                <a:blip r:embed="rId9"/>
                <a:stretch>
                  <a:fillRect l="-3911" r="-1117"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1D110974-71C5-423F-ADB9-B84E8F5D8080}"/>
                  </a:ext>
                </a:extLst>
              </p:cNvPr>
              <p:cNvSpPr txBox="1"/>
              <p:nvPr/>
            </p:nvSpPr>
            <p:spPr>
              <a:xfrm>
                <a:off x="690857" y="1695108"/>
                <a:ext cx="3379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1D110974-71C5-423F-ADB9-B84E8F5D8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57" y="1695108"/>
                <a:ext cx="337977" cy="276999"/>
              </a:xfrm>
              <a:prstGeom prst="rect">
                <a:avLst/>
              </a:prstGeom>
              <a:blipFill>
                <a:blip r:embed="rId10"/>
                <a:stretch>
                  <a:fillRect l="-7143" r="-3571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4BFFF84C-B838-4246-90A0-343F06E8A1A6}"/>
                  </a:ext>
                </a:extLst>
              </p:cNvPr>
              <p:cNvSpPr txBox="1"/>
              <p:nvPr/>
            </p:nvSpPr>
            <p:spPr>
              <a:xfrm>
                <a:off x="1385834" y="1694263"/>
                <a:ext cx="3432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4BFFF84C-B838-4246-90A0-343F06E8A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834" y="1694263"/>
                <a:ext cx="343299" cy="276999"/>
              </a:xfrm>
              <a:prstGeom prst="rect">
                <a:avLst/>
              </a:prstGeom>
              <a:blipFill>
                <a:blip r:embed="rId11"/>
                <a:stretch>
                  <a:fillRect l="-7018" r="-3509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E6D430B-2A9A-4FA3-94AD-29B05575F139}"/>
                  </a:ext>
                </a:extLst>
              </p:cNvPr>
              <p:cNvSpPr txBox="1"/>
              <p:nvPr/>
            </p:nvSpPr>
            <p:spPr>
              <a:xfrm>
                <a:off x="4118920" y="1694263"/>
                <a:ext cx="888513" cy="28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outer</m:t>
                          </m:r>
                        </m:sub>
                      </m:sSub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E6D430B-2A9A-4FA3-94AD-29B05575F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920" y="1694263"/>
                <a:ext cx="888513" cy="286297"/>
              </a:xfrm>
              <a:prstGeom prst="rect">
                <a:avLst/>
              </a:prstGeom>
              <a:blipFill>
                <a:blip r:embed="rId12"/>
                <a:stretch>
                  <a:fillRect l="-690" b="-12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4804BE9E-8A7E-495F-BFBE-23973E9F18B3}"/>
              </a:ext>
            </a:extLst>
          </p:cNvPr>
          <p:cNvSpPr/>
          <p:nvPr/>
        </p:nvSpPr>
        <p:spPr>
          <a:xfrm>
            <a:off x="6488019" y="1694263"/>
            <a:ext cx="1637499" cy="399386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6581C6E-6C6A-4760-A8FB-74C008F210FE}"/>
                  </a:ext>
                </a:extLst>
              </p:cNvPr>
              <p:cNvSpPr txBox="1"/>
              <p:nvPr/>
            </p:nvSpPr>
            <p:spPr>
              <a:xfrm>
                <a:off x="6632350" y="1841197"/>
                <a:ext cx="1345048" cy="775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outer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6581C6E-6C6A-4760-A8FB-74C008F21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350" y="1841197"/>
                <a:ext cx="1345048" cy="7754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17BCD7E3-10B7-42D5-976A-5FB4DEF050A3}"/>
                  </a:ext>
                </a:extLst>
              </p:cNvPr>
              <p:cNvSpPr txBox="1"/>
              <p:nvPr/>
            </p:nvSpPr>
            <p:spPr>
              <a:xfrm>
                <a:off x="6632350" y="2798318"/>
                <a:ext cx="1360244" cy="775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outer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2, 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17BCD7E3-10B7-42D5-976A-5FB4DEF05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350" y="2798318"/>
                <a:ext cx="1360244" cy="7754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90E4CEC3-AA61-4920-809E-6CD4C62508BC}"/>
                  </a:ext>
                </a:extLst>
              </p:cNvPr>
              <p:cNvSpPr txBox="1"/>
              <p:nvPr/>
            </p:nvSpPr>
            <p:spPr>
              <a:xfrm>
                <a:off x="6632350" y="4782902"/>
                <a:ext cx="1345048" cy="775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outer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9, 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90E4CEC3-AA61-4920-809E-6CD4C6250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350" y="4782902"/>
                <a:ext cx="1345048" cy="7754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934C1756-EC54-4530-9C5E-9029D0974870}"/>
                  </a:ext>
                </a:extLst>
              </p:cNvPr>
              <p:cNvSpPr txBox="1"/>
              <p:nvPr/>
            </p:nvSpPr>
            <p:spPr>
              <a:xfrm>
                <a:off x="9311056" y="3090803"/>
                <a:ext cx="2740430" cy="89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latin typeface="Cambria Math" panose="02040503050406030204" pitchFamily="18" charset="0"/>
                                        </a:rPr>
                                        <m:t>outer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934C1756-EC54-4530-9C5E-9029D0974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056" y="3090803"/>
                <a:ext cx="2740430" cy="89171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3632E156-FD60-4BAF-99F4-DA3450E946A5}"/>
              </a:ext>
            </a:extLst>
          </p:cNvPr>
          <p:cNvCxnSpPr>
            <a:cxnSpLocks/>
          </p:cNvCxnSpPr>
          <p:nvPr/>
        </p:nvCxnSpPr>
        <p:spPr>
          <a:xfrm>
            <a:off x="8523585" y="3536663"/>
            <a:ext cx="626314" cy="0"/>
          </a:xfrm>
          <a:prstGeom prst="straightConnector1">
            <a:avLst/>
          </a:prstGeom>
          <a:ln>
            <a:solidFill>
              <a:srgbClr val="7020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D5ECE2ED-55C2-4126-9081-61ABDE23D6E7}"/>
                  </a:ext>
                </a:extLst>
              </p:cNvPr>
              <p:cNvSpPr txBox="1"/>
              <p:nvPr/>
            </p:nvSpPr>
            <p:spPr>
              <a:xfrm>
                <a:off x="414790" y="5321122"/>
                <a:ext cx="4965422" cy="37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𝑜𝑢𝑡𝑒𝑟</m:t>
                        </m:r>
                      </m:sub>
                    </m:sSub>
                  </m:oMath>
                </a14:m>
                <a:r>
                  <a:rPr lang="en-GB" dirty="0"/>
                  <a:t> positive weights </a:t>
                </a:r>
                <a:r>
                  <a:rPr lang="en-GB" dirty="0" err="1"/>
                  <a:t>s.t.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D5ECE2ED-55C2-4126-9081-61ABDE23D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90" y="5321122"/>
                <a:ext cx="4965422" cy="378630"/>
              </a:xfrm>
              <a:prstGeom prst="rect">
                <a:avLst/>
              </a:prstGeom>
              <a:blipFill>
                <a:blip r:embed="rId17"/>
                <a:stretch>
                  <a:fillRect t="-116129" b="-180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817B54B7-E973-4764-96B8-D02649AB7818}"/>
              </a:ext>
            </a:extLst>
          </p:cNvPr>
          <p:cNvSpPr/>
          <p:nvPr/>
        </p:nvSpPr>
        <p:spPr>
          <a:xfrm>
            <a:off x="501205" y="2127103"/>
            <a:ext cx="4598506" cy="512501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F988A76-261C-4D15-ADFE-846730E752D2}"/>
              </a:ext>
            </a:extLst>
          </p:cNvPr>
          <p:cNvSpPr/>
          <p:nvPr/>
        </p:nvSpPr>
        <p:spPr>
          <a:xfrm>
            <a:off x="486738" y="2628353"/>
            <a:ext cx="4598506" cy="51250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3D99FB0B-E54C-45C2-81F9-E77C2C1CE8D9}"/>
                  </a:ext>
                </a:extLst>
              </p:cNvPr>
              <p:cNvSpPr txBox="1"/>
              <p:nvPr/>
            </p:nvSpPr>
            <p:spPr>
              <a:xfrm>
                <a:off x="9099332" y="4357161"/>
                <a:ext cx="286565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/>
                  <a:t>Probability </a:t>
                </a:r>
                <a:r>
                  <a:rPr lang="fr-FR" dirty="0" err="1"/>
                  <a:t>that</a:t>
                </a:r>
                <a:r>
                  <a:rPr lang="fr-FR" dirty="0"/>
                  <a:t> the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FR" dirty="0"/>
                  <a:t>-th </a:t>
                </a:r>
              </a:p>
              <a:p>
                <a:pPr algn="ctr"/>
                <a:r>
                  <a:rPr lang="fr-FR" dirty="0" err="1"/>
                  <a:t>epoch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labeled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</a:p>
              <a:p>
                <a:pPr algn="ctr"/>
                <a:r>
                  <a:rPr lang="fr-FR" dirty="0"/>
                  <a:t>« </a:t>
                </a:r>
                <a:r>
                  <a:rPr lang="fr-FR" dirty="0" err="1"/>
                  <a:t>seizure</a:t>
                </a:r>
                <a:r>
                  <a:rPr lang="fr-FR" dirty="0"/>
                  <a:t> »</a:t>
                </a:r>
                <a:endParaRPr lang="en-GB" dirty="0"/>
              </a:p>
            </p:txBody>
          </p:sp>
        </mc:Choice>
        <mc:Fallback xmlns="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3D99FB0B-E54C-45C2-81F9-E77C2C1CE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332" y="4357161"/>
                <a:ext cx="2865656" cy="923330"/>
              </a:xfrm>
              <a:prstGeom prst="rect">
                <a:avLst/>
              </a:prstGeom>
              <a:blipFill>
                <a:blip r:embed="rId18"/>
                <a:stretch>
                  <a:fillRect l="-1489" t="-3311" r="-1064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EA81682B-F223-4BB5-ACEC-1EAE423373DA}"/>
              </a:ext>
            </a:extLst>
          </p:cNvPr>
          <p:cNvCxnSpPr>
            <a:cxnSpLocks/>
          </p:cNvCxnSpPr>
          <p:nvPr/>
        </p:nvCxnSpPr>
        <p:spPr>
          <a:xfrm>
            <a:off x="5380212" y="3436866"/>
            <a:ext cx="626314" cy="0"/>
          </a:xfrm>
          <a:prstGeom prst="straightConnector1">
            <a:avLst/>
          </a:prstGeom>
          <a:ln>
            <a:solidFill>
              <a:srgbClr val="7020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098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A1746FB-7015-4450-8CE6-B9567C86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B56F63-7ACB-44EE-9267-53698B0A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E058E2-7728-4898-8ABB-9C3E56ED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3635F9C-7E15-43FE-956A-F1BDEB883EE0}"/>
              </a:ext>
            </a:extLst>
          </p:cNvPr>
          <p:cNvGrpSpPr/>
          <p:nvPr/>
        </p:nvGrpSpPr>
        <p:grpSpPr>
          <a:xfrm>
            <a:off x="227010" y="152401"/>
            <a:ext cx="3920227" cy="404227"/>
            <a:chOff x="227012" y="152400"/>
            <a:chExt cx="6111313" cy="6463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4352B5-0ADC-456B-A572-7B595D38D6BD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0290068-CCE4-4640-BD8B-8C47CC282836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The « 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Weighted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Ensemble » (3/3)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F515499-CF7E-4A4F-BDC1-40E89C26C435}"/>
                  </a:ext>
                </a:extLst>
              </p:cNvPr>
              <p:cNvSpPr txBox="1"/>
              <p:nvPr/>
            </p:nvSpPr>
            <p:spPr>
              <a:xfrm>
                <a:off x="227010" y="1052513"/>
                <a:ext cx="11737977" cy="3763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The </a:t>
                </a:r>
                <a:r>
                  <a:rPr lang="fr-FR" u="sng" dirty="0" err="1"/>
                  <a:t>Weighted</a:t>
                </a:r>
                <a:r>
                  <a:rPr lang="fr-FR" u="sng" dirty="0"/>
                  <a:t> Ensemble</a:t>
                </a:r>
                <a:r>
                  <a:rPr lang="fr-FR" dirty="0"/>
                  <a:t> (WE) classifier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such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It </a:t>
                </a:r>
                <a:r>
                  <a:rPr lang="fr-FR" dirty="0" err="1"/>
                  <a:t>allows</a:t>
                </a:r>
                <a:r>
                  <a:rPr lang="fr-FR" dirty="0"/>
                  <a:t> to </a:t>
                </a:r>
                <a:r>
                  <a:rPr lang="fr-FR" dirty="0" err="1"/>
                  <a:t>make</a:t>
                </a:r>
                <a:r>
                  <a:rPr lang="fr-FR" dirty="0"/>
                  <a:t> (</a:t>
                </a:r>
                <a:r>
                  <a:rPr lang="fr-FR" dirty="0" err="1"/>
                  <a:t>probabilistic</a:t>
                </a:r>
                <a:r>
                  <a:rPr lang="fr-FR" dirty="0"/>
                  <a:t>) </a:t>
                </a:r>
                <a:r>
                  <a:rPr lang="fr-FR" dirty="0" err="1"/>
                  <a:t>predictions</a:t>
                </a:r>
                <a:r>
                  <a:rPr lang="fr-FR" dirty="0"/>
                  <a:t> on 5s </a:t>
                </a:r>
                <a:r>
                  <a:rPr lang="fr-FR" dirty="0" err="1"/>
                  <a:t>epochs</a:t>
                </a:r>
                <a:endParaRPr lang="fr-FR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During</a:t>
                </a:r>
                <a:r>
                  <a:rPr lang="fr-FR" dirty="0"/>
                  <a:t> training, the </a:t>
                </a:r>
                <a:r>
                  <a:rPr lang="fr-FR" dirty="0" err="1"/>
                  <a:t>weights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outer</m:t>
                        </m:r>
                      </m:sub>
                    </m:sSub>
                  </m:oMath>
                </a14:m>
                <a:r>
                  <a:rPr lang="en-GB" dirty="0"/>
                  <a:t> are estimated by minimizing the </a:t>
                </a:r>
                <a:r>
                  <a:rPr lang="en-GB" b="1" dirty="0"/>
                  <a:t>log loss</a:t>
                </a:r>
                <a:r>
                  <a:rPr lang="en-GB" dirty="0"/>
                  <a:t> under the constraint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(solver: </a:t>
                </a:r>
                <a:r>
                  <a:rPr lang="en-GB" b="1" dirty="0"/>
                  <a:t>S</a:t>
                </a:r>
                <a:r>
                  <a:rPr lang="en-GB" dirty="0"/>
                  <a:t>equential </a:t>
                </a:r>
                <a:r>
                  <a:rPr lang="en-GB" b="1" dirty="0"/>
                  <a:t>L</a:t>
                </a:r>
                <a:r>
                  <a:rPr lang="en-GB" dirty="0"/>
                  <a:t>east </a:t>
                </a:r>
                <a:r>
                  <a:rPr lang="en-GB" b="1" dirty="0" err="1"/>
                  <a:t>SQ</a:t>
                </a:r>
                <a:r>
                  <a:rPr lang="en-GB" dirty="0" err="1"/>
                  <a:t>uares</a:t>
                </a:r>
                <a:r>
                  <a:rPr lang="en-GB" dirty="0"/>
                  <a:t> </a:t>
                </a:r>
                <a:r>
                  <a:rPr lang="en-GB" b="1" dirty="0"/>
                  <a:t>P</a:t>
                </a:r>
                <a:r>
                  <a:rPr lang="en-GB" dirty="0"/>
                  <a:t>rogramming)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F</a:t>
                </a:r>
                <a:r>
                  <a:rPr lang="en-GB" dirty="0"/>
                  <a:t>or each 5s epoch, the classifier predicts that the epoch is labelled “seizure” with probability:</a:t>
                </a:r>
              </a:p>
              <a:p>
                <a:pPr lvl="1"/>
                <a:endParaRPr lang="fr-FR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 panose="02040503050406030204" pitchFamily="18" charset="0"/>
                                        </a:rPr>
                                        <m:t>outer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fr-FR" dirty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F515499-CF7E-4A4F-BDC1-40E89C26C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0" y="1052513"/>
                <a:ext cx="11737977" cy="3763338"/>
              </a:xfrm>
              <a:prstGeom prst="rect">
                <a:avLst/>
              </a:prstGeom>
              <a:blipFill>
                <a:blip r:embed="rId2"/>
                <a:stretch>
                  <a:fillRect l="-415" t="-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19FB62D-694F-4729-85A2-8C0D6292AF7E}"/>
              </a:ext>
            </a:extLst>
          </p:cNvPr>
          <p:cNvSpPr/>
          <p:nvPr/>
        </p:nvSpPr>
        <p:spPr>
          <a:xfrm>
            <a:off x="739386" y="4996754"/>
            <a:ext cx="10720665" cy="1185770"/>
          </a:xfrm>
          <a:prstGeom prst="rect">
            <a:avLst/>
          </a:prstGeom>
          <a:noFill/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9D1A1C-BAE9-45EB-A216-0B10B1E5DE49}"/>
              </a:ext>
            </a:extLst>
          </p:cNvPr>
          <p:cNvSpPr/>
          <p:nvPr/>
        </p:nvSpPr>
        <p:spPr>
          <a:xfrm>
            <a:off x="731949" y="4592127"/>
            <a:ext cx="1513556" cy="404627"/>
          </a:xfrm>
          <a:prstGeom prst="rect">
            <a:avLst/>
          </a:prstGeom>
          <a:solidFill>
            <a:schemeClr val="tx1">
              <a:lumMod val="20000"/>
              <a:lumOff val="80000"/>
              <a:alpha val="6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FAB90B2-E530-42E9-9639-C121FA88C214}"/>
              </a:ext>
            </a:extLst>
          </p:cNvPr>
          <p:cNvSpPr txBox="1"/>
          <p:nvPr/>
        </p:nvSpPr>
        <p:spPr>
          <a:xfrm>
            <a:off x="739386" y="4592127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Advantages</a:t>
            </a:r>
            <a:endParaRPr lang="en-GB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FE8237-C36C-4422-87AC-E750714991C9}"/>
              </a:ext>
            </a:extLst>
          </p:cNvPr>
          <p:cNvSpPr txBox="1"/>
          <p:nvPr/>
        </p:nvSpPr>
        <p:spPr>
          <a:xfrm>
            <a:off x="908930" y="4904930"/>
            <a:ext cx="10933042" cy="128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The WE classifier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build</a:t>
            </a:r>
            <a:r>
              <a:rPr lang="fr-FR" dirty="0"/>
              <a:t> by </a:t>
            </a:r>
            <a:r>
              <a:rPr lang="fr-FR" dirty="0" err="1"/>
              <a:t>ensembling</a:t>
            </a:r>
            <a:r>
              <a:rPr lang="fr-FR" dirty="0"/>
              <a:t> </a:t>
            </a:r>
            <a:r>
              <a:rPr lang="fr-FR" dirty="0" err="1"/>
              <a:t>any</a:t>
            </a:r>
            <a:r>
              <a:rPr lang="fr-FR" dirty="0"/>
              <a:t> classifier </a:t>
            </a:r>
            <a:r>
              <a:rPr lang="fr-FR" dirty="0" err="1"/>
              <a:t>which</a:t>
            </a:r>
            <a:r>
              <a:rPr lang="fr-FR" dirty="0"/>
              <a:t> outputs </a:t>
            </a:r>
            <a:r>
              <a:rPr lang="fr-FR" dirty="0" err="1"/>
              <a:t>probabilites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voting</a:t>
            </a:r>
            <a:r>
              <a:rPr lang="fr-FR" dirty="0"/>
              <a:t> </a:t>
            </a:r>
            <a:r>
              <a:rPr lang="fr-FR" dirty="0" err="1"/>
              <a:t>strategies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(for instance, max)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/>
              <a:t>Improved</a:t>
            </a:r>
            <a:r>
              <a:rPr lang="fr-FR" dirty="0"/>
              <a:t> performance as </a:t>
            </a:r>
            <a:r>
              <a:rPr lang="fr-FR" dirty="0" err="1"/>
              <a:t>compared</a:t>
            </a:r>
            <a:r>
              <a:rPr lang="fr-FR" dirty="0"/>
              <a:t> to the « base » (LR) </a:t>
            </a:r>
            <a:r>
              <a:rPr lang="fr-FR" dirty="0" err="1"/>
              <a:t>classifiers</a:t>
            </a:r>
            <a:r>
              <a:rPr lang="fr-F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40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C96671E-1930-404C-8366-3D9B0363896E}"/>
              </a:ext>
            </a:extLst>
          </p:cNvPr>
          <p:cNvSpPr/>
          <p:nvPr/>
        </p:nvSpPr>
        <p:spPr>
          <a:xfrm>
            <a:off x="8561877" y="2671433"/>
            <a:ext cx="2145452" cy="30030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C8E09F4-C6EB-4E8F-B63E-AFF47F63E4DB}"/>
              </a:ext>
            </a:extLst>
          </p:cNvPr>
          <p:cNvSpPr/>
          <p:nvPr/>
        </p:nvSpPr>
        <p:spPr>
          <a:xfrm>
            <a:off x="8607781" y="5535473"/>
            <a:ext cx="2145452" cy="300304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2CCB2F4-E334-4B5D-AD0F-C1B8FC94F300}"/>
              </a:ext>
            </a:extLst>
          </p:cNvPr>
          <p:cNvSpPr/>
          <p:nvPr/>
        </p:nvSpPr>
        <p:spPr>
          <a:xfrm>
            <a:off x="8607781" y="3989305"/>
            <a:ext cx="2145452" cy="300304"/>
          </a:xfrm>
          <a:prstGeom prst="rect">
            <a:avLst/>
          </a:prstGeom>
          <a:solidFill>
            <a:schemeClr val="accent4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6C918C5A-F5E8-49E9-89C7-881F6DA501FC}"/>
                  </a:ext>
                </a:extLst>
              </p:cNvPr>
              <p:cNvSpPr txBox="1"/>
              <p:nvPr/>
            </p:nvSpPr>
            <p:spPr>
              <a:xfrm>
                <a:off x="7542974" y="3640887"/>
                <a:ext cx="4275067" cy="671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/>
                  <a:t>WE</a:t>
                </a:r>
                <a:r>
                  <a:rPr lang="fr-FR" dirty="0"/>
                  <a:t>(</a:t>
                </a:r>
                <a:r>
                  <a:rPr lang="fr-FR" dirty="0" err="1"/>
                  <a:t>weights</a:t>
                </a:r>
                <a:r>
                  <a:rPr lang="fr-F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2, 1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outer</m:t>
                        </m:r>
                      </m:sub>
                    </m:sSub>
                  </m:oMath>
                </a14:m>
                <a:r>
                  <a:rPr lang="en-GB" dirty="0"/>
                  <a:t>), </a:t>
                </a:r>
              </a:p>
              <a:p>
                <a:pPr algn="ctr"/>
                <a:r>
                  <a:rPr lang="en-GB" b="0" dirty="0"/>
                  <a:t>ROC AUC socre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b="0" dirty="0"/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6C918C5A-F5E8-49E9-89C7-881F6DA50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74" y="3640887"/>
                <a:ext cx="4275067" cy="671530"/>
              </a:xfrm>
              <a:prstGeom prst="rect">
                <a:avLst/>
              </a:prstGeom>
              <a:blipFill>
                <a:blip r:embed="rId2"/>
                <a:stretch>
                  <a:fillRect t="-4545"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3C6A85E-A8AB-4C29-8999-50895008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82BBE9-91F2-4739-9EC7-D3D09A15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67E8C9-E4A0-42E4-B56A-956BD27D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122F389-9107-4689-9946-EC8854D8E211}"/>
              </a:ext>
            </a:extLst>
          </p:cNvPr>
          <p:cNvGrpSpPr/>
          <p:nvPr/>
        </p:nvGrpSpPr>
        <p:grpSpPr>
          <a:xfrm>
            <a:off x="227012" y="152401"/>
            <a:ext cx="1180403" cy="404227"/>
            <a:chOff x="227012" y="152400"/>
            <a:chExt cx="6111313" cy="6463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E67114-4D3D-4FDC-BA96-76DAD026D2DE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400D134-AF8C-4F43-9439-A3D3B8A3BB62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Scoring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F611751F-8899-4BCA-8B22-1300A023B45C}"/>
              </a:ext>
            </a:extLst>
          </p:cNvPr>
          <p:cNvSpPr txBox="1"/>
          <p:nvPr/>
        </p:nvSpPr>
        <p:spPr>
          <a:xfrm>
            <a:off x="227014" y="1022545"/>
            <a:ext cx="11737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 : « </a:t>
            </a:r>
            <a:r>
              <a:rPr lang="fr-FR" dirty="0" err="1"/>
              <a:t>dataset</a:t>
            </a:r>
            <a:r>
              <a:rPr lang="fr-FR" dirty="0"/>
              <a:t> » of 5s </a:t>
            </a:r>
            <a:r>
              <a:rPr lang="fr-FR" dirty="0" err="1"/>
              <a:t>epochs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Weighted</a:t>
            </a:r>
            <a:r>
              <a:rPr lang="fr-FR" dirty="0"/>
              <a:t> Ensemble classifier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scored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b="1" dirty="0"/>
              <a:t>cross-validation</a:t>
            </a:r>
            <a:r>
              <a:rPr lang="fr-FR" dirty="0"/>
              <a:t>:</a:t>
            </a:r>
          </a:p>
          <a:p>
            <a:endParaRPr lang="en-GB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E0027A2-367B-4CE4-8A4B-11025B3192BF}"/>
              </a:ext>
            </a:extLst>
          </p:cNvPr>
          <p:cNvCxnSpPr>
            <a:cxnSpLocks/>
          </p:cNvCxnSpPr>
          <p:nvPr/>
        </p:nvCxnSpPr>
        <p:spPr>
          <a:xfrm>
            <a:off x="1551531" y="2275726"/>
            <a:ext cx="0" cy="3647227"/>
          </a:xfrm>
          <a:prstGeom prst="straightConnector1">
            <a:avLst/>
          </a:prstGeom>
          <a:ln>
            <a:solidFill>
              <a:srgbClr val="7020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A4F032E-3334-403D-85BC-40F2F616FC81}"/>
              </a:ext>
            </a:extLst>
          </p:cNvPr>
          <p:cNvSpPr txBox="1"/>
          <p:nvPr/>
        </p:nvSpPr>
        <p:spPr>
          <a:xfrm>
            <a:off x="3015850" y="4582331"/>
            <a:ext cx="461665" cy="32316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fr-FR" dirty="0"/>
              <a:t>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4D8EE3-837B-4C27-A506-7F1B73DF52AB}"/>
              </a:ext>
            </a:extLst>
          </p:cNvPr>
          <p:cNvSpPr txBox="1"/>
          <p:nvPr/>
        </p:nvSpPr>
        <p:spPr>
          <a:xfrm>
            <a:off x="345906" y="3390757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latin typeface="+mj-lt"/>
              </a:rPr>
              <a:t>5 </a:t>
            </a:r>
            <a:r>
              <a:rPr lang="fr-FR" b="1" dirty="0" err="1"/>
              <a:t>splits</a:t>
            </a:r>
            <a:endParaRPr lang="fr-FR" b="1" dirty="0"/>
          </a:p>
          <a:p>
            <a:pPr algn="ctr"/>
            <a:r>
              <a:rPr lang="fr-FR" b="1" dirty="0"/>
              <a:t>of 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623344-768D-4993-8E83-5C2A45D46394}"/>
              </a:ext>
            </a:extLst>
          </p:cNvPr>
          <p:cNvSpPr/>
          <p:nvPr/>
        </p:nvSpPr>
        <p:spPr>
          <a:xfrm>
            <a:off x="2200456" y="2151110"/>
            <a:ext cx="1929089" cy="249232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C0681-59E4-4EDB-B05B-A4DBECC53DDB}"/>
              </a:ext>
            </a:extLst>
          </p:cNvPr>
          <p:cNvSpPr/>
          <p:nvPr/>
        </p:nvSpPr>
        <p:spPr>
          <a:xfrm>
            <a:off x="2200454" y="2473522"/>
            <a:ext cx="1929089" cy="132149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D39233-8B86-4337-B940-C6456424E8FE}"/>
              </a:ext>
            </a:extLst>
          </p:cNvPr>
          <p:cNvSpPr/>
          <p:nvPr/>
        </p:nvSpPr>
        <p:spPr>
          <a:xfrm>
            <a:off x="2200455" y="2942575"/>
            <a:ext cx="1929089" cy="73915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64C27B-104A-4669-BD24-1D80395AF8D4}"/>
              </a:ext>
            </a:extLst>
          </p:cNvPr>
          <p:cNvSpPr/>
          <p:nvPr/>
        </p:nvSpPr>
        <p:spPr>
          <a:xfrm>
            <a:off x="2202673" y="3426107"/>
            <a:ext cx="1929089" cy="243710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9EDDF1-F3F5-4639-96AC-AA037E9C8BD7}"/>
              </a:ext>
            </a:extLst>
          </p:cNvPr>
          <p:cNvSpPr/>
          <p:nvPr/>
        </p:nvSpPr>
        <p:spPr>
          <a:xfrm>
            <a:off x="2202673" y="3737645"/>
            <a:ext cx="1929089" cy="243710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4661AD-D3BA-4AB2-94BE-1CEF3507371B}"/>
              </a:ext>
            </a:extLst>
          </p:cNvPr>
          <p:cNvSpPr/>
          <p:nvPr/>
        </p:nvSpPr>
        <p:spPr>
          <a:xfrm>
            <a:off x="2202673" y="4269337"/>
            <a:ext cx="1929089" cy="187528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83E77A-9A95-4D9E-B851-3BBB46CAE2DE}"/>
              </a:ext>
            </a:extLst>
          </p:cNvPr>
          <p:cNvSpPr/>
          <p:nvPr/>
        </p:nvSpPr>
        <p:spPr>
          <a:xfrm>
            <a:off x="2200453" y="4997000"/>
            <a:ext cx="1929089" cy="243710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039187-A890-4850-9AA4-9C956342A402}"/>
              </a:ext>
            </a:extLst>
          </p:cNvPr>
          <p:cNvSpPr/>
          <p:nvPr/>
        </p:nvSpPr>
        <p:spPr>
          <a:xfrm>
            <a:off x="2204681" y="5334379"/>
            <a:ext cx="1929089" cy="112443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F48E9E-92C0-4089-88A1-BDC0282FB67F}"/>
              </a:ext>
            </a:extLst>
          </p:cNvPr>
          <p:cNvSpPr/>
          <p:nvPr/>
        </p:nvSpPr>
        <p:spPr>
          <a:xfrm>
            <a:off x="2204681" y="5500705"/>
            <a:ext cx="1929089" cy="112443"/>
          </a:xfrm>
          <a:prstGeom prst="rect">
            <a:avLst/>
          </a:prstGeom>
          <a:pattFill prst="ltUpDiag">
            <a:fgClr>
              <a:srgbClr val="702082"/>
            </a:fgClr>
            <a:bgClr>
              <a:schemeClr val="bg1"/>
            </a:bgClr>
          </a:pattFill>
          <a:ln w="9525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577DFF-8303-4C7A-8CAE-AC72B0730336}"/>
              </a:ext>
            </a:extLst>
          </p:cNvPr>
          <p:cNvSpPr/>
          <p:nvPr/>
        </p:nvSpPr>
        <p:spPr>
          <a:xfrm>
            <a:off x="2196235" y="2031762"/>
            <a:ext cx="1929089" cy="1067219"/>
          </a:xfrm>
          <a:prstGeom prst="rect">
            <a:avLst/>
          </a:prstGeom>
          <a:noFill/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71F5871-4DFD-4A59-83BC-0FF02E236D9C}"/>
              </a:ext>
            </a:extLst>
          </p:cNvPr>
          <p:cNvCxnSpPr>
            <a:cxnSpLocks/>
          </p:cNvCxnSpPr>
          <p:nvPr/>
        </p:nvCxnSpPr>
        <p:spPr>
          <a:xfrm>
            <a:off x="4595595" y="2659474"/>
            <a:ext cx="2719603" cy="0"/>
          </a:xfrm>
          <a:prstGeom prst="straightConnector1">
            <a:avLst/>
          </a:prstGeom>
          <a:ln>
            <a:solidFill>
              <a:srgbClr val="7020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047C586F-FE91-413B-896B-6AB92519912B}"/>
                  </a:ext>
                </a:extLst>
              </p:cNvPr>
              <p:cNvSpPr txBox="1"/>
              <p:nvPr/>
            </p:nvSpPr>
            <p:spPr>
              <a:xfrm>
                <a:off x="7521676" y="2320501"/>
                <a:ext cx="4275067" cy="671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/>
                  <a:t>WE</a:t>
                </a:r>
                <a:r>
                  <a:rPr lang="fr-FR" dirty="0"/>
                  <a:t>(</a:t>
                </a:r>
                <a:r>
                  <a:rPr lang="fr-FR" dirty="0" err="1"/>
                  <a:t>weights</a:t>
                </a:r>
                <a:r>
                  <a:rPr lang="fr-F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1, 1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outer</m:t>
                        </m:r>
                      </m:sub>
                    </m:sSub>
                  </m:oMath>
                </a14:m>
                <a:r>
                  <a:rPr lang="en-GB" dirty="0"/>
                  <a:t>), </a:t>
                </a:r>
              </a:p>
              <a:p>
                <a:pPr algn="ctr"/>
                <a:r>
                  <a:rPr lang="en-GB" b="0" dirty="0"/>
                  <a:t>ROC AUC socre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fr-FR" b="0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047C586F-FE91-413B-896B-6AB925199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676" y="2320501"/>
                <a:ext cx="4275067" cy="671530"/>
              </a:xfrm>
              <a:prstGeom prst="rect">
                <a:avLst/>
              </a:prstGeom>
              <a:blipFill>
                <a:blip r:embed="rId3"/>
                <a:stretch>
                  <a:fillRect t="-5455"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02DD5043-576E-464D-B3EB-DBB66116678E}"/>
              </a:ext>
            </a:extLst>
          </p:cNvPr>
          <p:cNvCxnSpPr>
            <a:cxnSpLocks/>
          </p:cNvCxnSpPr>
          <p:nvPr/>
        </p:nvCxnSpPr>
        <p:spPr>
          <a:xfrm>
            <a:off x="4595595" y="3976652"/>
            <a:ext cx="2719603" cy="0"/>
          </a:xfrm>
          <a:prstGeom prst="straightConnector1">
            <a:avLst/>
          </a:prstGeom>
          <a:ln>
            <a:solidFill>
              <a:srgbClr val="7020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8E423635-F765-42E0-BDEB-CB46759E0337}"/>
              </a:ext>
            </a:extLst>
          </p:cNvPr>
          <p:cNvCxnSpPr>
            <a:cxnSpLocks/>
          </p:cNvCxnSpPr>
          <p:nvPr/>
        </p:nvCxnSpPr>
        <p:spPr>
          <a:xfrm>
            <a:off x="4595595" y="5563628"/>
            <a:ext cx="2719603" cy="0"/>
          </a:xfrm>
          <a:prstGeom prst="straightConnector1">
            <a:avLst/>
          </a:prstGeom>
          <a:ln>
            <a:solidFill>
              <a:srgbClr val="7020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74382222-B467-43C5-BE8B-61FAF50C6707}"/>
              </a:ext>
            </a:extLst>
          </p:cNvPr>
          <p:cNvSpPr txBox="1"/>
          <p:nvPr/>
        </p:nvSpPr>
        <p:spPr>
          <a:xfrm>
            <a:off x="5865164" y="4415742"/>
            <a:ext cx="461665" cy="32316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fr-FR" dirty="0"/>
              <a:t>…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3A13C57-A6D2-41DD-ACD5-A1657640AF85}"/>
              </a:ext>
            </a:extLst>
          </p:cNvPr>
          <p:cNvSpPr/>
          <p:nvPr/>
        </p:nvSpPr>
        <p:spPr>
          <a:xfrm>
            <a:off x="2204681" y="3428216"/>
            <a:ext cx="1929089" cy="1067219"/>
          </a:xfrm>
          <a:prstGeom prst="rect">
            <a:avLst/>
          </a:prstGeom>
          <a:noFill/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1AAB9F-908C-4E4E-8B9A-266DC70FC373}"/>
              </a:ext>
            </a:extLst>
          </p:cNvPr>
          <p:cNvSpPr/>
          <p:nvPr/>
        </p:nvSpPr>
        <p:spPr>
          <a:xfrm>
            <a:off x="2196235" y="4997118"/>
            <a:ext cx="1929089" cy="1067219"/>
          </a:xfrm>
          <a:prstGeom prst="rect">
            <a:avLst/>
          </a:prstGeom>
          <a:noFill/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A76A7B6F-DD9A-4928-B93F-A75B22DB1323}"/>
                  </a:ext>
                </a:extLst>
              </p:cNvPr>
              <p:cNvSpPr txBox="1"/>
              <p:nvPr/>
            </p:nvSpPr>
            <p:spPr>
              <a:xfrm>
                <a:off x="7542974" y="5194962"/>
                <a:ext cx="4275067" cy="671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/>
                  <a:t>WE</a:t>
                </a:r>
                <a:r>
                  <a:rPr lang="fr-FR" dirty="0"/>
                  <a:t>(</a:t>
                </a:r>
                <a:r>
                  <a:rPr lang="fr-FR" dirty="0" err="1"/>
                  <a:t>weights</a:t>
                </a:r>
                <a:r>
                  <a:rPr lang="fr-F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5, 1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5, 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outer</m:t>
                        </m:r>
                      </m:sub>
                    </m:sSub>
                  </m:oMath>
                </a14:m>
                <a:r>
                  <a:rPr lang="en-GB" dirty="0"/>
                  <a:t>), </a:t>
                </a:r>
              </a:p>
              <a:p>
                <a:pPr algn="ctr"/>
                <a:r>
                  <a:rPr lang="en-GB" b="0" dirty="0"/>
                  <a:t>ROC AUC socre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fr-FR" b="0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A76A7B6F-DD9A-4928-B93F-A75B22DB1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74" y="5194962"/>
                <a:ext cx="4275067" cy="671530"/>
              </a:xfrm>
              <a:prstGeom prst="rect">
                <a:avLst/>
              </a:prstGeom>
              <a:blipFill>
                <a:blip r:embed="rId4"/>
                <a:stretch>
                  <a:fillRect t="-4545"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72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3">
            <a:extLst>
              <a:ext uri="{FF2B5EF4-FFF2-40B4-BE49-F238E27FC236}">
                <a16:creationId xmlns:a16="http://schemas.microsoft.com/office/drawing/2014/main" id="{EB470E45-9296-41EF-B298-29A44CA9F57F}"/>
              </a:ext>
            </a:extLst>
          </p:cNvPr>
          <p:cNvSpPr/>
          <p:nvPr/>
        </p:nvSpPr>
        <p:spPr>
          <a:xfrm>
            <a:off x="2149062" y="906737"/>
            <a:ext cx="469189" cy="462023"/>
          </a:xfrm>
          <a:prstGeom prst="roundRect">
            <a:avLst/>
          </a:prstGeom>
          <a:gradFill flip="none" rotWithShape="1">
            <a:gsLst>
              <a:gs pos="0">
                <a:srgbClr val="97D700"/>
              </a:gs>
              <a:gs pos="100000">
                <a:srgbClr val="00AFD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dirty="0">
              <a:solidFill>
                <a:srgbClr val="702082"/>
              </a:solidFill>
              <a:latin typeface="Lucida Sans" panose="020B0602030504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CCCF1DC-7CB7-4925-93C3-7FDF4314015C}"/>
              </a:ext>
            </a:extLst>
          </p:cNvPr>
          <p:cNvSpPr txBox="1"/>
          <p:nvPr/>
        </p:nvSpPr>
        <p:spPr>
          <a:xfrm>
            <a:off x="2834072" y="913698"/>
            <a:ext cx="558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Introduction and motivation</a:t>
            </a:r>
            <a:endParaRPr lang="en-GB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FBF5712-2C49-401E-A39B-524C49C947E6}"/>
              </a:ext>
            </a:extLst>
          </p:cNvPr>
          <p:cNvSpPr txBox="1"/>
          <p:nvPr/>
        </p:nvSpPr>
        <p:spPr>
          <a:xfrm>
            <a:off x="2149062" y="944475"/>
            <a:ext cx="469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1</a:t>
            </a:r>
            <a:endParaRPr lang="en-GB" sz="2600" dirty="0"/>
          </a:p>
        </p:txBody>
      </p:sp>
      <p:sp>
        <p:nvSpPr>
          <p:cNvPr id="17" name="Rectangle à coins arrondis 3">
            <a:extLst>
              <a:ext uri="{FF2B5EF4-FFF2-40B4-BE49-F238E27FC236}">
                <a16:creationId xmlns:a16="http://schemas.microsoft.com/office/drawing/2014/main" id="{7F84C680-5AFB-4281-A4BE-52FAF9F16CA1}"/>
              </a:ext>
            </a:extLst>
          </p:cNvPr>
          <p:cNvSpPr/>
          <p:nvPr/>
        </p:nvSpPr>
        <p:spPr>
          <a:xfrm>
            <a:off x="2149062" y="3331307"/>
            <a:ext cx="469189" cy="462023"/>
          </a:xfrm>
          <a:prstGeom prst="roundRect">
            <a:avLst/>
          </a:prstGeom>
          <a:gradFill flip="none" rotWithShape="1">
            <a:gsLst>
              <a:gs pos="0">
                <a:srgbClr val="97D700"/>
              </a:gs>
              <a:gs pos="100000">
                <a:srgbClr val="00AFD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dirty="0">
              <a:solidFill>
                <a:srgbClr val="702082"/>
              </a:solidFill>
              <a:latin typeface="Lucida Sans" panose="020B0602030504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B6401F3-DD23-426C-BACC-E3ECF5DAB8A8}"/>
              </a:ext>
            </a:extLst>
          </p:cNvPr>
          <p:cNvSpPr txBox="1"/>
          <p:nvPr/>
        </p:nvSpPr>
        <p:spPr>
          <a:xfrm>
            <a:off x="2149062" y="3369045"/>
            <a:ext cx="469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2</a:t>
            </a:r>
            <a:endParaRPr lang="en-GB" sz="26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FAA3EC7-5E97-436C-9C9D-77DBA3EA2E0A}"/>
              </a:ext>
            </a:extLst>
          </p:cNvPr>
          <p:cNvSpPr txBox="1"/>
          <p:nvPr/>
        </p:nvSpPr>
        <p:spPr>
          <a:xfrm>
            <a:off x="2834071" y="3338267"/>
            <a:ext cx="8235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 ensemble </a:t>
            </a:r>
            <a:r>
              <a:rPr lang="fr-FR" sz="2400" dirty="0" err="1"/>
              <a:t>approach</a:t>
            </a:r>
            <a:r>
              <a:rPr lang="fr-FR" sz="2400" dirty="0"/>
              <a:t> to </a:t>
            </a:r>
            <a:r>
              <a:rPr lang="fr-FR" sz="2400" dirty="0" err="1"/>
              <a:t>seizure</a:t>
            </a:r>
            <a:r>
              <a:rPr lang="fr-FR" sz="2400" dirty="0"/>
              <a:t> </a:t>
            </a:r>
            <a:r>
              <a:rPr lang="fr-FR" sz="2400" dirty="0" err="1"/>
              <a:t>detection</a:t>
            </a:r>
            <a:r>
              <a:rPr lang="fr-FR" sz="2400" dirty="0"/>
              <a:t> </a:t>
            </a:r>
            <a:endParaRPr lang="en-GB" sz="2400" dirty="0"/>
          </a:p>
        </p:txBody>
      </p:sp>
      <p:sp>
        <p:nvSpPr>
          <p:cNvPr id="21" name="Rectangle à coins arrondis 3">
            <a:extLst>
              <a:ext uri="{FF2B5EF4-FFF2-40B4-BE49-F238E27FC236}">
                <a16:creationId xmlns:a16="http://schemas.microsoft.com/office/drawing/2014/main" id="{65F3E55D-A94B-4167-8A0D-E13EA673FB5C}"/>
              </a:ext>
            </a:extLst>
          </p:cNvPr>
          <p:cNvSpPr/>
          <p:nvPr/>
        </p:nvSpPr>
        <p:spPr>
          <a:xfrm>
            <a:off x="2149062" y="5780052"/>
            <a:ext cx="469189" cy="462023"/>
          </a:xfrm>
          <a:prstGeom prst="roundRect">
            <a:avLst/>
          </a:prstGeom>
          <a:gradFill flip="none" rotWithShape="1">
            <a:gsLst>
              <a:gs pos="0">
                <a:srgbClr val="97D700"/>
              </a:gs>
              <a:gs pos="100000">
                <a:srgbClr val="00AFD7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600" dirty="0">
              <a:solidFill>
                <a:srgbClr val="702082"/>
              </a:solidFill>
              <a:latin typeface="Lucida Sans" panose="020B0602030504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CCDA813-8634-49D6-A75B-7C0BC012B0C2}"/>
              </a:ext>
            </a:extLst>
          </p:cNvPr>
          <p:cNvSpPr txBox="1"/>
          <p:nvPr/>
        </p:nvSpPr>
        <p:spPr>
          <a:xfrm>
            <a:off x="2149062" y="5817790"/>
            <a:ext cx="469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3</a:t>
            </a:r>
            <a:endParaRPr lang="en-GB" sz="26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C19CCB7-3C76-4604-BD4D-7BD50A552796}"/>
              </a:ext>
            </a:extLst>
          </p:cNvPr>
          <p:cNvSpPr txBox="1"/>
          <p:nvPr/>
        </p:nvSpPr>
        <p:spPr>
          <a:xfrm>
            <a:off x="2847165" y="5795146"/>
            <a:ext cx="8235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Perspectives of future </a:t>
            </a:r>
            <a:r>
              <a:rPr lang="fr-FR" sz="2400" dirty="0" err="1"/>
              <a:t>work</a:t>
            </a:r>
            <a:r>
              <a:rPr lang="fr-FR" sz="2400" dirty="0"/>
              <a:t> and conclusion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89537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8E0CB9E-4620-413D-A759-73FE83B3DCAC}"/>
              </a:ext>
            </a:extLst>
          </p:cNvPr>
          <p:cNvGrpSpPr/>
          <p:nvPr/>
        </p:nvGrpSpPr>
        <p:grpSpPr>
          <a:xfrm>
            <a:off x="973405" y="1077122"/>
            <a:ext cx="10828601" cy="2351882"/>
            <a:chOff x="1140319" y="2191094"/>
            <a:chExt cx="10828601" cy="2351882"/>
          </a:xfrm>
        </p:grpSpPr>
        <p:sp>
          <p:nvSpPr>
            <p:cNvPr id="3" name="Rectangle à coins arrondis 3">
              <a:extLst>
                <a:ext uri="{FF2B5EF4-FFF2-40B4-BE49-F238E27FC236}">
                  <a16:creationId xmlns:a16="http://schemas.microsoft.com/office/drawing/2014/main" id="{6FB4A624-6660-4F41-BA86-D26B77B35488}"/>
                </a:ext>
              </a:extLst>
            </p:cNvPr>
            <p:cNvSpPr/>
            <p:nvPr/>
          </p:nvSpPr>
          <p:spPr>
            <a:xfrm>
              <a:off x="1140319" y="2191094"/>
              <a:ext cx="1885910" cy="1839686"/>
            </a:xfrm>
            <a:prstGeom prst="roundRect">
              <a:avLst/>
            </a:prstGeom>
            <a:gradFill flip="none" rotWithShape="1">
              <a:gsLst>
                <a:gs pos="0">
                  <a:srgbClr val="97D700"/>
                </a:gs>
                <a:gs pos="100000">
                  <a:srgbClr val="00AFD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600" dirty="0">
                <a:solidFill>
                  <a:srgbClr val="702082"/>
                </a:solidFill>
                <a:latin typeface="Lucida Sans" panose="020B0602030504020204" pitchFamily="34" charset="0"/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6AEF5D3-D6B2-4BF2-8074-DAC14EB70C67}"/>
                </a:ext>
              </a:extLst>
            </p:cNvPr>
            <p:cNvSpPr txBox="1"/>
            <p:nvPr/>
          </p:nvSpPr>
          <p:spPr>
            <a:xfrm>
              <a:off x="1140319" y="2326107"/>
              <a:ext cx="18723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600" dirty="0">
                  <a:solidFill>
                    <a:srgbClr val="702082"/>
                  </a:solidFill>
                  <a:latin typeface="Lucida Sans" panose="020B0602030504020204" pitchFamily="34" charset="0"/>
                </a:rPr>
                <a:t>3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0A8384F-DAD9-4EB8-88E6-757078A9A1C7}"/>
                </a:ext>
              </a:extLst>
            </p:cNvPr>
            <p:cNvSpPr txBox="1"/>
            <p:nvPr/>
          </p:nvSpPr>
          <p:spPr>
            <a:xfrm>
              <a:off x="3425372" y="2756994"/>
              <a:ext cx="85435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 err="1">
                  <a:solidFill>
                    <a:srgbClr val="702082"/>
                  </a:solidFill>
                  <a:latin typeface="Lucida Sans" panose="020B0602030504020204" pitchFamily="34" charset="0"/>
                </a:rPr>
                <a:t>Results</a:t>
              </a:r>
              <a:r>
                <a:rPr lang="fr-FR" sz="4000" dirty="0">
                  <a:solidFill>
                    <a:srgbClr val="702082"/>
                  </a:solidFill>
                  <a:latin typeface="Lucida Sans" panose="020B0602030504020204" pitchFamily="34" charset="0"/>
                </a:rPr>
                <a:t> on </a:t>
              </a:r>
              <a:r>
                <a:rPr lang="fr-FR" sz="4000" dirty="0" err="1">
                  <a:solidFill>
                    <a:srgbClr val="702082"/>
                  </a:solidFill>
                  <a:latin typeface="Lucida Sans" panose="020B0602030504020204" pitchFamily="34" charset="0"/>
                </a:rPr>
                <a:t>Epilepsiae</a:t>
              </a:r>
              <a:endParaRPr lang="fr-FR" sz="4000" dirty="0">
                <a:solidFill>
                  <a:srgbClr val="702082"/>
                </a:solidFill>
                <a:latin typeface="Lucida Sans" panose="020B0602030504020204" pitchFamily="34" charset="0"/>
              </a:endParaRPr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A153D3FC-5DA1-44CE-970F-9EC5546AAA29}"/>
                </a:ext>
              </a:extLst>
            </p:cNvPr>
            <p:cNvCxnSpPr/>
            <p:nvPr/>
          </p:nvCxnSpPr>
          <p:spPr>
            <a:xfrm>
              <a:off x="2423886" y="315685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3E254439-0D64-44F1-81B6-9A80AAE07B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319" y="4542972"/>
              <a:ext cx="7568861" cy="4"/>
            </a:xfrm>
            <a:prstGeom prst="line">
              <a:avLst/>
            </a:prstGeom>
            <a:ln w="34925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5B950D15-B504-46E2-A5BA-39BBFA4B919B}"/>
              </a:ext>
            </a:extLst>
          </p:cNvPr>
          <p:cNvSpPr txBox="1"/>
          <p:nvPr/>
        </p:nvSpPr>
        <p:spPr>
          <a:xfrm>
            <a:off x="3258458" y="3866737"/>
            <a:ext cx="7663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702082"/>
                </a:solidFill>
              </a:rPr>
              <a:t>Record-</a:t>
            </a:r>
            <a:r>
              <a:rPr lang="fr-FR" sz="2800" dirty="0" err="1">
                <a:solidFill>
                  <a:srgbClr val="702082"/>
                </a:solidFill>
              </a:rPr>
              <a:t>based</a:t>
            </a:r>
            <a:r>
              <a:rPr lang="fr-FR" sz="2800" dirty="0">
                <a:solidFill>
                  <a:srgbClr val="702082"/>
                </a:solidFill>
              </a:rPr>
              <a:t> </a:t>
            </a:r>
            <a:r>
              <a:rPr lang="fr-FR" sz="2800" dirty="0" err="1">
                <a:solidFill>
                  <a:srgbClr val="702082"/>
                </a:solidFill>
              </a:rPr>
              <a:t>approach</a:t>
            </a:r>
            <a:endParaRPr lang="fr-FR" sz="2800" dirty="0">
              <a:solidFill>
                <a:srgbClr val="70208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rgbClr val="702082"/>
                </a:solidFill>
              </a:rPr>
              <a:t>Results</a:t>
            </a:r>
            <a:r>
              <a:rPr lang="fr-FR" sz="2800" dirty="0">
                <a:solidFill>
                  <a:srgbClr val="702082"/>
                </a:solidFill>
              </a:rPr>
              <a:t> on 1s and 5s </a:t>
            </a:r>
            <a:r>
              <a:rPr lang="fr-FR" sz="2800" dirty="0" err="1">
                <a:solidFill>
                  <a:srgbClr val="702082"/>
                </a:solidFill>
              </a:rPr>
              <a:t>epochs</a:t>
            </a:r>
            <a:endParaRPr lang="fr-FR" sz="2800" dirty="0">
              <a:solidFill>
                <a:srgbClr val="702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73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2E2E9C9-4BE7-4AB1-9007-9C95BBFD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3FCC20-3D16-4349-9AC6-DAD35438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AB0312-C88D-4D9B-B9D6-AF57D316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1F00A59-1918-4A3E-9995-417E22DEC8A6}"/>
              </a:ext>
            </a:extLst>
          </p:cNvPr>
          <p:cNvGrpSpPr/>
          <p:nvPr/>
        </p:nvGrpSpPr>
        <p:grpSpPr>
          <a:xfrm>
            <a:off x="227011" y="152401"/>
            <a:ext cx="2020643" cy="404227"/>
            <a:chOff x="227012" y="152400"/>
            <a:chExt cx="6111313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BD243F-A96C-458E-97F3-758F546A8857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0AFA4A3-E14E-4E3B-AB76-96ED437EA1DE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Data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selection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95A31A3D-6FB2-4B43-AA50-E92B4882034B}"/>
              </a:ext>
            </a:extLst>
          </p:cNvPr>
          <p:cNvSpPr txBox="1"/>
          <p:nvPr/>
        </p:nvSpPr>
        <p:spPr>
          <a:xfrm>
            <a:off x="227013" y="1052513"/>
            <a:ext cx="11737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For the </a:t>
            </a:r>
            <a:r>
              <a:rPr lang="fr-FR" dirty="0" err="1"/>
              <a:t>evaluation</a:t>
            </a:r>
            <a:r>
              <a:rPr lang="fr-FR" dirty="0"/>
              <a:t> of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, </a:t>
            </a:r>
            <a:r>
              <a:rPr lang="fr-FR" dirty="0" err="1"/>
              <a:t>only</a:t>
            </a:r>
            <a:r>
              <a:rPr lang="fr-FR" dirty="0"/>
              <a:t> patients </a:t>
            </a:r>
            <a:r>
              <a:rPr lang="fr-FR" dirty="0" err="1"/>
              <a:t>satisfying</a:t>
            </a:r>
            <a:r>
              <a:rPr lang="fr-FR" dirty="0"/>
              <a:t> the </a:t>
            </a:r>
            <a:r>
              <a:rPr lang="fr-FR" dirty="0" err="1"/>
              <a:t>following</a:t>
            </a:r>
            <a:r>
              <a:rPr lang="fr-FR" dirty="0"/>
              <a:t> conditions are </a:t>
            </a:r>
            <a:r>
              <a:rPr lang="fr-FR" dirty="0" err="1"/>
              <a:t>considered</a:t>
            </a:r>
            <a:r>
              <a:rPr lang="fr-FR" dirty="0"/>
              <a:t>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Patients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b="1" dirty="0"/>
              <a:t>at least </a:t>
            </a:r>
            <a:r>
              <a:rPr lang="fr-FR" b="1" dirty="0" err="1"/>
              <a:t>two</a:t>
            </a:r>
            <a:r>
              <a:rPr lang="fr-FR" b="1" dirty="0"/>
              <a:t> </a:t>
            </a:r>
            <a:r>
              <a:rPr lang="fr-FR" b="1" dirty="0" err="1"/>
              <a:t>recordings</a:t>
            </a:r>
            <a:r>
              <a:rPr lang="fr-FR" b="1" dirty="0"/>
              <a:t>/sessions</a:t>
            </a:r>
            <a:r>
              <a:rPr lang="fr-FR" dirty="0"/>
              <a:t> (</a:t>
            </a: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hours</a:t>
            </a:r>
            <a:r>
              <a:rPr lang="fr-FR" dirty="0"/>
              <a:t> of </a:t>
            </a:r>
            <a:r>
              <a:rPr lang="fr-FR" dirty="0" err="1"/>
              <a:t>iEEG</a:t>
            </a:r>
            <a:r>
              <a:rPr lang="fr-FR" dirty="0"/>
              <a:t>)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Patients </a:t>
            </a:r>
            <a:r>
              <a:rPr lang="fr-FR" dirty="0" err="1"/>
              <a:t>should</a:t>
            </a:r>
            <a:r>
              <a:rPr lang="fr-FR" dirty="0"/>
              <a:t> have </a:t>
            </a:r>
            <a:r>
              <a:rPr lang="fr-FR" b="1" dirty="0"/>
              <a:t>at least </a:t>
            </a:r>
            <a:r>
              <a:rPr lang="fr-FR" b="1" dirty="0" err="1"/>
              <a:t>two</a:t>
            </a:r>
            <a:r>
              <a:rPr lang="fr-FR" b="1" dirty="0"/>
              <a:t> </a:t>
            </a:r>
            <a:r>
              <a:rPr lang="fr-FR" b="1" dirty="0" err="1"/>
              <a:t>annotated</a:t>
            </a:r>
            <a:r>
              <a:rPr lang="fr-FR" b="1" dirty="0"/>
              <a:t> </a:t>
            </a:r>
            <a:r>
              <a:rPr lang="fr-FR" b="1" dirty="0" err="1"/>
              <a:t>seizures</a:t>
            </a:r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lvl="1"/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/>
              <a:t>Note</a:t>
            </a:r>
            <a:r>
              <a:rPr lang="fr-FR" dirty="0"/>
              <a:t>:</a:t>
            </a:r>
            <a:r>
              <a:rPr lang="fr-FR" b="1" dirty="0"/>
              <a:t> </a:t>
            </a:r>
            <a:r>
              <a:rPr lang="fr-FR" dirty="0" err="1">
                <a:solidFill>
                  <a:srgbClr val="702082"/>
                </a:solidFill>
              </a:rPr>
              <a:t>Electrographic</a:t>
            </a:r>
            <a:r>
              <a:rPr lang="fr-FR" dirty="0">
                <a:solidFill>
                  <a:srgbClr val="702082"/>
                </a:solidFill>
              </a:rPr>
              <a:t> </a:t>
            </a:r>
            <a:r>
              <a:rPr lang="fr-FR" dirty="0" err="1">
                <a:solidFill>
                  <a:srgbClr val="702082"/>
                </a:solidFill>
              </a:rPr>
              <a:t>seizures</a:t>
            </a:r>
            <a:r>
              <a:rPr lang="fr-FR" dirty="0">
                <a:solidFill>
                  <a:srgbClr val="702082"/>
                </a:solidFill>
              </a:rPr>
              <a:t> (</a:t>
            </a:r>
            <a:r>
              <a:rPr lang="fr-FR" dirty="0" err="1">
                <a:solidFill>
                  <a:srgbClr val="702082"/>
                </a:solidFill>
              </a:rPr>
              <a:t>seizures</a:t>
            </a:r>
            <a:r>
              <a:rPr lang="fr-FR" dirty="0">
                <a:solidFill>
                  <a:srgbClr val="702082"/>
                </a:solidFill>
              </a:rPr>
              <a:t> </a:t>
            </a:r>
            <a:r>
              <a:rPr lang="fr-FR" dirty="0" err="1">
                <a:solidFill>
                  <a:srgbClr val="702082"/>
                </a:solidFill>
              </a:rPr>
              <a:t>without</a:t>
            </a:r>
            <a:r>
              <a:rPr lang="fr-FR" dirty="0">
                <a:solidFill>
                  <a:srgbClr val="702082"/>
                </a:solidFill>
              </a:rPr>
              <a:t> </a:t>
            </a:r>
            <a:r>
              <a:rPr lang="fr-FR" dirty="0" err="1">
                <a:solidFill>
                  <a:srgbClr val="702082"/>
                </a:solidFill>
              </a:rPr>
              <a:t>any</a:t>
            </a:r>
            <a:r>
              <a:rPr lang="fr-FR" dirty="0">
                <a:solidFill>
                  <a:srgbClr val="702082"/>
                </a:solidFill>
              </a:rPr>
              <a:t> </a:t>
            </a:r>
            <a:r>
              <a:rPr lang="fr-FR" dirty="0" err="1">
                <a:solidFill>
                  <a:srgbClr val="702082"/>
                </a:solidFill>
              </a:rPr>
              <a:t>associated</a:t>
            </a:r>
            <a:r>
              <a:rPr lang="fr-FR" dirty="0">
                <a:solidFill>
                  <a:srgbClr val="702082"/>
                </a:solidFill>
              </a:rPr>
              <a:t> </a:t>
            </a:r>
            <a:r>
              <a:rPr lang="fr-FR" dirty="0" err="1">
                <a:solidFill>
                  <a:srgbClr val="702082"/>
                </a:solidFill>
              </a:rPr>
              <a:t>clinical</a:t>
            </a:r>
            <a:r>
              <a:rPr lang="fr-FR" dirty="0">
                <a:solidFill>
                  <a:srgbClr val="702082"/>
                </a:solidFill>
              </a:rPr>
              <a:t> </a:t>
            </a:r>
            <a:r>
              <a:rPr lang="fr-FR" dirty="0" err="1">
                <a:solidFill>
                  <a:srgbClr val="702082"/>
                </a:solidFill>
              </a:rPr>
              <a:t>symptoms</a:t>
            </a:r>
            <a:r>
              <a:rPr lang="fr-FR" dirty="0">
                <a:solidFill>
                  <a:srgbClr val="702082"/>
                </a:solidFill>
              </a:rPr>
              <a:t>) </a:t>
            </a:r>
            <a:r>
              <a:rPr lang="fr-FR" dirty="0" err="1">
                <a:solidFill>
                  <a:srgbClr val="702082"/>
                </a:solidFill>
              </a:rPr>
              <a:t>were</a:t>
            </a:r>
            <a:r>
              <a:rPr lang="fr-FR" dirty="0">
                <a:solidFill>
                  <a:srgbClr val="702082"/>
                </a:solidFill>
              </a:rPr>
              <a:t> not </a:t>
            </a:r>
            <a:r>
              <a:rPr lang="fr-FR" dirty="0" err="1">
                <a:solidFill>
                  <a:srgbClr val="702082"/>
                </a:solidFill>
              </a:rPr>
              <a:t>considered</a:t>
            </a:r>
            <a:r>
              <a:rPr lang="fr-FR" dirty="0">
                <a:solidFill>
                  <a:srgbClr val="702082"/>
                </a:solidFill>
              </a:rPr>
              <a:t> in the annotations.</a:t>
            </a:r>
            <a:endParaRPr lang="en-GB" dirty="0">
              <a:solidFill>
                <a:srgbClr val="702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22209CD-9101-46CB-AA87-899BD9EE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CC37AE-67DB-4465-ABCD-C7A9B94E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57A18F-B7C5-4555-87CE-0ECCC5D2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B1D52F3-21EB-4ECE-A836-583E9309F9FC}"/>
              </a:ext>
            </a:extLst>
          </p:cNvPr>
          <p:cNvGrpSpPr/>
          <p:nvPr/>
        </p:nvGrpSpPr>
        <p:grpSpPr>
          <a:xfrm>
            <a:off x="227010" y="152401"/>
            <a:ext cx="5743137" cy="646331"/>
            <a:chOff x="227012" y="152400"/>
            <a:chExt cx="6111313" cy="10334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EDAA95-4387-41A5-B3CA-8DC9D8B60632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0D1A1D0-57C6-47B8-A426-F5AF929F9A1E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103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(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Nested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) cross-validation scores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with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1s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epochs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C8A65987-BBE5-41D2-B609-BA1A7137F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637" y="1204317"/>
            <a:ext cx="9213968" cy="461928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812E333-4EDB-4F55-A7EB-B0ED644BC338}"/>
              </a:ext>
            </a:extLst>
          </p:cNvPr>
          <p:cNvSpPr txBox="1"/>
          <p:nvPr/>
        </p:nvSpPr>
        <p:spPr>
          <a:xfrm>
            <a:off x="227014" y="5818259"/>
            <a:ext cx="1173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Bars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color</a:t>
            </a:r>
            <a:r>
              <a:rPr lang="fr-FR" dirty="0"/>
              <a:t> correspond to </a:t>
            </a:r>
            <a:r>
              <a:rPr lang="fr-FR" dirty="0" err="1"/>
              <a:t>different</a:t>
            </a:r>
            <a:r>
              <a:rPr lang="fr-FR" dirty="0"/>
              <a:t> records/sessions for the </a:t>
            </a:r>
            <a:r>
              <a:rPr lang="fr-FR" b="1" dirty="0" err="1"/>
              <a:t>same</a:t>
            </a:r>
            <a:r>
              <a:rPr lang="fr-FR" b="1" dirty="0"/>
              <a:t> patient</a:t>
            </a:r>
            <a:r>
              <a:rPr lang="fr-F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45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7183D70-DC7D-4AE4-806C-017A0B4B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C8E121-3DF7-4434-AAB8-4F890B06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AB9AFA-606E-4186-9F48-CC910774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A118950-C13E-445E-AFF2-8A1AD1408D30}"/>
              </a:ext>
            </a:extLst>
          </p:cNvPr>
          <p:cNvGrpSpPr/>
          <p:nvPr/>
        </p:nvGrpSpPr>
        <p:grpSpPr>
          <a:xfrm>
            <a:off x="227010" y="152401"/>
            <a:ext cx="4533769" cy="404227"/>
            <a:chOff x="227012" y="152400"/>
            <a:chExt cx="6111313" cy="6463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D4DE28-05ED-43E1-A176-3E7FD36C49EB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51C0E65-B0C9-4CFA-A229-FE61B80CC6E7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Cross-validation scores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with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5s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epochs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 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739C9144-BF14-49BD-A33F-E4388A3E5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643" y="1189882"/>
            <a:ext cx="9334707" cy="469767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BA9D558-2A9E-4DD2-A9D1-137DD02081DA}"/>
              </a:ext>
            </a:extLst>
          </p:cNvPr>
          <p:cNvSpPr txBox="1"/>
          <p:nvPr/>
        </p:nvSpPr>
        <p:spPr>
          <a:xfrm>
            <a:off x="227014" y="5818259"/>
            <a:ext cx="1173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Bars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color</a:t>
            </a:r>
            <a:r>
              <a:rPr lang="fr-FR" dirty="0"/>
              <a:t> correspond to </a:t>
            </a:r>
            <a:r>
              <a:rPr lang="fr-FR" dirty="0" err="1"/>
              <a:t>different</a:t>
            </a:r>
            <a:r>
              <a:rPr lang="fr-FR" dirty="0"/>
              <a:t> records/sessions for the </a:t>
            </a:r>
            <a:r>
              <a:rPr lang="fr-FR" b="1" dirty="0" err="1"/>
              <a:t>same</a:t>
            </a:r>
            <a:r>
              <a:rPr lang="fr-FR" b="1" dirty="0"/>
              <a:t> patient</a:t>
            </a:r>
            <a:r>
              <a:rPr lang="fr-F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792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63BE88A-C499-4E4B-9D45-8D71249B2808}"/>
              </a:ext>
            </a:extLst>
          </p:cNvPr>
          <p:cNvSpPr/>
          <p:nvPr/>
        </p:nvSpPr>
        <p:spPr>
          <a:xfrm>
            <a:off x="10407015" y="2364464"/>
            <a:ext cx="1497845" cy="577256"/>
          </a:xfrm>
          <a:prstGeom prst="rect">
            <a:avLst/>
          </a:prstGeom>
          <a:solidFill>
            <a:srgbClr val="229DD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67822BA-8BEE-47ED-B1CE-400750A3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FA6D8A-C7C6-4F0B-A2AD-C43E3FB4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01C601-03B8-4905-BFD3-5DC91B21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68BC5ED-74AC-4A09-B54B-C45CA756B888}"/>
              </a:ext>
            </a:extLst>
          </p:cNvPr>
          <p:cNvGrpSpPr/>
          <p:nvPr/>
        </p:nvGrpSpPr>
        <p:grpSpPr>
          <a:xfrm>
            <a:off x="227010" y="152401"/>
            <a:ext cx="6044003" cy="404227"/>
            <a:chOff x="227012" y="152400"/>
            <a:chExt cx="6111313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9C69AB-09E7-42C5-A7CE-6388F8213FB6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EF122AA-FBA3-4606-8AB9-7B89E22BF1AE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Comparison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to a top state-of-the art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approach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(1/2)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9EFF1F7F-60D7-4B0B-9AB2-D37046A21ED4}"/>
              </a:ext>
            </a:extLst>
          </p:cNvPr>
          <p:cNvSpPr txBox="1"/>
          <p:nvPr/>
        </p:nvSpPr>
        <p:spPr>
          <a:xfrm>
            <a:off x="227013" y="1052513"/>
            <a:ext cx="1173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obtained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Weighted</a:t>
            </a:r>
            <a:r>
              <a:rPr lang="fr-FR" dirty="0"/>
              <a:t> Ensemble are </a:t>
            </a:r>
            <a:r>
              <a:rPr lang="fr-FR" dirty="0" err="1"/>
              <a:t>compared</a:t>
            </a:r>
            <a:r>
              <a:rPr lang="fr-FR" dirty="0"/>
              <a:t> to the </a:t>
            </a:r>
            <a:r>
              <a:rPr lang="fr-FR" dirty="0" err="1"/>
              <a:t>algorithm</a:t>
            </a:r>
            <a:r>
              <a:rPr lang="fr-FR" dirty="0"/>
              <a:t> for </a:t>
            </a:r>
            <a:r>
              <a:rPr lang="fr-FR" dirty="0" err="1"/>
              <a:t>seizure</a:t>
            </a:r>
            <a:r>
              <a:rPr lang="fr-FR" dirty="0"/>
              <a:t> </a:t>
            </a:r>
            <a:r>
              <a:rPr lang="fr-FR" dirty="0" err="1"/>
              <a:t>detection</a:t>
            </a:r>
            <a:r>
              <a:rPr lang="fr-FR" dirty="0"/>
              <a:t> </a:t>
            </a:r>
            <a:r>
              <a:rPr lang="fr-FR" dirty="0" err="1"/>
              <a:t>described</a:t>
            </a:r>
            <a:r>
              <a:rPr lang="fr-FR" dirty="0"/>
              <a:t> in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Kharbouch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et al., 2011]</a:t>
            </a:r>
            <a:r>
              <a:rPr lang="fr-FR" dirty="0"/>
              <a:t>: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9852A4F-7F2C-48E4-8803-283F62C6384E}"/>
              </a:ext>
            </a:extLst>
          </p:cNvPr>
          <p:cNvCxnSpPr/>
          <p:nvPr/>
        </p:nvCxnSpPr>
        <p:spPr>
          <a:xfrm>
            <a:off x="627946" y="4674998"/>
            <a:ext cx="4277032" cy="0"/>
          </a:xfrm>
          <a:prstGeom prst="line">
            <a:avLst/>
          </a:prstGeom>
          <a:ln w="28575">
            <a:solidFill>
              <a:srgbClr val="702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F40B693-558F-402A-90FC-46E4DD63514D}"/>
              </a:ext>
            </a:extLst>
          </p:cNvPr>
          <p:cNvCxnSpPr/>
          <p:nvPr/>
        </p:nvCxnSpPr>
        <p:spPr>
          <a:xfrm>
            <a:off x="627946" y="4551111"/>
            <a:ext cx="0" cy="206478"/>
          </a:xfrm>
          <a:prstGeom prst="line">
            <a:avLst/>
          </a:prstGeom>
          <a:ln w="28575">
            <a:solidFill>
              <a:srgbClr val="702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3894C56-85C7-42A9-813F-BC272A7793FB}"/>
              </a:ext>
            </a:extLst>
          </p:cNvPr>
          <p:cNvCxnSpPr/>
          <p:nvPr/>
        </p:nvCxnSpPr>
        <p:spPr>
          <a:xfrm>
            <a:off x="4904978" y="4570776"/>
            <a:ext cx="0" cy="206478"/>
          </a:xfrm>
          <a:prstGeom prst="line">
            <a:avLst/>
          </a:prstGeom>
          <a:ln w="28575">
            <a:solidFill>
              <a:srgbClr val="702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3D6D63D-5C63-460B-A83B-58740363FDDC}"/>
              </a:ext>
            </a:extLst>
          </p:cNvPr>
          <p:cNvCxnSpPr/>
          <p:nvPr/>
        </p:nvCxnSpPr>
        <p:spPr>
          <a:xfrm>
            <a:off x="582162" y="5742391"/>
            <a:ext cx="4277032" cy="0"/>
          </a:xfrm>
          <a:prstGeom prst="straightConnector1">
            <a:avLst/>
          </a:prstGeom>
          <a:ln>
            <a:solidFill>
              <a:srgbClr val="70208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F0C62552-0AF0-4481-BB6A-F7CFD9E564FF}"/>
              </a:ext>
            </a:extLst>
          </p:cNvPr>
          <p:cNvSpPr txBox="1"/>
          <p:nvPr/>
        </p:nvSpPr>
        <p:spPr>
          <a:xfrm>
            <a:off x="2104098" y="5775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5s </a:t>
            </a:r>
            <a:r>
              <a:rPr lang="fr-FR" dirty="0" err="1"/>
              <a:t>epoch</a:t>
            </a:r>
            <a:endParaRPr lang="en-GB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5F7BE4B-7CD0-4207-9394-F7C3C84272F7}"/>
              </a:ext>
            </a:extLst>
          </p:cNvPr>
          <p:cNvGrpSpPr/>
          <p:nvPr/>
        </p:nvGrpSpPr>
        <p:grpSpPr>
          <a:xfrm>
            <a:off x="627946" y="4230580"/>
            <a:ext cx="905551" cy="227126"/>
            <a:chOff x="2038228" y="3125675"/>
            <a:chExt cx="905551" cy="227126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C40C72DA-D766-4B53-A939-6591ABB1B886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249562"/>
              <a:ext cx="90555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F6CD0570-8CF2-4258-9BDA-38CCBCF05BC9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125675"/>
              <a:ext cx="0" cy="2064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316DE87-A9A0-4C98-B575-DB01F73FCE53}"/>
                </a:ext>
              </a:extLst>
            </p:cNvPr>
            <p:cNvCxnSpPr>
              <a:cxnSpLocks/>
            </p:cNvCxnSpPr>
            <p:nvPr/>
          </p:nvCxnSpPr>
          <p:spPr>
            <a:xfrm>
              <a:off x="2943779" y="3146323"/>
              <a:ext cx="0" cy="2064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FDC8B54-668E-46E1-AF0D-1413B0C324B2}"/>
              </a:ext>
            </a:extLst>
          </p:cNvPr>
          <p:cNvGrpSpPr/>
          <p:nvPr/>
        </p:nvGrpSpPr>
        <p:grpSpPr>
          <a:xfrm>
            <a:off x="1080721" y="3920373"/>
            <a:ext cx="905551" cy="227126"/>
            <a:chOff x="2038228" y="3125675"/>
            <a:chExt cx="905551" cy="227126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823D5089-C610-458A-BCA3-FF07F5608E6F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249562"/>
              <a:ext cx="905551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DDB4079-08BD-4797-A058-96F0CA3B4B0A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125675"/>
              <a:ext cx="0" cy="206478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B11023A6-142A-4824-83D7-682F40A54CC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779" y="3146323"/>
              <a:ext cx="0" cy="206478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C00FB3B-5CF0-411A-AFFA-0992C1D211C2}"/>
              </a:ext>
            </a:extLst>
          </p:cNvPr>
          <p:cNvGrpSpPr/>
          <p:nvPr/>
        </p:nvGrpSpPr>
        <p:grpSpPr>
          <a:xfrm>
            <a:off x="1533494" y="3570836"/>
            <a:ext cx="905551" cy="227126"/>
            <a:chOff x="2038228" y="3125675"/>
            <a:chExt cx="905551" cy="227126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9B72CF8A-2E32-4216-8135-7A3400815AE3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249562"/>
              <a:ext cx="905551" cy="0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34BDDAC0-C77F-4839-BB68-94B298107DD2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125675"/>
              <a:ext cx="0" cy="206478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92A9A8CB-3517-4B9C-8833-418AD1399C09}"/>
                </a:ext>
              </a:extLst>
            </p:cNvPr>
            <p:cNvCxnSpPr>
              <a:cxnSpLocks/>
            </p:cNvCxnSpPr>
            <p:nvPr/>
          </p:nvCxnSpPr>
          <p:spPr>
            <a:xfrm>
              <a:off x="2943779" y="3146323"/>
              <a:ext cx="0" cy="206478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40CADC4-EE5A-449F-8CAC-23BA3A57B9F0}"/>
              </a:ext>
            </a:extLst>
          </p:cNvPr>
          <p:cNvGrpSpPr/>
          <p:nvPr/>
        </p:nvGrpSpPr>
        <p:grpSpPr>
          <a:xfrm>
            <a:off x="1986270" y="3222774"/>
            <a:ext cx="905551" cy="227126"/>
            <a:chOff x="2038228" y="3125675"/>
            <a:chExt cx="905551" cy="227126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42DF8057-2649-4D2C-B298-5C37DD8C673D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249562"/>
              <a:ext cx="905551" cy="0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CF5AB81B-0687-42C9-9DFB-EBCD900FA376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125675"/>
              <a:ext cx="0" cy="206478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8ACEBE20-C112-47CC-BA3F-219B3F166ED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779" y="3146323"/>
              <a:ext cx="0" cy="206478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41F1838D-F23B-4039-B28B-FED7C44FFE2E}"/>
              </a:ext>
            </a:extLst>
          </p:cNvPr>
          <p:cNvCxnSpPr>
            <a:cxnSpLocks/>
          </p:cNvCxnSpPr>
          <p:nvPr/>
        </p:nvCxnSpPr>
        <p:spPr>
          <a:xfrm>
            <a:off x="4904978" y="2344753"/>
            <a:ext cx="0" cy="2607515"/>
          </a:xfrm>
          <a:prstGeom prst="line">
            <a:avLst/>
          </a:prstGeom>
          <a:ln>
            <a:solidFill>
              <a:srgbClr val="70208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FB666F8-9CF6-45E5-917C-EE81FCC129A2}"/>
              </a:ext>
            </a:extLst>
          </p:cNvPr>
          <p:cNvCxnSpPr>
            <a:cxnSpLocks/>
          </p:cNvCxnSpPr>
          <p:nvPr/>
        </p:nvCxnSpPr>
        <p:spPr>
          <a:xfrm flipH="1">
            <a:off x="2439045" y="2467656"/>
            <a:ext cx="3" cy="2484117"/>
          </a:xfrm>
          <a:prstGeom prst="line">
            <a:avLst/>
          </a:prstGeom>
          <a:ln>
            <a:solidFill>
              <a:srgbClr val="70208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735D4B9-386F-4040-AB59-703C3CCE6EAB}"/>
              </a:ext>
            </a:extLst>
          </p:cNvPr>
          <p:cNvCxnSpPr>
            <a:cxnSpLocks/>
          </p:cNvCxnSpPr>
          <p:nvPr/>
        </p:nvCxnSpPr>
        <p:spPr>
          <a:xfrm>
            <a:off x="1533494" y="2344258"/>
            <a:ext cx="0" cy="2607515"/>
          </a:xfrm>
          <a:prstGeom prst="line">
            <a:avLst/>
          </a:prstGeom>
          <a:ln>
            <a:solidFill>
              <a:srgbClr val="70208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78002A4-E0CA-42E6-BB89-4FE2CE5F052E}"/>
              </a:ext>
            </a:extLst>
          </p:cNvPr>
          <p:cNvCxnSpPr>
            <a:cxnSpLocks/>
          </p:cNvCxnSpPr>
          <p:nvPr/>
        </p:nvCxnSpPr>
        <p:spPr>
          <a:xfrm>
            <a:off x="627946" y="2488304"/>
            <a:ext cx="0" cy="2463964"/>
          </a:xfrm>
          <a:prstGeom prst="line">
            <a:avLst/>
          </a:prstGeom>
          <a:ln>
            <a:solidFill>
              <a:srgbClr val="70208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0F648356-6577-4F15-80E0-82ABB37D0912}"/>
              </a:ext>
            </a:extLst>
          </p:cNvPr>
          <p:cNvCxnSpPr>
            <a:cxnSpLocks/>
          </p:cNvCxnSpPr>
          <p:nvPr/>
        </p:nvCxnSpPr>
        <p:spPr>
          <a:xfrm>
            <a:off x="3999427" y="2344258"/>
            <a:ext cx="0" cy="2607515"/>
          </a:xfrm>
          <a:prstGeom prst="line">
            <a:avLst/>
          </a:prstGeom>
          <a:ln>
            <a:solidFill>
              <a:srgbClr val="70208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3C437B1-884B-488E-B98E-597130F92D13}"/>
              </a:ext>
            </a:extLst>
          </p:cNvPr>
          <p:cNvGrpSpPr/>
          <p:nvPr/>
        </p:nvGrpSpPr>
        <p:grpSpPr>
          <a:xfrm>
            <a:off x="3999427" y="2323610"/>
            <a:ext cx="905551" cy="227126"/>
            <a:chOff x="2038228" y="3125675"/>
            <a:chExt cx="905551" cy="227126"/>
          </a:xfrm>
        </p:grpSpPr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DDBB1F55-98CB-43FA-82B8-97B23107FAD7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249562"/>
              <a:ext cx="905551" cy="0"/>
            </a:xfrm>
            <a:prstGeom prst="line">
              <a:avLst/>
            </a:prstGeom>
            <a:ln w="28575">
              <a:solidFill>
                <a:srgbClr val="229D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FA888D4A-196A-4049-AD9E-8FD5CB4EE9A7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125675"/>
              <a:ext cx="0" cy="206478"/>
            </a:xfrm>
            <a:prstGeom prst="line">
              <a:avLst/>
            </a:prstGeom>
            <a:ln w="28575">
              <a:solidFill>
                <a:srgbClr val="229D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88463C06-7896-4C3B-9E10-E857B8E56836}"/>
                </a:ext>
              </a:extLst>
            </p:cNvPr>
            <p:cNvCxnSpPr>
              <a:cxnSpLocks/>
            </p:cNvCxnSpPr>
            <p:nvPr/>
          </p:nvCxnSpPr>
          <p:spPr>
            <a:xfrm>
              <a:off x="2943779" y="3146323"/>
              <a:ext cx="0" cy="206478"/>
            </a:xfrm>
            <a:prstGeom prst="line">
              <a:avLst/>
            </a:prstGeom>
            <a:ln w="28575">
              <a:solidFill>
                <a:srgbClr val="229D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17EE85A7-67BE-4BF3-8FB8-90ED9ABF2C1C}"/>
              </a:ext>
            </a:extLst>
          </p:cNvPr>
          <p:cNvGrpSpPr/>
          <p:nvPr/>
        </p:nvGrpSpPr>
        <p:grpSpPr>
          <a:xfrm>
            <a:off x="3546651" y="2674622"/>
            <a:ext cx="905551" cy="227126"/>
            <a:chOff x="2038228" y="3125675"/>
            <a:chExt cx="905551" cy="227126"/>
          </a:xfrm>
        </p:grpSpPr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13137015-7554-4A81-BF4E-23156E2EC9B8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249562"/>
              <a:ext cx="905551" cy="0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548C517B-60BA-4421-8571-2899D2D22588}"/>
                </a:ext>
              </a:extLst>
            </p:cNvPr>
            <p:cNvCxnSpPr>
              <a:cxnSpLocks/>
            </p:cNvCxnSpPr>
            <p:nvPr/>
          </p:nvCxnSpPr>
          <p:spPr>
            <a:xfrm>
              <a:off x="2038228" y="3125675"/>
              <a:ext cx="0" cy="206478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1326619A-788A-4379-9C90-1C5FF78C4E43}"/>
                </a:ext>
              </a:extLst>
            </p:cNvPr>
            <p:cNvCxnSpPr>
              <a:cxnSpLocks/>
            </p:cNvCxnSpPr>
            <p:nvPr/>
          </p:nvCxnSpPr>
          <p:spPr>
            <a:xfrm>
              <a:off x="2943779" y="3146323"/>
              <a:ext cx="0" cy="206478"/>
            </a:xfrm>
            <a:prstGeom prst="line">
              <a:avLst/>
            </a:prstGeom>
            <a:ln w="12700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5A5AE1C4-B81E-481B-8B8B-9E5E67320737}"/>
              </a:ext>
            </a:extLst>
          </p:cNvPr>
          <p:cNvSpPr txBox="1"/>
          <p:nvPr/>
        </p:nvSpPr>
        <p:spPr>
          <a:xfrm>
            <a:off x="3037832" y="2874231"/>
            <a:ext cx="47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</a:t>
            </a:r>
            <a:endParaRPr lang="en-GB" dirty="0"/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8C4372BA-7B3E-4C64-B196-CC8EA24B8276}"/>
              </a:ext>
            </a:extLst>
          </p:cNvPr>
          <p:cNvCxnSpPr>
            <a:cxnSpLocks/>
          </p:cNvCxnSpPr>
          <p:nvPr/>
        </p:nvCxnSpPr>
        <p:spPr>
          <a:xfrm>
            <a:off x="610248" y="5114499"/>
            <a:ext cx="923246" cy="0"/>
          </a:xfrm>
          <a:prstGeom prst="straightConnector1">
            <a:avLst/>
          </a:prstGeom>
          <a:ln>
            <a:solidFill>
              <a:srgbClr val="70208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A53B3F7C-537F-4A68-9818-9BE5F4B732CF}"/>
              </a:ext>
            </a:extLst>
          </p:cNvPr>
          <p:cNvSpPr txBox="1"/>
          <p:nvPr/>
        </p:nvSpPr>
        <p:spPr>
          <a:xfrm>
            <a:off x="472989" y="517367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1s </a:t>
            </a:r>
            <a:r>
              <a:rPr lang="fr-FR" dirty="0" err="1"/>
              <a:t>epoch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1CAE14D-56D9-4A0C-BAB7-417179D6E78D}"/>
              </a:ext>
            </a:extLst>
          </p:cNvPr>
          <p:cNvSpPr/>
          <p:nvPr/>
        </p:nvSpPr>
        <p:spPr>
          <a:xfrm>
            <a:off x="6043402" y="2385994"/>
            <a:ext cx="5861458" cy="577256"/>
          </a:xfrm>
          <a:prstGeom prst="rect">
            <a:avLst/>
          </a:prstGeom>
          <a:noFill/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5D13A770-293D-4581-9009-CFE7E041D34F}"/>
                  </a:ext>
                </a:extLst>
              </p:cNvPr>
              <p:cNvSpPr txBox="1"/>
              <p:nvPr/>
            </p:nvSpPr>
            <p:spPr>
              <a:xfrm>
                <a:off x="6088292" y="2504538"/>
                <a:ext cx="1216167" cy="331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1, 1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1, 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5D13A770-293D-4581-9009-CFE7E041D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292" y="2504538"/>
                <a:ext cx="1216167" cy="331822"/>
              </a:xfrm>
              <a:prstGeom prst="rect">
                <a:avLst/>
              </a:prstGeom>
              <a:blipFill>
                <a:blip r:embed="rId2"/>
                <a:stretch>
                  <a:fillRect l="-5528" r="-1508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0E1F273-5B04-4844-9540-AD0475A56F46}"/>
                  </a:ext>
                </a:extLst>
              </p:cNvPr>
              <p:cNvSpPr txBox="1"/>
              <p:nvPr/>
            </p:nvSpPr>
            <p:spPr>
              <a:xfrm>
                <a:off x="7509053" y="2501324"/>
                <a:ext cx="1216167" cy="331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2, 1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2, 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90E1F273-5B04-4844-9540-AD0475A56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053" y="2501324"/>
                <a:ext cx="1216167" cy="331822"/>
              </a:xfrm>
              <a:prstGeom prst="rect">
                <a:avLst/>
              </a:prstGeom>
              <a:blipFill>
                <a:blip r:embed="rId3"/>
                <a:stretch>
                  <a:fillRect l="-6030" r="-201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4598B157-07B9-41C2-BB4D-236A72B55BDD}"/>
                  </a:ext>
                </a:extLst>
              </p:cNvPr>
              <p:cNvSpPr txBox="1"/>
              <p:nvPr/>
            </p:nvSpPr>
            <p:spPr>
              <a:xfrm>
                <a:off x="10451904" y="2478009"/>
                <a:ext cx="1497846" cy="331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 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4598B157-07B9-41C2-BB4D-236A72B55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904" y="2478009"/>
                <a:ext cx="1497846" cy="331822"/>
              </a:xfrm>
              <a:prstGeom prst="rect">
                <a:avLst/>
              </a:prstGeom>
              <a:blipFill>
                <a:blip r:embed="rId4"/>
                <a:stretch>
                  <a:fillRect l="-4490" r="-1224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91112BB4-4DF8-4CD7-8D89-1B8BBABE29F9}"/>
              </a:ext>
            </a:extLst>
          </p:cNvPr>
          <p:cNvSpPr/>
          <p:nvPr/>
        </p:nvSpPr>
        <p:spPr>
          <a:xfrm>
            <a:off x="6043399" y="2385994"/>
            <a:ext cx="1305946" cy="57725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4EC81D-9428-4D56-BA1D-5EFAD84BA24E}"/>
              </a:ext>
            </a:extLst>
          </p:cNvPr>
          <p:cNvSpPr/>
          <p:nvPr/>
        </p:nvSpPr>
        <p:spPr>
          <a:xfrm>
            <a:off x="7464163" y="2407524"/>
            <a:ext cx="1305946" cy="577256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E749E565-C534-44F8-9EDB-0FD48C5D805E}"/>
              </a:ext>
            </a:extLst>
          </p:cNvPr>
          <p:cNvSpPr txBox="1"/>
          <p:nvPr/>
        </p:nvSpPr>
        <p:spPr>
          <a:xfrm>
            <a:off x="6454399" y="3081129"/>
            <a:ext cx="5038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Concatenation</a:t>
            </a:r>
            <a:r>
              <a:rPr lang="fr-FR" dirty="0"/>
              <a:t> of </a:t>
            </a:r>
            <a:r>
              <a:rPr lang="fr-FR" dirty="0" err="1"/>
              <a:t>features</a:t>
            </a:r>
            <a:r>
              <a:rPr lang="fr-FR" dirty="0"/>
              <a:t> </a:t>
            </a:r>
            <a:r>
              <a:rPr lang="fr-FR" dirty="0" err="1"/>
              <a:t>extracted</a:t>
            </a:r>
            <a:r>
              <a:rPr lang="fr-FR" dirty="0"/>
              <a:t> on </a:t>
            </a:r>
            <a:r>
              <a:rPr lang="fr-FR" dirty="0" err="1"/>
              <a:t>each</a:t>
            </a:r>
            <a:r>
              <a:rPr lang="fr-FR" dirty="0"/>
              <a:t> 1s </a:t>
            </a:r>
            <a:r>
              <a:rPr lang="fr-FR" dirty="0" err="1"/>
              <a:t>epochs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a single </a:t>
            </a:r>
            <a:r>
              <a:rPr lang="fr-FR" dirty="0" err="1"/>
              <a:t>feature</a:t>
            </a:r>
            <a:r>
              <a:rPr lang="fr-FR" dirty="0"/>
              <a:t> </a:t>
            </a:r>
            <a:r>
              <a:rPr lang="fr-FR" dirty="0" err="1"/>
              <a:t>vector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u="sng" dirty="0" err="1"/>
              <a:t>Features</a:t>
            </a:r>
            <a:r>
              <a:rPr lang="fr-FR" dirty="0"/>
              <a:t>: </a:t>
            </a:r>
            <a:r>
              <a:rPr lang="fr-FR" dirty="0" err="1"/>
              <a:t>energy</a:t>
            </a:r>
            <a:r>
              <a:rPr lang="fr-FR" dirty="0"/>
              <a:t> of the signal </a:t>
            </a:r>
            <a:r>
              <a:rPr lang="fr-FR" dirty="0" err="1"/>
              <a:t>filtered</a:t>
            </a:r>
            <a:r>
              <a:rPr lang="fr-FR" dirty="0"/>
              <a:t> in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frequency</a:t>
            </a:r>
            <a:r>
              <a:rPr lang="fr-FR" dirty="0"/>
              <a:t> bands</a:t>
            </a:r>
            <a:endParaRPr lang="en-GB" dirty="0"/>
          </a:p>
        </p:txBody>
      </p:sp>
      <p:cxnSp>
        <p:nvCxnSpPr>
          <p:cNvPr id="54" name="Connecteur : en arc 53">
            <a:extLst>
              <a:ext uri="{FF2B5EF4-FFF2-40B4-BE49-F238E27FC236}">
                <a16:creationId xmlns:a16="http://schemas.microsoft.com/office/drawing/2014/main" id="{03572285-0316-4411-AEAB-CE8F2678624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69490" y="655210"/>
            <a:ext cx="25805" cy="2764143"/>
          </a:xfrm>
          <a:prstGeom prst="curvedConnector3">
            <a:avLst>
              <a:gd name="adj1" fmla="val -885875"/>
            </a:avLst>
          </a:prstGeom>
          <a:ln w="19050">
            <a:solidFill>
              <a:srgbClr val="7020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C35ED16C-0293-4AC4-B46C-2861F7133E72}"/>
              </a:ext>
            </a:extLst>
          </p:cNvPr>
          <p:cNvCxnSpPr/>
          <p:nvPr/>
        </p:nvCxnSpPr>
        <p:spPr>
          <a:xfrm>
            <a:off x="9008315" y="4674998"/>
            <a:ext cx="0" cy="540032"/>
          </a:xfrm>
          <a:prstGeom prst="straightConnector1">
            <a:avLst/>
          </a:prstGeom>
          <a:ln w="25400">
            <a:solidFill>
              <a:srgbClr val="7020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C86A3EBF-D14A-4099-B95B-12A4E80E4943}"/>
              </a:ext>
            </a:extLst>
          </p:cNvPr>
          <p:cNvSpPr txBox="1"/>
          <p:nvPr/>
        </p:nvSpPr>
        <p:spPr>
          <a:xfrm>
            <a:off x="7853992" y="5351307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SVM</a:t>
            </a:r>
            <a:r>
              <a:rPr lang="fr-FR" dirty="0"/>
              <a:t>(kernel=</a:t>
            </a:r>
            <a:r>
              <a:rPr lang="fr-FR" dirty="0" err="1"/>
              <a:t>linear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3280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2D3FE6-7B32-43C3-A74C-57ED0E45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C89C1B-860B-428B-A4D8-09E5A42B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7E3AAC-4769-4E33-82B6-F403A5DC2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BA02BF-8815-4CD2-ADD2-83A999F9D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30" y="1628222"/>
            <a:ext cx="5420959" cy="3085363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8C584C92-40DE-450D-830E-EB4D635B08F4}"/>
              </a:ext>
            </a:extLst>
          </p:cNvPr>
          <p:cNvGrpSpPr/>
          <p:nvPr/>
        </p:nvGrpSpPr>
        <p:grpSpPr>
          <a:xfrm>
            <a:off x="227010" y="152401"/>
            <a:ext cx="6044003" cy="404227"/>
            <a:chOff x="227012" y="152400"/>
            <a:chExt cx="6111313" cy="6463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424096-3B75-41E0-8E8D-940A696EF523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11B4AF1-84B1-4D62-9890-A17DC4B490B3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Comparison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to a top state-of-the art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approach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(2/2)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57650AF3-E229-42F0-B232-F1E72810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289" y="1631052"/>
            <a:ext cx="6212660" cy="334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59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8E0CB9E-4620-413D-A759-73FE83B3DCAC}"/>
              </a:ext>
            </a:extLst>
          </p:cNvPr>
          <p:cNvGrpSpPr/>
          <p:nvPr/>
        </p:nvGrpSpPr>
        <p:grpSpPr>
          <a:xfrm>
            <a:off x="973405" y="1077122"/>
            <a:ext cx="10828601" cy="2351882"/>
            <a:chOff x="1140319" y="2191094"/>
            <a:chExt cx="10828601" cy="2351882"/>
          </a:xfrm>
        </p:grpSpPr>
        <p:sp>
          <p:nvSpPr>
            <p:cNvPr id="3" name="Rectangle à coins arrondis 3">
              <a:extLst>
                <a:ext uri="{FF2B5EF4-FFF2-40B4-BE49-F238E27FC236}">
                  <a16:creationId xmlns:a16="http://schemas.microsoft.com/office/drawing/2014/main" id="{6FB4A624-6660-4F41-BA86-D26B77B35488}"/>
                </a:ext>
              </a:extLst>
            </p:cNvPr>
            <p:cNvSpPr/>
            <p:nvPr/>
          </p:nvSpPr>
          <p:spPr>
            <a:xfrm>
              <a:off x="1140319" y="2191094"/>
              <a:ext cx="1885910" cy="1839686"/>
            </a:xfrm>
            <a:prstGeom prst="roundRect">
              <a:avLst/>
            </a:prstGeom>
            <a:gradFill flip="none" rotWithShape="1">
              <a:gsLst>
                <a:gs pos="0">
                  <a:srgbClr val="97D700"/>
                </a:gs>
                <a:gs pos="100000">
                  <a:srgbClr val="00AFD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600" dirty="0">
                <a:solidFill>
                  <a:srgbClr val="702082"/>
                </a:solidFill>
                <a:latin typeface="Lucida Sans" panose="020B0602030504020204" pitchFamily="34" charset="0"/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6AEF5D3-D6B2-4BF2-8074-DAC14EB70C67}"/>
                </a:ext>
              </a:extLst>
            </p:cNvPr>
            <p:cNvSpPr txBox="1"/>
            <p:nvPr/>
          </p:nvSpPr>
          <p:spPr>
            <a:xfrm>
              <a:off x="1140319" y="2326107"/>
              <a:ext cx="18723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600" dirty="0">
                  <a:solidFill>
                    <a:srgbClr val="702082"/>
                  </a:solidFill>
                  <a:latin typeface="Lucida Sans" panose="020B0602030504020204" pitchFamily="34" charset="0"/>
                </a:rPr>
                <a:t>4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0A8384F-DAD9-4EB8-88E6-757078A9A1C7}"/>
                </a:ext>
              </a:extLst>
            </p:cNvPr>
            <p:cNvSpPr txBox="1"/>
            <p:nvPr/>
          </p:nvSpPr>
          <p:spPr>
            <a:xfrm>
              <a:off x="3425372" y="2756994"/>
              <a:ext cx="85435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702082"/>
                  </a:solidFill>
                  <a:latin typeface="Lucida Sans" panose="020B0602030504020204" pitchFamily="34" charset="0"/>
                </a:rPr>
                <a:t>Conclusion &amp; </a:t>
              </a:r>
            </a:p>
            <a:p>
              <a:r>
                <a:rPr lang="fr-FR" sz="4000" dirty="0">
                  <a:solidFill>
                    <a:srgbClr val="702082"/>
                  </a:solidFill>
                  <a:latin typeface="Lucida Sans" panose="020B0602030504020204" pitchFamily="34" charset="0"/>
                </a:rPr>
                <a:t>Perspectives of future </a:t>
              </a:r>
              <a:r>
                <a:rPr lang="fr-FR" sz="4000" dirty="0" err="1">
                  <a:solidFill>
                    <a:srgbClr val="702082"/>
                  </a:solidFill>
                  <a:latin typeface="Lucida Sans" panose="020B0602030504020204" pitchFamily="34" charset="0"/>
                </a:rPr>
                <a:t>work</a:t>
              </a:r>
              <a:endParaRPr lang="fr-FR" sz="4000" dirty="0">
                <a:solidFill>
                  <a:srgbClr val="702082"/>
                </a:solidFill>
                <a:latin typeface="Lucida Sans" panose="020B0602030504020204" pitchFamily="34" charset="0"/>
              </a:endParaRPr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A153D3FC-5DA1-44CE-970F-9EC5546AAA29}"/>
                </a:ext>
              </a:extLst>
            </p:cNvPr>
            <p:cNvCxnSpPr/>
            <p:nvPr/>
          </p:nvCxnSpPr>
          <p:spPr>
            <a:xfrm>
              <a:off x="2423886" y="315685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3E254439-0D64-44F1-81B6-9A80AAE07B5F}"/>
                </a:ext>
              </a:extLst>
            </p:cNvPr>
            <p:cNvCxnSpPr>
              <a:cxnSpLocks/>
            </p:cNvCxnSpPr>
            <p:nvPr/>
          </p:nvCxnSpPr>
          <p:spPr>
            <a:xfrm>
              <a:off x="1140319" y="4542976"/>
              <a:ext cx="9073196" cy="0"/>
            </a:xfrm>
            <a:prstGeom prst="line">
              <a:avLst/>
            </a:prstGeom>
            <a:ln w="34925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5B950D15-B504-46E2-A5BA-39BBFA4B919B}"/>
              </a:ext>
            </a:extLst>
          </p:cNvPr>
          <p:cNvSpPr txBox="1"/>
          <p:nvPr/>
        </p:nvSpPr>
        <p:spPr>
          <a:xfrm>
            <a:off x="3258458" y="3866737"/>
            <a:ext cx="7663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702082"/>
                </a:solidFill>
              </a:rPr>
              <a:t>Conclusive </a:t>
            </a:r>
            <a:r>
              <a:rPr lang="fr-FR" sz="2800" dirty="0" err="1">
                <a:solidFill>
                  <a:srgbClr val="702082"/>
                </a:solidFill>
              </a:rPr>
              <a:t>summary</a:t>
            </a:r>
            <a:endParaRPr lang="fr-FR" sz="2800" dirty="0">
              <a:solidFill>
                <a:srgbClr val="70208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702082"/>
                </a:solidFill>
              </a:rPr>
              <a:t>Perspectives of future </a:t>
            </a:r>
            <a:r>
              <a:rPr lang="fr-FR" sz="2800" dirty="0" err="1">
                <a:solidFill>
                  <a:srgbClr val="702082"/>
                </a:solidFill>
              </a:rPr>
              <a:t>work</a:t>
            </a:r>
            <a:endParaRPr lang="fr-FR" sz="2800" dirty="0">
              <a:solidFill>
                <a:srgbClr val="702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61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D107EC-7CDB-4D49-A089-436D2491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327F45-6606-4F35-8EB6-EFF7FA29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676E22-2E03-464A-96CB-395DACAF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D204915-C0F7-4424-8F6B-69FFC0099C00}"/>
              </a:ext>
            </a:extLst>
          </p:cNvPr>
          <p:cNvGrpSpPr/>
          <p:nvPr/>
        </p:nvGrpSpPr>
        <p:grpSpPr>
          <a:xfrm>
            <a:off x="227010" y="152401"/>
            <a:ext cx="1625387" cy="404227"/>
            <a:chOff x="227012" y="152400"/>
            <a:chExt cx="6111313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260E95-D983-472C-A348-C10C1B54EF82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DB34FD8-E7F5-4454-9585-428AD1D57D1E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Conclusion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055D5E21-9E45-4F24-B7A1-03D6C9EB9D11}"/>
              </a:ext>
            </a:extLst>
          </p:cNvPr>
          <p:cNvSpPr txBox="1"/>
          <p:nvPr/>
        </p:nvSpPr>
        <p:spPr>
          <a:xfrm>
            <a:off x="227013" y="1052513"/>
            <a:ext cx="117379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proposed</a:t>
            </a:r>
            <a:r>
              <a:rPr lang="fr-FR" dirty="0"/>
              <a:t> a </a:t>
            </a:r>
            <a:r>
              <a:rPr lang="fr-FR" dirty="0" err="1"/>
              <a:t>method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err="1"/>
              <a:t>Defines</a:t>
            </a:r>
            <a:r>
              <a:rPr lang="fr-FR" dirty="0"/>
              <a:t> an efficient </a:t>
            </a:r>
            <a:r>
              <a:rPr lang="fr-FR" dirty="0" err="1"/>
              <a:t>weighted</a:t>
            </a:r>
            <a:r>
              <a:rPr lang="fr-FR" dirty="0"/>
              <a:t> soft </a:t>
            </a:r>
            <a:r>
              <a:rPr lang="fr-FR" dirty="0" err="1"/>
              <a:t>voting</a:t>
            </a:r>
            <a:r>
              <a:rPr lang="fr-FR" dirty="0"/>
              <a:t> ensemble classifier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ensemble </a:t>
            </a:r>
            <a:r>
              <a:rPr lang="fr-FR" dirty="0" err="1"/>
              <a:t>any</a:t>
            </a:r>
            <a:r>
              <a:rPr lang="fr-FR" dirty="0"/>
              <a:t> « base » (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calibrated</a:t>
            </a:r>
            <a:r>
              <a:rPr lang="fr-FR" dirty="0"/>
              <a:t>) classifier </a:t>
            </a:r>
            <a:r>
              <a:rPr lang="fr-FR" dirty="0" err="1"/>
              <a:t>which</a:t>
            </a:r>
            <a:r>
              <a:rPr lang="fr-FR" dirty="0"/>
              <a:t> outputs </a:t>
            </a:r>
            <a:r>
              <a:rPr lang="fr-FR" dirty="0" err="1"/>
              <a:t>probabilities</a:t>
            </a:r>
            <a:r>
              <a:rPr lang="fr-FR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err="1"/>
              <a:t>Improves</a:t>
            </a:r>
            <a:r>
              <a:rPr lang="fr-FR" dirty="0"/>
              <a:t> the </a:t>
            </a:r>
            <a:r>
              <a:rPr lang="fr-FR" dirty="0" err="1"/>
              <a:t>results</a:t>
            </a:r>
            <a:r>
              <a:rPr lang="fr-FR" dirty="0"/>
              <a:t> of a top state-of-the-art </a:t>
            </a:r>
            <a:r>
              <a:rPr lang="fr-FR" dirty="0" err="1"/>
              <a:t>method</a:t>
            </a:r>
            <a:r>
              <a:rPr lang="fr-FR" dirty="0"/>
              <a:t> for </a:t>
            </a:r>
            <a:r>
              <a:rPr lang="fr-FR" dirty="0" err="1"/>
              <a:t>seizure</a:t>
            </a:r>
            <a:r>
              <a:rPr lang="fr-FR" dirty="0"/>
              <a:t> </a:t>
            </a:r>
            <a:r>
              <a:rPr lang="fr-FR" dirty="0" err="1"/>
              <a:t>detection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Perspectives of future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include</a:t>
            </a:r>
            <a:r>
              <a:rPr lang="fr-F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err="1"/>
              <a:t>Extending</a:t>
            </a:r>
            <a:r>
              <a:rPr lang="fr-FR" dirty="0"/>
              <a:t> the </a:t>
            </a:r>
            <a:r>
              <a:rPr lang="fr-FR" dirty="0" err="1"/>
              <a:t>comparison</a:t>
            </a:r>
            <a:r>
              <a:rPr lang="fr-FR" dirty="0"/>
              <a:t> to </a:t>
            </a:r>
            <a:r>
              <a:rPr lang="fr-FR" dirty="0" err="1"/>
              <a:t>other</a:t>
            </a:r>
            <a:r>
              <a:rPr lang="fr-FR" dirty="0"/>
              <a:t> state-of-the-art </a:t>
            </a:r>
            <a:r>
              <a:rPr lang="fr-FR" dirty="0" err="1"/>
              <a:t>methods</a:t>
            </a:r>
            <a:r>
              <a:rPr lang="fr-FR" dirty="0"/>
              <a:t> (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deep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methods</a:t>
            </a:r>
            <a:r>
              <a:rPr lang="fr-FR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Combine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an </a:t>
            </a:r>
            <a:r>
              <a:rPr lang="fr-FR" dirty="0" err="1"/>
              <a:t>automatic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for amplitude </a:t>
            </a:r>
            <a:r>
              <a:rPr lang="fr-FR" dirty="0" err="1"/>
              <a:t>artifacts</a:t>
            </a:r>
            <a:r>
              <a:rPr lang="fr-FR" dirty="0"/>
              <a:t> rejection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err="1"/>
              <a:t>Validating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on Scalp EEG data (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usually</a:t>
            </a:r>
            <a:r>
              <a:rPr lang="fr-FR" dirty="0"/>
              <a:t> </a:t>
            </a:r>
            <a:r>
              <a:rPr lang="fr-FR" dirty="0" err="1"/>
              <a:t>contains</a:t>
            </a:r>
            <a:r>
              <a:rPr lang="fr-FR" dirty="0"/>
              <a:t> more </a:t>
            </a:r>
            <a:r>
              <a:rPr lang="fr-FR" dirty="0" err="1"/>
              <a:t>artifacts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iEEG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4760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03B8A8-A327-4075-8849-631A5ED40369}"/>
              </a:ext>
            </a:extLst>
          </p:cNvPr>
          <p:cNvSpPr/>
          <p:nvPr/>
        </p:nvSpPr>
        <p:spPr>
          <a:xfrm>
            <a:off x="545232" y="3285941"/>
            <a:ext cx="11005705" cy="902601"/>
          </a:xfrm>
          <a:prstGeom prst="rect">
            <a:avLst/>
          </a:prstGeom>
          <a:solidFill>
            <a:schemeClr val="bg1">
              <a:lumMod val="75000"/>
              <a:alpha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906D43-8ABB-430C-824D-20C049BD1192}"/>
              </a:ext>
            </a:extLst>
          </p:cNvPr>
          <p:cNvSpPr txBox="1"/>
          <p:nvPr/>
        </p:nvSpPr>
        <p:spPr>
          <a:xfrm>
            <a:off x="227010" y="1164601"/>
            <a:ext cx="117379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Open-source Python </a:t>
            </a:r>
            <a:r>
              <a:rPr lang="fr-FR" dirty="0" err="1"/>
              <a:t>library</a:t>
            </a:r>
            <a:r>
              <a:rPr lang="fr-FR" dirty="0"/>
              <a:t> for </a:t>
            </a:r>
            <a:r>
              <a:rPr lang="fr-FR" dirty="0" err="1"/>
              <a:t>feature</a:t>
            </a:r>
            <a:r>
              <a:rPr lang="fr-FR" dirty="0"/>
              <a:t> extraction from (M/)EEG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Available</a:t>
            </a:r>
            <a:r>
              <a:rPr lang="fr-FR" dirty="0"/>
              <a:t> on </a:t>
            </a:r>
            <a:r>
              <a:rPr lang="fr-FR" dirty="0" err="1"/>
              <a:t>Github</a:t>
            </a:r>
            <a:r>
              <a:rPr lang="fr-FR" dirty="0"/>
              <a:t> at: </a:t>
            </a:r>
            <a:r>
              <a:rPr lang="fr-FR" b="1" dirty="0">
                <a:solidFill>
                  <a:schemeClr val="accent5"/>
                </a:solidFill>
                <a:latin typeface="Consolas" panose="020B0609020204030204" pitchFamily="49" charset="0"/>
                <a:hlinkClick r:id="rId2"/>
              </a:rPr>
              <a:t>https://github.com/mne-tools/mne-features</a:t>
            </a:r>
            <a:endParaRPr lang="fr-FR" b="1" dirty="0">
              <a:solidFill>
                <a:schemeClr val="accent5"/>
              </a:solidFill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accent5"/>
              </a:solidFill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702082"/>
                </a:solidFill>
                <a:latin typeface="+mj-lt"/>
              </a:rPr>
              <a:t>Conforms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to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Scikit-Learn’s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API: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702082"/>
              </a:solidFill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err="1">
                <a:solidFill>
                  <a:srgbClr val="702082"/>
                </a:solidFill>
                <a:latin typeface="+mj-lt"/>
              </a:rPr>
              <a:t>Extract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multiple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features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(in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parallel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)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with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3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lines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of code: </a:t>
            </a:r>
          </a:p>
          <a:p>
            <a:endParaRPr lang="fr-FR" dirty="0">
              <a:solidFill>
                <a:srgbClr val="702082"/>
              </a:solidFill>
              <a:latin typeface="Consolas" panose="020B0609020204030204" pitchFamily="49" charset="0"/>
            </a:endParaRPr>
          </a:p>
          <a:p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</a:t>
            </a:r>
            <a:r>
              <a:rPr lang="fr-FR" sz="1400" b="1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fr-FR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selected_funcs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[‘variance’, ‘</a:t>
            </a:r>
            <a:r>
              <a:rPr lang="fr-FR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line_length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’, ‘</a:t>
            </a:r>
            <a:r>
              <a:rPr lang="fr-FR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pow_freq_bands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’, (‘</a:t>
            </a:r>
            <a:r>
              <a:rPr lang="fr-FR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myfun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’, </a:t>
            </a:r>
            <a:r>
              <a:rPr lang="fr-FR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compute_custom_feature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)]</a:t>
            </a:r>
          </a:p>
          <a:p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fr-FR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extractor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fr-FR" sz="1400" b="1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FeatureExtractor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fr-FR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sfreq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fr-FR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sfreq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fr-FR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selected_funcs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=, </a:t>
            </a:r>
            <a:r>
              <a:rPr lang="fr-FR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n_jobs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=-1)</a:t>
            </a:r>
            <a:br>
              <a:rPr lang="fr-FR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</a:b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fr-FR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features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fr-FR" sz="1400" dirty="0" err="1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extractor.fit_transform</a:t>
            </a:r>
            <a:r>
              <a:rPr lang="fr-FR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(data)</a:t>
            </a:r>
            <a:endParaRPr lang="fr-FR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fr-FR" dirty="0">
              <a:solidFill>
                <a:srgbClr val="702082"/>
              </a:solidFill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702082"/>
                </a:solidFill>
                <a:latin typeface="+mj-lt"/>
              </a:rPr>
              <a:t>Combine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feature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extraction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with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702082"/>
                </a:solidFill>
                <a:latin typeface="Consolas" panose="020B0609020204030204" pitchFamily="49" charset="0"/>
              </a:rPr>
              <a:t>sklearn.model_selection.</a:t>
            </a:r>
            <a:r>
              <a:rPr lang="fr-FR" b="1" dirty="0" err="1">
                <a:solidFill>
                  <a:srgbClr val="702082"/>
                </a:solidFill>
                <a:latin typeface="Consolas" panose="020B0609020204030204" pitchFamily="49" charset="0"/>
              </a:rPr>
              <a:t>GridSearchCV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(to fine-tune the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optional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parameters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of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feature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functions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) or </a:t>
            </a:r>
            <a:r>
              <a:rPr lang="fr-FR" dirty="0" err="1">
                <a:solidFill>
                  <a:srgbClr val="702082"/>
                </a:solidFill>
                <a:latin typeface="Consolas" panose="020B0609020204030204" pitchFamily="49" charset="0"/>
              </a:rPr>
              <a:t>sklearn.pipeline.</a:t>
            </a:r>
            <a:r>
              <a:rPr lang="fr-FR" b="1" dirty="0" err="1">
                <a:solidFill>
                  <a:srgbClr val="702082"/>
                </a:solidFill>
                <a:latin typeface="Consolas" panose="020B0609020204030204" pitchFamily="49" charset="0"/>
              </a:rPr>
              <a:t>Pipeline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to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build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ML pipelines (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allows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you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to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chain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feature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extraction, data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normalization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,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feature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engineering, classifier)</a:t>
            </a:r>
          </a:p>
          <a:p>
            <a:endParaRPr lang="fr-FR" dirty="0">
              <a:solidFill>
                <a:srgbClr val="70208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702082"/>
                </a:solidFill>
                <a:latin typeface="+mj-lt"/>
              </a:rPr>
              <a:t>Can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be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used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with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</a:t>
            </a:r>
            <a:r>
              <a:rPr lang="fr-FR" b="1" dirty="0" err="1">
                <a:solidFill>
                  <a:srgbClr val="702082"/>
                </a:solidFill>
                <a:latin typeface="+mj-lt"/>
              </a:rPr>
              <a:t>your</a:t>
            </a:r>
            <a:r>
              <a:rPr lang="fr-FR" b="1" dirty="0">
                <a:solidFill>
                  <a:srgbClr val="702082"/>
                </a:solidFill>
                <a:latin typeface="+mj-lt"/>
              </a:rPr>
              <a:t> </a:t>
            </a:r>
            <a:r>
              <a:rPr lang="fr-FR" b="1" dirty="0" err="1">
                <a:solidFill>
                  <a:srgbClr val="702082"/>
                </a:solidFill>
                <a:latin typeface="+mj-lt"/>
              </a:rPr>
              <a:t>own</a:t>
            </a:r>
            <a:r>
              <a:rPr lang="fr-FR" b="1" dirty="0">
                <a:solidFill>
                  <a:srgbClr val="702082"/>
                </a:solidFill>
                <a:latin typeface="+mj-lt"/>
              </a:rPr>
              <a:t> </a:t>
            </a:r>
            <a:r>
              <a:rPr lang="fr-FR" b="1" dirty="0" err="1">
                <a:solidFill>
                  <a:srgbClr val="702082"/>
                </a:solidFill>
                <a:latin typeface="+mj-lt"/>
              </a:rPr>
              <a:t>feature</a:t>
            </a:r>
            <a:r>
              <a:rPr lang="fr-FR" b="1" dirty="0">
                <a:solidFill>
                  <a:srgbClr val="702082"/>
                </a:solidFill>
                <a:latin typeface="+mj-lt"/>
              </a:rPr>
              <a:t> </a:t>
            </a:r>
            <a:r>
              <a:rPr lang="fr-FR" b="1" dirty="0" err="1">
                <a:solidFill>
                  <a:srgbClr val="702082"/>
                </a:solidFill>
                <a:latin typeface="+mj-lt"/>
              </a:rPr>
              <a:t>functions</a:t>
            </a:r>
            <a:r>
              <a:rPr lang="fr-FR" b="1" dirty="0">
                <a:solidFill>
                  <a:srgbClr val="702082"/>
                </a:solidFill>
                <a:latin typeface="+mj-lt"/>
              </a:rPr>
              <a:t> 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(in addition to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many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state-of-the-art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built-in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feature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702082"/>
                </a:solidFill>
                <a:latin typeface="+mj-lt"/>
              </a:rPr>
              <a:t>functions</a:t>
            </a:r>
            <a:r>
              <a:rPr lang="fr-FR" dirty="0">
                <a:solidFill>
                  <a:srgbClr val="702082"/>
                </a:solidFill>
                <a:latin typeface="+mj-lt"/>
              </a:rPr>
              <a:t>).</a:t>
            </a:r>
            <a:endParaRPr lang="en-GB" dirty="0">
              <a:solidFill>
                <a:srgbClr val="702082"/>
              </a:solidFill>
              <a:latin typeface="+mj-lt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92C9DC-139B-4FC6-8059-09AFB6BC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A92538-204E-4ACF-BF64-F7E8A078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D547D1-7959-412C-9833-3A5BC9CA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0136E52-3429-4FC4-B7C1-7CD5C9740AD4}"/>
              </a:ext>
            </a:extLst>
          </p:cNvPr>
          <p:cNvGrpSpPr/>
          <p:nvPr/>
        </p:nvGrpSpPr>
        <p:grpSpPr>
          <a:xfrm>
            <a:off x="227011" y="152401"/>
            <a:ext cx="2493471" cy="404227"/>
            <a:chOff x="227012" y="152400"/>
            <a:chExt cx="6111313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903D4F-AEB9-4E36-A798-9A84924FC17B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EC94E2CE-18A4-42F4-AF4D-9D67641B913B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About MNE-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features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4A873475-64A3-4CEB-A5F5-BCE15F7A2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58" y="174319"/>
            <a:ext cx="1756387" cy="175638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E823FF5-376C-4196-9C5B-CE316ED326E6}"/>
              </a:ext>
            </a:extLst>
          </p:cNvPr>
          <p:cNvSpPr txBox="1"/>
          <p:nvPr/>
        </p:nvSpPr>
        <p:spPr>
          <a:xfrm>
            <a:off x="10446717" y="1791619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@</a:t>
            </a:r>
            <a:r>
              <a:rPr lang="fr-FR" sz="1600" b="1" dirty="0" err="1"/>
              <a:t>jbschiratti</a:t>
            </a:r>
            <a:endParaRPr lang="fr-FR" sz="1600" b="1" dirty="0"/>
          </a:p>
          <a:p>
            <a:r>
              <a:rPr lang="fr-FR" sz="1600" b="1" dirty="0"/>
              <a:t>@</a:t>
            </a:r>
            <a:r>
              <a:rPr lang="fr-FR" sz="1600" b="1" dirty="0" err="1"/>
              <a:t>agramfort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8773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8E0CB9E-4620-413D-A759-73FE83B3DCAC}"/>
              </a:ext>
            </a:extLst>
          </p:cNvPr>
          <p:cNvGrpSpPr/>
          <p:nvPr/>
        </p:nvGrpSpPr>
        <p:grpSpPr>
          <a:xfrm>
            <a:off x="973405" y="1077122"/>
            <a:ext cx="9948279" cy="2351880"/>
            <a:chOff x="1140319" y="2191094"/>
            <a:chExt cx="9948279" cy="2351880"/>
          </a:xfrm>
        </p:grpSpPr>
        <p:sp>
          <p:nvSpPr>
            <p:cNvPr id="3" name="Rectangle à coins arrondis 3">
              <a:extLst>
                <a:ext uri="{FF2B5EF4-FFF2-40B4-BE49-F238E27FC236}">
                  <a16:creationId xmlns:a16="http://schemas.microsoft.com/office/drawing/2014/main" id="{6FB4A624-6660-4F41-BA86-D26B77B35488}"/>
                </a:ext>
              </a:extLst>
            </p:cNvPr>
            <p:cNvSpPr/>
            <p:nvPr/>
          </p:nvSpPr>
          <p:spPr>
            <a:xfrm>
              <a:off x="1140319" y="2191094"/>
              <a:ext cx="1885910" cy="1839686"/>
            </a:xfrm>
            <a:prstGeom prst="roundRect">
              <a:avLst/>
            </a:prstGeom>
            <a:gradFill flip="none" rotWithShape="1">
              <a:gsLst>
                <a:gs pos="0">
                  <a:srgbClr val="97D700"/>
                </a:gs>
                <a:gs pos="100000">
                  <a:srgbClr val="00AFD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600" dirty="0">
                <a:solidFill>
                  <a:srgbClr val="702082"/>
                </a:solidFill>
                <a:latin typeface="Lucida Sans" panose="020B0602030504020204" pitchFamily="34" charset="0"/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6AEF5D3-D6B2-4BF2-8074-DAC14EB70C67}"/>
                </a:ext>
              </a:extLst>
            </p:cNvPr>
            <p:cNvSpPr txBox="1"/>
            <p:nvPr/>
          </p:nvSpPr>
          <p:spPr>
            <a:xfrm>
              <a:off x="1140319" y="2326107"/>
              <a:ext cx="18723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600" dirty="0">
                  <a:solidFill>
                    <a:srgbClr val="702082"/>
                  </a:solidFill>
                  <a:latin typeface="Lucida Sans" panose="020B0602030504020204" pitchFamily="34" charset="0"/>
                </a:rPr>
                <a:t>1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0A8384F-DAD9-4EB8-88E6-757078A9A1C7}"/>
                </a:ext>
              </a:extLst>
            </p:cNvPr>
            <p:cNvSpPr txBox="1"/>
            <p:nvPr/>
          </p:nvSpPr>
          <p:spPr>
            <a:xfrm>
              <a:off x="3425373" y="2326107"/>
              <a:ext cx="76632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rgbClr val="702082"/>
                  </a:solidFill>
                </a:rPr>
                <a:t>Introduction </a:t>
              </a:r>
            </a:p>
            <a:p>
              <a:r>
                <a:rPr lang="fr-FR" sz="4800" dirty="0">
                  <a:solidFill>
                    <a:srgbClr val="702082"/>
                  </a:solidFill>
                </a:rPr>
                <a:t>and motivation</a:t>
              </a:r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A153D3FC-5DA1-44CE-970F-9EC5546AAA29}"/>
                </a:ext>
              </a:extLst>
            </p:cNvPr>
            <p:cNvCxnSpPr/>
            <p:nvPr/>
          </p:nvCxnSpPr>
          <p:spPr>
            <a:xfrm>
              <a:off x="2423886" y="315685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3E254439-0D64-44F1-81B6-9A80AAE07B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319" y="4542972"/>
              <a:ext cx="6932463" cy="2"/>
            </a:xfrm>
            <a:prstGeom prst="line">
              <a:avLst/>
            </a:prstGeom>
            <a:ln w="34925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5B950D15-B504-46E2-A5BA-39BBFA4B919B}"/>
              </a:ext>
            </a:extLst>
          </p:cNvPr>
          <p:cNvSpPr txBox="1"/>
          <p:nvPr/>
        </p:nvSpPr>
        <p:spPr>
          <a:xfrm>
            <a:off x="3258459" y="3866737"/>
            <a:ext cx="7663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rgbClr val="702082"/>
                </a:solidFill>
              </a:rPr>
              <a:t>Epilepsy</a:t>
            </a:r>
            <a:r>
              <a:rPr lang="fr-FR" sz="2800" dirty="0">
                <a:solidFill>
                  <a:srgbClr val="702082"/>
                </a:solidFill>
              </a:rPr>
              <a:t> and </a:t>
            </a:r>
            <a:r>
              <a:rPr lang="fr-FR" sz="2800" dirty="0" err="1">
                <a:solidFill>
                  <a:srgbClr val="702082"/>
                </a:solidFill>
              </a:rPr>
              <a:t>seizure</a:t>
            </a:r>
            <a:r>
              <a:rPr lang="fr-FR" sz="2800" dirty="0">
                <a:solidFill>
                  <a:srgbClr val="702082"/>
                </a:solidFill>
              </a:rPr>
              <a:t> </a:t>
            </a:r>
            <a:r>
              <a:rPr lang="fr-FR" sz="2800" dirty="0" err="1">
                <a:solidFill>
                  <a:srgbClr val="702082"/>
                </a:solidFill>
              </a:rPr>
              <a:t>detection</a:t>
            </a:r>
            <a:endParaRPr lang="fr-FR" sz="2800" dirty="0">
              <a:solidFill>
                <a:srgbClr val="70208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702082"/>
                </a:solidFill>
              </a:rPr>
              <a:t>The </a:t>
            </a:r>
            <a:r>
              <a:rPr lang="fr-FR" sz="2800" dirty="0" err="1">
                <a:solidFill>
                  <a:srgbClr val="702082"/>
                </a:solidFill>
              </a:rPr>
              <a:t>Epilepsiae</a:t>
            </a:r>
            <a:r>
              <a:rPr lang="fr-FR" sz="2800" dirty="0">
                <a:solidFill>
                  <a:srgbClr val="702082"/>
                </a:solidFill>
              </a:rPr>
              <a:t> </a:t>
            </a:r>
            <a:r>
              <a:rPr lang="fr-FR" sz="2800" dirty="0" err="1">
                <a:solidFill>
                  <a:srgbClr val="702082"/>
                </a:solidFill>
              </a:rPr>
              <a:t>database</a:t>
            </a:r>
            <a:endParaRPr lang="fr-FR" sz="2800" dirty="0">
              <a:solidFill>
                <a:srgbClr val="70208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702082"/>
                </a:solidFill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63420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CD2465-D26F-473F-B656-D587996A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DDB02E-547D-4ECB-83F5-FBE39ACD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78946D-68F3-4369-86CE-640A2E2E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9B6E009-44C7-46A0-9597-AF35AB1FA900}"/>
              </a:ext>
            </a:extLst>
          </p:cNvPr>
          <p:cNvGrpSpPr/>
          <p:nvPr/>
        </p:nvGrpSpPr>
        <p:grpSpPr>
          <a:xfrm>
            <a:off x="227010" y="152401"/>
            <a:ext cx="3527141" cy="404227"/>
            <a:chOff x="227012" y="152400"/>
            <a:chExt cx="6111313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115719-B70C-407B-8955-C649D875925E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5C7517F-D29C-462C-BE93-CFC11C5B605D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(A few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facts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about)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Epilepsy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DCF9B095-EB1A-4E99-8B14-090462F37AB2}"/>
              </a:ext>
            </a:extLst>
          </p:cNvPr>
          <p:cNvSpPr txBox="1"/>
          <p:nvPr/>
        </p:nvSpPr>
        <p:spPr>
          <a:xfrm>
            <a:off x="227012" y="993913"/>
            <a:ext cx="117379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Lucida Sans" panose="020B0602030504020204" pitchFamily="34" charset="0"/>
              </a:rPr>
              <a:t>Chronic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illness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which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b="1" dirty="0">
                <a:latin typeface="Lucida Sans" panose="020B0602030504020204" pitchFamily="34" charset="0"/>
              </a:rPr>
              <a:t>affects 1% to 2% of the </a:t>
            </a:r>
            <a:r>
              <a:rPr lang="fr-FR" b="1" dirty="0" err="1">
                <a:latin typeface="Lucida Sans" panose="020B0602030504020204" pitchFamily="34" charset="0"/>
              </a:rPr>
              <a:t>world’s</a:t>
            </a:r>
            <a:r>
              <a:rPr lang="fr-FR" b="1" dirty="0">
                <a:latin typeface="Lucida Sans" panose="020B0602030504020204" pitchFamily="34" charset="0"/>
              </a:rPr>
              <a:t>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Lucida Sans" panose="020B0602030504020204" pitchFamily="34" charset="0"/>
              </a:rPr>
              <a:t>In 35% to 40% of the cases, the </a:t>
            </a:r>
            <a:r>
              <a:rPr lang="fr-FR" dirty="0" err="1">
                <a:latin typeface="Lucida Sans" panose="020B0602030504020204" pitchFamily="34" charset="0"/>
              </a:rPr>
              <a:t>epilepsy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is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b="1" dirty="0" err="1">
                <a:latin typeface="Lucida Sans" panose="020B0602030504020204" pitchFamily="34" charset="0"/>
              </a:rPr>
              <a:t>drug</a:t>
            </a:r>
            <a:r>
              <a:rPr lang="fr-FR" b="1" dirty="0">
                <a:latin typeface="Lucida Sans" panose="020B0602030504020204" pitchFamily="34" charset="0"/>
              </a:rPr>
              <a:t> </a:t>
            </a:r>
            <a:r>
              <a:rPr lang="fr-FR" b="1" dirty="0" err="1">
                <a:latin typeface="Lucida Sans" panose="020B0602030504020204" pitchFamily="34" charset="0"/>
              </a:rPr>
              <a:t>resistant</a:t>
            </a:r>
            <a:r>
              <a:rPr lang="fr-FR" dirty="0">
                <a:latin typeface="Lucida Sans" panose="020B0602030504020204" pitchFamily="34" charset="0"/>
              </a:rPr>
              <a:t> (patients are </a:t>
            </a:r>
            <a:r>
              <a:rPr lang="fr-FR" dirty="0" err="1">
                <a:latin typeface="Lucida Sans" panose="020B0602030504020204" pitchFamily="34" charset="0"/>
              </a:rPr>
              <a:t>refractory</a:t>
            </a:r>
            <a:r>
              <a:rPr lang="fr-FR" dirty="0">
                <a:latin typeface="Lucida Sans" panose="020B0602030504020204" pitchFamily="34" charset="0"/>
              </a:rPr>
              <a:t> to </a:t>
            </a:r>
            <a:r>
              <a:rPr lang="fr-FR" dirty="0" err="1">
                <a:latin typeface="Lucida Sans" panose="020B0602030504020204" pitchFamily="34" charset="0"/>
              </a:rPr>
              <a:t>medication</a:t>
            </a:r>
            <a:r>
              <a:rPr lang="fr-FR" dirty="0">
                <a:latin typeface="Lucida Sans" panose="020B060203050402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err="1">
                <a:latin typeface="Lucida Sans" panose="020B0602030504020204" pitchFamily="34" charset="0"/>
              </a:rPr>
              <a:t>Treatment</a:t>
            </a:r>
            <a:r>
              <a:rPr lang="fr-FR" dirty="0">
                <a:latin typeface="Lucida Sans" panose="020B0602030504020204" pitchFamily="34" charset="0"/>
              </a:rPr>
              <a:t> : </a:t>
            </a:r>
            <a:r>
              <a:rPr lang="fr-FR" dirty="0" err="1">
                <a:latin typeface="Lucida Sans" panose="020B0602030504020204" pitchFamily="34" charset="0"/>
              </a:rPr>
              <a:t>identify</a:t>
            </a:r>
            <a:r>
              <a:rPr lang="fr-FR" dirty="0">
                <a:latin typeface="Lucida Sans" panose="020B0602030504020204" pitchFamily="34" charset="0"/>
              </a:rPr>
              <a:t> and </a:t>
            </a:r>
            <a:r>
              <a:rPr lang="fr-FR" dirty="0" err="1">
                <a:latin typeface="Lucida Sans" panose="020B0602030504020204" pitchFamily="34" charset="0"/>
              </a:rPr>
              <a:t>remove</a:t>
            </a:r>
            <a:r>
              <a:rPr lang="fr-FR" dirty="0">
                <a:latin typeface="Lucida Sans" panose="020B0602030504020204" pitchFamily="34" charset="0"/>
              </a:rPr>
              <a:t> the part of the </a:t>
            </a:r>
            <a:r>
              <a:rPr lang="fr-FR" dirty="0" err="1">
                <a:latin typeface="Lucida Sans" panose="020B0602030504020204" pitchFamily="34" charset="0"/>
              </a:rPr>
              <a:t>brain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responsible</a:t>
            </a:r>
            <a:r>
              <a:rPr lang="fr-FR" dirty="0">
                <a:latin typeface="Lucida Sans" panose="020B0602030504020204" pitchFamily="34" charset="0"/>
              </a:rPr>
              <a:t> for the </a:t>
            </a:r>
            <a:r>
              <a:rPr lang="fr-FR" dirty="0" err="1">
                <a:latin typeface="Lucida Sans" panose="020B0602030504020204" pitchFamily="34" charset="0"/>
              </a:rPr>
              <a:t>seizures</a:t>
            </a:r>
            <a:r>
              <a:rPr lang="fr-FR" dirty="0">
                <a:latin typeface="Lucida Sans" panose="020B0602030504020204" pitchFamily="34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Lucida Sans" panose="020B0602030504020204" pitchFamily="34" charset="0"/>
              </a:rPr>
              <a:t>Identifying</a:t>
            </a:r>
            <a:r>
              <a:rPr lang="fr-FR" dirty="0">
                <a:latin typeface="Lucida Sans" panose="020B0602030504020204" pitchFamily="34" charset="0"/>
              </a:rPr>
              <a:t> the </a:t>
            </a:r>
            <a:r>
              <a:rPr lang="fr-FR" dirty="0" err="1">
                <a:latin typeface="Lucida Sans" panose="020B0602030504020204" pitchFamily="34" charset="0"/>
              </a:rPr>
              <a:t>epileptogenic</a:t>
            </a:r>
            <a:r>
              <a:rPr lang="fr-FR" dirty="0">
                <a:latin typeface="Lucida Sans" panose="020B0602030504020204" pitchFamily="34" charset="0"/>
              </a:rPr>
              <a:t> zone </a:t>
            </a:r>
            <a:r>
              <a:rPr lang="fr-FR" dirty="0" err="1">
                <a:latin typeface="Lucida Sans" panose="020B0602030504020204" pitchFamily="34" charset="0"/>
              </a:rPr>
              <a:t>requires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b="1" dirty="0">
                <a:latin typeface="Lucida Sans" panose="020B0602030504020204" pitchFamily="34" charset="0"/>
              </a:rPr>
              <a:t>invasive</a:t>
            </a:r>
            <a:r>
              <a:rPr lang="fr-FR" dirty="0">
                <a:latin typeface="Lucida Sans" panose="020B0602030504020204" pitchFamily="34" charset="0"/>
              </a:rPr>
              <a:t> monitoring </a:t>
            </a:r>
            <a:r>
              <a:rPr lang="fr-FR" dirty="0" err="1">
                <a:latin typeface="Lucida Sans" panose="020B0602030504020204" pitchFamily="34" charset="0"/>
              </a:rPr>
              <a:t>during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which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electrodes</a:t>
            </a:r>
            <a:r>
              <a:rPr lang="fr-FR" dirty="0">
                <a:latin typeface="Lucida Sans" panose="020B0602030504020204" pitchFamily="34" charset="0"/>
              </a:rPr>
              <a:t> are </a:t>
            </a:r>
            <a:r>
              <a:rPr lang="fr-FR" dirty="0" err="1">
                <a:latin typeface="Lucida Sans" panose="020B0602030504020204" pitchFamily="34" charset="0"/>
              </a:rPr>
              <a:t>implanted</a:t>
            </a:r>
            <a:r>
              <a:rPr lang="fr-FR" dirty="0">
                <a:latin typeface="Lucida Sans" panose="020B0602030504020204" pitchFamily="34" charset="0"/>
              </a:rPr>
              <a:t> onto and </a:t>
            </a:r>
            <a:r>
              <a:rPr lang="fr-FR" dirty="0" err="1">
                <a:latin typeface="Lucida Sans" panose="020B0602030504020204" pitchFamily="34" charset="0"/>
              </a:rPr>
              <a:t>into</a:t>
            </a:r>
            <a:r>
              <a:rPr lang="fr-FR" dirty="0">
                <a:latin typeface="Lucida Sans" panose="020B0602030504020204" pitchFamily="34" charset="0"/>
              </a:rPr>
              <a:t> the </a:t>
            </a:r>
            <a:r>
              <a:rPr lang="fr-FR" dirty="0" err="1">
                <a:latin typeface="Lucida Sans" panose="020B0602030504020204" pitchFamily="34" charset="0"/>
              </a:rPr>
              <a:t>brain</a:t>
            </a:r>
            <a:r>
              <a:rPr lang="fr-FR" dirty="0">
                <a:latin typeface="Lucida Sans" panose="020B0602030504020204" pitchFamily="34" charset="0"/>
              </a:rPr>
              <a:t>.</a:t>
            </a:r>
            <a:endParaRPr lang="en-GB" dirty="0">
              <a:latin typeface="Lucida Sans" panose="020B0602030504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FA2166F-A8A2-4BEF-9C90-891658070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82" y="3248839"/>
            <a:ext cx="2615248" cy="261524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E759486-8D7F-4CFD-83D8-09F705AEF851}"/>
              </a:ext>
            </a:extLst>
          </p:cNvPr>
          <p:cNvSpPr txBox="1"/>
          <p:nvPr/>
        </p:nvSpPr>
        <p:spPr>
          <a:xfrm>
            <a:off x="2947834" y="5964577"/>
            <a:ext cx="8659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Lucida Sans" panose="020B0602030504020204" pitchFamily="34" charset="0"/>
              </a:rPr>
              <a:t>[</a:t>
            </a:r>
            <a:r>
              <a:rPr lang="fr-FR" sz="1000" dirty="0" err="1">
                <a:latin typeface="Lucida Sans" panose="020B0602030504020204" pitchFamily="34" charset="0"/>
              </a:rPr>
              <a:t>Wikipedia</a:t>
            </a:r>
            <a:r>
              <a:rPr lang="fr-FR" sz="1000" dirty="0">
                <a:latin typeface="Lucida Sans" panose="020B0602030504020204" pitchFamily="34" charset="0"/>
              </a:rPr>
              <a:t>]</a:t>
            </a:r>
            <a:endParaRPr lang="en-GB" sz="1000" dirty="0">
              <a:latin typeface="Lucida Sans" panose="020B0602030504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75709FD-0210-4712-8792-404C1A064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3429000"/>
            <a:ext cx="2550160" cy="236469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6B2E274-C302-4F3A-8320-93092B9BED44}"/>
              </a:ext>
            </a:extLst>
          </p:cNvPr>
          <p:cNvSpPr txBox="1"/>
          <p:nvPr/>
        </p:nvSpPr>
        <p:spPr>
          <a:xfrm>
            <a:off x="6287702" y="5910455"/>
            <a:ext cx="3264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Lucida Sans" panose="020B0602030504020204" pitchFamily="34" charset="0"/>
              </a:rPr>
              <a:t>[« </a:t>
            </a:r>
            <a:r>
              <a:rPr lang="fr-FR" sz="1000" dirty="0" err="1">
                <a:latin typeface="Lucida Sans" panose="020B0602030504020204" pitchFamily="34" charset="0"/>
              </a:rPr>
              <a:t>Depth</a:t>
            </a:r>
            <a:r>
              <a:rPr lang="fr-FR" sz="1000" dirty="0">
                <a:latin typeface="Lucida Sans" panose="020B0602030504020204" pitchFamily="34" charset="0"/>
              </a:rPr>
              <a:t>, </a:t>
            </a:r>
            <a:r>
              <a:rPr lang="fr-FR" sz="1000" dirty="0" err="1">
                <a:latin typeface="Lucida Sans" panose="020B0602030504020204" pitchFamily="34" charset="0"/>
              </a:rPr>
              <a:t>strip</a:t>
            </a:r>
            <a:r>
              <a:rPr lang="fr-FR" sz="1000" dirty="0">
                <a:latin typeface="Lucida Sans" panose="020B0602030504020204" pitchFamily="34" charset="0"/>
              </a:rPr>
              <a:t> and </a:t>
            </a:r>
            <a:r>
              <a:rPr lang="fr-FR" sz="1000" dirty="0" err="1">
                <a:latin typeface="Lucida Sans" panose="020B0602030504020204" pitchFamily="34" charset="0"/>
              </a:rPr>
              <a:t>grid</a:t>
            </a:r>
            <a:r>
              <a:rPr lang="fr-FR" sz="1000" dirty="0">
                <a:latin typeface="Lucida Sans" panose="020B0602030504020204" pitchFamily="34" charset="0"/>
              </a:rPr>
              <a:t> </a:t>
            </a:r>
            <a:r>
              <a:rPr lang="fr-FR" sz="1000" dirty="0" err="1">
                <a:latin typeface="Lucida Sans" panose="020B0602030504020204" pitchFamily="34" charset="0"/>
              </a:rPr>
              <a:t>electrodes</a:t>
            </a:r>
            <a:r>
              <a:rPr lang="fr-FR" sz="1000" dirty="0">
                <a:latin typeface="Lucida Sans" panose="020B0602030504020204" pitchFamily="34" charset="0"/>
              </a:rPr>
              <a:t> placement for </a:t>
            </a:r>
          </a:p>
          <a:p>
            <a:r>
              <a:rPr lang="fr-FR" sz="1000" dirty="0" err="1">
                <a:latin typeface="Lucida Sans" panose="020B0602030504020204" pitchFamily="34" charset="0"/>
              </a:rPr>
              <a:t>eeg</a:t>
            </a:r>
            <a:r>
              <a:rPr lang="fr-FR" sz="1000" dirty="0">
                <a:latin typeface="Lucida Sans" panose="020B0602030504020204" pitchFamily="34" charset="0"/>
              </a:rPr>
              <a:t> monitoring in partial </a:t>
            </a:r>
            <a:r>
              <a:rPr lang="fr-FR" sz="1000" dirty="0" err="1">
                <a:latin typeface="Lucida Sans" panose="020B0602030504020204" pitchFamily="34" charset="0"/>
              </a:rPr>
              <a:t>seizures</a:t>
            </a:r>
            <a:r>
              <a:rPr lang="fr-FR" sz="1000" dirty="0">
                <a:latin typeface="Lucida Sans" panose="020B0602030504020204" pitchFamily="34" charset="0"/>
              </a:rPr>
              <a:t> », B. Doe]</a:t>
            </a:r>
            <a:endParaRPr lang="en-GB" sz="1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8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52C5311-1BA3-43C9-B747-06FD3CD3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4B8B4D-D9A6-47DA-89D2-EA66C5494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D2B6F8-03E8-4392-A315-52BA57E0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C24D8D-1DB3-45FC-AC5D-3AAE322032AE}"/>
              </a:ext>
            </a:extLst>
          </p:cNvPr>
          <p:cNvSpPr txBox="1"/>
          <p:nvPr/>
        </p:nvSpPr>
        <p:spPr>
          <a:xfrm>
            <a:off x="242156" y="2716792"/>
            <a:ext cx="117379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Lucida Sans" panose="020B0602030504020204" pitchFamily="34" charset="0"/>
              </a:rPr>
              <a:t>Not the </a:t>
            </a:r>
            <a:r>
              <a:rPr lang="fr-FR" dirty="0" err="1">
                <a:latin typeface="Lucida Sans" panose="020B0602030504020204" pitchFamily="34" charset="0"/>
              </a:rPr>
              <a:t>same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problem</a:t>
            </a:r>
            <a:r>
              <a:rPr lang="fr-FR" dirty="0">
                <a:latin typeface="Lucida Sans" panose="020B0602030504020204" pitchFamily="34" charset="0"/>
              </a:rPr>
              <a:t> as </a:t>
            </a:r>
            <a:r>
              <a:rPr lang="fr-FR" b="1" dirty="0" err="1">
                <a:latin typeface="Lucida Sans" panose="020B0602030504020204" pitchFamily="34" charset="0"/>
              </a:rPr>
              <a:t>seizure</a:t>
            </a:r>
            <a:r>
              <a:rPr lang="fr-FR" b="1" dirty="0">
                <a:latin typeface="Lucida Sans" panose="020B0602030504020204" pitchFamily="34" charset="0"/>
              </a:rPr>
              <a:t> </a:t>
            </a:r>
            <a:r>
              <a:rPr lang="fr-FR" b="1" dirty="0" err="1">
                <a:latin typeface="Lucida Sans" panose="020B0602030504020204" pitchFamily="34" charset="0"/>
              </a:rPr>
              <a:t>prediction</a:t>
            </a:r>
            <a:r>
              <a:rPr lang="fr-FR" dirty="0">
                <a:latin typeface="Lucida Sans" panose="020B0602030504020204" pitchFamily="34" charset="0"/>
              </a:rPr>
              <a:t> (</a:t>
            </a:r>
            <a:r>
              <a:rPr lang="fr-FR" dirty="0" err="1">
                <a:latin typeface="Lucida Sans" panose="020B0602030504020204" pitchFamily="34" charset="0"/>
              </a:rPr>
              <a:t>classify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epochs</a:t>
            </a:r>
            <a:r>
              <a:rPr lang="fr-FR" dirty="0">
                <a:latin typeface="Lucida Sans" panose="020B0602030504020204" pitchFamily="34" charset="0"/>
              </a:rPr>
              <a:t> as </a:t>
            </a:r>
            <a:r>
              <a:rPr lang="fr-FR" dirty="0" err="1">
                <a:latin typeface="Lucida Sans" panose="020B0602030504020204" pitchFamily="34" charset="0"/>
              </a:rPr>
              <a:t>either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i="1" dirty="0" err="1">
                <a:latin typeface="Lucida Sans" panose="020B0602030504020204" pitchFamily="34" charset="0"/>
              </a:rPr>
              <a:t>preictal</a:t>
            </a:r>
            <a:r>
              <a:rPr lang="fr-FR" dirty="0">
                <a:latin typeface="Lucida Sans" panose="020B0602030504020204" pitchFamily="34" charset="0"/>
              </a:rPr>
              <a:t> or </a:t>
            </a:r>
            <a:r>
              <a:rPr lang="fr-FR" i="1" dirty="0" err="1">
                <a:latin typeface="Lucida Sans" panose="020B0602030504020204" pitchFamily="34" charset="0"/>
              </a:rPr>
              <a:t>interictal</a:t>
            </a:r>
            <a:r>
              <a:rPr lang="fr-FR" dirty="0">
                <a:latin typeface="Lucida Sans" panose="020B0602030504020204" pitchFamily="34" charset="0"/>
              </a:rPr>
              <a:t>)</a:t>
            </a:r>
          </a:p>
          <a:p>
            <a:endParaRPr lang="fr-FR" b="1" dirty="0"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Lucida Sans" panose="020B0602030504020204" pitchFamily="34" charset="0"/>
              </a:rPr>
              <a:t>Being</a:t>
            </a:r>
            <a:r>
              <a:rPr lang="fr-FR" dirty="0">
                <a:latin typeface="Lucida Sans" panose="020B0602030504020204" pitchFamily="34" charset="0"/>
              </a:rPr>
              <a:t> able to </a:t>
            </a:r>
            <a:r>
              <a:rPr lang="fr-FR" dirty="0" err="1">
                <a:latin typeface="Lucida Sans" panose="020B0602030504020204" pitchFamily="34" charset="0"/>
              </a:rPr>
              <a:t>detect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seizures</a:t>
            </a:r>
            <a:r>
              <a:rPr lang="fr-FR" dirty="0">
                <a:latin typeface="Lucida Sans" panose="020B0602030504020204" pitchFamily="34" charset="0"/>
              </a:rPr>
              <a:t> can </a:t>
            </a:r>
            <a:r>
              <a:rPr lang="fr-FR" dirty="0" err="1">
                <a:latin typeface="Lucida Sans" panose="020B0602030504020204" pitchFamily="34" charset="0"/>
              </a:rPr>
              <a:t>be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useful</a:t>
            </a:r>
            <a:r>
              <a:rPr lang="fr-FR" dirty="0">
                <a:latin typeface="Lucida Sans" panose="020B0602030504020204" pitchFamily="34" charset="0"/>
              </a:rPr>
              <a:t>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Lucida Sans" panose="020B0602030504020204" pitchFamily="34" charset="0"/>
              </a:rPr>
              <a:t>offline annotation</a:t>
            </a:r>
            <a:r>
              <a:rPr lang="fr-FR" dirty="0">
                <a:latin typeface="Lucida Sans" panose="020B0602030504020204" pitchFamily="34" charset="0"/>
              </a:rPr>
              <a:t> of large </a:t>
            </a:r>
            <a:r>
              <a:rPr lang="fr-FR" dirty="0" err="1">
                <a:latin typeface="Lucida Sans" panose="020B0602030504020204" pitchFamily="34" charset="0"/>
              </a:rPr>
              <a:t>databases</a:t>
            </a:r>
            <a:r>
              <a:rPr lang="fr-FR" dirty="0">
                <a:latin typeface="Lucida Sans" panose="020B0602030504020204" pitchFamily="34" charset="0"/>
              </a:rPr>
              <a:t>/</a:t>
            </a:r>
            <a:r>
              <a:rPr lang="fr-FR" dirty="0" err="1">
                <a:latin typeface="Lucida Sans" panose="020B0602030504020204" pitchFamily="34" charset="0"/>
              </a:rPr>
              <a:t>recordings</a:t>
            </a:r>
            <a:r>
              <a:rPr lang="fr-FR" dirty="0">
                <a:latin typeface="Lucida Sans" panose="020B060203050402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>
              <a:latin typeface="Lucida Sans" panose="020B0602030504020204" pitchFamily="34" charset="0"/>
            </a:endParaRPr>
          </a:p>
          <a:p>
            <a:pPr lvl="2"/>
            <a:r>
              <a:rPr lang="fr-FR" dirty="0" err="1">
                <a:latin typeface="Lucida Sans" panose="020B0602030504020204" pitchFamily="34" charset="0"/>
              </a:rPr>
              <a:t>Annotating</a:t>
            </a:r>
            <a:r>
              <a:rPr lang="fr-FR" dirty="0">
                <a:latin typeface="Lucida Sans" panose="020B0602030504020204" pitchFamily="34" charset="0"/>
              </a:rPr>
              <a:t> (</a:t>
            </a:r>
            <a:r>
              <a:rPr lang="fr-FR" dirty="0" err="1">
                <a:latin typeface="Lucida Sans" panose="020B0602030504020204" pitchFamily="34" charset="0"/>
              </a:rPr>
              <a:t>identifying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seizures</a:t>
            </a:r>
            <a:r>
              <a:rPr lang="fr-FR" dirty="0">
                <a:latin typeface="Lucida Sans" panose="020B0602030504020204" pitchFamily="34" charset="0"/>
              </a:rPr>
              <a:t> in) long (i)EEG records </a:t>
            </a:r>
            <a:r>
              <a:rPr lang="fr-FR" dirty="0" err="1">
                <a:latin typeface="Lucida Sans" panose="020B0602030504020204" pitchFamily="34" charset="0"/>
              </a:rPr>
              <a:t>is</a:t>
            </a:r>
            <a:r>
              <a:rPr lang="fr-FR" dirty="0">
                <a:latin typeface="Lucida Sans" panose="020B0602030504020204" pitchFamily="34" charset="0"/>
              </a:rPr>
              <a:t> a </a:t>
            </a:r>
            <a:r>
              <a:rPr lang="fr-FR" dirty="0">
                <a:solidFill>
                  <a:srgbClr val="FF0000"/>
                </a:solidFill>
                <a:latin typeface="Lucida Sans" panose="020B0602030504020204" pitchFamily="34" charset="0"/>
              </a:rPr>
              <a:t>time-</a:t>
            </a:r>
            <a:r>
              <a:rPr lang="fr-FR" dirty="0" err="1">
                <a:solidFill>
                  <a:srgbClr val="FF0000"/>
                </a:solidFill>
                <a:latin typeface="Lucida Sans" panose="020B0602030504020204" pitchFamily="34" charset="0"/>
              </a:rPr>
              <a:t>consuming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task</a:t>
            </a:r>
            <a:r>
              <a:rPr lang="fr-FR" dirty="0">
                <a:latin typeface="Lucida Sans" panose="020B0602030504020204" pitchFamily="34" charset="0"/>
              </a:rPr>
              <a:t> for </a:t>
            </a:r>
            <a:r>
              <a:rPr lang="fr-FR" dirty="0" err="1">
                <a:latin typeface="Lucida Sans" panose="020B0602030504020204" pitchFamily="34" charset="0"/>
              </a:rPr>
              <a:t>clinicians</a:t>
            </a:r>
            <a:r>
              <a:rPr lang="fr-FR" dirty="0">
                <a:latin typeface="Lucida Sans" panose="020B060203050402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Lucida Sans" panose="020B0602030504020204" pitchFamily="34" charset="0"/>
              </a:rPr>
              <a:t>online </a:t>
            </a:r>
            <a:r>
              <a:rPr lang="fr-FR" b="1" dirty="0" err="1">
                <a:latin typeface="Lucida Sans" panose="020B0602030504020204" pitchFamily="34" charset="0"/>
              </a:rPr>
              <a:t>detection</a:t>
            </a:r>
            <a:r>
              <a:rPr lang="fr-FR" dirty="0">
                <a:latin typeface="Lucida Sans" panose="020B0602030504020204" pitchFamily="34" charset="0"/>
              </a:rPr>
              <a:t> (</a:t>
            </a:r>
            <a:r>
              <a:rPr lang="fr-FR" dirty="0" err="1">
                <a:latin typeface="Lucida Sans" panose="020B0602030504020204" pitchFamily="34" charset="0"/>
              </a:rPr>
              <a:t>with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wearable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devices</a:t>
            </a:r>
            <a:r>
              <a:rPr lang="fr-FR" dirty="0">
                <a:latin typeface="Lucida Sans" panose="020B060203050402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b="1" dirty="0">
              <a:latin typeface="Lucida Sans" panose="020B0602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err="1">
                <a:latin typeface="Lucida Sans" panose="020B0602030504020204" pitchFamily="34" charset="0"/>
              </a:rPr>
              <a:t>decision</a:t>
            </a:r>
            <a:r>
              <a:rPr lang="fr-FR" b="1" dirty="0">
                <a:latin typeface="Lucida Sans" panose="020B0602030504020204" pitchFamily="34" charset="0"/>
              </a:rPr>
              <a:t> support</a:t>
            </a:r>
            <a:r>
              <a:rPr lang="fr-FR" dirty="0">
                <a:latin typeface="Lucida Sans" panose="020B0602030504020204" pitchFamily="34" charset="0"/>
              </a:rPr>
              <a:t> for </a:t>
            </a:r>
            <a:r>
              <a:rPr lang="fr-FR" dirty="0" err="1">
                <a:latin typeface="Lucida Sans" panose="020B0602030504020204" pitchFamily="34" charset="0"/>
              </a:rPr>
              <a:t>neurologists</a:t>
            </a:r>
            <a:endParaRPr lang="fr-FR" dirty="0">
              <a:latin typeface="Lucida Sans" panose="020B0602030504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72ABB64-92BC-47E3-A888-A4389BB09400}"/>
              </a:ext>
            </a:extLst>
          </p:cNvPr>
          <p:cNvGrpSpPr/>
          <p:nvPr/>
        </p:nvGrpSpPr>
        <p:grpSpPr>
          <a:xfrm>
            <a:off x="227011" y="152401"/>
            <a:ext cx="2260612" cy="404227"/>
            <a:chOff x="227012" y="152400"/>
            <a:chExt cx="6111313" cy="6463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1029AD-C954-4838-ABB4-DC356FC496C0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CCF60FC-F86E-4767-86E3-A8CDED62AAEE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Seizure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detection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C7077E57-4D0D-4952-B4A3-A426A2EF88C7}"/>
              </a:ext>
            </a:extLst>
          </p:cNvPr>
          <p:cNvSpPr txBox="1"/>
          <p:nvPr/>
        </p:nvSpPr>
        <p:spPr>
          <a:xfrm>
            <a:off x="2709122" y="1853099"/>
            <a:ext cx="680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Lucida Sans" panose="020B0602030504020204" pitchFamily="34" charset="0"/>
              </a:rPr>
              <a:t>Classify</a:t>
            </a:r>
            <a:r>
              <a:rPr lang="fr-FR" dirty="0">
                <a:latin typeface="Lucida Sans" panose="020B0602030504020204" pitchFamily="34" charset="0"/>
              </a:rPr>
              <a:t> data segments </a:t>
            </a:r>
            <a:r>
              <a:rPr lang="fr-FR" dirty="0" err="1">
                <a:latin typeface="Lucida Sans" panose="020B0602030504020204" pitchFamily="34" charset="0"/>
              </a:rPr>
              <a:t>either</a:t>
            </a:r>
            <a:r>
              <a:rPr lang="fr-FR" dirty="0">
                <a:latin typeface="Lucida Sans" panose="020B0602030504020204" pitchFamily="34" charset="0"/>
              </a:rPr>
              <a:t> as </a:t>
            </a:r>
            <a:r>
              <a:rPr lang="fr-FR" i="1" dirty="0" err="1">
                <a:latin typeface="Lucida Sans" panose="020B0602030504020204" pitchFamily="34" charset="0"/>
              </a:rPr>
              <a:t>seizure</a:t>
            </a:r>
            <a:r>
              <a:rPr lang="fr-FR" dirty="0">
                <a:latin typeface="Lucida Sans" panose="020B0602030504020204" pitchFamily="34" charset="0"/>
              </a:rPr>
              <a:t> or as </a:t>
            </a:r>
            <a:r>
              <a:rPr lang="fr-FR" i="1" dirty="0">
                <a:latin typeface="Lucida Sans" panose="020B0602030504020204" pitchFamily="34" charset="0"/>
              </a:rPr>
              <a:t>non-</a:t>
            </a:r>
            <a:r>
              <a:rPr lang="fr-FR" i="1" dirty="0" err="1">
                <a:latin typeface="Lucida Sans" panose="020B0602030504020204" pitchFamily="34" charset="0"/>
              </a:rPr>
              <a:t>seizure</a:t>
            </a:r>
            <a:r>
              <a:rPr lang="fr-FR" dirty="0">
                <a:latin typeface="Lucida Sans" panose="020B060203050402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617332-AF06-460C-87A7-91F5F46A4A0A}"/>
              </a:ext>
            </a:extLst>
          </p:cNvPr>
          <p:cNvSpPr/>
          <p:nvPr/>
        </p:nvSpPr>
        <p:spPr>
          <a:xfrm>
            <a:off x="2709122" y="1751108"/>
            <a:ext cx="6804045" cy="573314"/>
          </a:xfrm>
          <a:prstGeom prst="rect">
            <a:avLst/>
          </a:prstGeom>
          <a:noFill/>
          <a:ln w="25400"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15CBEB6-01E6-4849-89EC-9120210364B4}"/>
              </a:ext>
            </a:extLst>
          </p:cNvPr>
          <p:cNvSpPr txBox="1"/>
          <p:nvPr/>
        </p:nvSpPr>
        <p:spPr>
          <a:xfrm>
            <a:off x="227011" y="989406"/>
            <a:ext cx="617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formulated</a:t>
            </a:r>
            <a:r>
              <a:rPr lang="fr-FR" dirty="0"/>
              <a:t> as a </a:t>
            </a:r>
            <a:r>
              <a:rPr lang="fr-FR" dirty="0" err="1"/>
              <a:t>binary</a:t>
            </a:r>
            <a:r>
              <a:rPr lang="fr-FR" dirty="0"/>
              <a:t> classification </a:t>
            </a:r>
            <a:r>
              <a:rPr lang="fr-FR" dirty="0" err="1"/>
              <a:t>problem</a:t>
            </a:r>
            <a:r>
              <a:rPr lang="fr-FR" dirty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79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CC4474-FA97-4461-918D-6A60B410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1A62C5-7ABF-4B6F-A11D-027BF5535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5FA33B-0EB3-4D4F-8C05-027C29CF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E98A5EF-E832-46A2-82ED-F22380750F25}"/>
              </a:ext>
            </a:extLst>
          </p:cNvPr>
          <p:cNvGrpSpPr/>
          <p:nvPr/>
        </p:nvGrpSpPr>
        <p:grpSpPr>
          <a:xfrm>
            <a:off x="227011" y="152401"/>
            <a:ext cx="2260612" cy="404227"/>
            <a:chOff x="227012" y="152400"/>
            <a:chExt cx="6111313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3D6B45-5696-4ADF-B3D8-9C9AE1CA292C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53B580F-F0EF-4FA4-BA59-2F975B09B4BC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A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challenging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task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88D096D0-FC0A-4C41-AC35-6F330498E45C}"/>
              </a:ext>
            </a:extLst>
          </p:cNvPr>
          <p:cNvSpPr txBox="1"/>
          <p:nvPr/>
        </p:nvSpPr>
        <p:spPr>
          <a:xfrm>
            <a:off x="227008" y="982554"/>
            <a:ext cx="117379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Seizure </a:t>
            </a:r>
            <a:r>
              <a:rPr lang="fr-FR" dirty="0" err="1"/>
              <a:t>detection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difficult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Noisy labels</a:t>
            </a:r>
            <a:r>
              <a:rPr lang="fr-FR" dirty="0"/>
              <a:t> (</a:t>
            </a:r>
            <a:r>
              <a:rPr lang="fr-FR" dirty="0" err="1"/>
              <a:t>uncertainty</a:t>
            </a:r>
            <a:r>
              <a:rPr lang="fr-FR" dirty="0"/>
              <a:t> about exact </a:t>
            </a:r>
            <a:r>
              <a:rPr lang="fr-FR" dirty="0" err="1"/>
              <a:t>onset</a:t>
            </a:r>
            <a:r>
              <a:rPr lang="fr-FR" dirty="0"/>
              <a:t>, </a:t>
            </a:r>
            <a:r>
              <a:rPr lang="fr-FR" dirty="0" err="1"/>
              <a:t>subclinical</a:t>
            </a:r>
            <a:r>
              <a:rPr lang="fr-FR" dirty="0"/>
              <a:t> </a:t>
            </a:r>
            <a:r>
              <a:rPr lang="fr-FR" dirty="0" err="1"/>
              <a:t>seizures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not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annotated</a:t>
            </a:r>
            <a:r>
              <a:rPr lang="fr-FR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b="1" dirty="0" err="1"/>
              <a:t>unbalanced</a:t>
            </a:r>
            <a:r>
              <a:rPr lang="fr-FR" b="1" dirty="0"/>
              <a:t> </a:t>
            </a:r>
            <a:r>
              <a:rPr lang="fr-FR" b="1" dirty="0" err="1"/>
              <a:t>datasets</a:t>
            </a:r>
            <a:r>
              <a:rPr lang="fr-FR" dirty="0"/>
              <a:t>: </a:t>
            </a:r>
            <a:r>
              <a:rPr lang="fr-FR" dirty="0" err="1"/>
              <a:t>seizures</a:t>
            </a:r>
            <a:r>
              <a:rPr lang="fr-FR" dirty="0"/>
              <a:t> are rare (and short) </a:t>
            </a:r>
            <a:r>
              <a:rPr lang="fr-FR" dirty="0" err="1"/>
              <a:t>events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iEEG</a:t>
            </a:r>
            <a:r>
              <a:rPr lang="fr-FR" dirty="0"/>
              <a:t> data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usually</a:t>
            </a:r>
            <a:r>
              <a:rPr lang="fr-FR" dirty="0"/>
              <a:t> </a:t>
            </a:r>
            <a:r>
              <a:rPr lang="fr-FR" dirty="0" err="1"/>
              <a:t>recorded</a:t>
            </a:r>
            <a:r>
              <a:rPr lang="fr-FR" dirty="0"/>
              <a:t> on a </a:t>
            </a:r>
            <a:r>
              <a:rPr lang="fr-FR" b="1" dirty="0"/>
              <a:t>large </a:t>
            </a:r>
            <a:r>
              <a:rPr lang="fr-FR" b="1" dirty="0" err="1"/>
              <a:t>number</a:t>
            </a:r>
            <a:r>
              <a:rPr lang="fr-FR" b="1" dirty="0"/>
              <a:t> of </a:t>
            </a:r>
            <a:r>
              <a:rPr lang="fr-FR" b="1" dirty="0" err="1"/>
              <a:t>electrodes</a:t>
            </a:r>
            <a:r>
              <a:rPr lang="fr-FR" dirty="0"/>
              <a:t> (up to 120).</a:t>
            </a:r>
          </a:p>
          <a:p>
            <a:pPr>
              <a:tabLst>
                <a:tab pos="3946525" algn="l"/>
              </a:tabLs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104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11EFDE4-E5EF-41A1-A09F-CE49F4FE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666D7A-4009-4E54-AAE6-FFE9448B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65A9DE-2AD5-49F9-87B9-E03576C3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31F1256-8469-4CA7-A85C-9405335A785E}"/>
              </a:ext>
            </a:extLst>
          </p:cNvPr>
          <p:cNvGrpSpPr/>
          <p:nvPr/>
        </p:nvGrpSpPr>
        <p:grpSpPr>
          <a:xfrm>
            <a:off x="227010" y="152401"/>
            <a:ext cx="1932154" cy="404227"/>
            <a:chOff x="227012" y="152400"/>
            <a:chExt cx="6111313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EA3FA0-B706-4D43-B23D-73162A17BB0C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74FA14F-861A-4C5B-8067-989C38F35128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State-of-the-art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11196163-FD11-4521-981E-A0F0FA309C64}"/>
              </a:ext>
            </a:extLst>
          </p:cNvPr>
          <p:cNvSpPr txBox="1"/>
          <p:nvPr/>
        </p:nvSpPr>
        <p:spPr>
          <a:xfrm>
            <a:off x="227013" y="843608"/>
            <a:ext cx="1173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A304E2-0810-4DAA-BF60-83BA6A4146CD}"/>
              </a:ext>
            </a:extLst>
          </p:cNvPr>
          <p:cNvSpPr txBox="1"/>
          <p:nvPr/>
        </p:nvSpPr>
        <p:spPr>
          <a:xfrm>
            <a:off x="227010" y="1052513"/>
            <a:ext cx="117379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Since</a:t>
            </a:r>
            <a:r>
              <a:rPr lang="fr-FR" dirty="0"/>
              <a:t> 1970s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[S. S.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Viglione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et al, 1970]</a:t>
            </a:r>
            <a:r>
              <a:rPr lang="fr-FR" dirty="0"/>
              <a:t>,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methods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proposed</a:t>
            </a:r>
            <a:r>
              <a:rPr lang="fr-FR" dirty="0"/>
              <a:t> to </a:t>
            </a:r>
            <a:r>
              <a:rPr lang="fr-FR" dirty="0" err="1"/>
              <a:t>address</a:t>
            </a:r>
            <a:r>
              <a:rPr lang="fr-FR" dirty="0"/>
              <a:t> the </a:t>
            </a:r>
            <a:r>
              <a:rPr lang="fr-FR" dirty="0" err="1"/>
              <a:t>problem</a:t>
            </a:r>
            <a:r>
              <a:rPr lang="fr-FR" dirty="0"/>
              <a:t> of </a:t>
            </a:r>
            <a:r>
              <a:rPr lang="fr-FR" dirty="0" err="1"/>
              <a:t>seizure</a:t>
            </a:r>
            <a:r>
              <a:rPr lang="fr-FR" dirty="0"/>
              <a:t> </a:t>
            </a:r>
            <a:r>
              <a:rPr lang="fr-FR" dirty="0" err="1"/>
              <a:t>detection</a:t>
            </a:r>
            <a:r>
              <a:rPr lang="fr-FR" dirty="0"/>
              <a:t> in </a:t>
            </a:r>
            <a:r>
              <a:rPr lang="fr-FR" dirty="0" err="1"/>
              <a:t>iEEG</a:t>
            </a:r>
            <a:r>
              <a:rPr lang="fr-FR" dirty="0"/>
              <a:t> </a:t>
            </a:r>
            <a:r>
              <a:rPr lang="fr-FR" dirty="0" err="1"/>
              <a:t>recordings</a:t>
            </a:r>
            <a:r>
              <a:rPr lang="fr-FR" dirty="0"/>
              <a:t>. </a:t>
            </a:r>
            <a:r>
              <a:rPr lang="fr-FR" dirty="0" err="1"/>
              <a:t>However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note </a:t>
            </a:r>
            <a:r>
              <a:rPr lang="fr-FR" dirty="0" err="1"/>
              <a:t>that</a:t>
            </a:r>
            <a:r>
              <a:rPr lang="fr-FR" dirty="0"/>
              <a:t>: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Methods are </a:t>
            </a:r>
            <a:r>
              <a:rPr lang="fr-FR" dirty="0" err="1"/>
              <a:t>often</a:t>
            </a:r>
            <a:r>
              <a:rPr lang="fr-FR" dirty="0"/>
              <a:t> </a:t>
            </a:r>
            <a:r>
              <a:rPr lang="fr-FR" dirty="0" err="1"/>
              <a:t>evaluated</a:t>
            </a:r>
            <a:r>
              <a:rPr lang="fr-FR" dirty="0"/>
              <a:t> on a </a:t>
            </a:r>
            <a:r>
              <a:rPr lang="fr-FR" b="1" dirty="0" err="1"/>
              <a:t>small</a:t>
            </a:r>
            <a:r>
              <a:rPr lang="fr-FR" b="1" dirty="0"/>
              <a:t> </a:t>
            </a:r>
            <a:r>
              <a:rPr lang="fr-FR" b="1" dirty="0" err="1"/>
              <a:t>subset</a:t>
            </a:r>
            <a:r>
              <a:rPr lang="fr-FR" dirty="0"/>
              <a:t> (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10) </a:t>
            </a:r>
            <a:r>
              <a:rPr lang="fr-FR" b="1" dirty="0"/>
              <a:t>of </a:t>
            </a:r>
            <a:r>
              <a:rPr lang="fr-FR" b="1" dirty="0" err="1"/>
              <a:t>electrodes</a:t>
            </a:r>
            <a:r>
              <a:rPr lang="fr-FR" dirty="0"/>
              <a:t> </a:t>
            </a:r>
            <a:r>
              <a:rPr lang="fr-FR" dirty="0" err="1"/>
              <a:t>selected</a:t>
            </a:r>
            <a:r>
              <a:rPr lang="fr-FR" dirty="0"/>
              <a:t> by an expert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   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Grewal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et al., 2005]</a:t>
            </a:r>
            <a:r>
              <a:rPr lang="fr-FR" dirty="0"/>
              <a:t>,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Aarabi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et al., 2009]</a:t>
            </a:r>
            <a:r>
              <a:rPr lang="fr-FR" dirty="0"/>
              <a:t>,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Orosco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et al., 2009]</a:t>
            </a:r>
            <a:r>
              <a:rPr lang="fr-FR" dirty="0"/>
              <a:t>,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Yadav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et al., 2012]</a:t>
            </a:r>
            <a:r>
              <a:rPr lang="fr-FR" dirty="0"/>
              <a:t>…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702082"/>
                </a:solidFill>
              </a:rPr>
              <a:t>Many</a:t>
            </a:r>
            <a:r>
              <a:rPr lang="fr-FR" dirty="0">
                <a:solidFill>
                  <a:srgbClr val="702082"/>
                </a:solidFill>
              </a:rPr>
              <a:t> </a:t>
            </a:r>
            <a:r>
              <a:rPr lang="fr-FR" dirty="0" err="1">
                <a:solidFill>
                  <a:srgbClr val="702082"/>
                </a:solidFill>
              </a:rPr>
              <a:t>methods</a:t>
            </a:r>
            <a:r>
              <a:rPr lang="fr-FR" dirty="0">
                <a:solidFill>
                  <a:srgbClr val="702082"/>
                </a:solidFill>
              </a:rPr>
              <a:t> are </a:t>
            </a:r>
            <a:r>
              <a:rPr lang="fr-FR" dirty="0" err="1">
                <a:solidFill>
                  <a:srgbClr val="702082"/>
                </a:solidFill>
              </a:rPr>
              <a:t>validated</a:t>
            </a:r>
            <a:r>
              <a:rPr lang="fr-FR" dirty="0">
                <a:solidFill>
                  <a:srgbClr val="702082"/>
                </a:solidFill>
              </a:rPr>
              <a:t> on </a:t>
            </a:r>
            <a:r>
              <a:rPr lang="fr-FR" b="1" dirty="0" err="1">
                <a:solidFill>
                  <a:srgbClr val="702082"/>
                </a:solidFill>
              </a:rPr>
              <a:t>small</a:t>
            </a:r>
            <a:r>
              <a:rPr lang="fr-FR" b="1" dirty="0">
                <a:solidFill>
                  <a:srgbClr val="702082"/>
                </a:solidFill>
              </a:rPr>
              <a:t> </a:t>
            </a:r>
            <a:r>
              <a:rPr lang="fr-FR" b="1" dirty="0" err="1">
                <a:solidFill>
                  <a:srgbClr val="702082"/>
                </a:solidFill>
              </a:rPr>
              <a:t>datasets</a:t>
            </a:r>
            <a:r>
              <a:rPr lang="fr-FR" dirty="0">
                <a:solidFill>
                  <a:srgbClr val="702082"/>
                </a:solidFill>
              </a:rPr>
              <a:t> (data </a:t>
            </a:r>
            <a:r>
              <a:rPr lang="fr-FR" dirty="0" err="1">
                <a:solidFill>
                  <a:srgbClr val="702082"/>
                </a:solidFill>
              </a:rPr>
              <a:t>acquired</a:t>
            </a:r>
            <a:r>
              <a:rPr lang="fr-FR" dirty="0">
                <a:solidFill>
                  <a:srgbClr val="702082"/>
                </a:solidFill>
              </a:rPr>
              <a:t> for </a:t>
            </a:r>
            <a:r>
              <a:rPr lang="fr-FR" dirty="0" err="1">
                <a:solidFill>
                  <a:srgbClr val="702082"/>
                </a:solidFill>
              </a:rPr>
              <a:t>less</a:t>
            </a:r>
            <a:r>
              <a:rPr lang="fr-FR" dirty="0">
                <a:solidFill>
                  <a:srgbClr val="702082"/>
                </a:solidFill>
              </a:rPr>
              <a:t> </a:t>
            </a:r>
            <a:r>
              <a:rPr lang="fr-FR" dirty="0" err="1">
                <a:solidFill>
                  <a:srgbClr val="702082"/>
                </a:solidFill>
              </a:rPr>
              <a:t>than</a:t>
            </a:r>
            <a:r>
              <a:rPr lang="fr-FR" dirty="0">
                <a:solidFill>
                  <a:srgbClr val="702082"/>
                </a:solidFill>
              </a:rPr>
              <a:t> 10 patients)</a:t>
            </a:r>
          </a:p>
          <a:p>
            <a:endParaRPr lang="fr-FR" dirty="0">
              <a:solidFill>
                <a:srgbClr val="702082"/>
              </a:solidFill>
            </a:endParaRPr>
          </a:p>
          <a:p>
            <a:r>
              <a:rPr lang="fr-FR" dirty="0">
                <a:solidFill>
                  <a:srgbClr val="702082"/>
                </a:solidFill>
              </a:rPr>
              <a:t>   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[Gardner et al. 2006]</a:t>
            </a:r>
            <a:r>
              <a:rPr lang="fr-FR" dirty="0">
                <a:solidFill>
                  <a:srgbClr val="702082"/>
                </a:solidFill>
              </a:rPr>
              <a:t>,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Subasi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et al., 2007]</a:t>
            </a:r>
            <a:r>
              <a:rPr lang="fr-FR" dirty="0">
                <a:solidFill>
                  <a:srgbClr val="702082"/>
                </a:solidFill>
              </a:rPr>
              <a:t>,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Kharbouch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et al. 2011]</a:t>
            </a:r>
            <a:r>
              <a:rPr lang="fr-FR" dirty="0">
                <a:solidFill>
                  <a:srgbClr val="702082"/>
                </a:solidFill>
              </a:rPr>
              <a:t>,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Goldenholz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et al., 2017]</a:t>
            </a:r>
            <a:r>
              <a:rPr lang="fr-FR" dirty="0">
                <a:solidFill>
                  <a:srgbClr val="702082"/>
                </a:solidFill>
              </a:rPr>
              <a:t>,…</a:t>
            </a:r>
          </a:p>
          <a:p>
            <a:endParaRPr lang="fr-FR" dirty="0">
              <a:solidFill>
                <a:srgbClr val="702082"/>
              </a:solidFill>
            </a:endParaRPr>
          </a:p>
          <a:p>
            <a:endParaRPr lang="fr-FR" dirty="0">
              <a:solidFill>
                <a:srgbClr val="70208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702082"/>
                </a:solidFill>
              </a:rPr>
              <a:t>Develop</a:t>
            </a:r>
            <a:r>
              <a:rPr lang="fr-FR" dirty="0">
                <a:solidFill>
                  <a:srgbClr val="702082"/>
                </a:solidFill>
              </a:rPr>
              <a:t> </a:t>
            </a:r>
            <a:r>
              <a:rPr lang="fr-FR" dirty="0" err="1">
                <a:solidFill>
                  <a:srgbClr val="702082"/>
                </a:solidFill>
              </a:rPr>
              <a:t>methods</a:t>
            </a:r>
            <a:r>
              <a:rPr lang="fr-FR" dirty="0">
                <a:solidFill>
                  <a:srgbClr val="702082"/>
                </a:solidFill>
              </a:rPr>
              <a:t> </a:t>
            </a:r>
            <a:r>
              <a:rPr lang="fr-FR" dirty="0" err="1">
                <a:solidFill>
                  <a:srgbClr val="702082"/>
                </a:solidFill>
              </a:rPr>
              <a:t>which</a:t>
            </a:r>
            <a:r>
              <a:rPr lang="fr-FR" dirty="0">
                <a:solidFill>
                  <a:srgbClr val="702082"/>
                </a:solidFill>
              </a:rPr>
              <a:t> are efficient on high-</a:t>
            </a:r>
            <a:r>
              <a:rPr lang="fr-FR" dirty="0" err="1">
                <a:solidFill>
                  <a:srgbClr val="702082"/>
                </a:solidFill>
              </a:rPr>
              <a:t>dimensional</a:t>
            </a:r>
            <a:r>
              <a:rPr lang="fr-FR" dirty="0">
                <a:solidFill>
                  <a:srgbClr val="702082"/>
                </a:solidFill>
              </a:rPr>
              <a:t> data (large </a:t>
            </a:r>
            <a:r>
              <a:rPr lang="fr-FR" dirty="0" err="1">
                <a:solidFill>
                  <a:srgbClr val="702082"/>
                </a:solidFill>
              </a:rPr>
              <a:t>number</a:t>
            </a:r>
            <a:r>
              <a:rPr lang="fr-FR" dirty="0">
                <a:solidFill>
                  <a:srgbClr val="702082"/>
                </a:solidFill>
              </a:rPr>
              <a:t> of channels)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70208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702082"/>
                </a:solidFill>
              </a:rPr>
              <a:t>Validate</a:t>
            </a:r>
            <a:r>
              <a:rPr lang="fr-FR" dirty="0">
                <a:solidFill>
                  <a:srgbClr val="702082"/>
                </a:solidFill>
              </a:rPr>
              <a:t> </a:t>
            </a:r>
            <a:r>
              <a:rPr lang="fr-FR" dirty="0" err="1">
                <a:solidFill>
                  <a:srgbClr val="702082"/>
                </a:solidFill>
              </a:rPr>
              <a:t>seizure</a:t>
            </a:r>
            <a:r>
              <a:rPr lang="fr-FR" dirty="0">
                <a:solidFill>
                  <a:srgbClr val="702082"/>
                </a:solidFill>
              </a:rPr>
              <a:t> </a:t>
            </a:r>
            <a:r>
              <a:rPr lang="fr-FR" dirty="0" err="1">
                <a:solidFill>
                  <a:srgbClr val="702082"/>
                </a:solidFill>
              </a:rPr>
              <a:t>detection</a:t>
            </a:r>
            <a:r>
              <a:rPr lang="fr-FR" dirty="0">
                <a:solidFill>
                  <a:srgbClr val="702082"/>
                </a:solidFill>
              </a:rPr>
              <a:t> </a:t>
            </a:r>
            <a:r>
              <a:rPr lang="fr-FR" dirty="0" err="1">
                <a:solidFill>
                  <a:srgbClr val="702082"/>
                </a:solidFill>
              </a:rPr>
              <a:t>methods</a:t>
            </a:r>
            <a:r>
              <a:rPr lang="fr-FR" dirty="0">
                <a:solidFill>
                  <a:srgbClr val="702082"/>
                </a:solidFill>
              </a:rPr>
              <a:t> on large [</a:t>
            </a:r>
            <a:r>
              <a:rPr lang="fr-FR" dirty="0" err="1">
                <a:solidFill>
                  <a:srgbClr val="702082"/>
                </a:solidFill>
              </a:rPr>
              <a:t>ideally</a:t>
            </a:r>
            <a:r>
              <a:rPr lang="fr-FR" dirty="0">
                <a:solidFill>
                  <a:srgbClr val="702082"/>
                </a:solidFill>
              </a:rPr>
              <a:t>, open] </a:t>
            </a:r>
            <a:r>
              <a:rPr lang="fr-FR" dirty="0" err="1">
                <a:solidFill>
                  <a:srgbClr val="702082"/>
                </a:solidFill>
              </a:rPr>
              <a:t>datasets</a:t>
            </a:r>
            <a:r>
              <a:rPr lang="fr-FR" dirty="0">
                <a:solidFill>
                  <a:srgbClr val="702082"/>
                </a:solidFill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7C3FA4-AF4F-43B5-9F02-D780351AB7E0}"/>
              </a:ext>
            </a:extLst>
          </p:cNvPr>
          <p:cNvSpPr/>
          <p:nvPr/>
        </p:nvSpPr>
        <p:spPr>
          <a:xfrm>
            <a:off x="572238" y="4802074"/>
            <a:ext cx="10778122" cy="1120877"/>
          </a:xfrm>
          <a:prstGeom prst="rect">
            <a:avLst/>
          </a:prstGeom>
          <a:noFill/>
          <a:ln>
            <a:solidFill>
              <a:srgbClr val="702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1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DA5D4EB-9000-48F4-9EEB-7DC37D0D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A43F-D09F-4348-9B43-1D8969574C4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0F1A2B-F5B2-4DC9-B7BC-363178E2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ICASSP 2018 – BISP L3 session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A91B79-88AB-43F0-9DCE-B7A81E35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April 20, 2018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9C49151-6618-43B1-A07A-C1A01438D375}"/>
              </a:ext>
            </a:extLst>
          </p:cNvPr>
          <p:cNvGrpSpPr/>
          <p:nvPr/>
        </p:nvGrpSpPr>
        <p:grpSpPr>
          <a:xfrm>
            <a:off x="227011" y="152401"/>
            <a:ext cx="2981908" cy="404227"/>
            <a:chOff x="227012" y="152400"/>
            <a:chExt cx="6111313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AF22C4-3FFB-48AE-85F0-0C417ECBD572}"/>
                </a:ext>
              </a:extLst>
            </p:cNvPr>
            <p:cNvSpPr/>
            <p:nvPr/>
          </p:nvSpPr>
          <p:spPr>
            <a:xfrm>
              <a:off x="227013" y="152400"/>
              <a:ext cx="6111312" cy="646331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B03E389-6137-417D-B892-6C957119BCB1}"/>
                </a:ext>
              </a:extLst>
            </p:cNvPr>
            <p:cNvSpPr txBox="1"/>
            <p:nvPr/>
          </p:nvSpPr>
          <p:spPr>
            <a:xfrm>
              <a:off x="227012" y="152400"/>
              <a:ext cx="6111313" cy="590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Epilepsiae</a:t>
              </a:r>
              <a:r>
                <a:rPr lang="fr-FR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 </a:t>
              </a:r>
              <a:r>
                <a:rPr lang="fr-FR" dirty="0" err="1">
                  <a:solidFill>
                    <a:schemeClr val="bg1"/>
                  </a:solidFill>
                  <a:latin typeface="Lucida Sans" panose="020B0602030504020204" pitchFamily="34" charset="0"/>
                </a:rPr>
                <a:t>database</a:t>
              </a:r>
              <a:endParaRPr lang="en-GB" dirty="0">
                <a:solidFill>
                  <a:schemeClr val="bg1"/>
                </a:solidFill>
                <a:latin typeface="Lucida Sans" panose="020B0602030504020204" pitchFamily="34" charset="0"/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DC2E1B56-690E-4106-9023-7E3ABB0F01A1}"/>
              </a:ext>
            </a:extLst>
          </p:cNvPr>
          <p:cNvSpPr txBox="1"/>
          <p:nvPr/>
        </p:nvSpPr>
        <p:spPr>
          <a:xfrm>
            <a:off x="227010" y="1008112"/>
            <a:ext cx="117379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Lucida Sans" panose="020B0602030504020204" pitchFamily="34" charset="0"/>
              </a:rPr>
              <a:t>One of the</a:t>
            </a:r>
            <a:r>
              <a:rPr lang="fr-FR" b="1" dirty="0">
                <a:latin typeface="Lucida Sans" panose="020B0602030504020204" pitchFamily="34" charset="0"/>
              </a:rPr>
              <a:t> </a:t>
            </a:r>
            <a:r>
              <a:rPr lang="fr-FR" b="1" dirty="0" err="1">
                <a:latin typeface="Lucida Sans" panose="020B0602030504020204" pitchFamily="34" charset="0"/>
              </a:rPr>
              <a:t>world’s</a:t>
            </a:r>
            <a:r>
              <a:rPr lang="fr-FR" b="1" dirty="0">
                <a:latin typeface="Lucida Sans" panose="020B0602030504020204" pitchFamily="34" charset="0"/>
              </a:rPr>
              <a:t> </a:t>
            </a:r>
            <a:r>
              <a:rPr lang="fr-FR" b="1" dirty="0" err="1">
                <a:latin typeface="Lucida Sans" panose="020B0602030504020204" pitchFamily="34" charset="0"/>
              </a:rPr>
              <a:t>largest</a:t>
            </a:r>
            <a:r>
              <a:rPr lang="fr-FR" b="1" dirty="0">
                <a:latin typeface="Lucida Sans" panose="020B0602030504020204" pitchFamily="34" charset="0"/>
              </a:rPr>
              <a:t> </a:t>
            </a:r>
            <a:r>
              <a:rPr lang="fr-FR" b="1" dirty="0" err="1">
                <a:latin typeface="Lucida Sans" panose="020B0602030504020204" pitchFamily="34" charset="0"/>
              </a:rPr>
              <a:t>database</a:t>
            </a:r>
            <a:r>
              <a:rPr lang="fr-FR" dirty="0">
                <a:latin typeface="Lucida Sans" panose="020B0602030504020204" pitchFamily="34" charset="0"/>
              </a:rPr>
              <a:t> for </a:t>
            </a:r>
            <a:r>
              <a:rPr lang="fr-FR" dirty="0" err="1">
                <a:latin typeface="Lucida Sans" panose="020B0602030504020204" pitchFamily="34" charset="0"/>
              </a:rPr>
              <a:t>seizure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detection</a:t>
            </a:r>
            <a:r>
              <a:rPr lang="fr-FR" dirty="0">
                <a:latin typeface="Lucida Sans" panose="020B0602030504020204" pitchFamily="34" charset="0"/>
              </a:rPr>
              <a:t>/</a:t>
            </a:r>
            <a:r>
              <a:rPr lang="fr-FR" dirty="0" err="1">
                <a:latin typeface="Lucida Sans" panose="020B0602030504020204" pitchFamily="34" charset="0"/>
              </a:rPr>
              <a:t>prediction</a:t>
            </a:r>
            <a:r>
              <a:rPr lang="fr-FR" dirty="0">
                <a:latin typeface="Lucida Sans" panose="020B06020305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Lucida Sans" panose="020B0602030504020204" pitchFamily="34" charset="0"/>
              </a:rPr>
              <a:t>56 patients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with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iEEG</a:t>
            </a:r>
            <a:r>
              <a:rPr lang="fr-FR" dirty="0">
                <a:latin typeface="Lucida Sans" panose="020B0602030504020204" pitchFamily="34" charset="0"/>
              </a:rPr>
              <a:t>: </a:t>
            </a:r>
            <a:r>
              <a:rPr lang="fr-FR" b="1" dirty="0">
                <a:latin typeface="Lucida Sans" panose="020B0602030504020204" pitchFamily="34" charset="0"/>
              </a:rPr>
              <a:t>6TB of data </a:t>
            </a:r>
            <a:r>
              <a:rPr lang="fr-FR" dirty="0">
                <a:latin typeface="Lucida Sans" panose="020B0602030504020204" pitchFamily="34" charset="0"/>
              </a:rPr>
              <a:t>(</a:t>
            </a:r>
            <a:r>
              <a:rPr lang="fr-FR" dirty="0" err="1">
                <a:latin typeface="Lucida Sans" panose="020B0602030504020204" pitchFamily="34" charset="0"/>
              </a:rPr>
              <a:t>recordings</a:t>
            </a:r>
            <a:r>
              <a:rPr lang="fr-FR" dirty="0">
                <a:latin typeface="Lucida Sans" panose="020B0602030504020204" pitchFamily="34" charset="0"/>
              </a:rPr>
              <a:t> up to 3 </a:t>
            </a:r>
            <a:r>
              <a:rPr lang="fr-FR" dirty="0" err="1">
                <a:latin typeface="Lucida Sans" panose="020B0602030504020204" pitchFamily="34" charset="0"/>
              </a:rPr>
              <a:t>weeks</a:t>
            </a:r>
            <a:r>
              <a:rPr lang="fr-FR" dirty="0">
                <a:latin typeface="Lucida Sans" panose="020B0602030504020204" pitchFamily="34" charset="0"/>
              </a:rPr>
              <a:t> for </a:t>
            </a:r>
            <a:r>
              <a:rPr lang="fr-FR" dirty="0" err="1">
                <a:latin typeface="Lucida Sans" panose="020B0602030504020204" pitchFamily="34" charset="0"/>
              </a:rPr>
              <a:t>some</a:t>
            </a:r>
            <a:r>
              <a:rPr lang="fr-FR" dirty="0">
                <a:latin typeface="Lucida Sans" panose="020B0602030504020204" pitchFamily="34" charset="0"/>
              </a:rPr>
              <a:t> patients)</a:t>
            </a:r>
            <a:endParaRPr lang="fr-FR" b="1" dirty="0"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Lucida Sans" panose="020B0602030504020204" pitchFamily="34" charset="0"/>
              </a:rPr>
              <a:t>Multi-</a:t>
            </a:r>
            <a:r>
              <a:rPr lang="fr-FR" dirty="0" err="1">
                <a:latin typeface="Lucida Sans" panose="020B0602030504020204" pitchFamily="34" charset="0"/>
              </a:rPr>
              <a:t>centric</a:t>
            </a:r>
            <a:r>
              <a:rPr lang="fr-FR" dirty="0">
                <a:latin typeface="Lucida Sans" panose="020B0602030504020204" pitchFamily="34" charset="0"/>
              </a:rPr>
              <a:t> [patients come from </a:t>
            </a:r>
            <a:r>
              <a:rPr lang="fr-FR" dirty="0" err="1">
                <a:latin typeface="Lucida Sans" panose="020B0602030504020204" pitchFamily="34" charset="0"/>
              </a:rPr>
              <a:t>hospitals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located</a:t>
            </a:r>
            <a:r>
              <a:rPr lang="fr-FR" dirty="0">
                <a:latin typeface="Lucida Sans" panose="020B0602030504020204" pitchFamily="34" charset="0"/>
              </a:rPr>
              <a:t> in Germany, France and Portugal]</a:t>
            </a:r>
          </a:p>
          <a:p>
            <a:endParaRPr lang="en-GB" dirty="0">
              <a:latin typeface="Lucida Sans" panose="020B0602030504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EE4289-E249-4484-AE16-5B92459D4E0C}"/>
              </a:ext>
            </a:extLst>
          </p:cNvPr>
          <p:cNvSpPr txBox="1"/>
          <p:nvPr/>
        </p:nvSpPr>
        <p:spPr>
          <a:xfrm>
            <a:off x="9935685" y="1851523"/>
            <a:ext cx="264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[Klatt et al. 2012]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CB822B4-BC5E-4B8B-A866-BEC4BB99D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355" y="198487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3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8E0CB9E-4620-413D-A759-73FE83B3DCAC}"/>
              </a:ext>
            </a:extLst>
          </p:cNvPr>
          <p:cNvGrpSpPr/>
          <p:nvPr/>
        </p:nvGrpSpPr>
        <p:grpSpPr>
          <a:xfrm>
            <a:off x="973405" y="1077122"/>
            <a:ext cx="10828602" cy="2351880"/>
            <a:chOff x="1140319" y="2191094"/>
            <a:chExt cx="10828602" cy="2351880"/>
          </a:xfrm>
        </p:grpSpPr>
        <p:sp>
          <p:nvSpPr>
            <p:cNvPr id="3" name="Rectangle à coins arrondis 3">
              <a:extLst>
                <a:ext uri="{FF2B5EF4-FFF2-40B4-BE49-F238E27FC236}">
                  <a16:creationId xmlns:a16="http://schemas.microsoft.com/office/drawing/2014/main" id="{6FB4A624-6660-4F41-BA86-D26B77B35488}"/>
                </a:ext>
              </a:extLst>
            </p:cNvPr>
            <p:cNvSpPr/>
            <p:nvPr/>
          </p:nvSpPr>
          <p:spPr>
            <a:xfrm>
              <a:off x="1140319" y="2191094"/>
              <a:ext cx="1885910" cy="1839686"/>
            </a:xfrm>
            <a:prstGeom prst="roundRect">
              <a:avLst/>
            </a:prstGeom>
            <a:gradFill flip="none" rotWithShape="1">
              <a:gsLst>
                <a:gs pos="0">
                  <a:srgbClr val="97D700"/>
                </a:gs>
                <a:gs pos="100000">
                  <a:srgbClr val="00AFD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600" dirty="0">
                <a:solidFill>
                  <a:srgbClr val="702082"/>
                </a:solidFill>
                <a:latin typeface="Lucida Sans" panose="020B0602030504020204" pitchFamily="34" charset="0"/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6AEF5D3-D6B2-4BF2-8074-DAC14EB70C67}"/>
                </a:ext>
              </a:extLst>
            </p:cNvPr>
            <p:cNvSpPr txBox="1"/>
            <p:nvPr/>
          </p:nvSpPr>
          <p:spPr>
            <a:xfrm>
              <a:off x="1140319" y="2326107"/>
              <a:ext cx="18723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600" dirty="0">
                  <a:solidFill>
                    <a:srgbClr val="702082"/>
                  </a:solidFill>
                  <a:latin typeface="Lucida Sans" panose="020B0602030504020204" pitchFamily="34" charset="0"/>
                </a:rPr>
                <a:t>2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0A8384F-DAD9-4EB8-88E6-757078A9A1C7}"/>
                </a:ext>
              </a:extLst>
            </p:cNvPr>
            <p:cNvSpPr txBox="1"/>
            <p:nvPr/>
          </p:nvSpPr>
          <p:spPr>
            <a:xfrm>
              <a:off x="3425373" y="2449217"/>
              <a:ext cx="85435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702082"/>
                  </a:solidFill>
                  <a:latin typeface="Lucida Sans" panose="020B0602030504020204" pitchFamily="34" charset="0"/>
                </a:rPr>
                <a:t>An ensemble </a:t>
              </a:r>
              <a:r>
                <a:rPr lang="fr-FR" sz="4000" dirty="0" err="1">
                  <a:solidFill>
                    <a:srgbClr val="702082"/>
                  </a:solidFill>
                  <a:latin typeface="Lucida Sans" panose="020B0602030504020204" pitchFamily="34" charset="0"/>
                </a:rPr>
                <a:t>approach</a:t>
              </a:r>
              <a:r>
                <a:rPr lang="fr-FR" sz="4000" dirty="0">
                  <a:solidFill>
                    <a:srgbClr val="702082"/>
                  </a:solidFill>
                  <a:latin typeface="Lucida Sans" panose="020B0602030504020204" pitchFamily="34" charset="0"/>
                </a:rPr>
                <a:t> </a:t>
              </a:r>
            </a:p>
            <a:p>
              <a:r>
                <a:rPr lang="fr-FR" sz="4000" dirty="0">
                  <a:solidFill>
                    <a:srgbClr val="702082"/>
                  </a:solidFill>
                  <a:latin typeface="Lucida Sans" panose="020B0602030504020204" pitchFamily="34" charset="0"/>
                </a:rPr>
                <a:t>for </a:t>
              </a:r>
              <a:r>
                <a:rPr lang="fr-FR" sz="4000" dirty="0" err="1">
                  <a:solidFill>
                    <a:srgbClr val="702082"/>
                  </a:solidFill>
                  <a:latin typeface="Lucida Sans" panose="020B0602030504020204" pitchFamily="34" charset="0"/>
                </a:rPr>
                <a:t>seizure</a:t>
              </a:r>
              <a:r>
                <a:rPr lang="fr-FR" sz="4000" dirty="0">
                  <a:solidFill>
                    <a:srgbClr val="702082"/>
                  </a:solidFill>
                  <a:latin typeface="Lucida Sans" panose="020B0602030504020204" pitchFamily="34" charset="0"/>
                </a:rPr>
                <a:t> </a:t>
              </a:r>
              <a:r>
                <a:rPr lang="fr-FR" sz="4000" dirty="0" err="1">
                  <a:solidFill>
                    <a:srgbClr val="702082"/>
                  </a:solidFill>
                  <a:latin typeface="Lucida Sans" panose="020B0602030504020204" pitchFamily="34" charset="0"/>
                </a:rPr>
                <a:t>detection</a:t>
              </a:r>
              <a:r>
                <a:rPr lang="fr-FR" sz="4000" dirty="0">
                  <a:solidFill>
                    <a:srgbClr val="702082"/>
                  </a:solidFill>
                  <a:latin typeface="Lucida Sans" panose="020B0602030504020204" pitchFamily="34" charset="0"/>
                </a:rPr>
                <a:t> </a:t>
              </a:r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A153D3FC-5DA1-44CE-970F-9EC5546AAA29}"/>
                </a:ext>
              </a:extLst>
            </p:cNvPr>
            <p:cNvCxnSpPr/>
            <p:nvPr/>
          </p:nvCxnSpPr>
          <p:spPr>
            <a:xfrm>
              <a:off x="2423886" y="315685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3E254439-0D64-44F1-81B6-9A80AAE07B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319" y="4542973"/>
              <a:ext cx="9033879" cy="1"/>
            </a:xfrm>
            <a:prstGeom prst="line">
              <a:avLst/>
            </a:prstGeom>
            <a:ln w="34925">
              <a:solidFill>
                <a:srgbClr val="702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5B950D15-B504-46E2-A5BA-39BBFA4B919B}"/>
              </a:ext>
            </a:extLst>
          </p:cNvPr>
          <p:cNvSpPr txBox="1"/>
          <p:nvPr/>
        </p:nvSpPr>
        <p:spPr>
          <a:xfrm>
            <a:off x="3258458" y="3866737"/>
            <a:ext cx="7663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rgbClr val="702082"/>
                </a:solidFill>
              </a:rPr>
              <a:t>Preprocessing</a:t>
            </a:r>
            <a:r>
              <a:rPr lang="fr-FR" sz="2800" dirty="0">
                <a:solidFill>
                  <a:srgbClr val="702082"/>
                </a:solidFill>
              </a:rPr>
              <a:t> and </a:t>
            </a:r>
            <a:r>
              <a:rPr lang="fr-FR" sz="2800" dirty="0" err="1">
                <a:solidFill>
                  <a:srgbClr val="702082"/>
                </a:solidFill>
              </a:rPr>
              <a:t>feature</a:t>
            </a:r>
            <a:r>
              <a:rPr lang="fr-FR" sz="2800" dirty="0">
                <a:solidFill>
                  <a:srgbClr val="702082"/>
                </a:solidFill>
              </a:rPr>
              <a:t>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702082"/>
                </a:solidFill>
              </a:rPr>
              <a:t>Classification of 1s </a:t>
            </a:r>
            <a:r>
              <a:rPr lang="fr-FR" sz="2800" dirty="0" err="1">
                <a:solidFill>
                  <a:srgbClr val="702082"/>
                </a:solidFill>
              </a:rPr>
              <a:t>epochs</a:t>
            </a:r>
            <a:endParaRPr lang="fr-FR" sz="2800" dirty="0">
              <a:solidFill>
                <a:srgbClr val="70208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702082"/>
                </a:solidFill>
              </a:rPr>
              <a:t>The « </a:t>
            </a:r>
            <a:r>
              <a:rPr lang="fr-FR" sz="2800" dirty="0" err="1">
                <a:solidFill>
                  <a:srgbClr val="702082"/>
                </a:solidFill>
              </a:rPr>
              <a:t>Weighted</a:t>
            </a:r>
            <a:r>
              <a:rPr lang="fr-FR" sz="2800" dirty="0">
                <a:solidFill>
                  <a:srgbClr val="702082"/>
                </a:solidFill>
              </a:rPr>
              <a:t> Ensemble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rgbClr val="702082"/>
                </a:solidFill>
              </a:rPr>
              <a:t>Scoring</a:t>
            </a:r>
            <a:endParaRPr lang="fr-FR" sz="2800" dirty="0">
              <a:solidFill>
                <a:srgbClr val="70208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702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658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3">
      <a:dk1>
        <a:srgbClr val="7030A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9376</TotalTime>
  <Words>1795</Words>
  <Application>Microsoft Office PowerPoint</Application>
  <PresentationFormat>Grand écran</PresentationFormat>
  <Paragraphs>372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Consolas</vt:lpstr>
      <vt:lpstr>Lucida Sans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Baptiste SCHIRATTI</dc:creator>
  <cp:lastModifiedBy>Jean Baptiste SCHIRATTI</cp:lastModifiedBy>
  <cp:revision>321</cp:revision>
  <cp:lastPrinted>2018-04-17T20:48:37Z</cp:lastPrinted>
  <dcterms:created xsi:type="dcterms:W3CDTF">2016-06-07T12:29:50Z</dcterms:created>
  <dcterms:modified xsi:type="dcterms:W3CDTF">2018-04-19T20:42:36Z</dcterms:modified>
</cp:coreProperties>
</file>