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9" r:id="rId5"/>
    <p:sldId id="478" r:id="rId6"/>
    <p:sldId id="475" r:id="rId7"/>
    <p:sldId id="476" r:id="rId8"/>
    <p:sldId id="479" r:id="rId9"/>
    <p:sldId id="477" r:id="rId10"/>
    <p:sldId id="480" r:id="rId11"/>
    <p:sldId id="481" r:id="rId12"/>
    <p:sldId id="482" r:id="rId13"/>
    <p:sldId id="486" r:id="rId14"/>
    <p:sldId id="483" r:id="rId15"/>
    <p:sldId id="485"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G ZHI LIN CHARLENE#" initials="#ZLC" lastIdx="3" clrIdx="0">
    <p:extLst>
      <p:ext uri="{19B8F6BF-5375-455C-9EA6-DF929625EA0E}">
        <p15:presenceInfo xmlns:p15="http://schemas.microsoft.com/office/powerpoint/2012/main" userId="S::ongz0070@e.ntu.edu.sg::148ef898-b881-4a88-a25b-1c5e048bdd8c" providerId="AD"/>
      </p:ext>
    </p:extLst>
  </p:cmAuthor>
  <p:cmAuthor id="2" name="#MALIK MOHAMMAD OMAR ABDULLAH#" initials="#MOA" lastIdx="2" clrIdx="1">
    <p:extLst>
      <p:ext uri="{19B8F6BF-5375-455C-9EA6-DF929625EA0E}">
        <p15:presenceInfo xmlns:p15="http://schemas.microsoft.com/office/powerpoint/2012/main" userId="#MALIK MOHAMMAD OMAR ABDULL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9987D-1EFC-4177-B664-8A3C66BAD822}" v="3" dt="2020-10-08T14:21:24.503"/>
    <p1510:client id="{3E17E546-0AF3-4A60-9593-B7043519D464}" v="54" dt="2020-10-08T14:25:14.930"/>
    <p1510:client id="{4DB037F4-1BFD-4166-B5AE-8F9452759EAD}" v="5" dt="2020-10-08T13:36:45.798"/>
    <p1510:client id="{52220CE3-1A8D-4B53-8918-CB3F8A0598C3}" vWet="2" dt="2020-10-09T01:19:38.955"/>
    <p1510:client id="{6CB20DE2-30E9-4ABC-B73C-B7FF167A116C}" v="36" dt="2020-10-08T14:29:37.332"/>
    <p1510:client id="{7262516D-4A33-4947-A68F-D8C10FB0E85C}" v="23" dt="2020-10-09T01:25:05.437"/>
    <p1510:client id="{7456D272-A3C6-411E-BE40-6783C2A7B80C}" v="48" dt="2020-10-09T01:20:15.090"/>
    <p1510:client id="{9C04E93C-012D-4DC3-84D4-9FF1BB29B32F}" v="2" dt="2020-10-08T13:28:35.106"/>
    <p1510:client id="{A3404CE9-5BE3-4BFF-A650-BAE2727CC963}" v="180" dt="2020-10-08T13:51:02.647"/>
    <p1510:client id="{A74810E6-DC3A-468D-9286-12C4698CFC49}" v="16" dt="2020-10-09T02:14:09.432"/>
    <p1510:client id="{F2EFFB9F-3565-4232-AC34-00246E1A7CFF}" v="296" dt="2020-10-09T01:58:40.70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5"/>
    <p:restoredTop sz="77551" autoAdjust="0"/>
  </p:normalViewPr>
  <p:slideViewPr>
    <p:cSldViewPr snapToGrid="0">
      <p:cViewPr varScale="1">
        <p:scale>
          <a:sx n="130" d="100"/>
          <a:sy n="130" d="100"/>
        </p:scale>
        <p:origin x="1552"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P BOON PENG#" userId="S::boonpeng001@e.ntu.edu.sg::ed994929-8715-4c1d-9abf-83b5eca74382" providerId="AD" clId="Web-{6CB20DE2-30E9-4ABC-B73C-B7FF167A116C}"/>
    <pc:docChg chg="modSld">
      <pc:chgData name="#YAP BOON PENG#" userId="S::boonpeng001@e.ntu.edu.sg::ed994929-8715-4c1d-9abf-83b5eca74382" providerId="AD" clId="Web-{6CB20DE2-30E9-4ABC-B73C-B7FF167A116C}" dt="2020-10-08T14:29:37.332" v="22" actId="1076"/>
      <pc:docMkLst>
        <pc:docMk/>
      </pc:docMkLst>
      <pc:sldChg chg="modSp">
        <pc:chgData name="#YAP BOON PENG#" userId="S::boonpeng001@e.ntu.edu.sg::ed994929-8715-4c1d-9abf-83b5eca74382" providerId="AD" clId="Web-{6CB20DE2-30E9-4ABC-B73C-B7FF167A116C}" dt="2020-10-08T14:29:37.332" v="22" actId="1076"/>
        <pc:sldMkLst>
          <pc:docMk/>
          <pc:sldMk cId="945589927" sldId="265"/>
        </pc:sldMkLst>
        <pc:spChg chg="mod">
          <ac:chgData name="#YAP BOON PENG#" userId="S::boonpeng001@e.ntu.edu.sg::ed994929-8715-4c1d-9abf-83b5eca74382" providerId="AD" clId="Web-{6CB20DE2-30E9-4ABC-B73C-B7FF167A116C}" dt="2020-10-08T14:29:37.332" v="22" actId="1076"/>
          <ac:spMkLst>
            <pc:docMk/>
            <pc:sldMk cId="945589927" sldId="265"/>
            <ac:spMk id="25" creationId="{4E2D9268-7382-4F2A-AF4F-CFCD5A7C0D01}"/>
          </ac:spMkLst>
        </pc:spChg>
        <pc:spChg chg="mod">
          <ac:chgData name="#YAP BOON PENG#" userId="S::boonpeng001@e.ntu.edu.sg::ed994929-8715-4c1d-9abf-83b5eca74382" providerId="AD" clId="Web-{6CB20DE2-30E9-4ABC-B73C-B7FF167A116C}" dt="2020-10-08T14:26:14.690" v="8" actId="14100"/>
          <ac:spMkLst>
            <pc:docMk/>
            <pc:sldMk cId="945589927" sldId="265"/>
            <ac:spMk id="29" creationId="{67CD8C36-550F-442C-809B-C49C76E3246D}"/>
          </ac:spMkLst>
        </pc:spChg>
        <pc:spChg chg="mod">
          <ac:chgData name="#YAP BOON PENG#" userId="S::boonpeng001@e.ntu.edu.sg::ed994929-8715-4c1d-9abf-83b5eca74382" providerId="AD" clId="Web-{6CB20DE2-30E9-4ABC-B73C-B7FF167A116C}" dt="2020-10-08T14:27:10.050" v="17" actId="1076"/>
          <ac:spMkLst>
            <pc:docMk/>
            <pc:sldMk cId="945589927" sldId="265"/>
            <ac:spMk id="41" creationId="{AE400E94-A3DF-4374-881D-6A1B2794E2C1}"/>
          </ac:spMkLst>
        </pc:spChg>
        <pc:cxnChg chg="mod">
          <ac:chgData name="#YAP BOON PENG#" userId="S::boonpeng001@e.ntu.edu.sg::ed994929-8715-4c1d-9abf-83b5eca74382" providerId="AD" clId="Web-{6CB20DE2-30E9-4ABC-B73C-B7FF167A116C}" dt="2020-10-08T14:26:22.909" v="10" actId="14100"/>
          <ac:cxnSpMkLst>
            <pc:docMk/>
            <pc:sldMk cId="945589927" sldId="265"/>
            <ac:cxnSpMk id="12" creationId="{49426EAF-3A4B-4293-A4E5-581F76118D50}"/>
          </ac:cxnSpMkLst>
        </pc:cxnChg>
        <pc:cxnChg chg="mod">
          <ac:chgData name="#YAP BOON PENG#" userId="S::boonpeng001@e.ntu.edu.sg::ed994929-8715-4c1d-9abf-83b5eca74382" providerId="AD" clId="Web-{6CB20DE2-30E9-4ABC-B73C-B7FF167A116C}" dt="2020-10-08T14:27:10.050" v="17" actId="1076"/>
          <ac:cxnSpMkLst>
            <pc:docMk/>
            <pc:sldMk cId="945589927" sldId="265"/>
            <ac:cxnSpMk id="42" creationId="{DEF0713D-64EB-4644-8417-4E69A5BF2B7A}"/>
          </ac:cxnSpMkLst>
        </pc:cxnChg>
        <pc:cxnChg chg="mod">
          <ac:chgData name="#YAP BOON PENG#" userId="S::boonpeng001@e.ntu.edu.sg::ed994929-8715-4c1d-9abf-83b5eca74382" providerId="AD" clId="Web-{6CB20DE2-30E9-4ABC-B73C-B7FF167A116C}" dt="2020-10-08T14:29:37.332" v="22" actId="1076"/>
          <ac:cxnSpMkLst>
            <pc:docMk/>
            <pc:sldMk cId="945589927" sldId="265"/>
            <ac:cxnSpMk id="67" creationId="{E529CB67-2145-40B9-9FC0-860737496CA5}"/>
          </ac:cxnSpMkLst>
        </pc:cxnChg>
      </pc:sldChg>
    </pc:docChg>
  </pc:docChgLst>
  <pc:docChgLst>
    <pc:chgData name="#MALIK MOHAMMAD OMAR ABDULLAH#" userId="43d7149e-06c8-474d-be62-44fd1b9d2afb" providerId="ADAL" clId="{A3404CE9-5BE3-4BFF-A650-BAE2727CC963}"/>
    <pc:docChg chg="custSel addSld delSld modSld sldOrd">
      <pc:chgData name="#MALIK MOHAMMAD OMAR ABDULLAH#" userId="43d7149e-06c8-474d-be62-44fd1b9d2afb" providerId="ADAL" clId="{A3404CE9-5BE3-4BFF-A650-BAE2727CC963}" dt="2020-10-08T13:51:02.647" v="178"/>
      <pc:docMkLst>
        <pc:docMk/>
      </pc:docMkLst>
      <pc:sldChg chg="modSp mod">
        <pc:chgData name="#MALIK MOHAMMAD OMAR ABDULLAH#" userId="43d7149e-06c8-474d-be62-44fd1b9d2afb" providerId="ADAL" clId="{A3404CE9-5BE3-4BFF-A650-BAE2727CC963}" dt="2020-10-08T13:33:12.967" v="1" actId="114"/>
        <pc:sldMkLst>
          <pc:docMk/>
          <pc:sldMk cId="1888251248" sldId="260"/>
        </pc:sldMkLst>
        <pc:spChg chg="mod">
          <ac:chgData name="#MALIK MOHAMMAD OMAR ABDULLAH#" userId="43d7149e-06c8-474d-be62-44fd1b9d2afb" providerId="ADAL" clId="{A3404CE9-5BE3-4BFF-A650-BAE2727CC963}" dt="2020-10-08T13:33:12.967" v="1" actId="114"/>
          <ac:spMkLst>
            <pc:docMk/>
            <pc:sldMk cId="1888251248" sldId="260"/>
            <ac:spMk id="3" creationId="{00000000-0000-0000-0000-000000000000}"/>
          </ac:spMkLst>
        </pc:spChg>
      </pc:sldChg>
      <pc:sldChg chg="modSp mod">
        <pc:chgData name="#MALIK MOHAMMAD OMAR ABDULLAH#" userId="43d7149e-06c8-474d-be62-44fd1b9d2afb" providerId="ADAL" clId="{A3404CE9-5BE3-4BFF-A650-BAE2727CC963}" dt="2020-10-08T13:31:14.685" v="0" actId="1076"/>
        <pc:sldMkLst>
          <pc:docMk/>
          <pc:sldMk cId="2762139655" sldId="264"/>
        </pc:sldMkLst>
        <pc:spChg chg="mod">
          <ac:chgData name="#MALIK MOHAMMAD OMAR ABDULLAH#" userId="43d7149e-06c8-474d-be62-44fd1b9d2afb" providerId="ADAL" clId="{A3404CE9-5BE3-4BFF-A650-BAE2727CC963}" dt="2020-10-08T13:31:14.685" v="0" actId="1076"/>
          <ac:spMkLst>
            <pc:docMk/>
            <pc:sldMk cId="2762139655" sldId="264"/>
            <ac:spMk id="11" creationId="{A71C10A5-8FE9-408E-8091-24A7EA1E3F2B}"/>
          </ac:spMkLst>
        </pc:spChg>
      </pc:sldChg>
      <pc:sldChg chg="modSp mod">
        <pc:chgData name="#MALIK MOHAMMAD OMAR ABDULLAH#" userId="43d7149e-06c8-474d-be62-44fd1b9d2afb" providerId="ADAL" clId="{A3404CE9-5BE3-4BFF-A650-BAE2727CC963}" dt="2020-10-08T13:35:04.007" v="6" actId="27636"/>
        <pc:sldMkLst>
          <pc:docMk/>
          <pc:sldMk cId="3206929107" sldId="275"/>
        </pc:sldMkLst>
        <pc:spChg chg="mod">
          <ac:chgData name="#MALIK MOHAMMAD OMAR ABDULLAH#" userId="43d7149e-06c8-474d-be62-44fd1b9d2afb" providerId="ADAL" clId="{A3404CE9-5BE3-4BFF-A650-BAE2727CC963}" dt="2020-10-08T13:35:04.007" v="6" actId="27636"/>
          <ac:spMkLst>
            <pc:docMk/>
            <pc:sldMk cId="3206929107" sldId="275"/>
            <ac:spMk id="2" creationId="{F932A61B-AB6C-4773-AFC0-591CFA3B4721}"/>
          </ac:spMkLst>
        </pc:spChg>
      </pc:sldChg>
      <pc:sldChg chg="addCm modCm">
        <pc:chgData name="#MALIK MOHAMMAD OMAR ABDULLAH#" userId="43d7149e-06c8-474d-be62-44fd1b9d2afb" providerId="ADAL" clId="{A3404CE9-5BE3-4BFF-A650-BAE2727CC963}" dt="2020-10-08T13:48:58.922" v="122"/>
        <pc:sldMkLst>
          <pc:docMk/>
          <pc:sldMk cId="1039911663" sldId="431"/>
        </pc:sldMkLst>
      </pc:sldChg>
      <pc:sldChg chg="modSp mod">
        <pc:chgData name="#MALIK MOHAMMAD OMAR ABDULLAH#" userId="43d7149e-06c8-474d-be62-44fd1b9d2afb" providerId="ADAL" clId="{A3404CE9-5BE3-4BFF-A650-BAE2727CC963}" dt="2020-10-08T13:35:00.522" v="4" actId="27636"/>
        <pc:sldMkLst>
          <pc:docMk/>
          <pc:sldMk cId="2631553364" sldId="459"/>
        </pc:sldMkLst>
        <pc:spChg chg="mod">
          <ac:chgData name="#MALIK MOHAMMAD OMAR ABDULLAH#" userId="43d7149e-06c8-474d-be62-44fd1b9d2afb" providerId="ADAL" clId="{A3404CE9-5BE3-4BFF-A650-BAE2727CC963}" dt="2020-10-08T13:35:00.522" v="4" actId="27636"/>
          <ac:spMkLst>
            <pc:docMk/>
            <pc:sldMk cId="2631553364" sldId="459"/>
            <ac:spMk id="2" creationId="{F932A61B-AB6C-4773-AFC0-591CFA3B4721}"/>
          </ac:spMkLst>
        </pc:spChg>
      </pc:sldChg>
      <pc:sldChg chg="modSp mod">
        <pc:chgData name="#MALIK MOHAMMAD OMAR ABDULLAH#" userId="43d7149e-06c8-474d-be62-44fd1b9d2afb" providerId="ADAL" clId="{A3404CE9-5BE3-4BFF-A650-BAE2727CC963}" dt="2020-10-08T13:35:11.477" v="8" actId="27636"/>
        <pc:sldMkLst>
          <pc:docMk/>
          <pc:sldMk cId="4201927361" sldId="460"/>
        </pc:sldMkLst>
        <pc:spChg chg="mod">
          <ac:chgData name="#MALIK MOHAMMAD OMAR ABDULLAH#" userId="43d7149e-06c8-474d-be62-44fd1b9d2afb" providerId="ADAL" clId="{A3404CE9-5BE3-4BFF-A650-BAE2727CC963}" dt="2020-10-08T13:35:11.477" v="8" actId="27636"/>
          <ac:spMkLst>
            <pc:docMk/>
            <pc:sldMk cId="4201927361" sldId="460"/>
            <ac:spMk id="2" creationId="{F932A61B-AB6C-4773-AFC0-591CFA3B4721}"/>
          </ac:spMkLst>
        </pc:spChg>
      </pc:sldChg>
      <pc:sldChg chg="modSp mod">
        <pc:chgData name="#MALIK MOHAMMAD OMAR ABDULLAH#" userId="43d7149e-06c8-474d-be62-44fd1b9d2afb" providerId="ADAL" clId="{A3404CE9-5BE3-4BFF-A650-BAE2727CC963}" dt="2020-10-08T13:34:19.530" v="2" actId="114"/>
        <pc:sldMkLst>
          <pc:docMk/>
          <pc:sldMk cId="2292827625" sldId="482"/>
        </pc:sldMkLst>
        <pc:spChg chg="mod">
          <ac:chgData name="#MALIK MOHAMMAD OMAR ABDULLAH#" userId="43d7149e-06c8-474d-be62-44fd1b9d2afb" providerId="ADAL" clId="{A3404CE9-5BE3-4BFF-A650-BAE2727CC963}" dt="2020-10-08T13:34:19.530" v="2" actId="114"/>
          <ac:spMkLst>
            <pc:docMk/>
            <pc:sldMk cId="2292827625" sldId="482"/>
            <ac:spMk id="3" creationId="{00000000-0000-0000-0000-000000000000}"/>
          </ac:spMkLst>
        </pc:spChg>
      </pc:sldChg>
      <pc:sldChg chg="add del setBg">
        <pc:chgData name="#MALIK MOHAMMAD OMAR ABDULLAH#" userId="43d7149e-06c8-474d-be62-44fd1b9d2afb" providerId="ADAL" clId="{A3404CE9-5BE3-4BFF-A650-BAE2727CC963}" dt="2020-10-08T13:38:00.280" v="14" actId="2696"/>
        <pc:sldMkLst>
          <pc:docMk/>
          <pc:sldMk cId="881935441" sldId="496"/>
        </pc:sldMkLst>
      </pc:sldChg>
      <pc:sldChg chg="addSp modSp add mod ord">
        <pc:chgData name="#MALIK MOHAMMAD OMAR ABDULLAH#" userId="43d7149e-06c8-474d-be62-44fd1b9d2afb" providerId="ADAL" clId="{A3404CE9-5BE3-4BFF-A650-BAE2727CC963}" dt="2020-10-08T13:40:11.947" v="48" actId="1076"/>
        <pc:sldMkLst>
          <pc:docMk/>
          <pc:sldMk cId="1080672380" sldId="496"/>
        </pc:sldMkLst>
        <pc:spChg chg="mod">
          <ac:chgData name="#MALIK MOHAMMAD OMAR ABDULLAH#" userId="43d7149e-06c8-474d-be62-44fd1b9d2afb" providerId="ADAL" clId="{A3404CE9-5BE3-4BFF-A650-BAE2727CC963}" dt="2020-10-08T13:40:11.947" v="48" actId="1076"/>
          <ac:spMkLst>
            <pc:docMk/>
            <pc:sldMk cId="1080672380" sldId="496"/>
            <ac:spMk id="2" creationId="{00000000-0000-0000-0000-000000000000}"/>
          </ac:spMkLst>
        </pc:spChg>
        <pc:spChg chg="mod">
          <ac:chgData name="#MALIK MOHAMMAD OMAR ABDULLAH#" userId="43d7149e-06c8-474d-be62-44fd1b9d2afb" providerId="ADAL" clId="{A3404CE9-5BE3-4BFF-A650-BAE2727CC963}" dt="2020-10-08T13:39:23.828" v="39" actId="1076"/>
          <ac:spMkLst>
            <pc:docMk/>
            <pc:sldMk cId="1080672380" sldId="496"/>
            <ac:spMk id="3" creationId="{00000000-0000-0000-0000-000000000000}"/>
          </ac:spMkLst>
        </pc:spChg>
        <pc:spChg chg="add mod">
          <ac:chgData name="#MALIK MOHAMMAD OMAR ABDULLAH#" userId="43d7149e-06c8-474d-be62-44fd1b9d2afb" providerId="ADAL" clId="{A3404CE9-5BE3-4BFF-A650-BAE2727CC963}" dt="2020-10-08T13:40:09.588" v="47" actId="1076"/>
          <ac:spMkLst>
            <pc:docMk/>
            <pc:sldMk cId="1080672380" sldId="496"/>
            <ac:spMk id="5" creationId="{13EBF79E-5A7E-4D85-B215-FB3D69200EED}"/>
          </ac:spMkLst>
        </pc:spChg>
      </pc:sldChg>
      <pc:sldChg chg="add del setBg">
        <pc:chgData name="#MALIK MOHAMMAD OMAR ABDULLAH#" userId="43d7149e-06c8-474d-be62-44fd1b9d2afb" providerId="ADAL" clId="{A3404CE9-5BE3-4BFF-A650-BAE2727CC963}" dt="2020-10-08T13:37:39.773" v="12"/>
        <pc:sldMkLst>
          <pc:docMk/>
          <pc:sldMk cId="1510877248" sldId="496"/>
        </pc:sldMkLst>
      </pc:sldChg>
      <pc:sldChg chg="add del">
        <pc:chgData name="#MALIK MOHAMMAD OMAR ABDULLAH#" userId="43d7149e-06c8-474d-be62-44fd1b9d2afb" providerId="ADAL" clId="{A3404CE9-5BE3-4BFF-A650-BAE2727CC963}" dt="2020-10-08T13:38:04.389" v="16"/>
        <pc:sldMkLst>
          <pc:docMk/>
          <pc:sldMk cId="2938462005" sldId="496"/>
        </pc:sldMkLst>
      </pc:sldChg>
      <pc:sldChg chg="addSp modSp new mod ord addCm modCm modNotesTx">
        <pc:chgData name="#MALIK MOHAMMAD OMAR ABDULLAH#" userId="43d7149e-06c8-474d-be62-44fd1b9d2afb" providerId="ADAL" clId="{A3404CE9-5BE3-4BFF-A650-BAE2727CC963}" dt="2020-10-08T13:51:02.647" v="178"/>
        <pc:sldMkLst>
          <pc:docMk/>
          <pc:sldMk cId="841128882" sldId="497"/>
        </pc:sldMkLst>
        <pc:spChg chg="mod">
          <ac:chgData name="#MALIK MOHAMMAD OMAR ABDULLAH#" userId="43d7149e-06c8-474d-be62-44fd1b9d2afb" providerId="ADAL" clId="{A3404CE9-5BE3-4BFF-A650-BAE2727CC963}" dt="2020-10-08T13:47:54.814" v="70" actId="20577"/>
          <ac:spMkLst>
            <pc:docMk/>
            <pc:sldMk cId="841128882" sldId="497"/>
            <ac:spMk id="2" creationId="{29E8B362-FF44-494C-81BA-224ABA8F8FCC}"/>
          </ac:spMkLst>
        </pc:spChg>
        <pc:picChg chg="add mod">
          <ac:chgData name="#MALIK MOHAMMAD OMAR ABDULLAH#" userId="43d7149e-06c8-474d-be62-44fd1b9d2afb" providerId="ADAL" clId="{A3404CE9-5BE3-4BFF-A650-BAE2727CC963}" dt="2020-10-08T13:48:02.059" v="72" actId="1076"/>
          <ac:picMkLst>
            <pc:docMk/>
            <pc:sldMk cId="841128882" sldId="497"/>
            <ac:picMk id="5" creationId="{F990F329-AA53-4BC1-8E6B-05A7E3EC5740}"/>
          </ac:picMkLst>
        </pc:picChg>
      </pc:sldChg>
    </pc:docChg>
  </pc:docChgLst>
  <pc:docChgLst>
    <pc:chgData name="#ONG ZHI LIN CHARLENE#" userId="S::ongz0070@e.ntu.edu.sg::148ef898-b881-4a88-a25b-1c5e048bdd8c" providerId="AD" clId="Web-{7456D272-A3C6-411E-BE40-6783C2A7B80C}"/>
    <pc:docChg chg="modSld">
      <pc:chgData name="#ONG ZHI LIN CHARLENE#" userId="S::ongz0070@e.ntu.edu.sg::148ef898-b881-4a88-a25b-1c5e048bdd8c" providerId="AD" clId="Web-{7456D272-A3C6-411E-BE40-6783C2A7B80C}" dt="2020-10-09T01:20:15.090" v="44"/>
      <pc:docMkLst>
        <pc:docMk/>
      </pc:docMkLst>
      <pc:sldChg chg="addSp delSp modSp">
        <pc:chgData name="#ONG ZHI LIN CHARLENE#" userId="S::ongz0070@e.ntu.edu.sg::148ef898-b881-4a88-a25b-1c5e048bdd8c" providerId="AD" clId="Web-{7456D272-A3C6-411E-BE40-6783C2A7B80C}" dt="2020-10-09T01:20:15.090" v="44"/>
        <pc:sldMkLst>
          <pc:docMk/>
          <pc:sldMk cId="3631774471" sldId="442"/>
        </pc:sldMkLst>
        <pc:spChg chg="mod">
          <ac:chgData name="#ONG ZHI LIN CHARLENE#" userId="S::ongz0070@e.ntu.edu.sg::148ef898-b881-4a88-a25b-1c5e048bdd8c" providerId="AD" clId="Web-{7456D272-A3C6-411E-BE40-6783C2A7B80C}" dt="2020-10-09T01:20:05.431" v="39" actId="20577"/>
          <ac:spMkLst>
            <pc:docMk/>
            <pc:sldMk cId="3631774471" sldId="442"/>
            <ac:spMk id="2" creationId="{DE321B25-2CE9-9046-BBF2-506DAC63EF05}"/>
          </ac:spMkLst>
        </pc:spChg>
        <pc:spChg chg="add del mod">
          <ac:chgData name="#ONG ZHI LIN CHARLENE#" userId="S::ongz0070@e.ntu.edu.sg::148ef898-b881-4a88-a25b-1c5e048bdd8c" providerId="AD" clId="Web-{7456D272-A3C6-411E-BE40-6783C2A7B80C}" dt="2020-10-09T01:20:15.090" v="44"/>
          <ac:spMkLst>
            <pc:docMk/>
            <pc:sldMk cId="3631774471" sldId="442"/>
            <ac:spMk id="13" creationId="{B3DD97F3-02F0-41A9-956C-6163B55F27EA}"/>
          </ac:spMkLst>
        </pc:spChg>
      </pc:sldChg>
      <pc:sldChg chg="modSp">
        <pc:chgData name="#ONG ZHI LIN CHARLENE#" userId="S::ongz0070@e.ntu.edu.sg::148ef898-b881-4a88-a25b-1c5e048bdd8c" providerId="AD" clId="Web-{7456D272-A3C6-411E-BE40-6783C2A7B80C}" dt="2020-10-09T01:20:03.900" v="20" actId="1076"/>
        <pc:sldMkLst>
          <pc:docMk/>
          <pc:sldMk cId="2740711768" sldId="444"/>
        </pc:sldMkLst>
        <pc:picChg chg="mod">
          <ac:chgData name="#ONG ZHI LIN CHARLENE#" userId="S::ongz0070@e.ntu.edu.sg::148ef898-b881-4a88-a25b-1c5e048bdd8c" providerId="AD" clId="Web-{7456D272-A3C6-411E-BE40-6783C2A7B80C}" dt="2020-10-09T01:20:03.900" v="20" actId="1076"/>
          <ac:picMkLst>
            <pc:docMk/>
            <pc:sldMk cId="2740711768" sldId="444"/>
            <ac:picMk id="17" creationId="{EAB93D92-DADC-334D-A6D5-DCDA3443B80D}"/>
          </ac:picMkLst>
        </pc:picChg>
      </pc:sldChg>
    </pc:docChg>
  </pc:docChgLst>
  <pc:docChgLst>
    <pc:chgData name="#YAP BOON PENG#" userId="S::boonpeng001@e.ntu.edu.sg::ed994929-8715-4c1d-9abf-83b5eca74382" providerId="AD" clId="Web-{0469987D-1EFC-4177-B664-8A3C66BAD822}"/>
    <pc:docChg chg="modSld">
      <pc:chgData name="#YAP BOON PENG#" userId="S::boonpeng001@e.ntu.edu.sg::ed994929-8715-4c1d-9abf-83b5eca74382" providerId="AD" clId="Web-{0469987D-1EFC-4177-B664-8A3C66BAD822}" dt="2020-10-08T14:21:24.503" v="2"/>
      <pc:docMkLst>
        <pc:docMk/>
      </pc:docMkLst>
      <pc:sldChg chg="modSp">
        <pc:chgData name="#YAP BOON PENG#" userId="S::boonpeng001@e.ntu.edu.sg::ed994929-8715-4c1d-9abf-83b5eca74382" providerId="AD" clId="Web-{0469987D-1EFC-4177-B664-8A3C66BAD822}" dt="2020-10-08T14:21:19.503" v="1" actId="14100"/>
        <pc:sldMkLst>
          <pc:docMk/>
          <pc:sldMk cId="2762139655" sldId="264"/>
        </pc:sldMkLst>
        <pc:spChg chg="mod">
          <ac:chgData name="#YAP BOON PENG#" userId="S::boonpeng001@e.ntu.edu.sg::ed994929-8715-4c1d-9abf-83b5eca74382" providerId="AD" clId="Web-{0469987D-1EFC-4177-B664-8A3C66BAD822}" dt="2020-10-08T14:21:19.503" v="1" actId="14100"/>
          <ac:spMkLst>
            <pc:docMk/>
            <pc:sldMk cId="2762139655" sldId="264"/>
            <ac:spMk id="11" creationId="{A71C10A5-8FE9-408E-8091-24A7EA1E3F2B}"/>
          </ac:spMkLst>
        </pc:spChg>
      </pc:sldChg>
    </pc:docChg>
  </pc:docChgLst>
  <pc:docChgLst>
    <pc:chgData name="#ONG ZHI LIN CHARLENE#" userId="S::ongz0070@e.ntu.edu.sg::148ef898-b881-4a88-a25b-1c5e048bdd8c" providerId="AD" clId="Web-{4DB037F4-1BFD-4166-B5AE-8F9452759EAD}"/>
    <pc:docChg chg="modSld">
      <pc:chgData name="#ONG ZHI LIN CHARLENE#" userId="S::ongz0070@e.ntu.edu.sg::148ef898-b881-4a88-a25b-1c5e048bdd8c" providerId="AD" clId="Web-{4DB037F4-1BFD-4166-B5AE-8F9452759EAD}" dt="2020-10-08T13:36:45.798" v="4" actId="20577"/>
      <pc:docMkLst>
        <pc:docMk/>
      </pc:docMkLst>
      <pc:sldChg chg="modSp">
        <pc:chgData name="#ONG ZHI LIN CHARLENE#" userId="S::ongz0070@e.ntu.edu.sg::148ef898-b881-4a88-a25b-1c5e048bdd8c" providerId="AD" clId="Web-{4DB037F4-1BFD-4166-B5AE-8F9452759EAD}" dt="2020-10-08T13:36:44.017" v="2" actId="20577"/>
        <pc:sldMkLst>
          <pc:docMk/>
          <pc:sldMk cId="1309373836" sldId="289"/>
        </pc:sldMkLst>
        <pc:spChg chg="mod">
          <ac:chgData name="#ONG ZHI LIN CHARLENE#" userId="S::ongz0070@e.ntu.edu.sg::148ef898-b881-4a88-a25b-1c5e048bdd8c" providerId="AD" clId="Web-{4DB037F4-1BFD-4166-B5AE-8F9452759EAD}" dt="2020-10-08T13:36:44.017" v="2" actId="20577"/>
          <ac:spMkLst>
            <pc:docMk/>
            <pc:sldMk cId="1309373836" sldId="289"/>
            <ac:spMk id="3" creationId="{00000000-0000-0000-0000-000000000000}"/>
          </ac:spMkLst>
        </pc:spChg>
      </pc:sldChg>
    </pc:docChg>
  </pc:docChgLst>
  <pc:docChgLst>
    <pc:chgData name="#MALIK MOHAMMAD OMAR ABDULLAH#" userId="43d7149e-06c8-474d-be62-44fd1b9d2afb" providerId="ADAL" clId="{52220CE3-1A8D-4B53-8918-CB3F8A0598C3}"/>
    <pc:docChg chg="custSel modSld">
      <pc:chgData name="#MALIK MOHAMMAD OMAR ABDULLAH#" userId="43d7149e-06c8-474d-be62-44fd1b9d2afb" providerId="ADAL" clId="{52220CE3-1A8D-4B53-8918-CB3F8A0598C3}" dt="2020-10-09T00:41:04.057" v="545" actId="6549"/>
      <pc:docMkLst>
        <pc:docMk/>
      </pc:docMkLst>
      <pc:sldChg chg="modNotesTx">
        <pc:chgData name="#MALIK MOHAMMAD OMAR ABDULLAH#" userId="43d7149e-06c8-474d-be62-44fd1b9d2afb" providerId="ADAL" clId="{52220CE3-1A8D-4B53-8918-CB3F8A0598C3}" dt="2020-10-09T00:39:23.229" v="309" actId="20577"/>
        <pc:sldMkLst>
          <pc:docMk/>
          <pc:sldMk cId="816222891" sldId="261"/>
        </pc:sldMkLst>
      </pc:sldChg>
      <pc:sldChg chg="modNotesTx">
        <pc:chgData name="#MALIK MOHAMMAD OMAR ABDULLAH#" userId="43d7149e-06c8-474d-be62-44fd1b9d2afb" providerId="ADAL" clId="{52220CE3-1A8D-4B53-8918-CB3F8A0598C3}" dt="2020-10-09T00:38:22.536" v="171" actId="20577"/>
        <pc:sldMkLst>
          <pc:docMk/>
          <pc:sldMk cId="2912384149" sldId="268"/>
        </pc:sldMkLst>
      </pc:sldChg>
      <pc:sldChg chg="modNotesTx">
        <pc:chgData name="#MALIK MOHAMMAD OMAR ABDULLAH#" userId="43d7149e-06c8-474d-be62-44fd1b9d2afb" providerId="ADAL" clId="{52220CE3-1A8D-4B53-8918-CB3F8A0598C3}" dt="2020-10-09T00:41:04.057" v="545" actId="6549"/>
        <pc:sldMkLst>
          <pc:docMk/>
          <pc:sldMk cId="353214349" sldId="271"/>
        </pc:sldMkLst>
      </pc:sldChg>
    </pc:docChg>
  </pc:docChgLst>
  <pc:docChgLst>
    <pc:chgData name="#ONG ZHI LIN CHARLENE#" userId="S::ongz0070@e.ntu.edu.sg::148ef898-b881-4a88-a25b-1c5e048bdd8c" providerId="AD" clId="Web-{9C04E93C-012D-4DC3-84D4-9FF1BB29B32F}"/>
    <pc:docChg chg="">
      <pc:chgData name="#ONG ZHI LIN CHARLENE#" userId="S::ongz0070@e.ntu.edu.sg::148ef898-b881-4a88-a25b-1c5e048bdd8c" providerId="AD" clId="Web-{9C04E93C-012D-4DC3-84D4-9FF1BB29B32F}" dt="2020-10-08T13:28:35.106" v="1"/>
      <pc:docMkLst>
        <pc:docMk/>
      </pc:docMkLst>
      <pc:sldChg chg="delCm">
        <pc:chgData name="#ONG ZHI LIN CHARLENE#" userId="S::ongz0070@e.ntu.edu.sg::148ef898-b881-4a88-a25b-1c5e048bdd8c" providerId="AD" clId="Web-{9C04E93C-012D-4DC3-84D4-9FF1BB29B32F}" dt="2020-10-08T13:28:35.106" v="1"/>
        <pc:sldMkLst>
          <pc:docMk/>
          <pc:sldMk cId="1373228570" sldId="273"/>
        </pc:sldMkLst>
      </pc:sldChg>
      <pc:sldChg chg="delCm">
        <pc:chgData name="#ONG ZHI LIN CHARLENE#" userId="S::ongz0070@e.ntu.edu.sg::148ef898-b881-4a88-a25b-1c5e048bdd8c" providerId="AD" clId="Web-{9C04E93C-012D-4DC3-84D4-9FF1BB29B32F}" dt="2020-10-08T13:28:18.200" v="0"/>
        <pc:sldMkLst>
          <pc:docMk/>
          <pc:sldMk cId="2384921160" sldId="287"/>
        </pc:sldMkLst>
      </pc:sldChg>
    </pc:docChg>
  </pc:docChgLst>
  <pc:docChgLst>
    <pc:chgData name="#ONG ZHI LIN CHARLENE#" userId="S::ongz0070@e.ntu.edu.sg::148ef898-b881-4a88-a25b-1c5e048bdd8c" providerId="AD" clId="Web-{A74810E6-DC3A-468D-9286-12C4698CFC49}"/>
    <pc:docChg chg="modSld">
      <pc:chgData name="#ONG ZHI LIN CHARLENE#" userId="S::ongz0070@e.ntu.edu.sg::148ef898-b881-4a88-a25b-1c5e048bdd8c" providerId="AD" clId="Web-{A74810E6-DC3A-468D-9286-12C4698CFC49}" dt="2020-10-09T02:14:08.994" v="14" actId="20577"/>
      <pc:docMkLst>
        <pc:docMk/>
      </pc:docMkLst>
      <pc:sldChg chg="modSp">
        <pc:chgData name="#ONG ZHI LIN CHARLENE#" userId="S::ongz0070@e.ntu.edu.sg::148ef898-b881-4a88-a25b-1c5e048bdd8c" providerId="AD" clId="Web-{A74810E6-DC3A-468D-9286-12C4698CFC49}" dt="2020-10-09T02:14:08.447" v="11" actId="20577"/>
        <pc:sldMkLst>
          <pc:docMk/>
          <pc:sldMk cId="3631774471" sldId="442"/>
        </pc:sldMkLst>
        <pc:spChg chg="mod">
          <ac:chgData name="#ONG ZHI LIN CHARLENE#" userId="S::ongz0070@e.ntu.edu.sg::148ef898-b881-4a88-a25b-1c5e048bdd8c" providerId="AD" clId="Web-{A74810E6-DC3A-468D-9286-12C4698CFC49}" dt="2020-10-09T02:14:08.447" v="11" actId="20577"/>
          <ac:spMkLst>
            <pc:docMk/>
            <pc:sldMk cId="3631774471" sldId="442"/>
            <ac:spMk id="2" creationId="{DE321B25-2CE9-9046-BBF2-506DAC63EF05}"/>
          </ac:spMkLst>
        </pc:spChg>
      </pc:sldChg>
    </pc:docChg>
  </pc:docChgLst>
  <pc:docChgLst>
    <pc:chgData name="#YAP BOON PENG#" userId="S::boonpeng001@e.ntu.edu.sg::ed994929-8715-4c1d-9abf-83b5eca74382" providerId="AD" clId="Web-{F2EFFB9F-3565-4232-AC34-00246E1A7CFF}"/>
    <pc:docChg chg="modSld">
      <pc:chgData name="#YAP BOON PENG#" userId="S::boonpeng001@e.ntu.edu.sg::ed994929-8715-4c1d-9abf-83b5eca74382" providerId="AD" clId="Web-{F2EFFB9F-3565-4232-AC34-00246E1A7CFF}" dt="2020-10-09T01:58:40.707" v="294"/>
      <pc:docMkLst>
        <pc:docMk/>
      </pc:docMkLst>
      <pc:sldChg chg="addAnim delAnim modAnim">
        <pc:chgData name="#YAP BOON PENG#" userId="S::boonpeng001@e.ntu.edu.sg::ed994929-8715-4c1d-9abf-83b5eca74382" providerId="AD" clId="Web-{F2EFFB9F-3565-4232-AC34-00246E1A7CFF}" dt="2020-10-09T01:58:40.707" v="294"/>
        <pc:sldMkLst>
          <pc:docMk/>
          <pc:sldMk cId="2426141308" sldId="257"/>
        </pc:sldMkLst>
      </pc:sldChg>
      <pc:sldChg chg="modSp">
        <pc:chgData name="#YAP BOON PENG#" userId="S::boonpeng001@e.ntu.edu.sg::ed994929-8715-4c1d-9abf-83b5eca74382" providerId="AD" clId="Web-{F2EFFB9F-3565-4232-AC34-00246E1A7CFF}" dt="2020-10-09T01:54:33.690" v="289" actId="20577"/>
        <pc:sldMkLst>
          <pc:docMk/>
          <pc:sldMk cId="2183342339" sldId="259"/>
        </pc:sldMkLst>
        <pc:spChg chg="mod">
          <ac:chgData name="#YAP BOON PENG#" userId="S::boonpeng001@e.ntu.edu.sg::ed994929-8715-4c1d-9abf-83b5eca74382" providerId="AD" clId="Web-{F2EFFB9F-3565-4232-AC34-00246E1A7CFF}" dt="2020-10-09T01:54:33.690" v="289" actId="20577"/>
          <ac:spMkLst>
            <pc:docMk/>
            <pc:sldMk cId="2183342339" sldId="259"/>
            <ac:spMk id="3" creationId="{F4448E3D-60AA-45A5-BC41-1C89AD17B930}"/>
          </ac:spMkLst>
        </pc:spChg>
      </pc:sldChg>
      <pc:sldChg chg="modSp">
        <pc:chgData name="#YAP BOON PENG#" userId="S::boonpeng001@e.ntu.edu.sg::ed994929-8715-4c1d-9abf-83b5eca74382" providerId="AD" clId="Web-{F2EFFB9F-3565-4232-AC34-00246E1A7CFF}" dt="2020-10-09T01:50:35.033" v="8" actId="20577"/>
        <pc:sldMkLst>
          <pc:docMk/>
          <pc:sldMk cId="1212398380" sldId="263"/>
        </pc:sldMkLst>
        <pc:spChg chg="mod">
          <ac:chgData name="#YAP BOON PENG#" userId="S::boonpeng001@e.ntu.edu.sg::ed994929-8715-4c1d-9abf-83b5eca74382" providerId="AD" clId="Web-{F2EFFB9F-3565-4232-AC34-00246E1A7CFF}" dt="2020-10-09T01:50:35.033" v="8" actId="20577"/>
          <ac:spMkLst>
            <pc:docMk/>
            <pc:sldMk cId="1212398380" sldId="263"/>
            <ac:spMk id="3" creationId="{3135E47B-8E28-49D9-9922-E7F93256B1F0}"/>
          </ac:spMkLst>
        </pc:spChg>
      </pc:sldChg>
    </pc:docChg>
  </pc:docChgLst>
  <pc:docChgLst>
    <pc:chgData name="#YAP BOON PENG#" userId="S::boonpeng001@e.ntu.edu.sg::ed994929-8715-4c1d-9abf-83b5eca74382" providerId="AD" clId="Web-{3E17E546-0AF3-4A60-9593-B7043519D464}"/>
    <pc:docChg chg="modSld">
      <pc:chgData name="#YAP BOON PENG#" userId="S::boonpeng001@e.ntu.edu.sg::ed994929-8715-4c1d-9abf-83b5eca74382" providerId="AD" clId="Web-{3E17E546-0AF3-4A60-9593-B7043519D464}" dt="2020-10-08T14:25:14.930" v="39"/>
      <pc:docMkLst>
        <pc:docMk/>
      </pc:docMkLst>
      <pc:sldChg chg="addSp delSp modSp addAnim delAnim modAnim">
        <pc:chgData name="#YAP BOON PENG#" userId="S::boonpeng001@e.ntu.edu.sg::ed994929-8715-4c1d-9abf-83b5eca74382" providerId="AD" clId="Web-{3E17E546-0AF3-4A60-9593-B7043519D464}" dt="2020-10-08T14:25:14.930" v="39"/>
        <pc:sldMkLst>
          <pc:docMk/>
          <pc:sldMk cId="2762139655" sldId="264"/>
        </pc:sldMkLst>
        <pc:spChg chg="mod">
          <ac:chgData name="#YAP BOON PENG#" userId="S::boonpeng001@e.ntu.edu.sg::ed994929-8715-4c1d-9abf-83b5eca74382" providerId="AD" clId="Web-{3E17E546-0AF3-4A60-9593-B7043519D464}" dt="2020-10-08T14:24:10.508" v="23" actId="1076"/>
          <ac:spMkLst>
            <pc:docMk/>
            <pc:sldMk cId="2762139655" sldId="264"/>
            <ac:spMk id="25" creationId="{4E2D9268-7382-4F2A-AF4F-CFCD5A7C0D01}"/>
          </ac:spMkLst>
        </pc:spChg>
        <pc:spChg chg="add del">
          <ac:chgData name="#YAP BOON PENG#" userId="S::boonpeng001@e.ntu.edu.sg::ed994929-8715-4c1d-9abf-83b5eca74382" providerId="AD" clId="Web-{3E17E546-0AF3-4A60-9593-B7043519D464}" dt="2020-10-08T14:23:19.446" v="5"/>
          <ac:spMkLst>
            <pc:docMk/>
            <pc:sldMk cId="2762139655" sldId="264"/>
            <ac:spMk id="73" creationId="{732F0D52-19F5-442C-AE18-DC8F63F8E0CC}"/>
          </ac:spMkLst>
        </pc:spChg>
        <pc:grpChg chg="add">
          <ac:chgData name="#YAP BOON PENG#" userId="S::boonpeng001@e.ntu.edu.sg::ed994929-8715-4c1d-9abf-83b5eca74382" providerId="AD" clId="Web-{3E17E546-0AF3-4A60-9593-B7043519D464}" dt="2020-10-08T14:24:58.602" v="31"/>
          <ac:grpSpMkLst>
            <pc:docMk/>
            <pc:sldMk cId="2762139655" sldId="264"/>
            <ac:grpSpMk id="4" creationId="{9291D252-6D82-4F92-9CE1-3D03E98B0DA2}"/>
          </ac:grpSpMkLst>
        </pc:grpChg>
        <pc:grpChg chg="add">
          <ac:chgData name="#YAP BOON PENG#" userId="S::boonpeng001@e.ntu.edu.sg::ed994929-8715-4c1d-9abf-83b5eca74382" providerId="AD" clId="Web-{3E17E546-0AF3-4A60-9593-B7043519D464}" dt="2020-10-08T14:25:03.102" v="32"/>
          <ac:grpSpMkLst>
            <pc:docMk/>
            <pc:sldMk cId="2762139655" sldId="264"/>
            <ac:grpSpMk id="5" creationId="{7E335E72-45B4-4204-8703-04FF0D2991C1}"/>
          </ac:grpSpMkLst>
        </pc:grpChg>
        <pc:grpChg chg="add">
          <ac:chgData name="#YAP BOON PENG#" userId="S::boonpeng001@e.ntu.edu.sg::ed994929-8715-4c1d-9abf-83b5eca74382" providerId="AD" clId="Web-{3E17E546-0AF3-4A60-9593-B7043519D464}" dt="2020-10-08T14:25:07.289" v="33"/>
          <ac:grpSpMkLst>
            <pc:docMk/>
            <pc:sldMk cId="2762139655" sldId="264"/>
            <ac:grpSpMk id="7" creationId="{CB539D9F-4478-4AE2-ABB6-EFD8B50B30C4}"/>
          </ac:grpSpMkLst>
        </pc:grpChg>
        <pc:cxnChg chg="mod">
          <ac:chgData name="#YAP BOON PENG#" userId="S::boonpeng001@e.ntu.edu.sg::ed994929-8715-4c1d-9abf-83b5eca74382" providerId="AD" clId="Web-{3E17E546-0AF3-4A60-9593-B7043519D464}" dt="2020-10-08T14:24:10.508" v="23" actId="1076"/>
          <ac:cxnSpMkLst>
            <pc:docMk/>
            <pc:sldMk cId="2762139655" sldId="264"/>
            <ac:cxnSpMk id="67" creationId="{E529CB67-2145-40B9-9FC0-860737496CA5}"/>
          </ac:cxnSpMkLst>
        </pc:cxnChg>
        <pc:cxnChg chg="add del mod">
          <ac:chgData name="#YAP BOON PENG#" userId="S::boonpeng001@e.ntu.edu.sg::ed994929-8715-4c1d-9abf-83b5eca74382" providerId="AD" clId="Web-{3E17E546-0AF3-4A60-9593-B7043519D464}" dt="2020-10-08T14:23:19.509" v="6"/>
          <ac:cxnSpMkLst>
            <pc:docMk/>
            <pc:sldMk cId="2762139655" sldId="264"/>
            <ac:cxnSpMk id="74" creationId="{6159FDE2-BAA6-47BC-A033-157803287808}"/>
          </ac:cxnSpMkLst>
        </pc:cxnChg>
      </pc:sldChg>
    </pc:docChg>
  </pc:docChgLst>
  <pc:docChgLst>
    <pc:chgData name="#ONG ZHI LIN CHARLENE#" userId="S::ongz0070@e.ntu.edu.sg::148ef898-b881-4a88-a25b-1c5e048bdd8c" providerId="AD" clId="Web-{7262516D-4A33-4947-A68F-D8C10FB0E85C}"/>
    <pc:docChg chg="modSld">
      <pc:chgData name="#ONG ZHI LIN CHARLENE#" userId="S::ongz0070@e.ntu.edu.sg::148ef898-b881-4a88-a25b-1c5e048bdd8c" providerId="AD" clId="Web-{7262516D-4A33-4947-A68F-D8C10FB0E85C}" dt="2020-10-09T01:25:05.281" v="21" actId="20577"/>
      <pc:docMkLst>
        <pc:docMk/>
      </pc:docMkLst>
      <pc:sldChg chg="modSp">
        <pc:chgData name="#ONG ZHI LIN CHARLENE#" userId="S::ongz0070@e.ntu.edu.sg::148ef898-b881-4a88-a25b-1c5e048bdd8c" providerId="AD" clId="Web-{7262516D-4A33-4947-A68F-D8C10FB0E85C}" dt="2020-10-09T01:25:05.281" v="21" actId="20577"/>
        <pc:sldMkLst>
          <pc:docMk/>
          <pc:sldMk cId="3126332659" sldId="499"/>
        </pc:sldMkLst>
        <pc:spChg chg="mod">
          <ac:chgData name="#ONG ZHI LIN CHARLENE#" userId="S::ongz0070@e.ntu.edu.sg::148ef898-b881-4a88-a25b-1c5e048bdd8c" providerId="AD" clId="Web-{7262516D-4A33-4947-A68F-D8C10FB0E85C}" dt="2020-10-09T01:25:05.281" v="21" actId="20577"/>
          <ac:spMkLst>
            <pc:docMk/>
            <pc:sldMk cId="3126332659" sldId="499"/>
            <ac:spMk id="3" creationId="{EE57C1AD-D0B4-664C-A6B3-879AD507B8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pPr/>
              <a:t>4/8/24</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p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75D5A-9226-4F18-87F5-E7107EB59AE0}" type="datetimeFigureOut">
              <a:rPr lang="sv-SE" smtClean="0"/>
              <a:pPr/>
              <a:t>2024-04-08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0C540-1C41-4809-8A0D-2E3A81B773B5}" type="slidenum">
              <a:rPr lang="sv-SE" smtClean="0"/>
              <a:pPr/>
              <a:t>‹#›</a:t>
            </a:fld>
            <a:endParaRPr lang="sv-SE"/>
          </a:p>
        </p:txBody>
      </p:sp>
    </p:spTree>
    <p:extLst>
      <p:ext uri="{BB962C8B-B14F-4D97-AF65-F5344CB8AC3E}">
        <p14:creationId xmlns:p14="http://schemas.microsoft.com/office/powerpoint/2010/main" val="157486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0250C540-1C41-4809-8A0D-2E3A81B773B5}" type="slidenum">
              <a:rPr lang="sv-SE" smtClean="0"/>
              <a:pPr/>
              <a:t>1</a:t>
            </a:fld>
            <a:endParaRPr lang="sv-SE"/>
          </a:p>
        </p:txBody>
      </p:sp>
    </p:spTree>
    <p:extLst>
      <p:ext uri="{BB962C8B-B14F-4D97-AF65-F5344CB8AC3E}">
        <p14:creationId xmlns:p14="http://schemas.microsoft.com/office/powerpoint/2010/main" val="406616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0250C540-1C41-4809-8A0D-2E3A81B773B5}" type="slidenum">
              <a:rPr lang="sv-SE" smtClean="0"/>
              <a:pPr/>
              <a:t>10</a:t>
            </a:fld>
            <a:endParaRPr lang="sv-SE"/>
          </a:p>
        </p:txBody>
      </p:sp>
    </p:spTree>
    <p:extLst>
      <p:ext uri="{BB962C8B-B14F-4D97-AF65-F5344CB8AC3E}">
        <p14:creationId xmlns:p14="http://schemas.microsoft.com/office/powerpoint/2010/main" val="349463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For a brief summary, we developed a latent diffusion model that generates hit-like molecules with optimal properties such as 100% validity and high novelty, high structural similarity with existing drugs and high binding affinity with potential protein targets</a:t>
            </a:r>
          </a:p>
          <a:p>
            <a:endParaRPr lang="en-CN" dirty="0"/>
          </a:p>
          <a:p>
            <a:r>
              <a:rPr lang="en-CN" dirty="0"/>
              <a:t>For future works, we shall consider extending our method to constrain the generation on the binding pocket structure of the target protein, and also generate 3D structures rather than 2D graphs for a more accurate description of </a:t>
            </a:r>
            <a:r>
              <a:rPr lang="en-CN"/>
              <a:t>the structure</a:t>
            </a:r>
            <a:endParaRPr lang="en-CN" dirty="0"/>
          </a:p>
        </p:txBody>
      </p:sp>
      <p:sp>
        <p:nvSpPr>
          <p:cNvPr id="4" name="Slide Number Placeholder 3"/>
          <p:cNvSpPr>
            <a:spLocks noGrp="1"/>
          </p:cNvSpPr>
          <p:nvPr>
            <p:ph type="sldNum" sz="quarter" idx="5"/>
          </p:nvPr>
        </p:nvSpPr>
        <p:spPr/>
        <p:txBody>
          <a:bodyPr/>
          <a:lstStyle/>
          <a:p>
            <a:fld id="{0250C540-1C41-4809-8A0D-2E3A81B773B5}" type="slidenum">
              <a:rPr lang="sv-SE" smtClean="0"/>
              <a:pPr/>
              <a:t>11</a:t>
            </a:fld>
            <a:endParaRPr lang="sv-SE"/>
          </a:p>
        </p:txBody>
      </p:sp>
    </p:spTree>
    <p:extLst>
      <p:ext uri="{BB962C8B-B14F-4D97-AF65-F5344CB8AC3E}">
        <p14:creationId xmlns:p14="http://schemas.microsoft.com/office/powerpoint/2010/main" val="153874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Recently, deep learning has been popular in computer-aided drug design. Compared with traditional computer-aided drug design methods such as virtual screening, which needs to enumerate candidates in a large chemistry library, deep learning methods can be used to model the relationship between molecule structures and the the target chemical or biological properties, and generate novel molecules in a directed manner. </a:t>
            </a:r>
          </a:p>
          <a:p>
            <a:endParaRPr lang="en-CN" dirty="0"/>
          </a:p>
          <a:p>
            <a:r>
              <a:rPr lang="en-CN" dirty="0"/>
              <a:t>Depending on how we represent the molecule data, there have been various deep learning approaches to generating novel molecules. For example, a few works compiled the molecules into a string notation called SMILES vector, and then applied long short term memory networks to generate the symbols one by one. The problem is that the chemical rules are broken during this kind of generation and the generated molecules could have an invalid structure. </a:t>
            </a:r>
          </a:p>
          <a:p>
            <a:r>
              <a:rPr lang="en-CN" dirty="0"/>
              <a:t>T</a:t>
            </a:r>
            <a:r>
              <a:rPr lang="en-US" dirty="0"/>
              <a:t>h</a:t>
            </a:r>
            <a:r>
              <a:rPr lang="en-CN" dirty="0"/>
              <a:t>en researchers started investigating direct generation of molecular graphs, which ensures the chemical validity. And works based on graph variantional autoencoders and generative adversarial networks have emerged. </a:t>
            </a:r>
          </a:p>
        </p:txBody>
      </p:sp>
      <p:sp>
        <p:nvSpPr>
          <p:cNvPr id="4" name="Slide Number Placeholder 3"/>
          <p:cNvSpPr>
            <a:spLocks noGrp="1"/>
          </p:cNvSpPr>
          <p:nvPr>
            <p:ph type="sldNum" sz="quarter" idx="5"/>
          </p:nvPr>
        </p:nvSpPr>
        <p:spPr/>
        <p:txBody>
          <a:bodyPr/>
          <a:lstStyle/>
          <a:p>
            <a:fld id="{0250C540-1C41-4809-8A0D-2E3A81B773B5}" type="slidenum">
              <a:rPr lang="sv-SE" smtClean="0"/>
              <a:pPr/>
              <a:t>2</a:t>
            </a:fld>
            <a:endParaRPr lang="sv-SE"/>
          </a:p>
        </p:txBody>
      </p:sp>
    </p:spTree>
    <p:extLst>
      <p:ext uri="{BB962C8B-B14F-4D97-AF65-F5344CB8AC3E}">
        <p14:creationId xmlns:p14="http://schemas.microsoft.com/office/powerpoint/2010/main" val="9893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Besides LSTM, VAEs and GANs, recently another generative model called diffusion model has achieved huge success on many tasks such image and text generation. In this work, we would like to adapt this approach in drug discovery and see it performs. </a:t>
            </a:r>
          </a:p>
          <a:p>
            <a:r>
              <a:rPr lang="en-CN" dirty="0"/>
              <a:t>Generally, a diffusion model is composed of 2 processes. Starting from the original data on the right side of the flow, first a diffusion process is applied to adding noise to the data gradually, and after many steps, we hope to get a Gaussian noise in the end. Then a denoising process is applied to recover the data from the noise step by step. Once the model is trained, we can randomly sample noise vectors from the standard Gaussian distribution and apply the denoising process to generate new data samples. B</a:t>
            </a:r>
            <a:r>
              <a:rPr lang="en-US" dirty="0"/>
              <a:t>u</a:t>
            </a:r>
            <a:r>
              <a:rPr lang="en-CN" dirty="0"/>
              <a:t>t as you see, this method is orginally designed for grid-like data such as embeddings of texts and images. So how can we use this method for generation of molecules represented as 2D graphs? </a:t>
            </a:r>
          </a:p>
        </p:txBody>
      </p:sp>
      <p:sp>
        <p:nvSpPr>
          <p:cNvPr id="4" name="Slide Number Placeholder 3"/>
          <p:cNvSpPr>
            <a:spLocks noGrp="1"/>
          </p:cNvSpPr>
          <p:nvPr>
            <p:ph type="sldNum" sz="quarter" idx="5"/>
          </p:nvPr>
        </p:nvSpPr>
        <p:spPr/>
        <p:txBody>
          <a:bodyPr/>
          <a:lstStyle/>
          <a:p>
            <a:fld id="{0250C540-1C41-4809-8A0D-2E3A81B773B5}" type="slidenum">
              <a:rPr lang="sv-SE" smtClean="0"/>
              <a:pPr/>
              <a:t>3</a:t>
            </a:fld>
            <a:endParaRPr lang="sv-SE"/>
          </a:p>
        </p:txBody>
      </p:sp>
    </p:spTree>
    <p:extLst>
      <p:ext uri="{BB962C8B-B14F-4D97-AF65-F5344CB8AC3E}">
        <p14:creationId xmlns:p14="http://schemas.microsoft.com/office/powerpoint/2010/main" val="26856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 this work, we propose a solution that only applies the diffusion and denoising operations in a latent space modelled by an encoder. </a:t>
            </a:r>
          </a:p>
          <a:p>
            <a:r>
              <a:rPr lang="en-CN" dirty="0"/>
              <a:t>Specifically, our model involves 4 components:</a:t>
            </a:r>
          </a:p>
          <a:p>
            <a:pPr marL="228600" indent="-228600">
              <a:buAutoNum type="arabicPeriod"/>
            </a:pPr>
            <a:r>
              <a:rPr lang="en-CN" dirty="0"/>
              <a:t>first an encoder built with GNN is used to convert the molecular graphs into latent representations</a:t>
            </a:r>
          </a:p>
          <a:p>
            <a:pPr marL="228600" indent="-228600">
              <a:buAutoNum type="arabicPeriod"/>
            </a:pPr>
            <a:r>
              <a:rPr lang="en-CN" dirty="0"/>
              <a:t>then the diffusion process adds noise to the original latent representation gradually, until it follows the standard Gaussian distribution </a:t>
            </a:r>
          </a:p>
          <a:p>
            <a:pPr marL="228600" indent="-228600">
              <a:buAutoNum type="arabicPeriod"/>
            </a:pPr>
            <a:r>
              <a:rPr lang="en-CN" dirty="0"/>
              <a:t>and the denoising process tries to reverse the diffusion process and recover the latent representation. Notably, in order to discover hit-like molecules with desirable biological activities, we use the gene expression profiles as the condition to remove the noise at each step</a:t>
            </a:r>
          </a:p>
          <a:p>
            <a:pPr marL="228600" indent="-228600">
              <a:buAutoNum type="arabicPeriod"/>
            </a:pPr>
            <a:r>
              <a:rPr lang="en-CN" dirty="0"/>
              <a:t>finally, a decoder is used to reconstruct the 2D molecule graph from the latent representation</a:t>
            </a:r>
          </a:p>
        </p:txBody>
      </p:sp>
      <p:sp>
        <p:nvSpPr>
          <p:cNvPr id="4" name="Slide Number Placeholder 3"/>
          <p:cNvSpPr>
            <a:spLocks noGrp="1"/>
          </p:cNvSpPr>
          <p:nvPr>
            <p:ph type="sldNum" sz="quarter" idx="5"/>
          </p:nvPr>
        </p:nvSpPr>
        <p:spPr/>
        <p:txBody>
          <a:bodyPr/>
          <a:lstStyle/>
          <a:p>
            <a:fld id="{0250C540-1C41-4809-8A0D-2E3A81B773B5}" type="slidenum">
              <a:rPr lang="sv-SE" smtClean="0"/>
              <a:pPr/>
              <a:t>4</a:t>
            </a:fld>
            <a:endParaRPr lang="sv-SE"/>
          </a:p>
        </p:txBody>
      </p:sp>
    </p:spTree>
    <p:extLst>
      <p:ext uri="{BB962C8B-B14F-4D97-AF65-F5344CB8AC3E}">
        <p14:creationId xmlns:p14="http://schemas.microsoft.com/office/powerpoint/2010/main" val="37752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Training of our model involves two stages</a:t>
            </a:r>
          </a:p>
          <a:p>
            <a:r>
              <a:rPr lang="en-CN" dirty="0"/>
              <a:t>first we train the encoder and decoder in the VAE paradigm. Our encoder is composed of FiLMConv layer which is a type of relational GNN. Chemical bonds in the molecular graphs are modelled as relations, so that the weights for different bonds are distinct. </a:t>
            </a:r>
          </a:p>
          <a:p>
            <a:r>
              <a:rPr lang="en-CN" dirty="0"/>
              <a:t>Our decoder algorithm is adapted from a work called MoLeR. Basically, the decoder is composed of 3 MLPs deciding the attached fragments or atoms, which point on the selected fragment will be connected with the partially constructed structure, and the chemical bond used to connect the two structures</a:t>
            </a:r>
          </a:p>
          <a:p>
            <a:r>
              <a:rPr lang="en-CN" dirty="0"/>
              <a:t>intuitively, the reconstruction loss is the expectation of the negative log probability over all the generation steps. and we use the adversarial loss as the regulation term in this work by training another discriminator to discern the sampled latent representations and the real ones. And the overall loss function is to combine these two terms. </a:t>
            </a:r>
          </a:p>
        </p:txBody>
      </p:sp>
      <p:sp>
        <p:nvSpPr>
          <p:cNvPr id="4" name="Slide Number Placeholder 3"/>
          <p:cNvSpPr>
            <a:spLocks noGrp="1"/>
          </p:cNvSpPr>
          <p:nvPr>
            <p:ph type="sldNum" sz="quarter" idx="5"/>
          </p:nvPr>
        </p:nvSpPr>
        <p:spPr/>
        <p:txBody>
          <a:bodyPr/>
          <a:lstStyle/>
          <a:p>
            <a:fld id="{0250C540-1C41-4809-8A0D-2E3A81B773B5}" type="slidenum">
              <a:rPr lang="sv-SE" smtClean="0"/>
              <a:pPr/>
              <a:t>5</a:t>
            </a:fld>
            <a:endParaRPr lang="sv-SE"/>
          </a:p>
        </p:txBody>
      </p:sp>
    </p:spTree>
    <p:extLst>
      <p:ext uri="{BB962C8B-B14F-4D97-AF65-F5344CB8AC3E}">
        <p14:creationId xmlns:p14="http://schemas.microsoft.com/office/powerpoint/2010/main" val="386564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After training the encoder and decoder, we proceed to train our latent diffusion model</a:t>
            </a:r>
          </a:p>
          <a:p>
            <a:r>
              <a:rPr lang="en-CN" dirty="0"/>
              <a:t>In the diffusion process, we gradually add noise to the original latent representation according to a variance schedule beta, and then we try to reverse this process in the denoising process by training a neural network to recover the distribution at each time step. Our goal is to approximate the diffusion process q with the denoising process p, </a:t>
            </a:r>
            <a:r>
              <a:rPr lang="en-CN"/>
              <a:t>so naturally</a:t>
            </a:r>
            <a:r>
              <a:rPr lang="en-CN" dirty="0"/>
              <a:t>, the loss function is designed to be the sum of KL Divergence between the diffusion and denoising process over all time steps</a:t>
            </a:r>
          </a:p>
          <a:p>
            <a:endParaRPr lang="en-CN" dirty="0"/>
          </a:p>
          <a:p>
            <a:r>
              <a:rPr lang="en-CN" dirty="0"/>
              <a:t>Since we try to make sure the data distribution at each step follows a Gaussian distribution, when computing the KL Divergence, we can directly compare the mean and variance of the two distributions. and after a series of simplification, here is the final loss function. In short words, we are going to train this neural network called epsilon_theta to predict the noise epsilon that has been added to the data representation at each time step. And this y here refers to the gene expression profile</a:t>
            </a:r>
          </a:p>
        </p:txBody>
      </p:sp>
      <p:sp>
        <p:nvSpPr>
          <p:cNvPr id="4" name="Slide Number Placeholder 3"/>
          <p:cNvSpPr>
            <a:spLocks noGrp="1"/>
          </p:cNvSpPr>
          <p:nvPr>
            <p:ph type="sldNum" sz="quarter" idx="5"/>
          </p:nvPr>
        </p:nvSpPr>
        <p:spPr/>
        <p:txBody>
          <a:bodyPr/>
          <a:lstStyle/>
          <a:p>
            <a:fld id="{0250C540-1C41-4809-8A0D-2E3A81B773B5}" type="slidenum">
              <a:rPr lang="sv-SE" smtClean="0"/>
              <a:pPr/>
              <a:t>6</a:t>
            </a:fld>
            <a:endParaRPr lang="sv-SE"/>
          </a:p>
        </p:txBody>
      </p:sp>
    </p:spTree>
    <p:extLst>
      <p:ext uri="{BB962C8B-B14F-4D97-AF65-F5344CB8AC3E}">
        <p14:creationId xmlns:p14="http://schemas.microsoft.com/office/powerpoint/2010/main" val="62195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Now </a:t>
            </a:r>
            <a:r>
              <a:rPr lang="en-US" dirty="0"/>
              <a:t>I</a:t>
            </a:r>
            <a:r>
              <a:rPr lang="en-CN" dirty="0"/>
              <a:t>’m going to present our experiments and results. </a:t>
            </a:r>
          </a:p>
          <a:p>
            <a:endParaRPr lang="en-CN" dirty="0"/>
          </a:p>
          <a:p>
            <a:r>
              <a:rPr lang="en-CN" dirty="0"/>
              <a:t>First we evaluated our method on an unconstrained generation task using the GuacaMol distribution learning benchmarks. This benchmark evaluates five metrics: …</a:t>
            </a:r>
          </a:p>
          <a:p>
            <a:r>
              <a:rPr lang="en-CN" dirty="0"/>
              <a:t>validity assesses if the molecule structure is chemically valid, uniqueness assesses if the generated molecule is repeated or not, novelty measures if the molecule does not exist in the training set, meaning it is a brand-new structure, KLD and FCD evaluate if the distribution of the physicochemical or biological features of the generated molecules is close to the training set</a:t>
            </a:r>
          </a:p>
          <a:p>
            <a:endParaRPr lang="en-CN" dirty="0"/>
          </a:p>
          <a:p>
            <a:r>
              <a:rPr lang="en-CN" dirty="0"/>
              <a:t>We compared our method with 2 VAE-based and 2 diffusion based generative models. Most of these models worked well on validity, uniqueness and novelty, but only DiGress and our method achieved high scores on KLD and FCD. However, DiGress is the only method that cannot generate 100% valid strutures. This demonstrates t</a:t>
            </a:r>
            <a:r>
              <a:rPr lang="en-US" dirty="0"/>
              <a:t>ha</a:t>
            </a:r>
            <a:r>
              <a:rPr lang="en-CN" dirty="0"/>
              <a:t>t our method could generate more versatile and valid molecules</a:t>
            </a:r>
          </a:p>
        </p:txBody>
      </p:sp>
      <p:sp>
        <p:nvSpPr>
          <p:cNvPr id="4" name="Slide Number Placeholder 3"/>
          <p:cNvSpPr>
            <a:spLocks noGrp="1"/>
          </p:cNvSpPr>
          <p:nvPr>
            <p:ph type="sldNum" sz="quarter" idx="5"/>
          </p:nvPr>
        </p:nvSpPr>
        <p:spPr/>
        <p:txBody>
          <a:bodyPr/>
          <a:lstStyle/>
          <a:p>
            <a:fld id="{0250C540-1C41-4809-8A0D-2E3A81B773B5}" type="slidenum">
              <a:rPr lang="sv-SE" smtClean="0"/>
              <a:pPr/>
              <a:t>7</a:t>
            </a:fld>
            <a:endParaRPr lang="sv-SE"/>
          </a:p>
        </p:txBody>
      </p:sp>
    </p:spTree>
    <p:extLst>
      <p:ext uri="{BB962C8B-B14F-4D97-AF65-F5344CB8AC3E}">
        <p14:creationId xmlns:p14="http://schemas.microsoft.com/office/powerpoint/2010/main" val="245398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in the next section of experiments, we intend to investigate if our method is able to generate hit-like molecules inducing desired biological activities. So we use the gene expression changes caused by active compounds as the condition of generation, and since similar structures indicate similar biological functions, we evaluated the structural similarity between generated molecules and the known drugs, which is computed by fraggle and tanimoto algorithms based on MACCS and morgan fingerprints. We compared our method with similarity search (which is a virtual screening method), and our method can always generate molecules with higher similarities</a:t>
            </a:r>
          </a:p>
        </p:txBody>
      </p:sp>
      <p:sp>
        <p:nvSpPr>
          <p:cNvPr id="4" name="Slide Number Placeholder 3"/>
          <p:cNvSpPr>
            <a:spLocks noGrp="1"/>
          </p:cNvSpPr>
          <p:nvPr>
            <p:ph type="sldNum" sz="quarter" idx="5"/>
          </p:nvPr>
        </p:nvSpPr>
        <p:spPr/>
        <p:txBody>
          <a:bodyPr/>
          <a:lstStyle/>
          <a:p>
            <a:fld id="{0250C540-1C41-4809-8A0D-2E3A81B773B5}" type="slidenum">
              <a:rPr lang="sv-SE" smtClean="0"/>
              <a:pPr/>
              <a:t>8</a:t>
            </a:fld>
            <a:endParaRPr lang="sv-SE"/>
          </a:p>
        </p:txBody>
      </p:sp>
    </p:spTree>
    <p:extLst>
      <p:ext uri="{BB962C8B-B14F-4D97-AF65-F5344CB8AC3E}">
        <p14:creationId xmlns:p14="http://schemas.microsoft.com/office/powerpoint/2010/main" val="115183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Besides the structural similarity experiment, we also performed a more intuitive evaluation on molecules’ binding affinity with the target protein. S</a:t>
            </a:r>
            <a:r>
              <a:rPr lang="en-US" dirty="0" err="1"/>
              <a:t>i</a:t>
            </a:r>
            <a:r>
              <a:rPr lang="en-CN" dirty="0"/>
              <a:t>nce we used gene expression profile caused by reference drugs to constrain the generation, we can assume that the generated molecules have the same protein targets with the active drugs. </a:t>
            </a:r>
          </a:p>
          <a:p>
            <a:r>
              <a:rPr lang="en-CN" dirty="0"/>
              <a:t>So we selected ten protein-drug binding structures belonging to 3 famous drug target genes (EGFR, HDAC8 and HDAC2), and docked our generated molecules to the binding pocket of these structures to assess the binding affinity. We compared our method with a baseline called biaae, which can also generate novel molecules based on gene expression signature. </a:t>
            </a:r>
          </a:p>
          <a:p>
            <a:r>
              <a:rPr lang="en-CN" dirty="0"/>
              <a:t>Our method always achieved lower vina score distributions, which means higher binding affinity, than the baseline method. And our method can also generate a high ratio of molecules with better binding affinity than the original reference drug.</a:t>
            </a:r>
          </a:p>
        </p:txBody>
      </p:sp>
      <p:sp>
        <p:nvSpPr>
          <p:cNvPr id="4" name="Slide Number Placeholder 3"/>
          <p:cNvSpPr>
            <a:spLocks noGrp="1"/>
          </p:cNvSpPr>
          <p:nvPr>
            <p:ph type="sldNum" sz="quarter" idx="5"/>
          </p:nvPr>
        </p:nvSpPr>
        <p:spPr/>
        <p:txBody>
          <a:bodyPr/>
          <a:lstStyle/>
          <a:p>
            <a:fld id="{0250C540-1C41-4809-8A0D-2E3A81B773B5}" type="slidenum">
              <a:rPr lang="sv-SE" smtClean="0"/>
              <a:pPr/>
              <a:t>9</a:t>
            </a:fld>
            <a:endParaRPr lang="sv-SE"/>
          </a:p>
        </p:txBody>
      </p:sp>
    </p:spTree>
    <p:extLst>
      <p:ext uri="{BB962C8B-B14F-4D97-AF65-F5344CB8AC3E}">
        <p14:creationId xmlns:p14="http://schemas.microsoft.com/office/powerpoint/2010/main" val="137876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176"/>
            <a:ext cx="82296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180035"/>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24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71068"/>
            <a:ext cx="4040188" cy="27213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39124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71068"/>
            <a:ext cx="4041775" cy="27213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pPr/>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1463"/>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91464"/>
            <a:ext cx="5111750" cy="4048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93860"/>
            <a:ext cx="3008313" cy="30462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pPr/>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2724"/>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6896"/>
            <a:ext cx="8229600" cy="29070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361530"/>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9F1CC899-6CEC-9548-B06D-7E1EB6F78CA3}" type="datetimeFigureOut">
              <a:rPr lang="en-US" smtClean="0"/>
              <a:pPr/>
              <a:t>4/8/24</a:t>
            </a:fld>
            <a:endParaRPr lang="en-US"/>
          </a:p>
        </p:txBody>
      </p:sp>
      <p:sp>
        <p:nvSpPr>
          <p:cNvPr id="5" name="Footer Placeholder 4"/>
          <p:cNvSpPr>
            <a:spLocks noGrp="1"/>
          </p:cNvSpPr>
          <p:nvPr>
            <p:ph type="ftr" sz="quarter" idx="3"/>
          </p:nvPr>
        </p:nvSpPr>
        <p:spPr>
          <a:xfrm>
            <a:off x="3124200" y="436153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4361530"/>
            <a:ext cx="2133600" cy="273844"/>
          </a:xfrm>
          <a:prstGeom prst="rect">
            <a:avLst/>
          </a:prstGeom>
        </p:spPr>
        <p:txBody>
          <a:bodyPr vert="horz" lIns="91440" tIns="45720" rIns="91440" bIns="45720" rtlCol="0" anchor="ctr"/>
          <a:lstStyle>
            <a:lvl1pPr algn="r">
              <a:defRPr sz="12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872191"/>
            <a:ext cx="9144000" cy="286893"/>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image" Target="../media/image110.png"/><Relationship Id="rId18" Type="http://schemas.openxmlformats.org/officeDocument/2006/relationships/image" Target="../media/image21.png"/><Relationship Id="rId21" Type="http://schemas.openxmlformats.org/officeDocument/2006/relationships/image" Target="../media/image16.png"/><Relationship Id="rId12" Type="http://schemas.openxmlformats.org/officeDocument/2006/relationships/image" Target="../media/image100.png"/><Relationship Id="rId17" Type="http://schemas.openxmlformats.org/officeDocument/2006/relationships/image" Target="../media/image160.png"/><Relationship Id="rId2" Type="http://schemas.openxmlformats.org/officeDocument/2006/relationships/notesSlide" Target="../notesSlides/notesSlide4.xml"/><Relationship Id="rId16" Type="http://schemas.openxmlformats.org/officeDocument/2006/relationships/image" Target="../media/image140.png"/><Relationship Id="rId20" Type="http://schemas.openxmlformats.org/officeDocument/2006/relationships/image" Target="../media/image14.png"/><Relationship Id="rId1" Type="http://schemas.openxmlformats.org/officeDocument/2006/relationships/slideLayout" Target="../slideLayouts/slideLayout2.xml"/><Relationship Id="rId15" Type="http://schemas.openxmlformats.org/officeDocument/2006/relationships/image" Target="../media/image130.png"/><Relationship Id="rId19" Type="http://schemas.openxmlformats.org/officeDocument/2006/relationships/image" Target="../media/image15.png"/><Relationship Id="rId14" Type="http://schemas.openxmlformats.org/officeDocument/2006/relationships/image" Target="../media/image12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3" Type="http://schemas.openxmlformats.org/officeDocument/2006/relationships/image" Target="../media/image110.png"/><Relationship Id="rId18" Type="http://schemas.openxmlformats.org/officeDocument/2006/relationships/image" Target="../media/image21.png"/><Relationship Id="rId26" Type="http://schemas.openxmlformats.org/officeDocument/2006/relationships/image" Target="../media/image25.png"/><Relationship Id="rId21" Type="http://schemas.openxmlformats.org/officeDocument/2006/relationships/image" Target="../media/image16.png"/><Relationship Id="rId12" Type="http://schemas.openxmlformats.org/officeDocument/2006/relationships/image" Target="../media/image100.png"/><Relationship Id="rId17" Type="http://schemas.openxmlformats.org/officeDocument/2006/relationships/image" Target="../media/image160.png"/><Relationship Id="rId25"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140.png"/><Relationship Id="rId20" Type="http://schemas.openxmlformats.org/officeDocument/2006/relationships/image" Target="../media/image14.png"/><Relationship Id="rId1" Type="http://schemas.openxmlformats.org/officeDocument/2006/relationships/slideLayout" Target="../slideLayouts/slideLayout2.xml"/><Relationship Id="rId24" Type="http://schemas.openxmlformats.org/officeDocument/2006/relationships/image" Target="../media/image23.png"/><Relationship Id="rId15" Type="http://schemas.openxmlformats.org/officeDocument/2006/relationships/image" Target="../media/image130.png"/><Relationship Id="rId23" Type="http://schemas.openxmlformats.org/officeDocument/2006/relationships/image" Target="../media/image22.png"/><Relationship Id="rId19" Type="http://schemas.openxmlformats.org/officeDocument/2006/relationships/image" Target="../media/image15.png"/><Relationship Id="rId14" Type="http://schemas.openxmlformats.org/officeDocument/2006/relationships/image" Target="../media/image120.png"/><Relationship Id="rId22" Type="http://schemas.openxmlformats.org/officeDocument/2006/relationships/image" Target="../media/image20.png"/><Relationship Id="rId27"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4003" y="1193800"/>
            <a:ext cx="4457697" cy="1687995"/>
          </a:xfrm>
        </p:spPr>
        <p:txBody>
          <a:bodyPr>
            <a:normAutofit/>
          </a:bodyPr>
          <a:lstStyle/>
          <a:p>
            <a:r>
              <a:rPr lang="en-US" sz="2400" b="1" dirty="0">
                <a:solidFill>
                  <a:schemeClr val="bg1"/>
                </a:solidFill>
                <a:effectLst/>
                <a:latin typeface="Arial" panose="020B0604020202020204" pitchFamily="34" charset="0"/>
                <a:cs typeface="Arial" panose="020B0604020202020204" pitchFamily="34" charset="0"/>
              </a:rPr>
              <a:t>GLDM: Hit Molecule Generation with Constrained Graph Latent Diffusion Model </a:t>
            </a:r>
            <a:endParaRPr lang="en-US" sz="14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6094" y="3072611"/>
            <a:ext cx="3356920" cy="1544453"/>
          </a:xfrm>
        </p:spPr>
        <p:txBody>
          <a:bodyPr vert="horz" lIns="91440" tIns="45720" rIns="91440" bIns="45720" rtlCol="0" anchor="t">
            <a:normAutofit/>
          </a:bodyPr>
          <a:lstStyle/>
          <a:p>
            <a:pPr algn="l">
              <a:spcAft>
                <a:spcPts val="600"/>
              </a:spcAft>
            </a:pPr>
            <a:r>
              <a:rPr lang="en-US" sz="1500" dirty="0">
                <a:solidFill>
                  <a:srgbClr val="FFFFFF"/>
                </a:solidFill>
                <a:cs typeface="Arial"/>
              </a:rPr>
              <a:t>Conghao Wang, </a:t>
            </a:r>
            <a:r>
              <a:rPr lang="en-US" sz="1500" dirty="0" err="1">
                <a:solidFill>
                  <a:srgbClr val="FFFFFF"/>
                </a:solidFill>
                <a:cs typeface="Arial"/>
              </a:rPr>
              <a:t>Hiok</a:t>
            </a:r>
            <a:r>
              <a:rPr lang="en-US" sz="1500" dirty="0">
                <a:solidFill>
                  <a:srgbClr val="FFFFFF"/>
                </a:solidFill>
                <a:cs typeface="Arial"/>
              </a:rPr>
              <a:t> </a:t>
            </a:r>
            <a:r>
              <a:rPr lang="en-US" sz="1500" dirty="0" err="1">
                <a:solidFill>
                  <a:srgbClr val="FFFFFF"/>
                </a:solidFill>
                <a:cs typeface="Arial"/>
              </a:rPr>
              <a:t>Hian</a:t>
            </a:r>
            <a:r>
              <a:rPr lang="en-US" sz="1500" dirty="0">
                <a:solidFill>
                  <a:srgbClr val="FFFFFF"/>
                </a:solidFill>
                <a:cs typeface="Arial"/>
              </a:rPr>
              <a:t> Ong, Jagath C. Rajapakse</a:t>
            </a:r>
          </a:p>
          <a:p>
            <a:pPr algn="l">
              <a:spcAft>
                <a:spcPts val="600"/>
              </a:spcAft>
            </a:pPr>
            <a:r>
              <a:rPr lang="en-US" sz="1500" dirty="0">
                <a:solidFill>
                  <a:srgbClr val="FFFFFF"/>
                </a:solidFill>
                <a:cs typeface="Arial"/>
              </a:rPr>
              <a:t>School of Computer Science and Engineering, NTU</a:t>
            </a:r>
          </a:p>
          <a:p>
            <a:pPr algn="l">
              <a:spcAft>
                <a:spcPts val="600"/>
              </a:spcAft>
            </a:pPr>
            <a:r>
              <a:rPr lang="en-US" sz="1500" dirty="0">
                <a:solidFill>
                  <a:srgbClr val="FFFFFF"/>
                </a:solidFill>
                <a:cs typeface="Arial"/>
              </a:rPr>
              <a:t>Apr 2024</a:t>
            </a:r>
            <a:endParaRPr lang="en-US" sz="1500" i="1" dirty="0">
              <a:solidFill>
                <a:srgbClr val="FFFFFF"/>
              </a:solidFill>
              <a:cs typeface="Arial"/>
            </a:endParaRPr>
          </a:p>
        </p:txBody>
      </p:sp>
    </p:spTree>
    <p:extLst>
      <p:ext uri="{BB962C8B-B14F-4D97-AF65-F5344CB8AC3E}">
        <p14:creationId xmlns:p14="http://schemas.microsoft.com/office/powerpoint/2010/main" val="161300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9D9E-0345-9E53-A19B-DDA84357DB6A}"/>
              </a:ext>
            </a:extLst>
          </p:cNvPr>
          <p:cNvSpPr>
            <a:spLocks noGrp="1"/>
          </p:cNvSpPr>
          <p:nvPr>
            <p:ph type="title"/>
          </p:nvPr>
        </p:nvSpPr>
        <p:spPr>
          <a:xfrm>
            <a:off x="457200" y="422724"/>
            <a:ext cx="8229600" cy="491675"/>
          </a:xfrm>
        </p:spPr>
        <p:txBody>
          <a:bodyPr>
            <a:normAutofit/>
          </a:bodyPr>
          <a:lstStyle/>
          <a:p>
            <a:r>
              <a:rPr lang="en-CN" sz="2400" dirty="0"/>
              <a:t>Generated samples </a:t>
            </a:r>
          </a:p>
        </p:txBody>
      </p:sp>
      <p:pic>
        <p:nvPicPr>
          <p:cNvPr id="7" name="Content Placeholder 6" descr="Several images of a molecule&#10;&#10;Description automatically generated">
            <a:extLst>
              <a:ext uri="{FF2B5EF4-FFF2-40B4-BE49-F238E27FC236}">
                <a16:creationId xmlns:a16="http://schemas.microsoft.com/office/drawing/2014/main" id="{CFD7F524-4B45-D6B7-9E15-C0826A2F114A}"/>
              </a:ext>
            </a:extLst>
          </p:cNvPr>
          <p:cNvPicPr>
            <a:picLocks noGrp="1" noChangeAspect="1"/>
          </p:cNvPicPr>
          <p:nvPr>
            <p:ph idx="1"/>
          </p:nvPr>
        </p:nvPicPr>
        <p:blipFill>
          <a:blip r:embed="rId3"/>
          <a:stretch>
            <a:fillRect/>
          </a:stretch>
        </p:blipFill>
        <p:spPr>
          <a:xfrm>
            <a:off x="1905251" y="891828"/>
            <a:ext cx="5333497" cy="3828948"/>
          </a:xfrm>
        </p:spPr>
      </p:pic>
    </p:spTree>
    <p:extLst>
      <p:ext uri="{BB962C8B-B14F-4D97-AF65-F5344CB8AC3E}">
        <p14:creationId xmlns:p14="http://schemas.microsoft.com/office/powerpoint/2010/main" val="16116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967E-C393-CBD3-DDC8-9073EB4AD4B2}"/>
              </a:ext>
            </a:extLst>
          </p:cNvPr>
          <p:cNvSpPr>
            <a:spLocks noGrp="1"/>
          </p:cNvSpPr>
          <p:nvPr>
            <p:ph type="title"/>
          </p:nvPr>
        </p:nvSpPr>
        <p:spPr>
          <a:xfrm>
            <a:off x="457200" y="422724"/>
            <a:ext cx="8229600" cy="517802"/>
          </a:xfrm>
        </p:spPr>
        <p:txBody>
          <a:bodyPr>
            <a:normAutofit/>
          </a:bodyPr>
          <a:lstStyle/>
          <a:p>
            <a:r>
              <a:rPr lang="en-CN" sz="2400" dirty="0"/>
              <a:t>Conclusion</a:t>
            </a:r>
          </a:p>
        </p:txBody>
      </p:sp>
      <p:sp>
        <p:nvSpPr>
          <p:cNvPr id="4" name="Content Placeholder 2">
            <a:extLst>
              <a:ext uri="{FF2B5EF4-FFF2-40B4-BE49-F238E27FC236}">
                <a16:creationId xmlns:a16="http://schemas.microsoft.com/office/drawing/2014/main" id="{AE45F716-2C71-082B-3D7C-33C9C92F925B}"/>
              </a:ext>
            </a:extLst>
          </p:cNvPr>
          <p:cNvSpPr>
            <a:spLocks noGrp="1"/>
          </p:cNvSpPr>
          <p:nvPr>
            <p:ph idx="1"/>
          </p:nvPr>
        </p:nvSpPr>
        <p:spPr>
          <a:xfrm>
            <a:off x="457200" y="1061992"/>
            <a:ext cx="7458891" cy="1413964"/>
          </a:xfrm>
        </p:spPr>
        <p:txBody>
          <a:bodyPr>
            <a:normAutofit fontScale="85000" lnSpcReduction="10000"/>
          </a:bodyPr>
          <a:lstStyle/>
          <a:p>
            <a:pPr marL="0" indent="0">
              <a:lnSpc>
                <a:spcPct val="150000"/>
              </a:lnSpc>
              <a:buNone/>
            </a:pPr>
            <a:r>
              <a:rPr lang="en-CN" sz="1700" dirty="0">
                <a:solidFill>
                  <a:schemeClr val="tx1">
                    <a:lumMod val="75000"/>
                  </a:schemeClr>
                </a:solidFill>
              </a:rPr>
              <a:t>Developed latent diffusion model that generates hit candidates with</a:t>
            </a:r>
          </a:p>
          <a:p>
            <a:pPr>
              <a:lnSpc>
                <a:spcPct val="150000"/>
              </a:lnSpc>
            </a:pPr>
            <a:r>
              <a:rPr lang="en-CN" sz="1700" dirty="0">
                <a:solidFill>
                  <a:schemeClr val="tx1">
                    <a:lumMod val="75000"/>
                  </a:schemeClr>
                </a:solidFill>
              </a:rPr>
              <a:t>Optimal properties (100% validity, high novelty, etc.)</a:t>
            </a:r>
          </a:p>
          <a:p>
            <a:pPr>
              <a:lnSpc>
                <a:spcPct val="150000"/>
              </a:lnSpc>
            </a:pPr>
            <a:r>
              <a:rPr lang="en-CN" sz="1700" dirty="0">
                <a:solidFill>
                  <a:schemeClr val="tx1">
                    <a:lumMod val="75000"/>
                  </a:schemeClr>
                </a:solidFill>
              </a:rPr>
              <a:t>High structural similarity with existing drugs</a:t>
            </a:r>
          </a:p>
          <a:p>
            <a:pPr>
              <a:lnSpc>
                <a:spcPct val="150000"/>
              </a:lnSpc>
            </a:pPr>
            <a:r>
              <a:rPr lang="en-CN" sz="1700" dirty="0">
                <a:solidFill>
                  <a:schemeClr val="tx1">
                    <a:lumMod val="75000"/>
                  </a:schemeClr>
                </a:solidFill>
              </a:rPr>
              <a:t>High binding affinity with protein targets</a:t>
            </a:r>
          </a:p>
        </p:txBody>
      </p:sp>
      <p:sp>
        <p:nvSpPr>
          <p:cNvPr id="5" name="Title 1">
            <a:extLst>
              <a:ext uri="{FF2B5EF4-FFF2-40B4-BE49-F238E27FC236}">
                <a16:creationId xmlns:a16="http://schemas.microsoft.com/office/drawing/2014/main" id="{6A4E8143-BAEF-B0BC-8F5B-06AF2CC67D14}"/>
              </a:ext>
            </a:extLst>
          </p:cNvPr>
          <p:cNvSpPr txBox="1">
            <a:spLocks/>
          </p:cNvSpPr>
          <p:nvPr/>
        </p:nvSpPr>
        <p:spPr>
          <a:xfrm>
            <a:off x="457200" y="2626723"/>
            <a:ext cx="8229600" cy="5178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Arial"/>
                <a:ea typeface="+mj-ea"/>
                <a:cs typeface="+mj-cs"/>
              </a:defRPr>
            </a:lvl1pPr>
          </a:lstStyle>
          <a:p>
            <a:r>
              <a:rPr lang="en-CN" sz="2400" dirty="0"/>
              <a:t>Future work</a:t>
            </a:r>
          </a:p>
        </p:txBody>
      </p:sp>
      <p:sp>
        <p:nvSpPr>
          <p:cNvPr id="6" name="Content Placeholder 2">
            <a:extLst>
              <a:ext uri="{FF2B5EF4-FFF2-40B4-BE49-F238E27FC236}">
                <a16:creationId xmlns:a16="http://schemas.microsoft.com/office/drawing/2014/main" id="{8C3019AB-129A-8941-AE59-AE9A4C929E14}"/>
              </a:ext>
            </a:extLst>
          </p:cNvPr>
          <p:cNvSpPr txBox="1">
            <a:spLocks/>
          </p:cNvSpPr>
          <p:nvPr/>
        </p:nvSpPr>
        <p:spPr>
          <a:xfrm>
            <a:off x="457200" y="3265991"/>
            <a:ext cx="7458891" cy="141396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CN" sz="1700" dirty="0">
                <a:solidFill>
                  <a:schemeClr val="tx1">
                    <a:lumMod val="75000"/>
                  </a:schemeClr>
                </a:solidFill>
              </a:rPr>
              <a:t>Extend our work to</a:t>
            </a:r>
          </a:p>
          <a:p>
            <a:pPr>
              <a:lnSpc>
                <a:spcPct val="150000"/>
              </a:lnSpc>
            </a:pPr>
            <a:r>
              <a:rPr lang="en-CN" sz="1700" dirty="0">
                <a:solidFill>
                  <a:schemeClr val="tx1">
                    <a:lumMod val="75000"/>
                  </a:schemeClr>
                </a:solidFill>
              </a:rPr>
              <a:t>Constrain on binding pocket of target protein rather than gene expression profile</a:t>
            </a:r>
          </a:p>
          <a:p>
            <a:pPr>
              <a:lnSpc>
                <a:spcPct val="150000"/>
              </a:lnSpc>
            </a:pPr>
            <a:r>
              <a:rPr lang="en-CN" sz="1700" dirty="0">
                <a:solidFill>
                  <a:schemeClr val="tx1">
                    <a:lumMod val="75000"/>
                  </a:schemeClr>
                </a:solidFill>
              </a:rPr>
              <a:t>Generate 3D structures rather than 2D molecular graphs</a:t>
            </a:r>
          </a:p>
        </p:txBody>
      </p:sp>
    </p:spTree>
    <p:extLst>
      <p:ext uri="{BB962C8B-B14F-4D97-AF65-F5344CB8AC3E}">
        <p14:creationId xmlns:p14="http://schemas.microsoft.com/office/powerpoint/2010/main" val="248151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9471-FCDF-1A03-F265-EFC702E944EE}"/>
              </a:ext>
            </a:extLst>
          </p:cNvPr>
          <p:cNvSpPr>
            <a:spLocks noGrp="1"/>
          </p:cNvSpPr>
          <p:nvPr>
            <p:ph type="ctrTitle"/>
          </p:nvPr>
        </p:nvSpPr>
        <p:spPr/>
        <p:txBody>
          <a:bodyPr/>
          <a:lstStyle/>
          <a:p>
            <a:pPr algn="ctr"/>
            <a:r>
              <a:rPr lang="en-CN" dirty="0"/>
              <a:t>Thank you!</a:t>
            </a:r>
          </a:p>
        </p:txBody>
      </p:sp>
    </p:spTree>
    <p:extLst>
      <p:ext uri="{BB962C8B-B14F-4D97-AF65-F5344CB8AC3E}">
        <p14:creationId xmlns:p14="http://schemas.microsoft.com/office/powerpoint/2010/main" val="36351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863E-850D-E863-D348-D006A9552C9F}"/>
              </a:ext>
            </a:extLst>
          </p:cNvPr>
          <p:cNvSpPr>
            <a:spLocks noGrp="1"/>
          </p:cNvSpPr>
          <p:nvPr>
            <p:ph type="title"/>
          </p:nvPr>
        </p:nvSpPr>
        <p:spPr>
          <a:xfrm>
            <a:off x="457200" y="422724"/>
            <a:ext cx="8229600" cy="557664"/>
          </a:xfrm>
        </p:spPr>
        <p:txBody>
          <a:bodyPr>
            <a:normAutofit/>
          </a:bodyPr>
          <a:lstStyle/>
          <a:p>
            <a:r>
              <a:rPr lang="en-CN" sz="2400" dirty="0"/>
              <a:t>Deep Learning-aided Drug Design</a:t>
            </a:r>
          </a:p>
        </p:txBody>
      </p:sp>
      <p:grpSp>
        <p:nvGrpSpPr>
          <p:cNvPr id="49" name="Group 48">
            <a:extLst>
              <a:ext uri="{FF2B5EF4-FFF2-40B4-BE49-F238E27FC236}">
                <a16:creationId xmlns:a16="http://schemas.microsoft.com/office/drawing/2014/main" id="{F93293DB-D70A-BCB3-5395-F2F6ABB1CBB8}"/>
              </a:ext>
            </a:extLst>
          </p:cNvPr>
          <p:cNvGrpSpPr/>
          <p:nvPr/>
        </p:nvGrpSpPr>
        <p:grpSpPr>
          <a:xfrm>
            <a:off x="1435523" y="1065982"/>
            <a:ext cx="6428117" cy="1810069"/>
            <a:chOff x="1345921" y="1104264"/>
            <a:chExt cx="6428117" cy="1810069"/>
          </a:xfrm>
        </p:grpSpPr>
        <p:pic>
          <p:nvPicPr>
            <p:cNvPr id="4" name="Google Shape;95;p16">
              <a:extLst>
                <a:ext uri="{FF2B5EF4-FFF2-40B4-BE49-F238E27FC236}">
                  <a16:creationId xmlns:a16="http://schemas.microsoft.com/office/drawing/2014/main" id="{8E66E717-C39D-5FAE-DB77-EFB61FE55B9A}"/>
                </a:ext>
              </a:extLst>
            </p:cNvPr>
            <p:cNvPicPr preferRelativeResize="0">
              <a:picLocks noChangeAspect="1"/>
            </p:cNvPicPr>
            <p:nvPr/>
          </p:nvPicPr>
          <p:blipFill>
            <a:blip r:embed="rId3">
              <a:alphaModFix/>
            </a:blip>
            <a:stretch>
              <a:fillRect/>
            </a:stretch>
          </p:blipFill>
          <p:spPr>
            <a:xfrm>
              <a:off x="1345921" y="1461100"/>
              <a:ext cx="1440000" cy="1440000"/>
            </a:xfrm>
            <a:prstGeom prst="rect">
              <a:avLst/>
            </a:prstGeom>
            <a:noFill/>
            <a:ln>
              <a:noFill/>
            </a:ln>
          </p:spPr>
        </p:pic>
        <p:pic>
          <p:nvPicPr>
            <p:cNvPr id="5" name="Google Shape;96;p16">
              <a:extLst>
                <a:ext uri="{FF2B5EF4-FFF2-40B4-BE49-F238E27FC236}">
                  <a16:creationId xmlns:a16="http://schemas.microsoft.com/office/drawing/2014/main" id="{EA512B99-7ABF-EB96-0E23-B2AD3773FAD2}"/>
                </a:ext>
              </a:extLst>
            </p:cNvPr>
            <p:cNvPicPr preferRelativeResize="0">
              <a:picLocks noChangeAspect="1"/>
            </p:cNvPicPr>
            <p:nvPr/>
          </p:nvPicPr>
          <p:blipFill>
            <a:blip r:embed="rId4">
              <a:alphaModFix/>
            </a:blip>
            <a:stretch>
              <a:fillRect/>
            </a:stretch>
          </p:blipFill>
          <p:spPr>
            <a:xfrm>
              <a:off x="3113873" y="1474354"/>
              <a:ext cx="1440000" cy="1439979"/>
            </a:xfrm>
            <a:prstGeom prst="rect">
              <a:avLst/>
            </a:prstGeom>
            <a:noFill/>
            <a:ln>
              <a:noFill/>
            </a:ln>
          </p:spPr>
        </p:pic>
        <p:pic>
          <p:nvPicPr>
            <p:cNvPr id="6" name="Google Shape;98;p16">
              <a:extLst>
                <a:ext uri="{FF2B5EF4-FFF2-40B4-BE49-F238E27FC236}">
                  <a16:creationId xmlns:a16="http://schemas.microsoft.com/office/drawing/2014/main" id="{9CB46786-0EAF-E09E-B1DF-D8C01FFC1DCB}"/>
                </a:ext>
              </a:extLst>
            </p:cNvPr>
            <p:cNvPicPr preferRelativeResize="0"/>
            <p:nvPr/>
          </p:nvPicPr>
          <p:blipFill rotWithShape="1">
            <a:blip r:embed="rId5">
              <a:alphaModFix/>
            </a:blip>
            <a:srcRect l="6066" t="8649" r="5625" b="40322"/>
            <a:stretch/>
          </p:blipFill>
          <p:spPr>
            <a:xfrm>
              <a:off x="4881825" y="1485795"/>
              <a:ext cx="1374673" cy="411727"/>
            </a:xfrm>
            <a:prstGeom prst="rect">
              <a:avLst/>
            </a:prstGeom>
            <a:noFill/>
            <a:ln>
              <a:noFill/>
            </a:ln>
          </p:spPr>
        </p:pic>
        <p:sp>
          <p:nvSpPr>
            <p:cNvPr id="7" name="TextBox 6">
              <a:extLst>
                <a:ext uri="{FF2B5EF4-FFF2-40B4-BE49-F238E27FC236}">
                  <a16:creationId xmlns:a16="http://schemas.microsoft.com/office/drawing/2014/main" id="{A3D739A1-FB3A-4E39-A927-EF27D274E743}"/>
                </a:ext>
              </a:extLst>
            </p:cNvPr>
            <p:cNvSpPr txBox="1"/>
            <p:nvPr/>
          </p:nvSpPr>
          <p:spPr>
            <a:xfrm>
              <a:off x="4881825" y="1843695"/>
              <a:ext cx="1236236" cy="253916"/>
            </a:xfrm>
            <a:prstGeom prst="rect">
              <a:avLst/>
            </a:prstGeom>
            <a:noFill/>
          </p:spPr>
          <p:txBody>
            <a:bodyPr wrap="square" rtlCol="0">
              <a:spAutoFit/>
            </a:bodyPr>
            <a:lstStyle/>
            <a:p>
              <a:r>
                <a:rPr lang="en-CN" sz="1000" dirty="0"/>
                <a:t>Meyers et al., 2021</a:t>
              </a:r>
            </a:p>
          </p:txBody>
        </p:sp>
        <p:sp>
          <p:nvSpPr>
            <p:cNvPr id="8" name="TextBox 7">
              <a:extLst>
                <a:ext uri="{FF2B5EF4-FFF2-40B4-BE49-F238E27FC236}">
                  <a16:creationId xmlns:a16="http://schemas.microsoft.com/office/drawing/2014/main" id="{B57221F6-C9F4-7EF1-C01D-2D8E37A64854}"/>
                </a:ext>
              </a:extLst>
            </p:cNvPr>
            <p:cNvSpPr txBox="1"/>
            <p:nvPr/>
          </p:nvSpPr>
          <p:spPr>
            <a:xfrm>
              <a:off x="4881826" y="2310140"/>
              <a:ext cx="2892212" cy="523220"/>
            </a:xfrm>
            <a:prstGeom prst="rect">
              <a:avLst/>
            </a:prstGeom>
            <a:noFill/>
          </p:spPr>
          <p:txBody>
            <a:bodyPr wrap="square" rtlCol="0">
              <a:spAutoFit/>
            </a:bodyPr>
            <a:lstStyle/>
            <a:p>
              <a:pPr marL="285750" indent="-285750">
                <a:buFont typeface="Wingdings" pitchFamily="2" charset="2"/>
                <a:buChar char="Ø"/>
              </a:pPr>
              <a:r>
                <a:rPr lang="en-CN" sz="1400" dirty="0"/>
                <a:t>Discover molecules with optimal properties in a directed manner</a:t>
              </a:r>
            </a:p>
          </p:txBody>
        </p:sp>
        <p:sp>
          <p:nvSpPr>
            <p:cNvPr id="3" name="TextBox 2">
              <a:extLst>
                <a:ext uri="{FF2B5EF4-FFF2-40B4-BE49-F238E27FC236}">
                  <a16:creationId xmlns:a16="http://schemas.microsoft.com/office/drawing/2014/main" id="{FABEC725-699F-5D53-E1D4-E58C2DC4D23A}"/>
                </a:ext>
              </a:extLst>
            </p:cNvPr>
            <p:cNvSpPr txBox="1"/>
            <p:nvPr/>
          </p:nvSpPr>
          <p:spPr>
            <a:xfrm>
              <a:off x="1352008" y="1104264"/>
              <a:ext cx="1427827" cy="307777"/>
            </a:xfrm>
            <a:prstGeom prst="rect">
              <a:avLst/>
            </a:prstGeom>
            <a:noFill/>
          </p:spPr>
          <p:txBody>
            <a:bodyPr wrap="none" rtlCol="0">
              <a:spAutoFit/>
            </a:bodyPr>
            <a:lstStyle/>
            <a:p>
              <a:pPr algn="ctr"/>
              <a:r>
                <a:rPr lang="en-CN" sz="1400" dirty="0"/>
                <a:t>Virtual Screening</a:t>
              </a:r>
            </a:p>
          </p:txBody>
        </p:sp>
        <p:sp>
          <p:nvSpPr>
            <p:cNvPr id="9" name="TextBox 8">
              <a:extLst>
                <a:ext uri="{FF2B5EF4-FFF2-40B4-BE49-F238E27FC236}">
                  <a16:creationId xmlns:a16="http://schemas.microsoft.com/office/drawing/2014/main" id="{7A4B92A8-E9F2-A724-7F42-311AB510C31B}"/>
                </a:ext>
              </a:extLst>
            </p:cNvPr>
            <p:cNvSpPr txBox="1"/>
            <p:nvPr/>
          </p:nvSpPr>
          <p:spPr>
            <a:xfrm>
              <a:off x="3214151" y="1105592"/>
              <a:ext cx="1239443" cy="307777"/>
            </a:xfrm>
            <a:prstGeom prst="rect">
              <a:avLst/>
            </a:prstGeom>
            <a:noFill/>
          </p:spPr>
          <p:txBody>
            <a:bodyPr wrap="none" rtlCol="0">
              <a:spAutoFit/>
            </a:bodyPr>
            <a:lstStyle/>
            <a:p>
              <a:pPr algn="ctr"/>
              <a:r>
                <a:rPr lang="en-CN" sz="1400" dirty="0"/>
                <a:t>Deep Learning</a:t>
              </a:r>
            </a:p>
          </p:txBody>
        </p:sp>
      </p:grpSp>
      <p:sp>
        <p:nvSpPr>
          <p:cNvPr id="10" name="Right Arrow 9">
            <a:extLst>
              <a:ext uri="{FF2B5EF4-FFF2-40B4-BE49-F238E27FC236}">
                <a16:creationId xmlns:a16="http://schemas.microsoft.com/office/drawing/2014/main" id="{4DE935A6-B610-D5A9-83C9-AB8390516139}"/>
              </a:ext>
            </a:extLst>
          </p:cNvPr>
          <p:cNvSpPr/>
          <p:nvPr/>
        </p:nvSpPr>
        <p:spPr>
          <a:xfrm>
            <a:off x="516226" y="4428545"/>
            <a:ext cx="8138104" cy="292231"/>
          </a:xfrm>
          <a:prstGeom prst="rightArrow">
            <a:avLst/>
          </a:prstGeom>
          <a:gradFill flip="none" rotWithShape="1">
            <a:gsLst>
              <a:gs pos="0">
                <a:schemeClr val="accent1">
                  <a:tint val="100000"/>
                  <a:shade val="100000"/>
                  <a:satMod val="130000"/>
                  <a:lumMod val="63000"/>
                </a:schemeClr>
              </a:gs>
              <a:gs pos="100000">
                <a:schemeClr val="accent1">
                  <a:tint val="50000"/>
                  <a:shade val="100000"/>
                  <a:satMod val="350000"/>
                </a:scheme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dirty="0"/>
          </a:p>
        </p:txBody>
      </p:sp>
      <p:grpSp>
        <p:nvGrpSpPr>
          <p:cNvPr id="50" name="Group 49">
            <a:extLst>
              <a:ext uri="{FF2B5EF4-FFF2-40B4-BE49-F238E27FC236}">
                <a16:creationId xmlns:a16="http://schemas.microsoft.com/office/drawing/2014/main" id="{CBB96D8B-6FB3-035E-1584-5E92BBF20C67}"/>
              </a:ext>
            </a:extLst>
          </p:cNvPr>
          <p:cNvGrpSpPr/>
          <p:nvPr/>
        </p:nvGrpSpPr>
        <p:grpSpPr>
          <a:xfrm>
            <a:off x="696082" y="3129567"/>
            <a:ext cx="2142034" cy="1172438"/>
            <a:chOff x="896525" y="3129567"/>
            <a:chExt cx="2142034" cy="1172438"/>
          </a:xfrm>
        </p:grpSpPr>
        <p:grpSp>
          <p:nvGrpSpPr>
            <p:cNvPr id="11" name="Group 10">
              <a:extLst>
                <a:ext uri="{FF2B5EF4-FFF2-40B4-BE49-F238E27FC236}">
                  <a16:creationId xmlns:a16="http://schemas.microsoft.com/office/drawing/2014/main" id="{EBD633BE-8DE4-06EA-FC46-40E7BBBEA21E}"/>
                </a:ext>
              </a:extLst>
            </p:cNvPr>
            <p:cNvGrpSpPr/>
            <p:nvPr/>
          </p:nvGrpSpPr>
          <p:grpSpPr>
            <a:xfrm>
              <a:off x="896525" y="3652578"/>
              <a:ext cx="2142034" cy="649427"/>
              <a:chOff x="1483242" y="1786270"/>
              <a:chExt cx="6347638" cy="1924491"/>
            </a:xfrm>
            <a:noFill/>
          </p:grpSpPr>
          <p:sp>
            <p:nvSpPr>
              <p:cNvPr id="12" name="Right Arrow 11">
                <a:extLst>
                  <a:ext uri="{FF2B5EF4-FFF2-40B4-BE49-F238E27FC236}">
                    <a16:creationId xmlns:a16="http://schemas.microsoft.com/office/drawing/2014/main" id="{242DD171-D529-84AA-CA8A-862BF5D72965}"/>
                  </a:ext>
                </a:extLst>
              </p:cNvPr>
              <p:cNvSpPr/>
              <p:nvPr/>
            </p:nvSpPr>
            <p:spPr>
              <a:xfrm>
                <a:off x="2483586" y="2680396"/>
                <a:ext cx="331381" cy="116548"/>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sz="400"/>
              </a:p>
            </p:txBody>
          </p:sp>
          <p:sp>
            <p:nvSpPr>
              <p:cNvPr id="13" name="Right Arrow 12">
                <a:extLst>
                  <a:ext uri="{FF2B5EF4-FFF2-40B4-BE49-F238E27FC236}">
                    <a16:creationId xmlns:a16="http://schemas.microsoft.com/office/drawing/2014/main" id="{74387321-6006-8D41-4C06-A11F386AB513}"/>
                  </a:ext>
                </a:extLst>
              </p:cNvPr>
              <p:cNvSpPr/>
              <p:nvPr/>
            </p:nvSpPr>
            <p:spPr>
              <a:xfrm>
                <a:off x="3922526" y="2690240"/>
                <a:ext cx="331381" cy="116548"/>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sz="400"/>
              </a:p>
            </p:txBody>
          </p:sp>
          <p:sp>
            <p:nvSpPr>
              <p:cNvPr id="14" name="Rectangle 13">
                <a:extLst>
                  <a:ext uri="{FF2B5EF4-FFF2-40B4-BE49-F238E27FC236}">
                    <a16:creationId xmlns:a16="http://schemas.microsoft.com/office/drawing/2014/main" id="{6C42DC5C-41C4-DDD3-48A5-503EF8531659}"/>
                  </a:ext>
                </a:extLst>
              </p:cNvPr>
              <p:cNvSpPr/>
              <p:nvPr/>
            </p:nvSpPr>
            <p:spPr>
              <a:xfrm>
                <a:off x="1722474" y="1786270"/>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 dirty="0">
                    <a:solidFill>
                      <a:sysClr val="windowText" lastClr="000000"/>
                    </a:solidFill>
                  </a:rPr>
                  <a:t>C</a:t>
                </a:r>
                <a:endParaRPr lang="en-CN" sz="400" dirty="0">
                  <a:solidFill>
                    <a:sysClr val="windowText" lastClr="000000"/>
                  </a:solidFill>
                </a:endParaRPr>
              </a:p>
            </p:txBody>
          </p:sp>
          <p:sp>
            <p:nvSpPr>
              <p:cNvPr id="15" name="Rectangle 14">
                <a:extLst>
                  <a:ext uri="{FF2B5EF4-FFF2-40B4-BE49-F238E27FC236}">
                    <a16:creationId xmlns:a16="http://schemas.microsoft.com/office/drawing/2014/main" id="{210A98C6-15EC-2E17-2D05-C4CE080B03A6}"/>
                  </a:ext>
                </a:extLst>
              </p:cNvPr>
              <p:cNvSpPr/>
              <p:nvPr/>
            </p:nvSpPr>
            <p:spPr>
              <a:xfrm>
                <a:off x="1483242" y="2541181"/>
                <a:ext cx="893134" cy="41467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 dirty="0">
                    <a:solidFill>
                      <a:sysClr val="windowText" lastClr="000000"/>
                    </a:solidFill>
                  </a:rPr>
                  <a:t>LSTM</a:t>
                </a:r>
                <a:endParaRPr lang="en-CN" sz="400" dirty="0">
                  <a:solidFill>
                    <a:sysClr val="windowText" lastClr="000000"/>
                  </a:solidFill>
                </a:endParaRPr>
              </a:p>
            </p:txBody>
          </p:sp>
          <p:sp>
            <p:nvSpPr>
              <p:cNvPr id="16" name="Rectangle 15">
                <a:extLst>
                  <a:ext uri="{FF2B5EF4-FFF2-40B4-BE49-F238E27FC236}">
                    <a16:creationId xmlns:a16="http://schemas.microsoft.com/office/drawing/2014/main" id="{0786C02E-A991-F8F0-B494-D657EB5F15C7}"/>
                  </a:ext>
                </a:extLst>
              </p:cNvPr>
              <p:cNvSpPr/>
              <p:nvPr/>
            </p:nvSpPr>
            <p:spPr>
              <a:xfrm>
                <a:off x="2922182" y="2541180"/>
                <a:ext cx="893134" cy="41467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 dirty="0">
                    <a:solidFill>
                      <a:sysClr val="windowText" lastClr="000000"/>
                    </a:solidFill>
                  </a:rPr>
                  <a:t>LSTM</a:t>
                </a:r>
                <a:endParaRPr lang="en-CN" sz="400" dirty="0">
                  <a:solidFill>
                    <a:sysClr val="windowText" lastClr="000000"/>
                  </a:solidFill>
                </a:endParaRPr>
              </a:p>
            </p:txBody>
          </p:sp>
          <p:sp>
            <p:nvSpPr>
              <p:cNvPr id="17" name="Rectangle 16">
                <a:extLst>
                  <a:ext uri="{FF2B5EF4-FFF2-40B4-BE49-F238E27FC236}">
                    <a16:creationId xmlns:a16="http://schemas.microsoft.com/office/drawing/2014/main" id="{5B6D18B3-49B8-090C-8FCD-D80D3B5BFB42}"/>
                  </a:ext>
                </a:extLst>
              </p:cNvPr>
              <p:cNvSpPr/>
              <p:nvPr/>
            </p:nvSpPr>
            <p:spPr>
              <a:xfrm>
                <a:off x="4361122" y="2541179"/>
                <a:ext cx="893134" cy="41467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LSTM</a:t>
                </a:r>
                <a:endParaRPr lang="en-CN" sz="400" dirty="0">
                  <a:solidFill>
                    <a:sysClr val="windowText" lastClr="000000"/>
                  </a:solidFill>
                </a:endParaRPr>
              </a:p>
            </p:txBody>
          </p:sp>
          <p:sp>
            <p:nvSpPr>
              <p:cNvPr id="18" name="Rectangle 17">
                <a:extLst>
                  <a:ext uri="{FF2B5EF4-FFF2-40B4-BE49-F238E27FC236}">
                    <a16:creationId xmlns:a16="http://schemas.microsoft.com/office/drawing/2014/main" id="{1DB1D462-E531-ECA3-BD4F-9911FFF1B4F6}"/>
                  </a:ext>
                </a:extLst>
              </p:cNvPr>
              <p:cNvSpPr/>
              <p:nvPr/>
            </p:nvSpPr>
            <p:spPr>
              <a:xfrm>
                <a:off x="6937746" y="2541179"/>
                <a:ext cx="893134" cy="414671"/>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LSTM</a:t>
                </a:r>
                <a:endParaRPr lang="en-CN" sz="400" dirty="0">
                  <a:solidFill>
                    <a:sysClr val="windowText" lastClr="000000"/>
                  </a:solidFill>
                </a:endParaRPr>
              </a:p>
            </p:txBody>
          </p:sp>
          <p:sp>
            <p:nvSpPr>
              <p:cNvPr id="19" name="Rectangle 18">
                <a:extLst>
                  <a:ext uri="{FF2B5EF4-FFF2-40B4-BE49-F238E27FC236}">
                    <a16:creationId xmlns:a16="http://schemas.microsoft.com/office/drawing/2014/main" id="{D13201B4-2024-85DF-D6C8-815D1B6E6CE9}"/>
                  </a:ext>
                </a:extLst>
              </p:cNvPr>
              <p:cNvSpPr/>
              <p:nvPr/>
            </p:nvSpPr>
            <p:spPr>
              <a:xfrm>
                <a:off x="3161414" y="1786270"/>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 dirty="0">
                    <a:solidFill>
                      <a:sysClr val="windowText" lastClr="000000"/>
                    </a:solidFill>
                  </a:rPr>
                  <a:t>=</a:t>
                </a:r>
                <a:endParaRPr lang="en-CN" sz="400" dirty="0">
                  <a:solidFill>
                    <a:sysClr val="windowText" lastClr="000000"/>
                  </a:solidFill>
                </a:endParaRPr>
              </a:p>
            </p:txBody>
          </p:sp>
          <p:sp>
            <p:nvSpPr>
              <p:cNvPr id="20" name="Rectangle 19">
                <a:extLst>
                  <a:ext uri="{FF2B5EF4-FFF2-40B4-BE49-F238E27FC236}">
                    <a16:creationId xmlns:a16="http://schemas.microsoft.com/office/drawing/2014/main" id="{67E015FA-2019-D13E-5AC7-6EFD8A0BD8CE}"/>
                  </a:ext>
                </a:extLst>
              </p:cNvPr>
              <p:cNvSpPr/>
              <p:nvPr/>
            </p:nvSpPr>
            <p:spPr>
              <a:xfrm>
                <a:off x="3161414" y="3296091"/>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 dirty="0">
                    <a:solidFill>
                      <a:sysClr val="windowText" lastClr="000000"/>
                    </a:solidFill>
                  </a:rPr>
                  <a:t>C</a:t>
                </a:r>
                <a:endParaRPr lang="en-CN" sz="400" dirty="0">
                  <a:solidFill>
                    <a:sysClr val="windowText" lastClr="000000"/>
                  </a:solidFill>
                </a:endParaRPr>
              </a:p>
            </p:txBody>
          </p:sp>
          <p:sp>
            <p:nvSpPr>
              <p:cNvPr id="21" name="Rectangle 20">
                <a:extLst>
                  <a:ext uri="{FF2B5EF4-FFF2-40B4-BE49-F238E27FC236}">
                    <a16:creationId xmlns:a16="http://schemas.microsoft.com/office/drawing/2014/main" id="{5B0DAB70-DD31-8BB0-FC2D-FC20E89F8510}"/>
                  </a:ext>
                </a:extLst>
              </p:cNvPr>
              <p:cNvSpPr/>
              <p:nvPr/>
            </p:nvSpPr>
            <p:spPr>
              <a:xfrm>
                <a:off x="4600354" y="1786270"/>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1</a:t>
                </a:r>
                <a:endParaRPr lang="en-CN" sz="400" dirty="0">
                  <a:solidFill>
                    <a:sysClr val="windowText" lastClr="000000"/>
                  </a:solidFill>
                </a:endParaRPr>
              </a:p>
            </p:txBody>
          </p:sp>
          <p:sp>
            <p:nvSpPr>
              <p:cNvPr id="22" name="Rectangle 21">
                <a:extLst>
                  <a:ext uri="{FF2B5EF4-FFF2-40B4-BE49-F238E27FC236}">
                    <a16:creationId xmlns:a16="http://schemas.microsoft.com/office/drawing/2014/main" id="{7FFC5BB3-30D4-EAF5-D3EB-884A1DB4166B}"/>
                  </a:ext>
                </a:extLst>
              </p:cNvPr>
              <p:cNvSpPr/>
              <p:nvPr/>
            </p:nvSpPr>
            <p:spPr>
              <a:xfrm>
                <a:off x="4600354" y="3296091"/>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a:t>
                </a:r>
                <a:endParaRPr lang="en-CN" sz="400" dirty="0">
                  <a:solidFill>
                    <a:sysClr val="windowText" lastClr="000000"/>
                  </a:solidFill>
                </a:endParaRPr>
              </a:p>
            </p:txBody>
          </p:sp>
          <p:sp>
            <p:nvSpPr>
              <p:cNvPr id="23" name="Rectangle 22">
                <a:extLst>
                  <a:ext uri="{FF2B5EF4-FFF2-40B4-BE49-F238E27FC236}">
                    <a16:creationId xmlns:a16="http://schemas.microsoft.com/office/drawing/2014/main" id="{E4F2C7F8-B67C-23F8-D5A5-D671803DEC27}"/>
                  </a:ext>
                </a:extLst>
              </p:cNvPr>
              <p:cNvSpPr/>
              <p:nvPr/>
            </p:nvSpPr>
            <p:spPr>
              <a:xfrm>
                <a:off x="7176978" y="3296091"/>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1</a:t>
                </a:r>
                <a:endParaRPr lang="en-CN" sz="400" dirty="0">
                  <a:solidFill>
                    <a:sysClr val="windowText" lastClr="000000"/>
                  </a:solidFill>
                </a:endParaRPr>
              </a:p>
            </p:txBody>
          </p:sp>
          <p:sp>
            <p:nvSpPr>
              <p:cNvPr id="24" name="Rectangle 23">
                <a:extLst>
                  <a:ext uri="{FF2B5EF4-FFF2-40B4-BE49-F238E27FC236}">
                    <a16:creationId xmlns:a16="http://schemas.microsoft.com/office/drawing/2014/main" id="{2F330D31-1CEE-FAAD-99BA-634101B2B853}"/>
                  </a:ext>
                </a:extLst>
              </p:cNvPr>
              <p:cNvSpPr/>
              <p:nvPr/>
            </p:nvSpPr>
            <p:spPr>
              <a:xfrm>
                <a:off x="7176978" y="1786270"/>
                <a:ext cx="414670" cy="41467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400" dirty="0">
                    <a:solidFill>
                      <a:sysClr val="windowText" lastClr="000000"/>
                    </a:solidFill>
                  </a:rPr>
                  <a:t>)</a:t>
                </a:r>
                <a:endParaRPr lang="en-CN" sz="400" dirty="0">
                  <a:solidFill>
                    <a:sysClr val="windowText" lastClr="000000"/>
                  </a:solidFill>
                </a:endParaRPr>
              </a:p>
            </p:txBody>
          </p:sp>
          <p:sp>
            <p:nvSpPr>
              <p:cNvPr id="25" name="TextBox 24">
                <a:extLst>
                  <a:ext uri="{FF2B5EF4-FFF2-40B4-BE49-F238E27FC236}">
                    <a16:creationId xmlns:a16="http://schemas.microsoft.com/office/drawing/2014/main" id="{96EFA18A-DBF9-DBDD-65C0-427F888D8AB1}"/>
                  </a:ext>
                </a:extLst>
              </p:cNvPr>
              <p:cNvSpPr txBox="1"/>
              <p:nvPr/>
            </p:nvSpPr>
            <p:spPr>
              <a:xfrm>
                <a:off x="5924316" y="1786270"/>
                <a:ext cx="651740" cy="456027"/>
              </a:xfrm>
              <a:prstGeom prst="rect">
                <a:avLst/>
              </a:prstGeom>
              <a:grpFill/>
            </p:spPr>
            <p:txBody>
              <a:bodyPr wrap="none" rtlCol="0">
                <a:spAutoFit/>
              </a:bodyPr>
              <a:lstStyle/>
              <a:p>
                <a:r>
                  <a:rPr lang="en-US" altLang="zh-CN" sz="400" dirty="0"/>
                  <a:t>…</a:t>
                </a:r>
                <a:endParaRPr lang="en-CN" sz="400" dirty="0"/>
              </a:p>
            </p:txBody>
          </p:sp>
          <p:sp>
            <p:nvSpPr>
              <p:cNvPr id="26" name="TextBox 25">
                <a:extLst>
                  <a:ext uri="{FF2B5EF4-FFF2-40B4-BE49-F238E27FC236}">
                    <a16:creationId xmlns:a16="http://schemas.microsoft.com/office/drawing/2014/main" id="{CD2762E2-A783-AC9E-F422-9CDD162511EC}"/>
                  </a:ext>
                </a:extLst>
              </p:cNvPr>
              <p:cNvSpPr txBox="1"/>
              <p:nvPr/>
            </p:nvSpPr>
            <p:spPr>
              <a:xfrm>
                <a:off x="5924316" y="2495730"/>
                <a:ext cx="651740" cy="456027"/>
              </a:xfrm>
              <a:prstGeom prst="rect">
                <a:avLst/>
              </a:prstGeom>
              <a:grpFill/>
            </p:spPr>
            <p:txBody>
              <a:bodyPr wrap="none" rtlCol="0">
                <a:spAutoFit/>
              </a:bodyPr>
              <a:lstStyle/>
              <a:p>
                <a:r>
                  <a:rPr lang="en-US" altLang="zh-CN" sz="400" dirty="0"/>
                  <a:t>…</a:t>
                </a:r>
                <a:endParaRPr lang="en-CN" sz="400" dirty="0"/>
              </a:p>
            </p:txBody>
          </p:sp>
          <p:sp>
            <p:nvSpPr>
              <p:cNvPr id="27" name="TextBox 26">
                <a:extLst>
                  <a:ext uri="{FF2B5EF4-FFF2-40B4-BE49-F238E27FC236}">
                    <a16:creationId xmlns:a16="http://schemas.microsoft.com/office/drawing/2014/main" id="{AE779EBA-D7FE-FF50-3B34-524E60444459}"/>
                  </a:ext>
                </a:extLst>
              </p:cNvPr>
              <p:cNvSpPr txBox="1"/>
              <p:nvPr/>
            </p:nvSpPr>
            <p:spPr>
              <a:xfrm>
                <a:off x="5924316" y="3183925"/>
                <a:ext cx="651740" cy="456027"/>
              </a:xfrm>
              <a:prstGeom prst="rect">
                <a:avLst/>
              </a:prstGeom>
              <a:grpFill/>
            </p:spPr>
            <p:txBody>
              <a:bodyPr wrap="none" rtlCol="0">
                <a:spAutoFit/>
              </a:bodyPr>
              <a:lstStyle/>
              <a:p>
                <a:r>
                  <a:rPr lang="en-US" altLang="zh-CN" sz="400" dirty="0"/>
                  <a:t>…</a:t>
                </a:r>
                <a:endParaRPr lang="en-CN" sz="400" dirty="0"/>
              </a:p>
            </p:txBody>
          </p:sp>
          <p:cxnSp>
            <p:nvCxnSpPr>
              <p:cNvPr id="28" name="Elbow Connector 27">
                <a:extLst>
                  <a:ext uri="{FF2B5EF4-FFF2-40B4-BE49-F238E27FC236}">
                    <a16:creationId xmlns:a16="http://schemas.microsoft.com/office/drawing/2014/main" id="{E1F5C412-BB70-65FF-F937-1296ED0EAFBF}"/>
                  </a:ext>
                </a:extLst>
              </p:cNvPr>
              <p:cNvCxnSpPr>
                <a:stCxn id="14" idx="3"/>
                <a:endCxn id="20" idx="1"/>
              </p:cNvCxnSpPr>
              <p:nvPr/>
            </p:nvCxnSpPr>
            <p:spPr>
              <a:xfrm>
                <a:off x="2137144" y="1993605"/>
                <a:ext cx="1024270" cy="1509821"/>
              </a:xfrm>
              <a:prstGeom prst="bentConnector3">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38E3E33E-D0FA-8A59-B9CE-98C4CE096A5F}"/>
                  </a:ext>
                </a:extLst>
              </p:cNvPr>
              <p:cNvCxnSpPr>
                <a:cxnSpLocks/>
                <a:stCxn id="19" idx="3"/>
                <a:endCxn id="22" idx="1"/>
              </p:cNvCxnSpPr>
              <p:nvPr/>
            </p:nvCxnSpPr>
            <p:spPr>
              <a:xfrm>
                <a:off x="3576084" y="1993605"/>
                <a:ext cx="1024270" cy="1509821"/>
              </a:xfrm>
              <a:prstGeom prst="bentConnector3">
                <a:avLst>
                  <a:gd name="adj1" fmla="val 50000"/>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5AD15D1-E81F-C015-3B3A-2723DC4E2385}"/>
                  </a:ext>
                </a:extLst>
              </p:cNvPr>
              <p:cNvCxnSpPr>
                <a:stCxn id="15" idx="0"/>
                <a:endCxn id="14" idx="2"/>
              </p:cNvCxnSpPr>
              <p:nvPr/>
            </p:nvCxnSpPr>
            <p:spPr>
              <a:xfrm flipV="1">
                <a:off x="1929809" y="2200940"/>
                <a:ext cx="0" cy="34024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219F1E4-D6BE-2EAF-A357-C37BF5E126E6}"/>
                  </a:ext>
                </a:extLst>
              </p:cNvPr>
              <p:cNvCxnSpPr>
                <a:stCxn id="16" idx="0"/>
                <a:endCxn id="19" idx="2"/>
              </p:cNvCxnSpPr>
              <p:nvPr/>
            </p:nvCxnSpPr>
            <p:spPr>
              <a:xfrm flipV="1">
                <a:off x="3368749" y="2200940"/>
                <a:ext cx="0" cy="34024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FB4DDEB-4B80-BA74-AC7D-710B52EF8849}"/>
                  </a:ext>
                </a:extLst>
              </p:cNvPr>
              <p:cNvCxnSpPr>
                <a:stCxn id="20" idx="0"/>
                <a:endCxn id="16" idx="2"/>
              </p:cNvCxnSpPr>
              <p:nvPr/>
            </p:nvCxnSpPr>
            <p:spPr>
              <a:xfrm flipV="1">
                <a:off x="3368749" y="2955851"/>
                <a:ext cx="0" cy="34024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F7145D3-2C02-D698-8DEB-E5A7C188FE4A}"/>
                  </a:ext>
                </a:extLst>
              </p:cNvPr>
              <p:cNvCxnSpPr>
                <a:stCxn id="17" idx="0"/>
                <a:endCxn id="21" idx="2"/>
              </p:cNvCxnSpPr>
              <p:nvPr/>
            </p:nvCxnSpPr>
            <p:spPr>
              <a:xfrm flipV="1">
                <a:off x="4807689" y="2200940"/>
                <a:ext cx="0" cy="34023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32E3C0-FC6B-CD56-00B6-CA270A58C85F}"/>
                  </a:ext>
                </a:extLst>
              </p:cNvPr>
              <p:cNvCxnSpPr>
                <a:stCxn id="22" idx="0"/>
                <a:endCxn id="17" idx="2"/>
              </p:cNvCxnSpPr>
              <p:nvPr/>
            </p:nvCxnSpPr>
            <p:spPr>
              <a:xfrm flipV="1">
                <a:off x="4807689" y="2955850"/>
                <a:ext cx="0" cy="34024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A402B3-3B17-7084-F7DC-D0F275D2D6A4}"/>
                  </a:ext>
                </a:extLst>
              </p:cNvPr>
              <p:cNvCxnSpPr>
                <a:cxnSpLocks/>
                <a:stCxn id="21" idx="3"/>
              </p:cNvCxnSpPr>
              <p:nvPr/>
            </p:nvCxnSpPr>
            <p:spPr>
              <a:xfrm>
                <a:off x="5015024" y="1993605"/>
                <a:ext cx="676260"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B8C790-87CE-D720-206C-0D9AA6BFCCC3}"/>
                  </a:ext>
                </a:extLst>
              </p:cNvPr>
              <p:cNvCxnSpPr>
                <a:stCxn id="18" idx="0"/>
                <a:endCxn id="24" idx="2"/>
              </p:cNvCxnSpPr>
              <p:nvPr/>
            </p:nvCxnSpPr>
            <p:spPr>
              <a:xfrm flipV="1">
                <a:off x="7384313" y="2200940"/>
                <a:ext cx="0" cy="340239"/>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60E3EF-AC53-18A4-7850-84D81AB7C17E}"/>
                  </a:ext>
                </a:extLst>
              </p:cNvPr>
              <p:cNvCxnSpPr>
                <a:stCxn id="23" idx="0"/>
                <a:endCxn id="18" idx="2"/>
              </p:cNvCxnSpPr>
              <p:nvPr/>
            </p:nvCxnSpPr>
            <p:spPr>
              <a:xfrm flipV="1">
                <a:off x="7384313" y="2955850"/>
                <a:ext cx="0" cy="340241"/>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ight Arrow 37">
                <a:extLst>
                  <a:ext uri="{FF2B5EF4-FFF2-40B4-BE49-F238E27FC236}">
                    <a16:creationId xmlns:a16="http://schemas.microsoft.com/office/drawing/2014/main" id="{A230B416-5593-67BF-D3F8-FBB2EAB1DD89}"/>
                  </a:ext>
                </a:extLst>
              </p:cNvPr>
              <p:cNvSpPr/>
              <p:nvPr/>
            </p:nvSpPr>
            <p:spPr>
              <a:xfrm>
                <a:off x="5359903" y="2680396"/>
                <a:ext cx="331381" cy="116548"/>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N" sz="400"/>
              </a:p>
            </p:txBody>
          </p:sp>
          <p:sp>
            <p:nvSpPr>
              <p:cNvPr id="39" name="Right Arrow 38">
                <a:extLst>
                  <a:ext uri="{FF2B5EF4-FFF2-40B4-BE49-F238E27FC236}">
                    <a16:creationId xmlns:a16="http://schemas.microsoft.com/office/drawing/2014/main" id="{7AA7430E-94F6-26DF-469F-CD78494CD7E6}"/>
                  </a:ext>
                </a:extLst>
              </p:cNvPr>
              <p:cNvSpPr/>
              <p:nvPr/>
            </p:nvSpPr>
            <p:spPr>
              <a:xfrm>
                <a:off x="6500716" y="2690240"/>
                <a:ext cx="331381" cy="116548"/>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N" sz="400"/>
              </a:p>
            </p:txBody>
          </p:sp>
          <p:cxnSp>
            <p:nvCxnSpPr>
              <p:cNvPr id="40" name="Straight Arrow Connector 39">
                <a:extLst>
                  <a:ext uri="{FF2B5EF4-FFF2-40B4-BE49-F238E27FC236}">
                    <a16:creationId xmlns:a16="http://schemas.microsoft.com/office/drawing/2014/main" id="{C07870C4-7D23-18DD-0290-C2A55DC1D960}"/>
                  </a:ext>
                </a:extLst>
              </p:cNvPr>
              <p:cNvCxnSpPr>
                <a:cxnSpLocks/>
              </p:cNvCxnSpPr>
              <p:nvPr/>
            </p:nvCxnSpPr>
            <p:spPr>
              <a:xfrm>
                <a:off x="6493967" y="3501654"/>
                <a:ext cx="676260"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A6651D23-BCC5-6F4B-34E3-6CAFE0100392}"/>
                </a:ext>
              </a:extLst>
            </p:cNvPr>
            <p:cNvSpPr txBox="1"/>
            <p:nvPr/>
          </p:nvSpPr>
          <p:spPr>
            <a:xfrm>
              <a:off x="1713655" y="3129567"/>
              <a:ext cx="582595" cy="307777"/>
            </a:xfrm>
            <a:prstGeom prst="rect">
              <a:avLst/>
            </a:prstGeom>
            <a:noFill/>
          </p:spPr>
          <p:txBody>
            <a:bodyPr wrap="none" rtlCol="0">
              <a:spAutoFit/>
            </a:bodyPr>
            <a:lstStyle/>
            <a:p>
              <a:pPr algn="ctr"/>
              <a:r>
                <a:rPr lang="en-CN" sz="1400" dirty="0"/>
                <a:t>LSTM</a:t>
              </a:r>
            </a:p>
          </p:txBody>
        </p:sp>
        <p:sp>
          <p:nvSpPr>
            <p:cNvPr id="42" name="Rectangle 41">
              <a:extLst>
                <a:ext uri="{FF2B5EF4-FFF2-40B4-BE49-F238E27FC236}">
                  <a16:creationId xmlns:a16="http://schemas.microsoft.com/office/drawing/2014/main" id="{16AA2E6E-D94C-B7CC-F578-69AD702D997C}"/>
                </a:ext>
              </a:extLst>
            </p:cNvPr>
            <p:cNvSpPr/>
            <p:nvPr/>
          </p:nvSpPr>
          <p:spPr>
            <a:xfrm>
              <a:off x="1137926" y="3448319"/>
              <a:ext cx="1757444" cy="169276"/>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800" dirty="0">
                  <a:solidFill>
                    <a:sysClr val="windowText" lastClr="000000"/>
                  </a:solidFill>
                </a:rPr>
                <a:t>C=1C=CC=NC1(CC(O)(C)C=1C=CC=CC1)</a:t>
              </a:r>
              <a:endParaRPr lang="en-CN" sz="800" dirty="0">
                <a:solidFill>
                  <a:sysClr val="windowText" lastClr="000000"/>
                </a:solidFill>
              </a:endParaRPr>
            </a:p>
          </p:txBody>
        </p:sp>
      </p:grpSp>
      <p:grpSp>
        <p:nvGrpSpPr>
          <p:cNvPr id="51" name="Group 50">
            <a:extLst>
              <a:ext uri="{FF2B5EF4-FFF2-40B4-BE49-F238E27FC236}">
                <a16:creationId xmlns:a16="http://schemas.microsoft.com/office/drawing/2014/main" id="{DB975AE1-ECEE-2054-EEDB-B58DD08420E0}"/>
              </a:ext>
            </a:extLst>
          </p:cNvPr>
          <p:cNvGrpSpPr/>
          <p:nvPr/>
        </p:nvGrpSpPr>
        <p:grpSpPr>
          <a:xfrm>
            <a:off x="3102066" y="3120308"/>
            <a:ext cx="2534862" cy="1291530"/>
            <a:chOff x="3193023" y="3120308"/>
            <a:chExt cx="2534862" cy="1291530"/>
          </a:xfrm>
        </p:grpSpPr>
        <p:pic>
          <p:nvPicPr>
            <p:cNvPr id="43" name="Picture 42">
              <a:extLst>
                <a:ext uri="{FF2B5EF4-FFF2-40B4-BE49-F238E27FC236}">
                  <a16:creationId xmlns:a16="http://schemas.microsoft.com/office/drawing/2014/main" id="{7EE6AFB8-8E38-9AB0-B864-53CB3E81387E}"/>
                </a:ext>
              </a:extLst>
            </p:cNvPr>
            <p:cNvPicPr>
              <a:picLocks noChangeAspect="1"/>
            </p:cNvPicPr>
            <p:nvPr/>
          </p:nvPicPr>
          <p:blipFill>
            <a:blip r:embed="rId6"/>
            <a:stretch>
              <a:fillRect/>
            </a:stretch>
          </p:blipFill>
          <p:spPr>
            <a:xfrm>
              <a:off x="3193023" y="3474286"/>
              <a:ext cx="2534862" cy="937552"/>
            </a:xfrm>
            <a:prstGeom prst="rect">
              <a:avLst/>
            </a:prstGeom>
          </p:spPr>
        </p:pic>
        <p:sp>
          <p:nvSpPr>
            <p:cNvPr id="44" name="TextBox 43">
              <a:extLst>
                <a:ext uri="{FF2B5EF4-FFF2-40B4-BE49-F238E27FC236}">
                  <a16:creationId xmlns:a16="http://schemas.microsoft.com/office/drawing/2014/main" id="{360153FE-A758-DAFF-0BD2-7E096A4B5EDB}"/>
                </a:ext>
              </a:extLst>
            </p:cNvPr>
            <p:cNvSpPr txBox="1"/>
            <p:nvPr/>
          </p:nvSpPr>
          <p:spPr>
            <a:xfrm>
              <a:off x="4219699" y="3120308"/>
              <a:ext cx="471219" cy="307777"/>
            </a:xfrm>
            <a:prstGeom prst="rect">
              <a:avLst/>
            </a:prstGeom>
            <a:noFill/>
          </p:spPr>
          <p:txBody>
            <a:bodyPr wrap="none" rtlCol="0">
              <a:spAutoFit/>
            </a:bodyPr>
            <a:lstStyle/>
            <a:p>
              <a:pPr algn="ctr"/>
              <a:r>
                <a:rPr lang="en-CN" sz="1400" dirty="0"/>
                <a:t>VAE</a:t>
              </a:r>
            </a:p>
          </p:txBody>
        </p:sp>
        <p:sp>
          <p:nvSpPr>
            <p:cNvPr id="47" name="TextBox 46">
              <a:extLst>
                <a:ext uri="{FF2B5EF4-FFF2-40B4-BE49-F238E27FC236}">
                  <a16:creationId xmlns:a16="http://schemas.microsoft.com/office/drawing/2014/main" id="{F8322313-F93E-3D46-7B8A-B8B2B02BD674}"/>
                </a:ext>
              </a:extLst>
            </p:cNvPr>
            <p:cNvSpPr txBox="1"/>
            <p:nvPr/>
          </p:nvSpPr>
          <p:spPr>
            <a:xfrm>
              <a:off x="3749415" y="3314233"/>
              <a:ext cx="1411788" cy="246221"/>
            </a:xfrm>
            <a:prstGeom prst="rect">
              <a:avLst/>
            </a:prstGeom>
            <a:noFill/>
          </p:spPr>
          <p:txBody>
            <a:bodyPr wrap="square" rtlCol="0">
              <a:spAutoFit/>
            </a:bodyPr>
            <a:lstStyle/>
            <a:p>
              <a:pPr algn="ctr"/>
              <a:r>
                <a:rPr lang="en-CN" sz="1000" dirty="0"/>
                <a:t>Simonovsky et al., 2018</a:t>
              </a:r>
            </a:p>
          </p:txBody>
        </p:sp>
      </p:grpSp>
      <p:pic>
        <p:nvPicPr>
          <p:cNvPr id="53" name="Picture 52">
            <a:extLst>
              <a:ext uri="{FF2B5EF4-FFF2-40B4-BE49-F238E27FC236}">
                <a16:creationId xmlns:a16="http://schemas.microsoft.com/office/drawing/2014/main" id="{E9AE794E-7085-8685-4DAE-DDAD5400EE21}"/>
              </a:ext>
            </a:extLst>
          </p:cNvPr>
          <p:cNvPicPr>
            <a:picLocks noChangeAspect="1"/>
          </p:cNvPicPr>
          <p:nvPr/>
        </p:nvPicPr>
        <p:blipFill>
          <a:blip r:embed="rId7"/>
          <a:stretch>
            <a:fillRect/>
          </a:stretch>
        </p:blipFill>
        <p:spPr>
          <a:xfrm>
            <a:off x="5875369" y="3560701"/>
            <a:ext cx="2600627" cy="876455"/>
          </a:xfrm>
          <a:prstGeom prst="rect">
            <a:avLst/>
          </a:prstGeom>
        </p:spPr>
      </p:pic>
      <p:sp>
        <p:nvSpPr>
          <p:cNvPr id="54" name="TextBox 53">
            <a:extLst>
              <a:ext uri="{FF2B5EF4-FFF2-40B4-BE49-F238E27FC236}">
                <a16:creationId xmlns:a16="http://schemas.microsoft.com/office/drawing/2014/main" id="{6AE28254-A16A-D7EA-28D5-A254099B4C45}"/>
              </a:ext>
            </a:extLst>
          </p:cNvPr>
          <p:cNvSpPr txBox="1"/>
          <p:nvPr/>
        </p:nvSpPr>
        <p:spPr>
          <a:xfrm>
            <a:off x="6916636" y="3129567"/>
            <a:ext cx="518092" cy="307777"/>
          </a:xfrm>
          <a:prstGeom prst="rect">
            <a:avLst/>
          </a:prstGeom>
          <a:noFill/>
        </p:spPr>
        <p:txBody>
          <a:bodyPr wrap="none" rtlCol="0">
            <a:spAutoFit/>
          </a:bodyPr>
          <a:lstStyle/>
          <a:p>
            <a:pPr algn="ctr"/>
            <a:r>
              <a:rPr lang="en-CN" sz="1400" dirty="0"/>
              <a:t>GAN</a:t>
            </a:r>
          </a:p>
        </p:txBody>
      </p:sp>
      <p:sp>
        <p:nvSpPr>
          <p:cNvPr id="55" name="TextBox 54">
            <a:extLst>
              <a:ext uri="{FF2B5EF4-FFF2-40B4-BE49-F238E27FC236}">
                <a16:creationId xmlns:a16="http://schemas.microsoft.com/office/drawing/2014/main" id="{82DD7FFD-09FE-1F6B-0474-CBD9758811E0}"/>
              </a:ext>
            </a:extLst>
          </p:cNvPr>
          <p:cNvSpPr txBox="1"/>
          <p:nvPr/>
        </p:nvSpPr>
        <p:spPr>
          <a:xfrm>
            <a:off x="6469788" y="3325208"/>
            <a:ext cx="1411788" cy="246221"/>
          </a:xfrm>
          <a:prstGeom prst="rect">
            <a:avLst/>
          </a:prstGeom>
          <a:noFill/>
        </p:spPr>
        <p:txBody>
          <a:bodyPr wrap="square" rtlCol="0">
            <a:spAutoFit/>
          </a:bodyPr>
          <a:lstStyle/>
          <a:p>
            <a:pPr algn="ctr"/>
            <a:r>
              <a:rPr lang="en-CN" sz="1000" dirty="0"/>
              <a:t>Bian et al., 2018</a:t>
            </a:r>
          </a:p>
        </p:txBody>
      </p:sp>
    </p:spTree>
    <p:extLst>
      <p:ext uri="{BB962C8B-B14F-4D97-AF65-F5344CB8AC3E}">
        <p14:creationId xmlns:p14="http://schemas.microsoft.com/office/powerpoint/2010/main" val="398316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B8DA-3BF7-8C86-F001-06B90805DB36}"/>
              </a:ext>
            </a:extLst>
          </p:cNvPr>
          <p:cNvSpPr>
            <a:spLocks noGrp="1"/>
          </p:cNvSpPr>
          <p:nvPr>
            <p:ph type="title"/>
          </p:nvPr>
        </p:nvSpPr>
        <p:spPr>
          <a:xfrm>
            <a:off x="457200" y="422724"/>
            <a:ext cx="8229600" cy="501103"/>
          </a:xfrm>
        </p:spPr>
        <p:txBody>
          <a:bodyPr>
            <a:normAutofit/>
          </a:bodyPr>
          <a:lstStyle/>
          <a:p>
            <a:r>
              <a:rPr lang="en-CN" sz="2400" dirty="0"/>
              <a:t>Diffusion Models</a:t>
            </a:r>
          </a:p>
        </p:txBody>
      </p:sp>
      <p:grpSp>
        <p:nvGrpSpPr>
          <p:cNvPr id="50" name="Group 49">
            <a:extLst>
              <a:ext uri="{FF2B5EF4-FFF2-40B4-BE49-F238E27FC236}">
                <a16:creationId xmlns:a16="http://schemas.microsoft.com/office/drawing/2014/main" id="{DCA8ADD3-6A74-EE75-2DF6-0651091681D5}"/>
              </a:ext>
            </a:extLst>
          </p:cNvPr>
          <p:cNvGrpSpPr/>
          <p:nvPr/>
        </p:nvGrpSpPr>
        <p:grpSpPr>
          <a:xfrm>
            <a:off x="1496894" y="923827"/>
            <a:ext cx="6150212" cy="1723092"/>
            <a:chOff x="1555021" y="1093253"/>
            <a:chExt cx="7170925" cy="2139429"/>
          </a:xfrm>
        </p:grpSpPr>
        <p:grpSp>
          <p:nvGrpSpPr>
            <p:cNvPr id="9" name="Group 8">
              <a:extLst>
                <a:ext uri="{FF2B5EF4-FFF2-40B4-BE49-F238E27FC236}">
                  <a16:creationId xmlns:a16="http://schemas.microsoft.com/office/drawing/2014/main" id="{EBBB0FB8-E167-01BD-7548-7F8920F057DA}"/>
                </a:ext>
              </a:extLst>
            </p:cNvPr>
            <p:cNvGrpSpPr/>
            <p:nvPr/>
          </p:nvGrpSpPr>
          <p:grpSpPr>
            <a:xfrm>
              <a:off x="7555298" y="2588481"/>
              <a:ext cx="1123269" cy="224528"/>
              <a:chOff x="963584" y="2638776"/>
              <a:chExt cx="654481" cy="130823"/>
            </a:xfrm>
          </p:grpSpPr>
          <p:sp>
            <p:nvSpPr>
              <p:cNvPr id="4" name="Rectangle 3">
                <a:extLst>
                  <a:ext uri="{FF2B5EF4-FFF2-40B4-BE49-F238E27FC236}">
                    <a16:creationId xmlns:a16="http://schemas.microsoft.com/office/drawing/2014/main" id="{4EDB2B3E-98E5-2410-198E-F4D6163FA2C1}"/>
                  </a:ext>
                </a:extLst>
              </p:cNvPr>
              <p:cNvSpPr/>
              <p:nvPr/>
            </p:nvSpPr>
            <p:spPr>
              <a:xfrm>
                <a:off x="963584" y="2638777"/>
                <a:ext cx="130822" cy="130822"/>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dirty="0"/>
              </a:p>
            </p:txBody>
          </p:sp>
          <p:sp>
            <p:nvSpPr>
              <p:cNvPr id="5" name="Rectangle 4">
                <a:extLst>
                  <a:ext uri="{FF2B5EF4-FFF2-40B4-BE49-F238E27FC236}">
                    <a16:creationId xmlns:a16="http://schemas.microsoft.com/office/drawing/2014/main" id="{E8714594-19A9-C277-D109-634659436473}"/>
                  </a:ext>
                </a:extLst>
              </p:cNvPr>
              <p:cNvSpPr/>
              <p:nvPr/>
            </p:nvSpPr>
            <p:spPr>
              <a:xfrm>
                <a:off x="1094406" y="2638777"/>
                <a:ext cx="130822" cy="130822"/>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6" name="Rectangle 5">
                <a:extLst>
                  <a:ext uri="{FF2B5EF4-FFF2-40B4-BE49-F238E27FC236}">
                    <a16:creationId xmlns:a16="http://schemas.microsoft.com/office/drawing/2014/main" id="{F7AD6193-5C47-6A31-615C-90AA71B71A28}"/>
                  </a:ext>
                </a:extLst>
              </p:cNvPr>
              <p:cNvSpPr/>
              <p:nvPr/>
            </p:nvSpPr>
            <p:spPr>
              <a:xfrm>
                <a:off x="1225227" y="2638776"/>
                <a:ext cx="130822" cy="130822"/>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7" name="Rectangle 6">
                <a:extLst>
                  <a:ext uri="{FF2B5EF4-FFF2-40B4-BE49-F238E27FC236}">
                    <a16:creationId xmlns:a16="http://schemas.microsoft.com/office/drawing/2014/main" id="{9EAC976E-5741-4749-699C-417CBCA2FD10}"/>
                  </a:ext>
                </a:extLst>
              </p:cNvPr>
              <p:cNvSpPr/>
              <p:nvPr/>
            </p:nvSpPr>
            <p:spPr>
              <a:xfrm>
                <a:off x="1356422" y="2638776"/>
                <a:ext cx="130822" cy="130822"/>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8" name="Rectangle 7">
                <a:extLst>
                  <a:ext uri="{FF2B5EF4-FFF2-40B4-BE49-F238E27FC236}">
                    <a16:creationId xmlns:a16="http://schemas.microsoft.com/office/drawing/2014/main" id="{4FAB3067-A899-C4D4-0E14-65E17B599CAF}"/>
                  </a:ext>
                </a:extLst>
              </p:cNvPr>
              <p:cNvSpPr/>
              <p:nvPr/>
            </p:nvSpPr>
            <p:spPr>
              <a:xfrm>
                <a:off x="1487243" y="2638776"/>
                <a:ext cx="130822" cy="130822"/>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sz="1100"/>
              </a:p>
            </p:txBody>
          </p:sp>
        </p:grpSp>
        <p:grpSp>
          <p:nvGrpSpPr>
            <p:cNvPr id="25" name="Group 24">
              <a:extLst>
                <a:ext uri="{FF2B5EF4-FFF2-40B4-BE49-F238E27FC236}">
                  <a16:creationId xmlns:a16="http://schemas.microsoft.com/office/drawing/2014/main" id="{65F81A53-9B8B-08E4-C350-64FA05297F23}"/>
                </a:ext>
              </a:extLst>
            </p:cNvPr>
            <p:cNvGrpSpPr>
              <a:grpSpLocks noChangeAspect="1"/>
            </p:cNvGrpSpPr>
            <p:nvPr/>
          </p:nvGrpSpPr>
          <p:grpSpPr>
            <a:xfrm>
              <a:off x="5626262" y="2590591"/>
              <a:ext cx="1123200" cy="222416"/>
              <a:chOff x="963051" y="3110444"/>
              <a:chExt cx="654481" cy="130823"/>
            </a:xfrm>
          </p:grpSpPr>
          <p:sp>
            <p:nvSpPr>
              <p:cNvPr id="10" name="Rectangle 9">
                <a:extLst>
                  <a:ext uri="{FF2B5EF4-FFF2-40B4-BE49-F238E27FC236}">
                    <a16:creationId xmlns:a16="http://schemas.microsoft.com/office/drawing/2014/main" id="{9965C735-83D2-6F95-1F65-1C25359376FB}"/>
                  </a:ext>
                </a:extLst>
              </p:cNvPr>
              <p:cNvSpPr/>
              <p:nvPr/>
            </p:nvSpPr>
            <p:spPr>
              <a:xfrm>
                <a:off x="963051" y="3110445"/>
                <a:ext cx="130822" cy="130822"/>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dirty="0"/>
              </a:p>
            </p:txBody>
          </p:sp>
          <p:sp>
            <p:nvSpPr>
              <p:cNvPr id="11" name="Rectangle 10">
                <a:extLst>
                  <a:ext uri="{FF2B5EF4-FFF2-40B4-BE49-F238E27FC236}">
                    <a16:creationId xmlns:a16="http://schemas.microsoft.com/office/drawing/2014/main" id="{6F07F5E6-9F56-0EC0-DB18-E00F7597D021}"/>
                  </a:ext>
                </a:extLst>
              </p:cNvPr>
              <p:cNvSpPr/>
              <p:nvPr/>
            </p:nvSpPr>
            <p:spPr>
              <a:xfrm>
                <a:off x="1093873" y="3110445"/>
                <a:ext cx="130822" cy="130822"/>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2" name="Rectangle 11">
                <a:extLst>
                  <a:ext uri="{FF2B5EF4-FFF2-40B4-BE49-F238E27FC236}">
                    <a16:creationId xmlns:a16="http://schemas.microsoft.com/office/drawing/2014/main" id="{1C0F1BF3-A8A3-EC90-1EFB-FE4B53F163E9}"/>
                  </a:ext>
                </a:extLst>
              </p:cNvPr>
              <p:cNvSpPr/>
              <p:nvPr/>
            </p:nvSpPr>
            <p:spPr>
              <a:xfrm>
                <a:off x="1224694" y="3110444"/>
                <a:ext cx="130822" cy="130822"/>
              </a:xfrm>
              <a:prstGeom prst="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3" name="Rectangle 12">
                <a:extLst>
                  <a:ext uri="{FF2B5EF4-FFF2-40B4-BE49-F238E27FC236}">
                    <a16:creationId xmlns:a16="http://schemas.microsoft.com/office/drawing/2014/main" id="{955042F7-1DE6-1AAA-5626-22EE934FD452}"/>
                  </a:ext>
                </a:extLst>
              </p:cNvPr>
              <p:cNvSpPr/>
              <p:nvPr/>
            </p:nvSpPr>
            <p:spPr>
              <a:xfrm>
                <a:off x="1355889" y="3110444"/>
                <a:ext cx="130822" cy="130822"/>
              </a:xfrm>
              <a:prstGeom prst="rect">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4" name="Rectangle 13">
                <a:extLst>
                  <a:ext uri="{FF2B5EF4-FFF2-40B4-BE49-F238E27FC236}">
                    <a16:creationId xmlns:a16="http://schemas.microsoft.com/office/drawing/2014/main" id="{C5F0A975-15A1-3F93-FEDC-ACE1DB16EF88}"/>
                  </a:ext>
                </a:extLst>
              </p:cNvPr>
              <p:cNvSpPr/>
              <p:nvPr/>
            </p:nvSpPr>
            <p:spPr>
              <a:xfrm>
                <a:off x="1486710" y="3110444"/>
                <a:ext cx="130822" cy="130822"/>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sz="1100"/>
              </a:p>
            </p:txBody>
          </p:sp>
        </p:grpSp>
        <p:grpSp>
          <p:nvGrpSpPr>
            <p:cNvPr id="26" name="Group 25">
              <a:extLst>
                <a:ext uri="{FF2B5EF4-FFF2-40B4-BE49-F238E27FC236}">
                  <a16:creationId xmlns:a16="http://schemas.microsoft.com/office/drawing/2014/main" id="{58DB1B81-46C5-81AC-8F03-6161BECBD206}"/>
                </a:ext>
              </a:extLst>
            </p:cNvPr>
            <p:cNvGrpSpPr>
              <a:grpSpLocks noChangeAspect="1"/>
            </p:cNvGrpSpPr>
            <p:nvPr/>
          </p:nvGrpSpPr>
          <p:grpSpPr>
            <a:xfrm>
              <a:off x="3703541" y="2592858"/>
              <a:ext cx="1123200" cy="224514"/>
              <a:chOff x="962108" y="3621621"/>
              <a:chExt cx="654481" cy="130823"/>
            </a:xfrm>
          </p:grpSpPr>
          <p:sp>
            <p:nvSpPr>
              <p:cNvPr id="15" name="Rectangle 14">
                <a:extLst>
                  <a:ext uri="{FF2B5EF4-FFF2-40B4-BE49-F238E27FC236}">
                    <a16:creationId xmlns:a16="http://schemas.microsoft.com/office/drawing/2014/main" id="{B8533FD0-9437-DACD-7B55-D1078EC1194A}"/>
                  </a:ext>
                </a:extLst>
              </p:cNvPr>
              <p:cNvSpPr/>
              <p:nvPr/>
            </p:nvSpPr>
            <p:spPr>
              <a:xfrm>
                <a:off x="962108" y="3621622"/>
                <a:ext cx="130822" cy="130822"/>
              </a:xfrm>
              <a:prstGeom prst="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dirty="0"/>
              </a:p>
            </p:txBody>
          </p:sp>
          <p:sp>
            <p:nvSpPr>
              <p:cNvPr id="16" name="Rectangle 15">
                <a:extLst>
                  <a:ext uri="{FF2B5EF4-FFF2-40B4-BE49-F238E27FC236}">
                    <a16:creationId xmlns:a16="http://schemas.microsoft.com/office/drawing/2014/main" id="{C48D0E61-E458-DA03-1D18-E8335596522D}"/>
                  </a:ext>
                </a:extLst>
              </p:cNvPr>
              <p:cNvSpPr/>
              <p:nvPr/>
            </p:nvSpPr>
            <p:spPr>
              <a:xfrm>
                <a:off x="1092930" y="3621622"/>
                <a:ext cx="130822" cy="130822"/>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7" name="Rectangle 16">
                <a:extLst>
                  <a:ext uri="{FF2B5EF4-FFF2-40B4-BE49-F238E27FC236}">
                    <a16:creationId xmlns:a16="http://schemas.microsoft.com/office/drawing/2014/main" id="{67680CA4-36EA-5E8A-6F80-7165F4928191}"/>
                  </a:ext>
                </a:extLst>
              </p:cNvPr>
              <p:cNvSpPr/>
              <p:nvPr/>
            </p:nvSpPr>
            <p:spPr>
              <a:xfrm>
                <a:off x="1223751" y="3621621"/>
                <a:ext cx="130822" cy="130822"/>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8" name="Rectangle 17">
                <a:extLst>
                  <a:ext uri="{FF2B5EF4-FFF2-40B4-BE49-F238E27FC236}">
                    <a16:creationId xmlns:a16="http://schemas.microsoft.com/office/drawing/2014/main" id="{22C27F76-7863-A501-5724-68F83200198D}"/>
                  </a:ext>
                </a:extLst>
              </p:cNvPr>
              <p:cNvSpPr/>
              <p:nvPr/>
            </p:nvSpPr>
            <p:spPr>
              <a:xfrm>
                <a:off x="1354946" y="3621621"/>
                <a:ext cx="130822" cy="130822"/>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9" name="Rectangle 18">
                <a:extLst>
                  <a:ext uri="{FF2B5EF4-FFF2-40B4-BE49-F238E27FC236}">
                    <a16:creationId xmlns:a16="http://schemas.microsoft.com/office/drawing/2014/main" id="{01DA2CCF-95A7-D43E-B676-77C515F0B50A}"/>
                  </a:ext>
                </a:extLst>
              </p:cNvPr>
              <p:cNvSpPr/>
              <p:nvPr/>
            </p:nvSpPr>
            <p:spPr>
              <a:xfrm>
                <a:off x="1485767" y="3621621"/>
                <a:ext cx="130822" cy="130822"/>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sz="1100"/>
              </a:p>
            </p:txBody>
          </p:sp>
        </p:grpSp>
        <p:grpSp>
          <p:nvGrpSpPr>
            <p:cNvPr id="27" name="Group 26">
              <a:extLst>
                <a:ext uri="{FF2B5EF4-FFF2-40B4-BE49-F238E27FC236}">
                  <a16:creationId xmlns:a16="http://schemas.microsoft.com/office/drawing/2014/main" id="{8C7E4F37-9CFC-2FEC-5C8D-49E4D02163CC}"/>
                </a:ext>
              </a:extLst>
            </p:cNvPr>
            <p:cNvGrpSpPr>
              <a:grpSpLocks noChangeAspect="1"/>
            </p:cNvGrpSpPr>
            <p:nvPr/>
          </p:nvGrpSpPr>
          <p:grpSpPr>
            <a:xfrm>
              <a:off x="1774505" y="2582444"/>
              <a:ext cx="1123200" cy="224514"/>
              <a:chOff x="963051" y="4242020"/>
              <a:chExt cx="654481" cy="130823"/>
            </a:xfrm>
          </p:grpSpPr>
          <p:sp>
            <p:nvSpPr>
              <p:cNvPr id="20" name="Rectangle 19">
                <a:extLst>
                  <a:ext uri="{FF2B5EF4-FFF2-40B4-BE49-F238E27FC236}">
                    <a16:creationId xmlns:a16="http://schemas.microsoft.com/office/drawing/2014/main" id="{30A8AD17-E7CC-0E2D-6842-EF99A052342A}"/>
                  </a:ext>
                </a:extLst>
              </p:cNvPr>
              <p:cNvSpPr/>
              <p:nvPr/>
            </p:nvSpPr>
            <p:spPr>
              <a:xfrm>
                <a:off x="963051" y="4242021"/>
                <a:ext cx="130822" cy="130822"/>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dirty="0"/>
              </a:p>
            </p:txBody>
          </p:sp>
          <p:sp>
            <p:nvSpPr>
              <p:cNvPr id="21" name="Rectangle 20">
                <a:extLst>
                  <a:ext uri="{FF2B5EF4-FFF2-40B4-BE49-F238E27FC236}">
                    <a16:creationId xmlns:a16="http://schemas.microsoft.com/office/drawing/2014/main" id="{EA054186-E921-8DDF-4B4C-0B46B7A12B60}"/>
                  </a:ext>
                </a:extLst>
              </p:cNvPr>
              <p:cNvSpPr/>
              <p:nvPr/>
            </p:nvSpPr>
            <p:spPr>
              <a:xfrm>
                <a:off x="1093873" y="4242021"/>
                <a:ext cx="130822" cy="130822"/>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22" name="Rectangle 21">
                <a:extLst>
                  <a:ext uri="{FF2B5EF4-FFF2-40B4-BE49-F238E27FC236}">
                    <a16:creationId xmlns:a16="http://schemas.microsoft.com/office/drawing/2014/main" id="{21A1CA71-0777-C1FA-7E75-FBA843225584}"/>
                  </a:ext>
                </a:extLst>
              </p:cNvPr>
              <p:cNvSpPr/>
              <p:nvPr/>
            </p:nvSpPr>
            <p:spPr>
              <a:xfrm>
                <a:off x="1224694" y="4242020"/>
                <a:ext cx="130822" cy="130822"/>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23" name="Rectangle 22">
                <a:extLst>
                  <a:ext uri="{FF2B5EF4-FFF2-40B4-BE49-F238E27FC236}">
                    <a16:creationId xmlns:a16="http://schemas.microsoft.com/office/drawing/2014/main" id="{FD79639F-867F-6E3A-F1CA-788818A2A9F0}"/>
                  </a:ext>
                </a:extLst>
              </p:cNvPr>
              <p:cNvSpPr/>
              <p:nvPr/>
            </p:nvSpPr>
            <p:spPr>
              <a:xfrm>
                <a:off x="1355889" y="4242020"/>
                <a:ext cx="130822" cy="130822"/>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24" name="Rectangle 23">
                <a:extLst>
                  <a:ext uri="{FF2B5EF4-FFF2-40B4-BE49-F238E27FC236}">
                    <a16:creationId xmlns:a16="http://schemas.microsoft.com/office/drawing/2014/main" id="{4A116DCD-5536-7C35-A777-8EE5844F621F}"/>
                  </a:ext>
                </a:extLst>
              </p:cNvPr>
              <p:cNvSpPr/>
              <p:nvPr/>
            </p:nvSpPr>
            <p:spPr>
              <a:xfrm>
                <a:off x="1486710" y="4242020"/>
                <a:ext cx="130822" cy="130822"/>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sz="1100"/>
              </a:p>
            </p:txBody>
          </p:sp>
        </p:grpSp>
        <p:grpSp>
          <p:nvGrpSpPr>
            <p:cNvPr id="28" name="Group 27">
              <a:extLst>
                <a:ext uri="{FF2B5EF4-FFF2-40B4-BE49-F238E27FC236}">
                  <a16:creationId xmlns:a16="http://schemas.microsoft.com/office/drawing/2014/main" id="{71016633-1443-6572-55D1-8682AF9E0141}"/>
                </a:ext>
              </a:extLst>
            </p:cNvPr>
            <p:cNvGrpSpPr/>
            <p:nvPr/>
          </p:nvGrpSpPr>
          <p:grpSpPr>
            <a:xfrm>
              <a:off x="1555021" y="1093253"/>
              <a:ext cx="7170925" cy="2139429"/>
              <a:chOff x="1337311" y="1690688"/>
              <a:chExt cx="7170925" cy="2139429"/>
            </a:xfrm>
          </p:grpSpPr>
          <p:grpSp>
            <p:nvGrpSpPr>
              <p:cNvPr id="29" name="Group 28">
                <a:extLst>
                  <a:ext uri="{FF2B5EF4-FFF2-40B4-BE49-F238E27FC236}">
                    <a16:creationId xmlns:a16="http://schemas.microsoft.com/office/drawing/2014/main" id="{5359309A-DBAF-6EFB-4DBD-0330B9149B07}"/>
                  </a:ext>
                </a:extLst>
              </p:cNvPr>
              <p:cNvGrpSpPr/>
              <p:nvPr/>
            </p:nvGrpSpPr>
            <p:grpSpPr>
              <a:xfrm>
                <a:off x="1713067" y="1690688"/>
                <a:ext cx="6591449" cy="1288996"/>
                <a:chOff x="1042507" y="2105872"/>
                <a:chExt cx="6591449" cy="1288996"/>
              </a:xfrm>
            </p:grpSpPr>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DE84B8A7-C5ED-D408-5D35-4612D5092E90}"/>
                        </a:ext>
                      </a:extLst>
                    </p:cNvPr>
                    <p:cNvSpPr/>
                    <p:nvPr/>
                  </p:nvSpPr>
                  <p:spPr>
                    <a:xfrm>
                      <a:off x="1042507" y="2980198"/>
                      <a:ext cx="823286" cy="4146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CN" sz="1400" i="1" smtClean="0">
                                <a:solidFill>
                                  <a:sysClr val="windowText" lastClr="000000"/>
                                </a:solidFill>
                                <a:latin typeface="Cambria Math" panose="02040503050406030204" pitchFamily="18" charset="0"/>
                                <a:ea typeface="Cambria Math" panose="02040503050406030204" pitchFamily="18" charset="0"/>
                              </a:rPr>
                              <m:t>𝒩</m:t>
                            </m:r>
                            <m:r>
                              <a:rPr lang="en-US" altLang="zh-CN" sz="1400" b="0" i="1" smtClean="0">
                                <a:solidFill>
                                  <a:sysClr val="windowText" lastClr="000000"/>
                                </a:solidFill>
                                <a:latin typeface="Cambria Math" panose="02040503050406030204" pitchFamily="18" charset="0"/>
                              </a:rPr>
                              <m:t>(0,</m:t>
                            </m:r>
                            <m:r>
                              <a:rPr lang="en-US" altLang="zh-CN" sz="1400" b="0" i="1" smtClean="0">
                                <a:solidFill>
                                  <a:sysClr val="windowText" lastClr="000000"/>
                                </a:solidFill>
                                <a:latin typeface="Cambria Math" panose="02040503050406030204" pitchFamily="18" charset="0"/>
                              </a:rPr>
                              <m:t>𝐼</m:t>
                            </m:r>
                            <m:r>
                              <a:rPr lang="en-US" altLang="zh-CN" sz="1400" b="0" i="1" smtClean="0">
                                <a:solidFill>
                                  <a:sysClr val="windowText" lastClr="000000"/>
                                </a:solidFill>
                                <a:latin typeface="Cambria Math" panose="02040503050406030204" pitchFamily="18" charset="0"/>
                              </a:rPr>
                              <m:t>)</m:t>
                            </m:r>
                          </m:oMath>
                        </m:oMathPara>
                      </a14:m>
                      <a:endParaRPr lang="en-CN" sz="1400" dirty="0">
                        <a:solidFill>
                          <a:sysClr val="windowText" lastClr="000000"/>
                        </a:solidFill>
                      </a:endParaRPr>
                    </a:p>
                  </p:txBody>
                </p:sp>
              </mc:Choice>
              <mc:Fallback xmlns="">
                <p:sp>
                  <p:nvSpPr>
                    <p:cNvPr id="36" name="Rectangle 35">
                      <a:extLst>
                        <a:ext uri="{FF2B5EF4-FFF2-40B4-BE49-F238E27FC236}">
                          <a16:creationId xmlns:a16="http://schemas.microsoft.com/office/drawing/2014/main" id="{DE84B8A7-C5ED-D408-5D35-4612D5092E90}"/>
                        </a:ext>
                      </a:extLst>
                    </p:cNvPr>
                    <p:cNvSpPr>
                      <a:spLocks noRot="1" noChangeAspect="1" noMove="1" noResize="1" noEditPoints="1" noAdjustHandles="1" noChangeArrowheads="1" noChangeShapeType="1" noTextEdit="1"/>
                    </p:cNvSpPr>
                    <p:nvPr/>
                  </p:nvSpPr>
                  <p:spPr>
                    <a:xfrm>
                      <a:off x="1042507" y="2980198"/>
                      <a:ext cx="823286" cy="414670"/>
                    </a:xfrm>
                    <a:prstGeom prst="rect">
                      <a:avLst/>
                    </a:prstGeom>
                    <a:blipFill>
                      <a:blip r:embed="rId3"/>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BF79DB7-6526-2845-5566-038F9CDA8B43}"/>
                        </a:ext>
                      </a:extLst>
                    </p:cNvPr>
                    <p:cNvSpPr/>
                    <p:nvPr/>
                  </p:nvSpPr>
                  <p:spPr>
                    <a:xfrm>
                      <a:off x="2965228" y="2980198"/>
                      <a:ext cx="823286" cy="4146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N" sz="1400" i="1" smtClean="0">
                                    <a:solidFill>
                                      <a:sysClr val="windowText" lastClr="000000"/>
                                    </a:solidFill>
                                    <a:latin typeface="Cambria Math" panose="02040503050406030204" pitchFamily="18" charset="0"/>
                                  </a:rPr>
                                </m:ctrlPr>
                              </m:sSubPr>
                              <m:e>
                                <m:r>
                                  <a:rPr lang="en-US" altLang="zh-CN" sz="1400" b="0" i="1" smtClean="0">
                                    <a:solidFill>
                                      <a:sysClr val="windowText" lastClr="000000"/>
                                    </a:solidFill>
                                    <a:latin typeface="Cambria Math" panose="02040503050406030204" pitchFamily="18" charset="0"/>
                                  </a:rPr>
                                  <m:t>𝑧</m:t>
                                </m:r>
                              </m:e>
                              <m:sub>
                                <m:r>
                                  <a:rPr lang="en-US" altLang="zh-CN" sz="1400" b="0" i="1" smtClean="0">
                                    <a:solidFill>
                                      <a:sysClr val="windowText" lastClr="000000"/>
                                    </a:solidFill>
                                    <a:latin typeface="Cambria Math" panose="02040503050406030204" pitchFamily="18" charset="0"/>
                                  </a:rPr>
                                  <m:t>𝑡</m:t>
                                </m:r>
                              </m:sub>
                            </m:sSub>
                          </m:oMath>
                        </m:oMathPara>
                      </a14:m>
                      <a:endParaRPr lang="en-CN" sz="1400" dirty="0">
                        <a:solidFill>
                          <a:sysClr val="windowText" lastClr="000000"/>
                        </a:solidFill>
                      </a:endParaRPr>
                    </a:p>
                  </p:txBody>
                </p:sp>
              </mc:Choice>
              <mc:Fallback xmlns="">
                <p:sp>
                  <p:nvSpPr>
                    <p:cNvPr id="37" name="Rectangle 36">
                      <a:extLst>
                        <a:ext uri="{FF2B5EF4-FFF2-40B4-BE49-F238E27FC236}">
                          <a16:creationId xmlns:a16="http://schemas.microsoft.com/office/drawing/2014/main" id="{9BF79DB7-6526-2845-5566-038F9CDA8B43}"/>
                        </a:ext>
                      </a:extLst>
                    </p:cNvPr>
                    <p:cNvSpPr>
                      <a:spLocks noRot="1" noChangeAspect="1" noMove="1" noResize="1" noEditPoints="1" noAdjustHandles="1" noChangeArrowheads="1" noChangeShapeType="1" noTextEdit="1"/>
                    </p:cNvSpPr>
                    <p:nvPr/>
                  </p:nvSpPr>
                  <p:spPr>
                    <a:xfrm>
                      <a:off x="2965228" y="2980198"/>
                      <a:ext cx="823286" cy="414670"/>
                    </a:xfrm>
                    <a:prstGeom prst="rect">
                      <a:avLst/>
                    </a:prstGeom>
                    <a:blipFill>
                      <a:blip r:embed="rId4"/>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7591B181-4E43-D0CC-84B3-ADFCA7684CA5}"/>
                        </a:ext>
                      </a:extLst>
                    </p:cNvPr>
                    <p:cNvSpPr/>
                    <p:nvPr/>
                  </p:nvSpPr>
                  <p:spPr>
                    <a:xfrm>
                      <a:off x="4887949" y="2980198"/>
                      <a:ext cx="823286" cy="4146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N" sz="1400" i="1" smtClean="0">
                                    <a:solidFill>
                                      <a:sysClr val="windowText" lastClr="000000"/>
                                    </a:solidFill>
                                    <a:latin typeface="Cambria Math" panose="02040503050406030204" pitchFamily="18" charset="0"/>
                                  </a:rPr>
                                </m:ctrlPr>
                              </m:sSubPr>
                              <m:e>
                                <m:r>
                                  <a:rPr lang="en-US" altLang="zh-CN" sz="1400" b="0" i="1" smtClean="0">
                                    <a:solidFill>
                                      <a:sysClr val="windowText" lastClr="000000"/>
                                    </a:solidFill>
                                    <a:latin typeface="Cambria Math" panose="02040503050406030204" pitchFamily="18" charset="0"/>
                                  </a:rPr>
                                  <m:t>𝑧</m:t>
                                </m:r>
                              </m:e>
                              <m:sub>
                                <m:r>
                                  <a:rPr lang="en-US" altLang="zh-CN" sz="1400" b="0" i="1" smtClean="0">
                                    <a:solidFill>
                                      <a:sysClr val="windowText" lastClr="000000"/>
                                    </a:solidFill>
                                    <a:latin typeface="Cambria Math" panose="02040503050406030204" pitchFamily="18" charset="0"/>
                                  </a:rPr>
                                  <m:t>𝑡</m:t>
                                </m:r>
                                <m:r>
                                  <a:rPr lang="en-US" altLang="zh-CN" sz="1400" b="0" i="1" smtClean="0">
                                    <a:solidFill>
                                      <a:sysClr val="windowText" lastClr="000000"/>
                                    </a:solidFill>
                                    <a:latin typeface="Cambria Math" panose="02040503050406030204" pitchFamily="18" charset="0"/>
                                  </a:rPr>
                                  <m:t>−1</m:t>
                                </m:r>
                              </m:sub>
                            </m:sSub>
                          </m:oMath>
                        </m:oMathPara>
                      </a14:m>
                      <a:endParaRPr lang="en-CN" sz="1400" dirty="0">
                        <a:solidFill>
                          <a:sysClr val="windowText" lastClr="000000"/>
                        </a:solidFill>
                      </a:endParaRPr>
                    </a:p>
                  </p:txBody>
                </p:sp>
              </mc:Choice>
              <mc:Fallback xmlns="">
                <p:sp>
                  <p:nvSpPr>
                    <p:cNvPr id="38" name="Rectangle 37">
                      <a:extLst>
                        <a:ext uri="{FF2B5EF4-FFF2-40B4-BE49-F238E27FC236}">
                          <a16:creationId xmlns:a16="http://schemas.microsoft.com/office/drawing/2014/main" id="{7591B181-4E43-D0CC-84B3-ADFCA7684CA5}"/>
                        </a:ext>
                      </a:extLst>
                    </p:cNvPr>
                    <p:cNvSpPr>
                      <a:spLocks noRot="1" noChangeAspect="1" noMove="1" noResize="1" noEditPoints="1" noAdjustHandles="1" noChangeArrowheads="1" noChangeShapeType="1" noTextEdit="1"/>
                    </p:cNvSpPr>
                    <p:nvPr/>
                  </p:nvSpPr>
                  <p:spPr>
                    <a:xfrm>
                      <a:off x="4887949" y="2980198"/>
                      <a:ext cx="823286" cy="414670"/>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E7DAD37-A2CD-0BD4-DDE7-55B2FD7BB31D}"/>
                        </a:ext>
                      </a:extLst>
                    </p:cNvPr>
                    <p:cNvSpPr/>
                    <p:nvPr/>
                  </p:nvSpPr>
                  <p:spPr>
                    <a:xfrm>
                      <a:off x="6810670" y="2980198"/>
                      <a:ext cx="823286" cy="4146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CN" sz="1400" i="1" smtClean="0">
                                    <a:solidFill>
                                      <a:sysClr val="windowText" lastClr="000000"/>
                                    </a:solidFill>
                                    <a:latin typeface="Cambria Math" panose="02040503050406030204" pitchFamily="18" charset="0"/>
                                  </a:rPr>
                                </m:ctrlPr>
                              </m:sSubPr>
                              <m:e>
                                <m:r>
                                  <a:rPr lang="en-US" altLang="zh-CN" sz="1400" b="0" i="1" smtClean="0">
                                    <a:solidFill>
                                      <a:sysClr val="windowText" lastClr="000000"/>
                                    </a:solidFill>
                                    <a:latin typeface="Cambria Math" panose="02040503050406030204" pitchFamily="18" charset="0"/>
                                  </a:rPr>
                                  <m:t>𝑧</m:t>
                                </m:r>
                              </m:e>
                              <m:sub>
                                <m:r>
                                  <a:rPr lang="en-US" altLang="zh-CN" sz="1400" b="0" i="1" smtClean="0">
                                    <a:solidFill>
                                      <a:sysClr val="windowText" lastClr="000000"/>
                                    </a:solidFill>
                                    <a:latin typeface="Cambria Math" panose="02040503050406030204" pitchFamily="18" charset="0"/>
                                  </a:rPr>
                                  <m:t>𝑑𝑎𝑡𝑎</m:t>
                                </m:r>
                              </m:sub>
                            </m:sSub>
                          </m:oMath>
                        </m:oMathPara>
                      </a14:m>
                      <a:endParaRPr lang="en-CN" sz="1400" dirty="0">
                        <a:solidFill>
                          <a:sysClr val="windowText" lastClr="000000"/>
                        </a:solidFill>
                      </a:endParaRPr>
                    </a:p>
                  </p:txBody>
                </p:sp>
              </mc:Choice>
              <mc:Fallback xmlns="">
                <p:sp>
                  <p:nvSpPr>
                    <p:cNvPr id="39" name="Rectangle 38">
                      <a:extLst>
                        <a:ext uri="{FF2B5EF4-FFF2-40B4-BE49-F238E27FC236}">
                          <a16:creationId xmlns:a16="http://schemas.microsoft.com/office/drawing/2014/main" id="{7E7DAD37-A2CD-0BD4-DDE7-55B2FD7BB31D}"/>
                        </a:ext>
                      </a:extLst>
                    </p:cNvPr>
                    <p:cNvSpPr>
                      <a:spLocks noRot="1" noChangeAspect="1" noMove="1" noResize="1" noEditPoints="1" noAdjustHandles="1" noChangeArrowheads="1" noChangeShapeType="1" noTextEdit="1"/>
                    </p:cNvSpPr>
                    <p:nvPr/>
                  </p:nvSpPr>
                  <p:spPr>
                    <a:xfrm>
                      <a:off x="6810670" y="2980198"/>
                      <a:ext cx="823286" cy="414670"/>
                    </a:xfrm>
                    <a:prstGeom prst="rect">
                      <a:avLst/>
                    </a:prstGeom>
                    <a:blipFill>
                      <a:blip r:embed="rId6"/>
                      <a:stretch>
                        <a:fillRect/>
                      </a:stretch>
                    </a:blipFill>
                  </p:spPr>
                  <p:txBody>
                    <a:bodyPr/>
                    <a:lstStyle/>
                    <a:p>
                      <a:r>
                        <a:rPr lang="en-CN">
                          <a:noFill/>
                        </a:rPr>
                        <a:t> </a:t>
                      </a:r>
                    </a:p>
                  </p:txBody>
                </p:sp>
              </mc:Fallback>
            </mc:AlternateContent>
            <p:sp>
              <p:nvSpPr>
                <p:cNvPr id="40" name="TextBox 39">
                  <a:extLst>
                    <a:ext uri="{FF2B5EF4-FFF2-40B4-BE49-F238E27FC236}">
                      <a16:creationId xmlns:a16="http://schemas.microsoft.com/office/drawing/2014/main" id="{95FC9137-CD39-270C-5DD1-EFAF7AE741C4}"/>
                    </a:ext>
                  </a:extLst>
                </p:cNvPr>
                <p:cNvSpPr txBox="1"/>
                <p:nvPr/>
              </p:nvSpPr>
              <p:spPr>
                <a:xfrm>
                  <a:off x="2243828" y="2958932"/>
                  <a:ext cx="359231" cy="382143"/>
                </a:xfrm>
                <a:prstGeom prst="rect">
                  <a:avLst/>
                </a:prstGeom>
                <a:noFill/>
              </p:spPr>
              <p:txBody>
                <a:bodyPr wrap="none" rtlCol="0">
                  <a:spAutoFit/>
                </a:bodyPr>
                <a:lstStyle/>
                <a:p>
                  <a:r>
                    <a:rPr lang="en-US" altLang="zh-CN" sz="1400" dirty="0"/>
                    <a:t>…</a:t>
                  </a:r>
                  <a:endParaRPr lang="en-CN" sz="1400" dirty="0"/>
                </a:p>
              </p:txBody>
            </p:sp>
            <p:sp>
              <p:nvSpPr>
                <p:cNvPr id="41" name="TextBox 40">
                  <a:extLst>
                    <a:ext uri="{FF2B5EF4-FFF2-40B4-BE49-F238E27FC236}">
                      <a16:creationId xmlns:a16="http://schemas.microsoft.com/office/drawing/2014/main" id="{EBFD0A60-6B97-A8F0-9607-10B0C916B046}"/>
                    </a:ext>
                  </a:extLst>
                </p:cNvPr>
                <p:cNvSpPr txBox="1"/>
                <p:nvPr/>
              </p:nvSpPr>
              <p:spPr>
                <a:xfrm>
                  <a:off x="6089270" y="2958932"/>
                  <a:ext cx="359231" cy="382143"/>
                </a:xfrm>
                <a:prstGeom prst="rect">
                  <a:avLst/>
                </a:prstGeom>
                <a:noFill/>
              </p:spPr>
              <p:txBody>
                <a:bodyPr wrap="none" rtlCol="0">
                  <a:spAutoFit/>
                </a:bodyPr>
                <a:lstStyle/>
                <a:p>
                  <a:r>
                    <a:rPr lang="en-US" altLang="zh-CN" sz="1400" dirty="0"/>
                    <a:t>…</a:t>
                  </a:r>
                  <a:endParaRPr lang="en-CN" sz="1400" dirty="0"/>
                </a:p>
              </p:txBody>
            </p:sp>
            <p:cxnSp>
              <p:nvCxnSpPr>
                <p:cNvPr id="42" name="Straight Arrow Connector 41">
                  <a:extLst>
                    <a:ext uri="{FF2B5EF4-FFF2-40B4-BE49-F238E27FC236}">
                      <a16:creationId xmlns:a16="http://schemas.microsoft.com/office/drawing/2014/main" id="{B5E6277A-515F-67D5-76FB-BF0298B1D0F8}"/>
                    </a:ext>
                  </a:extLst>
                </p:cNvPr>
                <p:cNvCxnSpPr>
                  <a:stCxn id="36" idx="3"/>
                </p:cNvCxnSpPr>
                <p:nvPr/>
              </p:nvCxnSpPr>
              <p:spPr>
                <a:xfrm>
                  <a:off x="1865793" y="3187533"/>
                  <a:ext cx="3780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A8333EF-B76F-422F-AA19-6B647AE04FB6}"/>
                    </a:ext>
                  </a:extLst>
                </p:cNvPr>
                <p:cNvCxnSpPr/>
                <p:nvPr/>
              </p:nvCxnSpPr>
              <p:spPr>
                <a:xfrm>
                  <a:off x="2587193" y="3187533"/>
                  <a:ext cx="3780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804E98B-74F9-6B95-3EFF-ACF07C2E37F4}"/>
                    </a:ext>
                  </a:extLst>
                </p:cNvPr>
                <p:cNvCxnSpPr/>
                <p:nvPr/>
              </p:nvCxnSpPr>
              <p:spPr>
                <a:xfrm>
                  <a:off x="5711235" y="3187533"/>
                  <a:ext cx="3780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C662481-12A2-7E2D-4E25-737B0E0B22D0}"/>
                    </a:ext>
                  </a:extLst>
                </p:cNvPr>
                <p:cNvCxnSpPr/>
                <p:nvPr/>
              </p:nvCxnSpPr>
              <p:spPr>
                <a:xfrm>
                  <a:off x="6432635" y="3187533"/>
                  <a:ext cx="3780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F283A6-98C7-9231-7C25-B8DDE1B478C6}"/>
                    </a:ext>
                  </a:extLst>
                </p:cNvPr>
                <p:cNvCxnSpPr>
                  <a:stCxn id="37" idx="3"/>
                  <a:endCxn id="38" idx="1"/>
                </p:cNvCxnSpPr>
                <p:nvPr/>
              </p:nvCxnSpPr>
              <p:spPr>
                <a:xfrm>
                  <a:off x="3788514" y="3187533"/>
                  <a:ext cx="109943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B7C54405-84CF-FF7C-4A93-8BEC7707B476}"/>
                    </a:ext>
                  </a:extLst>
                </p:cNvPr>
                <p:cNvCxnSpPr>
                  <a:stCxn id="39" idx="0"/>
                  <a:endCxn id="37" idx="0"/>
                </p:cNvCxnSpPr>
                <p:nvPr/>
              </p:nvCxnSpPr>
              <p:spPr>
                <a:xfrm rot="16200000" flipV="1">
                  <a:off x="5299592" y="1057477"/>
                  <a:ext cx="12700" cy="3845442"/>
                </a:xfrm>
                <a:prstGeom prst="curvedConnector3">
                  <a:avLst>
                    <a:gd name="adj1" fmla="val 422790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2476168-3D66-EC32-C3D5-67DE34CB40E5}"/>
                        </a:ext>
                      </a:extLst>
                    </p:cNvPr>
                    <p:cNvSpPr txBox="1"/>
                    <p:nvPr/>
                  </p:nvSpPr>
                  <p:spPr>
                    <a:xfrm>
                      <a:off x="4628094" y="2105872"/>
                      <a:ext cx="1342996" cy="343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𝑞</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𝑧</m:t>
                                </m:r>
                              </m:e>
                              <m:sub>
                                <m:r>
                                  <a:rPr lang="en-US" altLang="zh-CN" sz="1200" b="0" i="1" smtClean="0">
                                    <a:latin typeface="Cambria Math" panose="02040503050406030204" pitchFamily="18" charset="0"/>
                                  </a:rPr>
                                  <m:t>𝑡</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𝑧</m:t>
                                </m:r>
                              </m:e>
                              <m:sub>
                                <m:r>
                                  <a:rPr lang="en-US" altLang="zh-CN" sz="1200" b="0" i="1" smtClean="0">
                                    <a:latin typeface="Cambria Math" panose="02040503050406030204" pitchFamily="18" charset="0"/>
                                  </a:rPr>
                                  <m:t>𝑑𝑎𝑡𝑎</m:t>
                                </m:r>
                              </m:sub>
                            </m:sSub>
                            <m:r>
                              <a:rPr lang="en-US" altLang="zh-CN" sz="1200" b="0" i="1" smtClean="0">
                                <a:latin typeface="Cambria Math" panose="02040503050406030204" pitchFamily="18" charset="0"/>
                              </a:rPr>
                              <m:t>)</m:t>
                            </m:r>
                          </m:oMath>
                        </m:oMathPara>
                      </a14:m>
                      <a:endParaRPr lang="en-CN" sz="1200" dirty="0"/>
                    </a:p>
                  </p:txBody>
                </p:sp>
              </mc:Choice>
              <mc:Fallback xmlns="">
                <p:sp>
                  <p:nvSpPr>
                    <p:cNvPr id="48" name="TextBox 47">
                      <a:extLst>
                        <a:ext uri="{FF2B5EF4-FFF2-40B4-BE49-F238E27FC236}">
                          <a16:creationId xmlns:a16="http://schemas.microsoft.com/office/drawing/2014/main" id="{72476168-3D66-EC32-C3D5-67DE34CB40E5}"/>
                        </a:ext>
                      </a:extLst>
                    </p:cNvPr>
                    <p:cNvSpPr txBox="1">
                      <a:spLocks noRot="1" noChangeAspect="1" noMove="1" noResize="1" noEditPoints="1" noAdjustHandles="1" noChangeArrowheads="1" noChangeShapeType="1" noTextEdit="1"/>
                    </p:cNvSpPr>
                    <p:nvPr/>
                  </p:nvSpPr>
                  <p:spPr>
                    <a:xfrm>
                      <a:off x="4628094" y="2105872"/>
                      <a:ext cx="1342996" cy="343928"/>
                    </a:xfrm>
                    <a:prstGeom prst="rect">
                      <a:avLst/>
                    </a:prstGeom>
                    <a:blipFill>
                      <a:blip r:embed="rId7"/>
                      <a:stretch>
                        <a:fillRect b="-4348"/>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671C703-36C4-2472-DBE4-636DC8042487}"/>
                        </a:ext>
                      </a:extLst>
                    </p:cNvPr>
                    <p:cNvSpPr txBox="1"/>
                    <p:nvPr/>
                  </p:nvSpPr>
                  <p:spPr>
                    <a:xfrm>
                      <a:off x="3649750" y="2848979"/>
                      <a:ext cx="1342996" cy="343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𝑝</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𝑧</m:t>
                                </m:r>
                              </m:e>
                              <m:sub>
                                <m:r>
                                  <a:rPr lang="en-US" altLang="zh-CN" sz="1200" b="0" i="1" smtClean="0">
                                    <a:latin typeface="Cambria Math" panose="02040503050406030204" pitchFamily="18" charset="0"/>
                                  </a:rPr>
                                  <m:t>𝑡</m:t>
                                </m:r>
                                <m:r>
                                  <a:rPr lang="en-US" altLang="zh-CN" sz="1200" b="0" i="1" smtClean="0">
                                    <a:latin typeface="Cambria Math" panose="02040503050406030204" pitchFamily="18" charset="0"/>
                                  </a:rPr>
                                  <m:t>−1</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𝑧</m:t>
                                </m:r>
                              </m:e>
                              <m:sub>
                                <m:r>
                                  <a:rPr lang="en-US" altLang="zh-CN" sz="1200" b="0" i="1" smtClean="0">
                                    <a:latin typeface="Cambria Math" panose="02040503050406030204" pitchFamily="18" charset="0"/>
                                  </a:rPr>
                                  <m:t>𝑡</m:t>
                                </m:r>
                              </m:sub>
                            </m:sSub>
                            <m:r>
                              <a:rPr lang="en-US" altLang="zh-CN" sz="1200" b="0" i="1" smtClean="0">
                                <a:latin typeface="Cambria Math" panose="02040503050406030204" pitchFamily="18" charset="0"/>
                              </a:rPr>
                              <m:t>)</m:t>
                            </m:r>
                          </m:oMath>
                        </m:oMathPara>
                      </a14:m>
                      <a:endParaRPr lang="en-CN" sz="1200" dirty="0"/>
                    </a:p>
                  </p:txBody>
                </p:sp>
              </mc:Choice>
              <mc:Fallback xmlns="">
                <p:sp>
                  <p:nvSpPr>
                    <p:cNvPr id="49" name="TextBox 48">
                      <a:extLst>
                        <a:ext uri="{FF2B5EF4-FFF2-40B4-BE49-F238E27FC236}">
                          <a16:creationId xmlns:a16="http://schemas.microsoft.com/office/drawing/2014/main" id="{4671C703-36C4-2472-DBE4-636DC8042487}"/>
                        </a:ext>
                      </a:extLst>
                    </p:cNvPr>
                    <p:cNvSpPr txBox="1">
                      <a:spLocks noRot="1" noChangeAspect="1" noMove="1" noResize="1" noEditPoints="1" noAdjustHandles="1" noChangeArrowheads="1" noChangeShapeType="1" noTextEdit="1"/>
                    </p:cNvSpPr>
                    <p:nvPr/>
                  </p:nvSpPr>
                  <p:spPr>
                    <a:xfrm>
                      <a:off x="3649750" y="2848979"/>
                      <a:ext cx="1342996" cy="343928"/>
                    </a:xfrm>
                    <a:prstGeom prst="rect">
                      <a:avLst/>
                    </a:prstGeom>
                    <a:blipFill>
                      <a:blip r:embed="rId8"/>
                      <a:stretch>
                        <a:fillRect b="-9091"/>
                      </a:stretch>
                    </a:blipFill>
                  </p:spPr>
                  <p:txBody>
                    <a:bodyPr/>
                    <a:lstStyle/>
                    <a:p>
                      <a:r>
                        <a:rPr lang="en-CN">
                          <a:noFill/>
                        </a:rPr>
                        <a:t> </a:t>
                      </a:r>
                    </a:p>
                  </p:txBody>
                </p:sp>
              </mc:Fallback>
            </mc:AlternateContent>
          </p:grpSp>
          <p:sp>
            <p:nvSpPr>
              <p:cNvPr id="30" name="TextBox 29">
                <a:extLst>
                  <a:ext uri="{FF2B5EF4-FFF2-40B4-BE49-F238E27FC236}">
                    <a16:creationId xmlns:a16="http://schemas.microsoft.com/office/drawing/2014/main" id="{77C58F83-F28A-3DAD-0E65-CE20F8F189D9}"/>
                  </a:ext>
                </a:extLst>
              </p:cNvPr>
              <p:cNvSpPr txBox="1"/>
              <p:nvPr/>
            </p:nvSpPr>
            <p:spPr>
              <a:xfrm>
                <a:off x="7200279" y="3447974"/>
                <a:ext cx="1307957" cy="382143"/>
              </a:xfrm>
              <a:prstGeom prst="rect">
                <a:avLst/>
              </a:prstGeom>
              <a:noFill/>
            </p:spPr>
            <p:txBody>
              <a:bodyPr wrap="none" rtlCol="0">
                <a:spAutoFit/>
              </a:bodyPr>
              <a:lstStyle/>
              <a:p>
                <a:r>
                  <a:rPr lang="en-CN" sz="1400" dirty="0"/>
                  <a:t>Original data</a:t>
                </a:r>
              </a:p>
            </p:txBody>
          </p:sp>
          <p:sp>
            <p:nvSpPr>
              <p:cNvPr id="31" name="TextBox 30">
                <a:extLst>
                  <a:ext uri="{FF2B5EF4-FFF2-40B4-BE49-F238E27FC236}">
                    <a16:creationId xmlns:a16="http://schemas.microsoft.com/office/drawing/2014/main" id="{CA6E5AFE-7535-E5A9-9730-B9784969D8C1}"/>
                  </a:ext>
                </a:extLst>
              </p:cNvPr>
              <p:cNvSpPr txBox="1"/>
              <p:nvPr/>
            </p:nvSpPr>
            <p:spPr>
              <a:xfrm>
                <a:off x="1337311" y="3447973"/>
                <a:ext cx="1486263" cy="382143"/>
              </a:xfrm>
              <a:prstGeom prst="rect">
                <a:avLst/>
              </a:prstGeom>
              <a:noFill/>
            </p:spPr>
            <p:txBody>
              <a:bodyPr wrap="none" rtlCol="0">
                <a:spAutoFit/>
              </a:bodyPr>
              <a:lstStyle/>
              <a:p>
                <a:r>
                  <a:rPr lang="en-CN" sz="1400" dirty="0"/>
                  <a:t>Gaussian noise</a:t>
                </a:r>
              </a:p>
            </p:txBody>
          </p:sp>
        </p:grpSp>
      </p:grpSp>
      <p:sp>
        <p:nvSpPr>
          <p:cNvPr id="32" name="TextBox 31">
            <a:extLst>
              <a:ext uri="{FF2B5EF4-FFF2-40B4-BE49-F238E27FC236}">
                <a16:creationId xmlns:a16="http://schemas.microsoft.com/office/drawing/2014/main" id="{EE095062-C4CB-3EB5-A1FB-B273A3FF9090}"/>
              </a:ext>
            </a:extLst>
          </p:cNvPr>
          <p:cNvSpPr txBox="1"/>
          <p:nvPr/>
        </p:nvSpPr>
        <p:spPr>
          <a:xfrm>
            <a:off x="1437024" y="2731233"/>
            <a:ext cx="4575355" cy="792781"/>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CN" sz="1600" dirty="0"/>
              <a:t>Diffusion process: gradually add noise to the data</a:t>
            </a:r>
          </a:p>
          <a:p>
            <a:pPr marL="285750" indent="-285750">
              <a:lnSpc>
                <a:spcPct val="150000"/>
              </a:lnSpc>
              <a:buFont typeface="Arial" panose="020B0604020202020204" pitchFamily="34" charset="0"/>
              <a:buChar char="•"/>
            </a:pPr>
            <a:r>
              <a:rPr lang="en-CN" sz="1600" dirty="0"/>
              <a:t>Denoising process: recover the data from noise</a:t>
            </a:r>
          </a:p>
        </p:txBody>
      </p:sp>
      <p:sp>
        <p:nvSpPr>
          <p:cNvPr id="33" name="TextBox 32">
            <a:extLst>
              <a:ext uri="{FF2B5EF4-FFF2-40B4-BE49-F238E27FC236}">
                <a16:creationId xmlns:a16="http://schemas.microsoft.com/office/drawing/2014/main" id="{D35EFAF1-A98D-D6E8-ECA1-5C06227E41C8}"/>
              </a:ext>
            </a:extLst>
          </p:cNvPr>
          <p:cNvSpPr txBox="1"/>
          <p:nvPr/>
        </p:nvSpPr>
        <p:spPr>
          <a:xfrm>
            <a:off x="1376816" y="3719355"/>
            <a:ext cx="4888326" cy="792781"/>
          </a:xfrm>
          <a:prstGeom prst="rect">
            <a:avLst/>
          </a:prstGeom>
          <a:noFill/>
        </p:spPr>
        <p:txBody>
          <a:bodyPr wrap="none" rtlCol="0">
            <a:spAutoFit/>
          </a:bodyPr>
          <a:lstStyle/>
          <a:p>
            <a:pPr>
              <a:lnSpc>
                <a:spcPct val="150000"/>
              </a:lnSpc>
            </a:pPr>
            <a:r>
              <a:rPr lang="en-CN" sz="1600" dirty="0">
                <a:solidFill>
                  <a:srgbClr val="C00000"/>
                </a:solidFill>
              </a:rPr>
              <a:t>Challenge: How to apply diffusion models to graph data?</a:t>
            </a:r>
          </a:p>
          <a:p>
            <a:pPr marL="285750" indent="-285750">
              <a:lnSpc>
                <a:spcPct val="150000"/>
              </a:lnSpc>
              <a:buFont typeface="Wingdings" pitchFamily="2" charset="2"/>
              <a:buChar char="Ø"/>
            </a:pPr>
            <a:r>
              <a:rPr lang="en-CN" sz="1600" dirty="0">
                <a:solidFill>
                  <a:srgbClr val="C00000"/>
                </a:solidFill>
              </a:rPr>
              <a:t>Latent diffusion model</a:t>
            </a:r>
          </a:p>
        </p:txBody>
      </p:sp>
      <p:sp>
        <p:nvSpPr>
          <p:cNvPr id="3" name="TextBox 2">
            <a:extLst>
              <a:ext uri="{FF2B5EF4-FFF2-40B4-BE49-F238E27FC236}">
                <a16:creationId xmlns:a16="http://schemas.microsoft.com/office/drawing/2014/main" id="{CF71FACC-97F4-DFF7-B1A2-0E176E0A6B1D}"/>
              </a:ext>
            </a:extLst>
          </p:cNvPr>
          <p:cNvSpPr txBox="1"/>
          <p:nvPr/>
        </p:nvSpPr>
        <p:spPr>
          <a:xfrm>
            <a:off x="6525324" y="2731691"/>
            <a:ext cx="2500911" cy="584775"/>
          </a:xfrm>
          <a:prstGeom prst="rect">
            <a:avLst/>
          </a:prstGeom>
          <a:noFill/>
        </p:spPr>
        <p:txBody>
          <a:bodyPr wrap="square" rtlCol="0">
            <a:spAutoFit/>
          </a:bodyPr>
          <a:lstStyle/>
          <a:p>
            <a:r>
              <a:rPr lang="en-CN" sz="1600" dirty="0"/>
              <a:t>Grid-like data such as text and image embeddings</a:t>
            </a:r>
          </a:p>
        </p:txBody>
      </p:sp>
      <p:sp>
        <p:nvSpPr>
          <p:cNvPr id="34" name="TextBox 33">
            <a:extLst>
              <a:ext uri="{FF2B5EF4-FFF2-40B4-BE49-F238E27FC236}">
                <a16:creationId xmlns:a16="http://schemas.microsoft.com/office/drawing/2014/main" id="{D2419083-B7DA-343C-12E4-36BD0AB34951}"/>
              </a:ext>
            </a:extLst>
          </p:cNvPr>
          <p:cNvSpPr txBox="1"/>
          <p:nvPr/>
        </p:nvSpPr>
        <p:spPr>
          <a:xfrm>
            <a:off x="6525324" y="3516539"/>
            <a:ext cx="2500911" cy="338554"/>
          </a:xfrm>
          <a:prstGeom prst="rect">
            <a:avLst/>
          </a:prstGeom>
          <a:noFill/>
        </p:spPr>
        <p:txBody>
          <a:bodyPr wrap="square" rtlCol="0">
            <a:spAutoFit/>
          </a:bodyPr>
          <a:lstStyle/>
          <a:p>
            <a:r>
              <a:rPr lang="en-CN" sz="1600" dirty="0"/>
              <a:t>Molecular graphs</a:t>
            </a:r>
          </a:p>
        </p:txBody>
      </p:sp>
      <p:pic>
        <p:nvPicPr>
          <p:cNvPr id="35" name="Picture 34">
            <a:extLst>
              <a:ext uri="{FF2B5EF4-FFF2-40B4-BE49-F238E27FC236}">
                <a16:creationId xmlns:a16="http://schemas.microsoft.com/office/drawing/2014/main" id="{C4169D73-EDAB-E5D4-7A22-3DCB98779B86}"/>
              </a:ext>
            </a:extLst>
          </p:cNvPr>
          <p:cNvPicPr>
            <a:picLocks noChangeAspect="1"/>
          </p:cNvPicPr>
          <p:nvPr/>
        </p:nvPicPr>
        <p:blipFill>
          <a:blip r:embed="rId9"/>
          <a:stretch>
            <a:fillRect/>
          </a:stretch>
        </p:blipFill>
        <p:spPr>
          <a:xfrm>
            <a:off x="6604172" y="3855093"/>
            <a:ext cx="1490674" cy="861582"/>
          </a:xfrm>
          <a:prstGeom prst="rect">
            <a:avLst/>
          </a:prstGeom>
        </p:spPr>
      </p:pic>
      <p:sp>
        <p:nvSpPr>
          <p:cNvPr id="51" name="Rectangle 50">
            <a:extLst>
              <a:ext uri="{FF2B5EF4-FFF2-40B4-BE49-F238E27FC236}">
                <a16:creationId xmlns:a16="http://schemas.microsoft.com/office/drawing/2014/main" id="{004E60B5-F068-B9AC-C859-44E09145E9A5}"/>
              </a:ext>
            </a:extLst>
          </p:cNvPr>
          <p:cNvSpPr/>
          <p:nvPr/>
        </p:nvSpPr>
        <p:spPr>
          <a:xfrm>
            <a:off x="6525324" y="3552954"/>
            <a:ext cx="1636899" cy="112673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52" name="Rectangle 51">
            <a:extLst>
              <a:ext uri="{FF2B5EF4-FFF2-40B4-BE49-F238E27FC236}">
                <a16:creationId xmlns:a16="http://schemas.microsoft.com/office/drawing/2014/main" id="{1C3CB242-A9BA-A3BD-5A69-28E94AC3A071}"/>
              </a:ext>
            </a:extLst>
          </p:cNvPr>
          <p:cNvSpPr/>
          <p:nvPr/>
        </p:nvSpPr>
        <p:spPr>
          <a:xfrm>
            <a:off x="6525324" y="2731233"/>
            <a:ext cx="2291417" cy="5847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22368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C403-90BA-B3D7-58A1-455B1E7543A7}"/>
              </a:ext>
            </a:extLst>
          </p:cNvPr>
          <p:cNvSpPr>
            <a:spLocks noGrp="1"/>
          </p:cNvSpPr>
          <p:nvPr>
            <p:ph type="title"/>
          </p:nvPr>
        </p:nvSpPr>
        <p:spPr>
          <a:xfrm>
            <a:off x="457200" y="422724"/>
            <a:ext cx="8229600" cy="458938"/>
          </a:xfrm>
        </p:spPr>
        <p:txBody>
          <a:bodyPr>
            <a:normAutofit/>
          </a:bodyPr>
          <a:lstStyle/>
          <a:p>
            <a:r>
              <a:rPr lang="en-CN" sz="2000" dirty="0"/>
              <a:t>Constrained Latent Diffusion Model</a:t>
            </a:r>
          </a:p>
        </p:txBody>
      </p:sp>
      <p:grpSp>
        <p:nvGrpSpPr>
          <p:cNvPr id="4" name="Group 3">
            <a:extLst>
              <a:ext uri="{FF2B5EF4-FFF2-40B4-BE49-F238E27FC236}">
                <a16:creationId xmlns:a16="http://schemas.microsoft.com/office/drawing/2014/main" id="{0DCDA1DD-C1E0-4A80-4961-12357D8715BB}"/>
              </a:ext>
            </a:extLst>
          </p:cNvPr>
          <p:cNvGrpSpPr/>
          <p:nvPr/>
        </p:nvGrpSpPr>
        <p:grpSpPr>
          <a:xfrm>
            <a:off x="823362" y="1010843"/>
            <a:ext cx="3748638" cy="3709933"/>
            <a:chOff x="1873602" y="650348"/>
            <a:chExt cx="3748638" cy="3709933"/>
          </a:xfrm>
        </p:grpSpPr>
        <p:grpSp>
          <p:nvGrpSpPr>
            <p:cNvPr id="5" name="Group 4">
              <a:extLst>
                <a:ext uri="{FF2B5EF4-FFF2-40B4-BE49-F238E27FC236}">
                  <a16:creationId xmlns:a16="http://schemas.microsoft.com/office/drawing/2014/main" id="{B420F7A5-5007-5D74-F600-D7B79D271A01}"/>
                </a:ext>
              </a:extLst>
            </p:cNvPr>
            <p:cNvGrpSpPr/>
            <p:nvPr/>
          </p:nvGrpSpPr>
          <p:grpSpPr>
            <a:xfrm>
              <a:off x="1873602" y="650348"/>
              <a:ext cx="3748638" cy="3709933"/>
              <a:chOff x="1873602" y="650348"/>
              <a:chExt cx="3748638" cy="3709933"/>
            </a:xfrm>
          </p:grpSpPr>
          <p:grpSp>
            <p:nvGrpSpPr>
              <p:cNvPr id="7" name="Group 6">
                <a:extLst>
                  <a:ext uri="{FF2B5EF4-FFF2-40B4-BE49-F238E27FC236}">
                    <a16:creationId xmlns:a16="http://schemas.microsoft.com/office/drawing/2014/main" id="{823EAF93-F884-F75A-1D30-3C485AAF5B4C}"/>
                  </a:ext>
                </a:extLst>
              </p:cNvPr>
              <p:cNvGrpSpPr/>
              <p:nvPr/>
            </p:nvGrpSpPr>
            <p:grpSpPr>
              <a:xfrm>
                <a:off x="1873602" y="650348"/>
                <a:ext cx="3748638" cy="3709933"/>
                <a:chOff x="1873602" y="650348"/>
                <a:chExt cx="3748638" cy="3709933"/>
              </a:xfrm>
            </p:grpSpPr>
            <p:grpSp>
              <p:nvGrpSpPr>
                <p:cNvPr id="9" name="Group 8">
                  <a:extLst>
                    <a:ext uri="{FF2B5EF4-FFF2-40B4-BE49-F238E27FC236}">
                      <a16:creationId xmlns:a16="http://schemas.microsoft.com/office/drawing/2014/main" id="{A6592184-8744-7A10-9EBD-4F1931F8ABA4}"/>
                    </a:ext>
                  </a:extLst>
                </p:cNvPr>
                <p:cNvGrpSpPr/>
                <p:nvPr/>
              </p:nvGrpSpPr>
              <p:grpSpPr>
                <a:xfrm>
                  <a:off x="1873602" y="650348"/>
                  <a:ext cx="3748638" cy="3709933"/>
                  <a:chOff x="4398399" y="388227"/>
                  <a:chExt cx="3748638" cy="3709933"/>
                </a:xfrm>
              </p:grpSpPr>
              <p:grpSp>
                <p:nvGrpSpPr>
                  <p:cNvPr id="11" name="Group 10">
                    <a:extLst>
                      <a:ext uri="{FF2B5EF4-FFF2-40B4-BE49-F238E27FC236}">
                        <a16:creationId xmlns:a16="http://schemas.microsoft.com/office/drawing/2014/main" id="{10A07B8F-26AC-D8CA-E3CE-C3074271ACDB}"/>
                      </a:ext>
                    </a:extLst>
                  </p:cNvPr>
                  <p:cNvGrpSpPr/>
                  <p:nvPr/>
                </p:nvGrpSpPr>
                <p:grpSpPr>
                  <a:xfrm>
                    <a:off x="4398399" y="388227"/>
                    <a:ext cx="3501747" cy="3709933"/>
                    <a:chOff x="4613047" y="459846"/>
                    <a:chExt cx="3501747" cy="3709933"/>
                  </a:xfrm>
                </p:grpSpPr>
                <p:grpSp>
                  <p:nvGrpSpPr>
                    <p:cNvPr id="13" name="Group 12">
                      <a:extLst>
                        <a:ext uri="{FF2B5EF4-FFF2-40B4-BE49-F238E27FC236}">
                          <a16:creationId xmlns:a16="http://schemas.microsoft.com/office/drawing/2014/main" id="{A46117A1-4AE2-57A0-AF08-F24591BA012E}"/>
                        </a:ext>
                      </a:extLst>
                    </p:cNvPr>
                    <p:cNvGrpSpPr/>
                    <p:nvPr/>
                  </p:nvGrpSpPr>
                  <p:grpSpPr>
                    <a:xfrm>
                      <a:off x="4613047" y="459846"/>
                      <a:ext cx="3501747" cy="3709933"/>
                      <a:chOff x="1185696" y="833256"/>
                      <a:chExt cx="3501747" cy="3709933"/>
                    </a:xfrm>
                  </p:grpSpPr>
                  <p:grpSp>
                    <p:nvGrpSpPr>
                      <p:cNvPr id="15" name="Group 14">
                        <a:extLst>
                          <a:ext uri="{FF2B5EF4-FFF2-40B4-BE49-F238E27FC236}">
                            <a16:creationId xmlns:a16="http://schemas.microsoft.com/office/drawing/2014/main" id="{898A0E96-28F8-8C10-D441-02C32C7F080B}"/>
                          </a:ext>
                        </a:extLst>
                      </p:cNvPr>
                      <p:cNvGrpSpPr/>
                      <p:nvPr/>
                    </p:nvGrpSpPr>
                    <p:grpSpPr>
                      <a:xfrm>
                        <a:off x="1185696" y="1602439"/>
                        <a:ext cx="2567901" cy="2641149"/>
                        <a:chOff x="1185696" y="1602439"/>
                        <a:chExt cx="2567901" cy="2641149"/>
                      </a:xfrm>
                    </p:grpSpPr>
                    <p:sp>
                      <p:nvSpPr>
                        <p:cNvPr id="21" name="Trapezoid 20">
                          <a:extLst>
                            <a:ext uri="{FF2B5EF4-FFF2-40B4-BE49-F238E27FC236}">
                              <a16:creationId xmlns:a16="http://schemas.microsoft.com/office/drawing/2014/main" id="{11807CA3-D43F-C09A-EF7F-DCA824364E16}"/>
                            </a:ext>
                          </a:extLst>
                        </p:cNvPr>
                        <p:cNvSpPr/>
                        <p:nvPr/>
                      </p:nvSpPr>
                      <p:spPr>
                        <a:xfrm rot="10800000">
                          <a:off x="1573305" y="1602440"/>
                          <a:ext cx="894229" cy="470647"/>
                        </a:xfrm>
                        <a:prstGeom prst="trapezoid">
                          <a:avLst/>
                        </a:prstGeom>
                        <a:solidFill>
                          <a:schemeClr val="accent6">
                            <a:lumMod val="50000"/>
                          </a:schemeClr>
                        </a:solidFill>
                        <a:ln>
                          <a:noFill/>
                          <a:extLst>
                            <a:ext uri="{C807C97D-BFC1-408E-A445-0C87EB9F89A2}">
                              <ask:lineSketchStyleProps xmlns:ask="http://schemas.microsoft.com/office/drawing/2018/sketchyshapes" sd="1219033472">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15874" y="391026"/>
                                        <a:pt x="64094" y="144902"/>
                                        <a:pt x="117662" y="0"/>
                                      </a:cubicBezTo>
                                      <a:cubicBezTo>
                                        <a:pt x="354210" y="22802"/>
                                        <a:pt x="510123" y="-41847"/>
                                        <a:pt x="776567" y="0"/>
                                      </a:cubicBezTo>
                                      <a:cubicBezTo>
                                        <a:pt x="761125" y="81125"/>
                                        <a:pt x="870400" y="250622"/>
                                        <a:pt x="894229" y="470647"/>
                                      </a:cubicBezTo>
                                      <a:cubicBezTo>
                                        <a:pt x="537266" y="489767"/>
                                        <a:pt x="130863" y="536645"/>
                                        <a:pt x="0" y="470647"/>
                                      </a:cubicBezTo>
                                      <a:close/>
                                    </a:path>
                                    <a:path w="894229" h="470647" stroke="0" extrusionOk="0">
                                      <a:moveTo>
                                        <a:pt x="0" y="470647"/>
                                      </a:moveTo>
                                      <a:cubicBezTo>
                                        <a:pt x="76629" y="260607"/>
                                        <a:pt x="120642" y="65665"/>
                                        <a:pt x="117662" y="0"/>
                                      </a:cubicBezTo>
                                      <a:cubicBezTo>
                                        <a:pt x="326626" y="-18758"/>
                                        <a:pt x="601586" y="-2508"/>
                                        <a:pt x="776567" y="0"/>
                                      </a:cubicBezTo>
                                      <a:cubicBezTo>
                                        <a:pt x="835094" y="126556"/>
                                        <a:pt x="873811" y="415441"/>
                                        <a:pt x="894229" y="470647"/>
                                      </a:cubicBezTo>
                                      <a:cubicBezTo>
                                        <a:pt x="542209" y="484755"/>
                                        <a:pt x="170785" y="472549"/>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solidFill>
                              <a:schemeClr val="tx1"/>
                            </a:solidFill>
                          </a:endParaRPr>
                        </a:p>
                      </p:txBody>
                    </p:sp>
                    <p:sp>
                      <p:nvSpPr>
                        <p:cNvPr id="22" name="Trapezoid 21">
                          <a:extLst>
                            <a:ext uri="{FF2B5EF4-FFF2-40B4-BE49-F238E27FC236}">
                              <a16:creationId xmlns:a16="http://schemas.microsoft.com/office/drawing/2014/main" id="{C5C062DA-E15F-01FD-6655-EA0ED3CF7468}"/>
                            </a:ext>
                          </a:extLst>
                        </p:cNvPr>
                        <p:cNvSpPr/>
                        <p:nvPr/>
                      </p:nvSpPr>
                      <p:spPr>
                        <a:xfrm rot="10800000">
                          <a:off x="2821640" y="1602439"/>
                          <a:ext cx="894229" cy="470647"/>
                        </a:xfrm>
                        <a:prstGeom prst="trapezoid">
                          <a:avLst/>
                        </a:prstGeom>
                        <a:solidFill>
                          <a:srgbClr val="0070C0"/>
                        </a:solidFill>
                        <a:ln>
                          <a:noFill/>
                          <a:extLst>
                            <a:ext uri="{C807C97D-BFC1-408E-A445-0C87EB9F89A2}">
                              <ask:lineSketchStyleProps xmlns:ask="http://schemas.microsoft.com/office/drawing/2018/sketchyshapes" sd="981765707">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25993" y="273369"/>
                                        <a:pt x="93959" y="160747"/>
                                        <a:pt x="117662" y="0"/>
                                      </a:cubicBezTo>
                                      <a:cubicBezTo>
                                        <a:pt x="262586" y="-18245"/>
                                        <a:pt x="681040" y="-17745"/>
                                        <a:pt x="776567" y="0"/>
                                      </a:cubicBezTo>
                                      <a:cubicBezTo>
                                        <a:pt x="819239" y="170634"/>
                                        <a:pt x="909030" y="395867"/>
                                        <a:pt x="894229" y="470647"/>
                                      </a:cubicBezTo>
                                      <a:cubicBezTo>
                                        <a:pt x="706316" y="412966"/>
                                        <a:pt x="195395" y="405714"/>
                                        <a:pt x="0" y="470647"/>
                                      </a:cubicBezTo>
                                      <a:close/>
                                    </a:path>
                                    <a:path w="894229" h="470647" stroke="0" extrusionOk="0">
                                      <a:moveTo>
                                        <a:pt x="0" y="470647"/>
                                      </a:moveTo>
                                      <a:cubicBezTo>
                                        <a:pt x="17764" y="299573"/>
                                        <a:pt x="112196" y="133428"/>
                                        <a:pt x="117662" y="0"/>
                                      </a:cubicBezTo>
                                      <a:cubicBezTo>
                                        <a:pt x="331379" y="11608"/>
                                        <a:pt x="587938" y="-8862"/>
                                        <a:pt x="776567" y="0"/>
                                      </a:cubicBezTo>
                                      <a:cubicBezTo>
                                        <a:pt x="806932" y="240532"/>
                                        <a:pt x="834146" y="246105"/>
                                        <a:pt x="894229" y="470647"/>
                                      </a:cubicBezTo>
                                      <a:cubicBezTo>
                                        <a:pt x="745271" y="416560"/>
                                        <a:pt x="148806" y="544554"/>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tx1"/>
                            </a:solidFill>
                          </a:endParaRPr>
                        </a:p>
                      </p:txBody>
                    </p:sp>
                    <p:grpSp>
                      <p:nvGrpSpPr>
                        <p:cNvPr id="23" name="Group 22">
                          <a:extLst>
                            <a:ext uri="{FF2B5EF4-FFF2-40B4-BE49-F238E27FC236}">
                              <a16:creationId xmlns:a16="http://schemas.microsoft.com/office/drawing/2014/main" id="{F6EF5B2E-EFFE-802E-0410-7F19567F1363}"/>
                            </a:ext>
                          </a:extLst>
                        </p:cNvPr>
                        <p:cNvGrpSpPr/>
                        <p:nvPr/>
                      </p:nvGrpSpPr>
                      <p:grpSpPr>
                        <a:xfrm>
                          <a:off x="1693711" y="2461189"/>
                          <a:ext cx="654481" cy="130823"/>
                          <a:chOff x="2273181" y="3315766"/>
                          <a:chExt cx="972319" cy="194355"/>
                        </a:xfrm>
                      </p:grpSpPr>
                      <p:sp>
                        <p:nvSpPr>
                          <p:cNvPr id="86" name="Rectangle 85">
                            <a:extLst>
                              <a:ext uri="{FF2B5EF4-FFF2-40B4-BE49-F238E27FC236}">
                                <a16:creationId xmlns:a16="http://schemas.microsoft.com/office/drawing/2014/main" id="{CACCC191-C879-19FB-ABCB-E33CC3FFC542}"/>
                              </a:ext>
                            </a:extLst>
                          </p:cNvPr>
                          <p:cNvSpPr/>
                          <p:nvPr/>
                        </p:nvSpPr>
                        <p:spPr>
                          <a:xfrm>
                            <a:off x="2273181" y="3315768"/>
                            <a:ext cx="194353" cy="194353"/>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7" name="Rectangle 86">
                            <a:extLst>
                              <a:ext uri="{FF2B5EF4-FFF2-40B4-BE49-F238E27FC236}">
                                <a16:creationId xmlns:a16="http://schemas.microsoft.com/office/drawing/2014/main" id="{920084BC-59B0-4F70-EF7B-022FBD0A3C42}"/>
                              </a:ext>
                            </a:extLst>
                          </p:cNvPr>
                          <p:cNvSpPr/>
                          <p:nvPr/>
                        </p:nvSpPr>
                        <p:spPr>
                          <a:xfrm>
                            <a:off x="2467534" y="3315767"/>
                            <a:ext cx="194353" cy="194353"/>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8" name="Rectangle 87">
                            <a:extLst>
                              <a:ext uri="{FF2B5EF4-FFF2-40B4-BE49-F238E27FC236}">
                                <a16:creationId xmlns:a16="http://schemas.microsoft.com/office/drawing/2014/main" id="{D58A415E-721E-CC62-C116-0FAE4DC5939F}"/>
                              </a:ext>
                            </a:extLst>
                          </p:cNvPr>
                          <p:cNvSpPr/>
                          <p:nvPr/>
                        </p:nvSpPr>
                        <p:spPr>
                          <a:xfrm>
                            <a:off x="2661887" y="3315766"/>
                            <a:ext cx="194353" cy="194353"/>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9" name="Rectangle 88">
                            <a:extLst>
                              <a:ext uri="{FF2B5EF4-FFF2-40B4-BE49-F238E27FC236}">
                                <a16:creationId xmlns:a16="http://schemas.microsoft.com/office/drawing/2014/main" id="{2BB4955E-5CF0-C06C-47D0-0F91DEC5B000}"/>
                              </a:ext>
                            </a:extLst>
                          </p:cNvPr>
                          <p:cNvSpPr/>
                          <p:nvPr/>
                        </p:nvSpPr>
                        <p:spPr>
                          <a:xfrm>
                            <a:off x="2856794" y="3315766"/>
                            <a:ext cx="194353" cy="194353"/>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0" name="Rectangle 89">
                            <a:extLst>
                              <a:ext uri="{FF2B5EF4-FFF2-40B4-BE49-F238E27FC236}">
                                <a16:creationId xmlns:a16="http://schemas.microsoft.com/office/drawing/2014/main" id="{BF9D99F6-183E-DFB5-34E4-135CD325EE66}"/>
                              </a:ext>
                            </a:extLst>
                          </p:cNvPr>
                          <p:cNvSpPr/>
                          <p:nvPr/>
                        </p:nvSpPr>
                        <p:spPr>
                          <a:xfrm>
                            <a:off x="3051147" y="3315766"/>
                            <a:ext cx="194353" cy="194353"/>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4" name="Group 23">
                          <a:extLst>
                            <a:ext uri="{FF2B5EF4-FFF2-40B4-BE49-F238E27FC236}">
                              <a16:creationId xmlns:a16="http://schemas.microsoft.com/office/drawing/2014/main" id="{29B7D954-3D11-BE37-741C-0C50BF4F10C3}"/>
                            </a:ext>
                          </a:extLst>
                        </p:cNvPr>
                        <p:cNvGrpSpPr/>
                        <p:nvPr/>
                      </p:nvGrpSpPr>
                      <p:grpSpPr>
                        <a:xfrm>
                          <a:off x="1693178" y="2932857"/>
                          <a:ext cx="654481" cy="130823"/>
                          <a:chOff x="2273181" y="3315766"/>
                          <a:chExt cx="972319" cy="194355"/>
                        </a:xfrm>
                      </p:grpSpPr>
                      <p:sp>
                        <p:nvSpPr>
                          <p:cNvPr id="81" name="Rectangle 80">
                            <a:extLst>
                              <a:ext uri="{FF2B5EF4-FFF2-40B4-BE49-F238E27FC236}">
                                <a16:creationId xmlns:a16="http://schemas.microsoft.com/office/drawing/2014/main" id="{96C70967-06D3-6D90-E6C1-7691F8171FD2}"/>
                              </a:ext>
                            </a:extLst>
                          </p:cNvPr>
                          <p:cNvSpPr/>
                          <p:nvPr/>
                        </p:nvSpPr>
                        <p:spPr>
                          <a:xfrm>
                            <a:off x="2273181" y="3315768"/>
                            <a:ext cx="194353" cy="194353"/>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2" name="Rectangle 81">
                            <a:extLst>
                              <a:ext uri="{FF2B5EF4-FFF2-40B4-BE49-F238E27FC236}">
                                <a16:creationId xmlns:a16="http://schemas.microsoft.com/office/drawing/2014/main" id="{72889503-AA16-C6D8-0083-D89E679471EE}"/>
                              </a:ext>
                            </a:extLst>
                          </p:cNvPr>
                          <p:cNvSpPr/>
                          <p:nvPr/>
                        </p:nvSpPr>
                        <p:spPr>
                          <a:xfrm>
                            <a:off x="2467534" y="3315767"/>
                            <a:ext cx="194353" cy="194353"/>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3" name="Rectangle 82">
                            <a:extLst>
                              <a:ext uri="{FF2B5EF4-FFF2-40B4-BE49-F238E27FC236}">
                                <a16:creationId xmlns:a16="http://schemas.microsoft.com/office/drawing/2014/main" id="{8EB72BCB-0EA2-8B2A-4537-A607CFE09FF8}"/>
                              </a:ext>
                            </a:extLst>
                          </p:cNvPr>
                          <p:cNvSpPr/>
                          <p:nvPr/>
                        </p:nvSpPr>
                        <p:spPr>
                          <a:xfrm>
                            <a:off x="2661887" y="3315766"/>
                            <a:ext cx="194353" cy="194353"/>
                          </a:xfrm>
                          <a:prstGeom prst="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4" name="Rectangle 83">
                            <a:extLst>
                              <a:ext uri="{FF2B5EF4-FFF2-40B4-BE49-F238E27FC236}">
                                <a16:creationId xmlns:a16="http://schemas.microsoft.com/office/drawing/2014/main" id="{171FA025-DB63-8E6A-8AAB-1376F648DDB6}"/>
                              </a:ext>
                            </a:extLst>
                          </p:cNvPr>
                          <p:cNvSpPr/>
                          <p:nvPr/>
                        </p:nvSpPr>
                        <p:spPr>
                          <a:xfrm>
                            <a:off x="2856794" y="3315766"/>
                            <a:ext cx="194353" cy="194353"/>
                          </a:xfrm>
                          <a:prstGeom prst="rect">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5" name="Rectangle 84">
                            <a:extLst>
                              <a:ext uri="{FF2B5EF4-FFF2-40B4-BE49-F238E27FC236}">
                                <a16:creationId xmlns:a16="http://schemas.microsoft.com/office/drawing/2014/main" id="{154F6F7A-AD26-B5FF-B70C-1BC73EACF854}"/>
                              </a:ext>
                            </a:extLst>
                          </p:cNvPr>
                          <p:cNvSpPr/>
                          <p:nvPr/>
                        </p:nvSpPr>
                        <p:spPr>
                          <a:xfrm>
                            <a:off x="3051147" y="3315766"/>
                            <a:ext cx="194353" cy="194353"/>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5" name="Group 24">
                          <a:extLst>
                            <a:ext uri="{FF2B5EF4-FFF2-40B4-BE49-F238E27FC236}">
                              <a16:creationId xmlns:a16="http://schemas.microsoft.com/office/drawing/2014/main" id="{268114BC-DCCD-AC53-3C80-A405C9729851}"/>
                            </a:ext>
                          </a:extLst>
                        </p:cNvPr>
                        <p:cNvGrpSpPr/>
                        <p:nvPr/>
                      </p:nvGrpSpPr>
                      <p:grpSpPr>
                        <a:xfrm>
                          <a:off x="1693178" y="4064433"/>
                          <a:ext cx="654481" cy="130823"/>
                          <a:chOff x="2273181" y="3315766"/>
                          <a:chExt cx="972319" cy="194355"/>
                        </a:xfrm>
                        <a:solidFill>
                          <a:schemeClr val="bg1">
                            <a:lumMod val="85000"/>
                          </a:schemeClr>
                        </a:solidFill>
                      </p:grpSpPr>
                      <p:sp>
                        <p:nvSpPr>
                          <p:cNvPr id="76" name="Rectangle 75">
                            <a:extLst>
                              <a:ext uri="{FF2B5EF4-FFF2-40B4-BE49-F238E27FC236}">
                                <a16:creationId xmlns:a16="http://schemas.microsoft.com/office/drawing/2014/main" id="{3915F0AE-BE62-595B-E58F-B04404AD3247}"/>
                              </a:ext>
                            </a:extLst>
                          </p:cNvPr>
                          <p:cNvSpPr/>
                          <p:nvPr/>
                        </p:nvSpPr>
                        <p:spPr>
                          <a:xfrm>
                            <a:off x="2273181" y="3315768"/>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77" name="Rectangle 76">
                            <a:extLst>
                              <a:ext uri="{FF2B5EF4-FFF2-40B4-BE49-F238E27FC236}">
                                <a16:creationId xmlns:a16="http://schemas.microsoft.com/office/drawing/2014/main" id="{610CC44C-AEA5-85EF-B324-CA2AC142134D}"/>
                              </a:ext>
                            </a:extLst>
                          </p:cNvPr>
                          <p:cNvSpPr/>
                          <p:nvPr/>
                        </p:nvSpPr>
                        <p:spPr>
                          <a:xfrm>
                            <a:off x="2467534" y="3315767"/>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8" name="Rectangle 77">
                            <a:extLst>
                              <a:ext uri="{FF2B5EF4-FFF2-40B4-BE49-F238E27FC236}">
                                <a16:creationId xmlns:a16="http://schemas.microsoft.com/office/drawing/2014/main" id="{12969F1F-7955-B330-2B9F-4F5E4DFA08BC}"/>
                              </a:ext>
                            </a:extLst>
                          </p:cNvPr>
                          <p:cNvSpPr/>
                          <p:nvPr/>
                        </p:nvSpPr>
                        <p:spPr>
                          <a:xfrm>
                            <a:off x="266188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9" name="Rectangle 78">
                            <a:extLst>
                              <a:ext uri="{FF2B5EF4-FFF2-40B4-BE49-F238E27FC236}">
                                <a16:creationId xmlns:a16="http://schemas.microsoft.com/office/drawing/2014/main" id="{7708090F-C491-7293-E726-7A95DB6A63A0}"/>
                              </a:ext>
                            </a:extLst>
                          </p:cNvPr>
                          <p:cNvSpPr/>
                          <p:nvPr/>
                        </p:nvSpPr>
                        <p:spPr>
                          <a:xfrm>
                            <a:off x="2856794"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0" name="Rectangle 79">
                            <a:extLst>
                              <a:ext uri="{FF2B5EF4-FFF2-40B4-BE49-F238E27FC236}">
                                <a16:creationId xmlns:a16="http://schemas.microsoft.com/office/drawing/2014/main" id="{6AD87A92-FF7B-A86A-99E9-432C1548747E}"/>
                              </a:ext>
                            </a:extLst>
                          </p:cNvPr>
                          <p:cNvSpPr/>
                          <p:nvPr/>
                        </p:nvSpPr>
                        <p:spPr>
                          <a:xfrm>
                            <a:off x="305114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6" name="Group 25">
                          <a:extLst>
                            <a:ext uri="{FF2B5EF4-FFF2-40B4-BE49-F238E27FC236}">
                              <a16:creationId xmlns:a16="http://schemas.microsoft.com/office/drawing/2014/main" id="{A2CB7D71-9F2A-569A-9946-CBB3484CABA7}"/>
                            </a:ext>
                          </a:extLst>
                        </p:cNvPr>
                        <p:cNvGrpSpPr/>
                        <p:nvPr/>
                      </p:nvGrpSpPr>
                      <p:grpSpPr>
                        <a:xfrm flipH="1">
                          <a:off x="2791259" y="2856332"/>
                          <a:ext cx="962338" cy="962337"/>
                          <a:chOff x="3398408" y="2296653"/>
                          <a:chExt cx="2137420" cy="2137419"/>
                        </a:xfrm>
                      </p:grpSpPr>
                      <p:sp>
                        <p:nvSpPr>
                          <p:cNvPr id="61" name="Right Arrow 60">
                            <a:extLst>
                              <a:ext uri="{FF2B5EF4-FFF2-40B4-BE49-F238E27FC236}">
                                <a16:creationId xmlns:a16="http://schemas.microsoft.com/office/drawing/2014/main" id="{8A96E1CD-BF75-A496-972A-EF213F706C08}"/>
                              </a:ext>
                            </a:extLst>
                          </p:cNvPr>
                          <p:cNvSpPr/>
                          <p:nvPr/>
                        </p:nvSpPr>
                        <p:spPr>
                          <a:xfrm rot="16200000">
                            <a:off x="3383524" y="3350133"/>
                            <a:ext cx="1332000" cy="74471"/>
                          </a:xfrm>
                          <a:prstGeom prst="rightArrow">
                            <a:avLst/>
                          </a:prstGeom>
                          <a:solidFill>
                            <a:srgbClr val="00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2" name="Right Arrow 61">
                            <a:extLst>
                              <a:ext uri="{FF2B5EF4-FFF2-40B4-BE49-F238E27FC236}">
                                <a16:creationId xmlns:a16="http://schemas.microsoft.com/office/drawing/2014/main" id="{4FE049F3-334E-E861-6706-8AC8EE3C64B2}"/>
                              </a:ext>
                            </a:extLst>
                          </p:cNvPr>
                          <p:cNvSpPr/>
                          <p:nvPr/>
                        </p:nvSpPr>
                        <p:spPr>
                          <a:xfrm rot="16200000">
                            <a:off x="4479546" y="3347277"/>
                            <a:ext cx="540000" cy="74471"/>
                          </a:xfrm>
                          <a:prstGeom prst="rightArrow">
                            <a:avLst/>
                          </a:prstGeom>
                          <a:solidFill>
                            <a:srgbClr val="00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63" name="Group 62">
                            <a:extLst>
                              <a:ext uri="{FF2B5EF4-FFF2-40B4-BE49-F238E27FC236}">
                                <a16:creationId xmlns:a16="http://schemas.microsoft.com/office/drawing/2014/main" id="{7FC54237-46EE-38A8-39DD-E340156107FE}"/>
                              </a:ext>
                            </a:extLst>
                          </p:cNvPr>
                          <p:cNvGrpSpPr/>
                          <p:nvPr/>
                        </p:nvGrpSpPr>
                        <p:grpSpPr>
                          <a:xfrm>
                            <a:off x="3398408" y="2296653"/>
                            <a:ext cx="2137420" cy="2137419"/>
                            <a:chOff x="3398408" y="2296653"/>
                            <a:chExt cx="2137420" cy="2137419"/>
                          </a:xfrm>
                        </p:grpSpPr>
                        <p:grpSp>
                          <p:nvGrpSpPr>
                            <p:cNvPr id="64" name="Group 63">
                              <a:extLst>
                                <a:ext uri="{FF2B5EF4-FFF2-40B4-BE49-F238E27FC236}">
                                  <a16:creationId xmlns:a16="http://schemas.microsoft.com/office/drawing/2014/main" id="{AD3C5F09-9238-ED7B-D864-D09D46A5D400}"/>
                                </a:ext>
                              </a:extLst>
                            </p:cNvPr>
                            <p:cNvGrpSpPr/>
                            <p:nvPr/>
                          </p:nvGrpSpPr>
                          <p:grpSpPr>
                            <a:xfrm>
                              <a:off x="3620574" y="2499881"/>
                              <a:ext cx="1693818" cy="1777452"/>
                              <a:chOff x="5024926" y="1755281"/>
                              <a:chExt cx="1295449" cy="1359415"/>
                            </a:xfrm>
                          </p:grpSpPr>
                          <p:sp>
                            <p:nvSpPr>
                              <p:cNvPr id="66" name="Rectangle 65">
                                <a:extLst>
                                  <a:ext uri="{FF2B5EF4-FFF2-40B4-BE49-F238E27FC236}">
                                    <a16:creationId xmlns:a16="http://schemas.microsoft.com/office/drawing/2014/main" id="{279EC8E7-4A8E-8059-D70F-66FA1D69857E}"/>
                                  </a:ext>
                                </a:extLst>
                              </p:cNvPr>
                              <p:cNvSpPr/>
                              <p:nvPr/>
                            </p:nvSpPr>
                            <p:spPr>
                              <a:xfrm>
                                <a:off x="5024926" y="3060696"/>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Rectangle 66">
                                <a:extLst>
                                  <a:ext uri="{FF2B5EF4-FFF2-40B4-BE49-F238E27FC236}">
                                    <a16:creationId xmlns:a16="http://schemas.microsoft.com/office/drawing/2014/main" id="{BFA4491D-D338-FB14-9179-98EB1F804E6E}"/>
                                  </a:ext>
                                </a:extLst>
                              </p:cNvPr>
                              <p:cNvSpPr/>
                              <p:nvPr/>
                            </p:nvSpPr>
                            <p:spPr>
                              <a:xfrm>
                                <a:off x="5024926" y="2981586"/>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8" name="Rectangle 67">
                                <a:extLst>
                                  <a:ext uri="{FF2B5EF4-FFF2-40B4-BE49-F238E27FC236}">
                                    <a16:creationId xmlns:a16="http://schemas.microsoft.com/office/drawing/2014/main" id="{AF35D68B-35BD-BE98-320E-3D0006CE9CB1}"/>
                                  </a:ext>
                                </a:extLst>
                              </p:cNvPr>
                              <p:cNvSpPr/>
                              <p:nvPr/>
                            </p:nvSpPr>
                            <p:spPr>
                              <a:xfrm>
                                <a:off x="5672375" y="2825032"/>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9" name="Rectangle 68">
                                <a:extLst>
                                  <a:ext uri="{FF2B5EF4-FFF2-40B4-BE49-F238E27FC236}">
                                    <a16:creationId xmlns:a16="http://schemas.microsoft.com/office/drawing/2014/main" id="{459341BC-6250-17D2-2AE3-2B1D17684199}"/>
                                  </a:ext>
                                </a:extLst>
                              </p:cNvPr>
                              <p:cNvSpPr/>
                              <p:nvPr/>
                            </p:nvSpPr>
                            <p:spPr>
                              <a:xfrm>
                                <a:off x="5672375" y="2676022"/>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Rectangle 69">
                                <a:extLst>
                                  <a:ext uri="{FF2B5EF4-FFF2-40B4-BE49-F238E27FC236}">
                                    <a16:creationId xmlns:a16="http://schemas.microsoft.com/office/drawing/2014/main" id="{B3667745-4CA0-9117-2F56-738B03BF16B0}"/>
                                  </a:ext>
                                </a:extLst>
                              </p:cNvPr>
                              <p:cNvSpPr/>
                              <p:nvPr/>
                            </p:nvSpPr>
                            <p:spPr>
                              <a:xfrm>
                                <a:off x="6104375" y="2461647"/>
                                <a:ext cx="216000" cy="1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1" name="Rectangle 70">
                                <a:extLst>
                                  <a:ext uri="{FF2B5EF4-FFF2-40B4-BE49-F238E27FC236}">
                                    <a16:creationId xmlns:a16="http://schemas.microsoft.com/office/drawing/2014/main" id="{1778B6D9-1B1B-4074-EA47-196BF89D0FC4}"/>
                                  </a:ext>
                                </a:extLst>
                              </p:cNvPr>
                              <p:cNvSpPr/>
                              <p:nvPr/>
                            </p:nvSpPr>
                            <p:spPr>
                              <a:xfrm>
                                <a:off x="6104375" y="2237458"/>
                                <a:ext cx="216000" cy="1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2" name="Rectangle 71">
                                <a:extLst>
                                  <a:ext uri="{FF2B5EF4-FFF2-40B4-BE49-F238E27FC236}">
                                    <a16:creationId xmlns:a16="http://schemas.microsoft.com/office/drawing/2014/main" id="{47ABC82D-2E29-DD25-47C3-BF3642307861}"/>
                                  </a:ext>
                                </a:extLst>
                              </p:cNvPr>
                              <p:cNvSpPr/>
                              <p:nvPr/>
                            </p:nvSpPr>
                            <p:spPr>
                              <a:xfrm>
                                <a:off x="5024926" y="1834391"/>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3" name="Rectangle 72">
                                <a:extLst>
                                  <a:ext uri="{FF2B5EF4-FFF2-40B4-BE49-F238E27FC236}">
                                    <a16:creationId xmlns:a16="http://schemas.microsoft.com/office/drawing/2014/main" id="{A95D87F3-4B2E-60B2-3939-5DBFA9B98975}"/>
                                  </a:ext>
                                </a:extLst>
                              </p:cNvPr>
                              <p:cNvSpPr/>
                              <p:nvPr/>
                            </p:nvSpPr>
                            <p:spPr>
                              <a:xfrm>
                                <a:off x="5024926" y="1755281"/>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4" name="Rectangle 73">
                                <a:extLst>
                                  <a:ext uri="{FF2B5EF4-FFF2-40B4-BE49-F238E27FC236}">
                                    <a16:creationId xmlns:a16="http://schemas.microsoft.com/office/drawing/2014/main" id="{7BBFD572-7A49-731D-1407-67DC597DB58A}"/>
                                  </a:ext>
                                </a:extLst>
                              </p:cNvPr>
                              <p:cNvSpPr/>
                              <p:nvPr/>
                            </p:nvSpPr>
                            <p:spPr>
                              <a:xfrm>
                                <a:off x="5672375" y="2078411"/>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5" name="Rectangle 74">
                                <a:extLst>
                                  <a:ext uri="{FF2B5EF4-FFF2-40B4-BE49-F238E27FC236}">
                                    <a16:creationId xmlns:a16="http://schemas.microsoft.com/office/drawing/2014/main" id="{C8BAF4EB-D7C6-1980-2D2A-E1A739105465}"/>
                                  </a:ext>
                                </a:extLst>
                              </p:cNvPr>
                              <p:cNvSpPr/>
                              <p:nvPr/>
                            </p:nvSpPr>
                            <p:spPr>
                              <a:xfrm>
                                <a:off x="5672375" y="1929401"/>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65" name="Rounded Rectangle 64">
                              <a:extLst>
                                <a:ext uri="{FF2B5EF4-FFF2-40B4-BE49-F238E27FC236}">
                                  <a16:creationId xmlns:a16="http://schemas.microsoft.com/office/drawing/2014/main" id="{33DA461F-184E-C501-F052-D9633ACA4EBD}"/>
                                </a:ext>
                              </a:extLst>
                            </p:cNvPr>
                            <p:cNvSpPr/>
                            <p:nvPr/>
                          </p:nvSpPr>
                          <p:spPr>
                            <a:xfrm>
                              <a:off x="3398408" y="2296653"/>
                              <a:ext cx="2137420" cy="2137419"/>
                            </a:xfrm>
                            <a:prstGeom prst="roundRect">
                              <a:avLst>
                                <a:gd name="adj" fmla="val 23314"/>
                              </a:avLst>
                            </a:prstGeom>
                            <a:noFill/>
                            <a:ln w="952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grpSp>
                    </p:grpSp>
                    <p:grpSp>
                      <p:nvGrpSpPr>
                        <p:cNvPr id="27" name="Group 26">
                          <a:extLst>
                            <a:ext uri="{FF2B5EF4-FFF2-40B4-BE49-F238E27FC236}">
                              <a16:creationId xmlns:a16="http://schemas.microsoft.com/office/drawing/2014/main" id="{1BA6C3D3-6575-F426-B8D4-901BDE6A87B0}"/>
                            </a:ext>
                          </a:extLst>
                        </p:cNvPr>
                        <p:cNvGrpSpPr/>
                        <p:nvPr/>
                      </p:nvGrpSpPr>
                      <p:grpSpPr>
                        <a:xfrm>
                          <a:off x="2935600" y="4064433"/>
                          <a:ext cx="654481" cy="130823"/>
                          <a:chOff x="2273181" y="3315766"/>
                          <a:chExt cx="972319" cy="194355"/>
                        </a:xfrm>
                        <a:solidFill>
                          <a:schemeClr val="bg1">
                            <a:lumMod val="85000"/>
                          </a:schemeClr>
                        </a:solidFill>
                      </p:grpSpPr>
                      <p:sp>
                        <p:nvSpPr>
                          <p:cNvPr id="56" name="Rectangle 55">
                            <a:extLst>
                              <a:ext uri="{FF2B5EF4-FFF2-40B4-BE49-F238E27FC236}">
                                <a16:creationId xmlns:a16="http://schemas.microsoft.com/office/drawing/2014/main" id="{66C2A5EA-0223-BE34-7689-F7DABEE99D81}"/>
                              </a:ext>
                            </a:extLst>
                          </p:cNvPr>
                          <p:cNvSpPr/>
                          <p:nvPr/>
                        </p:nvSpPr>
                        <p:spPr>
                          <a:xfrm>
                            <a:off x="2273181" y="3315768"/>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7" name="Rectangle 56">
                            <a:extLst>
                              <a:ext uri="{FF2B5EF4-FFF2-40B4-BE49-F238E27FC236}">
                                <a16:creationId xmlns:a16="http://schemas.microsoft.com/office/drawing/2014/main" id="{F30C33F7-8272-143C-1C48-D0847D7AA1FA}"/>
                              </a:ext>
                            </a:extLst>
                          </p:cNvPr>
                          <p:cNvSpPr/>
                          <p:nvPr/>
                        </p:nvSpPr>
                        <p:spPr>
                          <a:xfrm>
                            <a:off x="2467534" y="3315767"/>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8" name="Rectangle 57">
                            <a:extLst>
                              <a:ext uri="{FF2B5EF4-FFF2-40B4-BE49-F238E27FC236}">
                                <a16:creationId xmlns:a16="http://schemas.microsoft.com/office/drawing/2014/main" id="{86D1CE04-B33D-A2D1-7BCB-DADE1A41D2E6}"/>
                              </a:ext>
                            </a:extLst>
                          </p:cNvPr>
                          <p:cNvSpPr/>
                          <p:nvPr/>
                        </p:nvSpPr>
                        <p:spPr>
                          <a:xfrm>
                            <a:off x="266188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9" name="Rectangle 58">
                            <a:extLst>
                              <a:ext uri="{FF2B5EF4-FFF2-40B4-BE49-F238E27FC236}">
                                <a16:creationId xmlns:a16="http://schemas.microsoft.com/office/drawing/2014/main" id="{417AF071-CAE7-6E24-4D23-2DA1CEB61ACF}"/>
                              </a:ext>
                            </a:extLst>
                          </p:cNvPr>
                          <p:cNvSpPr/>
                          <p:nvPr/>
                        </p:nvSpPr>
                        <p:spPr>
                          <a:xfrm>
                            <a:off x="2856794"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0" name="Rectangle 59">
                            <a:extLst>
                              <a:ext uri="{FF2B5EF4-FFF2-40B4-BE49-F238E27FC236}">
                                <a16:creationId xmlns:a16="http://schemas.microsoft.com/office/drawing/2014/main" id="{5137DDF1-1C0A-5A50-6B8B-55CFED62FE2C}"/>
                              </a:ext>
                            </a:extLst>
                          </p:cNvPr>
                          <p:cNvSpPr/>
                          <p:nvPr/>
                        </p:nvSpPr>
                        <p:spPr>
                          <a:xfrm>
                            <a:off x="305114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8" name="Group 27">
                          <a:extLst>
                            <a:ext uri="{FF2B5EF4-FFF2-40B4-BE49-F238E27FC236}">
                              <a16:creationId xmlns:a16="http://schemas.microsoft.com/office/drawing/2014/main" id="{F7863600-36DB-D4CC-C462-84C00B033234}"/>
                            </a:ext>
                          </a:extLst>
                        </p:cNvPr>
                        <p:cNvGrpSpPr/>
                        <p:nvPr/>
                      </p:nvGrpSpPr>
                      <p:grpSpPr>
                        <a:xfrm>
                          <a:off x="2941513" y="2461188"/>
                          <a:ext cx="654481" cy="130823"/>
                          <a:chOff x="2273181" y="3315766"/>
                          <a:chExt cx="972319" cy="194355"/>
                        </a:xfrm>
                      </p:grpSpPr>
                      <p:sp>
                        <p:nvSpPr>
                          <p:cNvPr id="51" name="Rectangle 50">
                            <a:extLst>
                              <a:ext uri="{FF2B5EF4-FFF2-40B4-BE49-F238E27FC236}">
                                <a16:creationId xmlns:a16="http://schemas.microsoft.com/office/drawing/2014/main" id="{9A256027-58D2-3C12-0949-377657731174}"/>
                              </a:ext>
                            </a:extLst>
                          </p:cNvPr>
                          <p:cNvSpPr/>
                          <p:nvPr/>
                        </p:nvSpPr>
                        <p:spPr>
                          <a:xfrm>
                            <a:off x="2273181" y="3315768"/>
                            <a:ext cx="194353" cy="194353"/>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2" name="Rectangle 51">
                            <a:extLst>
                              <a:ext uri="{FF2B5EF4-FFF2-40B4-BE49-F238E27FC236}">
                                <a16:creationId xmlns:a16="http://schemas.microsoft.com/office/drawing/2014/main" id="{1319EC2F-F290-3904-58E9-A0725AA154C4}"/>
                              </a:ext>
                            </a:extLst>
                          </p:cNvPr>
                          <p:cNvSpPr/>
                          <p:nvPr/>
                        </p:nvSpPr>
                        <p:spPr>
                          <a:xfrm>
                            <a:off x="2467534" y="3315767"/>
                            <a:ext cx="194353" cy="194353"/>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3" name="Rectangle 52">
                            <a:extLst>
                              <a:ext uri="{FF2B5EF4-FFF2-40B4-BE49-F238E27FC236}">
                                <a16:creationId xmlns:a16="http://schemas.microsoft.com/office/drawing/2014/main" id="{2CEABA6A-35A3-05A2-204A-371919F8FFA1}"/>
                              </a:ext>
                            </a:extLst>
                          </p:cNvPr>
                          <p:cNvSpPr/>
                          <p:nvPr/>
                        </p:nvSpPr>
                        <p:spPr>
                          <a:xfrm>
                            <a:off x="2661887" y="3315766"/>
                            <a:ext cx="194353" cy="194353"/>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Rectangle 53">
                            <a:extLst>
                              <a:ext uri="{FF2B5EF4-FFF2-40B4-BE49-F238E27FC236}">
                                <a16:creationId xmlns:a16="http://schemas.microsoft.com/office/drawing/2014/main" id="{FF4FBB57-BF19-8EE7-6D96-E2D9CD8E9622}"/>
                              </a:ext>
                            </a:extLst>
                          </p:cNvPr>
                          <p:cNvSpPr/>
                          <p:nvPr/>
                        </p:nvSpPr>
                        <p:spPr>
                          <a:xfrm>
                            <a:off x="2856794" y="3315766"/>
                            <a:ext cx="194353" cy="194353"/>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5" name="Rectangle 54">
                            <a:extLst>
                              <a:ext uri="{FF2B5EF4-FFF2-40B4-BE49-F238E27FC236}">
                                <a16:creationId xmlns:a16="http://schemas.microsoft.com/office/drawing/2014/main" id="{54543623-3A44-8B74-409A-B3FE3F30C764}"/>
                              </a:ext>
                            </a:extLst>
                          </p:cNvPr>
                          <p:cNvSpPr/>
                          <p:nvPr/>
                        </p:nvSpPr>
                        <p:spPr>
                          <a:xfrm>
                            <a:off x="3051147" y="3315766"/>
                            <a:ext cx="194353" cy="194353"/>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FB6A4C9-0E49-9CD4-5834-983B2A38343B}"/>
                                </a:ext>
                              </a:extLst>
                            </p:cNvPr>
                            <p:cNvSpPr txBox="1"/>
                            <p:nvPr/>
                          </p:nvSpPr>
                          <p:spPr>
                            <a:xfrm>
                              <a:off x="1300302" y="2403488"/>
                              <a:ext cx="339132"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0</m:t>
                                        </m:r>
                                      </m:sub>
                                    </m:sSub>
                                  </m:oMath>
                                </m:oMathPara>
                              </a14:m>
                              <a:endParaRPr lang="en-CN" sz="1000" dirty="0"/>
                            </a:p>
                          </p:txBody>
                        </p:sp>
                      </mc:Choice>
                      <mc:Fallback xmlns="">
                        <p:sp>
                          <p:nvSpPr>
                            <p:cNvPr id="1032" name="TextBox 1031">
                              <a:extLst>
                                <a:ext uri="{FF2B5EF4-FFF2-40B4-BE49-F238E27FC236}">
                                  <a16:creationId xmlns:a16="http://schemas.microsoft.com/office/drawing/2014/main" id="{68F0FA4B-EF50-ACB7-BEE6-29BD1F05F4A6}"/>
                                </a:ext>
                              </a:extLst>
                            </p:cNvPr>
                            <p:cNvSpPr txBox="1">
                              <a:spLocks noRot="1" noChangeAspect="1" noMove="1" noResize="1" noEditPoints="1" noAdjustHandles="1" noChangeArrowheads="1" noChangeShapeType="1" noTextEdit="1"/>
                            </p:cNvSpPr>
                            <p:nvPr/>
                          </p:nvSpPr>
                          <p:spPr>
                            <a:xfrm>
                              <a:off x="1300302" y="2403488"/>
                              <a:ext cx="339132" cy="246221"/>
                            </a:xfrm>
                            <a:prstGeom prst="rect">
                              <a:avLst/>
                            </a:prstGeom>
                            <a:blipFill>
                              <a:blip r:embed="rId1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349152F-DFA3-F9F2-3568-8B428D9CACF0}"/>
                                </a:ext>
                              </a:extLst>
                            </p:cNvPr>
                            <p:cNvSpPr txBox="1"/>
                            <p:nvPr/>
                          </p:nvSpPr>
                          <p:spPr>
                            <a:xfrm>
                              <a:off x="1230790" y="2875258"/>
                              <a:ext cx="450636"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oMath>
                                </m:oMathPara>
                              </a14:m>
                              <a:endParaRPr lang="en-CN" sz="1000" dirty="0"/>
                            </a:p>
                          </p:txBody>
                        </p:sp>
                      </mc:Choice>
                      <mc:Fallback xmlns="">
                        <p:sp>
                          <p:nvSpPr>
                            <p:cNvPr id="1045" name="TextBox 1044">
                              <a:extLst>
                                <a:ext uri="{FF2B5EF4-FFF2-40B4-BE49-F238E27FC236}">
                                  <a16:creationId xmlns:a16="http://schemas.microsoft.com/office/drawing/2014/main" id="{2495D447-E5DB-4ECE-F932-7608EEB50CBE}"/>
                                </a:ext>
                              </a:extLst>
                            </p:cNvPr>
                            <p:cNvSpPr txBox="1">
                              <a:spLocks noRot="1" noChangeAspect="1" noMove="1" noResize="1" noEditPoints="1" noAdjustHandles="1" noChangeArrowheads="1" noChangeShapeType="1" noTextEdit="1"/>
                            </p:cNvSpPr>
                            <p:nvPr/>
                          </p:nvSpPr>
                          <p:spPr>
                            <a:xfrm>
                              <a:off x="1230790" y="2875258"/>
                              <a:ext cx="450636" cy="246221"/>
                            </a:xfrm>
                            <a:prstGeom prst="rect">
                              <a:avLst/>
                            </a:prstGeom>
                            <a:blipFill>
                              <a:blip r:embed="rId13"/>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4AB18BF-A4F9-82B3-53A8-14BAB69664C6}"/>
                                </a:ext>
                              </a:extLst>
                            </p:cNvPr>
                            <p:cNvSpPr txBox="1"/>
                            <p:nvPr/>
                          </p:nvSpPr>
                          <p:spPr>
                            <a:xfrm>
                              <a:off x="1307621" y="3997367"/>
                              <a:ext cx="3497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𝑇</m:t>
                                        </m:r>
                                      </m:sub>
                                    </m:sSub>
                                  </m:oMath>
                                </m:oMathPara>
                              </a14:m>
                              <a:endParaRPr lang="en-CN" sz="1000" dirty="0"/>
                            </a:p>
                          </p:txBody>
                        </p:sp>
                      </mc:Choice>
                      <mc:Fallback xmlns="">
                        <p:sp>
                          <p:nvSpPr>
                            <p:cNvPr id="1046" name="TextBox 1045">
                              <a:extLst>
                                <a:ext uri="{FF2B5EF4-FFF2-40B4-BE49-F238E27FC236}">
                                  <a16:creationId xmlns:a16="http://schemas.microsoft.com/office/drawing/2014/main" id="{CCD516E1-11FE-E5F7-4626-4BE99FA86289}"/>
                                </a:ext>
                              </a:extLst>
                            </p:cNvPr>
                            <p:cNvSpPr txBox="1">
                              <a:spLocks noRot="1" noChangeAspect="1" noMove="1" noResize="1" noEditPoints="1" noAdjustHandles="1" noChangeArrowheads="1" noChangeShapeType="1" noTextEdit="1"/>
                            </p:cNvSpPr>
                            <p:nvPr/>
                          </p:nvSpPr>
                          <p:spPr>
                            <a:xfrm>
                              <a:off x="1307621" y="3997367"/>
                              <a:ext cx="349711" cy="246221"/>
                            </a:xfrm>
                            <a:prstGeom prst="rect">
                              <a:avLst/>
                            </a:prstGeom>
                            <a:blipFill>
                              <a:blip r:embed="rId14"/>
                              <a:stretch>
                                <a:fillRect/>
                              </a:stretch>
                            </a:blipFill>
                          </p:spPr>
                          <p:txBody>
                            <a:bodyPr/>
                            <a:lstStyle/>
                            <a:p>
                              <a:r>
                                <a:rPr lang="en-CN">
                                  <a:noFill/>
                                </a:rPr>
                                <a:t> </a:t>
                              </a:r>
                            </a:p>
                          </p:txBody>
                        </p:sp>
                      </mc:Fallback>
                    </mc:AlternateContent>
                    <p:cxnSp>
                      <p:nvCxnSpPr>
                        <p:cNvPr id="32" name="Straight Arrow Connector 31">
                          <a:extLst>
                            <a:ext uri="{FF2B5EF4-FFF2-40B4-BE49-F238E27FC236}">
                              <a16:creationId xmlns:a16="http://schemas.microsoft.com/office/drawing/2014/main" id="{4E53C76B-ED1B-649C-115D-9ABEC4EBDEC1}"/>
                            </a:ext>
                          </a:extLst>
                        </p:cNvPr>
                        <p:cNvCxnSpPr>
                          <a:cxnSpLocks/>
                          <a:stCxn id="21" idx="0"/>
                          <a:endCxn id="88" idx="0"/>
                        </p:cNvCxnSpPr>
                        <p:nvPr/>
                      </p:nvCxnSpPr>
                      <p:spPr>
                        <a:xfrm>
                          <a:off x="2020419" y="2073087"/>
                          <a:ext cx="346" cy="388102"/>
                        </a:xfrm>
                        <a:prstGeom prst="straightConnector1">
                          <a:avLst/>
                        </a:prstGeom>
                        <a:ln w="158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423EE69-6E1F-A748-0257-D5A79C848A5F}"/>
                            </a:ext>
                          </a:extLst>
                        </p:cNvPr>
                        <p:cNvCxnSpPr>
                          <a:cxnSpLocks/>
                          <a:stCxn id="65" idx="0"/>
                          <a:endCxn id="53" idx="2"/>
                        </p:cNvCxnSpPr>
                        <p:nvPr/>
                      </p:nvCxnSpPr>
                      <p:spPr>
                        <a:xfrm flipH="1" flipV="1">
                          <a:off x="3268567" y="2592010"/>
                          <a:ext cx="3861" cy="264322"/>
                        </a:xfrm>
                        <a:prstGeom prst="straightConnector1">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8F4B55-3A0F-B9DB-AF1C-C5D93607136C}"/>
                            </a:ext>
                          </a:extLst>
                        </p:cNvPr>
                        <p:cNvCxnSpPr>
                          <a:cxnSpLocks/>
                          <a:stCxn id="58" idx="0"/>
                          <a:endCxn id="65" idx="2"/>
                        </p:cNvCxnSpPr>
                        <p:nvPr/>
                      </p:nvCxnSpPr>
                      <p:spPr>
                        <a:xfrm flipV="1">
                          <a:off x="3262654" y="3818669"/>
                          <a:ext cx="9774" cy="245764"/>
                        </a:xfrm>
                        <a:prstGeom prst="straightConnector1">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FA77534-62E2-6649-180A-7FE22DB1BAD2}"/>
                            </a:ext>
                          </a:extLst>
                        </p:cNvPr>
                        <p:cNvCxnSpPr>
                          <a:cxnSpLocks/>
                          <a:stCxn id="53" idx="0"/>
                          <a:endCxn id="22" idx="0"/>
                        </p:cNvCxnSpPr>
                        <p:nvPr/>
                      </p:nvCxnSpPr>
                      <p:spPr>
                        <a:xfrm flipV="1">
                          <a:off x="3268567" y="2073086"/>
                          <a:ext cx="187" cy="388102"/>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BE8B0E2-340C-135B-A20A-6E053CF70C2E}"/>
                            </a:ext>
                          </a:extLst>
                        </p:cNvPr>
                        <p:cNvCxnSpPr>
                          <a:cxnSpLocks/>
                          <a:stCxn id="48" idx="2"/>
                          <a:endCxn id="78" idx="0"/>
                        </p:cNvCxnSpPr>
                        <p:nvPr/>
                      </p:nvCxnSpPr>
                      <p:spPr>
                        <a:xfrm>
                          <a:off x="2019289" y="3574856"/>
                          <a:ext cx="943" cy="489577"/>
                        </a:xfrm>
                        <a:prstGeom prst="straightConnector1">
                          <a:avLst/>
                        </a:prstGeom>
                        <a:ln w="158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EACF1A1-F658-086A-AB36-209C931CF5BF}"/>
                            </a:ext>
                          </a:extLst>
                        </p:cNvPr>
                        <p:cNvCxnSpPr>
                          <a:cxnSpLocks/>
                          <a:stCxn id="88" idx="2"/>
                          <a:endCxn id="83" idx="0"/>
                        </p:cNvCxnSpPr>
                        <p:nvPr/>
                      </p:nvCxnSpPr>
                      <p:spPr>
                        <a:xfrm flipH="1">
                          <a:off x="2020232" y="2592011"/>
                          <a:ext cx="533" cy="340846"/>
                        </a:xfrm>
                        <a:prstGeom prst="straightConnector1">
                          <a:avLst/>
                        </a:prstGeom>
                        <a:ln w="158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FE428237-86F6-A0DB-5EED-D842344AA8A3}"/>
                            </a:ext>
                          </a:extLst>
                        </p:cNvPr>
                        <p:cNvGrpSpPr/>
                        <p:nvPr/>
                      </p:nvGrpSpPr>
                      <p:grpSpPr>
                        <a:xfrm>
                          <a:off x="1692235" y="3444034"/>
                          <a:ext cx="654481" cy="130823"/>
                          <a:chOff x="2273181" y="3315766"/>
                          <a:chExt cx="972319" cy="194355"/>
                        </a:xfrm>
                      </p:grpSpPr>
                      <p:sp>
                        <p:nvSpPr>
                          <p:cNvPr id="46" name="Rectangle 45">
                            <a:extLst>
                              <a:ext uri="{FF2B5EF4-FFF2-40B4-BE49-F238E27FC236}">
                                <a16:creationId xmlns:a16="http://schemas.microsoft.com/office/drawing/2014/main" id="{F81BF661-DF61-1B56-D051-C8859B3BF739}"/>
                              </a:ext>
                            </a:extLst>
                          </p:cNvPr>
                          <p:cNvSpPr/>
                          <p:nvPr/>
                        </p:nvSpPr>
                        <p:spPr>
                          <a:xfrm>
                            <a:off x="2273181" y="3315768"/>
                            <a:ext cx="194353" cy="194353"/>
                          </a:xfrm>
                          <a:prstGeom prst="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47" name="Rectangle 46">
                            <a:extLst>
                              <a:ext uri="{FF2B5EF4-FFF2-40B4-BE49-F238E27FC236}">
                                <a16:creationId xmlns:a16="http://schemas.microsoft.com/office/drawing/2014/main" id="{E2407E63-DC12-2B52-049C-0DEB43A3DFDE}"/>
                              </a:ext>
                            </a:extLst>
                          </p:cNvPr>
                          <p:cNvSpPr/>
                          <p:nvPr/>
                        </p:nvSpPr>
                        <p:spPr>
                          <a:xfrm>
                            <a:off x="2467534" y="3315767"/>
                            <a:ext cx="194353" cy="19435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8" name="Rectangle 47">
                            <a:extLst>
                              <a:ext uri="{FF2B5EF4-FFF2-40B4-BE49-F238E27FC236}">
                                <a16:creationId xmlns:a16="http://schemas.microsoft.com/office/drawing/2014/main" id="{46E96951-3A67-C8E5-7552-3E8F9CA101EB}"/>
                              </a:ext>
                            </a:extLst>
                          </p:cNvPr>
                          <p:cNvSpPr/>
                          <p:nvPr/>
                        </p:nvSpPr>
                        <p:spPr>
                          <a:xfrm>
                            <a:off x="2661887" y="3315766"/>
                            <a:ext cx="194353" cy="194353"/>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D272E170-8EFC-CD9D-42A4-2785DC6127B5}"/>
                              </a:ext>
                            </a:extLst>
                          </p:cNvPr>
                          <p:cNvSpPr/>
                          <p:nvPr/>
                        </p:nvSpPr>
                        <p:spPr>
                          <a:xfrm>
                            <a:off x="2856794" y="3315766"/>
                            <a:ext cx="194353" cy="194353"/>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3D10C124-A50F-905A-84F1-2AF3A52F72B9}"/>
                              </a:ext>
                            </a:extLst>
                          </p:cNvPr>
                          <p:cNvSpPr/>
                          <p:nvPr/>
                        </p:nvSpPr>
                        <p:spPr>
                          <a:xfrm>
                            <a:off x="3051147" y="3315766"/>
                            <a:ext cx="194353" cy="194353"/>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8129C40-ABE3-EF5F-E112-CA7E1223CD01}"/>
                                </a:ext>
                              </a:extLst>
                            </p:cNvPr>
                            <p:cNvSpPr txBox="1"/>
                            <p:nvPr/>
                          </p:nvSpPr>
                          <p:spPr>
                            <a:xfrm>
                              <a:off x="1324959" y="3375980"/>
                              <a:ext cx="328808"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oMath>
                                </m:oMathPara>
                              </a14:m>
                              <a:endParaRPr lang="en-CN" sz="1000" dirty="0"/>
                            </a:p>
                          </p:txBody>
                        </p:sp>
                      </mc:Choice>
                      <mc:Fallback xmlns="">
                        <p:sp>
                          <p:nvSpPr>
                            <p:cNvPr id="1085" name="TextBox 1084">
                              <a:extLst>
                                <a:ext uri="{FF2B5EF4-FFF2-40B4-BE49-F238E27FC236}">
                                  <a16:creationId xmlns:a16="http://schemas.microsoft.com/office/drawing/2014/main" id="{745945D4-A451-F973-CB4C-50209EAD70D6}"/>
                                </a:ext>
                              </a:extLst>
                            </p:cNvPr>
                            <p:cNvSpPr txBox="1">
                              <a:spLocks noRot="1" noChangeAspect="1" noMove="1" noResize="1" noEditPoints="1" noAdjustHandles="1" noChangeArrowheads="1" noChangeShapeType="1" noTextEdit="1"/>
                            </p:cNvSpPr>
                            <p:nvPr/>
                          </p:nvSpPr>
                          <p:spPr>
                            <a:xfrm>
                              <a:off x="1324959" y="3375980"/>
                              <a:ext cx="328808" cy="246221"/>
                            </a:xfrm>
                            <a:prstGeom prst="rect">
                              <a:avLst/>
                            </a:prstGeom>
                            <a:blipFill>
                              <a:blip r:embed="rId15"/>
                              <a:stretch>
                                <a:fillRect/>
                              </a:stretch>
                            </a:blipFill>
                          </p:spPr>
                          <p:txBody>
                            <a:bodyPr/>
                            <a:lstStyle/>
                            <a:p>
                              <a:r>
                                <a:rPr lang="en-CN">
                                  <a:noFill/>
                                </a:rPr>
                                <a:t> </a:t>
                              </a:r>
                            </a:p>
                          </p:txBody>
                        </p:sp>
                      </mc:Fallback>
                    </mc:AlternateContent>
                    <p:cxnSp>
                      <p:nvCxnSpPr>
                        <p:cNvPr id="40" name="Straight Arrow Connector 39">
                          <a:extLst>
                            <a:ext uri="{FF2B5EF4-FFF2-40B4-BE49-F238E27FC236}">
                              <a16:creationId xmlns:a16="http://schemas.microsoft.com/office/drawing/2014/main" id="{616F2337-56BB-BD48-CB44-E4C9ACDA85E1}"/>
                            </a:ext>
                          </a:extLst>
                        </p:cNvPr>
                        <p:cNvCxnSpPr>
                          <a:cxnSpLocks/>
                          <a:stCxn id="83" idx="2"/>
                          <a:endCxn id="48" idx="0"/>
                        </p:cNvCxnSpPr>
                        <p:nvPr/>
                      </p:nvCxnSpPr>
                      <p:spPr>
                        <a:xfrm flipH="1">
                          <a:off x="2019289" y="3063679"/>
                          <a:ext cx="943" cy="380355"/>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E856096-7833-556D-648E-7667B8182C85}"/>
                                </a:ext>
                              </a:extLst>
                            </p:cNvPr>
                            <p:cNvSpPr txBox="1"/>
                            <p:nvPr/>
                          </p:nvSpPr>
                          <p:spPr>
                            <a:xfrm>
                              <a:off x="1185696" y="3176616"/>
                              <a:ext cx="593560"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𝑞</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r>
                                      <a:rPr lang="en-US" sz="1000" b="0" i="1" smtClean="0">
                                        <a:latin typeface="Cambria Math" panose="02040503050406030204" pitchFamily="18" charset="0"/>
                                      </a:rPr>
                                      <m:t>)</m:t>
                                    </m:r>
                                  </m:oMath>
                                </m:oMathPara>
                              </a14:m>
                              <a:endParaRPr lang="en-CN" sz="1000" dirty="0"/>
                            </a:p>
                          </p:txBody>
                        </p:sp>
                      </mc:Choice>
                      <mc:Fallback xmlns="">
                        <p:sp>
                          <p:nvSpPr>
                            <p:cNvPr id="1090" name="TextBox 1089">
                              <a:extLst>
                                <a:ext uri="{FF2B5EF4-FFF2-40B4-BE49-F238E27FC236}">
                                  <a16:creationId xmlns:a16="http://schemas.microsoft.com/office/drawing/2014/main" id="{FC212ED2-71E2-6EBD-891A-511F3B3710AA}"/>
                                </a:ext>
                              </a:extLst>
                            </p:cNvPr>
                            <p:cNvSpPr txBox="1">
                              <a:spLocks noRot="1" noChangeAspect="1" noMove="1" noResize="1" noEditPoints="1" noAdjustHandles="1" noChangeArrowheads="1" noChangeShapeType="1" noTextEdit="1"/>
                            </p:cNvSpPr>
                            <p:nvPr/>
                          </p:nvSpPr>
                          <p:spPr>
                            <a:xfrm>
                              <a:off x="1185696" y="3176616"/>
                              <a:ext cx="593560" cy="153888"/>
                            </a:xfrm>
                            <a:prstGeom prst="rect">
                              <a:avLst/>
                            </a:prstGeom>
                            <a:blipFill>
                              <a:blip r:embed="rId16"/>
                              <a:stretch>
                                <a:fillRect l="-4167" r="-6250" b="-3076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8FDE641-32E2-CF08-BEA0-6AE99FDBD03D}"/>
                                </a:ext>
                              </a:extLst>
                            </p:cNvPr>
                            <p:cNvSpPr txBox="1"/>
                            <p:nvPr/>
                          </p:nvSpPr>
                          <p:spPr>
                            <a:xfrm>
                              <a:off x="3548109" y="3237938"/>
                              <a:ext cx="161967"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CN" sz="1000" i="1" smtClean="0">
                                            <a:latin typeface="Cambria Math" panose="02040503050406030204" pitchFamily="18" charset="0"/>
                                            <a:ea typeface="Cambria Math" panose="02040503050406030204" pitchFamily="18" charset="0"/>
                                          </a:rPr>
                                          <m:t>𝜖</m:t>
                                        </m:r>
                                      </m:e>
                                      <m:sub>
                                        <m:r>
                                          <a:rPr lang="en-CN" sz="1000" i="1" smtClean="0">
                                            <a:latin typeface="Cambria Math" panose="02040503050406030204" pitchFamily="18" charset="0"/>
                                            <a:ea typeface="Cambria Math" panose="02040503050406030204" pitchFamily="18" charset="0"/>
                                          </a:rPr>
                                          <m:t>𝜃</m:t>
                                        </m:r>
                                      </m:sub>
                                    </m:sSub>
                                  </m:oMath>
                                </m:oMathPara>
                              </a14:m>
                              <a:endParaRPr lang="en-CN" sz="1000" dirty="0"/>
                            </a:p>
                          </p:txBody>
                        </p:sp>
                      </mc:Choice>
                      <mc:Fallback xmlns="">
                        <p:sp>
                          <p:nvSpPr>
                            <p:cNvPr id="1100" name="TextBox 1099">
                              <a:extLst>
                                <a:ext uri="{FF2B5EF4-FFF2-40B4-BE49-F238E27FC236}">
                                  <a16:creationId xmlns:a16="http://schemas.microsoft.com/office/drawing/2014/main" id="{694EE558-3BB7-71BA-D680-D5885D395946}"/>
                                </a:ext>
                              </a:extLst>
                            </p:cNvPr>
                            <p:cNvSpPr txBox="1">
                              <a:spLocks noRot="1" noChangeAspect="1" noMove="1" noResize="1" noEditPoints="1" noAdjustHandles="1" noChangeArrowheads="1" noChangeShapeType="1" noTextEdit="1"/>
                            </p:cNvSpPr>
                            <p:nvPr/>
                          </p:nvSpPr>
                          <p:spPr>
                            <a:xfrm>
                              <a:off x="3548109" y="3237938"/>
                              <a:ext cx="161967" cy="153888"/>
                            </a:xfrm>
                            <a:prstGeom prst="rect">
                              <a:avLst/>
                            </a:prstGeom>
                            <a:blipFill>
                              <a:blip r:embed="rId17"/>
                              <a:stretch>
                                <a:fillRect l="-14286" b="-23077"/>
                              </a:stretch>
                            </a:blipFill>
                          </p:spPr>
                          <p:txBody>
                            <a:bodyPr/>
                            <a:lstStyle/>
                            <a:p>
                              <a:r>
                                <a:rPr lang="en-CN">
                                  <a:noFill/>
                                </a:rPr>
                                <a:t> </a:t>
                              </a:r>
                            </a:p>
                          </p:txBody>
                        </p:sp>
                      </mc:Fallback>
                    </mc:AlternateContent>
                    <p:cxnSp>
                      <p:nvCxnSpPr>
                        <p:cNvPr id="43" name="Curved Connector 42">
                          <a:extLst>
                            <a:ext uri="{FF2B5EF4-FFF2-40B4-BE49-F238E27FC236}">
                              <a16:creationId xmlns:a16="http://schemas.microsoft.com/office/drawing/2014/main" id="{5F966914-0AA1-356A-8710-FAE729813F0A}"/>
                            </a:ext>
                          </a:extLst>
                        </p:cNvPr>
                        <p:cNvCxnSpPr>
                          <a:cxnSpLocks/>
                          <a:stCxn id="65" idx="0"/>
                          <a:endCxn id="65" idx="2"/>
                        </p:cNvCxnSpPr>
                        <p:nvPr/>
                      </p:nvCxnSpPr>
                      <p:spPr>
                        <a:xfrm rot="16200000" flipH="1">
                          <a:off x="2791259" y="3337500"/>
                          <a:ext cx="962337" cy="12700"/>
                        </a:xfrm>
                        <a:prstGeom prst="curvedConnector5">
                          <a:avLst>
                            <a:gd name="adj1" fmla="val -13099"/>
                            <a:gd name="adj2" fmla="val 5588732"/>
                            <a:gd name="adj3" fmla="val 111323"/>
                          </a:avLst>
                        </a:prstGeom>
                        <a:ln w="158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F2C211-69C3-3D3E-0F02-D74C581FF8C5}"/>
                            </a:ext>
                          </a:extLst>
                        </p:cNvPr>
                        <p:cNvSpPr txBox="1"/>
                        <p:nvPr/>
                      </p:nvSpPr>
                      <p:spPr>
                        <a:xfrm>
                          <a:off x="1692235" y="1713489"/>
                          <a:ext cx="689176" cy="246221"/>
                        </a:xfrm>
                        <a:prstGeom prst="rect">
                          <a:avLst/>
                        </a:prstGeom>
                        <a:noFill/>
                      </p:spPr>
                      <p:txBody>
                        <a:bodyPr wrap="square" rtlCol="0">
                          <a:spAutoFit/>
                        </a:bodyPr>
                        <a:lstStyle/>
                        <a:p>
                          <a:r>
                            <a:rPr lang="en-CN" sz="1000" dirty="0"/>
                            <a:t>Encoder</a:t>
                          </a:r>
                        </a:p>
                      </p:txBody>
                    </p:sp>
                    <p:sp>
                      <p:nvSpPr>
                        <p:cNvPr id="45" name="TextBox 44">
                          <a:extLst>
                            <a:ext uri="{FF2B5EF4-FFF2-40B4-BE49-F238E27FC236}">
                              <a16:creationId xmlns:a16="http://schemas.microsoft.com/office/drawing/2014/main" id="{18652D1E-DE42-D5FF-D5E8-469E2893CE59}"/>
                            </a:ext>
                          </a:extLst>
                        </p:cNvPr>
                        <p:cNvSpPr txBox="1"/>
                        <p:nvPr/>
                      </p:nvSpPr>
                      <p:spPr>
                        <a:xfrm>
                          <a:off x="2939917" y="1712784"/>
                          <a:ext cx="689176" cy="246221"/>
                        </a:xfrm>
                        <a:prstGeom prst="rect">
                          <a:avLst/>
                        </a:prstGeom>
                        <a:noFill/>
                      </p:spPr>
                      <p:txBody>
                        <a:bodyPr wrap="square" rtlCol="0">
                          <a:spAutoFit/>
                        </a:bodyPr>
                        <a:lstStyle/>
                        <a:p>
                          <a:r>
                            <a:rPr lang="en-CN" sz="1000" dirty="0"/>
                            <a:t>Decoder</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45F9BA3-64B4-8ACF-2F38-E1497A83D5FC}"/>
                              </a:ext>
                            </a:extLst>
                          </p:cNvPr>
                          <p:cNvSpPr txBox="1"/>
                          <p:nvPr/>
                        </p:nvSpPr>
                        <p:spPr>
                          <a:xfrm>
                            <a:off x="4031238" y="3262875"/>
                            <a:ext cx="656205"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𝑝</m:t>
                                      </m:r>
                                    </m:e>
                                    <m:sub>
                                      <m:r>
                                        <a:rPr lang="en-US" sz="1000" b="0" i="1" smtClean="0">
                                          <a:latin typeface="Cambria Math" panose="02040503050406030204" pitchFamily="18" charset="0"/>
                                          <a:ea typeface="Cambria Math" panose="02040503050406030204" pitchFamily="18" charset="0"/>
                                        </a:rPr>
                                        <m:t>𝜃</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r>
                                    <a:rPr lang="en-US" sz="1000" b="0" i="1" smtClean="0">
                                      <a:latin typeface="Cambria Math" panose="02040503050406030204" pitchFamily="18" charset="0"/>
                                    </a:rPr>
                                    <m:t>)</m:t>
                                  </m:r>
                                </m:oMath>
                              </m:oMathPara>
                            </a14:m>
                            <a:endParaRPr lang="en-CN" sz="1000" dirty="0"/>
                          </a:p>
                        </p:txBody>
                      </p:sp>
                    </mc:Choice>
                    <mc:Fallback xmlns="">
                      <p:sp>
                        <p:nvSpPr>
                          <p:cNvPr id="91" name="TextBox 90">
                            <a:extLst>
                              <a:ext uri="{FF2B5EF4-FFF2-40B4-BE49-F238E27FC236}">
                                <a16:creationId xmlns:a16="http://schemas.microsoft.com/office/drawing/2014/main" id="{40E5BD55-2FE6-16CF-94A1-76E148179E65}"/>
                              </a:ext>
                            </a:extLst>
                          </p:cNvPr>
                          <p:cNvSpPr txBox="1">
                            <a:spLocks noRot="1" noChangeAspect="1" noMove="1" noResize="1" noEditPoints="1" noAdjustHandles="1" noChangeArrowheads="1" noChangeShapeType="1" noTextEdit="1"/>
                          </p:cNvSpPr>
                          <p:nvPr/>
                        </p:nvSpPr>
                        <p:spPr>
                          <a:xfrm>
                            <a:off x="4031238" y="3262875"/>
                            <a:ext cx="656205" cy="153888"/>
                          </a:xfrm>
                          <a:prstGeom prst="rect">
                            <a:avLst/>
                          </a:prstGeom>
                          <a:blipFill>
                            <a:blip r:embed="rId18"/>
                            <a:stretch>
                              <a:fillRect l="-3774" r="-3774" b="-38462"/>
                            </a:stretch>
                          </a:blipFill>
                        </p:spPr>
                        <p:txBody>
                          <a:bodyPr/>
                          <a:lstStyle/>
                          <a:p>
                            <a:r>
                              <a:rPr lang="en-CN">
                                <a:noFill/>
                              </a:rPr>
                              <a:t> </a:t>
                            </a:r>
                          </a:p>
                        </p:txBody>
                      </p:sp>
                    </mc:Fallback>
                  </mc:AlternateContent>
                  <p:cxnSp>
                    <p:nvCxnSpPr>
                      <p:cNvPr id="17" name="Straight Connector 16">
                        <a:extLst>
                          <a:ext uri="{FF2B5EF4-FFF2-40B4-BE49-F238E27FC236}">
                            <a16:creationId xmlns:a16="http://schemas.microsoft.com/office/drawing/2014/main" id="{DE728A8A-076F-354E-C48E-D1E9EE0E2027}"/>
                          </a:ext>
                        </a:extLst>
                      </p:cNvPr>
                      <p:cNvCxnSpPr>
                        <a:cxnSpLocks/>
                      </p:cNvCxnSpPr>
                      <p:nvPr/>
                    </p:nvCxnSpPr>
                    <p:spPr>
                      <a:xfrm>
                        <a:off x="2649494" y="1165253"/>
                        <a:ext cx="0" cy="303000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B1A4B1-4FE9-BFFA-CD33-47B9E22E8369}"/>
                          </a:ext>
                        </a:extLst>
                      </p:cNvPr>
                      <p:cNvSpPr txBox="1"/>
                      <p:nvPr/>
                    </p:nvSpPr>
                    <p:spPr>
                      <a:xfrm>
                        <a:off x="1931538" y="833256"/>
                        <a:ext cx="1396311" cy="230832"/>
                      </a:xfrm>
                      <a:prstGeom prst="rect">
                        <a:avLst/>
                      </a:prstGeom>
                      <a:noFill/>
                    </p:spPr>
                    <p:txBody>
                      <a:bodyPr wrap="square" rtlCol="0">
                        <a:spAutoFit/>
                      </a:bodyPr>
                      <a:lstStyle/>
                      <a:p>
                        <a:r>
                          <a:rPr lang="en-CN" sz="900" dirty="0"/>
                          <a:t>Latent space modelling</a:t>
                        </a:r>
                      </a:p>
                    </p:txBody>
                  </p:sp>
                  <p:sp>
                    <p:nvSpPr>
                      <p:cNvPr id="19" name="TextBox 18">
                        <a:extLst>
                          <a:ext uri="{FF2B5EF4-FFF2-40B4-BE49-F238E27FC236}">
                            <a16:creationId xmlns:a16="http://schemas.microsoft.com/office/drawing/2014/main" id="{237296E5-A8EE-1DFE-50AF-6683D20667A9}"/>
                          </a:ext>
                        </a:extLst>
                      </p:cNvPr>
                      <p:cNvSpPr txBox="1"/>
                      <p:nvPr/>
                    </p:nvSpPr>
                    <p:spPr>
                      <a:xfrm>
                        <a:off x="1533455" y="4327745"/>
                        <a:ext cx="974947" cy="215444"/>
                      </a:xfrm>
                      <a:prstGeom prst="rect">
                        <a:avLst/>
                      </a:prstGeom>
                      <a:noFill/>
                    </p:spPr>
                    <p:txBody>
                      <a:bodyPr wrap="none" rtlCol="0">
                        <a:spAutoFit/>
                      </a:bodyPr>
                      <a:lstStyle/>
                      <a:p>
                        <a:r>
                          <a:rPr lang="en-CN" sz="800" dirty="0"/>
                          <a:t>Diffusion process</a:t>
                        </a:r>
                      </a:p>
                    </p:txBody>
                  </p:sp>
                  <p:sp>
                    <p:nvSpPr>
                      <p:cNvPr id="20" name="TextBox 19">
                        <a:extLst>
                          <a:ext uri="{FF2B5EF4-FFF2-40B4-BE49-F238E27FC236}">
                            <a16:creationId xmlns:a16="http://schemas.microsoft.com/office/drawing/2014/main" id="{F6CDA130-1F82-A5BD-3ECB-A12F26D7475B}"/>
                          </a:ext>
                        </a:extLst>
                      </p:cNvPr>
                      <p:cNvSpPr txBox="1"/>
                      <p:nvPr/>
                    </p:nvSpPr>
                    <p:spPr>
                      <a:xfrm>
                        <a:off x="2746326" y="4321991"/>
                        <a:ext cx="1032655" cy="215444"/>
                      </a:xfrm>
                      <a:prstGeom prst="rect">
                        <a:avLst/>
                      </a:prstGeom>
                      <a:noFill/>
                    </p:spPr>
                    <p:txBody>
                      <a:bodyPr wrap="none" rtlCol="0">
                        <a:spAutoFit/>
                      </a:bodyPr>
                      <a:lstStyle/>
                      <a:p>
                        <a:r>
                          <a:rPr lang="en-CN" sz="800" dirty="0"/>
                          <a:t>Denoising process</a:t>
                        </a:r>
                      </a:p>
                    </p:txBody>
                  </p:sp>
                </p:grpSp>
                <p:cxnSp>
                  <p:nvCxnSpPr>
                    <p:cNvPr id="14" name="Curved Connector 13">
                      <a:extLst>
                        <a:ext uri="{FF2B5EF4-FFF2-40B4-BE49-F238E27FC236}">
                          <a16:creationId xmlns:a16="http://schemas.microsoft.com/office/drawing/2014/main" id="{21A7738B-B18B-4349-72AD-4FC92CBF8C1D}"/>
                        </a:ext>
                      </a:extLst>
                    </p:cNvPr>
                    <p:cNvCxnSpPr>
                      <a:cxnSpLocks/>
                      <a:stCxn id="10" idx="0"/>
                      <a:endCxn id="65" idx="2"/>
                    </p:cNvCxnSpPr>
                    <p:nvPr/>
                  </p:nvCxnSpPr>
                  <p:spPr>
                    <a:xfrm rot="16200000" flipV="1">
                      <a:off x="7079096" y="3065943"/>
                      <a:ext cx="239861" cy="998494"/>
                    </a:xfrm>
                    <a:prstGeom prst="curvedConnector3">
                      <a:avLst>
                        <a:gd name="adj1" fmla="val 50000"/>
                      </a:avLst>
                    </a:prstGeom>
                    <a:ln w="158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451F767-085C-BA0D-9524-8B527467BA4C}"/>
                      </a:ext>
                    </a:extLst>
                  </p:cNvPr>
                  <p:cNvSpPr txBox="1"/>
                  <p:nvPr/>
                </p:nvSpPr>
                <p:spPr>
                  <a:xfrm>
                    <a:off x="6872329" y="3746787"/>
                    <a:ext cx="1274708" cy="215444"/>
                  </a:xfrm>
                  <a:prstGeom prst="rect">
                    <a:avLst/>
                  </a:prstGeom>
                  <a:noFill/>
                </p:spPr>
                <p:txBody>
                  <a:bodyPr wrap="none" rtlCol="0">
                    <a:spAutoFit/>
                  </a:bodyPr>
                  <a:lstStyle/>
                  <a:p>
                    <a:r>
                      <a:rPr lang="en-CN" sz="800" i="1" dirty="0"/>
                      <a:t>Gene expression profile</a:t>
                    </a:r>
                  </a:p>
                </p:txBody>
              </p:sp>
            </p:grpSp>
            <p:pic>
              <p:nvPicPr>
                <p:cNvPr id="10" name="Picture 9">
                  <a:extLst>
                    <a:ext uri="{FF2B5EF4-FFF2-40B4-BE49-F238E27FC236}">
                      <a16:creationId xmlns:a16="http://schemas.microsoft.com/office/drawing/2014/main" id="{E8F38EAC-5B30-ADCE-9EC8-B323C9E2BB30}"/>
                    </a:ext>
                  </a:extLst>
                </p:cNvPr>
                <p:cNvPicPr>
                  <a:picLocks noChangeAspect="1"/>
                </p:cNvPicPr>
                <p:nvPr/>
              </p:nvPicPr>
              <p:blipFill rotWithShape="1">
                <a:blip r:embed="rId19"/>
                <a:srcRect r="30809" b="699"/>
                <a:stretch/>
              </p:blipFill>
              <p:spPr>
                <a:xfrm>
                  <a:off x="4478353" y="3875622"/>
                  <a:ext cx="960949" cy="137190"/>
                </a:xfrm>
                <a:prstGeom prst="rect">
                  <a:avLst/>
                </a:prstGeom>
              </p:spPr>
            </p:pic>
          </p:grpSp>
          <p:pic>
            <p:nvPicPr>
              <p:cNvPr id="8" name="Picture 7">
                <a:extLst>
                  <a:ext uri="{FF2B5EF4-FFF2-40B4-BE49-F238E27FC236}">
                    <a16:creationId xmlns:a16="http://schemas.microsoft.com/office/drawing/2014/main" id="{9082B3F3-1011-BA5B-0747-9A20BDE928CD}"/>
                  </a:ext>
                </a:extLst>
              </p:cNvPr>
              <p:cNvPicPr>
                <a:picLocks noChangeAspect="1"/>
              </p:cNvPicPr>
              <p:nvPr/>
            </p:nvPicPr>
            <p:blipFill>
              <a:blip r:embed="rId20"/>
              <a:stretch>
                <a:fillRect/>
              </a:stretch>
            </p:blipFill>
            <p:spPr>
              <a:xfrm>
                <a:off x="3530130" y="911785"/>
                <a:ext cx="840857" cy="486000"/>
              </a:xfrm>
              <a:prstGeom prst="rect">
                <a:avLst/>
              </a:prstGeom>
            </p:spPr>
          </p:pic>
        </p:grpSp>
        <p:pic>
          <p:nvPicPr>
            <p:cNvPr id="6" name="Picture 5">
              <a:extLst>
                <a:ext uri="{FF2B5EF4-FFF2-40B4-BE49-F238E27FC236}">
                  <a16:creationId xmlns:a16="http://schemas.microsoft.com/office/drawing/2014/main" id="{954DB737-BD57-EE68-6C82-7D91EADA0A23}"/>
                </a:ext>
              </a:extLst>
            </p:cNvPr>
            <p:cNvPicPr>
              <a:picLocks noChangeAspect="1"/>
            </p:cNvPicPr>
            <p:nvPr/>
          </p:nvPicPr>
          <p:blipFill>
            <a:blip r:embed="rId21"/>
            <a:stretch>
              <a:fillRect/>
            </a:stretch>
          </p:blipFill>
          <p:spPr>
            <a:xfrm>
              <a:off x="2288289" y="934063"/>
              <a:ext cx="840857" cy="486000"/>
            </a:xfrm>
            <a:prstGeom prst="rect">
              <a:avLst/>
            </a:prstGeom>
          </p:spPr>
        </p:pic>
      </p:grpSp>
      <p:sp>
        <p:nvSpPr>
          <p:cNvPr id="3" name="TextBox 2">
            <a:extLst>
              <a:ext uri="{FF2B5EF4-FFF2-40B4-BE49-F238E27FC236}">
                <a16:creationId xmlns:a16="http://schemas.microsoft.com/office/drawing/2014/main" id="{21DA418E-F325-514C-F742-678024082490}"/>
              </a:ext>
            </a:extLst>
          </p:cNvPr>
          <p:cNvSpPr txBox="1"/>
          <p:nvPr/>
        </p:nvSpPr>
        <p:spPr>
          <a:xfrm>
            <a:off x="4741682" y="1342840"/>
            <a:ext cx="4110087" cy="2539157"/>
          </a:xfrm>
          <a:prstGeom prst="rect">
            <a:avLst/>
          </a:prstGeom>
          <a:noFill/>
        </p:spPr>
        <p:txBody>
          <a:bodyPr wrap="square" rtlCol="0">
            <a:spAutoFit/>
          </a:bodyPr>
          <a:lstStyle/>
          <a:p>
            <a:pPr marL="285750" indent="-285750">
              <a:spcAft>
                <a:spcPts val="600"/>
              </a:spcAft>
              <a:buFont typeface="Wingdings" pitchFamily="2" charset="2"/>
              <a:buChar char="Ø"/>
            </a:pPr>
            <a:r>
              <a:rPr lang="en-CN" sz="1600" dirty="0"/>
              <a:t>Encoder: Compile the molecule graphs into a latent representation with GNN</a:t>
            </a:r>
          </a:p>
          <a:p>
            <a:pPr marL="285750" indent="-285750">
              <a:spcAft>
                <a:spcPts val="600"/>
              </a:spcAft>
              <a:buFont typeface="Wingdings" pitchFamily="2" charset="2"/>
              <a:buChar char="Ø"/>
            </a:pPr>
            <a:r>
              <a:rPr lang="en-CN" sz="1600" dirty="0"/>
              <a:t>Diffusion process: Add noise to t</a:t>
            </a:r>
            <a:r>
              <a:rPr lang="en-US" sz="1600" dirty="0"/>
              <a:t>he</a:t>
            </a:r>
            <a:r>
              <a:rPr lang="en-CN" sz="1600" dirty="0"/>
              <a:t> latent representation</a:t>
            </a:r>
          </a:p>
          <a:p>
            <a:pPr marL="285750" indent="-285750">
              <a:spcAft>
                <a:spcPts val="600"/>
              </a:spcAft>
              <a:buFont typeface="Wingdings" pitchFamily="2" charset="2"/>
              <a:buChar char="Ø"/>
            </a:pPr>
            <a:r>
              <a:rPr lang="en-CN" sz="1600" dirty="0"/>
              <a:t>Denoising process: Recover the latent representation constrained by </a:t>
            </a:r>
            <a:r>
              <a:rPr lang="en-CN" sz="1600" dirty="0">
                <a:solidFill>
                  <a:srgbClr val="C00000"/>
                </a:solidFill>
              </a:rPr>
              <a:t>gene expression profile</a:t>
            </a:r>
          </a:p>
          <a:p>
            <a:pPr marL="285750" indent="-285750">
              <a:spcAft>
                <a:spcPts val="600"/>
              </a:spcAft>
              <a:buFont typeface="Wingdings" pitchFamily="2" charset="2"/>
              <a:buChar char="Ø"/>
            </a:pPr>
            <a:r>
              <a:rPr lang="en-CN" sz="1600" dirty="0"/>
              <a:t>Decoder: Construct the molecule structure from the latent representation</a:t>
            </a:r>
          </a:p>
        </p:txBody>
      </p:sp>
      <p:sp>
        <p:nvSpPr>
          <p:cNvPr id="91" name="Rectangle 90">
            <a:extLst>
              <a:ext uri="{FF2B5EF4-FFF2-40B4-BE49-F238E27FC236}">
                <a16:creationId xmlns:a16="http://schemas.microsoft.com/office/drawing/2014/main" id="{FC4E9373-E46D-839F-B3D1-A0DE24F4B15A}"/>
              </a:ext>
            </a:extLst>
          </p:cNvPr>
          <p:cNvSpPr/>
          <p:nvPr/>
        </p:nvSpPr>
        <p:spPr>
          <a:xfrm>
            <a:off x="962625" y="1294558"/>
            <a:ext cx="1183443" cy="16218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92" name="Rectangle 91">
            <a:extLst>
              <a:ext uri="{FF2B5EF4-FFF2-40B4-BE49-F238E27FC236}">
                <a16:creationId xmlns:a16="http://schemas.microsoft.com/office/drawing/2014/main" id="{004E60B5-F068-B9AC-C859-44E09145E9A5}"/>
              </a:ext>
            </a:extLst>
          </p:cNvPr>
          <p:cNvSpPr/>
          <p:nvPr/>
        </p:nvSpPr>
        <p:spPr>
          <a:xfrm>
            <a:off x="767742" y="2470552"/>
            <a:ext cx="1377653" cy="22444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N"/>
          </a:p>
        </p:txBody>
      </p:sp>
      <p:sp>
        <p:nvSpPr>
          <p:cNvPr id="93" name="Rectangle 92">
            <a:extLst>
              <a:ext uri="{FF2B5EF4-FFF2-40B4-BE49-F238E27FC236}">
                <a16:creationId xmlns:a16="http://schemas.microsoft.com/office/drawing/2014/main" id="{45C45E89-724C-49DC-6CE4-F8F77CA96CA0}"/>
              </a:ext>
            </a:extLst>
          </p:cNvPr>
          <p:cNvSpPr/>
          <p:nvPr/>
        </p:nvSpPr>
        <p:spPr>
          <a:xfrm>
            <a:off x="2366938" y="2471946"/>
            <a:ext cx="2071778" cy="22444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N"/>
          </a:p>
        </p:txBody>
      </p:sp>
      <p:sp>
        <p:nvSpPr>
          <p:cNvPr id="94" name="Rectangle 93">
            <a:extLst>
              <a:ext uri="{FF2B5EF4-FFF2-40B4-BE49-F238E27FC236}">
                <a16:creationId xmlns:a16="http://schemas.microsoft.com/office/drawing/2014/main" id="{64D4C3C0-0A60-7B49-4B3B-9C94CB414687}"/>
              </a:ext>
            </a:extLst>
          </p:cNvPr>
          <p:cNvSpPr/>
          <p:nvPr/>
        </p:nvSpPr>
        <p:spPr>
          <a:xfrm>
            <a:off x="2420689" y="1293691"/>
            <a:ext cx="974947" cy="161984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16755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2" grpId="0" animBg="1"/>
      <p:bldP spid="92" grpId="1" animBg="1"/>
      <p:bldP spid="93" grpId="0" animBg="1"/>
      <p:bldP spid="93" grpId="1" animBg="1"/>
      <p:bldP spid="94" grpId="0" animBg="1"/>
      <p:bldP spid="9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2D84-9D52-911F-47FE-B407057142C3}"/>
              </a:ext>
            </a:extLst>
          </p:cNvPr>
          <p:cNvSpPr>
            <a:spLocks noGrp="1"/>
          </p:cNvSpPr>
          <p:nvPr>
            <p:ph type="title"/>
          </p:nvPr>
        </p:nvSpPr>
        <p:spPr>
          <a:xfrm>
            <a:off x="457200" y="422724"/>
            <a:ext cx="8229600" cy="567090"/>
          </a:xfrm>
        </p:spPr>
        <p:txBody>
          <a:bodyPr>
            <a:normAutofit/>
          </a:bodyPr>
          <a:lstStyle/>
          <a:p>
            <a:r>
              <a:rPr lang="en-CN" sz="2400" dirty="0"/>
              <a:t>Training the encoder and decoder</a:t>
            </a:r>
          </a:p>
        </p:txBody>
      </p:sp>
      <p:grpSp>
        <p:nvGrpSpPr>
          <p:cNvPr id="4" name="Group 3">
            <a:extLst>
              <a:ext uri="{FF2B5EF4-FFF2-40B4-BE49-F238E27FC236}">
                <a16:creationId xmlns:a16="http://schemas.microsoft.com/office/drawing/2014/main" id="{D72B03E7-109E-5AC9-7AEA-9B117B4F1F16}"/>
              </a:ext>
            </a:extLst>
          </p:cNvPr>
          <p:cNvGrpSpPr/>
          <p:nvPr/>
        </p:nvGrpSpPr>
        <p:grpSpPr>
          <a:xfrm>
            <a:off x="4881584" y="912359"/>
            <a:ext cx="4171839" cy="1737226"/>
            <a:chOff x="4398603" y="3244309"/>
            <a:chExt cx="4171839" cy="1737226"/>
          </a:xfrm>
        </p:grpSpPr>
        <p:pic>
          <p:nvPicPr>
            <p:cNvPr id="5" name="Picture 4">
              <a:extLst>
                <a:ext uri="{FF2B5EF4-FFF2-40B4-BE49-F238E27FC236}">
                  <a16:creationId xmlns:a16="http://schemas.microsoft.com/office/drawing/2014/main" id="{9B1D3992-1CAC-2E12-07D3-F42605CF9FFB}"/>
                </a:ext>
              </a:extLst>
            </p:cNvPr>
            <p:cNvPicPr>
              <a:picLocks noChangeAspect="1"/>
            </p:cNvPicPr>
            <p:nvPr/>
          </p:nvPicPr>
          <p:blipFill>
            <a:blip r:embed="rId3"/>
            <a:stretch>
              <a:fillRect/>
            </a:stretch>
          </p:blipFill>
          <p:spPr>
            <a:xfrm>
              <a:off x="4398603" y="3579423"/>
              <a:ext cx="4042408" cy="1148196"/>
            </a:xfrm>
            <a:prstGeom prst="rect">
              <a:avLst/>
            </a:prstGeom>
          </p:spPr>
        </p:pic>
        <p:sp>
          <p:nvSpPr>
            <p:cNvPr id="6" name="TextBox 5">
              <a:extLst>
                <a:ext uri="{FF2B5EF4-FFF2-40B4-BE49-F238E27FC236}">
                  <a16:creationId xmlns:a16="http://schemas.microsoft.com/office/drawing/2014/main" id="{CCB5140C-2FA2-0512-3AC6-D92A9062751B}"/>
                </a:ext>
              </a:extLst>
            </p:cNvPr>
            <p:cNvSpPr txBox="1"/>
            <p:nvPr/>
          </p:nvSpPr>
          <p:spPr>
            <a:xfrm>
              <a:off x="5306105" y="3244309"/>
              <a:ext cx="2227405" cy="307777"/>
            </a:xfrm>
            <a:prstGeom prst="rect">
              <a:avLst/>
            </a:prstGeom>
            <a:noFill/>
          </p:spPr>
          <p:txBody>
            <a:bodyPr wrap="none" rtlCol="0">
              <a:spAutoFit/>
            </a:bodyPr>
            <a:lstStyle/>
            <a:p>
              <a:pPr algn="ctr"/>
              <a:r>
                <a:rPr lang="en-CN" sz="1400" dirty="0"/>
                <a:t>Decoder Algorithm (MoLeR)</a:t>
              </a:r>
            </a:p>
          </p:txBody>
        </p:sp>
        <p:sp>
          <p:nvSpPr>
            <p:cNvPr id="7" name="TextBox 6">
              <a:extLst>
                <a:ext uri="{FF2B5EF4-FFF2-40B4-BE49-F238E27FC236}">
                  <a16:creationId xmlns:a16="http://schemas.microsoft.com/office/drawing/2014/main" id="{69C1F181-4A5B-8296-68D2-1E68E7F3EDE9}"/>
                </a:ext>
              </a:extLst>
            </p:cNvPr>
            <p:cNvSpPr txBox="1"/>
            <p:nvPr/>
          </p:nvSpPr>
          <p:spPr>
            <a:xfrm>
              <a:off x="7334206" y="4727619"/>
              <a:ext cx="1236236" cy="253916"/>
            </a:xfrm>
            <a:prstGeom prst="rect">
              <a:avLst/>
            </a:prstGeom>
            <a:noFill/>
          </p:spPr>
          <p:txBody>
            <a:bodyPr wrap="square" rtlCol="0">
              <a:spAutoFit/>
            </a:bodyPr>
            <a:lstStyle/>
            <a:p>
              <a:r>
                <a:rPr lang="en-CN" sz="1000" dirty="0"/>
                <a:t>Maziarz et al., 2022</a:t>
              </a:r>
            </a:p>
          </p:txBody>
        </p:sp>
      </p:grpSp>
      <p:sp>
        <p:nvSpPr>
          <p:cNvPr id="8" name="Trapezoid 7">
            <a:extLst>
              <a:ext uri="{FF2B5EF4-FFF2-40B4-BE49-F238E27FC236}">
                <a16:creationId xmlns:a16="http://schemas.microsoft.com/office/drawing/2014/main" id="{AA635D54-1B8C-28EA-C05C-6A0DAC6CB779}"/>
              </a:ext>
            </a:extLst>
          </p:cNvPr>
          <p:cNvSpPr/>
          <p:nvPr/>
        </p:nvSpPr>
        <p:spPr>
          <a:xfrm rot="5400000">
            <a:off x="1671588" y="1303496"/>
            <a:ext cx="666000" cy="470647"/>
          </a:xfrm>
          <a:prstGeom prst="trapezoid">
            <a:avLst/>
          </a:prstGeom>
          <a:solidFill>
            <a:schemeClr val="accent6">
              <a:lumMod val="50000"/>
            </a:schemeClr>
          </a:solidFill>
          <a:ln>
            <a:noFill/>
            <a:extLst>
              <a:ext uri="{C807C97D-BFC1-408E-A445-0C87EB9F89A2}">
                <ask:lineSketchStyleProps xmlns:ask="http://schemas.microsoft.com/office/drawing/2018/sketchyshapes" sd="1219033472">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15874" y="391026"/>
                          <a:pt x="64094" y="144902"/>
                          <a:pt x="117662" y="0"/>
                        </a:cubicBezTo>
                        <a:cubicBezTo>
                          <a:pt x="354210" y="22802"/>
                          <a:pt x="510123" y="-41847"/>
                          <a:pt x="776567" y="0"/>
                        </a:cubicBezTo>
                        <a:cubicBezTo>
                          <a:pt x="761125" y="81125"/>
                          <a:pt x="870400" y="250622"/>
                          <a:pt x="894229" y="470647"/>
                        </a:cubicBezTo>
                        <a:cubicBezTo>
                          <a:pt x="537266" y="489767"/>
                          <a:pt x="130863" y="536645"/>
                          <a:pt x="0" y="470647"/>
                        </a:cubicBezTo>
                        <a:close/>
                      </a:path>
                      <a:path w="894229" h="470647" stroke="0" extrusionOk="0">
                        <a:moveTo>
                          <a:pt x="0" y="470647"/>
                        </a:moveTo>
                        <a:cubicBezTo>
                          <a:pt x="76629" y="260607"/>
                          <a:pt x="120642" y="65665"/>
                          <a:pt x="117662" y="0"/>
                        </a:cubicBezTo>
                        <a:cubicBezTo>
                          <a:pt x="326626" y="-18758"/>
                          <a:pt x="601586" y="-2508"/>
                          <a:pt x="776567" y="0"/>
                        </a:cubicBezTo>
                        <a:cubicBezTo>
                          <a:pt x="835094" y="126556"/>
                          <a:pt x="873811" y="415441"/>
                          <a:pt x="894229" y="470647"/>
                        </a:cubicBezTo>
                        <a:cubicBezTo>
                          <a:pt x="542209" y="484755"/>
                          <a:pt x="170785" y="472549"/>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solidFill>
                <a:schemeClr val="tx1"/>
              </a:solidFill>
            </a:endParaRPr>
          </a:p>
        </p:txBody>
      </p:sp>
      <p:sp>
        <p:nvSpPr>
          <p:cNvPr id="9" name="Trapezoid 8">
            <a:extLst>
              <a:ext uri="{FF2B5EF4-FFF2-40B4-BE49-F238E27FC236}">
                <a16:creationId xmlns:a16="http://schemas.microsoft.com/office/drawing/2014/main" id="{5E8A5B04-6D46-AED2-CA6E-B2CFED5BAD45}"/>
              </a:ext>
            </a:extLst>
          </p:cNvPr>
          <p:cNvSpPr/>
          <p:nvPr/>
        </p:nvSpPr>
        <p:spPr>
          <a:xfrm rot="16200000">
            <a:off x="2647896" y="1301703"/>
            <a:ext cx="669585" cy="470647"/>
          </a:xfrm>
          <a:prstGeom prst="trapezoid">
            <a:avLst/>
          </a:prstGeom>
          <a:solidFill>
            <a:srgbClr val="0070C0"/>
          </a:solidFill>
          <a:ln>
            <a:noFill/>
            <a:extLst>
              <a:ext uri="{C807C97D-BFC1-408E-A445-0C87EB9F89A2}">
                <ask:lineSketchStyleProps xmlns:ask="http://schemas.microsoft.com/office/drawing/2018/sketchyshapes" sd="981765707">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25993" y="273369"/>
                          <a:pt x="93959" y="160747"/>
                          <a:pt x="117662" y="0"/>
                        </a:cubicBezTo>
                        <a:cubicBezTo>
                          <a:pt x="262586" y="-18245"/>
                          <a:pt x="681040" y="-17745"/>
                          <a:pt x="776567" y="0"/>
                        </a:cubicBezTo>
                        <a:cubicBezTo>
                          <a:pt x="819239" y="170634"/>
                          <a:pt x="909030" y="395867"/>
                          <a:pt x="894229" y="470647"/>
                        </a:cubicBezTo>
                        <a:cubicBezTo>
                          <a:pt x="706316" y="412966"/>
                          <a:pt x="195395" y="405714"/>
                          <a:pt x="0" y="470647"/>
                        </a:cubicBezTo>
                        <a:close/>
                      </a:path>
                      <a:path w="894229" h="470647" stroke="0" extrusionOk="0">
                        <a:moveTo>
                          <a:pt x="0" y="470647"/>
                        </a:moveTo>
                        <a:cubicBezTo>
                          <a:pt x="17764" y="299573"/>
                          <a:pt x="112196" y="133428"/>
                          <a:pt x="117662" y="0"/>
                        </a:cubicBezTo>
                        <a:cubicBezTo>
                          <a:pt x="331379" y="11608"/>
                          <a:pt x="587938" y="-8862"/>
                          <a:pt x="776567" y="0"/>
                        </a:cubicBezTo>
                        <a:cubicBezTo>
                          <a:pt x="806932" y="240532"/>
                          <a:pt x="834146" y="246105"/>
                          <a:pt x="894229" y="470647"/>
                        </a:cubicBezTo>
                        <a:cubicBezTo>
                          <a:pt x="745271" y="416560"/>
                          <a:pt x="148806" y="544554"/>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tx1"/>
              </a:solidFill>
            </a:endParaRPr>
          </a:p>
        </p:txBody>
      </p:sp>
      <p:sp>
        <p:nvSpPr>
          <p:cNvPr id="10" name="TextBox 9">
            <a:extLst>
              <a:ext uri="{FF2B5EF4-FFF2-40B4-BE49-F238E27FC236}">
                <a16:creationId xmlns:a16="http://schemas.microsoft.com/office/drawing/2014/main" id="{73466E0A-3DD5-A4D0-27B9-DEE4D19FC181}"/>
              </a:ext>
            </a:extLst>
          </p:cNvPr>
          <p:cNvSpPr txBox="1"/>
          <p:nvPr/>
        </p:nvSpPr>
        <p:spPr>
          <a:xfrm>
            <a:off x="1660001" y="1425485"/>
            <a:ext cx="689176" cy="246221"/>
          </a:xfrm>
          <a:prstGeom prst="rect">
            <a:avLst/>
          </a:prstGeom>
          <a:noFill/>
        </p:spPr>
        <p:txBody>
          <a:bodyPr wrap="square" rtlCol="0">
            <a:spAutoFit/>
          </a:bodyPr>
          <a:lstStyle/>
          <a:p>
            <a:pPr algn="ctr"/>
            <a:r>
              <a:rPr lang="en-CN" sz="1000" dirty="0">
                <a:solidFill>
                  <a:schemeClr val="bg1"/>
                </a:solidFill>
              </a:rPr>
              <a:t>Encoder</a:t>
            </a:r>
          </a:p>
        </p:txBody>
      </p:sp>
      <p:sp>
        <p:nvSpPr>
          <p:cNvPr id="11" name="TextBox 10">
            <a:extLst>
              <a:ext uri="{FF2B5EF4-FFF2-40B4-BE49-F238E27FC236}">
                <a16:creationId xmlns:a16="http://schemas.microsoft.com/office/drawing/2014/main" id="{EFA6A757-ADF3-9D54-643F-EB483D0FC86B}"/>
              </a:ext>
            </a:extLst>
          </p:cNvPr>
          <p:cNvSpPr txBox="1"/>
          <p:nvPr/>
        </p:nvSpPr>
        <p:spPr>
          <a:xfrm>
            <a:off x="2638100" y="1425484"/>
            <a:ext cx="689176" cy="246221"/>
          </a:xfrm>
          <a:prstGeom prst="rect">
            <a:avLst/>
          </a:prstGeom>
          <a:noFill/>
        </p:spPr>
        <p:txBody>
          <a:bodyPr wrap="square" rtlCol="0">
            <a:spAutoFit/>
          </a:bodyPr>
          <a:lstStyle/>
          <a:p>
            <a:pPr algn="ctr"/>
            <a:r>
              <a:rPr lang="en-CN" sz="1000" dirty="0">
                <a:solidFill>
                  <a:schemeClr val="bg1"/>
                </a:solidFill>
              </a:rPr>
              <a:t>Decoder</a:t>
            </a:r>
          </a:p>
        </p:txBody>
      </p:sp>
      <p:pic>
        <p:nvPicPr>
          <p:cNvPr id="12" name="Picture 11">
            <a:extLst>
              <a:ext uri="{FF2B5EF4-FFF2-40B4-BE49-F238E27FC236}">
                <a16:creationId xmlns:a16="http://schemas.microsoft.com/office/drawing/2014/main" id="{80E8C3B9-D087-E0AE-FF12-0793C28E3DDE}"/>
              </a:ext>
            </a:extLst>
          </p:cNvPr>
          <p:cNvPicPr>
            <a:picLocks noChangeAspect="1"/>
          </p:cNvPicPr>
          <p:nvPr/>
        </p:nvPicPr>
        <p:blipFill>
          <a:blip r:embed="rId4"/>
          <a:stretch>
            <a:fillRect/>
          </a:stretch>
        </p:blipFill>
        <p:spPr>
          <a:xfrm>
            <a:off x="3380319" y="1294027"/>
            <a:ext cx="840857" cy="486000"/>
          </a:xfrm>
          <a:prstGeom prst="rect">
            <a:avLst/>
          </a:prstGeom>
        </p:spPr>
      </p:pic>
      <p:pic>
        <p:nvPicPr>
          <p:cNvPr id="13" name="Picture 12">
            <a:extLst>
              <a:ext uri="{FF2B5EF4-FFF2-40B4-BE49-F238E27FC236}">
                <a16:creationId xmlns:a16="http://schemas.microsoft.com/office/drawing/2014/main" id="{29674C20-35D2-FC55-A0DA-367AF5391530}"/>
              </a:ext>
            </a:extLst>
          </p:cNvPr>
          <p:cNvPicPr>
            <a:picLocks noChangeAspect="1"/>
          </p:cNvPicPr>
          <p:nvPr/>
        </p:nvPicPr>
        <p:blipFill>
          <a:blip r:embed="rId5"/>
          <a:stretch>
            <a:fillRect/>
          </a:stretch>
        </p:blipFill>
        <p:spPr>
          <a:xfrm>
            <a:off x="766101" y="1294559"/>
            <a:ext cx="840857" cy="486000"/>
          </a:xfrm>
          <a:prstGeom prst="rect">
            <a:avLst/>
          </a:prstGeom>
        </p:spPr>
      </p:pic>
      <p:grpSp>
        <p:nvGrpSpPr>
          <p:cNvPr id="19" name="Group 18">
            <a:extLst>
              <a:ext uri="{FF2B5EF4-FFF2-40B4-BE49-F238E27FC236}">
                <a16:creationId xmlns:a16="http://schemas.microsoft.com/office/drawing/2014/main" id="{3FA68238-5EA6-BED7-E558-4CCCEB4DC261}"/>
              </a:ext>
            </a:extLst>
          </p:cNvPr>
          <p:cNvGrpSpPr/>
          <p:nvPr/>
        </p:nvGrpSpPr>
        <p:grpSpPr>
          <a:xfrm rot="5400000">
            <a:off x="2262340" y="1505312"/>
            <a:ext cx="462598" cy="86833"/>
            <a:chOff x="6643089" y="2128081"/>
            <a:chExt cx="963382" cy="180834"/>
          </a:xfrm>
        </p:grpSpPr>
        <p:sp>
          <p:nvSpPr>
            <p:cNvPr id="14" name="Rectangle 13">
              <a:extLst>
                <a:ext uri="{FF2B5EF4-FFF2-40B4-BE49-F238E27FC236}">
                  <a16:creationId xmlns:a16="http://schemas.microsoft.com/office/drawing/2014/main" id="{831BE6D8-73C5-5BC7-2929-244EF477B4CE}"/>
                </a:ext>
              </a:extLst>
            </p:cNvPr>
            <p:cNvSpPr/>
            <p:nvPr/>
          </p:nvSpPr>
          <p:spPr>
            <a:xfrm>
              <a:off x="6643089" y="2128082"/>
              <a:ext cx="192567" cy="180833"/>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dirty="0"/>
            </a:p>
          </p:txBody>
        </p:sp>
        <p:sp>
          <p:nvSpPr>
            <p:cNvPr id="15" name="Rectangle 14">
              <a:extLst>
                <a:ext uri="{FF2B5EF4-FFF2-40B4-BE49-F238E27FC236}">
                  <a16:creationId xmlns:a16="http://schemas.microsoft.com/office/drawing/2014/main" id="{E96C8E3A-815B-5E01-8636-C2E54CA31565}"/>
                </a:ext>
              </a:extLst>
            </p:cNvPr>
            <p:cNvSpPr/>
            <p:nvPr/>
          </p:nvSpPr>
          <p:spPr>
            <a:xfrm>
              <a:off x="6835656" y="2128082"/>
              <a:ext cx="192567" cy="180833"/>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6" name="Rectangle 15">
              <a:extLst>
                <a:ext uri="{FF2B5EF4-FFF2-40B4-BE49-F238E27FC236}">
                  <a16:creationId xmlns:a16="http://schemas.microsoft.com/office/drawing/2014/main" id="{0EE727AC-703F-A564-4E31-2244921288D9}"/>
                </a:ext>
              </a:extLst>
            </p:cNvPr>
            <p:cNvSpPr/>
            <p:nvPr/>
          </p:nvSpPr>
          <p:spPr>
            <a:xfrm>
              <a:off x="7028222" y="2128081"/>
              <a:ext cx="192567" cy="180833"/>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7" name="Rectangle 16">
              <a:extLst>
                <a:ext uri="{FF2B5EF4-FFF2-40B4-BE49-F238E27FC236}">
                  <a16:creationId xmlns:a16="http://schemas.microsoft.com/office/drawing/2014/main" id="{B5030DFA-F5C4-93EC-01EA-293635D3CCFD}"/>
                </a:ext>
              </a:extLst>
            </p:cNvPr>
            <p:cNvSpPr/>
            <p:nvPr/>
          </p:nvSpPr>
          <p:spPr>
            <a:xfrm>
              <a:off x="7221338" y="2128081"/>
              <a:ext cx="192567" cy="180833"/>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400"/>
            </a:p>
          </p:txBody>
        </p:sp>
        <p:sp>
          <p:nvSpPr>
            <p:cNvPr id="18" name="Rectangle 17">
              <a:extLst>
                <a:ext uri="{FF2B5EF4-FFF2-40B4-BE49-F238E27FC236}">
                  <a16:creationId xmlns:a16="http://schemas.microsoft.com/office/drawing/2014/main" id="{17820250-62F3-5FD4-066F-4E1E1A2033B9}"/>
                </a:ext>
              </a:extLst>
            </p:cNvPr>
            <p:cNvSpPr/>
            <p:nvPr/>
          </p:nvSpPr>
          <p:spPr>
            <a:xfrm>
              <a:off x="7413904" y="2128081"/>
              <a:ext cx="192567" cy="180833"/>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sz="1100"/>
            </a:p>
          </p:txBody>
        </p:sp>
      </p:grpSp>
      <p:sp>
        <p:nvSpPr>
          <p:cNvPr id="22" name="Rectangle 21">
            <a:extLst>
              <a:ext uri="{FF2B5EF4-FFF2-40B4-BE49-F238E27FC236}">
                <a16:creationId xmlns:a16="http://schemas.microsoft.com/office/drawing/2014/main" id="{C212A163-3389-92FC-28D3-A40AF4CBC7EB}"/>
              </a:ext>
            </a:extLst>
          </p:cNvPr>
          <p:cNvSpPr/>
          <p:nvPr/>
        </p:nvSpPr>
        <p:spPr>
          <a:xfrm>
            <a:off x="2011261" y="2014912"/>
            <a:ext cx="964754" cy="273377"/>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N" sz="1100" dirty="0"/>
              <a:t>Discriminator</a:t>
            </a:r>
          </a:p>
        </p:txBody>
      </p:sp>
      <p:sp>
        <p:nvSpPr>
          <p:cNvPr id="23" name="Google Shape;262;p8">
            <a:extLst>
              <a:ext uri="{FF2B5EF4-FFF2-40B4-BE49-F238E27FC236}">
                <a16:creationId xmlns:a16="http://schemas.microsoft.com/office/drawing/2014/main" id="{377135E5-20CB-6389-B4E5-2C000A9C43D6}"/>
              </a:ext>
            </a:extLst>
          </p:cNvPr>
          <p:cNvSpPr/>
          <p:nvPr/>
        </p:nvSpPr>
        <p:spPr>
          <a:xfrm>
            <a:off x="3444210" y="2003605"/>
            <a:ext cx="776966" cy="295990"/>
          </a:xfrm>
          <a:prstGeom prst="rect">
            <a:avLst/>
          </a:prstGeom>
          <a:noFill/>
          <a:ln w="12700" cap="flat" cmpd="sng">
            <a:solidFill>
              <a:srgbClr val="2F5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Real / Fake</a:t>
            </a:r>
            <a:endParaRPr sz="1000">
              <a:solidFill>
                <a:srgbClr val="000000"/>
              </a:solidFill>
              <a:latin typeface="Calibri"/>
              <a:ea typeface="Calibri"/>
              <a:cs typeface="Calibri"/>
              <a:sym typeface="Calibri"/>
            </a:endParaRPr>
          </a:p>
        </p:txBody>
      </p:sp>
      <p:cxnSp>
        <p:nvCxnSpPr>
          <p:cNvPr id="25" name="Straight Arrow Connector 24">
            <a:extLst>
              <a:ext uri="{FF2B5EF4-FFF2-40B4-BE49-F238E27FC236}">
                <a16:creationId xmlns:a16="http://schemas.microsoft.com/office/drawing/2014/main" id="{139542CE-C9E2-8A97-FEE2-8B829C6A5BAC}"/>
              </a:ext>
            </a:extLst>
          </p:cNvPr>
          <p:cNvCxnSpPr>
            <a:stCxn id="18" idx="3"/>
            <a:endCxn id="22" idx="0"/>
          </p:cNvCxnSpPr>
          <p:nvPr/>
        </p:nvCxnSpPr>
        <p:spPr>
          <a:xfrm flipH="1">
            <a:off x="2493638" y="1780028"/>
            <a:ext cx="1" cy="234884"/>
          </a:xfrm>
          <a:prstGeom prst="straightConnector1">
            <a:avLst/>
          </a:prstGeom>
          <a:ln w="127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5C8AFA1B-6A77-9D8B-0DD9-4F178408A6A8}"/>
              </a:ext>
            </a:extLst>
          </p:cNvPr>
          <p:cNvCxnSpPr>
            <a:stCxn id="22" idx="3"/>
            <a:endCxn id="23" idx="1"/>
          </p:cNvCxnSpPr>
          <p:nvPr/>
        </p:nvCxnSpPr>
        <p:spPr>
          <a:xfrm flipV="1">
            <a:off x="2976015" y="2151600"/>
            <a:ext cx="468195" cy="1"/>
          </a:xfrm>
          <a:prstGeom prst="straightConnector1">
            <a:avLst/>
          </a:prstGeom>
          <a:ln w="127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7EFA5B-9EC1-2831-45E3-0F3D97363067}"/>
                  </a:ext>
                </a:extLst>
              </p:cNvPr>
              <p:cNvSpPr txBox="1"/>
              <p:nvPr/>
            </p:nvSpPr>
            <p:spPr>
              <a:xfrm>
                <a:off x="1685056" y="2538363"/>
                <a:ext cx="3778791" cy="930191"/>
              </a:xfrm>
              <a:prstGeom prst="rect">
                <a:avLst/>
              </a:prstGeom>
              <a:noFill/>
            </p:spPr>
            <p:txBody>
              <a:bodyPr wrap="none" rtlCol="0">
                <a:spAutoFit/>
              </a:bodyPr>
              <a:lstStyle/>
              <a:p>
                <a:r>
                  <a:rPr lang="en-CN" sz="1400" dirty="0"/>
                  <a:t>Encoder: FiLMConv layer</a:t>
                </a:r>
              </a:p>
              <a:p>
                <a:pPr/>
                <a14:m>
                  <m:oMathPara xmlns:m="http://schemas.openxmlformats.org/officeDocument/2006/math">
                    <m:oMathParaPr>
                      <m:jc m:val="centerGroup"/>
                    </m:oMathParaPr>
                    <m:oMath xmlns:m="http://schemas.openxmlformats.org/officeDocument/2006/math">
                      <m:sSub>
                        <m:sSubPr>
                          <m:ctrlPr>
                            <a:rPr lang="en-CN" sz="1400" i="1">
                              <a:latin typeface="Cambria Math" panose="02040503050406030204" pitchFamily="18" charset="0"/>
                            </a:rPr>
                          </m:ctrlPr>
                        </m:sSubPr>
                        <m:e>
                          <m:r>
                            <m:rPr>
                              <m:sty m:val="p"/>
                            </m:rPr>
                            <a:rPr lang="en-US" sz="1400">
                              <a:latin typeface="Cambria Math" panose="02040503050406030204" pitchFamily="18" charset="0"/>
                            </a:rPr>
                            <m:t>h</m:t>
                          </m:r>
                        </m:e>
                        <m:sub>
                          <m:r>
                            <m:rPr>
                              <m:sty m:val="p"/>
                            </m:rPr>
                            <a:rPr lang="en-US" sz="1400">
                              <a:latin typeface="Cambria Math" panose="02040503050406030204" pitchFamily="18" charset="0"/>
                            </a:rPr>
                            <m:t>i</m:t>
                          </m:r>
                        </m:sub>
                      </m:sSub>
                      <m:r>
                        <a:rPr lang="en-US" sz="1400" i="1">
                          <a:latin typeface="Cambria Math" panose="02040503050406030204" pitchFamily="18" charset="0"/>
                        </a:rPr>
                        <m:t>′=</m:t>
                      </m:r>
                      <m:nary>
                        <m:naryPr>
                          <m:chr m:val="∑"/>
                          <m:supHide m:val="on"/>
                          <m:ctrlPr>
                            <a:rPr lang="en-CN" sz="1400" i="1">
                              <a:latin typeface="Cambria Math" panose="02040503050406030204" pitchFamily="18" charset="0"/>
                            </a:rPr>
                          </m:ctrlPr>
                        </m:naryPr>
                        <m:sub>
                          <m:r>
                            <m:rPr>
                              <m:sty m:val="p"/>
                            </m:rPr>
                            <a:rPr lang="en-US" sz="1400">
                              <a:latin typeface="Cambria Math" panose="02040503050406030204" pitchFamily="18" charset="0"/>
                            </a:rPr>
                            <m:t>r</m:t>
                          </m:r>
                          <m:r>
                            <a:rPr lang="en-US" sz="1400" i="1">
                              <a:latin typeface="Cambria Math" panose="02040503050406030204" pitchFamily="18" charset="0"/>
                            </a:rPr>
                            <m:t> </m:t>
                          </m:r>
                          <m:r>
                            <a:rPr lang="zh-CN" altLang="en-US" sz="1400">
                              <a:latin typeface="Cambria Math" panose="02040503050406030204" pitchFamily="18" charset="0"/>
                            </a:rPr>
                            <m:t>∈</m:t>
                          </m:r>
                          <m:r>
                            <a:rPr lang="en-US" sz="1400" i="1">
                              <a:latin typeface="Cambria Math" panose="02040503050406030204" pitchFamily="18" charset="0"/>
                            </a:rPr>
                            <m:t> </m:t>
                          </m:r>
                          <m:r>
                            <m:rPr>
                              <m:sty m:val="p"/>
                            </m:rPr>
                            <a:rPr lang="en-US" sz="1400">
                              <a:latin typeface="Cambria Math" panose="02040503050406030204" pitchFamily="18" charset="0"/>
                            </a:rPr>
                            <m:t>R</m:t>
                          </m:r>
                        </m:sub>
                        <m:sup/>
                        <m:e>
                          <m:nary>
                            <m:naryPr>
                              <m:chr m:val="∑"/>
                              <m:supHide m:val="on"/>
                              <m:ctrlPr>
                                <a:rPr lang="en-CN" sz="1400" i="1">
                                  <a:latin typeface="Cambria Math" panose="02040503050406030204" pitchFamily="18" charset="0"/>
                                </a:rPr>
                              </m:ctrlPr>
                            </m:naryPr>
                            <m:sub>
                              <m:r>
                                <a:rPr lang="en-US" sz="1400" i="1">
                                  <a:latin typeface="Cambria Math" panose="02040503050406030204" pitchFamily="18" charset="0"/>
                                </a:rPr>
                                <m:t>𝑗</m:t>
                              </m:r>
                              <m:r>
                                <a:rPr lang="en-US" sz="1400" i="1">
                                  <a:latin typeface="Cambria Math" panose="02040503050406030204" pitchFamily="18" charset="0"/>
                                </a:rPr>
                                <m:t> </m:t>
                              </m:r>
                              <m:r>
                                <a:rPr lang="zh-CN" altLang="en-US" sz="1400">
                                  <a:latin typeface="Cambria Math" panose="02040503050406030204" pitchFamily="18" charset="0"/>
                                </a:rPr>
                                <m:t>∈</m:t>
                              </m:r>
                              <m:r>
                                <a:rPr lang="en-US" sz="1400" i="1">
                                  <a:latin typeface="Cambria Math" panose="02040503050406030204" pitchFamily="18" charset="0"/>
                                </a:rPr>
                                <m:t> </m:t>
                              </m:r>
                              <m:sSubSup>
                                <m:sSubSupPr>
                                  <m:ctrlPr>
                                    <a:rPr lang="en-CN" sz="1400" i="1">
                                      <a:latin typeface="Cambria Math" panose="02040503050406030204" pitchFamily="18" charset="0"/>
                                    </a:rPr>
                                  </m:ctrlPr>
                                </m:sSubSupPr>
                                <m:e>
                                  <m:r>
                                    <a:rPr lang="en-US" sz="1400" i="1">
                                      <a:latin typeface="Cambria Math" panose="02040503050406030204" pitchFamily="18" charset="0"/>
                                    </a:rPr>
                                    <m:t>𝑁</m:t>
                                  </m:r>
                                </m:e>
                                <m:sub>
                                  <m:r>
                                    <a:rPr lang="en-US" sz="1400" i="1">
                                      <a:latin typeface="Cambria Math" panose="02040503050406030204" pitchFamily="18" charset="0"/>
                                    </a:rPr>
                                    <m:t>𝑖</m:t>
                                  </m:r>
                                </m:sub>
                                <m:sup>
                                  <m:d>
                                    <m:dPr>
                                      <m:ctrlPr>
                                        <a:rPr lang="en-CN" sz="1400" i="1">
                                          <a:latin typeface="Cambria Math" panose="02040503050406030204" pitchFamily="18" charset="0"/>
                                        </a:rPr>
                                      </m:ctrlPr>
                                    </m:dPr>
                                    <m:e>
                                      <m:r>
                                        <a:rPr lang="en-US" sz="1400" i="1">
                                          <a:latin typeface="Cambria Math" panose="02040503050406030204" pitchFamily="18" charset="0"/>
                                        </a:rPr>
                                        <m:t>𝑟</m:t>
                                      </m:r>
                                    </m:e>
                                  </m:d>
                                </m:sup>
                              </m:sSubSup>
                            </m:sub>
                            <m:sup/>
                            <m:e>
                              <m:d>
                                <m:dPr>
                                  <m:ctrlPr>
                                    <a:rPr lang="en-CN" sz="1400" i="1">
                                      <a:latin typeface="Cambria Math" panose="02040503050406030204" pitchFamily="18" charset="0"/>
                                    </a:rPr>
                                  </m:ctrlPr>
                                </m:dPr>
                                <m:e>
                                  <m:sSubSup>
                                    <m:sSubSupPr>
                                      <m:ctrlPr>
                                        <a:rPr lang="en-CN" sz="1400" i="1">
                                          <a:latin typeface="Cambria Math" panose="02040503050406030204" pitchFamily="18" charset="0"/>
                                        </a:rPr>
                                      </m:ctrlPr>
                                    </m:sSubSupPr>
                                    <m:e>
                                      <m:r>
                                        <a:rPr lang="en-US" sz="1400" i="1">
                                          <a:latin typeface="Cambria Math" panose="02040503050406030204" pitchFamily="18" charset="0"/>
                                        </a:rPr>
                                        <m:t>𝛾</m:t>
                                      </m:r>
                                    </m:e>
                                    <m:sub>
                                      <m:r>
                                        <a:rPr lang="en-US" sz="1400" i="1">
                                          <a:latin typeface="Cambria Math" panose="02040503050406030204" pitchFamily="18" charset="0"/>
                                        </a:rPr>
                                        <m:t>𝑖</m:t>
                                      </m:r>
                                    </m:sub>
                                    <m:sup>
                                      <m:d>
                                        <m:dPr>
                                          <m:ctrlPr>
                                            <a:rPr lang="en-CN" sz="1400" i="1">
                                              <a:latin typeface="Cambria Math" panose="02040503050406030204" pitchFamily="18" charset="0"/>
                                            </a:rPr>
                                          </m:ctrlPr>
                                        </m:dPr>
                                        <m:e>
                                          <m:r>
                                            <a:rPr lang="en-US" sz="1400" i="1">
                                              <a:latin typeface="Cambria Math" panose="02040503050406030204" pitchFamily="18" charset="0"/>
                                            </a:rPr>
                                            <m:t>𝑟</m:t>
                                          </m:r>
                                        </m:e>
                                      </m:d>
                                    </m:sup>
                                  </m:sSubSup>
                                  <m:r>
                                    <a:rPr lang="en-US" sz="1400" i="1">
                                      <a:latin typeface="Cambria Math" panose="02040503050406030204" pitchFamily="18" charset="0"/>
                                    </a:rPr>
                                    <m:t> </m:t>
                                  </m:r>
                                  <m:r>
                                    <a:rPr lang="zh-CN" altLang="en-US" sz="1400">
                                      <a:latin typeface="Cambria Math" panose="02040503050406030204" pitchFamily="18" charset="0"/>
                                    </a:rPr>
                                    <m:t>⊙</m:t>
                                  </m:r>
                                  <m:r>
                                    <a:rPr lang="en-US" sz="1400" i="1">
                                      <a:latin typeface="Cambria Math" panose="02040503050406030204" pitchFamily="18" charset="0"/>
                                    </a:rPr>
                                    <m:t> </m:t>
                                  </m:r>
                                  <m:sSup>
                                    <m:sSupPr>
                                      <m:ctrlPr>
                                        <a:rPr lang="en-CN" sz="1400" i="1">
                                          <a:latin typeface="Cambria Math" panose="02040503050406030204" pitchFamily="18" charset="0"/>
                                        </a:rPr>
                                      </m:ctrlPr>
                                    </m:sSupPr>
                                    <m:e>
                                      <m:r>
                                        <a:rPr lang="en-US" sz="1400" i="1">
                                          <a:latin typeface="Cambria Math" panose="02040503050406030204" pitchFamily="18" charset="0"/>
                                        </a:rPr>
                                        <m:t>𝑊</m:t>
                                      </m:r>
                                    </m:e>
                                    <m:sup>
                                      <m:d>
                                        <m:dPr>
                                          <m:ctrlPr>
                                            <a:rPr lang="en-CN" sz="1400" i="1">
                                              <a:latin typeface="Cambria Math" panose="02040503050406030204" pitchFamily="18" charset="0"/>
                                            </a:rPr>
                                          </m:ctrlPr>
                                        </m:dPr>
                                        <m:e>
                                          <m:r>
                                            <a:rPr lang="en-US" sz="1400" i="1">
                                              <a:latin typeface="Cambria Math" panose="02040503050406030204" pitchFamily="18" charset="0"/>
                                            </a:rPr>
                                            <m:t>𝑟</m:t>
                                          </m:r>
                                        </m:e>
                                      </m:d>
                                    </m:sup>
                                  </m:sSup>
                                  <m:r>
                                    <a:rPr lang="en-US" sz="1400" i="1">
                                      <a:latin typeface="Cambria Math" panose="02040503050406030204" pitchFamily="18" charset="0"/>
                                    </a:rPr>
                                    <m:t> </m:t>
                                  </m:r>
                                  <m:sSub>
                                    <m:sSubPr>
                                      <m:ctrlPr>
                                        <a:rPr lang="en-CN" sz="1400" i="1">
                                          <a:latin typeface="Cambria Math" panose="02040503050406030204" pitchFamily="18" charset="0"/>
                                        </a:rPr>
                                      </m:ctrlPr>
                                    </m:sSubPr>
                                    <m:e>
                                      <m:r>
                                        <a:rPr lang="en-US" sz="1400" i="1">
                                          <a:latin typeface="Cambria Math" panose="02040503050406030204" pitchFamily="18" charset="0"/>
                                        </a:rPr>
                                        <m:t>h</m:t>
                                      </m:r>
                                    </m:e>
                                    <m:sub>
                                      <m:r>
                                        <a:rPr lang="en-US" sz="1400" i="1">
                                          <a:latin typeface="Cambria Math" panose="02040503050406030204" pitchFamily="18" charset="0"/>
                                        </a:rPr>
                                        <m:t>𝑗</m:t>
                                      </m:r>
                                    </m:sub>
                                  </m:sSub>
                                  <m:r>
                                    <a:rPr lang="en-US" sz="1400" i="1">
                                      <a:latin typeface="Cambria Math" panose="02040503050406030204" pitchFamily="18" charset="0"/>
                                    </a:rPr>
                                    <m:t>+ </m:t>
                                  </m:r>
                                  <m:r>
                                    <a:rPr lang="en-US" sz="1400" i="1">
                                      <a:latin typeface="Cambria Math" panose="02040503050406030204" pitchFamily="18" charset="0"/>
                                    </a:rPr>
                                    <m:t>𝛽</m:t>
                                  </m:r>
                                  <m:sSubSup>
                                    <m:sSubSupPr>
                                      <m:ctrlPr>
                                        <a:rPr lang="en-CN" sz="1400" i="1">
                                          <a:latin typeface="Cambria Math" panose="02040503050406030204" pitchFamily="18" charset="0"/>
                                        </a:rPr>
                                      </m:ctrlPr>
                                    </m:sSubSupPr>
                                    <m:e>
                                      <m:r>
                                        <a:rPr lang="en-US" sz="1400" i="1">
                                          <a:latin typeface="Cambria Math" panose="02040503050406030204" pitchFamily="18" charset="0"/>
                                        </a:rPr>
                                        <m:t> </m:t>
                                      </m:r>
                                    </m:e>
                                    <m:sub>
                                      <m:r>
                                        <a:rPr lang="en-US" sz="1400" i="1">
                                          <a:latin typeface="Cambria Math" panose="02040503050406030204" pitchFamily="18" charset="0"/>
                                        </a:rPr>
                                        <m:t>𝑖</m:t>
                                      </m:r>
                                    </m:sub>
                                    <m:sup>
                                      <m:d>
                                        <m:dPr>
                                          <m:ctrlPr>
                                            <a:rPr lang="en-CN" sz="1400" i="1">
                                              <a:latin typeface="Cambria Math" panose="02040503050406030204" pitchFamily="18" charset="0"/>
                                            </a:rPr>
                                          </m:ctrlPr>
                                        </m:dPr>
                                        <m:e>
                                          <m:r>
                                            <a:rPr lang="en-US" sz="1400" i="1">
                                              <a:latin typeface="Cambria Math" panose="02040503050406030204" pitchFamily="18" charset="0"/>
                                            </a:rPr>
                                            <m:t>𝑟</m:t>
                                          </m:r>
                                        </m:e>
                                      </m:d>
                                    </m:sup>
                                  </m:sSubSup>
                                </m:e>
                              </m:d>
                            </m:e>
                          </m:nary>
                          <m:r>
                            <a:rPr lang="en-US" sz="1400" i="1">
                              <a:latin typeface="Cambria Math" panose="02040503050406030204" pitchFamily="18" charset="0"/>
                            </a:rPr>
                            <m:t> </m:t>
                          </m:r>
                        </m:e>
                      </m:nary>
                    </m:oMath>
                  </m:oMathPara>
                </a14:m>
                <a:endParaRPr lang="en-CN" sz="1400" dirty="0"/>
              </a:p>
            </p:txBody>
          </p:sp>
        </mc:Choice>
        <mc:Fallback xmlns="">
          <p:sp>
            <p:nvSpPr>
              <p:cNvPr id="28" name="TextBox 27">
                <a:extLst>
                  <a:ext uri="{FF2B5EF4-FFF2-40B4-BE49-F238E27FC236}">
                    <a16:creationId xmlns:a16="http://schemas.microsoft.com/office/drawing/2014/main" id="{3A7EFA5B-9EC1-2831-45E3-0F3D97363067}"/>
                  </a:ext>
                </a:extLst>
              </p:cNvPr>
              <p:cNvSpPr txBox="1">
                <a:spLocks noRot="1" noChangeAspect="1" noMove="1" noResize="1" noEditPoints="1" noAdjustHandles="1" noChangeArrowheads="1" noChangeShapeType="1" noTextEdit="1"/>
              </p:cNvSpPr>
              <p:nvPr/>
            </p:nvSpPr>
            <p:spPr>
              <a:xfrm>
                <a:off x="1685056" y="2538363"/>
                <a:ext cx="3778791" cy="930191"/>
              </a:xfrm>
              <a:prstGeom prst="rect">
                <a:avLst/>
              </a:prstGeom>
              <a:blipFill>
                <a:blip r:embed="rId6"/>
                <a:stretch>
                  <a:fillRect l="-334" t="-53333" b="-100000"/>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D46F9A5-B24B-1729-DB16-F1796DE996A4}"/>
                  </a:ext>
                </a:extLst>
              </p:cNvPr>
              <p:cNvSpPr txBox="1"/>
              <p:nvPr/>
            </p:nvSpPr>
            <p:spPr>
              <a:xfrm>
                <a:off x="1685056" y="3557455"/>
                <a:ext cx="6110519" cy="124438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CN" sz="1400" dirty="0"/>
                  <a:t>Reconstruction loss: </a:t>
                </a:r>
                <a14:m>
                  <m:oMath xmlns:m="http://schemas.openxmlformats.org/officeDocument/2006/math">
                    <m:sSub>
                      <m:sSubPr>
                        <m:ctrlPr>
                          <a:rPr lang="en-CN" sz="1400" i="1" smtClean="0">
                            <a:effectLst/>
                            <a:latin typeface="Cambria Math" panose="020405030504060302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b="0" i="1" smtClean="0">
                            <a:effectLst/>
                            <a:latin typeface="Cambria Math" panose="02040503050406030204" pitchFamily="18" charset="0"/>
                            <a:ea typeface="DengXian" panose="02010600030101010101" pitchFamily="2" charset="-122"/>
                            <a:cs typeface="Times New Roman" panose="02020603050405020304" pitchFamily="18" charset="0"/>
                          </a:rPr>
                          <m:t>𝑟𝑒𝑐</m:t>
                        </m:r>
                      </m:sub>
                    </m:sSub>
                    <m:d>
                      <m:dPr>
                        <m:ctrlPr>
                          <a:rPr lang="en-CN" sz="1400" i="1">
                            <a:effectLst/>
                            <a:latin typeface="Cambria Math" panose="02040503050406030204" pitchFamily="18" charset="0"/>
                          </a:rPr>
                        </m:ctrlPr>
                      </m:d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a:effectLst/>
                            <a:latin typeface="Cambria Math" panose="020405030504060302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𝑧</m:t>
                        </m:r>
                        <m:r>
                          <a:rPr lang="en-US" sz="14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𝑞</m:t>
                        </m:r>
                        <m:d>
                          <m:dPr>
                            <m:ctrlPr>
                              <a:rPr lang="en-CN" sz="1400" i="1">
                                <a:effectLst/>
                                <a:latin typeface="Cambria Math" panose="02040503050406030204" pitchFamily="18" charset="0"/>
                              </a:rPr>
                            </m:ctrlPr>
                          </m:d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𝑧</m:t>
                            </m:r>
                          </m:e>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𝑥</m:t>
                            </m:r>
                          </m:e>
                        </m:d>
                      </m:sub>
                    </m:sSub>
                    <m:sSub>
                      <m:sSubPr>
                        <m:ctrlPr>
                          <a:rPr lang="en-CN" sz="1400" i="1">
                            <a:effectLst/>
                            <a:latin typeface="Cambria Math" panose="020405030504060302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𝑖</m:t>
                        </m:r>
                        <m:r>
                          <a:rPr lang="en-US" sz="14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a:effectLst/>
                            <a:latin typeface="Cambria Math" panose="02040503050406030204" pitchFamily="18" charset="0"/>
                            <a:ea typeface="DengXian" panose="02010600030101010101" pitchFamily="2" charset="-122"/>
                            <a:cs typeface="Times New Roman" panose="02020603050405020304" pitchFamily="18" charset="0"/>
                          </a:rPr>
                          <m:t>𝑈</m:t>
                        </m:r>
                      </m:sub>
                    </m:sSub>
                    <m:r>
                      <a:rPr lang="en-US" sz="1400" b="0" i="1" smtClean="0">
                        <a:effectLst/>
                        <a:latin typeface="Cambria Math" panose="02040503050406030204" pitchFamily="18" charset="0"/>
                        <a:ea typeface="DengXian" panose="02010600030101010101" pitchFamily="2" charset="-122"/>
                        <a:cs typeface="Times New Roman" panose="02020603050405020304" pitchFamily="18" charset="0"/>
                      </a:rPr>
                      <m:t>−</m:t>
                    </m:r>
                    <m:func>
                      <m:funcPr>
                        <m:ctrlPr>
                          <a:rPr lang="en-CN" sz="1400" i="1">
                            <a:effectLst/>
                            <a:latin typeface="Cambria Math" panose="02040503050406030204" pitchFamily="18" charset="0"/>
                          </a:rPr>
                        </m:ctrlPr>
                      </m:funcPr>
                      <m:fName>
                        <m:r>
                          <m:rPr>
                            <m:sty m:val="p"/>
                          </m:rPr>
                          <a:rPr lang="en-US" sz="1400">
                            <a:effectLst/>
                            <a:latin typeface="Cambria Math" panose="02040503050406030204" pitchFamily="18" charset="0"/>
                            <a:ea typeface="DengXian" panose="02010600030101010101" pitchFamily="2" charset="-122"/>
                            <a:cs typeface="Times New Roman" panose="02020603050405020304" pitchFamily="18" charset="0"/>
                          </a:rPr>
                          <m:t>log</m:t>
                        </m:r>
                      </m:fName>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𝑝</m:t>
                        </m:r>
                      </m:e>
                    </m:func>
                    <m:d>
                      <m:dPr>
                        <m:ctrlPr>
                          <a:rPr lang="en-CN" sz="1400" i="1">
                            <a:effectLst/>
                            <a:latin typeface="Cambria Math" panose="02040503050406030204" pitchFamily="18" charset="0"/>
                          </a:rPr>
                        </m:ctrlPr>
                      </m:dPr>
                      <m:e>
                        <m:sSub>
                          <m:sSubPr>
                            <m:ctrlPr>
                              <a:rPr lang="en-CN" sz="1400" i="1">
                                <a:effectLst/>
                                <a:latin typeface="Cambria Math" panose="020405030504060302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𝑠</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𝑖</m:t>
                            </m:r>
                          </m:sub>
                        </m:sSub>
                      </m:e>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𝑧</m:t>
                        </m:r>
                        <m:r>
                          <a:rPr lang="en-US" sz="1400" i="1">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a:effectLst/>
                                <a:latin typeface="Cambria Math" panose="02040503050406030204" pitchFamily="18" charset="0"/>
                              </a:rPr>
                            </m:ctrlPr>
                          </m:sSubPr>
                          <m:e>
                            <m:r>
                              <a:rPr lang="en-US" sz="1400" i="1">
                                <a:effectLst/>
                                <a:latin typeface="Cambria Math" panose="02040503050406030204" pitchFamily="18" charset="0"/>
                                <a:ea typeface="DengXian" panose="02010600030101010101" pitchFamily="2" charset="-122"/>
                                <a:cs typeface="Times New Roman" panose="02020603050405020304" pitchFamily="18" charset="0"/>
                              </a:rPr>
                              <m:t>𝑀</m:t>
                            </m:r>
                          </m:e>
                          <m:sub>
                            <m:r>
                              <a:rPr lang="en-US" sz="1400" i="1">
                                <a:effectLst/>
                                <a:latin typeface="Cambria Math" panose="02040503050406030204" pitchFamily="18" charset="0"/>
                                <a:ea typeface="DengXian" panose="02010600030101010101" pitchFamily="2" charset="-122"/>
                                <a:cs typeface="Times New Roman" panose="02020603050405020304" pitchFamily="18" charset="0"/>
                              </a:rPr>
                              <m:t>𝑖</m:t>
                            </m:r>
                          </m:sub>
                        </m:sSub>
                      </m:e>
                    </m:d>
                  </m:oMath>
                </a14:m>
                <a:r>
                  <a:rPr lang="en-CN" sz="1400" dirty="0">
                    <a:effectLst/>
                  </a:rPr>
                  <a:t> </a:t>
                </a:r>
              </a:p>
              <a:p>
                <a:pPr marL="285750" indent="-285750">
                  <a:lnSpc>
                    <a:spcPct val="150000"/>
                  </a:lnSpc>
                  <a:buFont typeface="Arial" panose="020B0604020202020204" pitchFamily="34" charset="0"/>
                  <a:buChar char="•"/>
                </a:pPr>
                <a:r>
                  <a:rPr lang="en-CN" sz="1400" dirty="0"/>
                  <a:t>Adversarial loss: </a:t>
                </a:r>
                <a14:m>
                  <m:oMath xmlns:m="http://schemas.openxmlformats.org/officeDocument/2006/math">
                    <m:sSub>
                      <m:sSubPr>
                        <m:ctrlPr>
                          <a:rPr lang="en-CN" sz="14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𝐺𝐴𝑁</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r>
                          <a:rPr lang="en-US" sz="1400"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𝑝</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d>
                      </m:sub>
                    </m:sSub>
                    <m:func>
                      <m:func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log</m:t>
                        </m:r>
                      </m:fName>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𝐷</m:t>
                        </m:r>
                      </m:e>
                    </m:func>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r>
                          <a:rPr lang="en-US" sz="1400"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𝑝</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𝑑</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sub>
                    </m:sSub>
                    <m:func>
                      <m:func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log</m:t>
                        </m:r>
                      </m:fName>
                      <m:e>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𝐷</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𝐸</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e>
                            </m:d>
                          </m:e>
                        </m:d>
                      </m:e>
                    </m:func>
                  </m:oMath>
                </a14:m>
                <a:endParaRPr lang="en-CN" sz="1400" kern="100" dirty="0">
                  <a:effectLst/>
                  <a:latin typeface="Calibri" panose="020F0502020204030204" pitchFamily="34" charset="0"/>
                  <a:ea typeface="DengXian"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en-CN" sz="1400" dirty="0"/>
                  <a:t>VAE loss: </a:t>
                </a:r>
                <a14:m>
                  <m:oMath xmlns:m="http://schemas.openxmlformats.org/officeDocument/2006/math">
                    <m:sSub>
                      <m:sSubPr>
                        <m:ctrlPr>
                          <a:rPr lang="en-CN" sz="14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𝑉𝐴𝐸</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𝑟𝑒𝑐</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λ</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𝑟𝑒𝑔</m:t>
                        </m:r>
                      </m:sub>
                    </m:sSub>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𝐺𝐴𝑁</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𝑥</m:t>
                        </m:r>
                      </m:e>
                    </m:d>
                  </m:oMath>
                </a14:m>
                <a:endParaRPr lang="en-CN" sz="1400" kern="1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2D46F9A5-B24B-1729-DB16-F1796DE996A4}"/>
                  </a:ext>
                </a:extLst>
              </p:cNvPr>
              <p:cNvSpPr txBox="1">
                <a:spLocks noRot="1" noChangeAspect="1" noMove="1" noResize="1" noEditPoints="1" noAdjustHandles="1" noChangeArrowheads="1" noChangeShapeType="1" noTextEdit="1"/>
              </p:cNvSpPr>
              <p:nvPr/>
            </p:nvSpPr>
            <p:spPr>
              <a:xfrm>
                <a:off x="1685056" y="3557455"/>
                <a:ext cx="6110519" cy="1244380"/>
              </a:xfrm>
              <a:prstGeom prst="rect">
                <a:avLst/>
              </a:prstGeom>
              <a:blipFill>
                <a:blip r:embed="rId7"/>
                <a:stretch>
                  <a:fillRect l="-207" b="-3030"/>
                </a:stretch>
              </a:blipFill>
            </p:spPr>
            <p:txBody>
              <a:bodyPr/>
              <a:lstStyle/>
              <a:p>
                <a:r>
                  <a:rPr lang="en-CN">
                    <a:noFill/>
                  </a:rPr>
                  <a:t> </a:t>
                </a:r>
              </a:p>
            </p:txBody>
          </p:sp>
        </mc:Fallback>
      </mc:AlternateContent>
    </p:spTree>
    <p:extLst>
      <p:ext uri="{BB962C8B-B14F-4D97-AF65-F5344CB8AC3E}">
        <p14:creationId xmlns:p14="http://schemas.microsoft.com/office/powerpoint/2010/main" val="71708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AAA1-3F21-E90C-2B95-9A52928A924D}"/>
              </a:ext>
            </a:extLst>
          </p:cNvPr>
          <p:cNvSpPr>
            <a:spLocks noGrp="1"/>
          </p:cNvSpPr>
          <p:nvPr>
            <p:ph type="title"/>
          </p:nvPr>
        </p:nvSpPr>
        <p:spPr>
          <a:xfrm>
            <a:off x="457200" y="422724"/>
            <a:ext cx="8229600" cy="529383"/>
          </a:xfrm>
        </p:spPr>
        <p:txBody>
          <a:bodyPr>
            <a:normAutofit/>
          </a:bodyPr>
          <a:lstStyle/>
          <a:p>
            <a:r>
              <a:rPr lang="en-CN" sz="2400" dirty="0"/>
              <a:t>Training the latent diffusion model</a:t>
            </a:r>
          </a:p>
        </p:txBody>
      </p:sp>
      <p:grpSp>
        <p:nvGrpSpPr>
          <p:cNvPr id="4" name="Group 3">
            <a:extLst>
              <a:ext uri="{FF2B5EF4-FFF2-40B4-BE49-F238E27FC236}">
                <a16:creationId xmlns:a16="http://schemas.microsoft.com/office/drawing/2014/main" id="{E7CD4164-C9B5-BC37-27CF-04FE80142136}"/>
              </a:ext>
            </a:extLst>
          </p:cNvPr>
          <p:cNvGrpSpPr/>
          <p:nvPr/>
        </p:nvGrpSpPr>
        <p:grpSpPr>
          <a:xfrm>
            <a:off x="823362" y="1010843"/>
            <a:ext cx="3748638" cy="3709933"/>
            <a:chOff x="1873602" y="650348"/>
            <a:chExt cx="3748638" cy="3709933"/>
          </a:xfrm>
        </p:grpSpPr>
        <p:grpSp>
          <p:nvGrpSpPr>
            <p:cNvPr id="5" name="Group 4">
              <a:extLst>
                <a:ext uri="{FF2B5EF4-FFF2-40B4-BE49-F238E27FC236}">
                  <a16:creationId xmlns:a16="http://schemas.microsoft.com/office/drawing/2014/main" id="{E79E725E-C7A1-44C7-8709-DCD6B9B8F7F5}"/>
                </a:ext>
              </a:extLst>
            </p:cNvPr>
            <p:cNvGrpSpPr/>
            <p:nvPr/>
          </p:nvGrpSpPr>
          <p:grpSpPr>
            <a:xfrm>
              <a:off x="1873602" y="650348"/>
              <a:ext cx="3748638" cy="3709933"/>
              <a:chOff x="1873602" y="650348"/>
              <a:chExt cx="3748638" cy="3709933"/>
            </a:xfrm>
          </p:grpSpPr>
          <p:grpSp>
            <p:nvGrpSpPr>
              <p:cNvPr id="7" name="Group 6">
                <a:extLst>
                  <a:ext uri="{FF2B5EF4-FFF2-40B4-BE49-F238E27FC236}">
                    <a16:creationId xmlns:a16="http://schemas.microsoft.com/office/drawing/2014/main" id="{4B4C6472-827A-C427-7D73-E4E41A14AE25}"/>
                  </a:ext>
                </a:extLst>
              </p:cNvPr>
              <p:cNvGrpSpPr/>
              <p:nvPr/>
            </p:nvGrpSpPr>
            <p:grpSpPr>
              <a:xfrm>
                <a:off x="1873602" y="650348"/>
                <a:ext cx="3748638" cy="3709933"/>
                <a:chOff x="1873602" y="650348"/>
                <a:chExt cx="3748638" cy="3709933"/>
              </a:xfrm>
            </p:grpSpPr>
            <p:grpSp>
              <p:nvGrpSpPr>
                <p:cNvPr id="9" name="Group 8">
                  <a:extLst>
                    <a:ext uri="{FF2B5EF4-FFF2-40B4-BE49-F238E27FC236}">
                      <a16:creationId xmlns:a16="http://schemas.microsoft.com/office/drawing/2014/main" id="{9E8018D6-01CD-3E71-A5EA-0DD59A899F3C}"/>
                    </a:ext>
                  </a:extLst>
                </p:cNvPr>
                <p:cNvGrpSpPr/>
                <p:nvPr/>
              </p:nvGrpSpPr>
              <p:grpSpPr>
                <a:xfrm>
                  <a:off x="1873602" y="650348"/>
                  <a:ext cx="3748638" cy="3709933"/>
                  <a:chOff x="4398399" y="388227"/>
                  <a:chExt cx="3748638" cy="3709933"/>
                </a:xfrm>
              </p:grpSpPr>
              <p:grpSp>
                <p:nvGrpSpPr>
                  <p:cNvPr id="11" name="Group 10">
                    <a:extLst>
                      <a:ext uri="{FF2B5EF4-FFF2-40B4-BE49-F238E27FC236}">
                        <a16:creationId xmlns:a16="http://schemas.microsoft.com/office/drawing/2014/main" id="{9D67A43C-FEED-3DF6-A395-DA2C205D2AD0}"/>
                      </a:ext>
                    </a:extLst>
                  </p:cNvPr>
                  <p:cNvGrpSpPr/>
                  <p:nvPr/>
                </p:nvGrpSpPr>
                <p:grpSpPr>
                  <a:xfrm>
                    <a:off x="4398399" y="388227"/>
                    <a:ext cx="3501747" cy="3709933"/>
                    <a:chOff x="4613047" y="459846"/>
                    <a:chExt cx="3501747" cy="3709933"/>
                  </a:xfrm>
                </p:grpSpPr>
                <p:grpSp>
                  <p:nvGrpSpPr>
                    <p:cNvPr id="13" name="Group 12">
                      <a:extLst>
                        <a:ext uri="{FF2B5EF4-FFF2-40B4-BE49-F238E27FC236}">
                          <a16:creationId xmlns:a16="http://schemas.microsoft.com/office/drawing/2014/main" id="{3EC5D51B-8E58-8AF2-53AB-1D2FEA3ABB92}"/>
                        </a:ext>
                      </a:extLst>
                    </p:cNvPr>
                    <p:cNvGrpSpPr/>
                    <p:nvPr/>
                  </p:nvGrpSpPr>
                  <p:grpSpPr>
                    <a:xfrm>
                      <a:off x="4613047" y="459846"/>
                      <a:ext cx="3501747" cy="3709933"/>
                      <a:chOff x="1185696" y="833256"/>
                      <a:chExt cx="3501747" cy="3709933"/>
                    </a:xfrm>
                  </p:grpSpPr>
                  <p:grpSp>
                    <p:nvGrpSpPr>
                      <p:cNvPr id="15" name="Group 14">
                        <a:extLst>
                          <a:ext uri="{FF2B5EF4-FFF2-40B4-BE49-F238E27FC236}">
                            <a16:creationId xmlns:a16="http://schemas.microsoft.com/office/drawing/2014/main" id="{B0BE0A2F-B00D-8DA2-C5F8-7ADA66D0538E}"/>
                          </a:ext>
                        </a:extLst>
                      </p:cNvPr>
                      <p:cNvGrpSpPr/>
                      <p:nvPr/>
                    </p:nvGrpSpPr>
                    <p:grpSpPr>
                      <a:xfrm>
                        <a:off x="1185696" y="1602439"/>
                        <a:ext cx="2567901" cy="2641149"/>
                        <a:chOff x="1185696" y="1602439"/>
                        <a:chExt cx="2567901" cy="2641149"/>
                      </a:xfrm>
                    </p:grpSpPr>
                    <p:sp>
                      <p:nvSpPr>
                        <p:cNvPr id="21" name="Trapezoid 20">
                          <a:extLst>
                            <a:ext uri="{FF2B5EF4-FFF2-40B4-BE49-F238E27FC236}">
                              <a16:creationId xmlns:a16="http://schemas.microsoft.com/office/drawing/2014/main" id="{1F3A2D46-57AF-8304-B3A8-345117F20731}"/>
                            </a:ext>
                          </a:extLst>
                        </p:cNvPr>
                        <p:cNvSpPr/>
                        <p:nvPr/>
                      </p:nvSpPr>
                      <p:spPr>
                        <a:xfrm rot="10800000">
                          <a:off x="1573305" y="1602440"/>
                          <a:ext cx="894229" cy="470647"/>
                        </a:xfrm>
                        <a:prstGeom prst="trapezoid">
                          <a:avLst/>
                        </a:prstGeom>
                        <a:solidFill>
                          <a:schemeClr val="accent6">
                            <a:lumMod val="50000"/>
                          </a:schemeClr>
                        </a:solidFill>
                        <a:ln>
                          <a:noFill/>
                          <a:extLst>
                            <a:ext uri="{C807C97D-BFC1-408E-A445-0C87EB9F89A2}">
                              <ask:lineSketchStyleProps xmlns:ask="http://schemas.microsoft.com/office/drawing/2018/sketchyshapes" sd="1219033472">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15874" y="391026"/>
                                        <a:pt x="64094" y="144902"/>
                                        <a:pt x="117662" y="0"/>
                                      </a:cubicBezTo>
                                      <a:cubicBezTo>
                                        <a:pt x="354210" y="22802"/>
                                        <a:pt x="510123" y="-41847"/>
                                        <a:pt x="776567" y="0"/>
                                      </a:cubicBezTo>
                                      <a:cubicBezTo>
                                        <a:pt x="761125" y="81125"/>
                                        <a:pt x="870400" y="250622"/>
                                        <a:pt x="894229" y="470647"/>
                                      </a:cubicBezTo>
                                      <a:cubicBezTo>
                                        <a:pt x="537266" y="489767"/>
                                        <a:pt x="130863" y="536645"/>
                                        <a:pt x="0" y="470647"/>
                                      </a:cubicBezTo>
                                      <a:close/>
                                    </a:path>
                                    <a:path w="894229" h="470647" stroke="0" extrusionOk="0">
                                      <a:moveTo>
                                        <a:pt x="0" y="470647"/>
                                      </a:moveTo>
                                      <a:cubicBezTo>
                                        <a:pt x="76629" y="260607"/>
                                        <a:pt x="120642" y="65665"/>
                                        <a:pt x="117662" y="0"/>
                                      </a:cubicBezTo>
                                      <a:cubicBezTo>
                                        <a:pt x="326626" y="-18758"/>
                                        <a:pt x="601586" y="-2508"/>
                                        <a:pt x="776567" y="0"/>
                                      </a:cubicBezTo>
                                      <a:cubicBezTo>
                                        <a:pt x="835094" y="126556"/>
                                        <a:pt x="873811" y="415441"/>
                                        <a:pt x="894229" y="470647"/>
                                      </a:cubicBezTo>
                                      <a:cubicBezTo>
                                        <a:pt x="542209" y="484755"/>
                                        <a:pt x="170785" y="472549"/>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solidFill>
                              <a:schemeClr val="tx1"/>
                            </a:solidFill>
                          </a:endParaRPr>
                        </a:p>
                      </p:txBody>
                    </p:sp>
                    <p:sp>
                      <p:nvSpPr>
                        <p:cNvPr id="22" name="Trapezoid 21">
                          <a:extLst>
                            <a:ext uri="{FF2B5EF4-FFF2-40B4-BE49-F238E27FC236}">
                              <a16:creationId xmlns:a16="http://schemas.microsoft.com/office/drawing/2014/main" id="{F397BB38-51A5-25A9-45C2-CA24556D3707}"/>
                            </a:ext>
                          </a:extLst>
                        </p:cNvPr>
                        <p:cNvSpPr/>
                        <p:nvPr/>
                      </p:nvSpPr>
                      <p:spPr>
                        <a:xfrm rot="10800000">
                          <a:off x="2821640" y="1602439"/>
                          <a:ext cx="894229" cy="470647"/>
                        </a:xfrm>
                        <a:prstGeom prst="trapezoid">
                          <a:avLst/>
                        </a:prstGeom>
                        <a:solidFill>
                          <a:srgbClr val="0070C0"/>
                        </a:solidFill>
                        <a:ln>
                          <a:noFill/>
                          <a:extLst>
                            <a:ext uri="{C807C97D-BFC1-408E-A445-0C87EB9F89A2}">
                              <ask:lineSketchStyleProps xmlns:ask="http://schemas.microsoft.com/office/drawing/2018/sketchyshapes" sd="981765707">
                                <a:custGeom>
                                  <a:avLst/>
                                  <a:gdLst>
                                    <a:gd name="connsiteX0" fmla="*/ 0 w 894229"/>
                                    <a:gd name="connsiteY0" fmla="*/ 470647 h 470647"/>
                                    <a:gd name="connsiteX1" fmla="*/ 117662 w 894229"/>
                                    <a:gd name="connsiteY1" fmla="*/ 0 h 470647"/>
                                    <a:gd name="connsiteX2" fmla="*/ 776567 w 894229"/>
                                    <a:gd name="connsiteY2" fmla="*/ 0 h 470647"/>
                                    <a:gd name="connsiteX3" fmla="*/ 894229 w 894229"/>
                                    <a:gd name="connsiteY3" fmla="*/ 470647 h 470647"/>
                                    <a:gd name="connsiteX4" fmla="*/ 0 w 894229"/>
                                    <a:gd name="connsiteY4" fmla="*/ 470647 h 47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229" h="470647" fill="none" extrusionOk="0">
                                      <a:moveTo>
                                        <a:pt x="0" y="470647"/>
                                      </a:moveTo>
                                      <a:cubicBezTo>
                                        <a:pt x="25993" y="273369"/>
                                        <a:pt x="93959" y="160747"/>
                                        <a:pt x="117662" y="0"/>
                                      </a:cubicBezTo>
                                      <a:cubicBezTo>
                                        <a:pt x="262586" y="-18245"/>
                                        <a:pt x="681040" y="-17745"/>
                                        <a:pt x="776567" y="0"/>
                                      </a:cubicBezTo>
                                      <a:cubicBezTo>
                                        <a:pt x="819239" y="170634"/>
                                        <a:pt x="909030" y="395867"/>
                                        <a:pt x="894229" y="470647"/>
                                      </a:cubicBezTo>
                                      <a:cubicBezTo>
                                        <a:pt x="706316" y="412966"/>
                                        <a:pt x="195395" y="405714"/>
                                        <a:pt x="0" y="470647"/>
                                      </a:cubicBezTo>
                                      <a:close/>
                                    </a:path>
                                    <a:path w="894229" h="470647" stroke="0" extrusionOk="0">
                                      <a:moveTo>
                                        <a:pt x="0" y="470647"/>
                                      </a:moveTo>
                                      <a:cubicBezTo>
                                        <a:pt x="17764" y="299573"/>
                                        <a:pt x="112196" y="133428"/>
                                        <a:pt x="117662" y="0"/>
                                      </a:cubicBezTo>
                                      <a:cubicBezTo>
                                        <a:pt x="331379" y="11608"/>
                                        <a:pt x="587938" y="-8862"/>
                                        <a:pt x="776567" y="0"/>
                                      </a:cubicBezTo>
                                      <a:cubicBezTo>
                                        <a:pt x="806932" y="240532"/>
                                        <a:pt x="834146" y="246105"/>
                                        <a:pt x="894229" y="470647"/>
                                      </a:cubicBezTo>
                                      <a:cubicBezTo>
                                        <a:pt x="745271" y="416560"/>
                                        <a:pt x="148806" y="544554"/>
                                        <a:pt x="0" y="47064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chemeClr val="tx1"/>
                            </a:solidFill>
                          </a:endParaRPr>
                        </a:p>
                      </p:txBody>
                    </p:sp>
                    <p:grpSp>
                      <p:nvGrpSpPr>
                        <p:cNvPr id="23" name="Group 22">
                          <a:extLst>
                            <a:ext uri="{FF2B5EF4-FFF2-40B4-BE49-F238E27FC236}">
                              <a16:creationId xmlns:a16="http://schemas.microsoft.com/office/drawing/2014/main" id="{CD6B84CD-6DA9-5807-1EE1-C90826321F46}"/>
                            </a:ext>
                          </a:extLst>
                        </p:cNvPr>
                        <p:cNvGrpSpPr/>
                        <p:nvPr/>
                      </p:nvGrpSpPr>
                      <p:grpSpPr>
                        <a:xfrm>
                          <a:off x="1693711" y="2461189"/>
                          <a:ext cx="654481" cy="130823"/>
                          <a:chOff x="2273181" y="3315766"/>
                          <a:chExt cx="972319" cy="194355"/>
                        </a:xfrm>
                      </p:grpSpPr>
                      <p:sp>
                        <p:nvSpPr>
                          <p:cNvPr id="86" name="Rectangle 85">
                            <a:extLst>
                              <a:ext uri="{FF2B5EF4-FFF2-40B4-BE49-F238E27FC236}">
                                <a16:creationId xmlns:a16="http://schemas.microsoft.com/office/drawing/2014/main" id="{6E23B9E4-AAF4-B4B1-0E26-C0927C293077}"/>
                              </a:ext>
                            </a:extLst>
                          </p:cNvPr>
                          <p:cNvSpPr/>
                          <p:nvPr/>
                        </p:nvSpPr>
                        <p:spPr>
                          <a:xfrm>
                            <a:off x="2273181" y="3315768"/>
                            <a:ext cx="194353" cy="194353"/>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7" name="Rectangle 86">
                            <a:extLst>
                              <a:ext uri="{FF2B5EF4-FFF2-40B4-BE49-F238E27FC236}">
                                <a16:creationId xmlns:a16="http://schemas.microsoft.com/office/drawing/2014/main" id="{B92BF090-AAEC-66D6-7879-934F70D0A921}"/>
                              </a:ext>
                            </a:extLst>
                          </p:cNvPr>
                          <p:cNvSpPr/>
                          <p:nvPr/>
                        </p:nvSpPr>
                        <p:spPr>
                          <a:xfrm>
                            <a:off x="2467534" y="3315767"/>
                            <a:ext cx="194353" cy="194353"/>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8" name="Rectangle 87">
                            <a:extLst>
                              <a:ext uri="{FF2B5EF4-FFF2-40B4-BE49-F238E27FC236}">
                                <a16:creationId xmlns:a16="http://schemas.microsoft.com/office/drawing/2014/main" id="{E813D54A-A18E-9BE9-634E-A5B20243AA60}"/>
                              </a:ext>
                            </a:extLst>
                          </p:cNvPr>
                          <p:cNvSpPr/>
                          <p:nvPr/>
                        </p:nvSpPr>
                        <p:spPr>
                          <a:xfrm>
                            <a:off x="2661887" y="3315766"/>
                            <a:ext cx="194353" cy="194353"/>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9" name="Rectangle 88">
                            <a:extLst>
                              <a:ext uri="{FF2B5EF4-FFF2-40B4-BE49-F238E27FC236}">
                                <a16:creationId xmlns:a16="http://schemas.microsoft.com/office/drawing/2014/main" id="{2E60BC21-4C38-434D-3497-F12C4E83850A}"/>
                              </a:ext>
                            </a:extLst>
                          </p:cNvPr>
                          <p:cNvSpPr/>
                          <p:nvPr/>
                        </p:nvSpPr>
                        <p:spPr>
                          <a:xfrm>
                            <a:off x="2856794" y="3315766"/>
                            <a:ext cx="194353" cy="194353"/>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0" name="Rectangle 89">
                            <a:extLst>
                              <a:ext uri="{FF2B5EF4-FFF2-40B4-BE49-F238E27FC236}">
                                <a16:creationId xmlns:a16="http://schemas.microsoft.com/office/drawing/2014/main" id="{C6CA492E-D2C9-9659-93E6-6BACC0C7A7DE}"/>
                              </a:ext>
                            </a:extLst>
                          </p:cNvPr>
                          <p:cNvSpPr/>
                          <p:nvPr/>
                        </p:nvSpPr>
                        <p:spPr>
                          <a:xfrm>
                            <a:off x="3051147" y="3315766"/>
                            <a:ext cx="194353" cy="194353"/>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4" name="Group 23">
                          <a:extLst>
                            <a:ext uri="{FF2B5EF4-FFF2-40B4-BE49-F238E27FC236}">
                              <a16:creationId xmlns:a16="http://schemas.microsoft.com/office/drawing/2014/main" id="{4D7CE982-3A89-0595-8C32-8434DA06FF65}"/>
                            </a:ext>
                          </a:extLst>
                        </p:cNvPr>
                        <p:cNvGrpSpPr/>
                        <p:nvPr/>
                      </p:nvGrpSpPr>
                      <p:grpSpPr>
                        <a:xfrm>
                          <a:off x="1693178" y="2932857"/>
                          <a:ext cx="654481" cy="130823"/>
                          <a:chOff x="2273181" y="3315766"/>
                          <a:chExt cx="972319" cy="194355"/>
                        </a:xfrm>
                      </p:grpSpPr>
                      <p:sp>
                        <p:nvSpPr>
                          <p:cNvPr id="81" name="Rectangle 80">
                            <a:extLst>
                              <a:ext uri="{FF2B5EF4-FFF2-40B4-BE49-F238E27FC236}">
                                <a16:creationId xmlns:a16="http://schemas.microsoft.com/office/drawing/2014/main" id="{9ECBCC59-96FC-88CB-9F18-305D9D871C6E}"/>
                              </a:ext>
                            </a:extLst>
                          </p:cNvPr>
                          <p:cNvSpPr/>
                          <p:nvPr/>
                        </p:nvSpPr>
                        <p:spPr>
                          <a:xfrm>
                            <a:off x="2273181" y="3315768"/>
                            <a:ext cx="194353" cy="194353"/>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2" name="Rectangle 81">
                            <a:extLst>
                              <a:ext uri="{FF2B5EF4-FFF2-40B4-BE49-F238E27FC236}">
                                <a16:creationId xmlns:a16="http://schemas.microsoft.com/office/drawing/2014/main" id="{1D7D0EEE-0C36-9FE6-5EA0-825C22B470CA}"/>
                              </a:ext>
                            </a:extLst>
                          </p:cNvPr>
                          <p:cNvSpPr/>
                          <p:nvPr/>
                        </p:nvSpPr>
                        <p:spPr>
                          <a:xfrm>
                            <a:off x="2467534" y="3315767"/>
                            <a:ext cx="194353" cy="194353"/>
                          </a:xfrm>
                          <a:prstGeom prst="rect">
                            <a:avLst/>
                          </a:prstGeom>
                          <a:solidFill>
                            <a:schemeClr val="accent5">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3" name="Rectangle 82">
                            <a:extLst>
                              <a:ext uri="{FF2B5EF4-FFF2-40B4-BE49-F238E27FC236}">
                                <a16:creationId xmlns:a16="http://schemas.microsoft.com/office/drawing/2014/main" id="{5857351C-46EA-B695-F2CF-9BAACEEC8620}"/>
                              </a:ext>
                            </a:extLst>
                          </p:cNvPr>
                          <p:cNvSpPr/>
                          <p:nvPr/>
                        </p:nvSpPr>
                        <p:spPr>
                          <a:xfrm>
                            <a:off x="2661887" y="3315766"/>
                            <a:ext cx="194353" cy="194353"/>
                          </a:xfrm>
                          <a:prstGeom prst="rect">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4" name="Rectangle 83">
                            <a:extLst>
                              <a:ext uri="{FF2B5EF4-FFF2-40B4-BE49-F238E27FC236}">
                                <a16:creationId xmlns:a16="http://schemas.microsoft.com/office/drawing/2014/main" id="{54BBAB10-68AA-CAEF-D9C4-12F483B7368C}"/>
                              </a:ext>
                            </a:extLst>
                          </p:cNvPr>
                          <p:cNvSpPr/>
                          <p:nvPr/>
                        </p:nvSpPr>
                        <p:spPr>
                          <a:xfrm>
                            <a:off x="2856794" y="3315766"/>
                            <a:ext cx="194353" cy="194353"/>
                          </a:xfrm>
                          <a:prstGeom prst="rect">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5" name="Rectangle 84">
                            <a:extLst>
                              <a:ext uri="{FF2B5EF4-FFF2-40B4-BE49-F238E27FC236}">
                                <a16:creationId xmlns:a16="http://schemas.microsoft.com/office/drawing/2014/main" id="{139690E3-719D-8A2B-3409-727F9D40A9AC}"/>
                              </a:ext>
                            </a:extLst>
                          </p:cNvPr>
                          <p:cNvSpPr/>
                          <p:nvPr/>
                        </p:nvSpPr>
                        <p:spPr>
                          <a:xfrm>
                            <a:off x="3051147" y="3315766"/>
                            <a:ext cx="194353" cy="194353"/>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5" name="Group 24">
                          <a:extLst>
                            <a:ext uri="{FF2B5EF4-FFF2-40B4-BE49-F238E27FC236}">
                              <a16:creationId xmlns:a16="http://schemas.microsoft.com/office/drawing/2014/main" id="{B86687BB-BE27-2BC8-67BF-45AD18E09DC5}"/>
                            </a:ext>
                          </a:extLst>
                        </p:cNvPr>
                        <p:cNvGrpSpPr/>
                        <p:nvPr/>
                      </p:nvGrpSpPr>
                      <p:grpSpPr>
                        <a:xfrm>
                          <a:off x="1693178" y="4064433"/>
                          <a:ext cx="654481" cy="130823"/>
                          <a:chOff x="2273181" y="3315766"/>
                          <a:chExt cx="972319" cy="194355"/>
                        </a:xfrm>
                        <a:solidFill>
                          <a:schemeClr val="bg1">
                            <a:lumMod val="85000"/>
                          </a:schemeClr>
                        </a:solidFill>
                      </p:grpSpPr>
                      <p:sp>
                        <p:nvSpPr>
                          <p:cNvPr id="76" name="Rectangle 75">
                            <a:extLst>
                              <a:ext uri="{FF2B5EF4-FFF2-40B4-BE49-F238E27FC236}">
                                <a16:creationId xmlns:a16="http://schemas.microsoft.com/office/drawing/2014/main" id="{8682440A-FA68-53A4-DADF-E89F9F011EC8}"/>
                              </a:ext>
                            </a:extLst>
                          </p:cNvPr>
                          <p:cNvSpPr/>
                          <p:nvPr/>
                        </p:nvSpPr>
                        <p:spPr>
                          <a:xfrm>
                            <a:off x="2273181" y="3315768"/>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77" name="Rectangle 76">
                            <a:extLst>
                              <a:ext uri="{FF2B5EF4-FFF2-40B4-BE49-F238E27FC236}">
                                <a16:creationId xmlns:a16="http://schemas.microsoft.com/office/drawing/2014/main" id="{830BAC9A-0948-7441-3A8B-541DA5BB97AA}"/>
                              </a:ext>
                            </a:extLst>
                          </p:cNvPr>
                          <p:cNvSpPr/>
                          <p:nvPr/>
                        </p:nvSpPr>
                        <p:spPr>
                          <a:xfrm>
                            <a:off x="2467534" y="3315767"/>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8" name="Rectangle 77">
                            <a:extLst>
                              <a:ext uri="{FF2B5EF4-FFF2-40B4-BE49-F238E27FC236}">
                                <a16:creationId xmlns:a16="http://schemas.microsoft.com/office/drawing/2014/main" id="{85F4167A-BE6D-6232-61B5-5C4B1BE8549E}"/>
                              </a:ext>
                            </a:extLst>
                          </p:cNvPr>
                          <p:cNvSpPr/>
                          <p:nvPr/>
                        </p:nvSpPr>
                        <p:spPr>
                          <a:xfrm>
                            <a:off x="266188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9" name="Rectangle 78">
                            <a:extLst>
                              <a:ext uri="{FF2B5EF4-FFF2-40B4-BE49-F238E27FC236}">
                                <a16:creationId xmlns:a16="http://schemas.microsoft.com/office/drawing/2014/main" id="{792B0613-E556-FD19-A22C-152E301ACD9B}"/>
                              </a:ext>
                            </a:extLst>
                          </p:cNvPr>
                          <p:cNvSpPr/>
                          <p:nvPr/>
                        </p:nvSpPr>
                        <p:spPr>
                          <a:xfrm>
                            <a:off x="2856794"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0" name="Rectangle 79">
                            <a:extLst>
                              <a:ext uri="{FF2B5EF4-FFF2-40B4-BE49-F238E27FC236}">
                                <a16:creationId xmlns:a16="http://schemas.microsoft.com/office/drawing/2014/main" id="{9A62389C-71F9-5826-20AD-A3F75624C6E2}"/>
                              </a:ext>
                            </a:extLst>
                          </p:cNvPr>
                          <p:cNvSpPr/>
                          <p:nvPr/>
                        </p:nvSpPr>
                        <p:spPr>
                          <a:xfrm>
                            <a:off x="305114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6" name="Group 25">
                          <a:extLst>
                            <a:ext uri="{FF2B5EF4-FFF2-40B4-BE49-F238E27FC236}">
                              <a16:creationId xmlns:a16="http://schemas.microsoft.com/office/drawing/2014/main" id="{04F71B0A-D42C-360A-3B7E-671654B0C649}"/>
                            </a:ext>
                          </a:extLst>
                        </p:cNvPr>
                        <p:cNvGrpSpPr/>
                        <p:nvPr/>
                      </p:nvGrpSpPr>
                      <p:grpSpPr>
                        <a:xfrm flipH="1">
                          <a:off x="2791259" y="2856332"/>
                          <a:ext cx="962338" cy="962337"/>
                          <a:chOff x="3398408" y="2296653"/>
                          <a:chExt cx="2137420" cy="2137419"/>
                        </a:xfrm>
                      </p:grpSpPr>
                      <p:sp>
                        <p:nvSpPr>
                          <p:cNvPr id="61" name="Right Arrow 60">
                            <a:extLst>
                              <a:ext uri="{FF2B5EF4-FFF2-40B4-BE49-F238E27FC236}">
                                <a16:creationId xmlns:a16="http://schemas.microsoft.com/office/drawing/2014/main" id="{40EC304D-8E1C-B965-D0D3-BAA239D444CE}"/>
                              </a:ext>
                            </a:extLst>
                          </p:cNvPr>
                          <p:cNvSpPr/>
                          <p:nvPr/>
                        </p:nvSpPr>
                        <p:spPr>
                          <a:xfrm rot="16200000">
                            <a:off x="3383524" y="3350133"/>
                            <a:ext cx="1332000" cy="74471"/>
                          </a:xfrm>
                          <a:prstGeom prst="rightArrow">
                            <a:avLst/>
                          </a:prstGeom>
                          <a:solidFill>
                            <a:srgbClr val="00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2" name="Right Arrow 61">
                            <a:extLst>
                              <a:ext uri="{FF2B5EF4-FFF2-40B4-BE49-F238E27FC236}">
                                <a16:creationId xmlns:a16="http://schemas.microsoft.com/office/drawing/2014/main" id="{D0D48FB9-A590-D23F-E581-46FE73411A0D}"/>
                              </a:ext>
                            </a:extLst>
                          </p:cNvPr>
                          <p:cNvSpPr/>
                          <p:nvPr/>
                        </p:nvSpPr>
                        <p:spPr>
                          <a:xfrm rot="16200000">
                            <a:off x="4479546" y="3347277"/>
                            <a:ext cx="540000" cy="74471"/>
                          </a:xfrm>
                          <a:prstGeom prst="rightArrow">
                            <a:avLst/>
                          </a:prstGeom>
                          <a:solidFill>
                            <a:srgbClr val="00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63" name="Group 62">
                            <a:extLst>
                              <a:ext uri="{FF2B5EF4-FFF2-40B4-BE49-F238E27FC236}">
                                <a16:creationId xmlns:a16="http://schemas.microsoft.com/office/drawing/2014/main" id="{FD60A24B-7078-CC53-60DC-F7DAE104AFAE}"/>
                              </a:ext>
                            </a:extLst>
                          </p:cNvPr>
                          <p:cNvGrpSpPr/>
                          <p:nvPr/>
                        </p:nvGrpSpPr>
                        <p:grpSpPr>
                          <a:xfrm>
                            <a:off x="3398408" y="2296653"/>
                            <a:ext cx="2137420" cy="2137419"/>
                            <a:chOff x="3398408" y="2296653"/>
                            <a:chExt cx="2137420" cy="2137419"/>
                          </a:xfrm>
                        </p:grpSpPr>
                        <p:grpSp>
                          <p:nvGrpSpPr>
                            <p:cNvPr id="64" name="Group 63">
                              <a:extLst>
                                <a:ext uri="{FF2B5EF4-FFF2-40B4-BE49-F238E27FC236}">
                                  <a16:creationId xmlns:a16="http://schemas.microsoft.com/office/drawing/2014/main" id="{AAA8CD6A-8FC2-ACAC-BB54-B4F1CE9A654D}"/>
                                </a:ext>
                              </a:extLst>
                            </p:cNvPr>
                            <p:cNvGrpSpPr/>
                            <p:nvPr/>
                          </p:nvGrpSpPr>
                          <p:grpSpPr>
                            <a:xfrm>
                              <a:off x="3620574" y="2499881"/>
                              <a:ext cx="1693818" cy="1777452"/>
                              <a:chOff x="5024926" y="1755281"/>
                              <a:chExt cx="1295449" cy="1359415"/>
                            </a:xfrm>
                          </p:grpSpPr>
                          <p:sp>
                            <p:nvSpPr>
                              <p:cNvPr id="66" name="Rectangle 65">
                                <a:extLst>
                                  <a:ext uri="{FF2B5EF4-FFF2-40B4-BE49-F238E27FC236}">
                                    <a16:creationId xmlns:a16="http://schemas.microsoft.com/office/drawing/2014/main" id="{2FDCC5E2-367D-8523-57E9-2C7AA4DBD6E2}"/>
                                  </a:ext>
                                </a:extLst>
                              </p:cNvPr>
                              <p:cNvSpPr/>
                              <p:nvPr/>
                            </p:nvSpPr>
                            <p:spPr>
                              <a:xfrm>
                                <a:off x="5024926" y="3060696"/>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7" name="Rectangle 66">
                                <a:extLst>
                                  <a:ext uri="{FF2B5EF4-FFF2-40B4-BE49-F238E27FC236}">
                                    <a16:creationId xmlns:a16="http://schemas.microsoft.com/office/drawing/2014/main" id="{87214967-07EF-BBC6-789D-7F1673378BB8}"/>
                                  </a:ext>
                                </a:extLst>
                              </p:cNvPr>
                              <p:cNvSpPr/>
                              <p:nvPr/>
                            </p:nvSpPr>
                            <p:spPr>
                              <a:xfrm>
                                <a:off x="5024926" y="2981586"/>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8" name="Rectangle 67">
                                <a:extLst>
                                  <a:ext uri="{FF2B5EF4-FFF2-40B4-BE49-F238E27FC236}">
                                    <a16:creationId xmlns:a16="http://schemas.microsoft.com/office/drawing/2014/main" id="{D47D57CD-BD0D-CC54-A541-E5803EAAD516}"/>
                                  </a:ext>
                                </a:extLst>
                              </p:cNvPr>
                              <p:cNvSpPr/>
                              <p:nvPr/>
                            </p:nvSpPr>
                            <p:spPr>
                              <a:xfrm>
                                <a:off x="5672375" y="2825032"/>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9" name="Rectangle 68">
                                <a:extLst>
                                  <a:ext uri="{FF2B5EF4-FFF2-40B4-BE49-F238E27FC236}">
                                    <a16:creationId xmlns:a16="http://schemas.microsoft.com/office/drawing/2014/main" id="{8A62B91E-1315-3E93-B055-D03C702D316C}"/>
                                  </a:ext>
                                </a:extLst>
                              </p:cNvPr>
                              <p:cNvSpPr/>
                              <p:nvPr/>
                            </p:nvSpPr>
                            <p:spPr>
                              <a:xfrm>
                                <a:off x="5672375" y="2676022"/>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0" name="Rectangle 69">
                                <a:extLst>
                                  <a:ext uri="{FF2B5EF4-FFF2-40B4-BE49-F238E27FC236}">
                                    <a16:creationId xmlns:a16="http://schemas.microsoft.com/office/drawing/2014/main" id="{4DFA83CA-0BA9-8CE9-D7A2-52CE0849E968}"/>
                                  </a:ext>
                                </a:extLst>
                              </p:cNvPr>
                              <p:cNvSpPr/>
                              <p:nvPr/>
                            </p:nvSpPr>
                            <p:spPr>
                              <a:xfrm>
                                <a:off x="6104375" y="2461647"/>
                                <a:ext cx="216000" cy="1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1" name="Rectangle 70">
                                <a:extLst>
                                  <a:ext uri="{FF2B5EF4-FFF2-40B4-BE49-F238E27FC236}">
                                    <a16:creationId xmlns:a16="http://schemas.microsoft.com/office/drawing/2014/main" id="{7B30013C-4216-1829-9ED0-A9A38F29E76A}"/>
                                  </a:ext>
                                </a:extLst>
                              </p:cNvPr>
                              <p:cNvSpPr/>
                              <p:nvPr/>
                            </p:nvSpPr>
                            <p:spPr>
                              <a:xfrm>
                                <a:off x="6104375" y="2237458"/>
                                <a:ext cx="216000" cy="1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2" name="Rectangle 71">
                                <a:extLst>
                                  <a:ext uri="{FF2B5EF4-FFF2-40B4-BE49-F238E27FC236}">
                                    <a16:creationId xmlns:a16="http://schemas.microsoft.com/office/drawing/2014/main" id="{2600B7F5-87EB-A035-3605-89F6375B9540}"/>
                                  </a:ext>
                                </a:extLst>
                              </p:cNvPr>
                              <p:cNvSpPr/>
                              <p:nvPr/>
                            </p:nvSpPr>
                            <p:spPr>
                              <a:xfrm>
                                <a:off x="5024926" y="1834391"/>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3" name="Rectangle 72">
                                <a:extLst>
                                  <a:ext uri="{FF2B5EF4-FFF2-40B4-BE49-F238E27FC236}">
                                    <a16:creationId xmlns:a16="http://schemas.microsoft.com/office/drawing/2014/main" id="{13EBFC25-1152-7305-2689-6A9B30200563}"/>
                                  </a:ext>
                                </a:extLst>
                              </p:cNvPr>
                              <p:cNvSpPr/>
                              <p:nvPr/>
                            </p:nvSpPr>
                            <p:spPr>
                              <a:xfrm>
                                <a:off x="5024926" y="1755281"/>
                                <a:ext cx="648000" cy="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4" name="Rectangle 73">
                                <a:extLst>
                                  <a:ext uri="{FF2B5EF4-FFF2-40B4-BE49-F238E27FC236}">
                                    <a16:creationId xmlns:a16="http://schemas.microsoft.com/office/drawing/2014/main" id="{D708F3ED-02CF-D5E5-5165-933F02FB3A17}"/>
                                  </a:ext>
                                </a:extLst>
                              </p:cNvPr>
                              <p:cNvSpPr/>
                              <p:nvPr/>
                            </p:nvSpPr>
                            <p:spPr>
                              <a:xfrm>
                                <a:off x="5672375" y="2078411"/>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5" name="Rectangle 74">
                                <a:extLst>
                                  <a:ext uri="{FF2B5EF4-FFF2-40B4-BE49-F238E27FC236}">
                                    <a16:creationId xmlns:a16="http://schemas.microsoft.com/office/drawing/2014/main" id="{D37C260C-211E-BCF0-961B-04C227EC98F4}"/>
                                  </a:ext>
                                </a:extLst>
                              </p:cNvPr>
                              <p:cNvSpPr/>
                              <p:nvPr/>
                            </p:nvSpPr>
                            <p:spPr>
                              <a:xfrm>
                                <a:off x="5672375" y="1929401"/>
                                <a:ext cx="43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65" name="Rounded Rectangle 64">
                              <a:extLst>
                                <a:ext uri="{FF2B5EF4-FFF2-40B4-BE49-F238E27FC236}">
                                  <a16:creationId xmlns:a16="http://schemas.microsoft.com/office/drawing/2014/main" id="{8657B7DE-6319-2754-ECDC-235952857EFF}"/>
                                </a:ext>
                              </a:extLst>
                            </p:cNvPr>
                            <p:cNvSpPr/>
                            <p:nvPr/>
                          </p:nvSpPr>
                          <p:spPr>
                            <a:xfrm>
                              <a:off x="3398408" y="2296653"/>
                              <a:ext cx="2137420" cy="2137419"/>
                            </a:xfrm>
                            <a:prstGeom prst="roundRect">
                              <a:avLst>
                                <a:gd name="adj" fmla="val 23314"/>
                              </a:avLst>
                            </a:prstGeom>
                            <a:noFill/>
                            <a:ln w="952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N"/>
                            </a:p>
                          </p:txBody>
                        </p:sp>
                      </p:grpSp>
                    </p:grpSp>
                    <p:grpSp>
                      <p:nvGrpSpPr>
                        <p:cNvPr id="27" name="Group 26">
                          <a:extLst>
                            <a:ext uri="{FF2B5EF4-FFF2-40B4-BE49-F238E27FC236}">
                              <a16:creationId xmlns:a16="http://schemas.microsoft.com/office/drawing/2014/main" id="{71CE29A6-A1F7-CC90-6176-7B6DB322D9CA}"/>
                            </a:ext>
                          </a:extLst>
                        </p:cNvPr>
                        <p:cNvGrpSpPr/>
                        <p:nvPr/>
                      </p:nvGrpSpPr>
                      <p:grpSpPr>
                        <a:xfrm>
                          <a:off x="2935600" y="4064433"/>
                          <a:ext cx="654481" cy="130823"/>
                          <a:chOff x="2273181" y="3315766"/>
                          <a:chExt cx="972319" cy="194355"/>
                        </a:xfrm>
                        <a:solidFill>
                          <a:schemeClr val="bg1">
                            <a:lumMod val="85000"/>
                          </a:schemeClr>
                        </a:solidFill>
                      </p:grpSpPr>
                      <p:sp>
                        <p:nvSpPr>
                          <p:cNvPr id="56" name="Rectangle 55">
                            <a:extLst>
                              <a:ext uri="{FF2B5EF4-FFF2-40B4-BE49-F238E27FC236}">
                                <a16:creationId xmlns:a16="http://schemas.microsoft.com/office/drawing/2014/main" id="{F3612931-771D-6E3C-0E0C-1E75AFD5B724}"/>
                              </a:ext>
                            </a:extLst>
                          </p:cNvPr>
                          <p:cNvSpPr/>
                          <p:nvPr/>
                        </p:nvSpPr>
                        <p:spPr>
                          <a:xfrm>
                            <a:off x="2273181" y="3315768"/>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7" name="Rectangle 56">
                            <a:extLst>
                              <a:ext uri="{FF2B5EF4-FFF2-40B4-BE49-F238E27FC236}">
                                <a16:creationId xmlns:a16="http://schemas.microsoft.com/office/drawing/2014/main" id="{734067B9-747F-4355-AA7E-303D3A784D4B}"/>
                              </a:ext>
                            </a:extLst>
                          </p:cNvPr>
                          <p:cNvSpPr/>
                          <p:nvPr/>
                        </p:nvSpPr>
                        <p:spPr>
                          <a:xfrm>
                            <a:off x="2467534" y="3315767"/>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8" name="Rectangle 57">
                            <a:extLst>
                              <a:ext uri="{FF2B5EF4-FFF2-40B4-BE49-F238E27FC236}">
                                <a16:creationId xmlns:a16="http://schemas.microsoft.com/office/drawing/2014/main" id="{7966CD65-86BC-D954-48B1-B0C9FFB034E9}"/>
                              </a:ext>
                            </a:extLst>
                          </p:cNvPr>
                          <p:cNvSpPr/>
                          <p:nvPr/>
                        </p:nvSpPr>
                        <p:spPr>
                          <a:xfrm>
                            <a:off x="266188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9" name="Rectangle 58">
                            <a:extLst>
                              <a:ext uri="{FF2B5EF4-FFF2-40B4-BE49-F238E27FC236}">
                                <a16:creationId xmlns:a16="http://schemas.microsoft.com/office/drawing/2014/main" id="{3DD8BD43-3FF7-43B2-FBFE-3188E8234D39}"/>
                              </a:ext>
                            </a:extLst>
                          </p:cNvPr>
                          <p:cNvSpPr/>
                          <p:nvPr/>
                        </p:nvSpPr>
                        <p:spPr>
                          <a:xfrm>
                            <a:off x="2856794"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0" name="Rectangle 59">
                            <a:extLst>
                              <a:ext uri="{FF2B5EF4-FFF2-40B4-BE49-F238E27FC236}">
                                <a16:creationId xmlns:a16="http://schemas.microsoft.com/office/drawing/2014/main" id="{1B823408-B9A0-32A8-6F41-E7C981E69B13}"/>
                              </a:ext>
                            </a:extLst>
                          </p:cNvPr>
                          <p:cNvSpPr/>
                          <p:nvPr/>
                        </p:nvSpPr>
                        <p:spPr>
                          <a:xfrm>
                            <a:off x="3051147" y="3315766"/>
                            <a:ext cx="194353" cy="194353"/>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p:grpSp>
                      <p:nvGrpSpPr>
                        <p:cNvPr id="28" name="Group 27">
                          <a:extLst>
                            <a:ext uri="{FF2B5EF4-FFF2-40B4-BE49-F238E27FC236}">
                              <a16:creationId xmlns:a16="http://schemas.microsoft.com/office/drawing/2014/main" id="{E7FD0528-5668-DC5D-1029-821BD7C33B86}"/>
                            </a:ext>
                          </a:extLst>
                        </p:cNvPr>
                        <p:cNvGrpSpPr/>
                        <p:nvPr/>
                      </p:nvGrpSpPr>
                      <p:grpSpPr>
                        <a:xfrm>
                          <a:off x="2941513" y="2461188"/>
                          <a:ext cx="654481" cy="130823"/>
                          <a:chOff x="2273181" y="3315766"/>
                          <a:chExt cx="972319" cy="194355"/>
                        </a:xfrm>
                      </p:grpSpPr>
                      <p:sp>
                        <p:nvSpPr>
                          <p:cNvPr id="51" name="Rectangle 50">
                            <a:extLst>
                              <a:ext uri="{FF2B5EF4-FFF2-40B4-BE49-F238E27FC236}">
                                <a16:creationId xmlns:a16="http://schemas.microsoft.com/office/drawing/2014/main" id="{EFA223F7-DE14-FC03-F218-654DFEA4F94C}"/>
                              </a:ext>
                            </a:extLst>
                          </p:cNvPr>
                          <p:cNvSpPr/>
                          <p:nvPr/>
                        </p:nvSpPr>
                        <p:spPr>
                          <a:xfrm>
                            <a:off x="2273181" y="3315768"/>
                            <a:ext cx="194353" cy="194353"/>
                          </a:xfrm>
                          <a:prstGeom prst="rect">
                            <a:avLst/>
                          </a:prstGeom>
                          <a:solidFill>
                            <a:schemeClr val="accent6">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2" name="Rectangle 51">
                            <a:extLst>
                              <a:ext uri="{FF2B5EF4-FFF2-40B4-BE49-F238E27FC236}">
                                <a16:creationId xmlns:a16="http://schemas.microsoft.com/office/drawing/2014/main" id="{014A61C3-2A98-F6CC-81CA-3D16EB9D0E00}"/>
                              </a:ext>
                            </a:extLst>
                          </p:cNvPr>
                          <p:cNvSpPr/>
                          <p:nvPr/>
                        </p:nvSpPr>
                        <p:spPr>
                          <a:xfrm>
                            <a:off x="2467534" y="3315767"/>
                            <a:ext cx="194353" cy="194353"/>
                          </a:xfrm>
                          <a:prstGeom prst="rect">
                            <a:avLst/>
                          </a:prstGeom>
                          <a:solidFill>
                            <a:schemeClr val="accent5">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3" name="Rectangle 52">
                            <a:extLst>
                              <a:ext uri="{FF2B5EF4-FFF2-40B4-BE49-F238E27FC236}">
                                <a16:creationId xmlns:a16="http://schemas.microsoft.com/office/drawing/2014/main" id="{1D1DD4DC-ED86-FF1D-678A-A53BA83F7ADB}"/>
                              </a:ext>
                            </a:extLst>
                          </p:cNvPr>
                          <p:cNvSpPr/>
                          <p:nvPr/>
                        </p:nvSpPr>
                        <p:spPr>
                          <a:xfrm>
                            <a:off x="2661887" y="3315766"/>
                            <a:ext cx="194353" cy="194353"/>
                          </a:xfrm>
                          <a:prstGeom prst="rect">
                            <a:avLst/>
                          </a:prstGeom>
                          <a:solidFill>
                            <a:schemeClr val="accent2">
                              <a:lumMod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4" name="Rectangle 53">
                            <a:extLst>
                              <a:ext uri="{FF2B5EF4-FFF2-40B4-BE49-F238E27FC236}">
                                <a16:creationId xmlns:a16="http://schemas.microsoft.com/office/drawing/2014/main" id="{CC3B2DAA-9617-3895-A5F2-8080C6BD43B3}"/>
                              </a:ext>
                            </a:extLst>
                          </p:cNvPr>
                          <p:cNvSpPr/>
                          <p:nvPr/>
                        </p:nvSpPr>
                        <p:spPr>
                          <a:xfrm>
                            <a:off x="2856794" y="3315766"/>
                            <a:ext cx="194353" cy="194353"/>
                          </a:xfrm>
                          <a:prstGeom prst="rect">
                            <a:avLst/>
                          </a:prstGeom>
                          <a:solidFill>
                            <a:schemeClr val="accent4">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5" name="Rectangle 54">
                            <a:extLst>
                              <a:ext uri="{FF2B5EF4-FFF2-40B4-BE49-F238E27FC236}">
                                <a16:creationId xmlns:a16="http://schemas.microsoft.com/office/drawing/2014/main" id="{0CAE98B0-F158-8566-5D59-E016D0648CE9}"/>
                              </a:ext>
                            </a:extLst>
                          </p:cNvPr>
                          <p:cNvSpPr/>
                          <p:nvPr/>
                        </p:nvSpPr>
                        <p:spPr>
                          <a:xfrm>
                            <a:off x="3051147" y="3315766"/>
                            <a:ext cx="194353" cy="194353"/>
                          </a:xfrm>
                          <a:prstGeom prst="rect">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CF79678-39AA-F8B7-FC30-9B11D5BA48F7}"/>
                                </a:ext>
                              </a:extLst>
                            </p:cNvPr>
                            <p:cNvSpPr txBox="1"/>
                            <p:nvPr/>
                          </p:nvSpPr>
                          <p:spPr>
                            <a:xfrm>
                              <a:off x="1300302" y="2403488"/>
                              <a:ext cx="339132"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0</m:t>
                                        </m:r>
                                      </m:sub>
                                    </m:sSub>
                                  </m:oMath>
                                </m:oMathPara>
                              </a14:m>
                              <a:endParaRPr lang="en-CN" sz="1000" dirty="0"/>
                            </a:p>
                          </p:txBody>
                        </p:sp>
                      </mc:Choice>
                      <mc:Fallback xmlns="">
                        <p:sp>
                          <p:nvSpPr>
                            <p:cNvPr id="1032" name="TextBox 1031">
                              <a:extLst>
                                <a:ext uri="{FF2B5EF4-FFF2-40B4-BE49-F238E27FC236}">
                                  <a16:creationId xmlns:a16="http://schemas.microsoft.com/office/drawing/2014/main" id="{68F0FA4B-EF50-ACB7-BEE6-29BD1F05F4A6}"/>
                                </a:ext>
                              </a:extLst>
                            </p:cNvPr>
                            <p:cNvSpPr txBox="1">
                              <a:spLocks noRot="1" noChangeAspect="1" noMove="1" noResize="1" noEditPoints="1" noAdjustHandles="1" noChangeArrowheads="1" noChangeShapeType="1" noTextEdit="1"/>
                            </p:cNvSpPr>
                            <p:nvPr/>
                          </p:nvSpPr>
                          <p:spPr>
                            <a:xfrm>
                              <a:off x="1300302" y="2403488"/>
                              <a:ext cx="339132" cy="246221"/>
                            </a:xfrm>
                            <a:prstGeom prst="rect">
                              <a:avLst/>
                            </a:prstGeom>
                            <a:blipFill>
                              <a:blip r:embed="rId1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41F688-5FF7-4B8D-6080-1E956CDDD84F}"/>
                                </a:ext>
                              </a:extLst>
                            </p:cNvPr>
                            <p:cNvSpPr txBox="1"/>
                            <p:nvPr/>
                          </p:nvSpPr>
                          <p:spPr>
                            <a:xfrm>
                              <a:off x="1230790" y="2875258"/>
                              <a:ext cx="450636"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oMath>
                                </m:oMathPara>
                              </a14:m>
                              <a:endParaRPr lang="en-CN" sz="1000" dirty="0"/>
                            </a:p>
                          </p:txBody>
                        </p:sp>
                      </mc:Choice>
                      <mc:Fallback xmlns="">
                        <p:sp>
                          <p:nvSpPr>
                            <p:cNvPr id="1045" name="TextBox 1044">
                              <a:extLst>
                                <a:ext uri="{FF2B5EF4-FFF2-40B4-BE49-F238E27FC236}">
                                  <a16:creationId xmlns:a16="http://schemas.microsoft.com/office/drawing/2014/main" id="{2495D447-E5DB-4ECE-F932-7608EEB50CBE}"/>
                                </a:ext>
                              </a:extLst>
                            </p:cNvPr>
                            <p:cNvSpPr txBox="1">
                              <a:spLocks noRot="1" noChangeAspect="1" noMove="1" noResize="1" noEditPoints="1" noAdjustHandles="1" noChangeArrowheads="1" noChangeShapeType="1" noTextEdit="1"/>
                            </p:cNvSpPr>
                            <p:nvPr/>
                          </p:nvSpPr>
                          <p:spPr>
                            <a:xfrm>
                              <a:off x="1230790" y="2875258"/>
                              <a:ext cx="450636" cy="246221"/>
                            </a:xfrm>
                            <a:prstGeom prst="rect">
                              <a:avLst/>
                            </a:prstGeom>
                            <a:blipFill>
                              <a:blip r:embed="rId13"/>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4FEFFDA-53FC-5945-282A-3CBBC5766DA8}"/>
                                </a:ext>
                              </a:extLst>
                            </p:cNvPr>
                            <p:cNvSpPr txBox="1"/>
                            <p:nvPr/>
                          </p:nvSpPr>
                          <p:spPr>
                            <a:xfrm>
                              <a:off x="1307621" y="3997367"/>
                              <a:ext cx="349711"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𝑇</m:t>
                                        </m:r>
                                      </m:sub>
                                    </m:sSub>
                                  </m:oMath>
                                </m:oMathPara>
                              </a14:m>
                              <a:endParaRPr lang="en-CN" sz="1000" dirty="0"/>
                            </a:p>
                          </p:txBody>
                        </p:sp>
                      </mc:Choice>
                      <mc:Fallback xmlns="">
                        <p:sp>
                          <p:nvSpPr>
                            <p:cNvPr id="1046" name="TextBox 1045">
                              <a:extLst>
                                <a:ext uri="{FF2B5EF4-FFF2-40B4-BE49-F238E27FC236}">
                                  <a16:creationId xmlns:a16="http://schemas.microsoft.com/office/drawing/2014/main" id="{CCD516E1-11FE-E5F7-4626-4BE99FA86289}"/>
                                </a:ext>
                              </a:extLst>
                            </p:cNvPr>
                            <p:cNvSpPr txBox="1">
                              <a:spLocks noRot="1" noChangeAspect="1" noMove="1" noResize="1" noEditPoints="1" noAdjustHandles="1" noChangeArrowheads="1" noChangeShapeType="1" noTextEdit="1"/>
                            </p:cNvSpPr>
                            <p:nvPr/>
                          </p:nvSpPr>
                          <p:spPr>
                            <a:xfrm>
                              <a:off x="1307621" y="3997367"/>
                              <a:ext cx="349711" cy="246221"/>
                            </a:xfrm>
                            <a:prstGeom prst="rect">
                              <a:avLst/>
                            </a:prstGeom>
                            <a:blipFill>
                              <a:blip r:embed="rId14"/>
                              <a:stretch>
                                <a:fillRect/>
                              </a:stretch>
                            </a:blipFill>
                          </p:spPr>
                          <p:txBody>
                            <a:bodyPr/>
                            <a:lstStyle/>
                            <a:p>
                              <a:r>
                                <a:rPr lang="en-CN">
                                  <a:noFill/>
                                </a:rPr>
                                <a:t> </a:t>
                              </a:r>
                            </a:p>
                          </p:txBody>
                        </p:sp>
                      </mc:Fallback>
                    </mc:AlternateContent>
                    <p:cxnSp>
                      <p:nvCxnSpPr>
                        <p:cNvPr id="32" name="Straight Arrow Connector 31">
                          <a:extLst>
                            <a:ext uri="{FF2B5EF4-FFF2-40B4-BE49-F238E27FC236}">
                              <a16:creationId xmlns:a16="http://schemas.microsoft.com/office/drawing/2014/main" id="{2D802761-D728-FD35-C5EE-59017BB0ACDF}"/>
                            </a:ext>
                          </a:extLst>
                        </p:cNvPr>
                        <p:cNvCxnSpPr>
                          <a:cxnSpLocks/>
                          <a:stCxn id="21" idx="0"/>
                          <a:endCxn id="88" idx="0"/>
                        </p:cNvCxnSpPr>
                        <p:nvPr/>
                      </p:nvCxnSpPr>
                      <p:spPr>
                        <a:xfrm>
                          <a:off x="2020419" y="2073087"/>
                          <a:ext cx="346" cy="388102"/>
                        </a:xfrm>
                        <a:prstGeom prst="straightConnector1">
                          <a:avLst/>
                        </a:prstGeom>
                        <a:ln w="158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2F03D1-9D37-3573-F1F9-836428098FC6}"/>
                            </a:ext>
                          </a:extLst>
                        </p:cNvPr>
                        <p:cNvCxnSpPr>
                          <a:cxnSpLocks/>
                          <a:stCxn id="65" idx="0"/>
                          <a:endCxn id="53" idx="2"/>
                        </p:cNvCxnSpPr>
                        <p:nvPr/>
                      </p:nvCxnSpPr>
                      <p:spPr>
                        <a:xfrm flipH="1" flipV="1">
                          <a:off x="3268567" y="2592010"/>
                          <a:ext cx="3861" cy="264322"/>
                        </a:xfrm>
                        <a:prstGeom prst="straightConnector1">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9780B84-9B1A-F2B6-0811-483972B11496}"/>
                            </a:ext>
                          </a:extLst>
                        </p:cNvPr>
                        <p:cNvCxnSpPr>
                          <a:cxnSpLocks/>
                          <a:stCxn id="58" idx="0"/>
                          <a:endCxn id="65" idx="2"/>
                        </p:cNvCxnSpPr>
                        <p:nvPr/>
                      </p:nvCxnSpPr>
                      <p:spPr>
                        <a:xfrm flipV="1">
                          <a:off x="3262654" y="3818669"/>
                          <a:ext cx="9774" cy="245764"/>
                        </a:xfrm>
                        <a:prstGeom prst="straightConnector1">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EBF859B-D3FE-B9BB-71D2-DB4220EC798A}"/>
                            </a:ext>
                          </a:extLst>
                        </p:cNvPr>
                        <p:cNvCxnSpPr>
                          <a:cxnSpLocks/>
                          <a:stCxn id="53" idx="0"/>
                          <a:endCxn id="22" idx="0"/>
                        </p:cNvCxnSpPr>
                        <p:nvPr/>
                      </p:nvCxnSpPr>
                      <p:spPr>
                        <a:xfrm flipV="1">
                          <a:off x="3268567" y="2073086"/>
                          <a:ext cx="187" cy="388102"/>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B3FFAAC-0BF8-EA3C-40B6-DB8B8595EF4E}"/>
                            </a:ext>
                          </a:extLst>
                        </p:cNvPr>
                        <p:cNvCxnSpPr>
                          <a:cxnSpLocks/>
                          <a:stCxn id="48" idx="2"/>
                          <a:endCxn id="78" idx="0"/>
                        </p:cNvCxnSpPr>
                        <p:nvPr/>
                      </p:nvCxnSpPr>
                      <p:spPr>
                        <a:xfrm>
                          <a:off x="2019289" y="3574856"/>
                          <a:ext cx="943" cy="489577"/>
                        </a:xfrm>
                        <a:prstGeom prst="straightConnector1">
                          <a:avLst/>
                        </a:prstGeom>
                        <a:ln w="158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40669E5-4885-9748-6C36-B5175EBE9968}"/>
                            </a:ext>
                          </a:extLst>
                        </p:cNvPr>
                        <p:cNvCxnSpPr>
                          <a:cxnSpLocks/>
                          <a:stCxn id="88" idx="2"/>
                          <a:endCxn id="83" idx="0"/>
                        </p:cNvCxnSpPr>
                        <p:nvPr/>
                      </p:nvCxnSpPr>
                      <p:spPr>
                        <a:xfrm flipH="1">
                          <a:off x="2020232" y="2592011"/>
                          <a:ext cx="533" cy="340846"/>
                        </a:xfrm>
                        <a:prstGeom prst="straightConnector1">
                          <a:avLst/>
                        </a:prstGeom>
                        <a:ln w="158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7AB07C7-8DC4-66AF-F601-B81014B01B51}"/>
                            </a:ext>
                          </a:extLst>
                        </p:cNvPr>
                        <p:cNvGrpSpPr/>
                        <p:nvPr/>
                      </p:nvGrpSpPr>
                      <p:grpSpPr>
                        <a:xfrm>
                          <a:off x="1692235" y="3444034"/>
                          <a:ext cx="654481" cy="130823"/>
                          <a:chOff x="2273181" y="3315766"/>
                          <a:chExt cx="972319" cy="194355"/>
                        </a:xfrm>
                      </p:grpSpPr>
                      <p:sp>
                        <p:nvSpPr>
                          <p:cNvPr id="46" name="Rectangle 45">
                            <a:extLst>
                              <a:ext uri="{FF2B5EF4-FFF2-40B4-BE49-F238E27FC236}">
                                <a16:creationId xmlns:a16="http://schemas.microsoft.com/office/drawing/2014/main" id="{DEE4FBF0-0040-FAF9-DC6D-C9251EA1E3D7}"/>
                              </a:ext>
                            </a:extLst>
                          </p:cNvPr>
                          <p:cNvSpPr/>
                          <p:nvPr/>
                        </p:nvSpPr>
                        <p:spPr>
                          <a:xfrm>
                            <a:off x="2273181" y="3315768"/>
                            <a:ext cx="194353" cy="194353"/>
                          </a:xfrm>
                          <a:prstGeom prst="rect">
                            <a:avLst/>
                          </a:prstGeom>
                          <a:solidFill>
                            <a:schemeClr val="accent6">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47" name="Rectangle 46">
                            <a:extLst>
                              <a:ext uri="{FF2B5EF4-FFF2-40B4-BE49-F238E27FC236}">
                                <a16:creationId xmlns:a16="http://schemas.microsoft.com/office/drawing/2014/main" id="{9D930A11-AAD9-E578-D527-6A10E9A39E4E}"/>
                              </a:ext>
                            </a:extLst>
                          </p:cNvPr>
                          <p:cNvSpPr/>
                          <p:nvPr/>
                        </p:nvSpPr>
                        <p:spPr>
                          <a:xfrm>
                            <a:off x="2467534" y="3315767"/>
                            <a:ext cx="194353" cy="19435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8" name="Rectangle 47">
                            <a:extLst>
                              <a:ext uri="{FF2B5EF4-FFF2-40B4-BE49-F238E27FC236}">
                                <a16:creationId xmlns:a16="http://schemas.microsoft.com/office/drawing/2014/main" id="{3CAFE401-1002-31FA-83E3-5EC13BA7ABDE}"/>
                              </a:ext>
                            </a:extLst>
                          </p:cNvPr>
                          <p:cNvSpPr/>
                          <p:nvPr/>
                        </p:nvSpPr>
                        <p:spPr>
                          <a:xfrm>
                            <a:off x="2661887" y="3315766"/>
                            <a:ext cx="194353" cy="194353"/>
                          </a:xfrm>
                          <a:prstGeom prst="rect">
                            <a:avLst/>
                          </a:prstGeom>
                          <a:solidFill>
                            <a:schemeClr val="accent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1A95CE69-DBD7-EC3D-FEF1-E87DA9D2284E}"/>
                              </a:ext>
                            </a:extLst>
                          </p:cNvPr>
                          <p:cNvSpPr/>
                          <p:nvPr/>
                        </p:nvSpPr>
                        <p:spPr>
                          <a:xfrm>
                            <a:off x="2856794" y="3315766"/>
                            <a:ext cx="194353" cy="194353"/>
                          </a:xfrm>
                          <a:prstGeom prst="rect">
                            <a:avLst/>
                          </a:prstGeom>
                          <a:solidFill>
                            <a:schemeClr val="accent4">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82F2DF8A-0600-33A1-D1D9-7755431B56BC}"/>
                              </a:ext>
                            </a:extLst>
                          </p:cNvPr>
                          <p:cNvSpPr/>
                          <p:nvPr/>
                        </p:nvSpPr>
                        <p:spPr>
                          <a:xfrm>
                            <a:off x="3051147" y="3315766"/>
                            <a:ext cx="194353" cy="194353"/>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CN"/>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A3E9BBF-9561-1F9A-AF0F-1FB616B79FD0}"/>
                                </a:ext>
                              </a:extLst>
                            </p:cNvPr>
                            <p:cNvSpPr txBox="1"/>
                            <p:nvPr/>
                          </p:nvSpPr>
                          <p:spPr>
                            <a:xfrm>
                              <a:off x="1324959" y="3375980"/>
                              <a:ext cx="328808"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oMath>
                                </m:oMathPara>
                              </a14:m>
                              <a:endParaRPr lang="en-CN" sz="1000" dirty="0"/>
                            </a:p>
                          </p:txBody>
                        </p:sp>
                      </mc:Choice>
                      <mc:Fallback xmlns="">
                        <p:sp>
                          <p:nvSpPr>
                            <p:cNvPr id="1085" name="TextBox 1084">
                              <a:extLst>
                                <a:ext uri="{FF2B5EF4-FFF2-40B4-BE49-F238E27FC236}">
                                  <a16:creationId xmlns:a16="http://schemas.microsoft.com/office/drawing/2014/main" id="{745945D4-A451-F973-CB4C-50209EAD70D6}"/>
                                </a:ext>
                              </a:extLst>
                            </p:cNvPr>
                            <p:cNvSpPr txBox="1">
                              <a:spLocks noRot="1" noChangeAspect="1" noMove="1" noResize="1" noEditPoints="1" noAdjustHandles="1" noChangeArrowheads="1" noChangeShapeType="1" noTextEdit="1"/>
                            </p:cNvSpPr>
                            <p:nvPr/>
                          </p:nvSpPr>
                          <p:spPr>
                            <a:xfrm>
                              <a:off x="1324959" y="3375980"/>
                              <a:ext cx="328808" cy="246221"/>
                            </a:xfrm>
                            <a:prstGeom prst="rect">
                              <a:avLst/>
                            </a:prstGeom>
                            <a:blipFill>
                              <a:blip r:embed="rId15"/>
                              <a:stretch>
                                <a:fillRect/>
                              </a:stretch>
                            </a:blipFill>
                          </p:spPr>
                          <p:txBody>
                            <a:bodyPr/>
                            <a:lstStyle/>
                            <a:p>
                              <a:r>
                                <a:rPr lang="en-CN">
                                  <a:noFill/>
                                </a:rPr>
                                <a:t> </a:t>
                              </a:r>
                            </a:p>
                          </p:txBody>
                        </p:sp>
                      </mc:Fallback>
                    </mc:AlternateContent>
                    <p:cxnSp>
                      <p:nvCxnSpPr>
                        <p:cNvPr id="40" name="Straight Arrow Connector 39">
                          <a:extLst>
                            <a:ext uri="{FF2B5EF4-FFF2-40B4-BE49-F238E27FC236}">
                              <a16:creationId xmlns:a16="http://schemas.microsoft.com/office/drawing/2014/main" id="{03E29512-4A15-328A-CA71-CBC34F854FA7}"/>
                            </a:ext>
                          </a:extLst>
                        </p:cNvPr>
                        <p:cNvCxnSpPr>
                          <a:cxnSpLocks/>
                          <a:stCxn id="83" idx="2"/>
                          <a:endCxn id="48" idx="0"/>
                        </p:cNvCxnSpPr>
                        <p:nvPr/>
                      </p:nvCxnSpPr>
                      <p:spPr>
                        <a:xfrm flipH="1">
                          <a:off x="2019289" y="3063679"/>
                          <a:ext cx="943" cy="380355"/>
                        </a:xfrm>
                        <a:prstGeom prst="straightConnector1">
                          <a:avLst/>
                        </a:prstGeom>
                        <a:ln w="158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923A53D-558E-1951-408C-C9B7BAB8ABF4}"/>
                                </a:ext>
                              </a:extLst>
                            </p:cNvPr>
                            <p:cNvSpPr txBox="1"/>
                            <p:nvPr/>
                          </p:nvSpPr>
                          <p:spPr>
                            <a:xfrm>
                              <a:off x="1185696" y="3176616"/>
                              <a:ext cx="593560"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𝑞</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r>
                                      <a:rPr lang="en-US" sz="1000" b="0" i="1" smtClean="0">
                                        <a:latin typeface="Cambria Math" panose="02040503050406030204" pitchFamily="18" charset="0"/>
                                      </a:rPr>
                                      <m:t>)</m:t>
                                    </m:r>
                                  </m:oMath>
                                </m:oMathPara>
                              </a14:m>
                              <a:endParaRPr lang="en-CN" sz="1000" dirty="0"/>
                            </a:p>
                          </p:txBody>
                        </p:sp>
                      </mc:Choice>
                      <mc:Fallback xmlns="">
                        <p:sp>
                          <p:nvSpPr>
                            <p:cNvPr id="1090" name="TextBox 1089">
                              <a:extLst>
                                <a:ext uri="{FF2B5EF4-FFF2-40B4-BE49-F238E27FC236}">
                                  <a16:creationId xmlns:a16="http://schemas.microsoft.com/office/drawing/2014/main" id="{FC212ED2-71E2-6EBD-891A-511F3B3710AA}"/>
                                </a:ext>
                              </a:extLst>
                            </p:cNvPr>
                            <p:cNvSpPr txBox="1">
                              <a:spLocks noRot="1" noChangeAspect="1" noMove="1" noResize="1" noEditPoints="1" noAdjustHandles="1" noChangeArrowheads="1" noChangeShapeType="1" noTextEdit="1"/>
                            </p:cNvSpPr>
                            <p:nvPr/>
                          </p:nvSpPr>
                          <p:spPr>
                            <a:xfrm>
                              <a:off x="1185696" y="3176616"/>
                              <a:ext cx="593560" cy="153888"/>
                            </a:xfrm>
                            <a:prstGeom prst="rect">
                              <a:avLst/>
                            </a:prstGeom>
                            <a:blipFill>
                              <a:blip r:embed="rId16"/>
                              <a:stretch>
                                <a:fillRect l="-4167" r="-6250" b="-3076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FFA5642-F54F-E8C1-864A-0DA2017E389A}"/>
                                </a:ext>
                              </a:extLst>
                            </p:cNvPr>
                            <p:cNvSpPr txBox="1"/>
                            <p:nvPr/>
                          </p:nvSpPr>
                          <p:spPr>
                            <a:xfrm>
                              <a:off x="3548109" y="3237938"/>
                              <a:ext cx="161967"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N" sz="1000" i="1" smtClean="0">
                                            <a:latin typeface="Cambria Math" panose="02040503050406030204" pitchFamily="18" charset="0"/>
                                          </a:rPr>
                                        </m:ctrlPr>
                                      </m:sSubPr>
                                      <m:e>
                                        <m:r>
                                          <a:rPr lang="en-CN" sz="1000" i="1" smtClean="0">
                                            <a:latin typeface="Cambria Math" panose="02040503050406030204" pitchFamily="18" charset="0"/>
                                            <a:ea typeface="Cambria Math" panose="02040503050406030204" pitchFamily="18" charset="0"/>
                                          </a:rPr>
                                          <m:t>𝜖</m:t>
                                        </m:r>
                                      </m:e>
                                      <m:sub>
                                        <m:r>
                                          <a:rPr lang="en-CN" sz="1000" i="1" smtClean="0">
                                            <a:latin typeface="Cambria Math" panose="02040503050406030204" pitchFamily="18" charset="0"/>
                                            <a:ea typeface="Cambria Math" panose="02040503050406030204" pitchFamily="18" charset="0"/>
                                          </a:rPr>
                                          <m:t>𝜃</m:t>
                                        </m:r>
                                      </m:sub>
                                    </m:sSub>
                                  </m:oMath>
                                </m:oMathPara>
                              </a14:m>
                              <a:endParaRPr lang="en-CN" sz="1000" dirty="0"/>
                            </a:p>
                          </p:txBody>
                        </p:sp>
                      </mc:Choice>
                      <mc:Fallback xmlns="">
                        <p:sp>
                          <p:nvSpPr>
                            <p:cNvPr id="1100" name="TextBox 1099">
                              <a:extLst>
                                <a:ext uri="{FF2B5EF4-FFF2-40B4-BE49-F238E27FC236}">
                                  <a16:creationId xmlns:a16="http://schemas.microsoft.com/office/drawing/2014/main" id="{694EE558-3BB7-71BA-D680-D5885D395946}"/>
                                </a:ext>
                              </a:extLst>
                            </p:cNvPr>
                            <p:cNvSpPr txBox="1">
                              <a:spLocks noRot="1" noChangeAspect="1" noMove="1" noResize="1" noEditPoints="1" noAdjustHandles="1" noChangeArrowheads="1" noChangeShapeType="1" noTextEdit="1"/>
                            </p:cNvSpPr>
                            <p:nvPr/>
                          </p:nvSpPr>
                          <p:spPr>
                            <a:xfrm>
                              <a:off x="3548109" y="3237938"/>
                              <a:ext cx="161967" cy="153888"/>
                            </a:xfrm>
                            <a:prstGeom prst="rect">
                              <a:avLst/>
                            </a:prstGeom>
                            <a:blipFill>
                              <a:blip r:embed="rId17"/>
                              <a:stretch>
                                <a:fillRect l="-14286" b="-23077"/>
                              </a:stretch>
                            </a:blipFill>
                          </p:spPr>
                          <p:txBody>
                            <a:bodyPr/>
                            <a:lstStyle/>
                            <a:p>
                              <a:r>
                                <a:rPr lang="en-CN">
                                  <a:noFill/>
                                </a:rPr>
                                <a:t> </a:t>
                              </a:r>
                            </a:p>
                          </p:txBody>
                        </p:sp>
                      </mc:Fallback>
                    </mc:AlternateContent>
                    <p:cxnSp>
                      <p:nvCxnSpPr>
                        <p:cNvPr id="43" name="Curved Connector 42">
                          <a:extLst>
                            <a:ext uri="{FF2B5EF4-FFF2-40B4-BE49-F238E27FC236}">
                              <a16:creationId xmlns:a16="http://schemas.microsoft.com/office/drawing/2014/main" id="{0C14AEE6-1691-37FF-6712-BFFB8B8096DB}"/>
                            </a:ext>
                          </a:extLst>
                        </p:cNvPr>
                        <p:cNvCxnSpPr>
                          <a:cxnSpLocks/>
                          <a:stCxn id="65" idx="0"/>
                          <a:endCxn id="65" idx="2"/>
                        </p:cNvCxnSpPr>
                        <p:nvPr/>
                      </p:nvCxnSpPr>
                      <p:spPr>
                        <a:xfrm rot="16200000" flipH="1">
                          <a:off x="2791259" y="3337500"/>
                          <a:ext cx="962337" cy="12700"/>
                        </a:xfrm>
                        <a:prstGeom prst="curvedConnector5">
                          <a:avLst>
                            <a:gd name="adj1" fmla="val -13099"/>
                            <a:gd name="adj2" fmla="val 5588732"/>
                            <a:gd name="adj3" fmla="val 111323"/>
                          </a:avLst>
                        </a:prstGeom>
                        <a:ln w="15875">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5666836-CF4C-7050-2A95-C1BC37C4FEDC}"/>
                            </a:ext>
                          </a:extLst>
                        </p:cNvPr>
                        <p:cNvSpPr txBox="1"/>
                        <p:nvPr/>
                      </p:nvSpPr>
                      <p:spPr>
                        <a:xfrm>
                          <a:off x="1692235" y="1713489"/>
                          <a:ext cx="689176" cy="246221"/>
                        </a:xfrm>
                        <a:prstGeom prst="rect">
                          <a:avLst/>
                        </a:prstGeom>
                        <a:noFill/>
                      </p:spPr>
                      <p:txBody>
                        <a:bodyPr wrap="square" rtlCol="0">
                          <a:spAutoFit/>
                        </a:bodyPr>
                        <a:lstStyle/>
                        <a:p>
                          <a:r>
                            <a:rPr lang="en-CN" sz="1000" dirty="0"/>
                            <a:t>Encoder</a:t>
                          </a:r>
                        </a:p>
                      </p:txBody>
                    </p:sp>
                    <p:sp>
                      <p:nvSpPr>
                        <p:cNvPr id="45" name="TextBox 44">
                          <a:extLst>
                            <a:ext uri="{FF2B5EF4-FFF2-40B4-BE49-F238E27FC236}">
                              <a16:creationId xmlns:a16="http://schemas.microsoft.com/office/drawing/2014/main" id="{8FDB9461-A8B3-9646-5246-E4C81D86525E}"/>
                            </a:ext>
                          </a:extLst>
                        </p:cNvPr>
                        <p:cNvSpPr txBox="1"/>
                        <p:nvPr/>
                      </p:nvSpPr>
                      <p:spPr>
                        <a:xfrm>
                          <a:off x="2939917" y="1712784"/>
                          <a:ext cx="689176" cy="246221"/>
                        </a:xfrm>
                        <a:prstGeom prst="rect">
                          <a:avLst/>
                        </a:prstGeom>
                        <a:noFill/>
                      </p:spPr>
                      <p:txBody>
                        <a:bodyPr wrap="square" rtlCol="0">
                          <a:spAutoFit/>
                        </a:bodyPr>
                        <a:lstStyle/>
                        <a:p>
                          <a:r>
                            <a:rPr lang="en-CN" sz="1000" dirty="0"/>
                            <a:t>Decoder</a:t>
                          </a: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868149-24B9-B184-B1FC-F27293D958A1}"/>
                              </a:ext>
                            </a:extLst>
                          </p:cNvPr>
                          <p:cNvSpPr txBox="1"/>
                          <p:nvPr/>
                        </p:nvSpPr>
                        <p:spPr>
                          <a:xfrm>
                            <a:off x="4031238" y="3262875"/>
                            <a:ext cx="656205"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𝑝</m:t>
                                      </m:r>
                                    </m:e>
                                    <m:sub>
                                      <m:r>
                                        <a:rPr lang="en-US" sz="1000" b="0" i="1" smtClean="0">
                                          <a:latin typeface="Cambria Math" panose="02040503050406030204" pitchFamily="18" charset="0"/>
                                          <a:ea typeface="Cambria Math" panose="02040503050406030204" pitchFamily="18" charset="0"/>
                                        </a:rPr>
                                        <m:t>𝜃</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r>
                                        <a:rPr lang="en-US" sz="1000" b="0" i="1" smtClean="0">
                                          <a:latin typeface="Cambria Math" panose="02040503050406030204" pitchFamily="18" charset="0"/>
                                        </a:rPr>
                                        <m:t>−1</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𝑧</m:t>
                                      </m:r>
                                    </m:e>
                                    <m:sub>
                                      <m:r>
                                        <a:rPr lang="en-US" sz="1000" b="0" i="1" smtClean="0">
                                          <a:latin typeface="Cambria Math" panose="02040503050406030204" pitchFamily="18" charset="0"/>
                                        </a:rPr>
                                        <m:t>𝑡</m:t>
                                      </m:r>
                                    </m:sub>
                                  </m:sSub>
                                  <m:r>
                                    <a:rPr lang="en-US" sz="1000" b="0" i="1" smtClean="0">
                                      <a:latin typeface="Cambria Math" panose="02040503050406030204" pitchFamily="18" charset="0"/>
                                    </a:rPr>
                                    <m:t>)</m:t>
                                  </m:r>
                                </m:oMath>
                              </m:oMathPara>
                            </a14:m>
                            <a:endParaRPr lang="en-CN" sz="1000" dirty="0"/>
                          </a:p>
                        </p:txBody>
                      </p:sp>
                    </mc:Choice>
                    <mc:Fallback xmlns="">
                      <p:sp>
                        <p:nvSpPr>
                          <p:cNvPr id="91" name="TextBox 90">
                            <a:extLst>
                              <a:ext uri="{FF2B5EF4-FFF2-40B4-BE49-F238E27FC236}">
                                <a16:creationId xmlns:a16="http://schemas.microsoft.com/office/drawing/2014/main" id="{40E5BD55-2FE6-16CF-94A1-76E148179E65}"/>
                              </a:ext>
                            </a:extLst>
                          </p:cNvPr>
                          <p:cNvSpPr txBox="1">
                            <a:spLocks noRot="1" noChangeAspect="1" noMove="1" noResize="1" noEditPoints="1" noAdjustHandles="1" noChangeArrowheads="1" noChangeShapeType="1" noTextEdit="1"/>
                          </p:cNvSpPr>
                          <p:nvPr/>
                        </p:nvSpPr>
                        <p:spPr>
                          <a:xfrm>
                            <a:off x="4031238" y="3262875"/>
                            <a:ext cx="656205" cy="153888"/>
                          </a:xfrm>
                          <a:prstGeom prst="rect">
                            <a:avLst/>
                          </a:prstGeom>
                          <a:blipFill>
                            <a:blip r:embed="rId18"/>
                            <a:stretch>
                              <a:fillRect l="-3774" r="-3774" b="-38462"/>
                            </a:stretch>
                          </a:blipFill>
                        </p:spPr>
                        <p:txBody>
                          <a:bodyPr/>
                          <a:lstStyle/>
                          <a:p>
                            <a:r>
                              <a:rPr lang="en-CN">
                                <a:noFill/>
                              </a:rPr>
                              <a:t> </a:t>
                            </a:r>
                          </a:p>
                        </p:txBody>
                      </p:sp>
                    </mc:Fallback>
                  </mc:AlternateContent>
                  <p:cxnSp>
                    <p:nvCxnSpPr>
                      <p:cNvPr id="17" name="Straight Connector 16">
                        <a:extLst>
                          <a:ext uri="{FF2B5EF4-FFF2-40B4-BE49-F238E27FC236}">
                            <a16:creationId xmlns:a16="http://schemas.microsoft.com/office/drawing/2014/main" id="{DBCEB8E8-4047-2EDA-B75D-02726CF53123}"/>
                          </a:ext>
                        </a:extLst>
                      </p:cNvPr>
                      <p:cNvCxnSpPr>
                        <a:cxnSpLocks/>
                      </p:cNvCxnSpPr>
                      <p:nvPr/>
                    </p:nvCxnSpPr>
                    <p:spPr>
                      <a:xfrm>
                        <a:off x="2649494" y="1165253"/>
                        <a:ext cx="0" cy="3030002"/>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E69F94-6D1D-0D10-FB72-572452FE388B}"/>
                          </a:ext>
                        </a:extLst>
                      </p:cNvPr>
                      <p:cNvSpPr txBox="1"/>
                      <p:nvPr/>
                    </p:nvSpPr>
                    <p:spPr>
                      <a:xfrm>
                        <a:off x="1931538" y="833256"/>
                        <a:ext cx="1396311" cy="230832"/>
                      </a:xfrm>
                      <a:prstGeom prst="rect">
                        <a:avLst/>
                      </a:prstGeom>
                      <a:noFill/>
                    </p:spPr>
                    <p:txBody>
                      <a:bodyPr wrap="square" rtlCol="0">
                        <a:spAutoFit/>
                      </a:bodyPr>
                      <a:lstStyle/>
                      <a:p>
                        <a:r>
                          <a:rPr lang="en-CN" sz="900" dirty="0"/>
                          <a:t>Latent space modelling</a:t>
                        </a:r>
                      </a:p>
                    </p:txBody>
                  </p:sp>
                  <p:sp>
                    <p:nvSpPr>
                      <p:cNvPr id="19" name="TextBox 18">
                        <a:extLst>
                          <a:ext uri="{FF2B5EF4-FFF2-40B4-BE49-F238E27FC236}">
                            <a16:creationId xmlns:a16="http://schemas.microsoft.com/office/drawing/2014/main" id="{5A49D2D3-9B4F-7299-C297-CA0C326BC610}"/>
                          </a:ext>
                        </a:extLst>
                      </p:cNvPr>
                      <p:cNvSpPr txBox="1"/>
                      <p:nvPr/>
                    </p:nvSpPr>
                    <p:spPr>
                      <a:xfrm>
                        <a:off x="1533455" y="4327745"/>
                        <a:ext cx="974947" cy="215444"/>
                      </a:xfrm>
                      <a:prstGeom prst="rect">
                        <a:avLst/>
                      </a:prstGeom>
                      <a:noFill/>
                    </p:spPr>
                    <p:txBody>
                      <a:bodyPr wrap="none" rtlCol="0">
                        <a:spAutoFit/>
                      </a:bodyPr>
                      <a:lstStyle/>
                      <a:p>
                        <a:r>
                          <a:rPr lang="en-CN" sz="800" dirty="0"/>
                          <a:t>Diffusion process</a:t>
                        </a:r>
                      </a:p>
                    </p:txBody>
                  </p:sp>
                  <p:sp>
                    <p:nvSpPr>
                      <p:cNvPr id="20" name="TextBox 19">
                        <a:extLst>
                          <a:ext uri="{FF2B5EF4-FFF2-40B4-BE49-F238E27FC236}">
                            <a16:creationId xmlns:a16="http://schemas.microsoft.com/office/drawing/2014/main" id="{79856423-F823-156B-36A8-93F7CD05AB9C}"/>
                          </a:ext>
                        </a:extLst>
                      </p:cNvPr>
                      <p:cNvSpPr txBox="1"/>
                      <p:nvPr/>
                    </p:nvSpPr>
                    <p:spPr>
                      <a:xfrm>
                        <a:off x="2746326" y="4321991"/>
                        <a:ext cx="1032655" cy="215444"/>
                      </a:xfrm>
                      <a:prstGeom prst="rect">
                        <a:avLst/>
                      </a:prstGeom>
                      <a:noFill/>
                    </p:spPr>
                    <p:txBody>
                      <a:bodyPr wrap="none" rtlCol="0">
                        <a:spAutoFit/>
                      </a:bodyPr>
                      <a:lstStyle/>
                      <a:p>
                        <a:r>
                          <a:rPr lang="en-CN" sz="800" dirty="0"/>
                          <a:t>Denoising process</a:t>
                        </a:r>
                      </a:p>
                    </p:txBody>
                  </p:sp>
                </p:grpSp>
                <p:cxnSp>
                  <p:nvCxnSpPr>
                    <p:cNvPr id="14" name="Curved Connector 13">
                      <a:extLst>
                        <a:ext uri="{FF2B5EF4-FFF2-40B4-BE49-F238E27FC236}">
                          <a16:creationId xmlns:a16="http://schemas.microsoft.com/office/drawing/2014/main" id="{5977B772-52E8-BB9B-4472-DB85F05055C6}"/>
                        </a:ext>
                      </a:extLst>
                    </p:cNvPr>
                    <p:cNvCxnSpPr>
                      <a:cxnSpLocks/>
                      <a:stCxn id="10" idx="0"/>
                      <a:endCxn id="65" idx="2"/>
                    </p:cNvCxnSpPr>
                    <p:nvPr/>
                  </p:nvCxnSpPr>
                  <p:spPr>
                    <a:xfrm rot="16200000" flipV="1">
                      <a:off x="7079096" y="3065943"/>
                      <a:ext cx="239861" cy="998494"/>
                    </a:xfrm>
                    <a:prstGeom prst="curvedConnector3">
                      <a:avLst>
                        <a:gd name="adj1" fmla="val 50000"/>
                      </a:avLst>
                    </a:prstGeom>
                    <a:ln w="158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7EE0E0C6-FADE-9CE9-1DCD-F032813DC3AC}"/>
                      </a:ext>
                    </a:extLst>
                  </p:cNvPr>
                  <p:cNvSpPr txBox="1"/>
                  <p:nvPr/>
                </p:nvSpPr>
                <p:spPr>
                  <a:xfrm>
                    <a:off x="6872329" y="3746787"/>
                    <a:ext cx="1274708" cy="215444"/>
                  </a:xfrm>
                  <a:prstGeom prst="rect">
                    <a:avLst/>
                  </a:prstGeom>
                  <a:noFill/>
                </p:spPr>
                <p:txBody>
                  <a:bodyPr wrap="none" rtlCol="0">
                    <a:spAutoFit/>
                  </a:bodyPr>
                  <a:lstStyle/>
                  <a:p>
                    <a:r>
                      <a:rPr lang="en-CN" sz="800" i="1" dirty="0"/>
                      <a:t>Gene expression profile</a:t>
                    </a:r>
                  </a:p>
                </p:txBody>
              </p:sp>
            </p:grpSp>
            <p:pic>
              <p:nvPicPr>
                <p:cNvPr id="10" name="Picture 9">
                  <a:extLst>
                    <a:ext uri="{FF2B5EF4-FFF2-40B4-BE49-F238E27FC236}">
                      <a16:creationId xmlns:a16="http://schemas.microsoft.com/office/drawing/2014/main" id="{DFB6BBD0-A279-87A0-8540-91771E03ECBA}"/>
                    </a:ext>
                  </a:extLst>
                </p:cNvPr>
                <p:cNvPicPr>
                  <a:picLocks noChangeAspect="1"/>
                </p:cNvPicPr>
                <p:nvPr/>
              </p:nvPicPr>
              <p:blipFill rotWithShape="1">
                <a:blip r:embed="rId19"/>
                <a:srcRect r="30809" b="699"/>
                <a:stretch/>
              </p:blipFill>
              <p:spPr>
                <a:xfrm>
                  <a:off x="4478353" y="3875622"/>
                  <a:ext cx="960949" cy="137190"/>
                </a:xfrm>
                <a:prstGeom prst="rect">
                  <a:avLst/>
                </a:prstGeom>
              </p:spPr>
            </p:pic>
          </p:grpSp>
          <p:pic>
            <p:nvPicPr>
              <p:cNvPr id="8" name="Picture 7">
                <a:extLst>
                  <a:ext uri="{FF2B5EF4-FFF2-40B4-BE49-F238E27FC236}">
                    <a16:creationId xmlns:a16="http://schemas.microsoft.com/office/drawing/2014/main" id="{818F2538-A9AB-3BAC-57BC-93DB618296B7}"/>
                  </a:ext>
                </a:extLst>
              </p:cNvPr>
              <p:cNvPicPr>
                <a:picLocks noChangeAspect="1"/>
              </p:cNvPicPr>
              <p:nvPr/>
            </p:nvPicPr>
            <p:blipFill>
              <a:blip r:embed="rId20"/>
              <a:stretch>
                <a:fillRect/>
              </a:stretch>
            </p:blipFill>
            <p:spPr>
              <a:xfrm>
                <a:off x="3530130" y="911785"/>
                <a:ext cx="840857" cy="486000"/>
              </a:xfrm>
              <a:prstGeom prst="rect">
                <a:avLst/>
              </a:prstGeom>
            </p:spPr>
          </p:pic>
        </p:grpSp>
        <p:pic>
          <p:nvPicPr>
            <p:cNvPr id="6" name="Picture 5">
              <a:extLst>
                <a:ext uri="{FF2B5EF4-FFF2-40B4-BE49-F238E27FC236}">
                  <a16:creationId xmlns:a16="http://schemas.microsoft.com/office/drawing/2014/main" id="{D48BB184-0027-258F-30AC-9635631B18F6}"/>
                </a:ext>
              </a:extLst>
            </p:cNvPr>
            <p:cNvPicPr>
              <a:picLocks noChangeAspect="1"/>
            </p:cNvPicPr>
            <p:nvPr/>
          </p:nvPicPr>
          <p:blipFill>
            <a:blip r:embed="rId21"/>
            <a:stretch>
              <a:fillRect/>
            </a:stretch>
          </p:blipFill>
          <p:spPr>
            <a:xfrm>
              <a:off x="2288289" y="934063"/>
              <a:ext cx="840857" cy="486000"/>
            </a:xfrm>
            <a:prstGeom prst="rect">
              <a:avLst/>
            </a:prstGeom>
          </p:spPr>
        </p:pic>
      </p:grpSp>
      <p:sp>
        <p:nvSpPr>
          <p:cNvPr id="92" name="TextBox 91">
            <a:extLst>
              <a:ext uri="{FF2B5EF4-FFF2-40B4-BE49-F238E27FC236}">
                <a16:creationId xmlns:a16="http://schemas.microsoft.com/office/drawing/2014/main" id="{918CB0A7-B60F-C0AF-B5D0-3245AFA37443}"/>
              </a:ext>
            </a:extLst>
          </p:cNvPr>
          <p:cNvSpPr txBox="1"/>
          <p:nvPr/>
        </p:nvSpPr>
        <p:spPr>
          <a:xfrm>
            <a:off x="5087959" y="948197"/>
            <a:ext cx="1567601" cy="307777"/>
          </a:xfrm>
          <a:prstGeom prst="rect">
            <a:avLst/>
          </a:prstGeom>
          <a:noFill/>
        </p:spPr>
        <p:txBody>
          <a:bodyPr wrap="square">
            <a:spAutoFit/>
          </a:bodyPr>
          <a:lstStyle/>
          <a:p>
            <a:r>
              <a:rPr lang="en-US" sz="1400" kern="100" dirty="0">
                <a:effectLst/>
                <a:ea typeface="DengXian" panose="02010600030101010101" pitchFamily="2" charset="-122"/>
                <a:cs typeface="Times New Roman" panose="02020603050405020304" pitchFamily="18" charset="0"/>
              </a:rPr>
              <a:t>Diffusion process:</a:t>
            </a:r>
          </a:p>
        </p:txBody>
      </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F72BCDB-0350-9947-51FE-A90DC164DDF6}"/>
                  </a:ext>
                </a:extLst>
              </p:cNvPr>
              <p:cNvSpPr txBox="1"/>
              <p:nvPr/>
            </p:nvSpPr>
            <p:spPr>
              <a:xfrm>
                <a:off x="5088017" y="1207484"/>
                <a:ext cx="2291781" cy="61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kern="100" smtClean="0">
                          <a:effectLst/>
                          <a:latin typeface="Cambria Math" panose="02040503050406030204" pitchFamily="18" charset="0"/>
                          <a:ea typeface="DengXian" panose="02010600030101010101" pitchFamily="2" charset="-122"/>
                          <a:cs typeface="Times New Roman" panose="02020603050405020304" pitchFamily="18" charset="0"/>
                        </a:rPr>
                        <m:t>𝑞</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𝑇</m:t>
                              </m:r>
                            </m:sub>
                          </m:sSub>
                        </m:e>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0</m:t>
                              </m:r>
                            </m:sub>
                          </m:sSub>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nary>
                        <m:naryPr>
                          <m:chr m:val="∏"/>
                          <m:subHide m:val="on"/>
                          <m:supHide m:val="on"/>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sup/>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𝑞</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e>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sub>
                              </m:sSub>
                            </m:e>
                          </m:d>
                        </m:e>
                      </m:nary>
                    </m:oMath>
                  </m:oMathPara>
                </a14:m>
                <a:endParaRPr lang="en-CN" sz="1400" kern="1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94" name="TextBox 93">
                <a:extLst>
                  <a:ext uri="{FF2B5EF4-FFF2-40B4-BE49-F238E27FC236}">
                    <a16:creationId xmlns:a16="http://schemas.microsoft.com/office/drawing/2014/main" id="{9F72BCDB-0350-9947-51FE-A90DC164DDF6}"/>
                  </a:ext>
                </a:extLst>
              </p:cNvPr>
              <p:cNvSpPr txBox="1">
                <a:spLocks noRot="1" noChangeAspect="1" noMove="1" noResize="1" noEditPoints="1" noAdjustHandles="1" noChangeArrowheads="1" noChangeShapeType="1" noTextEdit="1"/>
              </p:cNvSpPr>
              <p:nvPr/>
            </p:nvSpPr>
            <p:spPr>
              <a:xfrm>
                <a:off x="5088017" y="1207484"/>
                <a:ext cx="2291781" cy="614014"/>
              </a:xfrm>
              <a:prstGeom prst="rect">
                <a:avLst/>
              </a:prstGeom>
              <a:blipFill>
                <a:blip r:embed="rId22"/>
                <a:stretch>
                  <a:fillRect t="-118367" b="-17142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D7E0786-031F-0E92-170B-23826B9DF54E}"/>
                  </a:ext>
                </a:extLst>
              </p:cNvPr>
              <p:cNvSpPr txBox="1"/>
              <p:nvPr/>
            </p:nvSpPr>
            <p:spPr>
              <a:xfrm>
                <a:off x="5087959" y="1680099"/>
                <a:ext cx="3052502" cy="355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kern="100" smtClean="0">
                          <a:effectLst/>
                          <a:latin typeface="Cambria Math" panose="02040503050406030204" pitchFamily="18" charset="0"/>
                          <a:ea typeface="DengXian" panose="02010600030101010101" pitchFamily="2" charset="-122"/>
                          <a:cs typeface="Times New Roman" panose="02020603050405020304" pitchFamily="18" charset="0"/>
                        </a:rPr>
                        <m:t>𝑞</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e>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sub>
                          </m:sSub>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𝒩</m:t>
                      </m:r>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ad>
                            <m:radPr>
                              <m:degHide m:val="on"/>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radPr>
                            <m:deg/>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β</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e>
                          </m:rad>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−1</m:t>
                              </m:r>
                            </m:sub>
                          </m:s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β</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𝐼</m:t>
                          </m:r>
                        </m:e>
                      </m:d>
                    </m:oMath>
                  </m:oMathPara>
                </a14:m>
                <a:endParaRPr lang="en-CN" sz="1400" kern="1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95" name="TextBox 94">
                <a:extLst>
                  <a:ext uri="{FF2B5EF4-FFF2-40B4-BE49-F238E27FC236}">
                    <a16:creationId xmlns:a16="http://schemas.microsoft.com/office/drawing/2014/main" id="{DD7E0786-031F-0E92-170B-23826B9DF54E}"/>
                  </a:ext>
                </a:extLst>
              </p:cNvPr>
              <p:cNvSpPr txBox="1">
                <a:spLocks noRot="1" noChangeAspect="1" noMove="1" noResize="1" noEditPoints="1" noAdjustHandles="1" noChangeArrowheads="1" noChangeShapeType="1" noTextEdit="1"/>
              </p:cNvSpPr>
              <p:nvPr/>
            </p:nvSpPr>
            <p:spPr>
              <a:xfrm>
                <a:off x="5087959" y="1680099"/>
                <a:ext cx="3052502" cy="355225"/>
              </a:xfrm>
              <a:prstGeom prst="rect">
                <a:avLst/>
              </a:prstGeom>
              <a:blipFill>
                <a:blip r:embed="rId23"/>
                <a:stretch>
                  <a:fillRect b="-3448"/>
                </a:stretch>
              </a:blipFill>
            </p:spPr>
            <p:txBody>
              <a:bodyPr/>
              <a:lstStyle/>
              <a:p>
                <a:r>
                  <a:rPr lang="en-CN">
                    <a:noFill/>
                  </a:rPr>
                  <a:t> </a:t>
                </a:r>
              </a:p>
            </p:txBody>
          </p:sp>
        </mc:Fallback>
      </mc:AlternateContent>
      <p:sp>
        <p:nvSpPr>
          <p:cNvPr id="96" name="TextBox 95">
            <a:extLst>
              <a:ext uri="{FF2B5EF4-FFF2-40B4-BE49-F238E27FC236}">
                <a16:creationId xmlns:a16="http://schemas.microsoft.com/office/drawing/2014/main" id="{F1600FA4-6608-64CC-5F65-2D8DEBFAC4B3}"/>
              </a:ext>
            </a:extLst>
          </p:cNvPr>
          <p:cNvSpPr txBox="1"/>
          <p:nvPr/>
        </p:nvSpPr>
        <p:spPr>
          <a:xfrm>
            <a:off x="5087959" y="2124833"/>
            <a:ext cx="1567601" cy="307777"/>
          </a:xfrm>
          <a:prstGeom prst="rect">
            <a:avLst/>
          </a:prstGeom>
          <a:noFill/>
        </p:spPr>
        <p:txBody>
          <a:bodyPr wrap="square">
            <a:spAutoFit/>
          </a:bodyPr>
          <a:lstStyle/>
          <a:p>
            <a:r>
              <a:rPr lang="en-US" sz="1400" kern="100" dirty="0">
                <a:effectLst/>
                <a:ea typeface="DengXian" panose="02010600030101010101" pitchFamily="2" charset="-122"/>
                <a:cs typeface="Times New Roman" panose="02020603050405020304" pitchFamily="18" charset="0"/>
              </a:rPr>
              <a:t>Denoising process:</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062ECDF-B9D7-301A-B91A-A117A7D3F555}"/>
                  </a:ext>
                </a:extLst>
              </p:cNvPr>
              <p:cNvSpPr txBox="1"/>
              <p:nvPr/>
            </p:nvSpPr>
            <p:spPr>
              <a:xfrm>
                <a:off x="5088017" y="2384120"/>
                <a:ext cx="2649636" cy="7023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400" i="1">
                              <a:latin typeface="Cambria Math" panose="02040503050406030204" pitchFamily="18" charset="0"/>
                            </a:rPr>
                          </m:ctrlPr>
                        </m:sSubPr>
                        <m:e>
                          <m:r>
                            <a:rPr lang="en-US" sz="1400" i="1">
                              <a:latin typeface="Cambria Math" panose="02040503050406030204" pitchFamily="18" charset="0"/>
                            </a:rPr>
                            <m:t>𝑝</m:t>
                          </m:r>
                        </m:e>
                        <m:sub>
                          <m:r>
                            <m:rPr>
                              <m:sty m:val="p"/>
                            </m:rPr>
                            <a:rPr lang="en-US" sz="1400">
                              <a:latin typeface="Cambria Math" panose="02040503050406030204" pitchFamily="18" charset="0"/>
                            </a:rPr>
                            <m:t>θ</m:t>
                          </m:r>
                        </m:sub>
                      </m:sSub>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0:</m:t>
                              </m:r>
                              <m:r>
                                <a:rPr lang="en-US" sz="1400" i="1">
                                  <a:latin typeface="Cambria Math" panose="02040503050406030204" pitchFamily="18" charset="0"/>
                                </a:rPr>
                                <m:t>𝑇</m:t>
                              </m:r>
                            </m:sub>
                          </m:sSub>
                        </m:e>
                      </m:d>
                      <m:r>
                        <a:rPr lang="en-US" sz="1400" i="1">
                          <a:latin typeface="Cambria Math" panose="02040503050406030204" pitchFamily="18" charset="0"/>
                        </a:rPr>
                        <m:t>=</m:t>
                      </m:r>
                      <m:r>
                        <a:rPr lang="en-US" sz="1400" i="1">
                          <a:latin typeface="Cambria Math" panose="02040503050406030204" pitchFamily="18" charset="0"/>
                        </a:rPr>
                        <m:t>𝑝</m:t>
                      </m:r>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𝑇</m:t>
                              </m:r>
                            </m:sub>
                          </m:sSub>
                        </m:e>
                      </m:d>
                      <m:nary>
                        <m:naryPr>
                          <m:chr m:val="∏"/>
                          <m:ctrlPr>
                            <a:rPr lang="en-CN" sz="1400" i="1">
                              <a:latin typeface="Cambria Math" panose="02040503050406030204" pitchFamily="18" charset="0"/>
                            </a:rPr>
                          </m:ctrlPr>
                        </m:naryPr>
                        <m:sub>
                          <m:r>
                            <a:rPr lang="en-US" sz="1400" i="1">
                              <a:latin typeface="Cambria Math" panose="02040503050406030204" pitchFamily="18" charset="0"/>
                            </a:rPr>
                            <m:t>𝑡</m:t>
                          </m:r>
                          <m:r>
                            <a:rPr lang="en-US" sz="1400" i="1">
                              <a:latin typeface="Cambria Math" panose="02040503050406030204" pitchFamily="18" charset="0"/>
                            </a:rPr>
                            <m:t>=1</m:t>
                          </m:r>
                        </m:sub>
                        <m:sup>
                          <m:r>
                            <a:rPr lang="en-US" sz="1400" i="1">
                              <a:latin typeface="Cambria Math" panose="02040503050406030204" pitchFamily="18" charset="0"/>
                            </a:rPr>
                            <m:t>𝑇</m:t>
                          </m:r>
                        </m:sup>
                        <m:e>
                          <m:sSub>
                            <m:sSubPr>
                              <m:ctrlPr>
                                <a:rPr lang="en-CN" sz="1400" i="1">
                                  <a:latin typeface="Cambria Math" panose="02040503050406030204" pitchFamily="18" charset="0"/>
                                </a:rPr>
                              </m:ctrlPr>
                            </m:sSubPr>
                            <m:e>
                              <m:r>
                                <a:rPr lang="en-US" sz="1400" i="1">
                                  <a:latin typeface="Cambria Math" panose="02040503050406030204" pitchFamily="18" charset="0"/>
                                </a:rPr>
                                <m:t>𝑝</m:t>
                              </m:r>
                            </m:e>
                            <m:sub>
                              <m:r>
                                <m:rPr>
                                  <m:sty m:val="p"/>
                                </m:rPr>
                                <a:rPr lang="en-US" sz="1400">
                                  <a:latin typeface="Cambria Math" panose="02040503050406030204" pitchFamily="18" charset="0"/>
                                </a:rPr>
                                <m:t>θ</m:t>
                              </m:r>
                            </m:sub>
                          </m:sSub>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r>
                                    <a:rPr lang="en-US" sz="1400" i="1">
                                      <a:latin typeface="Cambria Math" panose="02040503050406030204" pitchFamily="18" charset="0"/>
                                    </a:rPr>
                                    <m:t>−1</m:t>
                                  </m:r>
                                </m:sub>
                              </m:sSub>
                            </m:e>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sub>
                              </m:sSub>
                            </m:e>
                          </m:d>
                        </m:e>
                      </m:nary>
                    </m:oMath>
                  </m:oMathPara>
                </a14:m>
                <a:endParaRPr lang="en-CN" sz="1400" dirty="0"/>
              </a:p>
            </p:txBody>
          </p:sp>
        </mc:Choice>
        <mc:Fallback xmlns="">
          <p:sp>
            <p:nvSpPr>
              <p:cNvPr id="97" name="TextBox 96">
                <a:extLst>
                  <a:ext uri="{FF2B5EF4-FFF2-40B4-BE49-F238E27FC236}">
                    <a16:creationId xmlns:a16="http://schemas.microsoft.com/office/drawing/2014/main" id="{A062ECDF-B9D7-301A-B91A-A117A7D3F555}"/>
                  </a:ext>
                </a:extLst>
              </p:cNvPr>
              <p:cNvSpPr txBox="1">
                <a:spLocks noRot="1" noChangeAspect="1" noMove="1" noResize="1" noEditPoints="1" noAdjustHandles="1" noChangeArrowheads="1" noChangeShapeType="1" noTextEdit="1"/>
              </p:cNvSpPr>
              <p:nvPr/>
            </p:nvSpPr>
            <p:spPr>
              <a:xfrm>
                <a:off x="5088017" y="2384120"/>
                <a:ext cx="2649636" cy="702372"/>
              </a:xfrm>
              <a:prstGeom prst="rect">
                <a:avLst/>
              </a:prstGeom>
              <a:blipFill>
                <a:blip r:embed="rId24"/>
                <a:stretch>
                  <a:fillRect t="-91071" b="-148214"/>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FD74853-3489-26BD-8696-AFBDD07BD23B}"/>
                  </a:ext>
                </a:extLst>
              </p:cNvPr>
              <p:cNvSpPr txBox="1"/>
              <p:nvPr/>
            </p:nvSpPr>
            <p:spPr>
              <a:xfrm>
                <a:off x="5087959" y="3022027"/>
                <a:ext cx="2964209" cy="335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400" i="1">
                              <a:latin typeface="Cambria Math" panose="02040503050406030204" pitchFamily="18" charset="0"/>
                            </a:rPr>
                          </m:ctrlPr>
                        </m:sSubPr>
                        <m:e>
                          <m:r>
                            <a:rPr lang="en-US" sz="1400" i="1">
                              <a:latin typeface="Cambria Math" panose="02040503050406030204" pitchFamily="18" charset="0"/>
                            </a:rPr>
                            <m:t>𝑝</m:t>
                          </m:r>
                        </m:e>
                        <m:sub>
                          <m:r>
                            <m:rPr>
                              <m:sty m:val="p"/>
                            </m:rPr>
                            <a:rPr lang="en-US" sz="1400">
                              <a:latin typeface="Cambria Math" panose="02040503050406030204" pitchFamily="18" charset="0"/>
                            </a:rPr>
                            <m:t>θ</m:t>
                          </m:r>
                        </m:sub>
                      </m:sSub>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r>
                                <a:rPr lang="en-US" sz="1400" i="1">
                                  <a:latin typeface="Cambria Math" panose="02040503050406030204" pitchFamily="18" charset="0"/>
                                </a:rPr>
                                <m:t>−1</m:t>
                              </m:r>
                            </m:sub>
                          </m:sSub>
                        </m:e>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sub>
                          </m:sSub>
                        </m:e>
                      </m:d>
                      <m:r>
                        <a:rPr lang="en-US" sz="1400" i="1">
                          <a:latin typeface="Cambria Math" panose="02040503050406030204" pitchFamily="18" charset="0"/>
                        </a:rPr>
                        <m:t>=</m:t>
                      </m:r>
                      <m:r>
                        <a:rPr lang="en-US" sz="1400" i="1">
                          <a:latin typeface="Cambria Math" panose="02040503050406030204" pitchFamily="18" charset="0"/>
                        </a:rPr>
                        <m:t>𝒩</m:t>
                      </m:r>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CN" sz="1400" i="1">
                                  <a:latin typeface="Cambria Math" panose="02040503050406030204" pitchFamily="18" charset="0"/>
                                </a:rPr>
                              </m:ctrlPr>
                            </m:sSubPr>
                            <m:e>
                              <m:r>
                                <m:rPr>
                                  <m:sty m:val="p"/>
                                </m:rPr>
                                <a:rPr lang="en-US" sz="1400">
                                  <a:latin typeface="Cambria Math" panose="02040503050406030204" pitchFamily="18" charset="0"/>
                                </a:rPr>
                                <m:t>μ</m:t>
                              </m:r>
                            </m:e>
                            <m:sub>
                              <m:r>
                                <m:rPr>
                                  <m:sty m:val="p"/>
                                </m:rPr>
                                <a:rPr lang="en-US" sz="1400">
                                  <a:latin typeface="Cambria Math" panose="02040503050406030204" pitchFamily="18" charset="0"/>
                                </a:rPr>
                                <m:t>θ</m:t>
                              </m:r>
                            </m:sub>
                          </m:sSub>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sub>
                              </m:sSub>
                              <m:r>
                                <a:rPr lang="en-US" sz="1400" i="1">
                                  <a:latin typeface="Cambria Math" panose="02040503050406030204" pitchFamily="18" charset="0"/>
                                </a:rPr>
                                <m:t>,</m:t>
                              </m:r>
                              <m:r>
                                <a:rPr lang="en-US" sz="1400" i="1">
                                  <a:latin typeface="Cambria Math" panose="02040503050406030204" pitchFamily="18" charset="0"/>
                                </a:rPr>
                                <m:t>𝑡</m:t>
                              </m:r>
                            </m:e>
                          </m:d>
                          <m:r>
                            <a:rPr lang="en-US" sz="1400" i="1">
                              <a:latin typeface="Cambria Math" panose="02040503050406030204" pitchFamily="18" charset="0"/>
                            </a:rPr>
                            <m:t>,</m:t>
                          </m:r>
                          <m:sSubSup>
                            <m:sSubSupPr>
                              <m:ctrlPr>
                                <a:rPr lang="en-CN" sz="1400" i="1">
                                  <a:latin typeface="Cambria Math" panose="02040503050406030204" pitchFamily="18" charset="0"/>
                                </a:rPr>
                              </m:ctrlPr>
                            </m:sSubSupPr>
                            <m:e>
                              <m:r>
                                <m:rPr>
                                  <m:sty m:val="p"/>
                                </m:rPr>
                                <a:rPr lang="en-US" sz="1400">
                                  <a:latin typeface="Cambria Math" panose="02040503050406030204" pitchFamily="18" charset="0"/>
                                </a:rPr>
                                <m:t>σ</m:t>
                              </m:r>
                            </m:e>
                            <m:sub>
                              <m:r>
                                <a:rPr lang="en-US" sz="1400" i="1">
                                  <a:latin typeface="Cambria Math" panose="02040503050406030204" pitchFamily="18" charset="0"/>
                                </a:rPr>
                                <m:t>𝑡</m:t>
                              </m:r>
                            </m:sub>
                            <m:sup>
                              <m:r>
                                <a:rPr lang="en-US" sz="1400" i="1">
                                  <a:latin typeface="Cambria Math" panose="02040503050406030204" pitchFamily="18" charset="0"/>
                                </a:rPr>
                                <m:t>2</m:t>
                              </m:r>
                            </m:sup>
                          </m:sSubSup>
                          <m:r>
                            <a:rPr lang="en-US" sz="1400" i="1">
                              <a:latin typeface="Cambria Math" panose="02040503050406030204" pitchFamily="18" charset="0"/>
                            </a:rPr>
                            <m:t>𝐼</m:t>
                          </m:r>
                        </m:e>
                      </m:d>
                    </m:oMath>
                  </m:oMathPara>
                </a14:m>
                <a:endParaRPr lang="en-CN" sz="1400" dirty="0"/>
              </a:p>
            </p:txBody>
          </p:sp>
        </mc:Choice>
        <mc:Fallback xmlns="">
          <p:sp>
            <p:nvSpPr>
              <p:cNvPr id="98" name="TextBox 97">
                <a:extLst>
                  <a:ext uri="{FF2B5EF4-FFF2-40B4-BE49-F238E27FC236}">
                    <a16:creationId xmlns:a16="http://schemas.microsoft.com/office/drawing/2014/main" id="{4FD74853-3489-26BD-8696-AFBDD07BD23B}"/>
                  </a:ext>
                </a:extLst>
              </p:cNvPr>
              <p:cNvSpPr txBox="1">
                <a:spLocks noRot="1" noChangeAspect="1" noMove="1" noResize="1" noEditPoints="1" noAdjustHandles="1" noChangeArrowheads="1" noChangeShapeType="1" noTextEdit="1"/>
              </p:cNvSpPr>
              <p:nvPr/>
            </p:nvSpPr>
            <p:spPr>
              <a:xfrm>
                <a:off x="5087959" y="3022027"/>
                <a:ext cx="2964209" cy="335476"/>
              </a:xfrm>
              <a:prstGeom prst="rect">
                <a:avLst/>
              </a:prstGeom>
              <a:blipFill>
                <a:blip r:embed="rId2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73CA520-A13C-6537-0932-98D85BDE0B91}"/>
                  </a:ext>
                </a:extLst>
              </p:cNvPr>
              <p:cNvSpPr txBox="1"/>
              <p:nvPr/>
            </p:nvSpPr>
            <p:spPr>
              <a:xfrm>
                <a:off x="6065177" y="4265508"/>
                <a:ext cx="2972672" cy="3316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N" sz="1400" i="1" kern="100" smtClean="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ℒ</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𝐷𝑀</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θ</m:t>
                          </m:r>
                        </m:e>
                      </m:d>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𝐸</m:t>
                          </m:r>
                        </m:e>
                        <m:sub>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0</m:t>
                              </m:r>
                            </m:sub>
                          </m:s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ϵ</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𝑦</m:t>
                          </m:r>
                        </m:sub>
                      </m:sSub>
                      <m:d>
                        <m:dPr>
                          <m:begChr m:val="["/>
                          <m:endChr m:val="]"/>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r>
                            <m:rPr>
                              <m:lit/>
                            </m:rP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ϵ</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ϵ</m:t>
                              </m:r>
                            </m:e>
                            <m:sub>
                              <m:r>
                                <m:rPr>
                                  <m:sty m:val="p"/>
                                </m:rPr>
                                <a:rPr lang="en-US" sz="1400" kern="100">
                                  <a:effectLst/>
                                  <a:latin typeface="Cambria Math" panose="02040503050406030204" pitchFamily="18" charset="0"/>
                                  <a:ea typeface="DengXian" panose="02010600030101010101" pitchFamily="2" charset="-122"/>
                                  <a:cs typeface="Times New Roman" panose="02020603050405020304" pitchFamily="18" charset="0"/>
                                </a:rPr>
                                <m:t>θ</m:t>
                              </m:r>
                            </m:sub>
                          </m:sSub>
                          <m:d>
                            <m:d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dPr>
                            <m:e>
                              <m:sSub>
                                <m:sSub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𝑧</m:t>
                                  </m:r>
                                </m:e>
                                <m: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sub>
                              </m:sSub>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𝑦</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𝑡</m:t>
                              </m:r>
                            </m:e>
                          </m:d>
                          <m:sSup>
                            <m:sSupPr>
                              <m:ctrlPr>
                                <a:rPr lang="en-CN" sz="1400" i="1" kern="100">
                                  <a:effectLst/>
                                  <a:latin typeface="Cambria Math" panose="02040503050406030204" pitchFamily="18" charset="0"/>
                                  <a:ea typeface="DengXian" panose="02010600030101010101" pitchFamily="2" charset="-122"/>
                                  <a:cs typeface="Times New Roman" panose="02020603050405020304" pitchFamily="18" charset="0"/>
                                </a:rPr>
                              </m:ctrlPr>
                            </m:sSupPr>
                            <m:e>
                              <m:r>
                                <m:rPr>
                                  <m:lit/>
                                </m:rP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m:t>
                              </m:r>
                            </m:e>
                            <m:sup>
                              <m:r>
                                <a:rPr lang="en-US" sz="1400" i="1" kern="100">
                                  <a:effectLst/>
                                  <a:latin typeface="Cambria Math" panose="02040503050406030204" pitchFamily="18" charset="0"/>
                                  <a:ea typeface="DengXian" panose="02010600030101010101" pitchFamily="2" charset="-122"/>
                                  <a:cs typeface="Times New Roman" panose="02020603050405020304" pitchFamily="18" charset="0"/>
                                </a:rPr>
                                <m:t>2</m:t>
                              </m:r>
                            </m:sup>
                          </m:sSup>
                        </m:e>
                      </m:d>
                    </m:oMath>
                  </m:oMathPara>
                </a14:m>
                <a:endParaRPr lang="en-CN" sz="1400" kern="1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99" name="TextBox 98">
                <a:extLst>
                  <a:ext uri="{FF2B5EF4-FFF2-40B4-BE49-F238E27FC236}">
                    <a16:creationId xmlns:a16="http://schemas.microsoft.com/office/drawing/2014/main" id="{473CA520-A13C-6537-0932-98D85BDE0B91}"/>
                  </a:ext>
                </a:extLst>
              </p:cNvPr>
              <p:cNvSpPr txBox="1">
                <a:spLocks noRot="1" noChangeAspect="1" noMove="1" noResize="1" noEditPoints="1" noAdjustHandles="1" noChangeArrowheads="1" noChangeShapeType="1" noTextEdit="1"/>
              </p:cNvSpPr>
              <p:nvPr/>
            </p:nvSpPr>
            <p:spPr>
              <a:xfrm>
                <a:off x="6065177" y="4265508"/>
                <a:ext cx="2972672" cy="331629"/>
              </a:xfrm>
              <a:prstGeom prst="rect">
                <a:avLst/>
              </a:prstGeom>
              <a:blipFill>
                <a:blip r:embed="rId26"/>
                <a:stretch>
                  <a:fillRect b="-7692"/>
                </a:stretch>
              </a:blipFill>
            </p:spPr>
            <p:txBody>
              <a:bodyPr/>
              <a:lstStyle/>
              <a:p>
                <a:r>
                  <a:rPr lang="en-CN">
                    <a:noFill/>
                  </a:rPr>
                  <a:t> </a:t>
                </a:r>
              </a:p>
            </p:txBody>
          </p:sp>
        </mc:Fallback>
      </mc:AlternateContent>
      <p:sp>
        <p:nvSpPr>
          <p:cNvPr id="100" name="TextBox 99">
            <a:extLst>
              <a:ext uri="{FF2B5EF4-FFF2-40B4-BE49-F238E27FC236}">
                <a16:creationId xmlns:a16="http://schemas.microsoft.com/office/drawing/2014/main" id="{8821DA8C-F737-39EF-84C0-BC54CCEB29DA}"/>
              </a:ext>
            </a:extLst>
          </p:cNvPr>
          <p:cNvSpPr txBox="1"/>
          <p:nvPr/>
        </p:nvSpPr>
        <p:spPr>
          <a:xfrm>
            <a:off x="5087959" y="3448149"/>
            <a:ext cx="1951175" cy="307777"/>
          </a:xfrm>
          <a:prstGeom prst="rect">
            <a:avLst/>
          </a:prstGeom>
          <a:noFill/>
        </p:spPr>
        <p:txBody>
          <a:bodyPr wrap="none" rtlCol="0">
            <a:spAutoFit/>
          </a:bodyPr>
          <a:lstStyle/>
          <a:p>
            <a:r>
              <a:rPr lang="en-CN" sz="1400" dirty="0"/>
              <a:t>Loss function (informal):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DE7767-583B-EDB5-5A63-B5A4B65C0777}"/>
                  </a:ext>
                </a:extLst>
              </p:cNvPr>
              <p:cNvSpPr txBox="1"/>
              <p:nvPr/>
            </p:nvSpPr>
            <p:spPr>
              <a:xfrm>
                <a:off x="5087959" y="3667446"/>
                <a:ext cx="3260188" cy="6151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N" sz="1400" i="1" smtClean="0">
                          <a:latin typeface="Cambria Math" panose="02040503050406030204" pitchFamily="18" charset="0"/>
                          <a:ea typeface="Cambria Math" panose="02040503050406030204" pitchFamily="18" charset="0"/>
                        </a:rPr>
                        <m:t>ℒ</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𝑡</m:t>
                          </m: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𝐷</m:t>
                              </m:r>
                            </m:e>
                            <m:sub>
                              <m:r>
                                <a:rPr lang="en-US" sz="1400" i="1">
                                  <a:latin typeface="Cambria Math" panose="02040503050406030204" pitchFamily="18" charset="0"/>
                                  <a:ea typeface="Cambria Math" panose="02040503050406030204" pitchFamily="18" charset="0"/>
                                </a:rPr>
                                <m:t>𝐾𝐿</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𝑞</m:t>
                          </m:r>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r>
                                    <a:rPr lang="en-US" sz="1400" i="1">
                                      <a:latin typeface="Cambria Math" panose="02040503050406030204" pitchFamily="18" charset="0"/>
                                    </a:rPr>
                                    <m:t>−1</m:t>
                                  </m:r>
                                </m:sub>
                              </m:sSub>
                            </m:e>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0</m:t>
                                  </m:r>
                                </m:sub>
                              </m:sSub>
                            </m:e>
                          </m:d>
                          <m:r>
                            <a:rPr lang="en-US" sz="1400" i="1">
                              <a:latin typeface="Cambria Math" panose="02040503050406030204" pitchFamily="18" charset="0"/>
                            </a:rPr>
                            <m:t>||</m:t>
                          </m:r>
                          <m:sSub>
                            <m:sSubPr>
                              <m:ctrlPr>
                                <a:rPr lang="en-CN" sz="1400" i="1">
                                  <a:latin typeface="Cambria Math" panose="02040503050406030204" pitchFamily="18" charset="0"/>
                                </a:rPr>
                              </m:ctrlPr>
                            </m:sSubPr>
                            <m:e>
                              <m:r>
                                <a:rPr lang="en-US" sz="1400" i="1">
                                  <a:latin typeface="Cambria Math" panose="02040503050406030204" pitchFamily="18" charset="0"/>
                                </a:rPr>
                                <m:t>𝑝</m:t>
                              </m:r>
                            </m:e>
                            <m:sub>
                              <m:r>
                                <m:rPr>
                                  <m:sty m:val="p"/>
                                </m:rPr>
                                <a:rPr lang="en-US" sz="1400">
                                  <a:latin typeface="Cambria Math" panose="02040503050406030204" pitchFamily="18" charset="0"/>
                                </a:rPr>
                                <m:t>θ</m:t>
                              </m:r>
                            </m:sub>
                          </m:sSub>
                          <m:d>
                            <m:dPr>
                              <m:ctrlPr>
                                <a:rPr lang="en-CN" sz="1400" i="1">
                                  <a:latin typeface="Cambria Math" panose="02040503050406030204" pitchFamily="18" charset="0"/>
                                </a:rPr>
                              </m:ctrlPr>
                            </m:dPr>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r>
                                    <a:rPr lang="en-US" sz="1400" i="1">
                                      <a:latin typeface="Cambria Math" panose="02040503050406030204" pitchFamily="18" charset="0"/>
                                    </a:rPr>
                                    <m:t>−1</m:t>
                                  </m:r>
                                </m:sub>
                              </m:sSub>
                            </m:e>
                            <m:e>
                              <m:sSub>
                                <m:sSubPr>
                                  <m:ctrlPr>
                                    <a:rPr lang="en-CN" sz="1400" i="1">
                                      <a:latin typeface="Cambria Math" panose="02040503050406030204" pitchFamily="18" charset="0"/>
                                    </a:rPr>
                                  </m:ctrlPr>
                                </m:sSubPr>
                                <m:e>
                                  <m:r>
                                    <a:rPr lang="en-US" sz="1400" i="1">
                                      <a:latin typeface="Cambria Math" panose="02040503050406030204" pitchFamily="18" charset="0"/>
                                    </a:rPr>
                                    <m:t>𝑧</m:t>
                                  </m:r>
                                </m:e>
                                <m:sub>
                                  <m:r>
                                    <a:rPr lang="en-US" sz="1400" i="1">
                                      <a:latin typeface="Cambria Math" panose="02040503050406030204" pitchFamily="18" charset="0"/>
                                    </a:rPr>
                                    <m:t>𝑡</m:t>
                                  </m:r>
                                </m:sub>
                              </m:sSub>
                            </m:e>
                          </m:d>
                          <m:r>
                            <a:rPr lang="en-US" sz="1400" i="1">
                              <a:latin typeface="Cambria Math" panose="02040503050406030204" pitchFamily="18" charset="0"/>
                            </a:rPr>
                            <m:t>)</m:t>
                          </m:r>
                        </m:e>
                      </m:nary>
                    </m:oMath>
                  </m:oMathPara>
                </a14:m>
                <a:endParaRPr lang="en-CN" sz="1400" dirty="0"/>
              </a:p>
            </p:txBody>
          </p:sp>
        </mc:Choice>
        <mc:Fallback xmlns="">
          <p:sp>
            <p:nvSpPr>
              <p:cNvPr id="3" name="TextBox 2">
                <a:extLst>
                  <a:ext uri="{FF2B5EF4-FFF2-40B4-BE49-F238E27FC236}">
                    <a16:creationId xmlns:a16="http://schemas.microsoft.com/office/drawing/2014/main" id="{23DE7767-583B-EDB5-5A63-B5A4B65C0777}"/>
                  </a:ext>
                </a:extLst>
              </p:cNvPr>
              <p:cNvSpPr txBox="1">
                <a:spLocks noRot="1" noChangeAspect="1" noMove="1" noResize="1" noEditPoints="1" noAdjustHandles="1" noChangeArrowheads="1" noChangeShapeType="1" noTextEdit="1"/>
              </p:cNvSpPr>
              <p:nvPr/>
            </p:nvSpPr>
            <p:spPr>
              <a:xfrm>
                <a:off x="5087959" y="3667446"/>
                <a:ext cx="3260188" cy="615168"/>
              </a:xfrm>
              <a:prstGeom prst="rect">
                <a:avLst/>
              </a:prstGeom>
              <a:blipFill>
                <a:blip r:embed="rId27"/>
                <a:stretch>
                  <a:fillRect l="-6589" t="-114000" b="-166000"/>
                </a:stretch>
              </a:blipFill>
            </p:spPr>
            <p:txBody>
              <a:bodyPr/>
              <a:lstStyle/>
              <a:p>
                <a:r>
                  <a:rPr lang="en-CN">
                    <a:noFill/>
                  </a:rPr>
                  <a:t> </a:t>
                </a:r>
              </a:p>
            </p:txBody>
          </p:sp>
        </mc:Fallback>
      </mc:AlternateContent>
      <p:sp>
        <p:nvSpPr>
          <p:cNvPr id="91" name="TextBox 90">
            <a:extLst>
              <a:ext uri="{FF2B5EF4-FFF2-40B4-BE49-F238E27FC236}">
                <a16:creationId xmlns:a16="http://schemas.microsoft.com/office/drawing/2014/main" id="{042BF1CA-AF63-C22E-C00B-9A97E9DDB054}"/>
              </a:ext>
            </a:extLst>
          </p:cNvPr>
          <p:cNvSpPr txBox="1"/>
          <p:nvPr/>
        </p:nvSpPr>
        <p:spPr>
          <a:xfrm>
            <a:off x="4618391" y="4284780"/>
            <a:ext cx="1622304" cy="307777"/>
          </a:xfrm>
          <a:prstGeom prst="rect">
            <a:avLst/>
          </a:prstGeom>
          <a:noFill/>
        </p:spPr>
        <p:txBody>
          <a:bodyPr wrap="none" rtlCol="0">
            <a:spAutoFit/>
          </a:bodyPr>
          <a:lstStyle/>
          <a:p>
            <a:r>
              <a:rPr lang="en-CN" sz="1400" dirty="0"/>
              <a:t>After simplification:</a:t>
            </a:r>
          </a:p>
        </p:txBody>
      </p:sp>
      <p:sp>
        <p:nvSpPr>
          <p:cNvPr id="93" name="Rectangle 92">
            <a:extLst>
              <a:ext uri="{FF2B5EF4-FFF2-40B4-BE49-F238E27FC236}">
                <a16:creationId xmlns:a16="http://schemas.microsoft.com/office/drawing/2014/main" id="{905EB505-7434-7384-626A-24EEF490D7A9}"/>
              </a:ext>
            </a:extLst>
          </p:cNvPr>
          <p:cNvSpPr/>
          <p:nvPr/>
        </p:nvSpPr>
        <p:spPr>
          <a:xfrm>
            <a:off x="8348147" y="4304712"/>
            <a:ext cx="170211" cy="28013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cxnSp>
        <p:nvCxnSpPr>
          <p:cNvPr id="102" name="Elbow Connector 101">
            <a:extLst>
              <a:ext uri="{FF2B5EF4-FFF2-40B4-BE49-F238E27FC236}">
                <a16:creationId xmlns:a16="http://schemas.microsoft.com/office/drawing/2014/main" id="{33AA98A5-4489-E834-0EB9-058532F84FEE}"/>
              </a:ext>
            </a:extLst>
          </p:cNvPr>
          <p:cNvCxnSpPr>
            <a:stCxn id="12" idx="2"/>
            <a:endCxn id="93" idx="2"/>
          </p:cNvCxnSpPr>
          <p:nvPr/>
        </p:nvCxnSpPr>
        <p:spPr>
          <a:xfrm rot="16200000" flipH="1">
            <a:off x="6183949" y="2335543"/>
            <a:ext cx="12700" cy="4498607"/>
          </a:xfrm>
          <a:prstGeom prst="bentConnector3">
            <a:avLst>
              <a:gd name="adj1" fmla="val 1269457"/>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6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5" grpId="0"/>
      <p:bldP spid="96" grpId="0"/>
      <p:bldP spid="97" grpId="0"/>
      <p:bldP spid="98" grpId="0"/>
      <p:bldP spid="99" grpId="0"/>
      <p:bldP spid="100" grpId="0"/>
      <p:bldP spid="3" grpId="0"/>
      <p:bldP spid="91" grpId="0"/>
      <p:bldP spid="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A1FA-6E68-53E1-7F90-B241B7D464D6}"/>
              </a:ext>
            </a:extLst>
          </p:cNvPr>
          <p:cNvSpPr>
            <a:spLocks noGrp="1"/>
          </p:cNvSpPr>
          <p:nvPr>
            <p:ph type="title"/>
          </p:nvPr>
        </p:nvSpPr>
        <p:spPr>
          <a:xfrm>
            <a:off x="457200" y="422724"/>
            <a:ext cx="8229600" cy="482967"/>
          </a:xfrm>
        </p:spPr>
        <p:txBody>
          <a:bodyPr>
            <a:normAutofit/>
          </a:bodyPr>
          <a:lstStyle/>
          <a:p>
            <a:r>
              <a:rPr lang="en-CN" sz="2400" dirty="0"/>
              <a:t>Unconditional generation task</a:t>
            </a:r>
          </a:p>
        </p:txBody>
      </p:sp>
      <p:sp>
        <p:nvSpPr>
          <p:cNvPr id="4" name="TextBox 3">
            <a:extLst>
              <a:ext uri="{FF2B5EF4-FFF2-40B4-BE49-F238E27FC236}">
                <a16:creationId xmlns:a16="http://schemas.microsoft.com/office/drawing/2014/main" id="{71D33EF6-93EC-6203-522B-46EB4D3B3C5D}"/>
              </a:ext>
            </a:extLst>
          </p:cNvPr>
          <p:cNvSpPr txBox="1"/>
          <p:nvPr/>
        </p:nvSpPr>
        <p:spPr>
          <a:xfrm>
            <a:off x="464686" y="1006657"/>
            <a:ext cx="4933082" cy="338554"/>
          </a:xfrm>
          <a:prstGeom prst="rect">
            <a:avLst/>
          </a:prstGeom>
          <a:noFill/>
        </p:spPr>
        <p:txBody>
          <a:bodyPr wrap="none" rtlCol="0">
            <a:spAutoFit/>
          </a:bodyPr>
          <a:lstStyle/>
          <a:p>
            <a:r>
              <a:rPr lang="en-CN" sz="1600" dirty="0"/>
              <a:t>Evaluated by GuacaMol distribution learning benchmarks</a:t>
            </a:r>
          </a:p>
        </p:txBody>
      </p:sp>
      <p:pic>
        <p:nvPicPr>
          <p:cNvPr id="5" name="Picture 4">
            <a:extLst>
              <a:ext uri="{FF2B5EF4-FFF2-40B4-BE49-F238E27FC236}">
                <a16:creationId xmlns:a16="http://schemas.microsoft.com/office/drawing/2014/main" id="{7C78A63A-0838-29D2-0999-B0359582DFD4}"/>
              </a:ext>
            </a:extLst>
          </p:cNvPr>
          <p:cNvPicPr>
            <a:picLocks noChangeAspect="1"/>
          </p:cNvPicPr>
          <p:nvPr/>
        </p:nvPicPr>
        <p:blipFill>
          <a:blip r:embed="rId3"/>
          <a:stretch>
            <a:fillRect/>
          </a:stretch>
        </p:blipFill>
        <p:spPr>
          <a:xfrm>
            <a:off x="1939040" y="1415400"/>
            <a:ext cx="5662749" cy="1291180"/>
          </a:xfrm>
          <a:prstGeom prst="rect">
            <a:avLst/>
          </a:prstGeom>
        </p:spPr>
      </p:pic>
      <p:sp>
        <p:nvSpPr>
          <p:cNvPr id="6" name="Rectangle 5">
            <a:extLst>
              <a:ext uri="{FF2B5EF4-FFF2-40B4-BE49-F238E27FC236}">
                <a16:creationId xmlns:a16="http://schemas.microsoft.com/office/drawing/2014/main" id="{628F1943-6A7F-A941-C246-0FD2632746D5}"/>
              </a:ext>
            </a:extLst>
          </p:cNvPr>
          <p:cNvSpPr/>
          <p:nvPr/>
        </p:nvSpPr>
        <p:spPr>
          <a:xfrm>
            <a:off x="2183969" y="1728127"/>
            <a:ext cx="618309" cy="304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2B415CEA-B48E-484B-FBC1-33A058F59A45}"/>
              </a:ext>
            </a:extLst>
          </p:cNvPr>
          <p:cNvSpPr/>
          <p:nvPr/>
        </p:nvSpPr>
        <p:spPr>
          <a:xfrm>
            <a:off x="2183968" y="2064953"/>
            <a:ext cx="618309" cy="304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5053B93D-41CA-99B8-C383-A33F9BB9611E}"/>
              </a:ext>
            </a:extLst>
          </p:cNvPr>
          <p:cNvSpPr txBox="1"/>
          <p:nvPr/>
        </p:nvSpPr>
        <p:spPr>
          <a:xfrm>
            <a:off x="781889" y="1742027"/>
            <a:ext cx="1373581" cy="276999"/>
          </a:xfrm>
          <a:prstGeom prst="rect">
            <a:avLst/>
          </a:prstGeom>
          <a:noFill/>
        </p:spPr>
        <p:txBody>
          <a:bodyPr wrap="none" rtlCol="0">
            <a:spAutoFit/>
          </a:bodyPr>
          <a:lstStyle/>
          <a:p>
            <a:pPr algn="ctr"/>
            <a:r>
              <a:rPr lang="en-CN" sz="1200" dirty="0"/>
              <a:t>VAE-based method</a:t>
            </a:r>
          </a:p>
        </p:txBody>
      </p:sp>
      <p:sp>
        <p:nvSpPr>
          <p:cNvPr id="9" name="TextBox 8">
            <a:extLst>
              <a:ext uri="{FF2B5EF4-FFF2-40B4-BE49-F238E27FC236}">
                <a16:creationId xmlns:a16="http://schemas.microsoft.com/office/drawing/2014/main" id="{2DA4F6CD-61BA-D908-85BF-E23CE0FDA81E}"/>
              </a:ext>
            </a:extLst>
          </p:cNvPr>
          <p:cNvSpPr txBox="1"/>
          <p:nvPr/>
        </p:nvSpPr>
        <p:spPr>
          <a:xfrm>
            <a:off x="464686" y="2076934"/>
            <a:ext cx="1690784" cy="276999"/>
          </a:xfrm>
          <a:prstGeom prst="rect">
            <a:avLst/>
          </a:prstGeom>
          <a:noFill/>
        </p:spPr>
        <p:txBody>
          <a:bodyPr wrap="none" rtlCol="0">
            <a:spAutoFit/>
          </a:bodyPr>
          <a:lstStyle/>
          <a:p>
            <a:pPr algn="ctr"/>
            <a:r>
              <a:rPr lang="en-CN" sz="1200" dirty="0"/>
              <a:t>Diffusion-based method</a:t>
            </a:r>
          </a:p>
        </p:txBody>
      </p:sp>
      <p:sp>
        <p:nvSpPr>
          <p:cNvPr id="10" name="TextBox 9">
            <a:extLst>
              <a:ext uri="{FF2B5EF4-FFF2-40B4-BE49-F238E27FC236}">
                <a16:creationId xmlns:a16="http://schemas.microsoft.com/office/drawing/2014/main" id="{6363B4E5-3912-86A7-3301-07A802DEED21}"/>
              </a:ext>
            </a:extLst>
          </p:cNvPr>
          <p:cNvSpPr txBox="1"/>
          <p:nvPr/>
        </p:nvSpPr>
        <p:spPr>
          <a:xfrm>
            <a:off x="956488" y="2905830"/>
            <a:ext cx="7312066" cy="167475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CN" sz="1400" dirty="0"/>
              <a:t>Validity: if the chemical structure is valid</a:t>
            </a:r>
          </a:p>
          <a:p>
            <a:pPr marL="285750" indent="-285750">
              <a:lnSpc>
                <a:spcPct val="150000"/>
              </a:lnSpc>
              <a:buFont typeface="Arial" panose="020B0604020202020204" pitchFamily="34" charset="0"/>
              <a:buChar char="•"/>
            </a:pPr>
            <a:r>
              <a:rPr lang="en-CN" sz="1400" dirty="0"/>
              <a:t>Uniqueness: if the generated molecule is not repeated</a:t>
            </a:r>
          </a:p>
          <a:p>
            <a:pPr marL="285750" indent="-285750">
              <a:lnSpc>
                <a:spcPct val="150000"/>
              </a:lnSpc>
              <a:buFont typeface="Arial" panose="020B0604020202020204" pitchFamily="34" charset="0"/>
              <a:buChar char="•"/>
            </a:pPr>
            <a:r>
              <a:rPr lang="en-CN" sz="1400" dirty="0"/>
              <a:t>Novelty: if the molecule never exists in the training set</a:t>
            </a:r>
          </a:p>
          <a:p>
            <a:pPr marL="285750" indent="-285750">
              <a:lnSpc>
                <a:spcPct val="150000"/>
              </a:lnSpc>
              <a:buFont typeface="Arial" panose="020B0604020202020204" pitchFamily="34" charset="0"/>
              <a:buChar char="•"/>
            </a:pPr>
            <a:r>
              <a:rPr lang="en-CN" sz="1400" dirty="0"/>
              <a:t>KL Divergence: if the distribution of physicochemical properties is close to training set</a:t>
            </a:r>
          </a:p>
          <a:p>
            <a:pPr marL="285750" indent="-285750">
              <a:lnSpc>
                <a:spcPct val="150000"/>
              </a:lnSpc>
              <a:buFont typeface="Arial" panose="020B0604020202020204" pitchFamily="34" charset="0"/>
              <a:buChar char="•"/>
            </a:pPr>
            <a:r>
              <a:rPr lang="en-CN" sz="1400" dirty="0"/>
              <a:t>Frechet Chemnet Distance (FCD): if the distribution of biological features is close to training set</a:t>
            </a:r>
          </a:p>
        </p:txBody>
      </p:sp>
    </p:spTree>
    <p:extLst>
      <p:ext uri="{BB962C8B-B14F-4D97-AF65-F5344CB8AC3E}">
        <p14:creationId xmlns:p14="http://schemas.microsoft.com/office/powerpoint/2010/main" val="154479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B999-AA8D-4ACF-B3B4-110251D1E14D}"/>
              </a:ext>
            </a:extLst>
          </p:cNvPr>
          <p:cNvSpPr>
            <a:spLocks noGrp="1"/>
          </p:cNvSpPr>
          <p:nvPr>
            <p:ph type="title"/>
          </p:nvPr>
        </p:nvSpPr>
        <p:spPr>
          <a:xfrm>
            <a:off x="457200" y="422724"/>
            <a:ext cx="8229600" cy="526510"/>
          </a:xfrm>
        </p:spPr>
        <p:txBody>
          <a:bodyPr>
            <a:normAutofit/>
          </a:bodyPr>
          <a:lstStyle/>
          <a:p>
            <a:r>
              <a:rPr lang="en-CN" sz="2400" dirty="0"/>
              <a:t>Constrained generation</a:t>
            </a:r>
          </a:p>
        </p:txBody>
      </p:sp>
      <p:grpSp>
        <p:nvGrpSpPr>
          <p:cNvPr id="4" name="Group 3">
            <a:extLst>
              <a:ext uri="{FF2B5EF4-FFF2-40B4-BE49-F238E27FC236}">
                <a16:creationId xmlns:a16="http://schemas.microsoft.com/office/drawing/2014/main" id="{F1FEC9F2-C5DC-0F4E-94CB-99BB039C47FE}"/>
              </a:ext>
            </a:extLst>
          </p:cNvPr>
          <p:cNvGrpSpPr/>
          <p:nvPr/>
        </p:nvGrpSpPr>
        <p:grpSpPr>
          <a:xfrm>
            <a:off x="435981" y="1640385"/>
            <a:ext cx="8427152" cy="2513604"/>
            <a:chOff x="637064" y="2091509"/>
            <a:chExt cx="11947126" cy="3563522"/>
          </a:xfrm>
        </p:grpSpPr>
        <p:grpSp>
          <p:nvGrpSpPr>
            <p:cNvPr id="5" name="Group 4">
              <a:extLst>
                <a:ext uri="{FF2B5EF4-FFF2-40B4-BE49-F238E27FC236}">
                  <a16:creationId xmlns:a16="http://schemas.microsoft.com/office/drawing/2014/main" id="{5CB99737-66FC-9E96-C706-8E9D437C2E1F}"/>
                </a:ext>
              </a:extLst>
            </p:cNvPr>
            <p:cNvGrpSpPr/>
            <p:nvPr/>
          </p:nvGrpSpPr>
          <p:grpSpPr>
            <a:xfrm>
              <a:off x="637064" y="2540000"/>
              <a:ext cx="11387625" cy="3115031"/>
              <a:chOff x="637064" y="2540000"/>
              <a:chExt cx="11387625" cy="3115031"/>
            </a:xfrm>
          </p:grpSpPr>
          <p:pic>
            <p:nvPicPr>
              <p:cNvPr id="10" name="Picture 9">
                <a:extLst>
                  <a:ext uri="{FF2B5EF4-FFF2-40B4-BE49-F238E27FC236}">
                    <a16:creationId xmlns:a16="http://schemas.microsoft.com/office/drawing/2014/main" id="{23EC6CCB-587F-1383-EDDF-46CF7B2A795E}"/>
                  </a:ext>
                </a:extLst>
              </p:cNvPr>
              <p:cNvPicPr>
                <a:picLocks noChangeAspect="1"/>
              </p:cNvPicPr>
              <p:nvPr/>
            </p:nvPicPr>
            <p:blipFill>
              <a:blip r:embed="rId3"/>
              <a:stretch>
                <a:fillRect/>
              </a:stretch>
            </p:blipFill>
            <p:spPr>
              <a:xfrm>
                <a:off x="6814880" y="2540000"/>
                <a:ext cx="3088909" cy="3115031"/>
              </a:xfrm>
              <a:prstGeom prst="rect">
                <a:avLst/>
              </a:prstGeom>
            </p:spPr>
          </p:pic>
          <p:pic>
            <p:nvPicPr>
              <p:cNvPr id="11" name="Picture 10">
                <a:extLst>
                  <a:ext uri="{FF2B5EF4-FFF2-40B4-BE49-F238E27FC236}">
                    <a16:creationId xmlns:a16="http://schemas.microsoft.com/office/drawing/2014/main" id="{5E965212-ACA3-C9C0-DFDE-39FA4C810AE7}"/>
                  </a:ext>
                </a:extLst>
              </p:cNvPr>
              <p:cNvPicPr>
                <a:picLocks noChangeAspect="1"/>
              </p:cNvPicPr>
              <p:nvPr/>
            </p:nvPicPr>
            <p:blipFill>
              <a:blip r:embed="rId4"/>
              <a:stretch>
                <a:fillRect/>
              </a:stretch>
            </p:blipFill>
            <p:spPr>
              <a:xfrm>
                <a:off x="637064" y="2540001"/>
                <a:ext cx="3088908" cy="3115030"/>
              </a:xfrm>
              <a:prstGeom prst="rect">
                <a:avLst/>
              </a:prstGeom>
            </p:spPr>
          </p:pic>
          <p:pic>
            <p:nvPicPr>
              <p:cNvPr id="12" name="Picture 11">
                <a:extLst>
                  <a:ext uri="{FF2B5EF4-FFF2-40B4-BE49-F238E27FC236}">
                    <a16:creationId xmlns:a16="http://schemas.microsoft.com/office/drawing/2014/main" id="{B34CC704-2848-91A1-F996-C5675FAB6A80}"/>
                  </a:ext>
                </a:extLst>
              </p:cNvPr>
              <p:cNvPicPr>
                <a:picLocks noChangeAspect="1"/>
              </p:cNvPicPr>
              <p:nvPr/>
            </p:nvPicPr>
            <p:blipFill>
              <a:blip r:embed="rId5"/>
              <a:stretch>
                <a:fillRect/>
              </a:stretch>
            </p:blipFill>
            <p:spPr>
              <a:xfrm>
                <a:off x="3725972" y="2540000"/>
                <a:ext cx="3088908" cy="3115029"/>
              </a:xfrm>
              <a:prstGeom prst="rect">
                <a:avLst/>
              </a:prstGeom>
            </p:spPr>
          </p:pic>
          <p:pic>
            <p:nvPicPr>
              <p:cNvPr id="13" name="Picture 12">
                <a:extLst>
                  <a:ext uri="{FF2B5EF4-FFF2-40B4-BE49-F238E27FC236}">
                    <a16:creationId xmlns:a16="http://schemas.microsoft.com/office/drawing/2014/main" id="{FC1203C4-CB95-E077-2D14-73F0F6CDEE25}"/>
                  </a:ext>
                </a:extLst>
              </p:cNvPr>
              <p:cNvPicPr>
                <a:picLocks noChangeAspect="1"/>
              </p:cNvPicPr>
              <p:nvPr/>
            </p:nvPicPr>
            <p:blipFill>
              <a:blip r:embed="rId6"/>
              <a:stretch>
                <a:fillRect/>
              </a:stretch>
            </p:blipFill>
            <p:spPr>
              <a:xfrm>
                <a:off x="9903789" y="2540000"/>
                <a:ext cx="2120900" cy="889000"/>
              </a:xfrm>
              <a:prstGeom prst="rect">
                <a:avLst/>
              </a:prstGeom>
            </p:spPr>
          </p:pic>
        </p:grpSp>
        <p:sp>
          <p:nvSpPr>
            <p:cNvPr id="8" name="TextBox 7">
              <a:extLst>
                <a:ext uri="{FF2B5EF4-FFF2-40B4-BE49-F238E27FC236}">
                  <a16:creationId xmlns:a16="http://schemas.microsoft.com/office/drawing/2014/main" id="{A1DA8252-98E5-7F6A-F784-CFD84A3C1D86}"/>
                </a:ext>
              </a:extLst>
            </p:cNvPr>
            <p:cNvSpPr txBox="1"/>
            <p:nvPr/>
          </p:nvSpPr>
          <p:spPr>
            <a:xfrm>
              <a:off x="10161966" y="2091509"/>
              <a:ext cx="1344633" cy="392700"/>
            </a:xfrm>
            <a:prstGeom prst="rect">
              <a:avLst/>
            </a:prstGeom>
            <a:noFill/>
          </p:spPr>
          <p:txBody>
            <a:bodyPr wrap="none" rtlCol="0">
              <a:spAutoFit/>
            </a:bodyPr>
            <a:lstStyle/>
            <a:p>
              <a:pPr algn="ctr"/>
              <a:r>
                <a:rPr lang="en-CN" sz="1200" dirty="0"/>
                <a:t>Our method</a:t>
              </a:r>
            </a:p>
          </p:txBody>
        </p:sp>
        <p:sp>
          <p:nvSpPr>
            <p:cNvPr id="9" name="TextBox 8">
              <a:extLst>
                <a:ext uri="{FF2B5EF4-FFF2-40B4-BE49-F238E27FC236}">
                  <a16:creationId xmlns:a16="http://schemas.microsoft.com/office/drawing/2014/main" id="{2C9CDDD7-CE4D-727A-B1E9-39476021905F}"/>
                </a:ext>
              </a:extLst>
            </p:cNvPr>
            <p:cNvSpPr txBox="1"/>
            <p:nvPr/>
          </p:nvSpPr>
          <p:spPr>
            <a:xfrm>
              <a:off x="10133907" y="3386926"/>
              <a:ext cx="2450283" cy="632683"/>
            </a:xfrm>
            <a:prstGeom prst="rect">
              <a:avLst/>
            </a:prstGeom>
            <a:noFill/>
          </p:spPr>
          <p:txBody>
            <a:bodyPr wrap="none" rtlCol="0">
              <a:spAutoFit/>
            </a:bodyPr>
            <a:lstStyle/>
            <a:p>
              <a:pPr algn="ctr"/>
              <a:r>
                <a:rPr lang="en-CN" sz="1200" dirty="0"/>
                <a:t>Similarity search</a:t>
              </a:r>
            </a:p>
            <a:p>
              <a:pPr algn="ctr"/>
              <a:r>
                <a:rPr lang="en-CN" sz="1100" dirty="0">
                  <a:solidFill>
                    <a:schemeClr val="tx1">
                      <a:lumMod val="75000"/>
                    </a:schemeClr>
                  </a:solidFill>
                </a:rPr>
                <a:t>A virtual screening method</a:t>
              </a:r>
            </a:p>
          </p:txBody>
        </p:sp>
      </p:grpSp>
      <p:sp>
        <p:nvSpPr>
          <p:cNvPr id="14" name="TextBox 13">
            <a:extLst>
              <a:ext uri="{FF2B5EF4-FFF2-40B4-BE49-F238E27FC236}">
                <a16:creationId xmlns:a16="http://schemas.microsoft.com/office/drawing/2014/main" id="{EDDF3DE2-00DF-0A4F-AA4A-5E525F2F919E}"/>
              </a:ext>
            </a:extLst>
          </p:cNvPr>
          <p:cNvSpPr txBox="1"/>
          <p:nvPr/>
        </p:nvSpPr>
        <p:spPr>
          <a:xfrm>
            <a:off x="457200" y="1002464"/>
            <a:ext cx="6734536" cy="738664"/>
          </a:xfrm>
          <a:prstGeom prst="rect">
            <a:avLst/>
          </a:prstGeom>
          <a:noFill/>
        </p:spPr>
        <p:txBody>
          <a:bodyPr wrap="none" rtlCol="0">
            <a:spAutoFit/>
          </a:bodyPr>
          <a:lstStyle/>
          <a:p>
            <a:r>
              <a:rPr lang="en-CN" sz="1400" dirty="0">
                <a:solidFill>
                  <a:schemeClr val="tx1">
                    <a:lumMod val="75000"/>
                  </a:schemeClr>
                </a:solidFill>
                <a:latin typeface="Times New Roman" panose="02020603050405020304" pitchFamily="18" charset="0"/>
                <a:cs typeface="Times New Roman" panose="02020603050405020304" pitchFamily="18" charset="0"/>
              </a:rPr>
              <a:t>Goal: Generate hit-like molecules that can induce </a:t>
            </a:r>
            <a:r>
              <a:rPr lang="en-CN" sz="1400" dirty="0">
                <a:latin typeface="Times New Roman" panose="02020603050405020304" pitchFamily="18" charset="0"/>
                <a:cs typeface="Times New Roman" panose="02020603050405020304" pitchFamily="18" charset="0"/>
              </a:rPr>
              <a:t>desired biological activities</a:t>
            </a:r>
          </a:p>
          <a:p>
            <a:r>
              <a:rPr lang="en-CN" sz="1400" dirty="0">
                <a:solidFill>
                  <a:schemeClr val="tx1">
                    <a:lumMod val="75000"/>
                  </a:schemeClr>
                </a:solidFill>
                <a:latin typeface="Times New Roman" panose="02020603050405020304" pitchFamily="18" charset="0"/>
                <a:cs typeface="Times New Roman" panose="02020603050405020304" pitchFamily="18" charset="0"/>
              </a:rPr>
              <a:t>Approach: Constrain the generation with </a:t>
            </a:r>
            <a:r>
              <a:rPr lang="en-CN" sz="1400" dirty="0">
                <a:latin typeface="Times New Roman" panose="02020603050405020304" pitchFamily="18" charset="0"/>
                <a:cs typeface="Times New Roman" panose="02020603050405020304" pitchFamily="18" charset="0"/>
              </a:rPr>
              <a:t>gene expression changes </a:t>
            </a:r>
            <a:r>
              <a:rPr lang="en-CN" sz="1400" dirty="0">
                <a:solidFill>
                  <a:schemeClr val="tx1">
                    <a:lumMod val="75000"/>
                  </a:schemeClr>
                </a:solidFill>
                <a:latin typeface="Times New Roman" panose="02020603050405020304" pitchFamily="18" charset="0"/>
                <a:cs typeface="Times New Roman" panose="02020603050405020304" pitchFamily="18" charset="0"/>
              </a:rPr>
              <a:t>caused by a known drug</a:t>
            </a:r>
          </a:p>
          <a:p>
            <a:r>
              <a:rPr lang="en-CN" sz="1400" dirty="0">
                <a:solidFill>
                  <a:schemeClr val="tx1">
                    <a:lumMod val="75000"/>
                  </a:schemeClr>
                </a:solidFill>
                <a:latin typeface="Times New Roman" panose="02020603050405020304" pitchFamily="18" charset="0"/>
                <a:cs typeface="Times New Roman" panose="02020603050405020304" pitchFamily="18" charset="0"/>
              </a:rPr>
              <a:t>Metrics: </a:t>
            </a:r>
            <a:r>
              <a:rPr lang="en-CN" sz="1400" dirty="0">
                <a:latin typeface="Times New Roman" panose="02020603050405020304" pitchFamily="18" charset="0"/>
                <a:cs typeface="Times New Roman" panose="02020603050405020304" pitchFamily="18" charset="0"/>
              </a:rPr>
              <a:t>Structural similarity </a:t>
            </a:r>
            <a:r>
              <a:rPr lang="en-CN" sz="1400" dirty="0">
                <a:solidFill>
                  <a:schemeClr val="tx1">
                    <a:lumMod val="75000"/>
                  </a:schemeClr>
                </a:solidFill>
                <a:latin typeface="Times New Roman" panose="02020603050405020304" pitchFamily="18" charset="0"/>
                <a:cs typeface="Times New Roman" panose="02020603050405020304" pitchFamily="18" charset="0"/>
              </a:rPr>
              <a:t>with the known drug</a:t>
            </a:r>
          </a:p>
        </p:txBody>
      </p:sp>
      <p:sp>
        <p:nvSpPr>
          <p:cNvPr id="15" name="TextBox 14">
            <a:extLst>
              <a:ext uri="{FF2B5EF4-FFF2-40B4-BE49-F238E27FC236}">
                <a16:creationId xmlns:a16="http://schemas.microsoft.com/office/drawing/2014/main" id="{5B841166-0008-3C4C-2B5F-126ED68047CC}"/>
              </a:ext>
            </a:extLst>
          </p:cNvPr>
          <p:cNvSpPr txBox="1"/>
          <p:nvPr/>
        </p:nvSpPr>
        <p:spPr>
          <a:xfrm>
            <a:off x="457200" y="4244415"/>
            <a:ext cx="5854488" cy="584775"/>
          </a:xfrm>
          <a:prstGeom prst="rect">
            <a:avLst/>
          </a:prstGeom>
          <a:noFill/>
        </p:spPr>
        <p:txBody>
          <a:bodyPr wrap="none" rtlCol="0">
            <a:spAutoFit/>
          </a:bodyPr>
          <a:lstStyle/>
          <a:p>
            <a:pPr marL="285750" indent="-285750">
              <a:buFont typeface="Arial" panose="020B0604020202020204" pitchFamily="34" charset="0"/>
              <a:buChar char="•"/>
            </a:pPr>
            <a:r>
              <a:rPr lang="en-CN" sz="1600" dirty="0">
                <a:solidFill>
                  <a:schemeClr val="tx1">
                    <a:lumMod val="75000"/>
                  </a:schemeClr>
                </a:solidFill>
                <a:latin typeface="Times New Roman" panose="02020603050405020304" pitchFamily="18" charset="0"/>
                <a:cs typeface="Times New Roman" panose="02020603050405020304" pitchFamily="18" charset="0"/>
              </a:rPr>
              <a:t>Similar structures =&gt; </a:t>
            </a:r>
            <a:r>
              <a:rPr lang="en-CN" sz="1600" dirty="0">
                <a:latin typeface="Times New Roman" panose="02020603050405020304" pitchFamily="18" charset="0"/>
                <a:cs typeface="Times New Roman" panose="02020603050405020304" pitchFamily="18" charset="0"/>
              </a:rPr>
              <a:t>similar biological functions</a:t>
            </a:r>
          </a:p>
          <a:p>
            <a:pPr marL="285750" indent="-285750">
              <a:buFont typeface="Arial" panose="020B0604020202020204" pitchFamily="34" charset="0"/>
              <a:buChar char="•"/>
            </a:pPr>
            <a:r>
              <a:rPr lang="en-CN" sz="1600" dirty="0">
                <a:solidFill>
                  <a:schemeClr val="tx1">
                    <a:lumMod val="75000"/>
                  </a:schemeClr>
                </a:solidFill>
                <a:latin typeface="Times New Roman" panose="02020603050405020304" pitchFamily="18" charset="0"/>
                <a:cs typeface="Times New Roman" panose="02020603050405020304" pitchFamily="18" charset="0"/>
              </a:rPr>
              <a:t>Our method is able to generate molecules with </a:t>
            </a:r>
            <a:r>
              <a:rPr lang="en-CN" sz="1600" dirty="0">
                <a:latin typeface="Times New Roman" panose="02020603050405020304" pitchFamily="18" charset="0"/>
                <a:cs typeface="Times New Roman" panose="02020603050405020304" pitchFamily="18" charset="0"/>
              </a:rPr>
              <a:t>higher similarities</a:t>
            </a:r>
          </a:p>
        </p:txBody>
      </p:sp>
      <p:sp>
        <p:nvSpPr>
          <p:cNvPr id="3" name="Rectangle 2">
            <a:extLst>
              <a:ext uri="{FF2B5EF4-FFF2-40B4-BE49-F238E27FC236}">
                <a16:creationId xmlns:a16="http://schemas.microsoft.com/office/drawing/2014/main" id="{609E55CC-DADE-3C46-CC3B-A4F1760C0C44}"/>
              </a:ext>
            </a:extLst>
          </p:cNvPr>
          <p:cNvSpPr/>
          <p:nvPr/>
        </p:nvSpPr>
        <p:spPr>
          <a:xfrm>
            <a:off x="7382577" y="2162259"/>
            <a:ext cx="1085901" cy="4094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16" name="Rectangle 15">
            <a:extLst>
              <a:ext uri="{FF2B5EF4-FFF2-40B4-BE49-F238E27FC236}">
                <a16:creationId xmlns:a16="http://schemas.microsoft.com/office/drawing/2014/main" id="{27F4C9BD-02D8-A338-C9E0-5A5C9C372F01}"/>
              </a:ext>
            </a:extLst>
          </p:cNvPr>
          <p:cNvSpPr/>
          <p:nvPr/>
        </p:nvSpPr>
        <p:spPr>
          <a:xfrm>
            <a:off x="7382576" y="1917384"/>
            <a:ext cx="510139" cy="2448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297817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1A3E-3C2B-4181-F5A1-A041702CF35A}"/>
              </a:ext>
            </a:extLst>
          </p:cNvPr>
          <p:cNvSpPr>
            <a:spLocks noGrp="1"/>
          </p:cNvSpPr>
          <p:nvPr>
            <p:ph type="title"/>
          </p:nvPr>
        </p:nvSpPr>
        <p:spPr>
          <a:xfrm>
            <a:off x="457200" y="422724"/>
            <a:ext cx="8229600" cy="500385"/>
          </a:xfrm>
        </p:spPr>
        <p:txBody>
          <a:bodyPr>
            <a:normAutofit/>
          </a:bodyPr>
          <a:lstStyle/>
          <a:p>
            <a:r>
              <a:rPr lang="en-CN" sz="2400" dirty="0"/>
              <a:t>Binding affinity evaluation</a:t>
            </a:r>
          </a:p>
        </p:txBody>
      </p:sp>
      <p:sp>
        <p:nvSpPr>
          <p:cNvPr id="4" name="TextBox 3">
            <a:extLst>
              <a:ext uri="{FF2B5EF4-FFF2-40B4-BE49-F238E27FC236}">
                <a16:creationId xmlns:a16="http://schemas.microsoft.com/office/drawing/2014/main" id="{821DDD1E-9B93-D43F-195D-0E33D0DD44F6}"/>
              </a:ext>
            </a:extLst>
          </p:cNvPr>
          <p:cNvSpPr txBox="1"/>
          <p:nvPr/>
        </p:nvSpPr>
        <p:spPr>
          <a:xfrm>
            <a:off x="457200" y="923109"/>
            <a:ext cx="6401048" cy="307777"/>
          </a:xfrm>
          <a:prstGeom prst="rect">
            <a:avLst/>
          </a:prstGeom>
          <a:noFill/>
          <a:ln>
            <a:solidFill>
              <a:schemeClr val="accent1"/>
            </a:solidFill>
          </a:ln>
        </p:spPr>
        <p:txBody>
          <a:bodyPr wrap="none" rtlCol="0">
            <a:spAutoFit/>
          </a:bodyPr>
          <a:lstStyle/>
          <a:p>
            <a:r>
              <a:rPr lang="en-CN" sz="1400" dirty="0">
                <a:solidFill>
                  <a:schemeClr val="tx1">
                    <a:lumMod val="85000"/>
                  </a:schemeClr>
                </a:solidFill>
                <a:latin typeface="Times New Roman" panose="02020603050405020304" pitchFamily="18" charset="0"/>
                <a:cs typeface="Times New Roman" panose="02020603050405020304" pitchFamily="18" charset="0"/>
              </a:rPr>
              <a:t>the strength of the binding interaction between the drug molecule and its target protein</a:t>
            </a:r>
          </a:p>
        </p:txBody>
      </p:sp>
      <p:cxnSp>
        <p:nvCxnSpPr>
          <p:cNvPr id="6" name="Straight Connector 5">
            <a:extLst>
              <a:ext uri="{FF2B5EF4-FFF2-40B4-BE49-F238E27FC236}">
                <a16:creationId xmlns:a16="http://schemas.microsoft.com/office/drawing/2014/main" id="{BDEDF40D-5194-85A2-8275-4DB5C44B9D10}"/>
              </a:ext>
            </a:extLst>
          </p:cNvPr>
          <p:cNvCxnSpPr/>
          <p:nvPr/>
        </p:nvCxnSpPr>
        <p:spPr>
          <a:xfrm>
            <a:off x="566057" y="923109"/>
            <a:ext cx="194201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D7A61E5B-6B88-6120-2067-A5A005338217}"/>
              </a:ext>
            </a:extLst>
          </p:cNvPr>
          <p:cNvGrpSpPr/>
          <p:nvPr/>
        </p:nvGrpSpPr>
        <p:grpSpPr>
          <a:xfrm>
            <a:off x="77002" y="1522685"/>
            <a:ext cx="5291580" cy="2859980"/>
            <a:chOff x="1479632" y="1593040"/>
            <a:chExt cx="5856462" cy="3165286"/>
          </a:xfrm>
        </p:grpSpPr>
        <p:pic>
          <p:nvPicPr>
            <p:cNvPr id="15" name="Picture 14" descr="A chart with blue and orange squares&#10;&#10;Description automatically generated">
              <a:extLst>
                <a:ext uri="{FF2B5EF4-FFF2-40B4-BE49-F238E27FC236}">
                  <a16:creationId xmlns:a16="http://schemas.microsoft.com/office/drawing/2014/main" id="{718391B8-3759-6E14-7A5D-C199751E0454}"/>
                </a:ext>
              </a:extLst>
            </p:cNvPr>
            <p:cNvPicPr>
              <a:picLocks noChangeAspect="1"/>
            </p:cNvPicPr>
            <p:nvPr/>
          </p:nvPicPr>
          <p:blipFill>
            <a:blip r:embed="rId3"/>
            <a:stretch>
              <a:fillRect/>
            </a:stretch>
          </p:blipFill>
          <p:spPr>
            <a:xfrm>
              <a:off x="1479632" y="1593040"/>
              <a:ext cx="5856462" cy="2895329"/>
            </a:xfrm>
            <a:prstGeom prst="rect">
              <a:avLst/>
            </a:prstGeom>
          </p:spPr>
        </p:pic>
        <p:sp>
          <p:nvSpPr>
            <p:cNvPr id="3" name="Rectangle 2">
              <a:extLst>
                <a:ext uri="{FF2B5EF4-FFF2-40B4-BE49-F238E27FC236}">
                  <a16:creationId xmlns:a16="http://schemas.microsoft.com/office/drawing/2014/main" id="{EE0F9722-1A78-6EF0-3E3C-3D40C1320D5D}"/>
                </a:ext>
              </a:extLst>
            </p:cNvPr>
            <p:cNvSpPr/>
            <p:nvPr/>
          </p:nvSpPr>
          <p:spPr>
            <a:xfrm>
              <a:off x="2002055" y="4201141"/>
              <a:ext cx="3561348" cy="1347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5" name="Rectangle 4">
              <a:extLst>
                <a:ext uri="{FF2B5EF4-FFF2-40B4-BE49-F238E27FC236}">
                  <a16:creationId xmlns:a16="http://schemas.microsoft.com/office/drawing/2014/main" id="{D1B283B5-8E58-DB41-1CBD-4DBFC945F1CD}"/>
                </a:ext>
              </a:extLst>
            </p:cNvPr>
            <p:cNvSpPr/>
            <p:nvPr/>
          </p:nvSpPr>
          <p:spPr>
            <a:xfrm>
              <a:off x="6314172" y="4201142"/>
              <a:ext cx="827773" cy="1347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56459CDA-C753-BD0F-63D9-1B11DC35007C}"/>
                </a:ext>
              </a:extLst>
            </p:cNvPr>
            <p:cNvSpPr/>
            <p:nvPr/>
          </p:nvSpPr>
          <p:spPr>
            <a:xfrm>
              <a:off x="5767780" y="4201141"/>
              <a:ext cx="352244" cy="1347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8" name="TextBox 7">
              <a:extLst>
                <a:ext uri="{FF2B5EF4-FFF2-40B4-BE49-F238E27FC236}">
                  <a16:creationId xmlns:a16="http://schemas.microsoft.com/office/drawing/2014/main" id="{29477657-F925-F69E-058A-420F0185B144}"/>
                </a:ext>
              </a:extLst>
            </p:cNvPr>
            <p:cNvSpPr txBox="1"/>
            <p:nvPr/>
          </p:nvSpPr>
          <p:spPr>
            <a:xfrm>
              <a:off x="3500696" y="4448297"/>
              <a:ext cx="564065" cy="307777"/>
            </a:xfrm>
            <a:prstGeom prst="rect">
              <a:avLst/>
            </a:prstGeom>
            <a:noFill/>
          </p:spPr>
          <p:txBody>
            <a:bodyPr wrap="none" rtlCol="0">
              <a:spAutoFit/>
            </a:bodyPr>
            <a:lstStyle/>
            <a:p>
              <a:pPr algn="ctr"/>
              <a:r>
                <a:rPr lang="en-CN" sz="1400" dirty="0"/>
                <a:t>EGFR</a:t>
              </a:r>
            </a:p>
          </p:txBody>
        </p:sp>
        <p:sp>
          <p:nvSpPr>
            <p:cNvPr id="9" name="TextBox 8">
              <a:extLst>
                <a:ext uri="{FF2B5EF4-FFF2-40B4-BE49-F238E27FC236}">
                  <a16:creationId xmlns:a16="http://schemas.microsoft.com/office/drawing/2014/main" id="{0A6638AE-B390-FEB8-E193-C1950347FF41}"/>
                </a:ext>
              </a:extLst>
            </p:cNvPr>
            <p:cNvSpPr txBox="1"/>
            <p:nvPr/>
          </p:nvSpPr>
          <p:spPr>
            <a:xfrm>
              <a:off x="5596274" y="4450549"/>
              <a:ext cx="695255" cy="307777"/>
            </a:xfrm>
            <a:prstGeom prst="rect">
              <a:avLst/>
            </a:prstGeom>
            <a:noFill/>
          </p:spPr>
          <p:txBody>
            <a:bodyPr wrap="none" rtlCol="0">
              <a:spAutoFit/>
            </a:bodyPr>
            <a:lstStyle/>
            <a:p>
              <a:pPr algn="ctr"/>
              <a:r>
                <a:rPr lang="en-CN" sz="1400" dirty="0"/>
                <a:t>HDAC8</a:t>
              </a:r>
            </a:p>
          </p:txBody>
        </p:sp>
        <p:sp>
          <p:nvSpPr>
            <p:cNvPr id="10" name="TextBox 9">
              <a:extLst>
                <a:ext uri="{FF2B5EF4-FFF2-40B4-BE49-F238E27FC236}">
                  <a16:creationId xmlns:a16="http://schemas.microsoft.com/office/drawing/2014/main" id="{7DDD72DF-8139-E720-7656-A4BDF8FB6347}"/>
                </a:ext>
              </a:extLst>
            </p:cNvPr>
            <p:cNvSpPr txBox="1"/>
            <p:nvPr/>
          </p:nvSpPr>
          <p:spPr>
            <a:xfrm>
              <a:off x="6380430" y="4448297"/>
              <a:ext cx="695255" cy="307777"/>
            </a:xfrm>
            <a:prstGeom prst="rect">
              <a:avLst/>
            </a:prstGeom>
            <a:noFill/>
          </p:spPr>
          <p:txBody>
            <a:bodyPr wrap="none" rtlCol="0">
              <a:spAutoFit/>
            </a:bodyPr>
            <a:lstStyle/>
            <a:p>
              <a:pPr algn="ctr"/>
              <a:r>
                <a:rPr lang="en-CN" sz="1400" dirty="0"/>
                <a:t>HDAC2</a:t>
              </a:r>
            </a:p>
          </p:txBody>
        </p:sp>
        <p:cxnSp>
          <p:nvCxnSpPr>
            <p:cNvPr id="12" name="Straight Connector 11">
              <a:extLst>
                <a:ext uri="{FF2B5EF4-FFF2-40B4-BE49-F238E27FC236}">
                  <a16:creationId xmlns:a16="http://schemas.microsoft.com/office/drawing/2014/main" id="{7A637D70-2831-E5E1-D9FD-FFDFD2D1F739}"/>
                </a:ext>
              </a:extLst>
            </p:cNvPr>
            <p:cNvCxnSpPr>
              <a:stCxn id="3" idx="2"/>
              <a:endCxn id="8" idx="0"/>
            </p:cNvCxnSpPr>
            <p:nvPr/>
          </p:nvCxnSpPr>
          <p:spPr>
            <a:xfrm>
              <a:off x="3782729" y="4335895"/>
              <a:ext cx="0" cy="112402"/>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D790B5B-064B-97E5-8158-FB79A3D0B969}"/>
                </a:ext>
              </a:extLst>
            </p:cNvPr>
            <p:cNvCxnSpPr>
              <a:cxnSpLocks/>
              <a:stCxn id="7" idx="2"/>
              <a:endCxn id="9" idx="0"/>
            </p:cNvCxnSpPr>
            <p:nvPr/>
          </p:nvCxnSpPr>
          <p:spPr>
            <a:xfrm>
              <a:off x="5943902" y="4335861"/>
              <a:ext cx="0" cy="1146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A637D70-2831-E5E1-D9FD-FFDFD2D1F739}"/>
                </a:ext>
              </a:extLst>
            </p:cNvPr>
            <p:cNvCxnSpPr>
              <a:cxnSpLocks/>
              <a:stCxn id="5" idx="2"/>
              <a:endCxn id="10" idx="0"/>
            </p:cNvCxnSpPr>
            <p:nvPr/>
          </p:nvCxnSpPr>
          <p:spPr>
            <a:xfrm flipH="1">
              <a:off x="6728058" y="4335862"/>
              <a:ext cx="1" cy="112435"/>
            </a:xfrm>
            <a:prstGeom prst="line">
              <a:avLst/>
            </a:prstGeom>
            <a:ln w="12700"/>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8B320FDD-28D5-06BE-EB61-7219A3DCF7BB}"/>
              </a:ext>
            </a:extLst>
          </p:cNvPr>
          <p:cNvPicPr>
            <a:picLocks noChangeAspect="1"/>
          </p:cNvPicPr>
          <p:nvPr/>
        </p:nvPicPr>
        <p:blipFill>
          <a:blip r:embed="rId4"/>
          <a:stretch>
            <a:fillRect/>
          </a:stretch>
        </p:blipFill>
        <p:spPr>
          <a:xfrm>
            <a:off x="5450713" y="1961069"/>
            <a:ext cx="3693287" cy="1983212"/>
          </a:xfrm>
          <a:prstGeom prst="rect">
            <a:avLst/>
          </a:prstGeom>
        </p:spPr>
      </p:pic>
      <p:sp>
        <p:nvSpPr>
          <p:cNvPr id="29" name="Rectangle 28">
            <a:extLst>
              <a:ext uri="{FF2B5EF4-FFF2-40B4-BE49-F238E27FC236}">
                <a16:creationId xmlns:a16="http://schemas.microsoft.com/office/drawing/2014/main" id="{CFC2ECAF-CDAC-C167-0C1D-500E46BAB541}"/>
              </a:ext>
            </a:extLst>
          </p:cNvPr>
          <p:cNvSpPr/>
          <p:nvPr/>
        </p:nvSpPr>
        <p:spPr>
          <a:xfrm>
            <a:off x="6038616" y="2030931"/>
            <a:ext cx="1411338" cy="16849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N"/>
          </a:p>
        </p:txBody>
      </p:sp>
      <p:sp>
        <p:nvSpPr>
          <p:cNvPr id="30" name="TextBox 29">
            <a:extLst>
              <a:ext uri="{FF2B5EF4-FFF2-40B4-BE49-F238E27FC236}">
                <a16:creationId xmlns:a16="http://schemas.microsoft.com/office/drawing/2014/main" id="{C4A006A4-C265-A33F-F2BC-4371F7DB82CC}"/>
              </a:ext>
            </a:extLst>
          </p:cNvPr>
          <p:cNvSpPr txBox="1"/>
          <p:nvPr/>
        </p:nvSpPr>
        <p:spPr>
          <a:xfrm>
            <a:off x="5649576" y="1530182"/>
            <a:ext cx="2189417" cy="430887"/>
          </a:xfrm>
          <a:prstGeom prst="rect">
            <a:avLst/>
          </a:prstGeom>
          <a:noFill/>
        </p:spPr>
        <p:txBody>
          <a:bodyPr wrap="square" rtlCol="0">
            <a:spAutoFit/>
          </a:bodyPr>
          <a:lstStyle/>
          <a:p>
            <a:pPr algn="ctr"/>
            <a:r>
              <a:rPr lang="en-CN" sz="1100" dirty="0"/>
              <a:t>Ratio of molecules with higher affinity than the reference drug</a:t>
            </a:r>
          </a:p>
        </p:txBody>
      </p:sp>
    </p:spTree>
    <p:extLst>
      <p:ext uri="{BB962C8B-B14F-4D97-AF65-F5344CB8AC3E}">
        <p14:creationId xmlns:p14="http://schemas.microsoft.com/office/powerpoint/2010/main" val="3713036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6CF817D1BF8443A925FA58DAFE0E03" ma:contentTypeVersion="8" ma:contentTypeDescription="Create a new document." ma:contentTypeScope="" ma:versionID="bd5337accebffad45f2b4b3a49fd9b23">
  <xsd:schema xmlns:xsd="http://www.w3.org/2001/XMLSchema" xmlns:xs="http://www.w3.org/2001/XMLSchema" xmlns:p="http://schemas.microsoft.com/office/2006/metadata/properties" xmlns:ns2="eebd306e-2a2f-4ca8-b802-29c7b81e93c1" targetNamespace="http://schemas.microsoft.com/office/2006/metadata/properties" ma:root="true" ma:fieldsID="a067789c4fcf74506c02d9a138478fcf" ns2:_="">
    <xsd:import namespace="eebd306e-2a2f-4ca8-b802-29c7b81e93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d306e-2a2f-4ca8-b802-29c7b81e9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380C4-575D-45FB-8841-88BD9EC5828E}">
  <ds:schemaRefs>
    <ds:schemaRef ds:uri="eebd306e-2a2f-4ca8-b802-29c7b81e93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4D3FE7-A0C8-4453-A806-BCAD6F53B901}">
  <ds:schemaRefs>
    <ds:schemaRef ds:uri="http://schemas.microsoft.com/office/2006/documentManagement/types"/>
    <ds:schemaRef ds:uri="http://purl.org/dc/elements/1.1/"/>
    <ds:schemaRef ds:uri="http://schemas.microsoft.com/office/infopath/2007/PartnerControls"/>
    <ds:schemaRef ds:uri="http://purl.org/dc/terms/"/>
    <ds:schemaRef ds:uri="eebd306e-2a2f-4ca8-b802-29c7b81e93c1"/>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CCB8030-6F99-446F-BD3B-E5E3F435F1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3079</TotalTime>
  <Words>1992</Words>
  <Application>Microsoft Macintosh PowerPoint</Application>
  <PresentationFormat>On-screen Show (16:9)</PresentationFormat>
  <Paragraphs>179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DengXian</vt:lpstr>
      <vt:lpstr>Arial</vt:lpstr>
      <vt:lpstr>Calibri</vt:lpstr>
      <vt:lpstr>Cambria Math</vt:lpstr>
      <vt:lpstr>Times New Roman</vt:lpstr>
      <vt:lpstr>Wingdings</vt:lpstr>
      <vt:lpstr>Office Theme</vt:lpstr>
      <vt:lpstr>GLDM: Hit Molecule Generation with Constrained Graph Latent Diffusion Model </vt:lpstr>
      <vt:lpstr>Deep Learning-aided Drug Design</vt:lpstr>
      <vt:lpstr>Diffusion Models</vt:lpstr>
      <vt:lpstr>Constrained Latent Diffusion Model</vt:lpstr>
      <vt:lpstr>Training the encoder and decoder</vt:lpstr>
      <vt:lpstr>Training the latent diffusion model</vt:lpstr>
      <vt:lpstr>Unconditional generation task</vt:lpstr>
      <vt:lpstr>Constrained generation</vt:lpstr>
      <vt:lpstr>Binding affinity evaluation</vt:lpstr>
      <vt:lpstr>Generated samples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Fuzzy Neural Models</dc:title>
  <dc:creator>Philip Nord</dc:creator>
  <cp:lastModifiedBy>#WANG CONGHAO#</cp:lastModifiedBy>
  <cp:revision>149</cp:revision>
  <dcterms:created xsi:type="dcterms:W3CDTF">2017-05-14T01:29:56Z</dcterms:created>
  <dcterms:modified xsi:type="dcterms:W3CDTF">2024-04-08T04:27:24Z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0x010100FC6CF817D1BF8443A925FA58DAFE0E03</vt:lpwstr>
  </property>
</Properties>
</file>