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3"/>
  </p:notesMasterIdLst>
  <p:sldIdLst>
    <p:sldId id="256" r:id="rId2"/>
    <p:sldId id="257" r:id="rId3"/>
    <p:sldId id="278" r:id="rId4"/>
    <p:sldId id="279" r:id="rId5"/>
    <p:sldId id="260" r:id="rId6"/>
    <p:sldId id="261" r:id="rId7"/>
    <p:sldId id="262" r:id="rId8"/>
    <p:sldId id="277" r:id="rId9"/>
    <p:sldId id="264" r:id="rId10"/>
    <p:sldId id="266" r:id="rId11"/>
    <p:sldId id="281" r:id="rId12"/>
    <p:sldId id="282" r:id="rId13"/>
    <p:sldId id="267" r:id="rId14"/>
    <p:sldId id="283" r:id="rId15"/>
    <p:sldId id="268" r:id="rId16"/>
    <p:sldId id="284" r:id="rId17"/>
    <p:sldId id="269" r:id="rId18"/>
    <p:sldId id="285"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A8C"/>
    <a:srgbClr val="FBE6B6"/>
    <a:srgbClr val="B7EEE5"/>
    <a:srgbClr val="CBF2FF"/>
    <a:srgbClr val="CCCCCC"/>
    <a:srgbClr val="245A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1" autoAdjust="0"/>
    <p:restoredTop sz="95408"/>
  </p:normalViewPr>
  <p:slideViewPr>
    <p:cSldViewPr snapToGrid="0">
      <p:cViewPr>
        <p:scale>
          <a:sx n="66" d="100"/>
          <a:sy n="66" d="100"/>
        </p:scale>
        <p:origin x="418"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AF20B-060A-42BE-9E46-60DCC3535D35}" type="datetimeFigureOut">
              <a:rPr lang="en-US" smtClean="0"/>
              <a:t>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1F52E-3F7F-48BB-AC13-CAC8B31E964A}" type="slidenum">
              <a:rPr lang="en-US" smtClean="0"/>
              <a:t>‹#›</a:t>
            </a:fld>
            <a:endParaRPr lang="en-US"/>
          </a:p>
        </p:txBody>
      </p:sp>
    </p:spTree>
    <p:extLst>
      <p:ext uri="{BB962C8B-B14F-4D97-AF65-F5344CB8AC3E}">
        <p14:creationId xmlns:p14="http://schemas.microsoft.com/office/powerpoint/2010/main" val="133452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1F52E-3F7F-48BB-AC13-CAC8B31E964A}" type="slidenum">
              <a:rPr lang="en-US" smtClean="0"/>
              <a:t>7</a:t>
            </a:fld>
            <a:endParaRPr lang="en-US"/>
          </a:p>
        </p:txBody>
      </p:sp>
    </p:spTree>
    <p:extLst>
      <p:ext uri="{BB962C8B-B14F-4D97-AF65-F5344CB8AC3E}">
        <p14:creationId xmlns:p14="http://schemas.microsoft.com/office/powerpoint/2010/main" val="297702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1F52E-3F7F-48BB-AC13-CAC8B31E964A}" type="slidenum">
              <a:rPr lang="en-US" smtClean="0"/>
              <a:t>19</a:t>
            </a:fld>
            <a:endParaRPr lang="en-US"/>
          </a:p>
        </p:txBody>
      </p:sp>
    </p:spTree>
    <p:extLst>
      <p:ext uri="{BB962C8B-B14F-4D97-AF65-F5344CB8AC3E}">
        <p14:creationId xmlns:p14="http://schemas.microsoft.com/office/powerpoint/2010/main" val="143725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4B3B9E-4A08-4AC1-8D17-13064EE289D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90297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B3B9E-4A08-4AC1-8D17-13064EE289D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312279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B3B9E-4A08-4AC1-8D17-13064EE289D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227214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B3B9E-4A08-4AC1-8D17-13064EE289D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233809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4B3B9E-4A08-4AC1-8D17-13064EE289D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8705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4B3B9E-4A08-4AC1-8D17-13064EE289D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404839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4B3B9E-4A08-4AC1-8D17-13064EE289D3}"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114811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4B3B9E-4A08-4AC1-8D17-13064EE289D3}"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334813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B3B9E-4A08-4AC1-8D17-13064EE289D3}"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119120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B3B9E-4A08-4AC1-8D17-13064EE289D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216834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B3B9E-4A08-4AC1-8D17-13064EE289D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9463-51E5-4944-A85D-6A07745C61D2}" type="slidenum">
              <a:rPr lang="en-US" smtClean="0"/>
              <a:t>‹#›</a:t>
            </a:fld>
            <a:endParaRPr lang="en-US"/>
          </a:p>
        </p:txBody>
      </p:sp>
    </p:spTree>
    <p:extLst>
      <p:ext uri="{BB962C8B-B14F-4D97-AF65-F5344CB8AC3E}">
        <p14:creationId xmlns:p14="http://schemas.microsoft.com/office/powerpoint/2010/main" val="429106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B3B9E-4A08-4AC1-8D17-13064EE289D3}"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89463-51E5-4944-A85D-6A07745C61D2}" type="slidenum">
              <a:rPr lang="en-US" smtClean="0"/>
              <a:t>‹#›</a:t>
            </a:fld>
            <a:endParaRPr lang="en-US"/>
          </a:p>
        </p:txBody>
      </p:sp>
    </p:spTree>
    <p:extLst>
      <p:ext uri="{BB962C8B-B14F-4D97-AF65-F5344CB8AC3E}">
        <p14:creationId xmlns:p14="http://schemas.microsoft.com/office/powerpoint/2010/main" val="26280245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9387" y="1825802"/>
            <a:ext cx="9741159" cy="1323439"/>
          </a:xfrm>
          <a:prstGeom prst="rect">
            <a:avLst/>
          </a:prstGeom>
          <a:noFill/>
        </p:spPr>
        <p:txBody>
          <a:bodyPr wrap="square" rtlCol="0">
            <a:spAutoFit/>
          </a:bodyPr>
          <a:lstStyle/>
          <a:p>
            <a:pPr algn="r"/>
            <a:r>
              <a:rPr lang="en-US" sz="4000" dirty="0" smtClean="0">
                <a:latin typeface="+mj-lt"/>
              </a:rPr>
              <a:t>Epileptogenic Brain Connectivity Patterns Using Scalp EEG</a:t>
            </a:r>
            <a:endParaRPr lang="en-US" sz="4000" dirty="0">
              <a:latin typeface="+mj-lt"/>
            </a:endParaRPr>
          </a:p>
        </p:txBody>
      </p:sp>
      <p:sp>
        <p:nvSpPr>
          <p:cNvPr id="6" name="TextBox 5"/>
          <p:cNvSpPr txBox="1"/>
          <p:nvPr/>
        </p:nvSpPr>
        <p:spPr>
          <a:xfrm>
            <a:off x="6232851" y="3894579"/>
            <a:ext cx="5589037" cy="646331"/>
          </a:xfrm>
          <a:prstGeom prst="rect">
            <a:avLst/>
          </a:prstGeom>
          <a:noFill/>
        </p:spPr>
        <p:txBody>
          <a:bodyPr wrap="square" rtlCol="0">
            <a:spAutoFit/>
          </a:bodyPr>
          <a:lstStyle/>
          <a:p>
            <a:pPr algn="r"/>
            <a:r>
              <a:rPr lang="en-US" sz="3600" dirty="0" smtClean="0">
                <a:latin typeface="+mj-lt"/>
              </a:rPr>
              <a:t>Panuwat Janwattanapong</a:t>
            </a:r>
            <a:endParaRPr lang="en-US" sz="3600" dirty="0">
              <a:latin typeface="+mj-lt"/>
            </a:endParaRPr>
          </a:p>
        </p:txBody>
      </p:sp>
      <p:pic>
        <p:nvPicPr>
          <p:cNvPr id="8"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64694" y="4438315"/>
            <a:ext cx="5075852" cy="646331"/>
          </a:xfrm>
          <a:prstGeom prst="rect">
            <a:avLst/>
          </a:prstGeom>
          <a:noFill/>
        </p:spPr>
        <p:txBody>
          <a:bodyPr wrap="square" rtlCol="0">
            <a:spAutoFit/>
          </a:bodyPr>
          <a:lstStyle/>
          <a:p>
            <a:pPr algn="r"/>
            <a:r>
              <a:rPr lang="en-US" dirty="0" smtClean="0">
                <a:latin typeface="+mj-lt"/>
              </a:rPr>
              <a:t>Center of Advance Technology and Education</a:t>
            </a:r>
          </a:p>
          <a:p>
            <a:pPr algn="r"/>
            <a:r>
              <a:rPr lang="en-US" dirty="0" smtClean="0">
                <a:latin typeface="+mj-lt"/>
              </a:rPr>
              <a:t>Department of Electrical and Computer Engineering</a:t>
            </a:r>
            <a:endParaRPr lang="en-US" dirty="0">
              <a:latin typeface="+mj-lt"/>
            </a:endParaRPr>
          </a:p>
        </p:txBody>
      </p:sp>
      <p:sp>
        <p:nvSpPr>
          <p:cNvPr id="7" name="Rectangle 6"/>
          <p:cNvSpPr/>
          <p:nvPr/>
        </p:nvSpPr>
        <p:spPr>
          <a:xfrm flipH="1">
            <a:off x="-1106220" y="-1169043"/>
            <a:ext cx="8953854" cy="8408674"/>
          </a:xfrm>
          <a:prstGeom prst="rect">
            <a:avLst/>
          </a:prstGeom>
          <a:blipFill dpi="0" rotWithShape="1">
            <a:blip r:embed="rId3">
              <a:alphaModFix amt="5000"/>
              <a:duotone>
                <a:schemeClr val="accent3">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513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47403" y="2812261"/>
            <a:ext cx="6665236" cy="1200329"/>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smtClean="0">
                <a:latin typeface="+mj-lt"/>
              </a:rPr>
              <a:t>The </a:t>
            </a:r>
            <a:r>
              <a:rPr lang="en-US" sz="2400" dirty="0" smtClean="0">
                <a:latin typeface="+mj-lt"/>
              </a:rPr>
              <a:t>head map average connectivity plots were obtained by taking an average of the connectivity matrices from the extracted 10 segments. </a:t>
            </a:r>
          </a:p>
        </p:txBody>
      </p:sp>
      <p:sp>
        <p:nvSpPr>
          <p:cNvPr id="7" name="Rectangle 6"/>
          <p:cNvSpPr/>
          <p:nvPr/>
        </p:nvSpPr>
        <p:spPr>
          <a:xfrm>
            <a:off x="-1078736" y="1655982"/>
            <a:ext cx="5940104" cy="4497168"/>
          </a:xfrm>
          <a:prstGeom prst="rect">
            <a:avLst/>
          </a:prstGeom>
          <a:blipFill dpi="0" rotWithShape="1">
            <a:blip r:embed="rId3">
              <a:alphaModFix amt="4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p:nvPr/>
        </p:nvCxnSpPr>
        <p:spPr>
          <a:xfrm flipV="1">
            <a:off x="1891316" y="1525152"/>
            <a:ext cx="3472405" cy="1060635"/>
          </a:xfrm>
          <a:prstGeom prst="bentConnector3">
            <a:avLst>
              <a:gd name="adj1" fmla="val -2081"/>
            </a:avLst>
          </a:prstGeom>
          <a:ln w="38100">
            <a:solidFill>
              <a:srgbClr val="CBF2FF"/>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03330" y="1324099"/>
            <a:ext cx="6065135" cy="1200329"/>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smtClean="0">
                <a:latin typeface="+mj-lt"/>
              </a:rPr>
              <a:t>The connectivity results from the feature extraction are displayed for each frequency band. </a:t>
            </a:r>
          </a:p>
        </p:txBody>
      </p:sp>
      <p:sp>
        <p:nvSpPr>
          <p:cNvPr id="12" name="TextBox 11"/>
          <p:cNvSpPr txBox="1"/>
          <p:nvPr/>
        </p:nvSpPr>
        <p:spPr>
          <a:xfrm>
            <a:off x="4062714" y="4482705"/>
            <a:ext cx="7393878" cy="1200329"/>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smtClean="0">
                <a:latin typeface="+mj-lt"/>
              </a:rPr>
              <a:t>The </a:t>
            </a:r>
            <a:r>
              <a:rPr lang="en-US" sz="2400" dirty="0" smtClean="0">
                <a:latin typeface="+mj-lt"/>
              </a:rPr>
              <a:t>color in the maps indicate the strength of the connection, where dark red indicates strong connections and dark blue indicates weak connections</a:t>
            </a:r>
            <a:r>
              <a:rPr lang="en-US" sz="2400" dirty="0" smtClean="0">
                <a:latin typeface="+mj-lt"/>
              </a:rPr>
              <a:t>.</a:t>
            </a:r>
            <a:endParaRPr lang="en-US" sz="2400" dirty="0" smtClean="0">
              <a:latin typeface="+mj-lt"/>
            </a:endParaRPr>
          </a:p>
        </p:txBody>
      </p:sp>
      <p:cxnSp>
        <p:nvCxnSpPr>
          <p:cNvPr id="15" name="Elbow Connector 14"/>
          <p:cNvCxnSpPr/>
          <p:nvPr/>
        </p:nvCxnSpPr>
        <p:spPr>
          <a:xfrm>
            <a:off x="2720340" y="2812261"/>
            <a:ext cx="2141028" cy="210858"/>
          </a:xfrm>
          <a:prstGeom prst="bentConnector3">
            <a:avLst>
              <a:gd name="adj1" fmla="val 50000"/>
            </a:avLst>
          </a:prstGeom>
          <a:ln w="38100">
            <a:solidFill>
              <a:srgbClr val="B7EEE5"/>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2522220" y="3756661"/>
            <a:ext cx="1657668" cy="929639"/>
          </a:xfrm>
          <a:prstGeom prst="bentConnector3">
            <a:avLst>
              <a:gd name="adj1" fmla="val 50000"/>
            </a:avLst>
          </a:prstGeom>
          <a:ln w="38100">
            <a:solidFill>
              <a:srgbClr val="FBE6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053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68568" y="1235659"/>
            <a:ext cx="2185035" cy="523220"/>
          </a:xfrm>
          <a:prstGeom prst="rect">
            <a:avLst/>
          </a:prstGeom>
          <a:noFill/>
        </p:spPr>
        <p:txBody>
          <a:bodyPr wrap="square" rtlCol="0">
            <a:spAutoFit/>
          </a:bodyPr>
          <a:lstStyle/>
          <a:p>
            <a:r>
              <a:rPr lang="en-US" sz="2800" b="1" i="1" dirty="0" smtClean="0">
                <a:latin typeface="+mj-lt"/>
              </a:rPr>
              <a:t>Delta Band</a:t>
            </a:r>
            <a:endParaRPr lang="en-US" sz="2800" b="1" i="1" dirty="0">
              <a:latin typeface="+mj-lt"/>
            </a:endParaRPr>
          </a:p>
        </p:txBody>
      </p:sp>
      <p:sp>
        <p:nvSpPr>
          <p:cNvPr id="6" name="Rectangle 5"/>
          <p:cNvSpPr/>
          <p:nvPr/>
        </p:nvSpPr>
        <p:spPr>
          <a:xfrm>
            <a:off x="101765" y="4510384"/>
            <a:ext cx="2077079"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 </a:t>
            </a:r>
            <a:r>
              <a:rPr lang="en-US" dirty="0" err="1" smtClean="0">
                <a:effectLst/>
                <a:latin typeface="+mj-lt"/>
                <a:ea typeface="SimSun" panose="02010600030101010101" pitchFamily="2" charset="-122"/>
              </a:rPr>
              <a:t>interictal</a:t>
            </a:r>
            <a:r>
              <a:rPr lang="en-US" dirty="0" smtClean="0">
                <a:effectLst/>
                <a:latin typeface="+mj-lt"/>
                <a:ea typeface="SimSun" panose="02010600030101010101" pitchFamily="2" charset="-122"/>
              </a:rPr>
              <a:t> </a:t>
            </a:r>
            <a:r>
              <a:rPr lang="en-US" dirty="0" smtClean="0">
                <a:effectLst/>
                <a:latin typeface="+mj-lt"/>
                <a:ea typeface="SimSun" panose="02010600030101010101" pitchFamily="2" charset="-122"/>
              </a:rPr>
              <a:t>spike </a:t>
            </a:r>
            <a:endParaRPr lang="en-US" dirty="0" smtClean="0">
              <a:effectLst/>
              <a:latin typeface="+mj-lt"/>
              <a:ea typeface="SimSun" panose="02010600030101010101" pitchFamily="2" charset="-122"/>
            </a:endParaRPr>
          </a:p>
        </p:txBody>
      </p:sp>
      <p:pic>
        <p:nvPicPr>
          <p:cNvPr id="9" name="Picture 8"/>
          <p:cNvPicPr>
            <a:picLocks noChangeAspect="1"/>
          </p:cNvPicPr>
          <p:nvPr/>
        </p:nvPicPr>
        <p:blipFill>
          <a:blip r:embed="rId3"/>
          <a:stretch>
            <a:fillRect/>
          </a:stretch>
        </p:blipFill>
        <p:spPr>
          <a:xfrm>
            <a:off x="422931" y="2640381"/>
            <a:ext cx="5094736" cy="1810580"/>
          </a:xfrm>
          <a:prstGeom prst="rect">
            <a:avLst/>
          </a:prstGeom>
        </p:spPr>
      </p:pic>
      <p:sp>
        <p:nvSpPr>
          <p:cNvPr id="17" name="Rectangle 16"/>
          <p:cNvSpPr/>
          <p:nvPr/>
        </p:nvSpPr>
        <p:spPr>
          <a:xfrm>
            <a:off x="-537873" y="2263243"/>
            <a:ext cx="5433433"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Head map average connectivity plots </a:t>
            </a:r>
            <a:r>
              <a:rPr lang="en-US" dirty="0" smtClean="0">
                <a:effectLst/>
                <a:latin typeface="+mj-lt"/>
                <a:ea typeface="SimSun" panose="02010600030101010101" pitchFamily="2" charset="-122"/>
              </a:rPr>
              <a:t>for</a:t>
            </a:r>
            <a:endParaRPr lang="en-US" sz="1600" dirty="0">
              <a:effectLst/>
              <a:latin typeface="+mj-lt"/>
              <a:ea typeface="SimSun" panose="02010600030101010101" pitchFamily="2" charset="-122"/>
            </a:endParaRPr>
          </a:p>
        </p:txBody>
      </p:sp>
      <p:sp>
        <p:nvSpPr>
          <p:cNvPr id="18" name="Rectangle 17"/>
          <p:cNvSpPr/>
          <p:nvPr/>
        </p:nvSpPr>
        <p:spPr>
          <a:xfrm>
            <a:off x="1823769" y="4510384"/>
            <a:ext cx="2293060" cy="646331"/>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b) spike with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19" name="Rectangle 18"/>
          <p:cNvSpPr/>
          <p:nvPr/>
        </p:nvSpPr>
        <p:spPr>
          <a:xfrm>
            <a:off x="3874237" y="4510384"/>
            <a:ext cx="1826775" cy="923330"/>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c) repetitive spikes and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pic>
        <p:nvPicPr>
          <p:cNvPr id="2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958" y="1516467"/>
            <a:ext cx="6246115" cy="411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96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68568" y="1235659"/>
            <a:ext cx="2185035" cy="523220"/>
          </a:xfrm>
          <a:prstGeom prst="rect">
            <a:avLst/>
          </a:prstGeom>
          <a:noFill/>
        </p:spPr>
        <p:txBody>
          <a:bodyPr wrap="square" rtlCol="0">
            <a:spAutoFit/>
          </a:bodyPr>
          <a:lstStyle/>
          <a:p>
            <a:r>
              <a:rPr lang="en-US" sz="2800" b="1" i="1" dirty="0" smtClean="0">
                <a:latin typeface="+mj-lt"/>
              </a:rPr>
              <a:t>Delta Band</a:t>
            </a:r>
            <a:endParaRPr lang="en-US" sz="2800" b="1" i="1" dirty="0">
              <a:latin typeface="+mj-lt"/>
            </a:endParaRPr>
          </a:p>
        </p:txBody>
      </p:sp>
      <p:sp>
        <p:nvSpPr>
          <p:cNvPr id="6" name="Rectangle 5"/>
          <p:cNvSpPr/>
          <p:nvPr/>
        </p:nvSpPr>
        <p:spPr>
          <a:xfrm>
            <a:off x="101765" y="4510384"/>
            <a:ext cx="2077079"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 </a:t>
            </a:r>
            <a:r>
              <a:rPr lang="en-US" dirty="0" err="1" smtClean="0">
                <a:effectLst/>
                <a:latin typeface="+mj-lt"/>
                <a:ea typeface="SimSun" panose="02010600030101010101" pitchFamily="2" charset="-122"/>
              </a:rPr>
              <a:t>interictal</a:t>
            </a:r>
            <a:r>
              <a:rPr lang="en-US" dirty="0" smtClean="0">
                <a:effectLst/>
                <a:latin typeface="+mj-lt"/>
                <a:ea typeface="SimSun" panose="02010600030101010101" pitchFamily="2" charset="-122"/>
              </a:rPr>
              <a:t> </a:t>
            </a:r>
            <a:r>
              <a:rPr lang="en-US" dirty="0" smtClean="0">
                <a:effectLst/>
                <a:latin typeface="+mj-lt"/>
                <a:ea typeface="SimSun" panose="02010600030101010101" pitchFamily="2" charset="-122"/>
              </a:rPr>
              <a:t>spike </a:t>
            </a:r>
            <a:endParaRPr lang="en-US" dirty="0" smtClean="0">
              <a:effectLst/>
              <a:latin typeface="+mj-lt"/>
              <a:ea typeface="SimSun" panose="02010600030101010101" pitchFamily="2" charset="-122"/>
            </a:endParaRPr>
          </a:p>
        </p:txBody>
      </p:sp>
      <p:pic>
        <p:nvPicPr>
          <p:cNvPr id="9" name="Picture 8"/>
          <p:cNvPicPr>
            <a:picLocks noChangeAspect="1"/>
          </p:cNvPicPr>
          <p:nvPr/>
        </p:nvPicPr>
        <p:blipFill>
          <a:blip r:embed="rId3"/>
          <a:stretch>
            <a:fillRect/>
          </a:stretch>
        </p:blipFill>
        <p:spPr>
          <a:xfrm>
            <a:off x="422931" y="2640381"/>
            <a:ext cx="5094736" cy="1810580"/>
          </a:xfrm>
          <a:prstGeom prst="rect">
            <a:avLst/>
          </a:prstGeom>
        </p:spPr>
      </p:pic>
      <p:sp>
        <p:nvSpPr>
          <p:cNvPr id="15" name="TextBox 14"/>
          <p:cNvSpPr txBox="1"/>
          <p:nvPr/>
        </p:nvSpPr>
        <p:spPr>
          <a:xfrm>
            <a:off x="5884358" y="1885604"/>
            <a:ext cx="5921393"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latin typeface="+mj-lt"/>
              </a:rPr>
              <a:t>The ANOVA was calculated for each type of EDs with the null hypothesis that, the number of strong connections of the different ROIs is the same within each type of </a:t>
            </a:r>
            <a:r>
              <a:rPr lang="en-US" sz="2000" dirty="0" err="1" smtClean="0">
                <a:latin typeface="+mj-lt"/>
              </a:rPr>
              <a:t>EDs.</a:t>
            </a:r>
            <a:r>
              <a:rPr lang="en-US" sz="2000" dirty="0" smtClean="0">
                <a:latin typeface="+mj-lt"/>
              </a:rPr>
              <a:t> </a:t>
            </a:r>
          </a:p>
          <a:p>
            <a:pPr marL="342900" indent="-342900" algn="just">
              <a:buFont typeface="Arial" panose="020B0604020202020204" pitchFamily="34" charset="0"/>
              <a:buChar char="•"/>
            </a:pPr>
            <a:endParaRPr lang="en-US" sz="2000" dirty="0" smtClean="0">
              <a:latin typeface="+mj-lt"/>
            </a:endParaRPr>
          </a:p>
          <a:p>
            <a:pPr marL="342900" indent="-342900" algn="just">
              <a:buFont typeface="Arial" panose="020B0604020202020204" pitchFamily="34" charset="0"/>
              <a:buChar char="•"/>
            </a:pPr>
            <a:r>
              <a:rPr lang="en-US" sz="2000" dirty="0">
                <a:latin typeface="+mj-lt"/>
              </a:rPr>
              <a:t>For IS, the analysis </a:t>
            </a:r>
            <a:r>
              <a:rPr lang="en-US" sz="2000" dirty="0" smtClean="0">
                <a:latin typeface="+mj-lt"/>
              </a:rPr>
              <a:t>is not </a:t>
            </a:r>
            <a:r>
              <a:rPr lang="en-US" sz="2000" dirty="0">
                <a:latin typeface="+mj-lt"/>
              </a:rPr>
              <a:t>significant (level of significant α = 0.05, F (5, 54) = 0.4746, p-value = 0.7936). </a:t>
            </a:r>
          </a:p>
          <a:p>
            <a:pPr marL="342900" indent="-342900" algn="just">
              <a:buFont typeface="Arial" panose="020B0604020202020204" pitchFamily="34" charset="0"/>
              <a:buChar char="•"/>
            </a:pPr>
            <a:endParaRPr lang="en-US" sz="2000" dirty="0">
              <a:latin typeface="+mj-lt"/>
            </a:endParaRPr>
          </a:p>
          <a:p>
            <a:pPr marL="342900" indent="-342900" algn="just">
              <a:buFont typeface="Arial" panose="020B0604020202020204" pitchFamily="34" charset="0"/>
              <a:buChar char="•"/>
            </a:pPr>
            <a:r>
              <a:rPr lang="en-US" sz="2000" dirty="0">
                <a:latin typeface="+mj-lt"/>
              </a:rPr>
              <a:t>The analysis for SSC and RSS </a:t>
            </a:r>
            <a:r>
              <a:rPr lang="en-US" sz="2000" dirty="0" smtClean="0">
                <a:latin typeface="+mj-lt"/>
              </a:rPr>
              <a:t>are significant </a:t>
            </a:r>
            <a:r>
              <a:rPr lang="en-US" sz="2000" dirty="0">
                <a:latin typeface="+mj-lt"/>
              </a:rPr>
              <a:t>with F (5, 54) = 12.511, p-value = 0.00 and F (5, 54) = 2.8677, and p-value = 0.023 respectively </a:t>
            </a:r>
            <a:endParaRPr lang="en-US" dirty="0">
              <a:latin typeface="+mj-lt"/>
            </a:endParaRPr>
          </a:p>
        </p:txBody>
      </p:sp>
      <p:sp>
        <p:nvSpPr>
          <p:cNvPr id="17" name="Rectangle 16"/>
          <p:cNvSpPr/>
          <p:nvPr/>
        </p:nvSpPr>
        <p:spPr>
          <a:xfrm>
            <a:off x="-537873" y="2263243"/>
            <a:ext cx="5433433"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Head map average connectivity plots </a:t>
            </a:r>
            <a:r>
              <a:rPr lang="en-US" dirty="0" smtClean="0">
                <a:effectLst/>
                <a:latin typeface="+mj-lt"/>
                <a:ea typeface="SimSun" panose="02010600030101010101" pitchFamily="2" charset="-122"/>
              </a:rPr>
              <a:t>for</a:t>
            </a:r>
            <a:endParaRPr lang="en-US" sz="1600" dirty="0">
              <a:effectLst/>
              <a:latin typeface="+mj-lt"/>
              <a:ea typeface="SimSun" panose="02010600030101010101" pitchFamily="2" charset="-122"/>
            </a:endParaRPr>
          </a:p>
        </p:txBody>
      </p:sp>
      <p:sp>
        <p:nvSpPr>
          <p:cNvPr id="18" name="Rectangle 17"/>
          <p:cNvSpPr/>
          <p:nvPr/>
        </p:nvSpPr>
        <p:spPr>
          <a:xfrm>
            <a:off x="1823769" y="4510384"/>
            <a:ext cx="2293060" cy="646331"/>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b) spike with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19" name="Rectangle 18"/>
          <p:cNvSpPr/>
          <p:nvPr/>
        </p:nvSpPr>
        <p:spPr>
          <a:xfrm>
            <a:off x="3874237" y="4510384"/>
            <a:ext cx="1826775" cy="923330"/>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c) repetitive spikes and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Tree>
    <p:extLst>
      <p:ext uri="{BB962C8B-B14F-4D97-AF65-F5344CB8AC3E}">
        <p14:creationId xmlns:p14="http://schemas.microsoft.com/office/powerpoint/2010/main" val="2290458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405423" y="2617582"/>
            <a:ext cx="5337833" cy="1892802"/>
          </a:xfrm>
          <a:prstGeom prst="rect">
            <a:avLst/>
          </a:prstGeom>
        </p:spPr>
      </p:pic>
      <p:pic>
        <p:nvPicPr>
          <p:cNvPr id="5122"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958" y="1523320"/>
            <a:ext cx="624357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68568" y="1235659"/>
            <a:ext cx="2185035" cy="523220"/>
          </a:xfrm>
          <a:prstGeom prst="rect">
            <a:avLst/>
          </a:prstGeom>
          <a:noFill/>
        </p:spPr>
        <p:txBody>
          <a:bodyPr wrap="square" rtlCol="0">
            <a:spAutoFit/>
          </a:bodyPr>
          <a:lstStyle/>
          <a:p>
            <a:r>
              <a:rPr lang="en-US" sz="2800" b="1" i="1" dirty="0" smtClean="0">
                <a:latin typeface="+mj-lt"/>
              </a:rPr>
              <a:t>Theta</a:t>
            </a:r>
            <a:r>
              <a:rPr lang="en-US" sz="2800" b="1" i="1" dirty="0" smtClean="0">
                <a:latin typeface="+mj-lt"/>
              </a:rPr>
              <a:t> </a:t>
            </a:r>
            <a:r>
              <a:rPr lang="en-US" sz="2800" b="1" i="1" dirty="0" smtClean="0">
                <a:latin typeface="+mj-lt"/>
              </a:rPr>
              <a:t>Band</a:t>
            </a:r>
            <a:endParaRPr lang="en-US" sz="2800" b="1" i="1" dirty="0">
              <a:latin typeface="+mj-lt"/>
            </a:endParaRPr>
          </a:p>
        </p:txBody>
      </p:sp>
      <p:sp>
        <p:nvSpPr>
          <p:cNvPr id="17" name="Rectangle 16"/>
          <p:cNvSpPr/>
          <p:nvPr/>
        </p:nvSpPr>
        <p:spPr>
          <a:xfrm>
            <a:off x="101765" y="4510384"/>
            <a:ext cx="2077079"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 </a:t>
            </a:r>
            <a:r>
              <a:rPr lang="en-US" dirty="0" err="1" smtClean="0">
                <a:effectLst/>
                <a:latin typeface="+mj-lt"/>
                <a:ea typeface="SimSun" panose="02010600030101010101" pitchFamily="2" charset="-122"/>
              </a:rPr>
              <a:t>interictal</a:t>
            </a:r>
            <a:r>
              <a:rPr lang="en-US" dirty="0" smtClean="0">
                <a:effectLst/>
                <a:latin typeface="+mj-lt"/>
                <a:ea typeface="SimSun" panose="02010600030101010101" pitchFamily="2" charset="-122"/>
              </a:rPr>
              <a:t> </a:t>
            </a:r>
            <a:r>
              <a:rPr lang="en-US" dirty="0" smtClean="0">
                <a:effectLst/>
                <a:latin typeface="+mj-lt"/>
                <a:ea typeface="SimSun" panose="02010600030101010101" pitchFamily="2" charset="-122"/>
              </a:rPr>
              <a:t>spike </a:t>
            </a:r>
            <a:endParaRPr lang="en-US" dirty="0" smtClean="0">
              <a:effectLst/>
              <a:latin typeface="+mj-lt"/>
              <a:ea typeface="SimSun" panose="02010600030101010101" pitchFamily="2" charset="-122"/>
            </a:endParaRPr>
          </a:p>
        </p:txBody>
      </p:sp>
      <p:sp>
        <p:nvSpPr>
          <p:cNvPr id="19" name="Rectangle 18"/>
          <p:cNvSpPr/>
          <p:nvPr/>
        </p:nvSpPr>
        <p:spPr>
          <a:xfrm>
            <a:off x="-537873" y="2263243"/>
            <a:ext cx="5433433"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Head map average connectivity plots </a:t>
            </a:r>
            <a:r>
              <a:rPr lang="en-US" dirty="0" smtClean="0">
                <a:effectLst/>
                <a:latin typeface="+mj-lt"/>
                <a:ea typeface="SimSun" panose="02010600030101010101" pitchFamily="2" charset="-122"/>
              </a:rPr>
              <a:t>for</a:t>
            </a:r>
            <a:endParaRPr lang="en-US" sz="1600" dirty="0">
              <a:effectLst/>
              <a:latin typeface="+mj-lt"/>
              <a:ea typeface="SimSun" panose="02010600030101010101" pitchFamily="2" charset="-122"/>
            </a:endParaRPr>
          </a:p>
        </p:txBody>
      </p:sp>
      <p:sp>
        <p:nvSpPr>
          <p:cNvPr id="20" name="Rectangle 19"/>
          <p:cNvSpPr/>
          <p:nvPr/>
        </p:nvSpPr>
        <p:spPr>
          <a:xfrm>
            <a:off x="1823769" y="4510384"/>
            <a:ext cx="2293060" cy="646331"/>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b) spike with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21" name="Rectangle 20"/>
          <p:cNvSpPr/>
          <p:nvPr/>
        </p:nvSpPr>
        <p:spPr>
          <a:xfrm>
            <a:off x="3874237" y="4510384"/>
            <a:ext cx="1826775" cy="923330"/>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c) repetitive spikes and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Tree>
    <p:extLst>
      <p:ext uri="{BB962C8B-B14F-4D97-AF65-F5344CB8AC3E}">
        <p14:creationId xmlns:p14="http://schemas.microsoft.com/office/powerpoint/2010/main" val="2390365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405423" y="2617582"/>
            <a:ext cx="5337833" cy="1892802"/>
          </a:xfrm>
          <a:prstGeom prst="rect">
            <a:avLst/>
          </a:prstGeom>
        </p:spPr>
      </p:pic>
      <p:sp>
        <p:nvSpPr>
          <p:cNvPr id="16" name="TextBox 15"/>
          <p:cNvSpPr txBox="1"/>
          <p:nvPr/>
        </p:nvSpPr>
        <p:spPr>
          <a:xfrm>
            <a:off x="368568" y="1235659"/>
            <a:ext cx="2185035" cy="523220"/>
          </a:xfrm>
          <a:prstGeom prst="rect">
            <a:avLst/>
          </a:prstGeom>
          <a:noFill/>
        </p:spPr>
        <p:txBody>
          <a:bodyPr wrap="square" rtlCol="0">
            <a:spAutoFit/>
          </a:bodyPr>
          <a:lstStyle/>
          <a:p>
            <a:r>
              <a:rPr lang="en-US" sz="2800" b="1" i="1" dirty="0" smtClean="0">
                <a:latin typeface="+mj-lt"/>
              </a:rPr>
              <a:t>Theta</a:t>
            </a:r>
            <a:r>
              <a:rPr lang="en-US" sz="2800" b="1" i="1" dirty="0" smtClean="0">
                <a:latin typeface="+mj-lt"/>
              </a:rPr>
              <a:t> </a:t>
            </a:r>
            <a:r>
              <a:rPr lang="en-US" sz="2800" b="1" i="1" dirty="0" smtClean="0">
                <a:latin typeface="+mj-lt"/>
              </a:rPr>
              <a:t>Band</a:t>
            </a:r>
            <a:endParaRPr lang="en-US" sz="2800" b="1" i="1" dirty="0">
              <a:latin typeface="+mj-lt"/>
            </a:endParaRPr>
          </a:p>
        </p:txBody>
      </p:sp>
      <p:sp>
        <p:nvSpPr>
          <p:cNvPr id="17" name="Rectangle 16"/>
          <p:cNvSpPr/>
          <p:nvPr/>
        </p:nvSpPr>
        <p:spPr>
          <a:xfrm>
            <a:off x="101765" y="4510384"/>
            <a:ext cx="2077079"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 </a:t>
            </a:r>
            <a:r>
              <a:rPr lang="en-US" dirty="0" err="1" smtClean="0">
                <a:effectLst/>
                <a:latin typeface="+mj-lt"/>
                <a:ea typeface="SimSun" panose="02010600030101010101" pitchFamily="2" charset="-122"/>
              </a:rPr>
              <a:t>interictal</a:t>
            </a:r>
            <a:r>
              <a:rPr lang="en-US" dirty="0" smtClean="0">
                <a:effectLst/>
                <a:latin typeface="+mj-lt"/>
                <a:ea typeface="SimSun" panose="02010600030101010101" pitchFamily="2" charset="-122"/>
              </a:rPr>
              <a:t> </a:t>
            </a:r>
            <a:r>
              <a:rPr lang="en-US" dirty="0" smtClean="0">
                <a:effectLst/>
                <a:latin typeface="+mj-lt"/>
                <a:ea typeface="SimSun" panose="02010600030101010101" pitchFamily="2" charset="-122"/>
              </a:rPr>
              <a:t>spike </a:t>
            </a:r>
            <a:endParaRPr lang="en-US" dirty="0" smtClean="0">
              <a:effectLst/>
              <a:latin typeface="+mj-lt"/>
              <a:ea typeface="SimSun" panose="02010600030101010101" pitchFamily="2" charset="-122"/>
            </a:endParaRPr>
          </a:p>
        </p:txBody>
      </p:sp>
      <p:sp>
        <p:nvSpPr>
          <p:cNvPr id="19" name="Rectangle 18"/>
          <p:cNvSpPr/>
          <p:nvPr/>
        </p:nvSpPr>
        <p:spPr>
          <a:xfrm>
            <a:off x="-537873" y="2263243"/>
            <a:ext cx="5433433"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Head map average connectivity plots </a:t>
            </a:r>
            <a:r>
              <a:rPr lang="en-US" dirty="0" smtClean="0">
                <a:effectLst/>
                <a:latin typeface="+mj-lt"/>
                <a:ea typeface="SimSun" panose="02010600030101010101" pitchFamily="2" charset="-122"/>
              </a:rPr>
              <a:t>for</a:t>
            </a:r>
            <a:endParaRPr lang="en-US" sz="1600" dirty="0">
              <a:effectLst/>
              <a:latin typeface="+mj-lt"/>
              <a:ea typeface="SimSun" panose="02010600030101010101" pitchFamily="2" charset="-122"/>
            </a:endParaRPr>
          </a:p>
        </p:txBody>
      </p:sp>
      <p:sp>
        <p:nvSpPr>
          <p:cNvPr id="20" name="Rectangle 19"/>
          <p:cNvSpPr/>
          <p:nvPr/>
        </p:nvSpPr>
        <p:spPr>
          <a:xfrm>
            <a:off x="1823769" y="4510384"/>
            <a:ext cx="2293060" cy="646331"/>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b) spike with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21" name="Rectangle 20"/>
          <p:cNvSpPr/>
          <p:nvPr/>
        </p:nvSpPr>
        <p:spPr>
          <a:xfrm>
            <a:off x="3874237" y="4510384"/>
            <a:ext cx="1826775" cy="923330"/>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c) repetitive spikes and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12" name="TextBox 11"/>
          <p:cNvSpPr txBox="1"/>
          <p:nvPr/>
        </p:nvSpPr>
        <p:spPr>
          <a:xfrm>
            <a:off x="6096000" y="1874219"/>
            <a:ext cx="5619947"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mj-lt"/>
              </a:rPr>
              <a:t>The ANOVA was calculated for each type of EDs with the null hypothesis that, the number of strong connections of the different ROIs is the same within each type of </a:t>
            </a:r>
            <a:r>
              <a:rPr lang="en-US" sz="2000" dirty="0" err="1">
                <a:latin typeface="+mj-lt"/>
              </a:rPr>
              <a:t>EDs.</a:t>
            </a:r>
            <a:r>
              <a:rPr lang="en-US" sz="2000" dirty="0">
                <a:latin typeface="+mj-lt"/>
              </a:rPr>
              <a:t> </a:t>
            </a:r>
            <a:endParaRPr lang="en-US" sz="2000" dirty="0" smtClean="0">
              <a:latin typeface="+mj-lt"/>
            </a:endParaRPr>
          </a:p>
          <a:p>
            <a:pPr marL="342900" indent="-342900" algn="just">
              <a:buFont typeface="Arial" panose="020B0604020202020204" pitchFamily="34" charset="0"/>
              <a:buChar char="•"/>
            </a:pPr>
            <a:endParaRPr lang="en-US" sz="2000" dirty="0" smtClean="0">
              <a:latin typeface="+mj-lt"/>
            </a:endParaRPr>
          </a:p>
          <a:p>
            <a:pPr marL="342900" indent="-342900" algn="just">
              <a:buFont typeface="Arial" panose="020B0604020202020204" pitchFamily="34" charset="0"/>
              <a:buChar char="•"/>
            </a:pPr>
            <a:r>
              <a:rPr lang="en-US" sz="2000" dirty="0">
                <a:latin typeface="+mj-lt"/>
              </a:rPr>
              <a:t>For IS, the analysis was not significant at the level of significant α = 0.05, F (5, 54) = 1.2764, p-value = 0.2876. </a:t>
            </a:r>
            <a:endParaRPr lang="en-US" sz="2000" dirty="0" smtClean="0">
              <a:latin typeface="+mj-lt"/>
            </a:endParaRPr>
          </a:p>
          <a:p>
            <a:pPr marL="342900" indent="-342900" algn="just">
              <a:buFont typeface="Arial" panose="020B0604020202020204" pitchFamily="34" charset="0"/>
              <a:buChar char="•"/>
            </a:pPr>
            <a:endParaRPr lang="en-US" sz="2000" dirty="0" smtClean="0">
              <a:latin typeface="+mj-lt"/>
            </a:endParaRPr>
          </a:p>
          <a:p>
            <a:pPr marL="342900" indent="-342900" algn="just">
              <a:buFont typeface="Arial" panose="020B0604020202020204" pitchFamily="34" charset="0"/>
              <a:buChar char="•"/>
            </a:pPr>
            <a:r>
              <a:rPr lang="en-US" sz="2000" dirty="0" smtClean="0">
                <a:latin typeface="+mj-lt"/>
              </a:rPr>
              <a:t>Where </a:t>
            </a:r>
            <a:r>
              <a:rPr lang="en-US" sz="2000" dirty="0">
                <a:latin typeface="+mj-lt"/>
              </a:rPr>
              <a:t>the analysis for SSC and RSS were significant, F (5, 54) = 2.4218, p-value = 0.047 and F (5, 54) = 3.4375, p-value = 0.01 respectively </a:t>
            </a:r>
            <a:endParaRPr lang="en-US" dirty="0">
              <a:latin typeface="+mj-lt"/>
            </a:endParaRPr>
          </a:p>
        </p:txBody>
      </p:sp>
    </p:spTree>
    <p:extLst>
      <p:ext uri="{BB962C8B-B14F-4D97-AF65-F5344CB8AC3E}">
        <p14:creationId xmlns:p14="http://schemas.microsoft.com/office/powerpoint/2010/main" val="4234205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a:stretch>
            <a:fillRect/>
          </a:stretch>
        </p:blipFill>
        <p:spPr>
          <a:xfrm>
            <a:off x="441411" y="2707106"/>
            <a:ext cx="5057775" cy="1759226"/>
          </a:xfrm>
          <a:prstGeom prst="rect">
            <a:avLst/>
          </a:prstGeom>
        </p:spPr>
      </p:pic>
      <p:pic>
        <p:nvPicPr>
          <p:cNvPr id="6146"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958" y="1458067"/>
            <a:ext cx="624357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68568" y="1235659"/>
            <a:ext cx="2185035" cy="523220"/>
          </a:xfrm>
          <a:prstGeom prst="rect">
            <a:avLst/>
          </a:prstGeom>
          <a:noFill/>
        </p:spPr>
        <p:txBody>
          <a:bodyPr wrap="square" rtlCol="0">
            <a:spAutoFit/>
          </a:bodyPr>
          <a:lstStyle/>
          <a:p>
            <a:r>
              <a:rPr lang="en-US" sz="2800" b="1" i="1" dirty="0" smtClean="0">
                <a:latin typeface="+mj-lt"/>
              </a:rPr>
              <a:t>Alpha </a:t>
            </a:r>
            <a:r>
              <a:rPr lang="en-US" sz="2800" b="1" i="1" dirty="0" smtClean="0">
                <a:latin typeface="+mj-lt"/>
              </a:rPr>
              <a:t>Band</a:t>
            </a:r>
            <a:endParaRPr lang="en-US" sz="2800" b="1" i="1" dirty="0">
              <a:latin typeface="+mj-lt"/>
            </a:endParaRPr>
          </a:p>
        </p:txBody>
      </p:sp>
      <p:sp>
        <p:nvSpPr>
          <p:cNvPr id="19" name="Rectangle 18"/>
          <p:cNvSpPr/>
          <p:nvPr/>
        </p:nvSpPr>
        <p:spPr>
          <a:xfrm>
            <a:off x="101765" y="4510384"/>
            <a:ext cx="2077079"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 </a:t>
            </a:r>
            <a:r>
              <a:rPr lang="en-US" dirty="0" err="1" smtClean="0">
                <a:effectLst/>
                <a:latin typeface="+mj-lt"/>
                <a:ea typeface="SimSun" panose="02010600030101010101" pitchFamily="2" charset="-122"/>
              </a:rPr>
              <a:t>interictal</a:t>
            </a:r>
            <a:r>
              <a:rPr lang="en-US" dirty="0" smtClean="0">
                <a:effectLst/>
                <a:latin typeface="+mj-lt"/>
                <a:ea typeface="SimSun" panose="02010600030101010101" pitchFamily="2" charset="-122"/>
              </a:rPr>
              <a:t> </a:t>
            </a:r>
            <a:r>
              <a:rPr lang="en-US" dirty="0" smtClean="0">
                <a:effectLst/>
                <a:latin typeface="+mj-lt"/>
                <a:ea typeface="SimSun" panose="02010600030101010101" pitchFamily="2" charset="-122"/>
              </a:rPr>
              <a:t>spike </a:t>
            </a:r>
            <a:endParaRPr lang="en-US" dirty="0" smtClean="0">
              <a:effectLst/>
              <a:latin typeface="+mj-lt"/>
              <a:ea typeface="SimSun" panose="02010600030101010101" pitchFamily="2" charset="-122"/>
            </a:endParaRPr>
          </a:p>
        </p:txBody>
      </p:sp>
      <p:sp>
        <p:nvSpPr>
          <p:cNvPr id="20" name="Rectangle 19"/>
          <p:cNvSpPr/>
          <p:nvPr/>
        </p:nvSpPr>
        <p:spPr>
          <a:xfrm>
            <a:off x="-537873" y="2263243"/>
            <a:ext cx="5433433"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Head map average connectivity plots </a:t>
            </a:r>
            <a:r>
              <a:rPr lang="en-US" dirty="0" smtClean="0">
                <a:effectLst/>
                <a:latin typeface="+mj-lt"/>
                <a:ea typeface="SimSun" panose="02010600030101010101" pitchFamily="2" charset="-122"/>
              </a:rPr>
              <a:t>for</a:t>
            </a:r>
            <a:endParaRPr lang="en-US" sz="1600" dirty="0">
              <a:effectLst/>
              <a:latin typeface="+mj-lt"/>
              <a:ea typeface="SimSun" panose="02010600030101010101" pitchFamily="2" charset="-122"/>
            </a:endParaRPr>
          </a:p>
        </p:txBody>
      </p:sp>
      <p:sp>
        <p:nvSpPr>
          <p:cNvPr id="21" name="Rectangle 20"/>
          <p:cNvSpPr/>
          <p:nvPr/>
        </p:nvSpPr>
        <p:spPr>
          <a:xfrm>
            <a:off x="1823769" y="4510384"/>
            <a:ext cx="2293060" cy="646331"/>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b) spike with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22" name="Rectangle 21"/>
          <p:cNvSpPr/>
          <p:nvPr/>
        </p:nvSpPr>
        <p:spPr>
          <a:xfrm>
            <a:off x="3874237" y="4510384"/>
            <a:ext cx="1826775" cy="923330"/>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c) repetitive spikes and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Tree>
    <p:extLst>
      <p:ext uri="{BB962C8B-B14F-4D97-AF65-F5344CB8AC3E}">
        <p14:creationId xmlns:p14="http://schemas.microsoft.com/office/powerpoint/2010/main" val="695825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a:stretch>
            <a:fillRect/>
          </a:stretch>
        </p:blipFill>
        <p:spPr>
          <a:xfrm>
            <a:off x="441411" y="2707106"/>
            <a:ext cx="5057775" cy="1759226"/>
          </a:xfrm>
          <a:prstGeom prst="rect">
            <a:avLst/>
          </a:prstGeom>
        </p:spPr>
      </p:pic>
      <p:sp>
        <p:nvSpPr>
          <p:cNvPr id="17" name="TextBox 16"/>
          <p:cNvSpPr txBox="1"/>
          <p:nvPr/>
        </p:nvSpPr>
        <p:spPr>
          <a:xfrm>
            <a:off x="368568" y="1235659"/>
            <a:ext cx="2185035" cy="523220"/>
          </a:xfrm>
          <a:prstGeom prst="rect">
            <a:avLst/>
          </a:prstGeom>
          <a:noFill/>
        </p:spPr>
        <p:txBody>
          <a:bodyPr wrap="square" rtlCol="0">
            <a:spAutoFit/>
          </a:bodyPr>
          <a:lstStyle/>
          <a:p>
            <a:r>
              <a:rPr lang="en-US" sz="2800" b="1" i="1" dirty="0" smtClean="0">
                <a:latin typeface="+mj-lt"/>
              </a:rPr>
              <a:t>Alpha </a:t>
            </a:r>
            <a:r>
              <a:rPr lang="en-US" sz="2800" b="1" i="1" dirty="0" smtClean="0">
                <a:latin typeface="+mj-lt"/>
              </a:rPr>
              <a:t>Band</a:t>
            </a:r>
            <a:endParaRPr lang="en-US" sz="2800" b="1" i="1" dirty="0">
              <a:latin typeface="+mj-lt"/>
            </a:endParaRPr>
          </a:p>
        </p:txBody>
      </p:sp>
      <p:sp>
        <p:nvSpPr>
          <p:cNvPr id="19" name="Rectangle 18"/>
          <p:cNvSpPr/>
          <p:nvPr/>
        </p:nvSpPr>
        <p:spPr>
          <a:xfrm>
            <a:off x="101765" y="4510384"/>
            <a:ext cx="2077079"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 </a:t>
            </a:r>
            <a:r>
              <a:rPr lang="en-US" dirty="0" err="1" smtClean="0">
                <a:effectLst/>
                <a:latin typeface="+mj-lt"/>
                <a:ea typeface="SimSun" panose="02010600030101010101" pitchFamily="2" charset="-122"/>
              </a:rPr>
              <a:t>interictal</a:t>
            </a:r>
            <a:r>
              <a:rPr lang="en-US" dirty="0" smtClean="0">
                <a:effectLst/>
                <a:latin typeface="+mj-lt"/>
                <a:ea typeface="SimSun" panose="02010600030101010101" pitchFamily="2" charset="-122"/>
              </a:rPr>
              <a:t> </a:t>
            </a:r>
            <a:r>
              <a:rPr lang="en-US" dirty="0" smtClean="0">
                <a:effectLst/>
                <a:latin typeface="+mj-lt"/>
                <a:ea typeface="SimSun" panose="02010600030101010101" pitchFamily="2" charset="-122"/>
              </a:rPr>
              <a:t>spike </a:t>
            </a:r>
            <a:endParaRPr lang="en-US" dirty="0" smtClean="0">
              <a:effectLst/>
              <a:latin typeface="+mj-lt"/>
              <a:ea typeface="SimSun" panose="02010600030101010101" pitchFamily="2" charset="-122"/>
            </a:endParaRPr>
          </a:p>
        </p:txBody>
      </p:sp>
      <p:sp>
        <p:nvSpPr>
          <p:cNvPr id="20" name="Rectangle 19"/>
          <p:cNvSpPr/>
          <p:nvPr/>
        </p:nvSpPr>
        <p:spPr>
          <a:xfrm>
            <a:off x="-537873" y="2263243"/>
            <a:ext cx="5433433"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Head map average connectivity plots </a:t>
            </a:r>
            <a:r>
              <a:rPr lang="en-US" dirty="0" smtClean="0">
                <a:effectLst/>
                <a:latin typeface="+mj-lt"/>
                <a:ea typeface="SimSun" panose="02010600030101010101" pitchFamily="2" charset="-122"/>
              </a:rPr>
              <a:t>for</a:t>
            </a:r>
            <a:endParaRPr lang="en-US" sz="1600" dirty="0">
              <a:effectLst/>
              <a:latin typeface="+mj-lt"/>
              <a:ea typeface="SimSun" panose="02010600030101010101" pitchFamily="2" charset="-122"/>
            </a:endParaRPr>
          </a:p>
        </p:txBody>
      </p:sp>
      <p:sp>
        <p:nvSpPr>
          <p:cNvPr id="21" name="Rectangle 20"/>
          <p:cNvSpPr/>
          <p:nvPr/>
        </p:nvSpPr>
        <p:spPr>
          <a:xfrm>
            <a:off x="1823769" y="4510384"/>
            <a:ext cx="2293060" cy="646331"/>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b) spike with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22" name="Rectangle 21"/>
          <p:cNvSpPr/>
          <p:nvPr/>
        </p:nvSpPr>
        <p:spPr>
          <a:xfrm>
            <a:off x="3874237" y="4510384"/>
            <a:ext cx="1826775" cy="923330"/>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c) repetitive spikes and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12" name="TextBox 11"/>
          <p:cNvSpPr txBox="1"/>
          <p:nvPr/>
        </p:nvSpPr>
        <p:spPr>
          <a:xfrm>
            <a:off x="6167297" y="1900440"/>
            <a:ext cx="5496391"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mj-lt"/>
              </a:rPr>
              <a:t>ANOVA indicated that the strongest connections for each type of ED in different ROIs for these bands </a:t>
            </a:r>
            <a:r>
              <a:rPr lang="en-US" sz="2000" dirty="0" smtClean="0">
                <a:latin typeface="+mj-lt"/>
              </a:rPr>
              <a:t>are not </a:t>
            </a:r>
            <a:r>
              <a:rPr lang="en-US" sz="2000" dirty="0">
                <a:latin typeface="+mj-lt"/>
              </a:rPr>
              <a:t>statistically different. Thus the null hypothesis </a:t>
            </a:r>
            <a:r>
              <a:rPr lang="en-US" sz="2000" dirty="0" smtClean="0">
                <a:latin typeface="+mj-lt"/>
              </a:rPr>
              <a:t>is not </a:t>
            </a:r>
            <a:r>
              <a:rPr lang="en-US" sz="2000" dirty="0">
                <a:latin typeface="+mj-lt"/>
              </a:rPr>
              <a:t>rejected </a:t>
            </a:r>
            <a:endParaRPr lang="en-US" sz="2000" dirty="0" smtClean="0">
              <a:latin typeface="+mj-lt"/>
            </a:endParaRPr>
          </a:p>
          <a:p>
            <a:pPr marL="342900" indent="-342900" algn="just">
              <a:buFont typeface="Arial" panose="020B0604020202020204" pitchFamily="34" charset="0"/>
              <a:buChar char="•"/>
            </a:pPr>
            <a:endParaRPr lang="en-US" sz="2000" dirty="0" smtClean="0">
              <a:latin typeface="+mj-lt"/>
            </a:endParaRPr>
          </a:p>
          <a:p>
            <a:pPr marL="342900" indent="-342900" algn="just">
              <a:buFont typeface="Arial" panose="020B0604020202020204" pitchFamily="34" charset="0"/>
              <a:buChar char="•"/>
            </a:pPr>
            <a:r>
              <a:rPr lang="en-US" sz="2000" dirty="0">
                <a:latin typeface="+mj-lt"/>
              </a:rPr>
              <a:t>the analysis where the connections were categorized into each type of ED showed that the analysis was significant </a:t>
            </a:r>
            <a:r>
              <a:rPr lang="en-US" sz="2000" dirty="0" smtClean="0">
                <a:latin typeface="+mj-lt"/>
              </a:rPr>
              <a:t> with F </a:t>
            </a:r>
            <a:r>
              <a:rPr lang="en-US" sz="2000" dirty="0">
                <a:latin typeface="+mj-lt"/>
              </a:rPr>
              <a:t>(2, 177) = 49.84, p-value = 0.00 </a:t>
            </a:r>
            <a:r>
              <a:rPr lang="en-US" sz="2000" dirty="0" smtClean="0">
                <a:latin typeface="+mj-lt"/>
              </a:rPr>
              <a:t>) </a:t>
            </a:r>
            <a:endParaRPr lang="en-US" dirty="0">
              <a:latin typeface="+mj-lt"/>
            </a:endParaRPr>
          </a:p>
        </p:txBody>
      </p:sp>
    </p:spTree>
    <p:extLst>
      <p:ext uri="{BB962C8B-B14F-4D97-AF65-F5344CB8AC3E}">
        <p14:creationId xmlns:p14="http://schemas.microsoft.com/office/powerpoint/2010/main" val="2121892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338088" y="2761257"/>
            <a:ext cx="5280296" cy="1652118"/>
          </a:xfrm>
          <a:prstGeom prst="rect">
            <a:avLst/>
          </a:prstGeom>
        </p:spPr>
      </p:pic>
      <p:pic>
        <p:nvPicPr>
          <p:cNvPr id="717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958" y="1458067"/>
            <a:ext cx="624357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68568" y="1235659"/>
            <a:ext cx="2185035" cy="523220"/>
          </a:xfrm>
          <a:prstGeom prst="rect">
            <a:avLst/>
          </a:prstGeom>
          <a:noFill/>
        </p:spPr>
        <p:txBody>
          <a:bodyPr wrap="square" rtlCol="0">
            <a:spAutoFit/>
          </a:bodyPr>
          <a:lstStyle/>
          <a:p>
            <a:r>
              <a:rPr lang="en-US" sz="2800" b="1" i="1" dirty="0" smtClean="0">
                <a:latin typeface="+mj-lt"/>
              </a:rPr>
              <a:t>Beta </a:t>
            </a:r>
            <a:r>
              <a:rPr lang="en-US" sz="2800" b="1" i="1" dirty="0" smtClean="0">
                <a:latin typeface="+mj-lt"/>
              </a:rPr>
              <a:t>Band</a:t>
            </a:r>
            <a:endParaRPr lang="en-US" sz="2800" b="1" i="1" dirty="0">
              <a:latin typeface="+mj-lt"/>
            </a:endParaRPr>
          </a:p>
        </p:txBody>
      </p:sp>
      <p:sp>
        <p:nvSpPr>
          <p:cNvPr id="23" name="Rectangle 22"/>
          <p:cNvSpPr/>
          <p:nvPr/>
        </p:nvSpPr>
        <p:spPr>
          <a:xfrm>
            <a:off x="101765" y="4510384"/>
            <a:ext cx="2077079"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 </a:t>
            </a:r>
            <a:r>
              <a:rPr lang="en-US" dirty="0" err="1" smtClean="0">
                <a:effectLst/>
                <a:latin typeface="+mj-lt"/>
                <a:ea typeface="SimSun" panose="02010600030101010101" pitchFamily="2" charset="-122"/>
              </a:rPr>
              <a:t>interictal</a:t>
            </a:r>
            <a:r>
              <a:rPr lang="en-US" dirty="0" smtClean="0">
                <a:effectLst/>
                <a:latin typeface="+mj-lt"/>
                <a:ea typeface="SimSun" panose="02010600030101010101" pitchFamily="2" charset="-122"/>
              </a:rPr>
              <a:t> </a:t>
            </a:r>
            <a:r>
              <a:rPr lang="en-US" dirty="0" smtClean="0">
                <a:effectLst/>
                <a:latin typeface="+mj-lt"/>
                <a:ea typeface="SimSun" panose="02010600030101010101" pitchFamily="2" charset="-122"/>
              </a:rPr>
              <a:t>spike </a:t>
            </a:r>
            <a:endParaRPr lang="en-US" dirty="0" smtClean="0">
              <a:effectLst/>
              <a:latin typeface="+mj-lt"/>
              <a:ea typeface="SimSun" panose="02010600030101010101" pitchFamily="2" charset="-122"/>
            </a:endParaRPr>
          </a:p>
        </p:txBody>
      </p:sp>
      <p:sp>
        <p:nvSpPr>
          <p:cNvPr id="24" name="Rectangle 23"/>
          <p:cNvSpPr/>
          <p:nvPr/>
        </p:nvSpPr>
        <p:spPr>
          <a:xfrm>
            <a:off x="-537873" y="2263243"/>
            <a:ext cx="5433433"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Head map average connectivity plots </a:t>
            </a:r>
            <a:r>
              <a:rPr lang="en-US" dirty="0" smtClean="0">
                <a:effectLst/>
                <a:latin typeface="+mj-lt"/>
                <a:ea typeface="SimSun" panose="02010600030101010101" pitchFamily="2" charset="-122"/>
              </a:rPr>
              <a:t>for</a:t>
            </a:r>
            <a:endParaRPr lang="en-US" sz="1600" dirty="0">
              <a:effectLst/>
              <a:latin typeface="+mj-lt"/>
              <a:ea typeface="SimSun" panose="02010600030101010101" pitchFamily="2" charset="-122"/>
            </a:endParaRPr>
          </a:p>
        </p:txBody>
      </p:sp>
      <p:sp>
        <p:nvSpPr>
          <p:cNvPr id="25" name="Rectangle 24"/>
          <p:cNvSpPr/>
          <p:nvPr/>
        </p:nvSpPr>
        <p:spPr>
          <a:xfrm>
            <a:off x="1823769" y="4510384"/>
            <a:ext cx="2293060" cy="646331"/>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b) spike with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26" name="Rectangle 25"/>
          <p:cNvSpPr/>
          <p:nvPr/>
        </p:nvSpPr>
        <p:spPr>
          <a:xfrm>
            <a:off x="3874237" y="4510384"/>
            <a:ext cx="1826775" cy="923330"/>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c) repetitive spikes and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Tree>
    <p:extLst>
      <p:ext uri="{BB962C8B-B14F-4D97-AF65-F5344CB8AC3E}">
        <p14:creationId xmlns:p14="http://schemas.microsoft.com/office/powerpoint/2010/main" val="1160455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Results</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338088" y="2761257"/>
            <a:ext cx="5280296" cy="1652118"/>
          </a:xfrm>
          <a:prstGeom prst="rect">
            <a:avLst/>
          </a:prstGeom>
        </p:spPr>
      </p:pic>
      <p:sp>
        <p:nvSpPr>
          <p:cNvPr id="16" name="TextBox 15"/>
          <p:cNvSpPr txBox="1"/>
          <p:nvPr/>
        </p:nvSpPr>
        <p:spPr>
          <a:xfrm>
            <a:off x="368568" y="1235659"/>
            <a:ext cx="2185035" cy="523220"/>
          </a:xfrm>
          <a:prstGeom prst="rect">
            <a:avLst/>
          </a:prstGeom>
          <a:noFill/>
        </p:spPr>
        <p:txBody>
          <a:bodyPr wrap="square" rtlCol="0">
            <a:spAutoFit/>
          </a:bodyPr>
          <a:lstStyle/>
          <a:p>
            <a:r>
              <a:rPr lang="en-US" sz="2800" b="1" i="1" dirty="0" smtClean="0">
                <a:latin typeface="+mj-lt"/>
              </a:rPr>
              <a:t>Beta </a:t>
            </a:r>
            <a:r>
              <a:rPr lang="en-US" sz="2800" b="1" i="1" dirty="0" smtClean="0">
                <a:latin typeface="+mj-lt"/>
              </a:rPr>
              <a:t>Band</a:t>
            </a:r>
            <a:endParaRPr lang="en-US" sz="2800" b="1" i="1" dirty="0">
              <a:latin typeface="+mj-lt"/>
            </a:endParaRPr>
          </a:p>
        </p:txBody>
      </p:sp>
      <p:sp>
        <p:nvSpPr>
          <p:cNvPr id="23" name="Rectangle 22"/>
          <p:cNvSpPr/>
          <p:nvPr/>
        </p:nvSpPr>
        <p:spPr>
          <a:xfrm>
            <a:off x="101765" y="4510384"/>
            <a:ext cx="2077079"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 </a:t>
            </a:r>
            <a:r>
              <a:rPr lang="en-US" dirty="0" err="1" smtClean="0">
                <a:effectLst/>
                <a:latin typeface="+mj-lt"/>
                <a:ea typeface="SimSun" panose="02010600030101010101" pitchFamily="2" charset="-122"/>
              </a:rPr>
              <a:t>interictal</a:t>
            </a:r>
            <a:r>
              <a:rPr lang="en-US" dirty="0" smtClean="0">
                <a:effectLst/>
                <a:latin typeface="+mj-lt"/>
                <a:ea typeface="SimSun" panose="02010600030101010101" pitchFamily="2" charset="-122"/>
              </a:rPr>
              <a:t> </a:t>
            </a:r>
            <a:r>
              <a:rPr lang="en-US" dirty="0" smtClean="0">
                <a:effectLst/>
                <a:latin typeface="+mj-lt"/>
                <a:ea typeface="SimSun" panose="02010600030101010101" pitchFamily="2" charset="-122"/>
              </a:rPr>
              <a:t>spike </a:t>
            </a:r>
            <a:endParaRPr lang="en-US" dirty="0" smtClean="0">
              <a:effectLst/>
              <a:latin typeface="+mj-lt"/>
              <a:ea typeface="SimSun" panose="02010600030101010101" pitchFamily="2" charset="-122"/>
            </a:endParaRPr>
          </a:p>
        </p:txBody>
      </p:sp>
      <p:sp>
        <p:nvSpPr>
          <p:cNvPr id="24" name="Rectangle 23"/>
          <p:cNvSpPr/>
          <p:nvPr/>
        </p:nvSpPr>
        <p:spPr>
          <a:xfrm>
            <a:off x="-537873" y="2263243"/>
            <a:ext cx="5433433" cy="369332"/>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Head map average connectivity plots </a:t>
            </a:r>
            <a:r>
              <a:rPr lang="en-US" dirty="0" smtClean="0">
                <a:effectLst/>
                <a:latin typeface="+mj-lt"/>
                <a:ea typeface="SimSun" panose="02010600030101010101" pitchFamily="2" charset="-122"/>
              </a:rPr>
              <a:t>for</a:t>
            </a:r>
            <a:endParaRPr lang="en-US" sz="1600" dirty="0">
              <a:effectLst/>
              <a:latin typeface="+mj-lt"/>
              <a:ea typeface="SimSun" panose="02010600030101010101" pitchFamily="2" charset="-122"/>
            </a:endParaRPr>
          </a:p>
        </p:txBody>
      </p:sp>
      <p:sp>
        <p:nvSpPr>
          <p:cNvPr id="25" name="Rectangle 24"/>
          <p:cNvSpPr/>
          <p:nvPr/>
        </p:nvSpPr>
        <p:spPr>
          <a:xfrm>
            <a:off x="1823769" y="4510384"/>
            <a:ext cx="2293060" cy="646331"/>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b) spike with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26" name="Rectangle 25"/>
          <p:cNvSpPr/>
          <p:nvPr/>
        </p:nvSpPr>
        <p:spPr>
          <a:xfrm>
            <a:off x="3874237" y="4510384"/>
            <a:ext cx="1826775" cy="923330"/>
          </a:xfrm>
          <a:prstGeom prst="rect">
            <a:avLst/>
          </a:prstGeom>
        </p:spPr>
        <p:txBody>
          <a:bodyPr wrap="square">
            <a:spAutoFit/>
          </a:bodyPr>
          <a:lstStyle/>
          <a:p>
            <a:pPr marR="0" lvl="0" algn="ctr">
              <a:spcBef>
                <a:spcPts val="400"/>
              </a:spcBef>
              <a:spcAft>
                <a:spcPts val="1000"/>
              </a:spcAft>
              <a:buSzPts val="900"/>
              <a:tabLst>
                <a:tab pos="338455" algn="l"/>
                <a:tab pos="457200" algn="l"/>
              </a:tabLst>
            </a:pPr>
            <a:r>
              <a:rPr lang="en-US" dirty="0" smtClean="0">
                <a:effectLst/>
                <a:latin typeface="+mj-lt"/>
                <a:ea typeface="SimSun" panose="02010600030101010101" pitchFamily="2" charset="-122"/>
              </a:rPr>
              <a:t>(</a:t>
            </a:r>
            <a:r>
              <a:rPr lang="en-US" dirty="0" smtClean="0">
                <a:effectLst/>
                <a:latin typeface="+mj-lt"/>
                <a:ea typeface="SimSun" panose="02010600030101010101" pitchFamily="2" charset="-122"/>
              </a:rPr>
              <a:t>c) repetitive spikes and slow wave </a:t>
            </a:r>
            <a:r>
              <a:rPr lang="en-US" dirty="0" smtClean="0">
                <a:effectLst/>
                <a:latin typeface="+mj-lt"/>
                <a:ea typeface="SimSun" panose="02010600030101010101" pitchFamily="2" charset="-122"/>
              </a:rPr>
              <a:t>complex</a:t>
            </a:r>
            <a:endParaRPr lang="en-US" sz="1600" dirty="0">
              <a:effectLst/>
              <a:latin typeface="+mj-lt"/>
              <a:ea typeface="SimSun" panose="02010600030101010101" pitchFamily="2" charset="-122"/>
            </a:endParaRPr>
          </a:p>
        </p:txBody>
      </p:sp>
      <p:sp>
        <p:nvSpPr>
          <p:cNvPr id="12" name="TextBox 11"/>
          <p:cNvSpPr txBox="1"/>
          <p:nvPr/>
        </p:nvSpPr>
        <p:spPr>
          <a:xfrm>
            <a:off x="5958840" y="1797312"/>
            <a:ext cx="5694511"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mj-lt"/>
              </a:rPr>
              <a:t>ANOVA indicated that the strongest connections for each type of ED in different ROIs for these bands were not statistically different. Thus the null hypothesis was not rejected </a:t>
            </a:r>
          </a:p>
          <a:p>
            <a:pPr marL="342900" indent="-342900" algn="just">
              <a:buFont typeface="Arial" panose="020B0604020202020204" pitchFamily="34" charset="0"/>
              <a:buChar char="•"/>
            </a:pPr>
            <a:endParaRPr lang="en-US" sz="2000" dirty="0">
              <a:latin typeface="+mj-lt"/>
            </a:endParaRPr>
          </a:p>
          <a:p>
            <a:pPr marL="342900" indent="-342900" algn="just">
              <a:buFont typeface="Arial" panose="020B0604020202020204" pitchFamily="34" charset="0"/>
              <a:buChar char="•"/>
            </a:pPr>
            <a:r>
              <a:rPr lang="en-US" sz="2000" dirty="0">
                <a:latin typeface="+mj-lt"/>
              </a:rPr>
              <a:t>the analysis where the connections were categorized into each type of ED showed that the analysis was significant  with F (2, 177) = 40.28, p-value = 0.00 </a:t>
            </a:r>
            <a:endParaRPr lang="en-US" dirty="0">
              <a:latin typeface="+mj-lt"/>
            </a:endParaRPr>
          </a:p>
        </p:txBody>
      </p:sp>
    </p:spTree>
    <p:extLst>
      <p:ext uri="{BB962C8B-B14F-4D97-AF65-F5344CB8AC3E}">
        <p14:creationId xmlns:p14="http://schemas.microsoft.com/office/powerpoint/2010/main" val="39472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3">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Conclusion</a:t>
            </a: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4826" y="1517600"/>
            <a:ext cx="10774213" cy="4154984"/>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smtClean="0">
                <a:latin typeface="+mj-lt"/>
              </a:rPr>
              <a:t>The </a:t>
            </a:r>
            <a:r>
              <a:rPr lang="en-US" sz="2400" dirty="0">
                <a:latin typeface="+mj-lt"/>
              </a:rPr>
              <a:t>quantification and extraction of functional connectivity patterns using scalp EEG can generate important features that can be used to classify the type of epilepsy. The patterns extracted by performing coherence analysis revealed </a:t>
            </a:r>
            <a:r>
              <a:rPr lang="en-US" sz="2400" i="1" dirty="0">
                <a:latin typeface="+mj-lt"/>
              </a:rPr>
              <a:t>different characteristics of each type of </a:t>
            </a:r>
            <a:r>
              <a:rPr lang="en-US" sz="2400" i="1" dirty="0" smtClean="0">
                <a:latin typeface="+mj-lt"/>
              </a:rPr>
              <a:t>Epileptic Discharges (EDs) </a:t>
            </a:r>
            <a:r>
              <a:rPr lang="en-US" sz="2400" i="1" dirty="0">
                <a:latin typeface="+mj-lt"/>
              </a:rPr>
              <a:t>exhibited in different frequency </a:t>
            </a:r>
            <a:r>
              <a:rPr lang="en-US" sz="2400" i="1" dirty="0" smtClean="0">
                <a:latin typeface="+mj-lt"/>
              </a:rPr>
              <a:t>bands. </a:t>
            </a:r>
          </a:p>
          <a:p>
            <a:pPr algn="just"/>
            <a:endParaRPr lang="en-US" sz="2400" i="1" dirty="0" smtClean="0">
              <a:latin typeface="+mj-lt"/>
            </a:endParaRPr>
          </a:p>
          <a:p>
            <a:pPr marL="342900" indent="-342900" algn="just">
              <a:buFont typeface="Wingdings" panose="05000000000000000000" pitchFamily="2" charset="2"/>
              <a:buChar char="Ø"/>
            </a:pPr>
            <a:r>
              <a:rPr lang="en-US" sz="2400" dirty="0">
                <a:latin typeface="+mj-lt"/>
              </a:rPr>
              <a:t>T</a:t>
            </a:r>
            <a:r>
              <a:rPr lang="en-US" sz="2400" dirty="0" smtClean="0">
                <a:latin typeface="+mj-lt"/>
              </a:rPr>
              <a:t>he outcome of the connectivity analysis by using cross-correlation has to be interpreted with care. This method does not provide causality assessment, where the flow of information cannot be determined. The aforementioned case leads to the limitation of the interpretation of the results</a:t>
            </a:r>
          </a:p>
          <a:p>
            <a:pPr marL="342900" indent="-342900" algn="just">
              <a:buFontTx/>
              <a:buChar char="-"/>
            </a:pPr>
            <a:endParaRPr lang="en-US" sz="2400" dirty="0" smtClean="0">
              <a:latin typeface="+mj-lt"/>
            </a:endParaRPr>
          </a:p>
        </p:txBody>
      </p:sp>
      <p:sp>
        <p:nvSpPr>
          <p:cNvPr id="9" name="Rectangle 8"/>
          <p:cNvSpPr/>
          <p:nvPr/>
        </p:nvSpPr>
        <p:spPr>
          <a:xfrm>
            <a:off x="5504944" y="740123"/>
            <a:ext cx="7891016" cy="6442710"/>
          </a:xfrm>
          <a:prstGeom prst="rect">
            <a:avLst/>
          </a:prstGeom>
          <a:blipFill dpi="0" rotWithShape="1">
            <a:blip r:embed="rId4">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71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Introduction</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5037" y="1422614"/>
            <a:ext cx="3159293" cy="2308324"/>
          </a:xfrm>
          <a:prstGeom prst="rect">
            <a:avLst/>
          </a:prstGeom>
          <a:noFill/>
        </p:spPr>
        <p:txBody>
          <a:bodyPr wrap="square" rtlCol="0">
            <a:spAutoFit/>
          </a:bodyPr>
          <a:lstStyle/>
          <a:p>
            <a:pPr algn="just"/>
            <a:r>
              <a:rPr lang="en-US" b="1" i="1" dirty="0" smtClean="0">
                <a:latin typeface="+mj-lt"/>
              </a:rPr>
              <a:t>EPILEPSY</a:t>
            </a:r>
            <a:r>
              <a:rPr lang="en-US" dirty="0" smtClean="0">
                <a:latin typeface="+mj-lt"/>
              </a:rPr>
              <a:t> </a:t>
            </a:r>
            <a:r>
              <a:rPr lang="en-US" dirty="0" smtClean="0">
                <a:latin typeface="+mj-lt"/>
              </a:rPr>
              <a:t>is a chronic disorder and is one of the most common neurological disorders affecting approximately 0.5 – 1 % of the entire population. The major characteristic which defines the disorder is the recurrent unprovoked seizures.</a:t>
            </a:r>
            <a:r>
              <a:rPr lang="en-US" dirty="0">
                <a:latin typeface="+mj-lt"/>
              </a:rPr>
              <a:t> </a:t>
            </a:r>
            <a:endParaRPr lang="en-US" dirty="0" smtClean="0">
              <a:latin typeface="+mj-lt"/>
            </a:endParaRPr>
          </a:p>
        </p:txBody>
      </p:sp>
      <p:sp>
        <p:nvSpPr>
          <p:cNvPr id="19" name="Rectangle 18"/>
          <p:cNvSpPr/>
          <p:nvPr/>
        </p:nvSpPr>
        <p:spPr>
          <a:xfrm>
            <a:off x="203200" y="4100381"/>
            <a:ext cx="3566160" cy="1507939"/>
          </a:xfrm>
          <a:prstGeom prst="rect">
            <a:avLst/>
          </a:prstGeom>
          <a:blipFill>
            <a:blip r:embed="rId3">
              <a:alphaModFix am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3915728" y="1574800"/>
            <a:ext cx="0" cy="4033520"/>
          </a:xfrm>
          <a:prstGeom prst="line">
            <a:avLst/>
          </a:prstGeom>
          <a:ln w="28575">
            <a:solidFill>
              <a:srgbClr val="245A8C"/>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11569" y="4444449"/>
            <a:ext cx="3521392" cy="1200329"/>
          </a:xfrm>
          <a:prstGeom prst="rect">
            <a:avLst/>
          </a:prstGeom>
          <a:noFill/>
        </p:spPr>
        <p:txBody>
          <a:bodyPr wrap="square" rtlCol="0">
            <a:spAutoFit/>
          </a:bodyPr>
          <a:lstStyle/>
          <a:p>
            <a:pPr algn="just"/>
            <a:r>
              <a:rPr lang="en-US" dirty="0">
                <a:latin typeface="+mj-lt"/>
              </a:rPr>
              <a:t>Due </a:t>
            </a:r>
            <a:r>
              <a:rPr lang="en-US" dirty="0">
                <a:latin typeface="+mj-lt"/>
              </a:rPr>
              <a:t>to the </a:t>
            </a:r>
            <a:r>
              <a:rPr lang="en-US" b="1" i="1" dirty="0">
                <a:latin typeface="+mj-lt"/>
              </a:rPr>
              <a:t>unpredictable occurrence of seizures</a:t>
            </a:r>
            <a:r>
              <a:rPr lang="en-US" dirty="0">
                <a:latin typeface="+mj-lt"/>
              </a:rPr>
              <a:t>, the quality of life of epileptic patients might be greatly impacted by this uncertainty. </a:t>
            </a:r>
            <a:endParaRPr lang="en-US" dirty="0">
              <a:latin typeface="+mj-lt"/>
            </a:endParaRPr>
          </a:p>
        </p:txBody>
      </p:sp>
      <p:sp>
        <p:nvSpPr>
          <p:cNvPr id="27" name="TextBox 26"/>
          <p:cNvSpPr txBox="1"/>
          <p:nvPr/>
        </p:nvSpPr>
        <p:spPr>
          <a:xfrm>
            <a:off x="8308998" y="1471664"/>
            <a:ext cx="3624855" cy="1477328"/>
          </a:xfrm>
          <a:prstGeom prst="rect">
            <a:avLst/>
          </a:prstGeom>
          <a:noFill/>
        </p:spPr>
        <p:txBody>
          <a:bodyPr wrap="square" rtlCol="0">
            <a:spAutoFit/>
          </a:bodyPr>
          <a:lstStyle/>
          <a:p>
            <a:pPr algn="just"/>
            <a:r>
              <a:rPr lang="en-US" dirty="0">
                <a:latin typeface="+mj-lt"/>
              </a:rPr>
              <a:t>E</a:t>
            </a:r>
            <a:r>
              <a:rPr lang="en-US" dirty="0" smtClean="0">
                <a:latin typeface="+mj-lt"/>
              </a:rPr>
              <a:t>nhancing </a:t>
            </a:r>
            <a:r>
              <a:rPr lang="en-US" dirty="0">
                <a:latin typeface="+mj-lt"/>
              </a:rPr>
              <a:t>epilepsy diagnosis or even predict the occurrence of </a:t>
            </a:r>
            <a:r>
              <a:rPr lang="en-US" dirty="0">
                <a:latin typeface="+mj-lt"/>
              </a:rPr>
              <a:t>seizures </a:t>
            </a:r>
            <a:r>
              <a:rPr lang="en-US" dirty="0">
                <a:latin typeface="+mj-lt"/>
              </a:rPr>
              <a:t>through </a:t>
            </a:r>
            <a:r>
              <a:rPr lang="en-US" b="1" i="1" dirty="0">
                <a:latin typeface="+mj-lt"/>
              </a:rPr>
              <a:t>Electroencephalogram </a:t>
            </a:r>
            <a:r>
              <a:rPr lang="en-US" b="1" i="1" dirty="0">
                <a:latin typeface="+mj-lt"/>
              </a:rPr>
              <a:t>(EEG) </a:t>
            </a:r>
            <a:r>
              <a:rPr lang="en-US" dirty="0">
                <a:latin typeface="+mj-lt"/>
              </a:rPr>
              <a:t>recordings could lead to </a:t>
            </a:r>
            <a:r>
              <a:rPr lang="en-US" dirty="0">
                <a:latin typeface="+mj-lt"/>
              </a:rPr>
              <a:t>a better </a:t>
            </a:r>
            <a:r>
              <a:rPr lang="en-US" dirty="0">
                <a:latin typeface="+mj-lt"/>
              </a:rPr>
              <a:t>planning and therapeutic </a:t>
            </a:r>
            <a:r>
              <a:rPr lang="en-US" dirty="0">
                <a:latin typeface="+mj-lt"/>
              </a:rPr>
              <a:t>protocols</a:t>
            </a:r>
            <a:r>
              <a:rPr lang="en-US" dirty="0" smtClean="0">
                <a:latin typeface="+mj-lt"/>
              </a:rPr>
              <a:t>.</a:t>
            </a:r>
            <a:endParaRPr lang="en-US" dirty="0">
              <a:latin typeface="+mj-lt"/>
            </a:endParaRPr>
          </a:p>
        </p:txBody>
      </p:sp>
      <p:sp>
        <p:nvSpPr>
          <p:cNvPr id="28" name="Rectangle 27"/>
          <p:cNvSpPr/>
          <p:nvPr/>
        </p:nvSpPr>
        <p:spPr>
          <a:xfrm>
            <a:off x="4263859" y="2721264"/>
            <a:ext cx="948736" cy="922003"/>
          </a:xfrm>
          <a:prstGeom prst="rect">
            <a:avLst/>
          </a:prstGeom>
          <a:blipFill>
            <a:blip r:embed="rId4">
              <a:alphaModFix am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406947" y="2698386"/>
            <a:ext cx="920738" cy="944881"/>
          </a:xfrm>
          <a:prstGeom prst="rect">
            <a:avLst/>
          </a:prstGeom>
          <a:blipFill>
            <a:blip r:embed="rId5">
              <a:alphaModFix am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660647" y="2738157"/>
            <a:ext cx="840286" cy="853958"/>
          </a:xfrm>
          <a:prstGeom prst="rect">
            <a:avLst/>
          </a:prstGeom>
          <a:blipFill>
            <a:blip r:embed="rId6">
              <a:alphaModFix am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8030528" y="1549400"/>
            <a:ext cx="0" cy="4033520"/>
          </a:xfrm>
          <a:prstGeom prst="line">
            <a:avLst/>
          </a:prstGeom>
          <a:ln w="28575">
            <a:solidFill>
              <a:srgbClr val="245A8C"/>
            </a:solidFill>
            <a:prstDash val="dash"/>
          </a:ln>
        </p:spPr>
        <p:style>
          <a:lnRef idx="1">
            <a:schemeClr val="accent1"/>
          </a:lnRef>
          <a:fillRef idx="0">
            <a:schemeClr val="accent1"/>
          </a:fillRef>
          <a:effectRef idx="0">
            <a:schemeClr val="accent1"/>
          </a:effectRef>
          <a:fontRef idx="minor">
            <a:schemeClr val="tx1"/>
          </a:fontRef>
        </p:style>
      </p:cxnSp>
      <p:sp>
        <p:nvSpPr>
          <p:cNvPr id="23" name="Pentagon 22"/>
          <p:cNvSpPr/>
          <p:nvPr/>
        </p:nvSpPr>
        <p:spPr>
          <a:xfrm rot="5400000">
            <a:off x="5492383" y="330531"/>
            <a:ext cx="910690" cy="3472047"/>
          </a:xfrm>
          <a:prstGeom prst="homePlate">
            <a:avLst>
              <a:gd name="adj" fmla="val 29919"/>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949622" y="1660095"/>
            <a:ext cx="2687284" cy="646331"/>
          </a:xfrm>
          <a:prstGeom prst="rect">
            <a:avLst/>
          </a:prstGeom>
          <a:noFill/>
        </p:spPr>
        <p:txBody>
          <a:bodyPr wrap="square" rtlCol="0">
            <a:spAutoFit/>
          </a:bodyPr>
          <a:lstStyle/>
          <a:p>
            <a:pPr algn="just"/>
            <a:r>
              <a:rPr lang="en-US" sz="1200" dirty="0" smtClean="0">
                <a:latin typeface="+mj-lt"/>
              </a:rPr>
              <a:t>of epilepsy patient have had difficulty with a daily life activity due to epilepsy, including …</a:t>
            </a:r>
            <a:endParaRPr lang="en-US" sz="1200" dirty="0">
              <a:latin typeface="+mj-lt"/>
            </a:endParaRPr>
          </a:p>
        </p:txBody>
      </p:sp>
      <p:sp>
        <p:nvSpPr>
          <p:cNvPr id="35" name="TextBox 34"/>
          <p:cNvSpPr txBox="1"/>
          <p:nvPr/>
        </p:nvSpPr>
        <p:spPr>
          <a:xfrm>
            <a:off x="4309141" y="3714606"/>
            <a:ext cx="858171" cy="523220"/>
          </a:xfrm>
          <a:prstGeom prst="rect">
            <a:avLst/>
          </a:prstGeom>
          <a:noFill/>
        </p:spPr>
        <p:txBody>
          <a:bodyPr wrap="square" rtlCol="0">
            <a:spAutoFit/>
          </a:bodyPr>
          <a:lstStyle/>
          <a:p>
            <a:pPr algn="ctr"/>
            <a:r>
              <a:rPr lang="en-US" sz="1400" dirty="0">
                <a:solidFill>
                  <a:schemeClr val="bg2">
                    <a:lumMod val="75000"/>
                  </a:schemeClr>
                </a:solidFill>
              </a:rPr>
              <a:t>59% Driving</a:t>
            </a:r>
          </a:p>
        </p:txBody>
      </p:sp>
      <p:pic>
        <p:nvPicPr>
          <p:cNvPr id="32" name="Picture 31"/>
          <p:cNvPicPr>
            <a:picLocks noChangeAspect="1"/>
          </p:cNvPicPr>
          <p:nvPr/>
        </p:nvPicPr>
        <p:blipFill rotWithShape="1">
          <a:blip r:embed="rId7"/>
          <a:srcRect l="9879" t="19050" r="17721" b="31100"/>
          <a:stretch/>
        </p:blipFill>
        <p:spPr>
          <a:xfrm>
            <a:off x="4359705" y="1654787"/>
            <a:ext cx="701040" cy="609706"/>
          </a:xfrm>
          <a:prstGeom prst="rect">
            <a:avLst/>
          </a:prstGeom>
        </p:spPr>
      </p:pic>
      <p:sp>
        <p:nvSpPr>
          <p:cNvPr id="37" name="TextBox 36"/>
          <p:cNvSpPr txBox="1"/>
          <p:nvPr/>
        </p:nvSpPr>
        <p:spPr>
          <a:xfrm>
            <a:off x="5448172" y="3730964"/>
            <a:ext cx="1048187" cy="523220"/>
          </a:xfrm>
          <a:prstGeom prst="rect">
            <a:avLst/>
          </a:prstGeom>
          <a:noFill/>
        </p:spPr>
        <p:txBody>
          <a:bodyPr wrap="square" rtlCol="0">
            <a:spAutoFit/>
          </a:bodyPr>
          <a:lstStyle/>
          <a:p>
            <a:pPr algn="ctr"/>
            <a:r>
              <a:rPr lang="en-US" sz="1400" dirty="0" smtClean="0">
                <a:solidFill>
                  <a:schemeClr val="bg2">
                    <a:lumMod val="75000"/>
                  </a:schemeClr>
                </a:solidFill>
              </a:rPr>
              <a:t>57% Working</a:t>
            </a:r>
            <a:endParaRPr lang="en-US" sz="1400" dirty="0">
              <a:solidFill>
                <a:schemeClr val="bg2">
                  <a:lumMod val="75000"/>
                </a:schemeClr>
              </a:solidFill>
            </a:endParaRPr>
          </a:p>
        </p:txBody>
      </p:sp>
      <p:sp>
        <p:nvSpPr>
          <p:cNvPr id="38" name="TextBox 37"/>
          <p:cNvSpPr txBox="1"/>
          <p:nvPr/>
        </p:nvSpPr>
        <p:spPr>
          <a:xfrm>
            <a:off x="6556696" y="3730964"/>
            <a:ext cx="1048187" cy="523220"/>
          </a:xfrm>
          <a:prstGeom prst="rect">
            <a:avLst/>
          </a:prstGeom>
          <a:noFill/>
        </p:spPr>
        <p:txBody>
          <a:bodyPr wrap="square" rtlCol="0">
            <a:spAutoFit/>
          </a:bodyPr>
          <a:lstStyle/>
          <a:p>
            <a:pPr algn="ctr"/>
            <a:r>
              <a:rPr lang="en-US" sz="1400" dirty="0" smtClean="0">
                <a:solidFill>
                  <a:schemeClr val="bg2">
                    <a:lumMod val="75000"/>
                  </a:schemeClr>
                </a:solidFill>
              </a:rPr>
              <a:t>52% Socializing</a:t>
            </a:r>
            <a:endParaRPr lang="en-US" sz="1400" dirty="0">
              <a:solidFill>
                <a:schemeClr val="bg2">
                  <a:lumMod val="75000"/>
                </a:schemeClr>
              </a:solidFill>
            </a:endParaRPr>
          </a:p>
        </p:txBody>
      </p:sp>
      <p:sp>
        <p:nvSpPr>
          <p:cNvPr id="40" name="Rectangle 39"/>
          <p:cNvSpPr/>
          <p:nvPr/>
        </p:nvSpPr>
        <p:spPr>
          <a:xfrm>
            <a:off x="8755577" y="2880307"/>
            <a:ext cx="2593290" cy="2739055"/>
          </a:xfrm>
          <a:prstGeom prst="rect">
            <a:avLst/>
          </a:prstGeom>
          <a:blipFill dpi="0" rotWithShape="1">
            <a:blip r:embed="rId8">
              <a:alphaModFix amt="20000"/>
              <a:duotone>
                <a:schemeClr val="accent3">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747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References</a:t>
            </a: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38125" y="959328"/>
            <a:ext cx="11134725" cy="5070619"/>
          </a:xfrm>
          <a:prstGeom prst="rect">
            <a:avLst/>
          </a:prstGeom>
          <a:noFill/>
        </p:spPr>
        <p:txBody>
          <a:bodyPr wrap="square" rtlCol="0" anchor="t">
            <a:spAutoFit/>
          </a:bodyPr>
          <a:lstStyle/>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smtClean="0">
                <a:latin typeface="+mj-lt"/>
                <a:ea typeface="MS Mincho" panose="02020609040205080304" pitchFamily="49" charset="-128"/>
              </a:rPr>
              <a:t>Fisher</a:t>
            </a:r>
            <a:r>
              <a:rPr lang="en-US" sz="1100" dirty="0">
                <a:latin typeface="+mj-lt"/>
                <a:ea typeface="MS Mincho" panose="02020609040205080304" pitchFamily="49" charset="-128"/>
              </a:rPr>
              <a:t>, R. S., Boas, W. V. E., </a:t>
            </a:r>
            <a:r>
              <a:rPr lang="en-US" sz="1100" dirty="0" err="1">
                <a:latin typeface="+mj-lt"/>
                <a:ea typeface="MS Mincho" panose="02020609040205080304" pitchFamily="49" charset="-128"/>
              </a:rPr>
              <a:t>Blume</a:t>
            </a:r>
            <a:r>
              <a:rPr lang="en-US" sz="1100" dirty="0">
                <a:latin typeface="+mj-lt"/>
                <a:ea typeface="MS Mincho" panose="02020609040205080304" pitchFamily="49" charset="-128"/>
              </a:rPr>
              <a:t>, W., </a:t>
            </a:r>
            <a:r>
              <a:rPr lang="en-US" sz="1100" dirty="0" err="1">
                <a:latin typeface="+mj-lt"/>
                <a:ea typeface="MS Mincho" panose="02020609040205080304" pitchFamily="49" charset="-128"/>
              </a:rPr>
              <a:t>Elger</a:t>
            </a:r>
            <a:r>
              <a:rPr lang="en-US" sz="1100" dirty="0">
                <a:latin typeface="+mj-lt"/>
                <a:ea typeface="MS Mincho" panose="02020609040205080304" pitchFamily="49" charset="-128"/>
              </a:rPr>
              <a:t>, C., </a:t>
            </a:r>
            <a:r>
              <a:rPr lang="en-US" sz="1100" dirty="0" err="1">
                <a:latin typeface="+mj-lt"/>
                <a:ea typeface="MS Mincho" panose="02020609040205080304" pitchFamily="49" charset="-128"/>
              </a:rPr>
              <a:t>Genton</a:t>
            </a:r>
            <a:r>
              <a:rPr lang="en-US" sz="1100" dirty="0">
                <a:latin typeface="+mj-lt"/>
                <a:ea typeface="MS Mincho" panose="02020609040205080304" pitchFamily="49" charset="-128"/>
              </a:rPr>
              <a:t>, P., Lee, P., &amp; Engel, J. (2005). Epileptic seizures and epilepsy: definitions proposed by the International League Against Epilepsy (ILAE) and the International Bureau for Epilepsy (IBE). </a:t>
            </a:r>
            <a:r>
              <a:rPr lang="en-US" sz="1100" dirty="0" err="1">
                <a:latin typeface="+mj-lt"/>
                <a:ea typeface="MS Mincho" panose="02020609040205080304" pitchFamily="49" charset="-128"/>
              </a:rPr>
              <a:t>Epilepsia</a:t>
            </a:r>
            <a:r>
              <a:rPr lang="en-US" sz="1100" dirty="0">
                <a:latin typeface="+mj-lt"/>
                <a:ea typeface="MS Mincho" panose="02020609040205080304" pitchFamily="49" charset="-128"/>
              </a:rPr>
              <a:t>, 46(4), 470-472.</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smtClean="0">
                <a:latin typeface="+mj-lt"/>
                <a:ea typeface="MS Mincho" panose="02020609040205080304" pitchFamily="49" charset="-128"/>
              </a:rPr>
              <a:t>van </a:t>
            </a:r>
            <a:r>
              <a:rPr lang="en-US" sz="1100" dirty="0" err="1">
                <a:latin typeface="+mj-lt"/>
                <a:ea typeface="MS Mincho" panose="02020609040205080304" pitchFamily="49" charset="-128"/>
              </a:rPr>
              <a:t>Mierlo</a:t>
            </a:r>
            <a:r>
              <a:rPr lang="en-US" sz="1100" dirty="0">
                <a:latin typeface="+mj-lt"/>
                <a:ea typeface="MS Mincho" panose="02020609040205080304" pitchFamily="49" charset="-128"/>
              </a:rPr>
              <a:t>, P., </a:t>
            </a:r>
            <a:r>
              <a:rPr lang="en-US" sz="1100" dirty="0" err="1">
                <a:latin typeface="+mj-lt"/>
                <a:ea typeface="MS Mincho" panose="02020609040205080304" pitchFamily="49" charset="-128"/>
              </a:rPr>
              <a:t>Papadopoulou</a:t>
            </a:r>
            <a:r>
              <a:rPr lang="en-US" sz="1100" dirty="0">
                <a:latin typeface="+mj-lt"/>
                <a:ea typeface="MS Mincho" panose="02020609040205080304" pitchFamily="49" charset="-128"/>
              </a:rPr>
              <a:t>, M., </a:t>
            </a:r>
            <a:r>
              <a:rPr lang="en-US" sz="1100" dirty="0" err="1">
                <a:latin typeface="+mj-lt"/>
                <a:ea typeface="MS Mincho" panose="02020609040205080304" pitchFamily="49" charset="-128"/>
              </a:rPr>
              <a:t>Carrette</a:t>
            </a:r>
            <a:r>
              <a:rPr lang="en-US" sz="1100" dirty="0">
                <a:latin typeface="+mj-lt"/>
                <a:ea typeface="MS Mincho" panose="02020609040205080304" pitchFamily="49" charset="-128"/>
              </a:rPr>
              <a:t>, E., Boon, P., </a:t>
            </a:r>
            <a:r>
              <a:rPr lang="en-US" sz="1100" dirty="0" err="1">
                <a:latin typeface="+mj-lt"/>
                <a:ea typeface="MS Mincho" panose="02020609040205080304" pitchFamily="49" charset="-128"/>
              </a:rPr>
              <a:t>Vandenberghe</a:t>
            </a:r>
            <a:r>
              <a:rPr lang="en-US" sz="1100" dirty="0">
                <a:latin typeface="+mj-lt"/>
                <a:ea typeface="MS Mincho" panose="02020609040205080304" pitchFamily="49" charset="-128"/>
              </a:rPr>
              <a:t>, S., </a:t>
            </a:r>
            <a:r>
              <a:rPr lang="en-US" sz="1100" dirty="0" err="1">
                <a:latin typeface="+mj-lt"/>
                <a:ea typeface="MS Mincho" panose="02020609040205080304" pitchFamily="49" charset="-128"/>
              </a:rPr>
              <a:t>Vonck</a:t>
            </a:r>
            <a:r>
              <a:rPr lang="en-US" sz="1100" dirty="0">
                <a:latin typeface="+mj-lt"/>
                <a:ea typeface="MS Mincho" panose="02020609040205080304" pitchFamily="49" charset="-128"/>
              </a:rPr>
              <a:t>, K., &amp; </a:t>
            </a:r>
            <a:r>
              <a:rPr lang="en-US" sz="1100" dirty="0" err="1">
                <a:latin typeface="+mj-lt"/>
                <a:ea typeface="MS Mincho" panose="02020609040205080304" pitchFamily="49" charset="-128"/>
              </a:rPr>
              <a:t>Marinazzo</a:t>
            </a:r>
            <a:r>
              <a:rPr lang="en-US" sz="1100" dirty="0">
                <a:latin typeface="+mj-lt"/>
                <a:ea typeface="MS Mincho" panose="02020609040205080304" pitchFamily="49" charset="-128"/>
              </a:rPr>
              <a:t>, D. (2014). Functional brain connectivity from EEG in epilepsy: Seizure prediction and epileptogenic focus localization. Progress in neurobiology, 121, 19-35.</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smtClean="0">
                <a:latin typeface="+mj-lt"/>
                <a:ea typeface="MS Mincho" panose="02020609040205080304" pitchFamily="49" charset="-128"/>
              </a:rPr>
              <a:t>Brodie</a:t>
            </a:r>
            <a:r>
              <a:rPr lang="en-US" sz="1100" dirty="0">
                <a:latin typeface="+mj-lt"/>
                <a:ea typeface="MS Mincho" panose="02020609040205080304" pitchFamily="49" charset="-128"/>
              </a:rPr>
              <a:t>, M. J., &amp; Kwan, P. (2002). Staged approach to epilepsy management. Neurology, 58(8 </a:t>
            </a:r>
            <a:r>
              <a:rPr lang="en-US" sz="1100" dirty="0" err="1">
                <a:latin typeface="+mj-lt"/>
                <a:ea typeface="MS Mincho" panose="02020609040205080304" pitchFamily="49" charset="-128"/>
              </a:rPr>
              <a:t>suppl</a:t>
            </a:r>
            <a:r>
              <a:rPr lang="en-US" sz="1100" dirty="0">
                <a:latin typeface="+mj-lt"/>
                <a:ea typeface="MS Mincho" panose="02020609040205080304" pitchFamily="49" charset="-128"/>
              </a:rPr>
              <a:t> 5), S2-S8.B. </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smtClean="0">
                <a:latin typeface="+mj-lt"/>
                <a:ea typeface="MS Mincho" panose="02020609040205080304" pitchFamily="49" charset="-128"/>
              </a:rPr>
              <a:t>S</a:t>
            </a:r>
            <a:r>
              <a:rPr lang="en-US" sz="1100" dirty="0">
                <a:latin typeface="+mj-lt"/>
                <a:ea typeface="MS Mincho" panose="02020609040205080304" pitchFamily="49" charset="-128"/>
              </a:rPr>
              <a:t>. </a:t>
            </a:r>
            <a:r>
              <a:rPr lang="en-US" sz="1100" dirty="0" err="1">
                <a:latin typeface="+mj-lt"/>
                <a:ea typeface="MS Mincho" panose="02020609040205080304" pitchFamily="49" charset="-128"/>
              </a:rPr>
              <a:t>Sargolzaei</a:t>
            </a:r>
            <a:r>
              <a:rPr lang="en-US" sz="1100" dirty="0">
                <a:latin typeface="+mj-lt"/>
                <a:ea typeface="MS Mincho" panose="02020609040205080304" pitchFamily="49" charset="-128"/>
              </a:rPr>
              <a:t> , M. </a:t>
            </a:r>
            <a:r>
              <a:rPr lang="en-US" sz="1100" dirty="0" err="1">
                <a:latin typeface="+mj-lt"/>
                <a:ea typeface="MS Mincho" panose="02020609040205080304" pitchFamily="49" charset="-128"/>
              </a:rPr>
              <a:t>Cabrerizo</a:t>
            </a:r>
            <a:r>
              <a:rPr lang="en-US" sz="1100" dirty="0">
                <a:latin typeface="+mj-lt"/>
                <a:ea typeface="MS Mincho" panose="02020609040205080304" pitchFamily="49" charset="-128"/>
              </a:rPr>
              <a:t>, M. </a:t>
            </a:r>
            <a:r>
              <a:rPr lang="en-US" sz="1100" dirty="0" err="1">
                <a:latin typeface="+mj-lt"/>
                <a:ea typeface="MS Mincho" panose="02020609040205080304" pitchFamily="49" charset="-128"/>
              </a:rPr>
              <a:t>Goryawala</a:t>
            </a:r>
            <a:r>
              <a:rPr lang="en-US" sz="1100" dirty="0">
                <a:latin typeface="+mj-lt"/>
                <a:ea typeface="MS Mincho" panose="02020609040205080304" pitchFamily="49" charset="-128"/>
              </a:rPr>
              <a:t>, A. Salah </a:t>
            </a:r>
            <a:r>
              <a:rPr lang="en-US" sz="1100" dirty="0" err="1">
                <a:latin typeface="+mj-lt"/>
                <a:ea typeface="MS Mincho" panose="02020609040205080304" pitchFamily="49" charset="-128"/>
              </a:rPr>
              <a:t>Eddin</a:t>
            </a:r>
            <a:r>
              <a:rPr lang="en-US" sz="1100" dirty="0">
                <a:latin typeface="+mj-lt"/>
                <a:ea typeface="MS Mincho" panose="02020609040205080304" pitchFamily="49" charset="-128"/>
              </a:rPr>
              <a:t>, “</a:t>
            </a:r>
            <a:r>
              <a:rPr lang="en-US" sz="1100" dirty="0" smtClean="0">
                <a:latin typeface="+mj-lt"/>
                <a:ea typeface="MS Mincho" panose="02020609040205080304" pitchFamily="49" charset="-128"/>
              </a:rPr>
              <a:t>Scalp EEG </a:t>
            </a:r>
            <a:r>
              <a:rPr lang="en-US" sz="1100" dirty="0">
                <a:latin typeface="+mj-lt"/>
                <a:ea typeface="MS Mincho" panose="02020609040205080304" pitchFamily="49" charset="-128"/>
              </a:rPr>
              <a:t>Brain Functional Connectivity Networks in Pediatric Epilepsy</a:t>
            </a:r>
            <a:r>
              <a:rPr lang="en-US" sz="1100" dirty="0" smtClean="0">
                <a:latin typeface="+mj-lt"/>
                <a:ea typeface="MS Mincho" panose="02020609040205080304" pitchFamily="49" charset="-128"/>
              </a:rPr>
              <a:t>”, Computers </a:t>
            </a:r>
            <a:r>
              <a:rPr lang="en-US" sz="1100" dirty="0">
                <a:latin typeface="+mj-lt"/>
                <a:ea typeface="MS Mincho" panose="02020609040205080304" pitchFamily="49" charset="-128"/>
              </a:rPr>
              <a:t>in Biology and Medicine, Vol. 56 pp. 158-166, Jan. 2015.</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smtClean="0">
                <a:latin typeface="+mj-lt"/>
                <a:ea typeface="MS Mincho" panose="02020609040205080304" pitchFamily="49" charset="-128"/>
              </a:rPr>
              <a:t>S</a:t>
            </a:r>
            <a:r>
              <a:rPr lang="en-US" sz="1100" dirty="0">
                <a:latin typeface="+mj-lt"/>
                <a:ea typeface="MS Mincho" panose="02020609040205080304" pitchFamily="49" charset="-128"/>
              </a:rPr>
              <a:t>. </a:t>
            </a:r>
            <a:r>
              <a:rPr lang="en-US" sz="1100" dirty="0" err="1">
                <a:latin typeface="+mj-lt"/>
                <a:ea typeface="MS Mincho" panose="02020609040205080304" pitchFamily="49" charset="-128"/>
              </a:rPr>
              <a:t>Sargolzaei</a:t>
            </a:r>
            <a:r>
              <a:rPr lang="en-US" sz="1100" dirty="0">
                <a:latin typeface="+mj-lt"/>
                <a:ea typeface="MS Mincho" panose="02020609040205080304" pitchFamily="49" charset="-128"/>
              </a:rPr>
              <a:t>, M. </a:t>
            </a:r>
            <a:r>
              <a:rPr lang="en-US" sz="1100" dirty="0" err="1">
                <a:latin typeface="+mj-lt"/>
                <a:ea typeface="MS Mincho" panose="02020609040205080304" pitchFamily="49" charset="-128"/>
              </a:rPr>
              <a:t>Cabrerizo</a:t>
            </a:r>
            <a:r>
              <a:rPr lang="en-US" sz="1100" dirty="0">
                <a:latin typeface="+mj-lt"/>
                <a:ea typeface="MS Mincho" panose="02020609040205080304" pitchFamily="49" charset="-128"/>
              </a:rPr>
              <a:t>, A. </a:t>
            </a:r>
            <a:r>
              <a:rPr lang="en-US" sz="1100" dirty="0" err="1">
                <a:latin typeface="+mj-lt"/>
                <a:ea typeface="MS Mincho" panose="02020609040205080304" pitchFamily="49" charset="-128"/>
              </a:rPr>
              <a:t>Sargolzaei</a:t>
            </a:r>
            <a:r>
              <a:rPr lang="en-US" sz="1100" dirty="0">
                <a:latin typeface="+mj-lt"/>
                <a:ea typeface="MS Mincho" panose="02020609040205080304" pitchFamily="49" charset="-128"/>
              </a:rPr>
              <a:t>, S. </a:t>
            </a:r>
            <a:r>
              <a:rPr lang="en-US" sz="1100" dirty="0" err="1">
                <a:latin typeface="+mj-lt"/>
                <a:ea typeface="MS Mincho" panose="02020609040205080304" pitchFamily="49" charset="-128"/>
              </a:rPr>
              <a:t>Noei</a:t>
            </a:r>
            <a:r>
              <a:rPr lang="en-US" sz="1100" dirty="0">
                <a:latin typeface="+mj-lt"/>
                <a:ea typeface="MS Mincho" panose="02020609040205080304" pitchFamily="49" charset="-128"/>
              </a:rPr>
              <a:t>, H. </a:t>
            </a:r>
            <a:r>
              <a:rPr lang="en-US" sz="1100" dirty="0" err="1">
                <a:latin typeface="+mj-lt"/>
                <a:ea typeface="MS Mincho" panose="02020609040205080304" pitchFamily="49" charset="-128"/>
              </a:rPr>
              <a:t>Rajaei</a:t>
            </a:r>
            <a:r>
              <a:rPr lang="en-US" sz="1100" dirty="0">
                <a:latin typeface="+mj-lt"/>
                <a:ea typeface="MS Mincho" panose="02020609040205080304" pitchFamily="49" charset="-128"/>
              </a:rPr>
              <a:t>, A. Salah </a:t>
            </a:r>
            <a:r>
              <a:rPr lang="en-US" sz="1100" dirty="0" err="1">
                <a:latin typeface="+mj-lt"/>
                <a:ea typeface="MS Mincho" panose="02020609040205080304" pitchFamily="49" charset="-128"/>
              </a:rPr>
              <a:t>Eddin</a:t>
            </a:r>
            <a:r>
              <a:rPr lang="en-US" sz="1100" dirty="0">
                <a:latin typeface="+mj-lt"/>
                <a:ea typeface="MS Mincho" panose="02020609040205080304" pitchFamily="49" charset="-128"/>
              </a:rPr>
              <a:t>, A. Pinzon-</a:t>
            </a:r>
            <a:r>
              <a:rPr lang="en-US" sz="1100" dirty="0" err="1">
                <a:latin typeface="+mj-lt"/>
                <a:ea typeface="MS Mincho" panose="02020609040205080304" pitchFamily="49" charset="-128"/>
              </a:rPr>
              <a:t>Ardila</a:t>
            </a:r>
            <a:r>
              <a:rPr lang="en-US" sz="1100" dirty="0">
                <a:latin typeface="+mj-lt"/>
                <a:ea typeface="MS Mincho" panose="02020609040205080304" pitchFamily="49" charset="-128"/>
              </a:rPr>
              <a:t>, S. M. Gonzalez Arias, P. </a:t>
            </a:r>
            <a:r>
              <a:rPr lang="en-US" sz="1100" dirty="0" err="1">
                <a:latin typeface="+mj-lt"/>
                <a:ea typeface="MS Mincho" panose="02020609040205080304" pitchFamily="49" charset="-128"/>
              </a:rPr>
              <a:t>Jayakar</a:t>
            </a:r>
            <a:r>
              <a:rPr lang="en-US" sz="1100" dirty="0">
                <a:latin typeface="+mj-lt"/>
                <a:ea typeface="MS Mincho" panose="02020609040205080304" pitchFamily="49" charset="-128"/>
              </a:rPr>
              <a:t> and M. </a:t>
            </a:r>
            <a:r>
              <a:rPr lang="en-US" sz="1100" dirty="0" err="1">
                <a:latin typeface="+mj-lt"/>
                <a:ea typeface="MS Mincho" panose="02020609040205080304" pitchFamily="49" charset="-128"/>
              </a:rPr>
              <a:t>Adjouadi</a:t>
            </a:r>
            <a:r>
              <a:rPr lang="en-US" sz="1100" dirty="0">
                <a:latin typeface="+mj-lt"/>
                <a:ea typeface="MS Mincho" panose="02020609040205080304" pitchFamily="49" charset="-128"/>
              </a:rPr>
              <a:t>, “A probabilistic approach for pediatric epilepsy diagnosis using brain functional connectivity networks,” BMC Bioinformatics, Vol. 16, Suppl. 7, April 2015</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smtClean="0">
                <a:latin typeface="+mj-lt"/>
                <a:ea typeface="MS Mincho" panose="02020609040205080304" pitchFamily="49" charset="-128"/>
              </a:rPr>
              <a:t>Salah </a:t>
            </a:r>
            <a:r>
              <a:rPr lang="en-US" sz="1100" dirty="0" err="1">
                <a:latin typeface="+mj-lt"/>
                <a:ea typeface="MS Mincho" panose="02020609040205080304" pitchFamily="49" charset="-128"/>
              </a:rPr>
              <a:t>Eddin</a:t>
            </a:r>
            <a:r>
              <a:rPr lang="en-US" sz="1100" dirty="0">
                <a:latin typeface="+mj-lt"/>
                <a:ea typeface="MS Mincho" panose="02020609040205080304" pitchFamily="49" charset="-128"/>
              </a:rPr>
              <a:t>, J. Wang, W. Wu, S. </a:t>
            </a:r>
            <a:r>
              <a:rPr lang="en-US" sz="1100" dirty="0" err="1">
                <a:latin typeface="+mj-lt"/>
                <a:ea typeface="MS Mincho" panose="02020609040205080304" pitchFamily="49" charset="-128"/>
              </a:rPr>
              <a:t>Sargolzaei</a:t>
            </a:r>
            <a:r>
              <a:rPr lang="en-US" sz="1100" dirty="0">
                <a:latin typeface="+mj-lt"/>
                <a:ea typeface="MS Mincho" panose="02020609040205080304" pitchFamily="49" charset="-128"/>
              </a:rPr>
              <a:t>, B. Bjornson,  R. Jones, W.D. Gaillard, and M. </a:t>
            </a:r>
            <a:r>
              <a:rPr lang="en-US" sz="1100" dirty="0" err="1">
                <a:latin typeface="+mj-lt"/>
                <a:ea typeface="MS Mincho" panose="02020609040205080304" pitchFamily="49" charset="-128"/>
              </a:rPr>
              <a:t>Adjouadi</a:t>
            </a:r>
            <a:r>
              <a:rPr lang="en-US" sz="1100" dirty="0">
                <a:latin typeface="+mj-lt"/>
                <a:ea typeface="MS Mincho" panose="02020609040205080304" pitchFamily="49" charset="-128"/>
              </a:rPr>
              <a:t>,  “The Effects of Pediatric Epilepsy on a Language </a:t>
            </a:r>
            <a:r>
              <a:rPr lang="en-US" sz="1100" dirty="0" err="1">
                <a:latin typeface="+mj-lt"/>
                <a:ea typeface="MS Mincho" panose="02020609040205080304" pitchFamily="49" charset="-128"/>
              </a:rPr>
              <a:t>Connectome</a:t>
            </a:r>
            <a:r>
              <a:rPr lang="en-US" sz="1100" dirty="0">
                <a:latin typeface="+mj-lt"/>
                <a:ea typeface="MS Mincho" panose="02020609040205080304" pitchFamily="49" charset="-128"/>
              </a:rPr>
              <a:t>”, Human Brain Mapping, Vol. 35 (12), pp. 5996–6010, December 2014</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smtClean="0">
                <a:latin typeface="+mj-lt"/>
                <a:ea typeface="MS Mincho" panose="02020609040205080304" pitchFamily="49" charset="-128"/>
              </a:rPr>
              <a:t>Delorme</a:t>
            </a:r>
            <a:r>
              <a:rPr lang="en-US" sz="1100" dirty="0">
                <a:latin typeface="+mj-lt"/>
                <a:ea typeface="MS Mincho" panose="02020609040205080304" pitchFamily="49" charset="-128"/>
              </a:rPr>
              <a:t>, A., &amp; </a:t>
            </a:r>
            <a:r>
              <a:rPr lang="en-US" sz="1100" dirty="0" err="1">
                <a:latin typeface="+mj-lt"/>
                <a:ea typeface="MS Mincho" panose="02020609040205080304" pitchFamily="49" charset="-128"/>
              </a:rPr>
              <a:t>Makeig</a:t>
            </a:r>
            <a:r>
              <a:rPr lang="en-US" sz="1100" dirty="0">
                <a:latin typeface="+mj-lt"/>
                <a:ea typeface="MS Mincho" panose="02020609040205080304" pitchFamily="49" charset="-128"/>
              </a:rPr>
              <a:t>, S. (2004). EEGLAB: an open source toolbox for analysis of single-trial EEG dynamics including independent component analysis. Journal of neuroscience methods, 134(1), 9-21.</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err="1" smtClean="0">
                <a:latin typeface="+mj-lt"/>
                <a:ea typeface="MS Mincho" panose="02020609040205080304" pitchFamily="49" charset="-128"/>
              </a:rPr>
              <a:t>Shafi</a:t>
            </a:r>
            <a:r>
              <a:rPr lang="en-US" sz="1100" dirty="0">
                <a:latin typeface="+mj-lt"/>
                <a:ea typeface="MS Mincho" panose="02020609040205080304" pitchFamily="49" charset="-128"/>
              </a:rPr>
              <a:t>, M. M., Westover, M. B., </a:t>
            </a:r>
            <a:r>
              <a:rPr lang="en-US" sz="1100" dirty="0" err="1">
                <a:latin typeface="+mj-lt"/>
                <a:ea typeface="MS Mincho" panose="02020609040205080304" pitchFamily="49" charset="-128"/>
              </a:rPr>
              <a:t>Oberman</a:t>
            </a:r>
            <a:r>
              <a:rPr lang="en-US" sz="1100" dirty="0">
                <a:latin typeface="+mj-lt"/>
                <a:ea typeface="MS Mincho" panose="02020609040205080304" pitchFamily="49" charset="-128"/>
              </a:rPr>
              <a:t>, L., Cash, S. S., &amp; </a:t>
            </a:r>
            <a:r>
              <a:rPr lang="en-US" sz="1100" dirty="0" err="1">
                <a:latin typeface="+mj-lt"/>
                <a:ea typeface="MS Mincho" panose="02020609040205080304" pitchFamily="49" charset="-128"/>
              </a:rPr>
              <a:t>Pascual</a:t>
            </a:r>
            <a:r>
              <a:rPr lang="en-US" sz="1100" dirty="0">
                <a:latin typeface="+mj-lt"/>
                <a:ea typeface="MS Mincho" panose="02020609040205080304" pitchFamily="49" charset="-128"/>
              </a:rPr>
              <a:t>-Leone, A. (2014). Modulation of EEG functional connectivity networks in subjects undergoing repetitive transcranial magnetic stimulation. Brain topography, 27(1), 172-191.</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err="1" smtClean="0">
                <a:latin typeface="+mj-lt"/>
                <a:ea typeface="MS Mincho" panose="02020609040205080304" pitchFamily="49" charset="-128"/>
              </a:rPr>
              <a:t>Dodel</a:t>
            </a:r>
            <a:r>
              <a:rPr lang="en-US" sz="1100" dirty="0">
                <a:latin typeface="+mj-lt"/>
                <a:ea typeface="MS Mincho" panose="02020609040205080304" pitchFamily="49" charset="-128"/>
              </a:rPr>
              <a:t>, S., Herrmann, J. M., &amp; Geisel, T. (2002). Functional connectivity by cross-correlation clustering. </a:t>
            </a:r>
            <a:r>
              <a:rPr lang="en-US" sz="1100" dirty="0" err="1">
                <a:latin typeface="+mj-lt"/>
                <a:ea typeface="MS Mincho" panose="02020609040205080304" pitchFamily="49" charset="-128"/>
              </a:rPr>
              <a:t>Neurocomputing</a:t>
            </a:r>
            <a:r>
              <a:rPr lang="en-US" sz="1100" dirty="0">
                <a:latin typeface="+mj-lt"/>
                <a:ea typeface="MS Mincho" panose="02020609040205080304" pitchFamily="49" charset="-128"/>
              </a:rPr>
              <a:t>, 44, 1065-1070.</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err="1" smtClean="0">
                <a:latin typeface="+mj-lt"/>
                <a:ea typeface="MS Mincho" panose="02020609040205080304" pitchFamily="49" charset="-128"/>
              </a:rPr>
              <a:t>Siggiridou</a:t>
            </a:r>
            <a:r>
              <a:rPr lang="en-US" sz="1100" dirty="0">
                <a:latin typeface="+mj-lt"/>
                <a:ea typeface="MS Mincho" panose="02020609040205080304" pitchFamily="49" charset="-128"/>
              </a:rPr>
              <a:t>, E., </a:t>
            </a:r>
            <a:r>
              <a:rPr lang="en-US" sz="1100" dirty="0" err="1">
                <a:latin typeface="+mj-lt"/>
                <a:ea typeface="MS Mincho" panose="02020609040205080304" pitchFamily="49" charset="-128"/>
              </a:rPr>
              <a:t>Kugiumtzis</a:t>
            </a:r>
            <a:r>
              <a:rPr lang="en-US" sz="1100" dirty="0">
                <a:latin typeface="+mj-lt"/>
                <a:ea typeface="MS Mincho" panose="02020609040205080304" pitchFamily="49" charset="-128"/>
              </a:rPr>
              <a:t>, D. and </a:t>
            </a:r>
            <a:r>
              <a:rPr lang="en-US" sz="1100" dirty="0" err="1">
                <a:latin typeface="+mj-lt"/>
                <a:ea typeface="MS Mincho" panose="02020609040205080304" pitchFamily="49" charset="-128"/>
              </a:rPr>
              <a:t>Kimiskidis</a:t>
            </a:r>
            <a:r>
              <a:rPr lang="en-US" sz="1100" dirty="0">
                <a:latin typeface="+mj-lt"/>
                <a:ea typeface="MS Mincho" panose="02020609040205080304" pitchFamily="49" charset="-128"/>
              </a:rPr>
              <a:t>, V.K., 2014. Correlation networks for identifying changes in brain connectivity during epileptiform discharges and transcranial magnetic stimulation. Sensors, 14(7), pp.12585-12597.</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err="1" smtClean="0">
                <a:latin typeface="+mj-lt"/>
                <a:ea typeface="MS Mincho" panose="02020609040205080304" pitchFamily="49" charset="-128"/>
              </a:rPr>
              <a:t>Cascino</a:t>
            </a:r>
            <a:r>
              <a:rPr lang="en-US" sz="1100" dirty="0">
                <a:latin typeface="+mj-lt"/>
                <a:ea typeface="MS Mincho" panose="02020609040205080304" pitchFamily="49" charset="-128"/>
              </a:rPr>
              <a:t>, G. D. (2004). Surgical treatment for epilepsy. Epilepsy research,60(2), 179-186</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err="1" smtClean="0">
                <a:latin typeface="+mj-lt"/>
                <a:ea typeface="MS Mincho" panose="02020609040205080304" pitchFamily="49" charset="-128"/>
              </a:rPr>
              <a:t>Wendling</a:t>
            </a:r>
            <a:r>
              <a:rPr lang="en-US" sz="1100" dirty="0">
                <a:latin typeface="+mj-lt"/>
                <a:ea typeface="MS Mincho" panose="02020609040205080304" pitchFamily="49" charset="-128"/>
              </a:rPr>
              <a:t>, F., Ansari-</a:t>
            </a:r>
            <a:r>
              <a:rPr lang="en-US" sz="1100" dirty="0" err="1">
                <a:latin typeface="+mj-lt"/>
                <a:ea typeface="MS Mincho" panose="02020609040205080304" pitchFamily="49" charset="-128"/>
              </a:rPr>
              <a:t>Asl</a:t>
            </a:r>
            <a:r>
              <a:rPr lang="en-US" sz="1100" dirty="0">
                <a:latin typeface="+mj-lt"/>
                <a:ea typeface="MS Mincho" panose="02020609040205080304" pitchFamily="49" charset="-128"/>
              </a:rPr>
              <a:t>, K., </a:t>
            </a:r>
            <a:r>
              <a:rPr lang="en-US" sz="1100" dirty="0" err="1">
                <a:latin typeface="+mj-lt"/>
                <a:ea typeface="MS Mincho" panose="02020609040205080304" pitchFamily="49" charset="-128"/>
              </a:rPr>
              <a:t>Bartolomei</a:t>
            </a:r>
            <a:r>
              <a:rPr lang="en-US" sz="1100" dirty="0">
                <a:latin typeface="+mj-lt"/>
                <a:ea typeface="MS Mincho" panose="02020609040205080304" pitchFamily="49" charset="-128"/>
              </a:rPr>
              <a:t>, F., &amp; </a:t>
            </a:r>
            <a:r>
              <a:rPr lang="en-US" sz="1100" dirty="0" err="1">
                <a:latin typeface="+mj-lt"/>
                <a:ea typeface="MS Mincho" panose="02020609040205080304" pitchFamily="49" charset="-128"/>
              </a:rPr>
              <a:t>Senhadji</a:t>
            </a:r>
            <a:r>
              <a:rPr lang="en-US" sz="1100" dirty="0">
                <a:latin typeface="+mj-lt"/>
                <a:ea typeface="MS Mincho" panose="02020609040205080304" pitchFamily="49" charset="-128"/>
              </a:rPr>
              <a:t>, L. (2009). From EEG signals to brain connectivity: a model-based evaluation of interdependence measures. Journal of neuroscience methods, 183(1), 9-18.</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err="1" smtClean="0">
                <a:latin typeface="+mj-lt"/>
                <a:ea typeface="MS Mincho" panose="02020609040205080304" pitchFamily="49" charset="-128"/>
              </a:rPr>
              <a:t>Friston</a:t>
            </a:r>
            <a:r>
              <a:rPr lang="en-US" sz="1100" dirty="0">
                <a:latin typeface="+mj-lt"/>
                <a:ea typeface="MS Mincho" panose="02020609040205080304" pitchFamily="49" charset="-128"/>
              </a:rPr>
              <a:t>, K. J. (1994). Functional and effective connectivity in neuroimaging: a synthesis. Human brain mapping, 2(1‐2), 56-78.</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dirty="0" err="1" smtClean="0">
                <a:latin typeface="+mj-lt"/>
                <a:ea typeface="MS Mincho" panose="02020609040205080304" pitchFamily="49" charset="-128"/>
              </a:rPr>
              <a:t>Waites</a:t>
            </a:r>
            <a:r>
              <a:rPr lang="en-US" sz="1100" dirty="0">
                <a:latin typeface="+mj-lt"/>
                <a:ea typeface="MS Mincho" panose="02020609040205080304" pitchFamily="49" charset="-128"/>
              </a:rPr>
              <a:t>, A. B., </a:t>
            </a:r>
            <a:r>
              <a:rPr lang="en-US" sz="1100" dirty="0" err="1">
                <a:latin typeface="+mj-lt"/>
                <a:ea typeface="MS Mincho" panose="02020609040205080304" pitchFamily="49" charset="-128"/>
              </a:rPr>
              <a:t>Briellmann</a:t>
            </a:r>
            <a:r>
              <a:rPr lang="en-US" sz="1100" dirty="0">
                <a:latin typeface="+mj-lt"/>
                <a:ea typeface="MS Mincho" panose="02020609040205080304" pitchFamily="49" charset="-128"/>
              </a:rPr>
              <a:t>, R. S., </a:t>
            </a:r>
            <a:r>
              <a:rPr lang="en-US" sz="1100" dirty="0" err="1">
                <a:latin typeface="+mj-lt"/>
                <a:ea typeface="MS Mincho" panose="02020609040205080304" pitchFamily="49" charset="-128"/>
              </a:rPr>
              <a:t>Saling</a:t>
            </a:r>
            <a:r>
              <a:rPr lang="en-US" sz="1100" dirty="0">
                <a:latin typeface="+mj-lt"/>
                <a:ea typeface="MS Mincho" panose="02020609040205080304" pitchFamily="49" charset="-128"/>
              </a:rPr>
              <a:t>, M. M., Abbott, D. F., &amp; Jackson, G. D. (2006). Functional connectivity networks are disrupted in left temporal lobe epilepsy. Annals of neurology, 59(2), 335-343.</a:t>
            </a:r>
          </a:p>
          <a:p>
            <a:pPr marL="342900" marR="0" lvl="0" indent="-342900" algn="just">
              <a:spcBef>
                <a:spcPts val="0"/>
              </a:spcBef>
              <a:spcAft>
                <a:spcPts val="250"/>
              </a:spcAft>
              <a:buSzPts val="800"/>
              <a:buFont typeface="Times New Roman" panose="02020603050405020304" pitchFamily="18" charset="0"/>
              <a:buAutoNum type="arabicPeriod"/>
              <a:tabLst>
                <a:tab pos="228600" algn="l"/>
              </a:tabLst>
            </a:pPr>
            <a:r>
              <a:rPr lang="en-US" sz="1100" smtClean="0">
                <a:latin typeface="+mj-lt"/>
                <a:ea typeface="MS Mincho" panose="02020609040205080304" pitchFamily="49" charset="-128"/>
              </a:rPr>
              <a:t>Stam</a:t>
            </a:r>
            <a:r>
              <a:rPr lang="en-US" sz="1100" dirty="0">
                <a:latin typeface="+mj-lt"/>
                <a:ea typeface="MS Mincho" panose="02020609040205080304" pitchFamily="49" charset="-128"/>
              </a:rPr>
              <a:t>, C. J., Nolte, G., &amp; </a:t>
            </a:r>
            <a:r>
              <a:rPr lang="en-US" sz="1100" dirty="0" err="1">
                <a:latin typeface="+mj-lt"/>
                <a:ea typeface="MS Mincho" panose="02020609040205080304" pitchFamily="49" charset="-128"/>
              </a:rPr>
              <a:t>Daffertshofer</a:t>
            </a:r>
            <a:r>
              <a:rPr lang="en-US" sz="1100" dirty="0">
                <a:latin typeface="+mj-lt"/>
                <a:ea typeface="MS Mincho" panose="02020609040205080304" pitchFamily="49" charset="-128"/>
              </a:rPr>
              <a:t>, A. (2007). Phase lag index: assessment of functional connectivity from multi-channel EEG and MEG with diminished bias from common sources. Human brain mapping, 28(11), 1178-1193.</a:t>
            </a:r>
          </a:p>
        </p:txBody>
      </p:sp>
    </p:spTree>
    <p:extLst>
      <p:ext uri="{BB962C8B-B14F-4D97-AF65-F5344CB8AC3E}">
        <p14:creationId xmlns:p14="http://schemas.microsoft.com/office/powerpoint/2010/main" val="1033261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379844" y="-1"/>
            <a:ext cx="5812155" cy="6153151"/>
          </a:xfrm>
          <a:prstGeom prst="rect">
            <a:avLst/>
          </a:prstGeom>
          <a:solidFill>
            <a:srgbClr val="255A8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06440" y="2283002"/>
            <a:ext cx="6385560" cy="1323439"/>
          </a:xfrm>
          <a:prstGeom prst="rect">
            <a:avLst/>
          </a:prstGeom>
          <a:noFill/>
        </p:spPr>
        <p:txBody>
          <a:bodyPr wrap="square" rtlCol="0">
            <a:spAutoFit/>
          </a:bodyPr>
          <a:lstStyle/>
          <a:p>
            <a:pPr algn="ctr"/>
            <a:r>
              <a:rPr lang="en-US" sz="4000" dirty="0" smtClean="0">
                <a:solidFill>
                  <a:schemeClr val="bg1"/>
                </a:solidFill>
                <a:latin typeface="+mj-lt"/>
              </a:rPr>
              <a:t>Thank you</a:t>
            </a:r>
          </a:p>
          <a:p>
            <a:pPr algn="ctr"/>
            <a:r>
              <a:rPr lang="en-US" sz="4000" dirty="0" smtClean="0">
                <a:solidFill>
                  <a:schemeClr val="bg1"/>
                </a:solidFill>
                <a:latin typeface="+mj-lt"/>
              </a:rPr>
              <a:t>Q&amp;A</a:t>
            </a:r>
            <a:endParaRPr lang="en-US" sz="4000" dirty="0">
              <a:solidFill>
                <a:schemeClr val="bg1"/>
              </a:solidFill>
              <a:latin typeface="+mj-lt"/>
            </a:endParaRPr>
          </a:p>
        </p:txBody>
      </p:sp>
      <p:sp>
        <p:nvSpPr>
          <p:cNvPr id="8" name="Rectangle 7"/>
          <p:cNvSpPr/>
          <p:nvPr/>
        </p:nvSpPr>
        <p:spPr>
          <a:xfrm>
            <a:off x="-5715" y="-1"/>
            <a:ext cx="6385560" cy="6153151"/>
          </a:xfrm>
          <a:prstGeom prst="rect">
            <a:avLst/>
          </a:prstGeom>
          <a:blipFill>
            <a:blip r:embed="rId3">
              <a:alphaModFix amt="1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98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Introduction</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flipH="1">
            <a:off x="96520" y="717871"/>
            <a:ext cx="5410200" cy="5538098"/>
          </a:xfrm>
          <a:prstGeom prst="rect">
            <a:avLst/>
          </a:prstGeom>
          <a:blipFill dpi="0" rotWithShape="1">
            <a:blip r:embed="rId3">
              <a:alphaModFix amt="20000"/>
              <a:duotone>
                <a:schemeClr val="bg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873760" y="1402080"/>
            <a:ext cx="3484880" cy="2316480"/>
          </a:xfrm>
          <a:prstGeom prst="rect">
            <a:avLst/>
          </a:prstGeom>
          <a:blipFill dpi="0" rotWithShape="1">
            <a:blip r:embed="rId4">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35880" y="1161884"/>
            <a:ext cx="6888331" cy="646331"/>
          </a:xfrm>
          <a:prstGeom prst="rect">
            <a:avLst/>
          </a:prstGeom>
          <a:noFill/>
        </p:spPr>
        <p:txBody>
          <a:bodyPr wrap="square" rtlCol="0">
            <a:spAutoFit/>
          </a:bodyPr>
          <a:lstStyle/>
          <a:p>
            <a:pPr algn="ctr"/>
            <a:r>
              <a:rPr lang="en-US" b="1" i="1" dirty="0" smtClean="0">
                <a:latin typeface="+mj-lt"/>
              </a:rPr>
              <a:t>FUNCTIONAL CONNECTIVITY</a:t>
            </a:r>
            <a:r>
              <a:rPr lang="en-US" i="1" dirty="0" smtClean="0">
                <a:latin typeface="+mj-lt"/>
              </a:rPr>
              <a:t> </a:t>
            </a:r>
          </a:p>
          <a:p>
            <a:pPr algn="ctr"/>
            <a:r>
              <a:rPr lang="en-US" i="1" dirty="0" smtClean="0">
                <a:latin typeface="+mj-lt"/>
              </a:rPr>
              <a:t>is </a:t>
            </a:r>
            <a:r>
              <a:rPr lang="en-US" i="1" dirty="0" smtClean="0">
                <a:latin typeface="+mj-lt"/>
              </a:rPr>
              <a:t>a </a:t>
            </a:r>
            <a:r>
              <a:rPr lang="en-US" i="1" dirty="0" smtClean="0">
                <a:latin typeface="+mj-lt"/>
              </a:rPr>
              <a:t>study of neurological event occurring in the regions of the cortex. </a:t>
            </a:r>
          </a:p>
        </p:txBody>
      </p:sp>
      <p:sp>
        <p:nvSpPr>
          <p:cNvPr id="7" name="Rectangle 6"/>
          <p:cNvSpPr/>
          <p:nvPr/>
        </p:nvSpPr>
        <p:spPr>
          <a:xfrm>
            <a:off x="5344160" y="1936432"/>
            <a:ext cx="6370320" cy="1477328"/>
          </a:xfrm>
          <a:prstGeom prst="rect">
            <a:avLst/>
          </a:prstGeom>
        </p:spPr>
        <p:txBody>
          <a:bodyPr wrap="square">
            <a:spAutoFit/>
          </a:bodyPr>
          <a:lstStyle/>
          <a:p>
            <a:pPr algn="just"/>
            <a:r>
              <a:rPr lang="en-US" dirty="0" smtClean="0">
                <a:latin typeface="+mj-lt"/>
              </a:rPr>
              <a:t>For analyzing </a:t>
            </a:r>
            <a:r>
              <a:rPr lang="en-US" dirty="0">
                <a:latin typeface="+mj-lt"/>
              </a:rPr>
              <a:t>the pattern of epileptiform </a:t>
            </a:r>
            <a:r>
              <a:rPr lang="en-US" dirty="0" smtClean="0">
                <a:latin typeface="+mj-lt"/>
              </a:rPr>
              <a:t>discharges, functional connectivity would provide useful information where it is perceived that the characteristics of different types of epileptiform discharges will be distinct from each other creating a pattern that will be as </a:t>
            </a:r>
            <a:r>
              <a:rPr lang="en-US" i="1" dirty="0" smtClean="0">
                <a:latin typeface="+mj-lt"/>
              </a:rPr>
              <a:t>classification parameters.</a:t>
            </a:r>
            <a:endParaRPr lang="en-US" i="1" dirty="0">
              <a:latin typeface="+mj-lt"/>
            </a:endParaRPr>
          </a:p>
        </p:txBody>
      </p:sp>
    </p:spTree>
    <p:extLst>
      <p:ext uri="{BB962C8B-B14F-4D97-AF65-F5344CB8AC3E}">
        <p14:creationId xmlns:p14="http://schemas.microsoft.com/office/powerpoint/2010/main" val="98818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Objective</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flipH="1">
            <a:off x="96520" y="717871"/>
            <a:ext cx="5410200" cy="5538098"/>
          </a:xfrm>
          <a:prstGeom prst="rect">
            <a:avLst/>
          </a:prstGeom>
          <a:blipFill dpi="0" rotWithShape="1">
            <a:blip r:embed="rId3">
              <a:alphaModFix amt="20000"/>
              <a:duotone>
                <a:schemeClr val="bg2">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873760" y="1402080"/>
            <a:ext cx="3484880" cy="2316480"/>
          </a:xfrm>
          <a:prstGeom prst="rect">
            <a:avLst/>
          </a:prstGeom>
          <a:blipFill dpi="0" rotWithShape="1">
            <a:blip r:embed="rId4">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35880" y="1161884"/>
            <a:ext cx="6888331" cy="646331"/>
          </a:xfrm>
          <a:prstGeom prst="rect">
            <a:avLst/>
          </a:prstGeom>
          <a:noFill/>
        </p:spPr>
        <p:txBody>
          <a:bodyPr wrap="square" rtlCol="0">
            <a:spAutoFit/>
          </a:bodyPr>
          <a:lstStyle/>
          <a:p>
            <a:pPr algn="ctr"/>
            <a:r>
              <a:rPr lang="en-US" b="1" i="1" dirty="0" smtClean="0">
                <a:solidFill>
                  <a:schemeClr val="bg2">
                    <a:lumMod val="75000"/>
                  </a:schemeClr>
                </a:solidFill>
                <a:latin typeface="+mj-lt"/>
              </a:rPr>
              <a:t>FUNCTIONAL CONNECTIVITY</a:t>
            </a:r>
            <a:r>
              <a:rPr lang="en-US" i="1" dirty="0" smtClean="0">
                <a:solidFill>
                  <a:schemeClr val="bg2">
                    <a:lumMod val="75000"/>
                  </a:schemeClr>
                </a:solidFill>
                <a:latin typeface="+mj-lt"/>
              </a:rPr>
              <a:t> </a:t>
            </a:r>
          </a:p>
          <a:p>
            <a:pPr algn="ctr"/>
            <a:r>
              <a:rPr lang="en-US" i="1" dirty="0" smtClean="0">
                <a:solidFill>
                  <a:schemeClr val="bg2">
                    <a:lumMod val="75000"/>
                  </a:schemeClr>
                </a:solidFill>
                <a:latin typeface="+mj-lt"/>
              </a:rPr>
              <a:t>is </a:t>
            </a:r>
            <a:r>
              <a:rPr lang="en-US" i="1" dirty="0" smtClean="0">
                <a:solidFill>
                  <a:schemeClr val="bg2">
                    <a:lumMod val="75000"/>
                  </a:schemeClr>
                </a:solidFill>
                <a:latin typeface="+mj-lt"/>
              </a:rPr>
              <a:t>a </a:t>
            </a:r>
            <a:r>
              <a:rPr lang="en-US" i="1" dirty="0" smtClean="0">
                <a:solidFill>
                  <a:schemeClr val="bg2">
                    <a:lumMod val="75000"/>
                  </a:schemeClr>
                </a:solidFill>
                <a:latin typeface="+mj-lt"/>
              </a:rPr>
              <a:t>study of neurological event occurring in the regions of the cortex. </a:t>
            </a:r>
          </a:p>
        </p:txBody>
      </p:sp>
      <p:sp>
        <p:nvSpPr>
          <p:cNvPr id="7" name="Rectangle 6"/>
          <p:cNvSpPr/>
          <p:nvPr/>
        </p:nvSpPr>
        <p:spPr>
          <a:xfrm>
            <a:off x="5344160" y="1936432"/>
            <a:ext cx="6370320" cy="1477328"/>
          </a:xfrm>
          <a:prstGeom prst="rect">
            <a:avLst/>
          </a:prstGeom>
        </p:spPr>
        <p:txBody>
          <a:bodyPr wrap="square">
            <a:spAutoFit/>
          </a:bodyPr>
          <a:lstStyle/>
          <a:p>
            <a:pPr algn="just"/>
            <a:r>
              <a:rPr lang="en-US" dirty="0" smtClean="0">
                <a:solidFill>
                  <a:schemeClr val="bg2">
                    <a:lumMod val="75000"/>
                  </a:schemeClr>
                </a:solidFill>
                <a:latin typeface="+mj-lt"/>
              </a:rPr>
              <a:t>For analyzing </a:t>
            </a:r>
            <a:r>
              <a:rPr lang="en-US" dirty="0">
                <a:solidFill>
                  <a:schemeClr val="bg2">
                    <a:lumMod val="75000"/>
                  </a:schemeClr>
                </a:solidFill>
                <a:latin typeface="+mj-lt"/>
              </a:rPr>
              <a:t>the pattern of epileptiform </a:t>
            </a:r>
            <a:r>
              <a:rPr lang="en-US" dirty="0" smtClean="0">
                <a:solidFill>
                  <a:schemeClr val="bg2">
                    <a:lumMod val="75000"/>
                  </a:schemeClr>
                </a:solidFill>
                <a:latin typeface="+mj-lt"/>
              </a:rPr>
              <a:t>discharges, functional connectivity would provide useful information where it is perceived that the characteristics of different types of epileptiform discharges will be distinct from each other creating a pattern that will be as </a:t>
            </a:r>
            <a:r>
              <a:rPr lang="en-US" i="1" dirty="0" smtClean="0">
                <a:solidFill>
                  <a:schemeClr val="bg2">
                    <a:lumMod val="75000"/>
                  </a:schemeClr>
                </a:solidFill>
                <a:latin typeface="+mj-lt"/>
              </a:rPr>
              <a:t>classification parameters.</a:t>
            </a:r>
            <a:endParaRPr lang="en-US" i="1" dirty="0">
              <a:solidFill>
                <a:schemeClr val="bg2">
                  <a:lumMod val="75000"/>
                </a:schemeClr>
              </a:solidFill>
              <a:latin typeface="+mj-lt"/>
            </a:endParaRPr>
          </a:p>
        </p:txBody>
      </p:sp>
      <p:sp>
        <p:nvSpPr>
          <p:cNvPr id="11" name="Rectangle 10"/>
          <p:cNvSpPr/>
          <p:nvPr/>
        </p:nvSpPr>
        <p:spPr>
          <a:xfrm>
            <a:off x="5344160" y="3548433"/>
            <a:ext cx="6370320" cy="2462213"/>
          </a:xfrm>
          <a:prstGeom prst="rect">
            <a:avLst/>
          </a:prstGeom>
        </p:spPr>
        <p:txBody>
          <a:bodyPr wrap="square">
            <a:spAutoFit/>
          </a:bodyPr>
          <a:lstStyle/>
          <a:p>
            <a:pPr marL="285750" indent="-285750" algn="just">
              <a:spcAft>
                <a:spcPts val="600"/>
              </a:spcAft>
              <a:buFont typeface="Courier New" panose="02070309020205020404" pitchFamily="49" charset="0"/>
              <a:buChar char="o"/>
            </a:pPr>
            <a:r>
              <a:rPr lang="en-US" dirty="0" smtClean="0">
                <a:latin typeface="+mj-lt"/>
              </a:rPr>
              <a:t>Study </a:t>
            </a:r>
            <a:r>
              <a:rPr lang="en-US" dirty="0">
                <a:latin typeface="+mj-lt"/>
              </a:rPr>
              <a:t>features of different epileptiform discharges namely, </a:t>
            </a:r>
            <a:r>
              <a:rPr lang="en-US" dirty="0" err="1">
                <a:latin typeface="+mj-lt"/>
              </a:rPr>
              <a:t>Interictal</a:t>
            </a:r>
            <a:r>
              <a:rPr lang="en-US" dirty="0">
                <a:latin typeface="+mj-lt"/>
              </a:rPr>
              <a:t> Spike, Spike and Slow Wave Complex, and Repetitive Spike and Slow Wave complex</a:t>
            </a:r>
            <a:r>
              <a:rPr lang="en-US" dirty="0" smtClean="0">
                <a:latin typeface="+mj-lt"/>
              </a:rPr>
              <a:t>.</a:t>
            </a:r>
            <a:endParaRPr lang="en-US" dirty="0">
              <a:latin typeface="+mj-lt"/>
            </a:endParaRPr>
          </a:p>
          <a:p>
            <a:pPr marL="285750" indent="-285750" algn="just">
              <a:spcAft>
                <a:spcPts val="600"/>
              </a:spcAft>
              <a:buFont typeface="Courier New" panose="02070309020205020404" pitchFamily="49" charset="0"/>
              <a:buChar char="o"/>
            </a:pPr>
            <a:r>
              <a:rPr lang="en-US" dirty="0">
                <a:latin typeface="+mj-lt"/>
              </a:rPr>
              <a:t>Extract functional connectivity patterns generated from each type of epileptiform discharges</a:t>
            </a:r>
            <a:r>
              <a:rPr lang="en-US" dirty="0" smtClean="0">
                <a:latin typeface="+mj-lt"/>
              </a:rPr>
              <a:t>.</a:t>
            </a:r>
            <a:endParaRPr lang="en-US" dirty="0">
              <a:latin typeface="+mj-lt"/>
            </a:endParaRPr>
          </a:p>
          <a:p>
            <a:pPr marL="285750" indent="-285750" algn="just">
              <a:spcAft>
                <a:spcPts val="600"/>
              </a:spcAft>
              <a:buFont typeface="Courier New" panose="02070309020205020404" pitchFamily="49" charset="0"/>
              <a:buChar char="o"/>
            </a:pPr>
            <a:r>
              <a:rPr lang="en-US" dirty="0">
                <a:latin typeface="+mj-lt"/>
              </a:rPr>
              <a:t>Patterns are examined in specific frequency bands, Delta band [0.1 - 4 Hz], Theta band [5 – 8 Hz], Alpha band [9 – 13 Hz], and Beta band [14 – 25 Hz].</a:t>
            </a:r>
          </a:p>
        </p:txBody>
      </p:sp>
    </p:spTree>
    <p:extLst>
      <p:ext uri="{BB962C8B-B14F-4D97-AF65-F5344CB8AC3E}">
        <p14:creationId xmlns:p14="http://schemas.microsoft.com/office/powerpoint/2010/main" val="340570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Objective</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6870"/>
          <a:stretch/>
        </p:blipFill>
        <p:spPr>
          <a:xfrm>
            <a:off x="1199751" y="1485274"/>
            <a:ext cx="1039635" cy="4458654"/>
          </a:xfrm>
          <a:prstGeom prst="rect">
            <a:avLst/>
          </a:prstGeom>
          <a:ln>
            <a:noFill/>
          </a:ln>
          <a:effectLst/>
        </p:spPr>
      </p:pic>
      <p:sp>
        <p:nvSpPr>
          <p:cNvPr id="8" name="TextBox 7"/>
          <p:cNvSpPr txBox="1"/>
          <p:nvPr/>
        </p:nvSpPr>
        <p:spPr>
          <a:xfrm rot="16200000">
            <a:off x="-1491167" y="3283649"/>
            <a:ext cx="4913701" cy="461665"/>
          </a:xfrm>
          <a:prstGeom prst="rect">
            <a:avLst/>
          </a:prstGeom>
          <a:solidFill>
            <a:srgbClr val="CCCCCC"/>
          </a:solidFill>
          <a:effectLst/>
        </p:spPr>
        <p:txBody>
          <a:bodyPr wrap="square" rtlCol="0">
            <a:spAutoFit/>
          </a:bodyPr>
          <a:lstStyle/>
          <a:p>
            <a:pPr algn="ctr"/>
            <a:r>
              <a:rPr lang="en-US" sz="2400" dirty="0" err="1" smtClean="0">
                <a:latin typeface="+mj-lt"/>
              </a:rPr>
              <a:t>Interictal</a:t>
            </a:r>
            <a:r>
              <a:rPr lang="en-US" sz="2400" dirty="0" smtClean="0">
                <a:latin typeface="+mj-lt"/>
              </a:rPr>
              <a:t> Spike</a:t>
            </a:r>
            <a:endParaRPr lang="en-US" sz="2400" dirty="0">
              <a:latin typeface="+mj-lt"/>
            </a:endParaRPr>
          </a:p>
        </p:txBody>
      </p:sp>
      <p:sp>
        <p:nvSpPr>
          <p:cNvPr id="6" name="Rectangle 5"/>
          <p:cNvSpPr/>
          <p:nvPr/>
        </p:nvSpPr>
        <p:spPr>
          <a:xfrm>
            <a:off x="8327662" y="2081948"/>
            <a:ext cx="3112390" cy="461665"/>
          </a:xfrm>
          <a:prstGeom prst="rect">
            <a:avLst/>
          </a:prstGeom>
        </p:spPr>
        <p:txBody>
          <a:bodyPr wrap="none">
            <a:spAutoFit/>
          </a:bodyPr>
          <a:lstStyle/>
          <a:p>
            <a:r>
              <a:rPr lang="en-US" sz="2400" b="1" i="1" dirty="0">
                <a:latin typeface="+mj-lt"/>
              </a:rPr>
              <a:t>E</a:t>
            </a:r>
            <a:r>
              <a:rPr lang="en-US" sz="2400" b="1" i="1" dirty="0" smtClean="0">
                <a:latin typeface="+mj-lt"/>
              </a:rPr>
              <a:t>pileptiform </a:t>
            </a:r>
            <a:r>
              <a:rPr lang="en-US" sz="2400" b="1" i="1" dirty="0">
                <a:latin typeface="+mj-lt"/>
              </a:rPr>
              <a:t>D</a:t>
            </a:r>
            <a:r>
              <a:rPr lang="en-US" sz="2400" b="1" i="1" dirty="0" smtClean="0">
                <a:latin typeface="+mj-lt"/>
              </a:rPr>
              <a:t>ischarges </a:t>
            </a:r>
            <a:endParaRPr lang="en-US" sz="2400" b="1" i="1" dirty="0">
              <a:latin typeface="+mj-lt"/>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2390" r="33937"/>
          <a:stretch/>
        </p:blipFill>
        <p:spPr>
          <a:xfrm>
            <a:off x="3804026" y="1519297"/>
            <a:ext cx="1056640" cy="4458654"/>
          </a:xfrm>
          <a:prstGeom prst="rect">
            <a:avLst/>
          </a:prstGeom>
          <a:ln>
            <a:noFill/>
          </a:ln>
          <a:effectLst/>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6037"/>
          <a:stretch/>
        </p:blipFill>
        <p:spPr>
          <a:xfrm>
            <a:off x="6404574" y="1499222"/>
            <a:ext cx="1065760" cy="4458654"/>
          </a:xfrm>
          <a:prstGeom prst="rect">
            <a:avLst/>
          </a:prstGeom>
          <a:ln>
            <a:noFill/>
          </a:ln>
          <a:effectLst/>
        </p:spPr>
      </p:pic>
      <p:sp>
        <p:nvSpPr>
          <p:cNvPr id="14" name="Rectangle 13"/>
          <p:cNvSpPr/>
          <p:nvPr/>
        </p:nvSpPr>
        <p:spPr>
          <a:xfrm>
            <a:off x="8327662" y="2625157"/>
            <a:ext cx="2973256" cy="2750586"/>
          </a:xfrm>
          <a:prstGeom prst="rect">
            <a:avLst/>
          </a:prstGeom>
          <a:blipFill dpi="0" rotWithShape="1">
            <a:blip r:embed="rId4">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116344" y="3283849"/>
            <a:ext cx="4913702" cy="461665"/>
          </a:xfrm>
          <a:prstGeom prst="rect">
            <a:avLst/>
          </a:prstGeom>
          <a:solidFill>
            <a:srgbClr val="CCCCCC"/>
          </a:solidFill>
        </p:spPr>
        <p:txBody>
          <a:bodyPr wrap="square" rtlCol="0">
            <a:spAutoFit/>
          </a:bodyPr>
          <a:lstStyle/>
          <a:p>
            <a:pPr algn="ctr"/>
            <a:r>
              <a:rPr lang="en-US" sz="2400" dirty="0" smtClean="0">
                <a:latin typeface="+mj-lt"/>
              </a:rPr>
              <a:t>Spike </a:t>
            </a:r>
            <a:r>
              <a:rPr lang="en-US" sz="2400" dirty="0" smtClean="0">
                <a:latin typeface="+mj-lt"/>
              </a:rPr>
              <a:t>and Slow Wave </a:t>
            </a:r>
            <a:r>
              <a:rPr lang="en-US" sz="2400" dirty="0" smtClean="0">
                <a:latin typeface="+mj-lt"/>
              </a:rPr>
              <a:t>Complex</a:t>
            </a:r>
            <a:endParaRPr lang="en-US" sz="2400" dirty="0" smtClean="0">
              <a:latin typeface="+mj-lt"/>
            </a:endParaRPr>
          </a:p>
        </p:txBody>
      </p:sp>
      <p:sp>
        <p:nvSpPr>
          <p:cNvPr id="17" name="TextBox 16"/>
          <p:cNvSpPr txBox="1"/>
          <p:nvPr/>
        </p:nvSpPr>
        <p:spPr>
          <a:xfrm>
            <a:off x="1200867" y="1071131"/>
            <a:ext cx="1042416" cy="461665"/>
          </a:xfrm>
          <a:prstGeom prst="rect">
            <a:avLst/>
          </a:prstGeom>
          <a:noFill/>
          <a:ln>
            <a:noFill/>
          </a:ln>
          <a:effectLst/>
        </p:spPr>
        <p:txBody>
          <a:bodyPr wrap="square" rtlCol="0">
            <a:spAutoFit/>
          </a:bodyPr>
          <a:lstStyle/>
          <a:p>
            <a:pPr algn="ctr"/>
            <a:r>
              <a:rPr lang="en-US" sz="2400" dirty="0" smtClean="0">
                <a:latin typeface="+mj-lt"/>
              </a:rPr>
              <a:t>IS</a:t>
            </a:r>
            <a:endParaRPr lang="en-US" sz="2400" dirty="0">
              <a:latin typeface="+mj-lt"/>
            </a:endParaRPr>
          </a:p>
        </p:txBody>
      </p:sp>
      <p:sp>
        <p:nvSpPr>
          <p:cNvPr id="19" name="TextBox 18"/>
          <p:cNvSpPr txBox="1"/>
          <p:nvPr/>
        </p:nvSpPr>
        <p:spPr>
          <a:xfrm>
            <a:off x="3818250" y="1052982"/>
            <a:ext cx="1042416" cy="461665"/>
          </a:xfrm>
          <a:prstGeom prst="rect">
            <a:avLst/>
          </a:prstGeom>
          <a:noFill/>
          <a:ln>
            <a:noFill/>
          </a:ln>
          <a:effectLst/>
        </p:spPr>
        <p:txBody>
          <a:bodyPr wrap="square" rtlCol="0">
            <a:spAutoFit/>
          </a:bodyPr>
          <a:lstStyle/>
          <a:p>
            <a:pPr algn="ctr"/>
            <a:r>
              <a:rPr lang="en-US" sz="2400" dirty="0" smtClean="0">
                <a:latin typeface="+mj-lt"/>
              </a:rPr>
              <a:t>SSC</a:t>
            </a:r>
            <a:endParaRPr lang="en-US" sz="2400" dirty="0">
              <a:latin typeface="+mj-lt"/>
            </a:endParaRPr>
          </a:p>
        </p:txBody>
      </p:sp>
      <p:sp>
        <p:nvSpPr>
          <p:cNvPr id="20" name="TextBox 19"/>
          <p:cNvSpPr txBox="1"/>
          <p:nvPr/>
        </p:nvSpPr>
        <p:spPr>
          <a:xfrm rot="16200000">
            <a:off x="3620571" y="3319276"/>
            <a:ext cx="4913702" cy="400110"/>
          </a:xfrm>
          <a:prstGeom prst="rect">
            <a:avLst/>
          </a:prstGeom>
          <a:solidFill>
            <a:srgbClr val="CCCCCC"/>
          </a:solidFill>
        </p:spPr>
        <p:txBody>
          <a:bodyPr wrap="square" rtlCol="0">
            <a:spAutoFit/>
          </a:bodyPr>
          <a:lstStyle/>
          <a:p>
            <a:pPr algn="ctr"/>
            <a:r>
              <a:rPr lang="en-US" sz="2000" dirty="0">
                <a:latin typeface="+mj-lt"/>
              </a:rPr>
              <a:t>Repetitive Spike and Slow Wave complex</a:t>
            </a:r>
            <a:endParaRPr lang="en-US" sz="2000" dirty="0" smtClean="0">
              <a:latin typeface="+mj-lt"/>
            </a:endParaRPr>
          </a:p>
        </p:txBody>
      </p:sp>
      <p:sp>
        <p:nvSpPr>
          <p:cNvPr id="21" name="TextBox 20"/>
          <p:cNvSpPr txBox="1"/>
          <p:nvPr/>
        </p:nvSpPr>
        <p:spPr>
          <a:xfrm>
            <a:off x="6369287" y="1057632"/>
            <a:ext cx="1042416" cy="461665"/>
          </a:xfrm>
          <a:prstGeom prst="rect">
            <a:avLst/>
          </a:prstGeom>
          <a:noFill/>
          <a:ln>
            <a:noFill/>
          </a:ln>
          <a:effectLst/>
        </p:spPr>
        <p:txBody>
          <a:bodyPr wrap="square" rtlCol="0">
            <a:spAutoFit/>
          </a:bodyPr>
          <a:lstStyle/>
          <a:p>
            <a:pPr algn="ctr"/>
            <a:r>
              <a:rPr lang="en-US" sz="2400" dirty="0" smtClean="0">
                <a:latin typeface="+mj-lt"/>
              </a:rPr>
              <a:t>RSS</a:t>
            </a:r>
            <a:endParaRPr lang="en-US" sz="2400" dirty="0">
              <a:latin typeface="+mj-lt"/>
            </a:endParaRPr>
          </a:p>
        </p:txBody>
      </p:sp>
    </p:spTree>
    <p:extLst>
      <p:ext uri="{BB962C8B-B14F-4D97-AF65-F5344CB8AC3E}">
        <p14:creationId xmlns:p14="http://schemas.microsoft.com/office/powerpoint/2010/main" val="3836444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Algorithm</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36615" y="1354108"/>
            <a:ext cx="2516593" cy="865905"/>
            <a:chOff x="536615" y="1354108"/>
            <a:chExt cx="2516593" cy="865905"/>
          </a:xfrm>
        </p:grpSpPr>
        <p:sp>
          <p:nvSpPr>
            <p:cNvPr id="3" name="Rounded Rectangle 2"/>
            <p:cNvSpPr/>
            <p:nvPr/>
          </p:nvSpPr>
          <p:spPr>
            <a:xfrm>
              <a:off x="1386453" y="1354108"/>
              <a:ext cx="1666755" cy="86590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EEG Data</a:t>
              </a:r>
            </a:p>
            <a:p>
              <a:pPr algn="ctr"/>
              <a:r>
                <a:rPr lang="en-US" dirty="0" smtClean="0">
                  <a:solidFill>
                    <a:schemeClr val="tx1"/>
                  </a:solidFill>
                </a:rPr>
                <a:t>Segmentation</a:t>
              </a:r>
              <a:endParaRPr lang="en-US" dirty="0">
                <a:solidFill>
                  <a:schemeClr val="tx1"/>
                </a:solidFill>
              </a:endParaRPr>
            </a:p>
          </p:txBody>
        </p:sp>
        <p:sp>
          <p:nvSpPr>
            <p:cNvPr id="7" name="Rectangle 6"/>
            <p:cNvSpPr/>
            <p:nvPr/>
          </p:nvSpPr>
          <p:spPr>
            <a:xfrm>
              <a:off x="536615" y="1392799"/>
              <a:ext cx="838263" cy="788525"/>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596940" y="2828339"/>
            <a:ext cx="2456268" cy="13742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Processing</a:t>
            </a:r>
          </a:p>
          <a:p>
            <a:pPr algn="ctr"/>
            <a:r>
              <a:rPr lang="en-US" dirty="0" smtClean="0">
                <a:solidFill>
                  <a:schemeClr val="tx1"/>
                </a:solidFill>
              </a:rPr>
              <a:t>Average </a:t>
            </a:r>
            <a:r>
              <a:rPr lang="en-US" dirty="0">
                <a:solidFill>
                  <a:schemeClr val="tx1"/>
                </a:solidFill>
              </a:rPr>
              <a:t>M</a:t>
            </a:r>
            <a:r>
              <a:rPr lang="en-US" dirty="0" smtClean="0">
                <a:solidFill>
                  <a:schemeClr val="tx1"/>
                </a:solidFill>
              </a:rPr>
              <a:t>ontage </a:t>
            </a:r>
            <a:r>
              <a:rPr lang="en-US" dirty="0">
                <a:solidFill>
                  <a:schemeClr val="tx1"/>
                </a:solidFill>
              </a:rPr>
              <a:t>C</a:t>
            </a:r>
            <a:r>
              <a:rPr lang="en-US" dirty="0" smtClean="0">
                <a:solidFill>
                  <a:schemeClr val="tx1"/>
                </a:solidFill>
              </a:rPr>
              <a:t>onversion and Baseline Removal</a:t>
            </a:r>
            <a:endParaRPr lang="en-US" dirty="0">
              <a:solidFill>
                <a:schemeClr val="tx1"/>
              </a:solidFill>
            </a:endParaRPr>
          </a:p>
        </p:txBody>
      </p:sp>
      <p:sp>
        <p:nvSpPr>
          <p:cNvPr id="9" name="Rounded Rectangle 8"/>
          <p:cNvSpPr/>
          <p:nvPr/>
        </p:nvSpPr>
        <p:spPr>
          <a:xfrm>
            <a:off x="596940" y="4810921"/>
            <a:ext cx="2456268" cy="8536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Bandpass Filter</a:t>
            </a:r>
            <a:endParaRPr lang="en-US" sz="1600" dirty="0">
              <a:solidFill>
                <a:schemeClr val="tx1"/>
              </a:solidFill>
            </a:endParaRPr>
          </a:p>
        </p:txBody>
      </p:sp>
      <p:cxnSp>
        <p:nvCxnSpPr>
          <p:cNvPr id="11" name="Straight Arrow Connector 10"/>
          <p:cNvCxnSpPr>
            <a:endCxn id="8" idx="0"/>
          </p:cNvCxnSpPr>
          <p:nvPr/>
        </p:nvCxnSpPr>
        <p:spPr>
          <a:xfrm>
            <a:off x="1825074" y="2220013"/>
            <a:ext cx="0" cy="6083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588152" y="877784"/>
            <a:ext cx="4884516" cy="5275366"/>
          </a:xfrm>
          <a:prstGeom prst="rect">
            <a:avLst/>
          </a:prstGeom>
          <a:solidFill>
            <a:srgbClr val="CCCCCC">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8" idx="2"/>
            <a:endCxn id="9" idx="0"/>
          </p:cNvCxnSpPr>
          <p:nvPr/>
        </p:nvCxnSpPr>
        <p:spPr>
          <a:xfrm>
            <a:off x="1825074" y="4202595"/>
            <a:ext cx="0" cy="6083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69650" y="1366343"/>
            <a:ext cx="1863585" cy="814981"/>
          </a:xfrm>
          <a:prstGeom prst="roundRect">
            <a:avLst/>
          </a:prstGeom>
          <a:solidFill>
            <a:srgbClr val="245A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Delta Band</a:t>
            </a:r>
          </a:p>
          <a:p>
            <a:pPr algn="ctr"/>
            <a:r>
              <a:rPr lang="en-US" sz="1600" dirty="0" smtClean="0">
                <a:solidFill>
                  <a:schemeClr val="bg1"/>
                </a:solidFill>
              </a:rPr>
              <a:t>(0.1 ~ 4 Hz)</a:t>
            </a:r>
            <a:endParaRPr lang="en-US" sz="1600" dirty="0">
              <a:solidFill>
                <a:schemeClr val="bg1"/>
              </a:solidFill>
            </a:endParaRPr>
          </a:p>
        </p:txBody>
      </p:sp>
      <p:sp>
        <p:nvSpPr>
          <p:cNvPr id="20" name="Rounded Rectangle 19"/>
          <p:cNvSpPr/>
          <p:nvPr/>
        </p:nvSpPr>
        <p:spPr>
          <a:xfrm>
            <a:off x="5069650" y="2494881"/>
            <a:ext cx="1863585" cy="814981"/>
          </a:xfrm>
          <a:prstGeom prst="roundRect">
            <a:avLst/>
          </a:prstGeom>
          <a:solidFill>
            <a:srgbClr val="245A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Theta Band</a:t>
            </a:r>
          </a:p>
          <a:p>
            <a:pPr algn="ctr"/>
            <a:r>
              <a:rPr lang="en-US" sz="1600" dirty="0" smtClean="0">
                <a:solidFill>
                  <a:schemeClr val="bg1"/>
                </a:solidFill>
              </a:rPr>
              <a:t>(5 ~ 8 Hz)</a:t>
            </a:r>
            <a:endParaRPr lang="en-US" sz="1600" dirty="0">
              <a:solidFill>
                <a:schemeClr val="bg1"/>
              </a:solidFill>
            </a:endParaRPr>
          </a:p>
        </p:txBody>
      </p:sp>
      <p:sp>
        <p:nvSpPr>
          <p:cNvPr id="21" name="Rounded Rectangle 20"/>
          <p:cNvSpPr/>
          <p:nvPr/>
        </p:nvSpPr>
        <p:spPr>
          <a:xfrm>
            <a:off x="5069650" y="3691777"/>
            <a:ext cx="1863585" cy="814981"/>
          </a:xfrm>
          <a:prstGeom prst="roundRect">
            <a:avLst/>
          </a:prstGeom>
          <a:solidFill>
            <a:srgbClr val="245A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Alpha Band</a:t>
            </a:r>
          </a:p>
          <a:p>
            <a:pPr algn="ctr"/>
            <a:r>
              <a:rPr lang="en-US" sz="1600" dirty="0" smtClean="0">
                <a:solidFill>
                  <a:schemeClr val="bg1"/>
                </a:solidFill>
              </a:rPr>
              <a:t>(9 ~ 13 Hz)</a:t>
            </a:r>
            <a:endParaRPr lang="en-US" sz="1600" dirty="0">
              <a:solidFill>
                <a:schemeClr val="bg1"/>
              </a:solidFill>
            </a:endParaRPr>
          </a:p>
        </p:txBody>
      </p:sp>
      <p:sp>
        <p:nvSpPr>
          <p:cNvPr id="22" name="Rounded Rectangle 21"/>
          <p:cNvSpPr/>
          <p:nvPr/>
        </p:nvSpPr>
        <p:spPr>
          <a:xfrm>
            <a:off x="5069650" y="4849610"/>
            <a:ext cx="1863585" cy="814981"/>
          </a:xfrm>
          <a:prstGeom prst="roundRect">
            <a:avLst/>
          </a:prstGeom>
          <a:solidFill>
            <a:srgbClr val="245A8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Beta Band</a:t>
            </a:r>
          </a:p>
          <a:p>
            <a:pPr algn="ctr"/>
            <a:r>
              <a:rPr lang="en-US" sz="1600" dirty="0" smtClean="0">
                <a:solidFill>
                  <a:schemeClr val="bg1"/>
                </a:solidFill>
              </a:rPr>
              <a:t>(14 ~ 25 Hz)</a:t>
            </a:r>
            <a:endParaRPr lang="en-US" sz="1600" dirty="0">
              <a:solidFill>
                <a:schemeClr val="bg1"/>
              </a:solidFill>
            </a:endParaRPr>
          </a:p>
        </p:txBody>
      </p:sp>
      <p:cxnSp>
        <p:nvCxnSpPr>
          <p:cNvPr id="23" name="Elbow Connector 22"/>
          <p:cNvCxnSpPr>
            <a:stCxn id="9" idx="3"/>
            <a:endCxn id="16" idx="1"/>
          </p:cNvCxnSpPr>
          <p:nvPr/>
        </p:nvCxnSpPr>
        <p:spPr>
          <a:xfrm flipV="1">
            <a:off x="3053208" y="1773834"/>
            <a:ext cx="2016442" cy="3463922"/>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9" idx="3"/>
            <a:endCxn id="20" idx="1"/>
          </p:cNvCxnSpPr>
          <p:nvPr/>
        </p:nvCxnSpPr>
        <p:spPr>
          <a:xfrm flipV="1">
            <a:off x="3053208" y="2902372"/>
            <a:ext cx="2016442" cy="2335384"/>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3"/>
            <a:endCxn id="21" idx="1"/>
          </p:cNvCxnSpPr>
          <p:nvPr/>
        </p:nvCxnSpPr>
        <p:spPr>
          <a:xfrm flipV="1">
            <a:off x="3053208" y="4099268"/>
            <a:ext cx="2016442" cy="113848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3"/>
            <a:endCxn id="22" idx="1"/>
          </p:cNvCxnSpPr>
          <p:nvPr/>
        </p:nvCxnSpPr>
        <p:spPr>
          <a:xfrm>
            <a:off x="3053208" y="5237756"/>
            <a:ext cx="2016442" cy="19345"/>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924059" y="1370254"/>
            <a:ext cx="2898636" cy="7856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Determine functional connectivity using </a:t>
            </a:r>
            <a:r>
              <a:rPr lang="en-US" sz="1400" dirty="0" smtClean="0">
                <a:solidFill>
                  <a:schemeClr val="tx1"/>
                </a:solidFill>
              </a:rPr>
              <a:t>cross-correlation</a:t>
            </a:r>
            <a:endParaRPr lang="en-US" sz="1400" dirty="0">
              <a:solidFill>
                <a:schemeClr val="tx1"/>
              </a:solidFill>
            </a:endParaRPr>
          </a:p>
        </p:txBody>
      </p:sp>
      <p:sp>
        <p:nvSpPr>
          <p:cNvPr id="36" name="Rounded Rectangle 35"/>
          <p:cNvSpPr/>
          <p:nvPr/>
        </p:nvSpPr>
        <p:spPr>
          <a:xfrm>
            <a:off x="8924059" y="2640589"/>
            <a:ext cx="2898636" cy="7024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Plot the functional connectivity maps based on the strength of the links</a:t>
            </a:r>
          </a:p>
        </p:txBody>
      </p:sp>
      <p:sp>
        <p:nvSpPr>
          <p:cNvPr id="37" name="Rounded Rectangle 36"/>
          <p:cNvSpPr/>
          <p:nvPr/>
        </p:nvSpPr>
        <p:spPr>
          <a:xfrm>
            <a:off x="8924059" y="3827716"/>
            <a:ext cx="2898636" cy="68295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Count the number of connections the regions of interest</a:t>
            </a:r>
          </a:p>
        </p:txBody>
      </p:sp>
      <p:sp>
        <p:nvSpPr>
          <p:cNvPr id="38" name="Rounded Rectangle 37"/>
          <p:cNvSpPr/>
          <p:nvPr/>
        </p:nvSpPr>
        <p:spPr>
          <a:xfrm>
            <a:off x="8949677" y="4995318"/>
            <a:ext cx="2873018" cy="67318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Analyze statistically the functional connectivity pattern</a:t>
            </a:r>
          </a:p>
        </p:txBody>
      </p:sp>
      <p:cxnSp>
        <p:nvCxnSpPr>
          <p:cNvPr id="40" name="Elbow Connector 39"/>
          <p:cNvCxnSpPr>
            <a:stCxn id="22" idx="3"/>
            <a:endCxn id="35" idx="1"/>
          </p:cNvCxnSpPr>
          <p:nvPr/>
        </p:nvCxnSpPr>
        <p:spPr>
          <a:xfrm flipV="1">
            <a:off x="6933235" y="1763097"/>
            <a:ext cx="1990824" cy="3494004"/>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1" idx="3"/>
            <a:endCxn id="35" idx="1"/>
          </p:cNvCxnSpPr>
          <p:nvPr/>
        </p:nvCxnSpPr>
        <p:spPr>
          <a:xfrm flipV="1">
            <a:off x="6933235" y="1763097"/>
            <a:ext cx="1990824" cy="2336171"/>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20" idx="3"/>
            <a:endCxn id="35" idx="1"/>
          </p:cNvCxnSpPr>
          <p:nvPr/>
        </p:nvCxnSpPr>
        <p:spPr>
          <a:xfrm flipV="1">
            <a:off x="6933235" y="1763097"/>
            <a:ext cx="1990824" cy="1139275"/>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6" idx="3"/>
            <a:endCxn id="35" idx="1"/>
          </p:cNvCxnSpPr>
          <p:nvPr/>
        </p:nvCxnSpPr>
        <p:spPr>
          <a:xfrm flipV="1">
            <a:off x="6933235" y="1763097"/>
            <a:ext cx="1990824" cy="10737"/>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6" idx="2"/>
            <a:endCxn id="37" idx="0"/>
          </p:cNvCxnSpPr>
          <p:nvPr/>
        </p:nvCxnSpPr>
        <p:spPr>
          <a:xfrm>
            <a:off x="10373377" y="3343066"/>
            <a:ext cx="0" cy="4846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5" idx="2"/>
            <a:endCxn id="36" idx="0"/>
          </p:cNvCxnSpPr>
          <p:nvPr/>
        </p:nvCxnSpPr>
        <p:spPr>
          <a:xfrm>
            <a:off x="10373377" y="2155940"/>
            <a:ext cx="0" cy="4846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7" idx="2"/>
            <a:endCxn id="38" idx="0"/>
          </p:cNvCxnSpPr>
          <p:nvPr/>
        </p:nvCxnSpPr>
        <p:spPr>
          <a:xfrm>
            <a:off x="10373377" y="4510668"/>
            <a:ext cx="12809" cy="4846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828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3">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Algorithm</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381125" y="1109799"/>
            <a:ext cx="10144125" cy="523220"/>
          </a:xfrm>
          <a:prstGeom prst="rect">
            <a:avLst/>
          </a:prstGeom>
          <a:noFill/>
        </p:spPr>
        <p:txBody>
          <a:bodyPr wrap="square" rtlCol="0">
            <a:spAutoFit/>
          </a:bodyPr>
          <a:lstStyle/>
          <a:p>
            <a:r>
              <a:rPr lang="en-US" sz="2800" b="1" i="1" dirty="0" smtClean="0">
                <a:latin typeface="+mj-lt"/>
              </a:rPr>
              <a:t>Functional Connectivity Extraction with Cross Correlation Analysis</a:t>
            </a:r>
            <a:endParaRPr lang="en-US" sz="2800" b="1" i="1" dirty="0">
              <a:latin typeface="+mj-lt"/>
            </a:endParaRPr>
          </a:p>
        </p:txBody>
      </p:sp>
      <p:sp>
        <p:nvSpPr>
          <p:cNvPr id="8" name="TextBox 7"/>
          <p:cNvSpPr txBox="1"/>
          <p:nvPr/>
        </p:nvSpPr>
        <p:spPr>
          <a:xfrm>
            <a:off x="851946" y="2000258"/>
            <a:ext cx="4842799" cy="3600986"/>
          </a:xfrm>
          <a:prstGeom prst="rect">
            <a:avLst/>
          </a:prstGeom>
          <a:noFill/>
        </p:spPr>
        <p:txBody>
          <a:bodyPr wrap="square" rtlCol="0">
            <a:spAutoFit/>
          </a:bodyPr>
          <a:lstStyle/>
          <a:p>
            <a:pPr algn="just"/>
            <a:r>
              <a:rPr lang="en-US" sz="2200" dirty="0">
                <a:latin typeface="+mj-lt"/>
              </a:rPr>
              <a:t>Cross-correlation coefficients between all pairwise montages of all 19 EEG channels were computed independently in the environment of MATLAB. </a:t>
            </a:r>
            <a:endParaRPr lang="en-US" sz="2200" dirty="0" smtClean="0">
              <a:latin typeface="+mj-lt"/>
            </a:endParaRPr>
          </a:p>
          <a:p>
            <a:pPr algn="just"/>
            <a:endParaRPr lang="en-US" sz="2200" dirty="0">
              <a:latin typeface="+mj-lt"/>
            </a:endParaRPr>
          </a:p>
          <a:p>
            <a:pPr algn="just"/>
            <a:r>
              <a:rPr lang="en-US" sz="2200" dirty="0" smtClean="0">
                <a:latin typeface="+mj-lt"/>
              </a:rPr>
              <a:t>The </a:t>
            </a:r>
            <a:r>
              <a:rPr lang="en-US" sz="2200" dirty="0">
                <a:latin typeface="+mj-lt"/>
              </a:rPr>
              <a:t>cross-correlation coefficient as measured between any two vectors </a:t>
            </a:r>
            <a:r>
              <a:rPr lang="en-US" sz="2400" i="1" dirty="0">
                <a:solidFill>
                  <a:srgbClr val="0070C0"/>
                </a:solidFill>
                <a:latin typeface="+mj-lt"/>
              </a:rPr>
              <a:t>x</a:t>
            </a:r>
            <a:r>
              <a:rPr lang="en-US" sz="2200" i="1" dirty="0">
                <a:latin typeface="+mj-lt"/>
              </a:rPr>
              <a:t> </a:t>
            </a:r>
            <a:r>
              <a:rPr lang="en-US" sz="2200" dirty="0">
                <a:latin typeface="+mj-lt"/>
              </a:rPr>
              <a:t>and </a:t>
            </a:r>
            <a:r>
              <a:rPr lang="en-US" sz="2400" i="1" dirty="0">
                <a:solidFill>
                  <a:srgbClr val="0070C0"/>
                </a:solidFill>
                <a:latin typeface="+mj-lt"/>
              </a:rPr>
              <a:t>y</a:t>
            </a:r>
            <a:r>
              <a:rPr lang="en-US" sz="2200" dirty="0">
                <a:latin typeface="+mj-lt"/>
              </a:rPr>
              <a:t> with length </a:t>
            </a:r>
            <a:r>
              <a:rPr lang="en-US" sz="2400" i="1" dirty="0">
                <a:solidFill>
                  <a:srgbClr val="0070C0"/>
                </a:solidFill>
                <a:latin typeface="+mj-lt"/>
              </a:rPr>
              <a:t>n</a:t>
            </a:r>
            <a:r>
              <a:rPr lang="en-US" sz="2200" dirty="0">
                <a:latin typeface="+mj-lt"/>
              </a:rPr>
              <a:t>, with a lag of </a:t>
            </a:r>
            <a:r>
              <a:rPr lang="en-US" sz="2400" i="1" dirty="0">
                <a:solidFill>
                  <a:srgbClr val="0070C0"/>
                </a:solidFill>
                <a:latin typeface="+mj-lt"/>
              </a:rPr>
              <a:t>m</a:t>
            </a:r>
            <a:r>
              <a:rPr lang="en-US" sz="2200" dirty="0">
                <a:latin typeface="+mj-lt"/>
              </a:rPr>
              <a:t> can be determined using the relation given </a:t>
            </a:r>
            <a:r>
              <a:rPr lang="en-US" sz="2200" dirty="0" smtClean="0">
                <a:latin typeface="+mj-lt"/>
              </a:rPr>
              <a:t>in the equation.</a:t>
            </a:r>
            <a:endParaRPr lang="en-US" sz="2200" dirty="0">
              <a:latin typeface="+mj-lt"/>
            </a:endParaRPr>
          </a:p>
        </p:txBody>
      </p:sp>
      <p:sp>
        <p:nvSpPr>
          <p:cNvPr id="7" name="Rectangle 6"/>
          <p:cNvSpPr/>
          <p:nvPr/>
        </p:nvSpPr>
        <p:spPr>
          <a:xfrm>
            <a:off x="6456382" y="1529017"/>
            <a:ext cx="4232155" cy="4497168"/>
          </a:xfrm>
          <a:prstGeom prst="rect">
            <a:avLst/>
          </a:prstGeom>
          <a:blipFill dpi="0" rotWithShape="1">
            <a:blip r:embed="rId4">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42236" y="2022775"/>
            <a:ext cx="715336" cy="584775"/>
          </a:xfrm>
          <a:prstGeom prst="rect">
            <a:avLst/>
          </a:prstGeom>
        </p:spPr>
        <p:txBody>
          <a:bodyPr wrap="square">
            <a:spAutoFit/>
          </a:bodyPr>
          <a:lstStyle/>
          <a:p>
            <a:r>
              <a:rPr lang="en-US" sz="3200" b="1" i="1" dirty="0" smtClean="0">
                <a:solidFill>
                  <a:schemeClr val="bg2">
                    <a:lumMod val="75000"/>
                  </a:schemeClr>
                </a:solidFill>
                <a:latin typeface="+mj-lt"/>
              </a:rPr>
              <a:t>IS</a:t>
            </a:r>
          </a:p>
        </p:txBody>
      </p:sp>
      <p:sp>
        <p:nvSpPr>
          <p:cNvPr id="11" name="Rectangle 10"/>
          <p:cNvSpPr/>
          <p:nvPr/>
        </p:nvSpPr>
        <p:spPr>
          <a:xfrm>
            <a:off x="10644160" y="2672989"/>
            <a:ext cx="884225" cy="584775"/>
          </a:xfrm>
          <a:prstGeom prst="rect">
            <a:avLst/>
          </a:prstGeom>
        </p:spPr>
        <p:txBody>
          <a:bodyPr wrap="square">
            <a:spAutoFit/>
          </a:bodyPr>
          <a:lstStyle/>
          <a:p>
            <a:r>
              <a:rPr lang="en-US" sz="3200" b="1" i="1" dirty="0" smtClean="0">
                <a:solidFill>
                  <a:schemeClr val="bg2">
                    <a:lumMod val="75000"/>
                  </a:schemeClr>
                </a:solidFill>
                <a:latin typeface="+mj-lt"/>
              </a:rPr>
              <a:t>SSC</a:t>
            </a:r>
          </a:p>
        </p:txBody>
      </p:sp>
      <p:sp>
        <p:nvSpPr>
          <p:cNvPr id="12" name="Rectangle 11"/>
          <p:cNvSpPr/>
          <p:nvPr/>
        </p:nvSpPr>
        <p:spPr>
          <a:xfrm>
            <a:off x="10624874" y="3441880"/>
            <a:ext cx="903512" cy="584775"/>
          </a:xfrm>
          <a:prstGeom prst="rect">
            <a:avLst/>
          </a:prstGeom>
        </p:spPr>
        <p:txBody>
          <a:bodyPr wrap="square">
            <a:spAutoFit/>
          </a:bodyPr>
          <a:lstStyle/>
          <a:p>
            <a:r>
              <a:rPr lang="en-US" sz="3200" b="1" i="1" dirty="0" smtClean="0">
                <a:solidFill>
                  <a:schemeClr val="bg2">
                    <a:lumMod val="75000"/>
                  </a:schemeClr>
                </a:solidFill>
                <a:latin typeface="+mj-lt"/>
              </a:rPr>
              <a:t>RSS</a:t>
            </a:r>
          </a:p>
        </p:txBody>
      </p:sp>
    </p:spTree>
    <p:extLst>
      <p:ext uri="{BB962C8B-B14F-4D97-AF65-F5344CB8AC3E}">
        <p14:creationId xmlns:p14="http://schemas.microsoft.com/office/powerpoint/2010/main" val="394441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Algorithm</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56739" y="4230799"/>
            <a:ext cx="10858500" cy="1477328"/>
          </a:xfrm>
          <a:prstGeom prst="rect">
            <a:avLst/>
          </a:prstGeom>
          <a:noFill/>
        </p:spPr>
        <p:txBody>
          <a:bodyPr wrap="square" rtlCol="0">
            <a:spAutoFit/>
          </a:bodyPr>
          <a:lstStyle/>
          <a:p>
            <a:pPr algn="just"/>
            <a:r>
              <a:rPr lang="en-US" dirty="0">
                <a:latin typeface="+mj-lt"/>
              </a:rPr>
              <a:t>Where x and y represent a vector of the EEG data of a pair of electrodes, with each containing 200 data points (n) assuming the 1s window of the EEG </a:t>
            </a:r>
            <a:r>
              <a:rPr lang="en-US" dirty="0" smtClean="0">
                <a:latin typeface="+mj-lt"/>
              </a:rPr>
              <a:t>segments.</a:t>
            </a:r>
          </a:p>
          <a:p>
            <a:pPr algn="just"/>
            <a:endParaRPr lang="en-US" dirty="0" smtClean="0">
              <a:latin typeface="+mj-lt"/>
            </a:endParaRPr>
          </a:p>
          <a:p>
            <a:pPr algn="just"/>
            <a:r>
              <a:rPr lang="en-US" dirty="0" smtClean="0">
                <a:latin typeface="+mj-lt"/>
              </a:rPr>
              <a:t>The algorithm </a:t>
            </a:r>
            <a:r>
              <a:rPr lang="en-US" dirty="0">
                <a:latin typeface="+mj-lt"/>
              </a:rPr>
              <a:t>searches for the maximum cross-correlation coefficient over the lags (m) of ± 500ms and selects the maximum value in the range to be the strength of the functional connectivity representing each pair</a:t>
            </a:r>
          </a:p>
        </p:txBody>
      </p:sp>
      <mc:AlternateContent xmlns:mc="http://schemas.openxmlformats.org/markup-compatibility/2006">
        <mc:Choice xmlns:a14="http://schemas.microsoft.com/office/drawing/2010/main" Requires="a14">
          <p:sp>
            <p:nvSpPr>
              <p:cNvPr id="9" name="Rectangle 8"/>
              <p:cNvSpPr/>
              <p:nvPr/>
            </p:nvSpPr>
            <p:spPr>
              <a:xfrm>
                <a:off x="2974694" y="1954740"/>
                <a:ext cx="6065134" cy="20347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US" sz="2800" i="1">
                                  <a:latin typeface="Cambria Math" panose="02040503050406030204" pitchFamily="18" charset="0"/>
                                </a:rPr>
                                <m:t>𝑥𝑦</m:t>
                              </m:r>
                            </m:sub>
                          </m:sSub>
                        </m:e>
                      </m:acc>
                      <m:d>
                        <m:dPr>
                          <m:ctrlPr>
                            <a:rPr lang="en-US" sz="2800" i="1">
                              <a:latin typeface="Cambria Math" panose="02040503050406030204" pitchFamily="18" charset="0"/>
                            </a:rPr>
                          </m:ctrlPr>
                        </m:dPr>
                        <m:e>
                          <m:r>
                            <a:rPr lang="en-US" sz="2800" i="1">
                              <a:latin typeface="Cambria Math" panose="02040503050406030204" pitchFamily="18" charset="0"/>
                            </a:rPr>
                            <m:t>𝑚</m:t>
                          </m:r>
                        </m:e>
                      </m:d>
                      <m:r>
                        <a:rPr lang="en-US" sz="2800" i="0">
                          <a:latin typeface="Cambria Math" panose="02040503050406030204" pitchFamily="18" charset="0"/>
                        </a:rPr>
                        <m:t>= </m:t>
                      </m:r>
                      <m:d>
                        <m:dPr>
                          <m:begChr m:val="{"/>
                          <m:endChr m:val=""/>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0">
                                  <a:latin typeface="Cambria Math" panose="02040503050406030204" pitchFamily="18" charset="0"/>
                                </a:rPr>
                                <m:t>&amp;</m:t>
                              </m:r>
                              <m:nary>
                                <m:naryPr>
                                  <m:chr m:val="∑"/>
                                  <m:limLoc m:val="undOvr"/>
                                  <m:ctrlPr>
                                    <a:rPr lang="en-US" sz="2800" i="1">
                                      <a:latin typeface="Cambria Math" panose="02040503050406030204" pitchFamily="18" charset="0"/>
                                    </a:rPr>
                                  </m:ctrlPr>
                                </m:naryPr>
                                <m:sub>
                                  <m:r>
                                    <a:rPr lang="en-US" sz="2800" i="1">
                                      <a:latin typeface="Cambria Math" panose="02040503050406030204" pitchFamily="18" charset="0"/>
                                    </a:rPr>
                                    <m:t>𝑛</m:t>
                                  </m:r>
                                  <m:r>
                                    <a:rPr lang="en-US" sz="2800" i="0">
                                      <a:latin typeface="Cambria Math" panose="02040503050406030204" pitchFamily="18" charset="0"/>
                                    </a:rPr>
                                    <m:t>=0</m:t>
                                  </m:r>
                                </m:sub>
                                <m:sup>
                                  <m:r>
                                    <a:rPr lang="en-US" sz="2800" i="1">
                                      <a:latin typeface="Cambria Math" panose="02040503050406030204" pitchFamily="18" charset="0"/>
                                    </a:rPr>
                                    <m:t>𝑛</m:t>
                                  </m:r>
                                  <m:r>
                                    <a:rPr lang="en-US" sz="2800" i="0">
                                      <a:latin typeface="Cambria Math" panose="02040503050406030204" pitchFamily="18" charset="0"/>
                                    </a:rPr>
                                    <m:t>−</m:t>
                                  </m:r>
                                  <m:r>
                                    <a:rPr lang="en-US" sz="2800" i="1">
                                      <a:latin typeface="Cambria Math" panose="02040503050406030204" pitchFamily="18" charset="0"/>
                                    </a:rPr>
                                    <m:t>𝑚</m:t>
                                  </m:r>
                                  <m:r>
                                    <a:rPr lang="en-US" sz="2800" i="0">
                                      <a:latin typeface="Cambria Math" panose="02040503050406030204" pitchFamily="18" charset="0"/>
                                    </a:rPr>
                                    <m:t>−1</m:t>
                                  </m:r>
                                </m:sup>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𝑛</m:t>
                                      </m:r>
                                      <m:r>
                                        <a:rPr lang="en-US" sz="2800" i="0">
                                          <a:latin typeface="Cambria Math" panose="02040503050406030204" pitchFamily="18" charset="0"/>
                                        </a:rPr>
                                        <m:t>+</m:t>
                                      </m:r>
                                      <m:r>
                                        <a:rPr lang="en-US" sz="2800" i="1">
                                          <a:latin typeface="Cambria Math" panose="02040503050406030204" pitchFamily="18" charset="0"/>
                                        </a:rPr>
                                        <m:t>𝑚</m:t>
                                      </m:r>
                                    </m:sub>
                                  </m:sSub>
                                  <m:sSubSup>
                                    <m:sSubSupPr>
                                      <m:ctrlPr>
                                        <a:rPr lang="en-US" sz="2800" i="1">
                                          <a:latin typeface="Cambria Math" panose="02040503050406030204" pitchFamily="18" charset="0"/>
                                        </a:rPr>
                                      </m:ctrlPr>
                                    </m:sSubSupPr>
                                    <m:e>
                                      <m:r>
                                        <a:rPr lang="en-US" sz="2800" i="1">
                                          <a:latin typeface="Cambria Math" panose="02040503050406030204" pitchFamily="18" charset="0"/>
                                        </a:rPr>
                                        <m:t>𝑦</m:t>
                                      </m:r>
                                    </m:e>
                                    <m:sub>
                                      <m:r>
                                        <a:rPr lang="en-US" sz="2800" i="1">
                                          <a:latin typeface="Cambria Math" panose="02040503050406030204" pitchFamily="18" charset="0"/>
                                        </a:rPr>
                                        <m:t>𝑛</m:t>
                                      </m:r>
                                    </m:sub>
                                    <m:sup>
                                      <m:r>
                                        <a:rPr lang="en-US" sz="2800" i="0">
                                          <a:latin typeface="Cambria Math" panose="02040503050406030204" pitchFamily="18" charset="0"/>
                                        </a:rPr>
                                        <m:t>∗</m:t>
                                      </m:r>
                                    </m:sup>
                                  </m:sSubSup>
                                  <m:r>
                                    <a:rPr lang="en-US" sz="2800" i="0">
                                      <a:latin typeface="Cambria Math" panose="02040503050406030204" pitchFamily="18" charset="0"/>
                                    </a:rPr>
                                    <m:t>   </m:t>
                                  </m:r>
                                  <m:r>
                                    <a:rPr lang="en-US" sz="2800" i="1">
                                      <a:latin typeface="Cambria Math" panose="02040503050406030204" pitchFamily="18" charset="0"/>
                                    </a:rPr>
                                    <m:t>𝑚</m:t>
                                  </m:r>
                                  <m:r>
                                    <a:rPr lang="en-US" sz="2800" i="0">
                                      <a:latin typeface="Cambria Math" panose="02040503050406030204" pitchFamily="18" charset="0"/>
                                    </a:rPr>
                                    <m:t>≥0</m:t>
                                  </m:r>
                                </m:e>
                              </m:nary>
                            </m:e>
                            <m:e>
                              <m:r>
                                <a:rPr lang="en-US" sz="2800" i="0">
                                  <a:latin typeface="Cambria Math" panose="02040503050406030204" pitchFamily="18" charset="0"/>
                                </a:rPr>
                                <m:t>&amp;</m:t>
                              </m:r>
                              <m:acc>
                                <m:accPr>
                                  <m:chr m:val="̂"/>
                                  <m:ctrlPr>
                                    <a:rPr lang="en-US" sz="2800" i="1">
                                      <a:latin typeface="Cambria Math" panose="02040503050406030204" pitchFamily="18" charset="0"/>
                                    </a:rPr>
                                  </m:ctrlPr>
                                </m:accPr>
                                <m:e>
                                  <m:sSubSup>
                                    <m:sSubSupPr>
                                      <m:ctrlPr>
                                        <a:rPr lang="en-US" sz="2800" i="1">
                                          <a:latin typeface="Cambria Math" panose="02040503050406030204" pitchFamily="18" charset="0"/>
                                        </a:rPr>
                                      </m:ctrlPr>
                                    </m:sSubSupPr>
                                    <m:e>
                                      <m:r>
                                        <a:rPr lang="en-US" sz="2800" i="1">
                                          <a:latin typeface="Cambria Math" panose="02040503050406030204" pitchFamily="18" charset="0"/>
                                        </a:rPr>
                                        <m:t>𝑅</m:t>
                                      </m:r>
                                    </m:e>
                                    <m:sub>
                                      <m:r>
                                        <a:rPr lang="en-US" sz="2800" i="1">
                                          <a:latin typeface="Cambria Math" panose="02040503050406030204" pitchFamily="18" charset="0"/>
                                        </a:rPr>
                                        <m:t>𝑥𝑦</m:t>
                                      </m:r>
                                    </m:sub>
                                    <m:sup>
                                      <m:r>
                                        <a:rPr lang="en-US" sz="2800" i="0">
                                          <a:latin typeface="Cambria Math" panose="02040503050406030204" pitchFamily="18" charset="0"/>
                                        </a:rPr>
                                        <m:t>∗</m:t>
                                      </m:r>
                                    </m:sup>
                                  </m:sSubSup>
                                </m:e>
                              </m:acc>
                              <m:d>
                                <m:dPr>
                                  <m:ctrlPr>
                                    <a:rPr lang="en-US" sz="2800" i="1">
                                      <a:latin typeface="Cambria Math" panose="02040503050406030204" pitchFamily="18" charset="0"/>
                                    </a:rPr>
                                  </m:ctrlPr>
                                </m:dPr>
                                <m:e>
                                  <m:r>
                                    <a:rPr lang="en-US" sz="2800" i="1">
                                      <a:latin typeface="Cambria Math" panose="02040503050406030204" pitchFamily="18" charset="0"/>
                                    </a:rPr>
                                    <m:t>𝑚</m:t>
                                  </m:r>
                                </m:e>
                              </m:d>
                              <m:r>
                                <a:rPr lang="en-US" sz="2800" i="0">
                                  <a:latin typeface="Cambria Math" panose="02040503050406030204" pitchFamily="18" charset="0"/>
                                </a:rPr>
                                <m:t>   </m:t>
                              </m:r>
                              <m:r>
                                <a:rPr lang="en-US" sz="2800" i="1">
                                  <a:latin typeface="Cambria Math" panose="02040503050406030204" pitchFamily="18" charset="0"/>
                                </a:rPr>
                                <m:t>𝑚</m:t>
                              </m:r>
                              <m:r>
                                <a:rPr lang="en-US" sz="2800" i="0">
                                  <a:latin typeface="Cambria Math" panose="02040503050406030204" pitchFamily="18" charset="0"/>
                                </a:rPr>
                                <m:t>&lt;0</m:t>
                              </m:r>
                            </m:e>
                          </m:eqArr>
                        </m:e>
                      </m:d>
                    </m:oMath>
                  </m:oMathPara>
                </a14:m>
                <a:endParaRPr lang="en-US" sz="2800" dirty="0"/>
              </a:p>
            </p:txBody>
          </p:sp>
        </mc:Choice>
        <mc:Fallback>
          <p:sp>
            <p:nvSpPr>
              <p:cNvPr id="9" name="Rectangle 8"/>
              <p:cNvSpPr>
                <a:spLocks noRot="1" noChangeAspect="1" noMove="1" noResize="1" noEditPoints="1" noAdjustHandles="1" noChangeArrowheads="1" noChangeShapeType="1" noTextEdit="1"/>
              </p:cNvSpPr>
              <p:nvPr/>
            </p:nvSpPr>
            <p:spPr>
              <a:xfrm>
                <a:off x="2974694" y="1954740"/>
                <a:ext cx="6065134" cy="2034788"/>
              </a:xfrm>
              <a:prstGeom prst="rect">
                <a:avLst/>
              </a:prstGeom>
              <a:blipFill rotWithShape="0">
                <a:blip r:embed="rId3"/>
                <a:stretch>
                  <a:fillRect/>
                </a:stretch>
              </a:blipFill>
            </p:spPr>
            <p:txBody>
              <a:bodyPr/>
              <a:lstStyle/>
              <a:p>
                <a:r>
                  <a:rPr lang="en-US">
                    <a:noFill/>
                  </a:rPr>
                  <a:t> </a:t>
                </a:r>
              </a:p>
            </p:txBody>
          </p:sp>
        </mc:Fallback>
      </mc:AlternateContent>
      <p:sp>
        <p:nvSpPr>
          <p:cNvPr id="10" name="TextBox 9"/>
          <p:cNvSpPr txBox="1"/>
          <p:nvPr/>
        </p:nvSpPr>
        <p:spPr>
          <a:xfrm>
            <a:off x="1381125" y="1109799"/>
            <a:ext cx="10144125" cy="523220"/>
          </a:xfrm>
          <a:prstGeom prst="rect">
            <a:avLst/>
          </a:prstGeom>
          <a:noFill/>
        </p:spPr>
        <p:txBody>
          <a:bodyPr wrap="square" rtlCol="0">
            <a:spAutoFit/>
          </a:bodyPr>
          <a:lstStyle/>
          <a:p>
            <a:r>
              <a:rPr lang="en-US" sz="2800" b="1" i="1" dirty="0" smtClean="0">
                <a:latin typeface="+mj-lt"/>
              </a:rPr>
              <a:t>Functional Connectivity Extraction with Cross Correlation Analysis</a:t>
            </a:r>
            <a:endParaRPr lang="en-US" sz="2800" b="1" i="1" dirty="0">
              <a:latin typeface="+mj-lt"/>
            </a:endParaRPr>
          </a:p>
        </p:txBody>
      </p:sp>
    </p:spTree>
    <p:extLst>
      <p:ext uri="{BB962C8B-B14F-4D97-AF65-F5344CB8AC3E}">
        <p14:creationId xmlns:p14="http://schemas.microsoft.com/office/powerpoint/2010/main" val="993143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U-ECE-logo3.png"/>
          <p:cNvPicPr>
            <a:picLocks noChangeAspect="1"/>
          </p:cNvPicPr>
          <p:nvPr/>
        </p:nvPicPr>
        <p:blipFill>
          <a:blip r:embed="rId2">
            <a:extLst>
              <a:ext uri="{28A0092B-C50C-407E-A947-70E740481C1C}">
                <a14:useLocalDpi xmlns:a14="http://schemas.microsoft.com/office/drawing/2010/main" val="0"/>
              </a:ext>
            </a:extLst>
          </a:blip>
          <a:srcRect l="2708" t="14433" b="16237"/>
          <a:stretch>
            <a:fillRect/>
          </a:stretch>
        </p:blipFill>
        <p:spPr bwMode="auto">
          <a:xfrm>
            <a:off x="177800" y="6234695"/>
            <a:ext cx="4002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4564"/>
            <a:ext cx="12192000" cy="523220"/>
          </a:xfrm>
          <a:prstGeom prst="rect">
            <a:avLst/>
          </a:prstGeom>
          <a:solidFill>
            <a:srgbClr val="245A8C"/>
          </a:solidFill>
        </p:spPr>
        <p:txBody>
          <a:bodyPr wrap="square" rtlCol="0">
            <a:spAutoFit/>
          </a:bodyPr>
          <a:lstStyle/>
          <a:p>
            <a:pPr indent="400050"/>
            <a:r>
              <a:rPr lang="en-US" sz="2800" dirty="0" smtClean="0">
                <a:solidFill>
                  <a:schemeClr val="bg1"/>
                </a:solidFill>
                <a:latin typeface="+mj-lt"/>
              </a:rPr>
              <a:t>Algorithm</a:t>
            </a:r>
            <a:endParaRPr lang="en-US" sz="2800" dirty="0">
              <a:solidFill>
                <a:schemeClr val="bg1"/>
              </a:solidFill>
              <a:latin typeface="+mj-lt"/>
            </a:endParaRPr>
          </a:p>
        </p:txBody>
      </p:sp>
      <p:cxnSp>
        <p:nvCxnSpPr>
          <p:cNvPr id="5" name="Straight Connector 4"/>
          <p:cNvCxnSpPr/>
          <p:nvPr/>
        </p:nvCxnSpPr>
        <p:spPr>
          <a:xfrm>
            <a:off x="238125" y="6153150"/>
            <a:ext cx="11695728"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487" y="1563573"/>
            <a:ext cx="6677025" cy="3358504"/>
          </a:xfrm>
          <a:prstGeom prst="rect">
            <a:avLst/>
          </a:prstGeom>
        </p:spPr>
      </p:pic>
      <p:sp>
        <p:nvSpPr>
          <p:cNvPr id="11" name="Rectangle 10"/>
          <p:cNvSpPr/>
          <p:nvPr/>
        </p:nvSpPr>
        <p:spPr>
          <a:xfrm>
            <a:off x="3288021" y="4568134"/>
            <a:ext cx="2331729" cy="707886"/>
          </a:xfrm>
          <a:prstGeom prst="rect">
            <a:avLst/>
          </a:prstGeom>
        </p:spPr>
        <p:txBody>
          <a:bodyPr wrap="square">
            <a:spAutoFit/>
          </a:bodyPr>
          <a:lstStyle/>
          <a:p>
            <a:pPr algn="ctr"/>
            <a:r>
              <a:rPr lang="en-US" sz="2000" dirty="0" smtClean="0">
                <a:latin typeface="+mj-lt"/>
              </a:rPr>
              <a:t>L</a:t>
            </a:r>
            <a:r>
              <a:rPr lang="en-US" sz="2000" b="0" i="0" u="none" strike="noStrike" baseline="0" dirty="0" smtClean="0">
                <a:latin typeface="+mj-lt"/>
              </a:rPr>
              <a:t>eft-Right </a:t>
            </a:r>
            <a:r>
              <a:rPr lang="en-US" sz="2000" dirty="0">
                <a:latin typeface="+mj-lt"/>
              </a:rPr>
              <a:t>H</a:t>
            </a:r>
            <a:r>
              <a:rPr lang="en-US" sz="2000" b="0" i="0" u="none" strike="noStrike" baseline="0" dirty="0" smtClean="0">
                <a:latin typeface="+mj-lt"/>
              </a:rPr>
              <a:t>emisphere</a:t>
            </a:r>
            <a:endParaRPr lang="en-US" sz="2000" dirty="0">
              <a:latin typeface="+mj-lt"/>
            </a:endParaRPr>
          </a:p>
        </p:txBody>
      </p:sp>
      <p:sp>
        <p:nvSpPr>
          <p:cNvPr id="12" name="Rectangle 11"/>
          <p:cNvSpPr/>
          <p:nvPr/>
        </p:nvSpPr>
        <p:spPr>
          <a:xfrm>
            <a:off x="6757988" y="4558612"/>
            <a:ext cx="1952625" cy="707886"/>
          </a:xfrm>
          <a:prstGeom prst="rect">
            <a:avLst/>
          </a:prstGeom>
        </p:spPr>
        <p:txBody>
          <a:bodyPr wrap="square">
            <a:spAutoFit/>
          </a:bodyPr>
          <a:lstStyle/>
          <a:p>
            <a:pPr algn="ctr"/>
            <a:r>
              <a:rPr lang="en-US" sz="2000" dirty="0" smtClean="0">
                <a:latin typeface="+mj-lt"/>
              </a:rPr>
              <a:t>A</a:t>
            </a:r>
            <a:r>
              <a:rPr lang="en-US" sz="2000" b="0" i="0" u="none" strike="noStrike" baseline="0" dirty="0" smtClean="0">
                <a:latin typeface="+mj-lt"/>
              </a:rPr>
              <a:t>nterior-Posterior Axis</a:t>
            </a:r>
            <a:endParaRPr lang="en-US" sz="2000" dirty="0">
              <a:latin typeface="+mj-lt"/>
            </a:endParaRPr>
          </a:p>
        </p:txBody>
      </p:sp>
      <p:sp>
        <p:nvSpPr>
          <p:cNvPr id="9" name="TextBox 8"/>
          <p:cNvSpPr txBox="1"/>
          <p:nvPr/>
        </p:nvSpPr>
        <p:spPr>
          <a:xfrm>
            <a:off x="1104957" y="1095251"/>
            <a:ext cx="10144125" cy="523220"/>
          </a:xfrm>
          <a:prstGeom prst="rect">
            <a:avLst/>
          </a:prstGeom>
          <a:noFill/>
        </p:spPr>
        <p:txBody>
          <a:bodyPr wrap="square" rtlCol="0">
            <a:spAutoFit/>
          </a:bodyPr>
          <a:lstStyle/>
          <a:p>
            <a:pPr algn="ctr"/>
            <a:r>
              <a:rPr lang="en-US" sz="2800" b="1" i="1" dirty="0" smtClean="0">
                <a:latin typeface="+mj-lt"/>
              </a:rPr>
              <a:t>Quantification of Functional Connectivity</a:t>
            </a:r>
            <a:endParaRPr lang="en-US" sz="2800" b="1" i="1" dirty="0">
              <a:latin typeface="+mj-lt"/>
            </a:endParaRPr>
          </a:p>
        </p:txBody>
      </p:sp>
    </p:spTree>
    <p:extLst>
      <p:ext uri="{BB962C8B-B14F-4D97-AF65-F5344CB8AC3E}">
        <p14:creationId xmlns:p14="http://schemas.microsoft.com/office/powerpoint/2010/main" val="4158268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425</TotalTime>
  <Words>1983</Words>
  <Application>Microsoft Office PowerPoint</Application>
  <PresentationFormat>Widescreen</PresentationFormat>
  <Paragraphs>159</Paragraphs>
  <Slides>21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MS Mincho</vt:lpstr>
      <vt:lpstr>SimSun</vt:lpstr>
      <vt:lpstr>Arial</vt:lpstr>
      <vt:lpstr>Calibri</vt:lpstr>
      <vt:lpstr>Calibri Light</vt:lpstr>
      <vt:lpstr>Cambria Math</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pjanw001</dc:creator>
  <cp:lastModifiedBy>Peeraya Inyim</cp:lastModifiedBy>
  <cp:revision>43</cp:revision>
  <dcterms:created xsi:type="dcterms:W3CDTF">2016-11-21T17:50:47Z</dcterms:created>
  <dcterms:modified xsi:type="dcterms:W3CDTF">2016-12-05T21:43:03Z</dcterms:modified>
</cp:coreProperties>
</file>