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4" r:id="rId2"/>
  </p:sldMasterIdLst>
  <p:notesMasterIdLst>
    <p:notesMasterId r:id="rId19"/>
  </p:notesMasterIdLst>
  <p:sldIdLst>
    <p:sldId id="256" r:id="rId3"/>
    <p:sldId id="1731" r:id="rId4"/>
    <p:sldId id="3766" r:id="rId5"/>
    <p:sldId id="3762" r:id="rId6"/>
    <p:sldId id="3767" r:id="rId7"/>
    <p:sldId id="3749" r:id="rId8"/>
    <p:sldId id="3750" r:id="rId9"/>
    <p:sldId id="3751" r:id="rId10"/>
    <p:sldId id="3752" r:id="rId11"/>
    <p:sldId id="3753" r:id="rId12"/>
    <p:sldId id="3754" r:id="rId13"/>
    <p:sldId id="3755" r:id="rId14"/>
    <p:sldId id="3756" r:id="rId15"/>
    <p:sldId id="3757" r:id="rId16"/>
    <p:sldId id="3758" r:id="rId17"/>
    <p:sldId id="376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9"/>
    <a:srgbClr val="E83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748"/>
  </p:normalViewPr>
  <p:slideViewPr>
    <p:cSldViewPr snapToGrid="0">
      <p:cViewPr varScale="1">
        <p:scale>
          <a:sx n="116" d="100"/>
          <a:sy n="116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F34C6-0CE5-4667-8BD3-21CBDDBF3AA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5C305-6425-415D-B50D-2920DF25D9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94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5C5CFC-9536-4DD2-848C-17B135AB2C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C305-6425-415D-B50D-2920DF25D9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C305-6425-415D-B50D-2920DF25D9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1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728024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 userDrawn="1"/>
          </p:nvSpPr>
          <p:spPr bwMode="auto">
            <a:xfrm>
              <a:off x="0" y="717714"/>
              <a:ext cx="9144000" cy="53975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0" y="6804024"/>
              <a:ext cx="9144000" cy="5397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2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CE013-CF60-4060-BD68-392A5CA3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63BCFB-E040-CD5E-0FE2-78F6E41A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2B2663-BB0A-AB9C-56B2-E67672323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3FBD94-2FF9-9CA8-B93B-1DEC5CB5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2173B7-6E1B-AED8-AB03-06F2D5C5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F8C4E5-5496-3067-0088-167A2F1E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77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0DE39-6A43-B95D-13B4-A43B5370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29E776-4C9E-F28F-13BC-26DC1D129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04ECF-5E04-D71C-133A-0B1A39D23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6EAF19-4B6B-00DE-904C-11D4C8E3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085CB5-7FFF-8938-33F8-588061FF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35A005-AF69-5621-9C43-AD0D0D2A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2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9171D-A840-F163-28CF-2F4C6B47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103132-830D-F65C-9AD1-A97D26DEE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00350-B606-C81B-7A02-CE0B5C0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FCC0A2-9F6D-B810-E9AB-993991ED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B12B98-BBBD-254C-C510-F0FBD324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93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FCC958-4486-1F33-ED0A-FA3BCA8AA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08990E-C2DB-672A-E76A-D01800F92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6AC92B-1717-A51C-3F36-91BF0636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343AB5-98D8-19BF-17BB-7CBDD221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B1D6AA-4280-D4DB-75C6-D14793D0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95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113406-A1A7-4680-44B2-D324C879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858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728024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 userDrawn="1"/>
          </p:nvSpPr>
          <p:spPr bwMode="auto">
            <a:xfrm>
              <a:off x="0" y="717714"/>
              <a:ext cx="9144000" cy="53975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0" y="6804024"/>
              <a:ext cx="9144000" cy="5397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12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F998E-F99D-1BC4-06F2-F01B09702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2BE27A-DA81-5DBC-DA69-DCE56DB2F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CED080-794E-D84D-9665-A6306D47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3850-7473-2F06-A286-86D41E4E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5249D-7533-2087-7533-284B287D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92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E604D-D06D-F995-862A-BAEC5E35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93E3E5-37D3-CD2F-0157-2F18365F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A67BAF-4288-431D-08A6-1AE68C14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BD718C-AEB2-F0AB-D8BC-5B3400A5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30D143-25F7-8CAB-ACD7-1E7AE95D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37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D14190-7A24-3EC8-B10B-1CEB497B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C0F311-FD9B-BA04-5400-708F27432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8E385-CF07-2FBD-F37C-12A57A5D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1C5676-C732-695E-3AAA-655CFA3C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41389-6478-5779-052D-58790FE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40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0EF28-6DA8-7B43-A536-4DEE381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3C96C-CC1D-E227-E0C3-167140E14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E6FDC3-75BF-8C53-E782-11020B1C5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39E270-9A0D-8A40-7545-736C4D26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BE36CF-75FD-8E8A-31C7-00BA9B5C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18C356-8A6B-89AE-756E-C7639EC1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02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5" name="Rectangle 3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728024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 userDrawn="1"/>
          </p:nvSpPr>
          <p:spPr bwMode="auto">
            <a:xfrm>
              <a:off x="0" y="717714"/>
              <a:ext cx="9144000" cy="53975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0" y="6804024"/>
              <a:ext cx="9144000" cy="5397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片1">
            <a:extLst>
              <a:ext uri="{FF2B5EF4-FFF2-40B4-BE49-F238E27FC236}">
                <a16:creationId xmlns:a16="http://schemas.microsoft.com/office/drawing/2014/main" id="{FCCF028B-344F-E10C-D31E-026010729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/>
          <a:srcRect r="69501"/>
          <a:stretch/>
        </p:blipFill>
        <p:spPr>
          <a:xfrm>
            <a:off x="9020374" y="48861"/>
            <a:ext cx="746004" cy="6688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22D5A43-CF05-FAD1-5C85-86178DB26830}"/>
              </a:ext>
            </a:extLst>
          </p:cNvPr>
          <p:cNvGrpSpPr/>
          <p:nvPr userDrawn="1"/>
        </p:nvGrpSpPr>
        <p:grpSpPr>
          <a:xfrm>
            <a:off x="179706" y="221616"/>
            <a:ext cx="393065" cy="249555"/>
            <a:chOff x="527" y="1545"/>
            <a:chExt cx="536" cy="340"/>
          </a:xfrm>
        </p:grpSpPr>
        <p:sp>
          <p:nvSpPr>
            <p:cNvPr id="4" name="圆角矩形 18">
              <a:extLst>
                <a:ext uri="{FF2B5EF4-FFF2-40B4-BE49-F238E27FC236}">
                  <a16:creationId xmlns:a16="http://schemas.microsoft.com/office/drawing/2014/main" id="{3763DA15-A19B-C78E-DA9E-C0B111864930}"/>
                </a:ext>
              </a:extLst>
            </p:cNvPr>
            <p:cNvSpPr/>
            <p:nvPr/>
          </p:nvSpPr>
          <p:spPr>
            <a:xfrm rot="2700000">
              <a:off x="527" y="1545"/>
              <a:ext cx="340" cy="340"/>
            </a:xfrm>
            <a:prstGeom prst="roundRect">
              <a:avLst/>
            </a:prstGeom>
            <a:gradFill>
              <a:gsLst>
                <a:gs pos="100000">
                  <a:srgbClr val="0070C0"/>
                </a:gs>
                <a:gs pos="79000">
                  <a:srgbClr val="4F9AD3">
                    <a:alpha val="100000"/>
                  </a:srgbClr>
                </a:gs>
                <a:gs pos="2000">
                  <a:schemeClr val="accent5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圆角矩形 19">
              <a:extLst>
                <a:ext uri="{FF2B5EF4-FFF2-40B4-BE49-F238E27FC236}">
                  <a16:creationId xmlns:a16="http://schemas.microsoft.com/office/drawing/2014/main" id="{4574B3C6-0624-6CEB-154A-02198219B66F}"/>
                </a:ext>
              </a:extLst>
            </p:cNvPr>
            <p:cNvSpPr/>
            <p:nvPr/>
          </p:nvSpPr>
          <p:spPr>
            <a:xfrm rot="2700000">
              <a:off x="723" y="1545"/>
              <a:ext cx="340" cy="340"/>
            </a:xfrm>
            <a:prstGeom prst="roundRect">
              <a:avLst/>
            </a:prstGeom>
            <a:gradFill>
              <a:gsLst>
                <a:gs pos="100000">
                  <a:srgbClr val="F2F2F2"/>
                </a:gs>
                <a:gs pos="2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53975E7B-D76D-CD94-9683-89696780C107}"/>
              </a:ext>
            </a:extLst>
          </p:cNvPr>
          <p:cNvSpPr txBox="1"/>
          <p:nvPr userDrawn="1"/>
        </p:nvSpPr>
        <p:spPr>
          <a:xfrm>
            <a:off x="9706744" y="170009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South University</a:t>
            </a: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21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459932-D0C0-CF0B-95F6-0EE25B69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C2EBA5-8532-D681-9F7C-7BF7BFA48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E8675D-9FD7-CC5F-E3D3-C4B8579B3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C4DC87-DCE2-DE57-29FC-BB5339987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316804-5549-099B-3473-D317255DF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7D1805-0828-CF4E-1B5E-7C398FF9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77B357-25D8-308B-2606-26939614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CD9F92B-1183-FEB5-8C31-492C9C65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3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8F2C08-C672-479F-5DD6-E0B42393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51AF6C-D784-E67A-683A-5944DBD7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366F25-67B9-2990-346F-1AAC2840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C93E15-A3D4-2565-DDA5-8976F37E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3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34506C-E171-D243-C626-23E2B470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A55905-049C-7E5E-EA4A-8FF10C54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AC4A61-55FE-B16F-876C-DAA4FEE7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65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0EB7FC-A5BF-6F71-F25E-F4BEF923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4B009C-4C9D-5515-2E04-8601D6DF4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87BAE9-E46D-459C-D050-0D6387D7E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6EC7DB-3380-621B-49CE-94B410DC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6A41F7-73F7-4DEF-B3F7-67EE7474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9F549D-2BE2-DD35-7009-FAB11F75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347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926B4-5F6E-6E3D-B855-66BA7738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782214-E22B-92E9-2325-8685E5094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5B8AD4-3FD5-528C-6889-14D120344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32FA07-82FA-FE0B-CC76-2C8434DB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AA3921-BDB5-0ABA-B4C6-3BBC59CF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4011F7-3FD2-AE5C-D56E-55BE83CF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604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D829-F77A-2759-F8F2-2D485183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D1D809-B3B7-F2FF-9B51-133665CC4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6B42CB-96D8-F3CB-838A-362A5874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2E02D1-7347-6BD3-6436-52C2E21B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51CA9-975D-E20A-4202-422A99CF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500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792013-91B8-53F9-C0EE-4A883B14D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5DFB5C-F7F2-EE9E-59E9-EA1EE440E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2226A2-4F6A-C9CA-3EE6-262A97FB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95C8D2-0EB8-37C6-DD24-52EAF637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B7F90E-8078-369B-F3E2-4AF70FCA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96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41BFF-9770-CC3B-BC48-2A051CE58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CEC831-3AA7-A53A-D57B-9617D0F27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1BCC4-3015-6FFF-FA73-0CBA884E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AD1AB-1B96-7B9C-CDEB-A29E96D8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C0F2C-BED0-0C3A-1B33-F55F1C99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69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85E68-CEE8-F077-7754-548CBE9F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4ACF63-7FBE-53F6-F8C4-ECD3B528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54F5B3-F047-4E2F-1A08-DAF68C40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BFDF35-B349-CA6B-B4AB-6C20B728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003076-C8CD-7FE5-0722-9AC843FE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29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FB58B9-F906-1618-9586-387B6849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37091-1E08-19CC-2C8F-CAF2387F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FAA283-5F28-933F-E5B9-BC2FC110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2A502D-8394-E179-EF03-3C3FE19A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B640E7-2008-E15A-1D32-E72FD873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08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F2711-2B79-2558-F3A6-28CDFADA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59D489-1408-7B6D-AE8C-54DA5322F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6F47DC-4FC7-E6D4-E508-317B33B96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B7ECF0-377A-BF2F-8024-40811A45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2541BF-191C-8B9B-FA28-022F8770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72748E-9363-8FFD-44CD-6550ED0B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72A31C-B624-4B62-AA70-728E1487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3226CE-8610-F3BC-D16E-03DEB3C12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18A643-BD60-0188-7D08-AA1BA1B7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69E139-56EF-B1B9-F84D-4C6BE0DB5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483ECC-BDF6-A3CF-AD25-CBA38B794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6CB5BF-CA9C-7845-5AAE-ED394801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A58AA3-47AC-32C9-4757-CDC01F9F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DBBE17-B0F2-D93F-A48A-B2305A63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32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72A52-4C26-8270-F83D-035343F9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69FD63-C591-1C5A-9B77-2DAF39D7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50EB41-6F8E-5FB4-7C3F-576539FC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A240D9-7B4F-8204-4578-C3AE9977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13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703927-127C-F7E4-B79A-1FD71CF3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1F28E-7A0F-42D0-8618-9F004961178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5779BA-48FC-DD28-6A7A-29555C1B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7D3B65-6D96-5A4C-CFF5-2AD02906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23B44-F1B6-49C8-94F3-0A39D5EC6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7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7085C7-9AAB-14A5-92F2-F39B5630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D01657-9C90-3DF0-1DB4-6D3AAAF8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5C859E-3651-ECCB-2578-BE764D095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353F-7A36-4CC2-9DE9-91F9CC41E8E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C1399D-9737-61BF-4DC8-FFF158DB1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331AAA-421E-B1F5-026C-C79C6CAA2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E3153-D349-4C78-AA9D-0D1554127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7"/>
          <a:stretch>
            <a:fillRect/>
          </a:stretch>
        </p:blipFill>
        <p:spPr>
          <a:xfrm>
            <a:off x="0" y="1499760"/>
            <a:ext cx="12192000" cy="4263251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0" y="1499761"/>
            <a:ext cx="12191999" cy="4277855"/>
          </a:xfrm>
          <a:prstGeom prst="rect">
            <a:avLst/>
          </a:prstGeom>
          <a:solidFill>
            <a:srgbClr val="14378B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5172625" y="576386"/>
            <a:ext cx="1846750" cy="1846750"/>
            <a:chOff x="5172625" y="576386"/>
            <a:chExt cx="1846750" cy="1846750"/>
          </a:xfrm>
        </p:grpSpPr>
        <p:sp>
          <p:nvSpPr>
            <p:cNvPr id="87" name="椭圆 86"/>
            <p:cNvSpPr/>
            <p:nvPr/>
          </p:nvSpPr>
          <p:spPr>
            <a:xfrm>
              <a:off x="5172625" y="576386"/>
              <a:ext cx="1846750" cy="1846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îSḷîḑê"/>
            <p:cNvSpPr/>
            <p:nvPr/>
          </p:nvSpPr>
          <p:spPr bwMode="auto">
            <a:xfrm>
              <a:off x="5329629" y="703341"/>
              <a:ext cx="1534722" cy="1538704"/>
            </a:xfrm>
            <a:prstGeom prst="ellipse">
              <a:avLst/>
            </a:pr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sḻîde"/>
            <p:cNvSpPr/>
            <p:nvPr/>
          </p:nvSpPr>
          <p:spPr bwMode="auto">
            <a:xfrm>
              <a:off x="5342905" y="724582"/>
              <a:ext cx="1501534" cy="1504187"/>
            </a:xfrm>
            <a:prstGeom prst="ellipse">
              <a:avLst/>
            </a:prstGeom>
            <a:solidFill>
              <a:srgbClr val="FFFFFF"/>
            </a:solidFill>
            <a:ln w="1588" cap="flat">
              <a:solidFill>
                <a:srgbClr val="005FAC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ṣľiḍê"/>
            <p:cNvSpPr/>
            <p:nvPr/>
          </p:nvSpPr>
          <p:spPr bwMode="auto">
            <a:xfrm>
              <a:off x="5482305" y="856016"/>
              <a:ext cx="1230700" cy="1233353"/>
            </a:xfrm>
            <a:prstGeom prst="ellipse">
              <a:avLst/>
            </a:pr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ṣľîḍê"/>
            <p:cNvSpPr/>
            <p:nvPr/>
          </p:nvSpPr>
          <p:spPr bwMode="auto">
            <a:xfrm>
              <a:off x="5499564" y="871947"/>
              <a:ext cx="1196182" cy="1200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íSļiḓè"/>
            <p:cNvSpPr/>
            <p:nvPr/>
          </p:nvSpPr>
          <p:spPr bwMode="auto">
            <a:xfrm>
              <a:off x="5511511" y="885223"/>
              <a:ext cx="1172283" cy="1173611"/>
            </a:xfrm>
            <a:prstGeom prst="ellipse">
              <a:avLst/>
            </a:pr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ṡlide"/>
            <p:cNvSpPr/>
            <p:nvPr/>
          </p:nvSpPr>
          <p:spPr bwMode="auto">
            <a:xfrm>
              <a:off x="5575238" y="1274215"/>
              <a:ext cx="456701" cy="483252"/>
            </a:xfrm>
            <a:custGeom>
              <a:avLst/>
              <a:gdLst>
                <a:gd name="T0" fmla="*/ 239 w 328"/>
                <a:gd name="T1" fmla="*/ 110 h 347"/>
                <a:gd name="T2" fmla="*/ 215 w 328"/>
                <a:gd name="T3" fmla="*/ 134 h 347"/>
                <a:gd name="T4" fmla="*/ 150 w 328"/>
                <a:gd name="T5" fmla="*/ 76 h 347"/>
                <a:gd name="T6" fmla="*/ 114 w 328"/>
                <a:gd name="T7" fmla="*/ 119 h 347"/>
                <a:gd name="T8" fmla="*/ 119 w 328"/>
                <a:gd name="T9" fmla="*/ 175 h 347"/>
                <a:gd name="T10" fmla="*/ 179 w 328"/>
                <a:gd name="T11" fmla="*/ 234 h 347"/>
                <a:gd name="T12" fmla="*/ 270 w 328"/>
                <a:gd name="T13" fmla="*/ 140 h 347"/>
                <a:gd name="T14" fmla="*/ 328 w 328"/>
                <a:gd name="T15" fmla="*/ 196 h 347"/>
                <a:gd name="T16" fmla="*/ 182 w 328"/>
                <a:gd name="T17" fmla="*/ 347 h 347"/>
                <a:gd name="T18" fmla="*/ 30 w 328"/>
                <a:gd name="T19" fmla="*/ 198 h 347"/>
                <a:gd name="T20" fmla="*/ 21 w 328"/>
                <a:gd name="T21" fmla="*/ 108 h 347"/>
                <a:gd name="T22" fmla="*/ 123 w 328"/>
                <a:gd name="T23" fmla="*/ 0 h 347"/>
                <a:gd name="T24" fmla="*/ 239 w 328"/>
                <a:gd name="T25" fmla="*/ 1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347">
                  <a:moveTo>
                    <a:pt x="239" y="110"/>
                  </a:moveTo>
                  <a:cubicBezTo>
                    <a:pt x="215" y="134"/>
                    <a:pt x="215" y="134"/>
                    <a:pt x="215" y="134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00" y="138"/>
                    <a:pt x="105" y="156"/>
                    <a:pt x="119" y="175"/>
                  </a:cubicBezTo>
                  <a:cubicBezTo>
                    <a:pt x="179" y="234"/>
                    <a:pt x="179" y="234"/>
                    <a:pt x="179" y="234"/>
                  </a:cubicBezTo>
                  <a:cubicBezTo>
                    <a:pt x="270" y="140"/>
                    <a:pt x="270" y="140"/>
                    <a:pt x="270" y="140"/>
                  </a:cubicBezTo>
                  <a:cubicBezTo>
                    <a:pt x="328" y="196"/>
                    <a:pt x="328" y="196"/>
                    <a:pt x="328" y="196"/>
                  </a:cubicBezTo>
                  <a:cubicBezTo>
                    <a:pt x="182" y="347"/>
                    <a:pt x="182" y="347"/>
                    <a:pt x="182" y="34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0" y="169"/>
                    <a:pt x="3" y="127"/>
                    <a:pt x="21" y="108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239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ḻíḓè"/>
            <p:cNvSpPr/>
            <p:nvPr/>
          </p:nvSpPr>
          <p:spPr bwMode="auto">
            <a:xfrm>
              <a:off x="5771725" y="926379"/>
              <a:ext cx="645220" cy="1083333"/>
            </a:xfrm>
            <a:custGeom>
              <a:avLst/>
              <a:gdLst>
                <a:gd name="T0" fmla="*/ 203 w 463"/>
                <a:gd name="T1" fmla="*/ 462 h 776"/>
                <a:gd name="T2" fmla="*/ 59 w 463"/>
                <a:gd name="T3" fmla="*/ 612 h 776"/>
                <a:gd name="T4" fmla="*/ 176 w 463"/>
                <a:gd name="T5" fmla="*/ 733 h 776"/>
                <a:gd name="T6" fmla="*/ 298 w 463"/>
                <a:gd name="T7" fmla="*/ 732 h 776"/>
                <a:gd name="T8" fmla="*/ 463 w 463"/>
                <a:gd name="T9" fmla="*/ 565 h 776"/>
                <a:gd name="T10" fmla="*/ 101 w 463"/>
                <a:gd name="T11" fmla="*/ 217 h 776"/>
                <a:gd name="T12" fmla="*/ 181 w 463"/>
                <a:gd name="T13" fmla="*/ 130 h 776"/>
                <a:gd name="T14" fmla="*/ 245 w 463"/>
                <a:gd name="T15" fmla="*/ 125 h 776"/>
                <a:gd name="T16" fmla="*/ 346 w 463"/>
                <a:gd name="T17" fmla="*/ 221 h 776"/>
                <a:gd name="T18" fmla="*/ 252 w 463"/>
                <a:gd name="T19" fmla="*/ 316 h 776"/>
                <a:gd name="T20" fmla="*/ 277 w 463"/>
                <a:gd name="T21" fmla="*/ 342 h 776"/>
                <a:gd name="T22" fmla="*/ 426 w 463"/>
                <a:gd name="T23" fmla="*/ 191 h 776"/>
                <a:gd name="T24" fmla="*/ 290 w 463"/>
                <a:gd name="T25" fmla="*/ 56 h 776"/>
                <a:gd name="T26" fmla="*/ 131 w 463"/>
                <a:gd name="T27" fmla="*/ 74 h 776"/>
                <a:gd name="T28" fmla="*/ 0 w 463"/>
                <a:gd name="T29" fmla="*/ 218 h 776"/>
                <a:gd name="T30" fmla="*/ 357 w 463"/>
                <a:gd name="T31" fmla="*/ 567 h 776"/>
                <a:gd name="T32" fmla="*/ 287 w 463"/>
                <a:gd name="T33" fmla="*/ 636 h 776"/>
                <a:gd name="T34" fmla="*/ 211 w 463"/>
                <a:gd name="T35" fmla="*/ 654 h 776"/>
                <a:gd name="T36" fmla="*/ 141 w 463"/>
                <a:gd name="T37" fmla="*/ 584 h 776"/>
                <a:gd name="T38" fmla="*/ 233 w 463"/>
                <a:gd name="T39" fmla="*/ 490 h 776"/>
                <a:gd name="T40" fmla="*/ 203 w 463"/>
                <a:gd name="T41" fmla="*/ 46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3" h="776">
                  <a:moveTo>
                    <a:pt x="203" y="462"/>
                  </a:moveTo>
                  <a:cubicBezTo>
                    <a:pt x="59" y="612"/>
                    <a:pt x="59" y="612"/>
                    <a:pt x="59" y="612"/>
                  </a:cubicBezTo>
                  <a:cubicBezTo>
                    <a:pt x="176" y="733"/>
                    <a:pt x="176" y="733"/>
                    <a:pt x="176" y="733"/>
                  </a:cubicBezTo>
                  <a:cubicBezTo>
                    <a:pt x="215" y="773"/>
                    <a:pt x="250" y="776"/>
                    <a:pt x="298" y="732"/>
                  </a:cubicBezTo>
                  <a:cubicBezTo>
                    <a:pt x="463" y="565"/>
                    <a:pt x="463" y="565"/>
                    <a:pt x="463" y="565"/>
                  </a:cubicBezTo>
                  <a:cubicBezTo>
                    <a:pt x="101" y="217"/>
                    <a:pt x="101" y="217"/>
                    <a:pt x="101" y="217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30"/>
                    <a:pt x="211" y="102"/>
                    <a:pt x="245" y="125"/>
                  </a:cubicBezTo>
                  <a:cubicBezTo>
                    <a:pt x="279" y="149"/>
                    <a:pt x="347" y="219"/>
                    <a:pt x="346" y="221"/>
                  </a:cubicBezTo>
                  <a:cubicBezTo>
                    <a:pt x="252" y="316"/>
                    <a:pt x="252" y="316"/>
                    <a:pt x="252" y="316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290" y="56"/>
                    <a:pt x="290" y="56"/>
                    <a:pt x="290" y="56"/>
                  </a:cubicBezTo>
                  <a:cubicBezTo>
                    <a:pt x="229" y="0"/>
                    <a:pt x="186" y="7"/>
                    <a:pt x="131" y="74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357" y="567"/>
                    <a:pt x="357" y="567"/>
                    <a:pt x="357" y="567"/>
                  </a:cubicBezTo>
                  <a:cubicBezTo>
                    <a:pt x="287" y="636"/>
                    <a:pt x="287" y="636"/>
                    <a:pt x="287" y="636"/>
                  </a:cubicBezTo>
                  <a:cubicBezTo>
                    <a:pt x="262" y="660"/>
                    <a:pt x="228" y="669"/>
                    <a:pt x="211" y="654"/>
                  </a:cubicBezTo>
                  <a:cubicBezTo>
                    <a:pt x="141" y="584"/>
                    <a:pt x="141" y="584"/>
                    <a:pt x="141" y="584"/>
                  </a:cubicBezTo>
                  <a:cubicBezTo>
                    <a:pt x="233" y="490"/>
                    <a:pt x="233" y="490"/>
                    <a:pt x="233" y="490"/>
                  </a:cubicBezTo>
                  <a:lnTo>
                    <a:pt x="203" y="4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ṡḻiḋé"/>
            <p:cNvSpPr/>
            <p:nvPr/>
          </p:nvSpPr>
          <p:spPr bwMode="auto">
            <a:xfrm>
              <a:off x="6187269" y="1222439"/>
              <a:ext cx="436786" cy="463337"/>
            </a:xfrm>
            <a:custGeom>
              <a:avLst/>
              <a:gdLst>
                <a:gd name="T0" fmla="*/ 26 w 314"/>
                <a:gd name="T1" fmla="*/ 129 h 332"/>
                <a:gd name="T2" fmla="*/ 0 w 314"/>
                <a:gd name="T3" fmla="*/ 154 h 332"/>
                <a:gd name="T4" fmla="*/ 183 w 314"/>
                <a:gd name="T5" fmla="*/ 332 h 332"/>
                <a:gd name="T6" fmla="*/ 292 w 314"/>
                <a:gd name="T7" fmla="*/ 219 h 332"/>
                <a:gd name="T8" fmla="*/ 281 w 314"/>
                <a:gd name="T9" fmla="*/ 126 h 332"/>
                <a:gd name="T10" fmla="*/ 151 w 314"/>
                <a:gd name="T11" fmla="*/ 0 h 332"/>
                <a:gd name="T12" fmla="*/ 96 w 314"/>
                <a:gd name="T13" fmla="*/ 57 h 332"/>
                <a:gd name="T14" fmla="*/ 169 w 314"/>
                <a:gd name="T15" fmla="*/ 125 h 332"/>
                <a:gd name="T16" fmla="*/ 200 w 314"/>
                <a:gd name="T17" fmla="*/ 202 h 332"/>
                <a:gd name="T18" fmla="*/ 155 w 314"/>
                <a:gd name="T19" fmla="*/ 254 h 332"/>
                <a:gd name="T20" fmla="*/ 26 w 314"/>
                <a:gd name="T21" fmla="*/ 12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332">
                  <a:moveTo>
                    <a:pt x="26" y="129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183" y="332"/>
                    <a:pt x="183" y="332"/>
                    <a:pt x="183" y="332"/>
                  </a:cubicBezTo>
                  <a:cubicBezTo>
                    <a:pt x="292" y="219"/>
                    <a:pt x="292" y="219"/>
                    <a:pt x="292" y="219"/>
                  </a:cubicBezTo>
                  <a:cubicBezTo>
                    <a:pt x="314" y="198"/>
                    <a:pt x="302" y="144"/>
                    <a:pt x="281" y="126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97" y="151"/>
                    <a:pt x="213" y="182"/>
                    <a:pt x="200" y="202"/>
                  </a:cubicBezTo>
                  <a:cubicBezTo>
                    <a:pt x="155" y="254"/>
                    <a:pt x="155" y="254"/>
                    <a:pt x="155" y="254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ŝḻíḑè"/>
            <p:cNvSpPr/>
            <p:nvPr/>
          </p:nvSpPr>
          <p:spPr bwMode="auto">
            <a:xfrm>
              <a:off x="5417252" y="1750828"/>
              <a:ext cx="136745" cy="73018"/>
            </a:xfrm>
            <a:custGeom>
              <a:avLst/>
              <a:gdLst>
                <a:gd name="T0" fmla="*/ 7 w 98"/>
                <a:gd name="T1" fmla="*/ 52 h 52"/>
                <a:gd name="T2" fmla="*/ 12 w 98"/>
                <a:gd name="T3" fmla="*/ 46 h 52"/>
                <a:gd name="T4" fmla="*/ 95 w 98"/>
                <a:gd name="T5" fmla="*/ 4 h 52"/>
                <a:gd name="T6" fmla="*/ 98 w 98"/>
                <a:gd name="T7" fmla="*/ 4 h 52"/>
                <a:gd name="T8" fmla="*/ 96 w 98"/>
                <a:gd name="T9" fmla="*/ 0 h 52"/>
                <a:gd name="T10" fmla="*/ 94 w 98"/>
                <a:gd name="T11" fmla="*/ 1 h 52"/>
                <a:gd name="T12" fmla="*/ 7 w 98"/>
                <a:gd name="T13" fmla="*/ 38 h 52"/>
                <a:gd name="T14" fmla="*/ 0 w 98"/>
                <a:gd name="T15" fmla="*/ 39 h 52"/>
                <a:gd name="T16" fmla="*/ 7 w 98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2">
                  <a:moveTo>
                    <a:pt x="7" y="52"/>
                  </a:moveTo>
                  <a:cubicBezTo>
                    <a:pt x="5" y="48"/>
                    <a:pt x="7" y="48"/>
                    <a:pt x="12" y="46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8" y="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5" y="1"/>
                    <a:pt x="94" y="1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3" y="40"/>
                    <a:pt x="2" y="42"/>
                    <a:pt x="0" y="39"/>
                  </a:cubicBezTo>
                  <a:lnTo>
                    <a:pt x="7" y="52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sḷïdé"/>
            <p:cNvSpPr/>
            <p:nvPr/>
          </p:nvSpPr>
          <p:spPr bwMode="auto">
            <a:xfrm>
              <a:off x="5438493" y="1773398"/>
              <a:ext cx="128779" cy="80984"/>
            </a:xfrm>
            <a:custGeom>
              <a:avLst/>
              <a:gdLst>
                <a:gd name="T0" fmla="*/ 4 w 93"/>
                <a:gd name="T1" fmla="*/ 58 h 58"/>
                <a:gd name="T2" fmla="*/ 5 w 93"/>
                <a:gd name="T3" fmla="*/ 56 h 58"/>
                <a:gd name="T4" fmla="*/ 92 w 93"/>
                <a:gd name="T5" fmla="*/ 6 h 58"/>
                <a:gd name="T6" fmla="*/ 93 w 93"/>
                <a:gd name="T7" fmla="*/ 6 h 58"/>
                <a:gd name="T8" fmla="*/ 89 w 93"/>
                <a:gd name="T9" fmla="*/ 0 h 58"/>
                <a:gd name="T10" fmla="*/ 88 w 93"/>
                <a:gd name="T11" fmla="*/ 1 h 58"/>
                <a:gd name="T12" fmla="*/ 4 w 93"/>
                <a:gd name="T13" fmla="*/ 51 h 58"/>
                <a:gd name="T14" fmla="*/ 0 w 93"/>
                <a:gd name="T15" fmla="*/ 51 h 58"/>
                <a:gd name="T16" fmla="*/ 4 w 93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8">
                  <a:moveTo>
                    <a:pt x="4" y="58"/>
                  </a:moveTo>
                  <a:cubicBezTo>
                    <a:pt x="4" y="57"/>
                    <a:pt x="4" y="57"/>
                    <a:pt x="5" y="56"/>
                  </a:cubicBezTo>
                  <a:cubicBezTo>
                    <a:pt x="30" y="41"/>
                    <a:pt x="67" y="21"/>
                    <a:pt x="92" y="6"/>
                  </a:cubicBezTo>
                  <a:cubicBezTo>
                    <a:pt x="92" y="5"/>
                    <a:pt x="93" y="5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89" y="1"/>
                    <a:pt x="88" y="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2"/>
                    <a:pt x="1" y="52"/>
                    <a:pt x="0" y="51"/>
                  </a:cubicBezTo>
                  <a:lnTo>
                    <a:pt x="4" y="58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şľîdé"/>
            <p:cNvSpPr/>
            <p:nvPr/>
          </p:nvSpPr>
          <p:spPr bwMode="auto">
            <a:xfrm>
              <a:off x="5457079" y="1795968"/>
              <a:ext cx="127450" cy="91607"/>
            </a:xfrm>
            <a:custGeom>
              <a:avLst/>
              <a:gdLst>
                <a:gd name="T0" fmla="*/ 5 w 91"/>
                <a:gd name="T1" fmla="*/ 66 h 66"/>
                <a:gd name="T2" fmla="*/ 7 w 91"/>
                <a:gd name="T3" fmla="*/ 62 h 66"/>
                <a:gd name="T4" fmla="*/ 86 w 91"/>
                <a:gd name="T5" fmla="*/ 11 h 66"/>
                <a:gd name="T6" fmla="*/ 91 w 91"/>
                <a:gd name="T7" fmla="*/ 11 h 66"/>
                <a:gd name="T8" fmla="*/ 84 w 91"/>
                <a:gd name="T9" fmla="*/ 0 h 66"/>
                <a:gd name="T10" fmla="*/ 81 w 91"/>
                <a:gd name="T11" fmla="*/ 5 h 66"/>
                <a:gd name="T12" fmla="*/ 3 w 91"/>
                <a:gd name="T13" fmla="*/ 58 h 66"/>
                <a:gd name="T14" fmla="*/ 0 w 91"/>
                <a:gd name="T15" fmla="*/ 58 h 66"/>
                <a:gd name="T16" fmla="*/ 5 w 91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66">
                  <a:moveTo>
                    <a:pt x="5" y="66"/>
                  </a:moveTo>
                  <a:cubicBezTo>
                    <a:pt x="4" y="65"/>
                    <a:pt x="5" y="64"/>
                    <a:pt x="7" y="6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8" y="10"/>
                    <a:pt x="90" y="10"/>
                    <a:pt x="91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2"/>
                    <a:pt x="83" y="3"/>
                    <a:pt x="81" y="5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8"/>
                    <a:pt x="1" y="59"/>
                    <a:pt x="0" y="58"/>
                  </a:cubicBezTo>
                  <a:lnTo>
                    <a:pt x="5" y="66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ṧļídè"/>
            <p:cNvSpPr/>
            <p:nvPr/>
          </p:nvSpPr>
          <p:spPr bwMode="auto">
            <a:xfrm>
              <a:off x="5479649" y="1825175"/>
              <a:ext cx="122140" cy="95588"/>
            </a:xfrm>
            <a:custGeom>
              <a:avLst/>
              <a:gdLst>
                <a:gd name="T0" fmla="*/ 0 w 88"/>
                <a:gd name="T1" fmla="*/ 61 h 69"/>
                <a:gd name="T2" fmla="*/ 3 w 88"/>
                <a:gd name="T3" fmla="*/ 61 h 69"/>
                <a:gd name="T4" fmla="*/ 81 w 88"/>
                <a:gd name="T5" fmla="*/ 4 h 69"/>
                <a:gd name="T6" fmla="*/ 83 w 88"/>
                <a:gd name="T7" fmla="*/ 0 h 69"/>
                <a:gd name="T8" fmla="*/ 88 w 88"/>
                <a:gd name="T9" fmla="*/ 7 h 69"/>
                <a:gd name="T10" fmla="*/ 85 w 88"/>
                <a:gd name="T11" fmla="*/ 7 h 69"/>
                <a:gd name="T12" fmla="*/ 7 w 88"/>
                <a:gd name="T13" fmla="*/ 66 h 69"/>
                <a:gd name="T14" fmla="*/ 6 w 88"/>
                <a:gd name="T15" fmla="*/ 69 h 69"/>
                <a:gd name="T16" fmla="*/ 0 w 88"/>
                <a:gd name="T17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69">
                  <a:moveTo>
                    <a:pt x="0" y="61"/>
                  </a:moveTo>
                  <a:cubicBezTo>
                    <a:pt x="1" y="62"/>
                    <a:pt x="2" y="62"/>
                    <a:pt x="3" y="61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3" y="3"/>
                    <a:pt x="84" y="2"/>
                    <a:pt x="83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7" y="6"/>
                    <a:pt x="86" y="6"/>
                    <a:pt x="85" y="7"/>
                  </a:cubicBezTo>
                  <a:cubicBezTo>
                    <a:pt x="63" y="22"/>
                    <a:pt x="27" y="49"/>
                    <a:pt x="7" y="66"/>
                  </a:cubicBezTo>
                  <a:cubicBezTo>
                    <a:pt x="5" y="67"/>
                    <a:pt x="5" y="68"/>
                    <a:pt x="6" y="69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ŝḻiḑe"/>
            <p:cNvSpPr/>
            <p:nvPr/>
          </p:nvSpPr>
          <p:spPr bwMode="auto">
            <a:xfrm>
              <a:off x="5524790" y="1865002"/>
              <a:ext cx="118159" cy="120814"/>
            </a:xfrm>
            <a:custGeom>
              <a:avLst/>
              <a:gdLst>
                <a:gd name="T0" fmla="*/ 0 w 85"/>
                <a:gd name="T1" fmla="*/ 72 h 86"/>
                <a:gd name="T2" fmla="*/ 7 w 85"/>
                <a:gd name="T3" fmla="*/ 70 h 86"/>
                <a:gd name="T4" fmla="*/ 68 w 85"/>
                <a:gd name="T5" fmla="*/ 16 h 86"/>
                <a:gd name="T6" fmla="*/ 76 w 85"/>
                <a:gd name="T7" fmla="*/ 3 h 86"/>
                <a:gd name="T8" fmla="*/ 83 w 85"/>
                <a:gd name="T9" fmla="*/ 9 h 86"/>
                <a:gd name="T10" fmla="*/ 85 w 85"/>
                <a:gd name="T11" fmla="*/ 13 h 86"/>
                <a:gd name="T12" fmla="*/ 77 w 85"/>
                <a:gd name="T13" fmla="*/ 16 h 86"/>
                <a:gd name="T14" fmla="*/ 15 w 85"/>
                <a:gd name="T15" fmla="*/ 75 h 86"/>
                <a:gd name="T16" fmla="*/ 10 w 85"/>
                <a:gd name="T17" fmla="*/ 83 h 86"/>
                <a:gd name="T18" fmla="*/ 0 w 85"/>
                <a:gd name="T19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6">
                  <a:moveTo>
                    <a:pt x="0" y="72"/>
                  </a:moveTo>
                  <a:cubicBezTo>
                    <a:pt x="0" y="72"/>
                    <a:pt x="3" y="74"/>
                    <a:pt x="7" y="70"/>
                  </a:cubicBezTo>
                  <a:cubicBezTo>
                    <a:pt x="12" y="67"/>
                    <a:pt x="68" y="16"/>
                    <a:pt x="68" y="16"/>
                  </a:cubicBezTo>
                  <a:cubicBezTo>
                    <a:pt x="68" y="16"/>
                    <a:pt x="78" y="7"/>
                    <a:pt x="76" y="3"/>
                  </a:cubicBezTo>
                  <a:cubicBezTo>
                    <a:pt x="74" y="0"/>
                    <a:pt x="83" y="9"/>
                    <a:pt x="83" y="9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2" y="12"/>
                    <a:pt x="77" y="16"/>
                  </a:cubicBezTo>
                  <a:cubicBezTo>
                    <a:pt x="72" y="21"/>
                    <a:pt x="15" y="75"/>
                    <a:pt x="15" y="75"/>
                  </a:cubicBezTo>
                  <a:cubicBezTo>
                    <a:pt x="15" y="75"/>
                    <a:pt x="10" y="79"/>
                    <a:pt x="10" y="83"/>
                  </a:cubicBezTo>
                  <a:cubicBezTo>
                    <a:pt x="10" y="86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$ḷïḋe"/>
            <p:cNvSpPr/>
            <p:nvPr/>
          </p:nvSpPr>
          <p:spPr bwMode="auto">
            <a:xfrm>
              <a:off x="5550013" y="1894212"/>
              <a:ext cx="118159" cy="123469"/>
            </a:xfrm>
            <a:custGeom>
              <a:avLst/>
              <a:gdLst>
                <a:gd name="T0" fmla="*/ 0 w 85"/>
                <a:gd name="T1" fmla="*/ 75 h 88"/>
                <a:gd name="T2" fmla="*/ 7 w 85"/>
                <a:gd name="T3" fmla="*/ 73 h 88"/>
                <a:gd name="T4" fmla="*/ 73 w 85"/>
                <a:gd name="T5" fmla="*/ 11 h 88"/>
                <a:gd name="T6" fmla="*/ 76 w 85"/>
                <a:gd name="T7" fmla="*/ 3 h 88"/>
                <a:gd name="T8" fmla="*/ 82 w 85"/>
                <a:gd name="T9" fmla="*/ 8 h 88"/>
                <a:gd name="T10" fmla="*/ 85 w 85"/>
                <a:gd name="T11" fmla="*/ 13 h 88"/>
                <a:gd name="T12" fmla="*/ 77 w 85"/>
                <a:gd name="T13" fmla="*/ 16 h 88"/>
                <a:gd name="T14" fmla="*/ 14 w 85"/>
                <a:gd name="T15" fmla="*/ 77 h 88"/>
                <a:gd name="T16" fmla="*/ 10 w 85"/>
                <a:gd name="T17" fmla="*/ 85 h 88"/>
                <a:gd name="T18" fmla="*/ 0 w 85"/>
                <a:gd name="T19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8">
                  <a:moveTo>
                    <a:pt x="0" y="75"/>
                  </a:moveTo>
                  <a:cubicBezTo>
                    <a:pt x="0" y="75"/>
                    <a:pt x="3" y="77"/>
                    <a:pt x="7" y="73"/>
                  </a:cubicBezTo>
                  <a:cubicBezTo>
                    <a:pt x="11" y="69"/>
                    <a:pt x="73" y="11"/>
                    <a:pt x="73" y="11"/>
                  </a:cubicBezTo>
                  <a:cubicBezTo>
                    <a:pt x="73" y="11"/>
                    <a:pt x="78" y="6"/>
                    <a:pt x="76" y="3"/>
                  </a:cubicBezTo>
                  <a:cubicBezTo>
                    <a:pt x="74" y="0"/>
                    <a:pt x="82" y="8"/>
                    <a:pt x="82" y="8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2" y="11"/>
                    <a:pt x="77" y="16"/>
                  </a:cubicBezTo>
                  <a:cubicBezTo>
                    <a:pt x="72" y="21"/>
                    <a:pt x="14" y="77"/>
                    <a:pt x="14" y="77"/>
                  </a:cubicBezTo>
                  <a:cubicBezTo>
                    <a:pt x="14" y="77"/>
                    <a:pt x="10" y="81"/>
                    <a:pt x="10" y="85"/>
                  </a:cubicBezTo>
                  <a:cubicBezTo>
                    <a:pt x="10" y="88"/>
                    <a:pt x="0" y="75"/>
                    <a:pt x="0" y="75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$ḷïḑê"/>
            <p:cNvSpPr/>
            <p:nvPr/>
          </p:nvSpPr>
          <p:spPr bwMode="auto">
            <a:xfrm>
              <a:off x="5575238" y="1916779"/>
              <a:ext cx="114175" cy="127450"/>
            </a:xfrm>
            <a:custGeom>
              <a:avLst/>
              <a:gdLst>
                <a:gd name="T0" fmla="*/ 0 w 82"/>
                <a:gd name="T1" fmla="*/ 78 h 91"/>
                <a:gd name="T2" fmla="*/ 7 w 82"/>
                <a:gd name="T3" fmla="*/ 76 h 91"/>
                <a:gd name="T4" fmla="*/ 70 w 82"/>
                <a:gd name="T5" fmla="*/ 11 h 91"/>
                <a:gd name="T6" fmla="*/ 73 w 82"/>
                <a:gd name="T7" fmla="*/ 3 h 91"/>
                <a:gd name="T8" fmla="*/ 79 w 82"/>
                <a:gd name="T9" fmla="*/ 7 h 91"/>
                <a:gd name="T10" fmla="*/ 82 w 82"/>
                <a:gd name="T11" fmla="*/ 11 h 91"/>
                <a:gd name="T12" fmla="*/ 74 w 82"/>
                <a:gd name="T13" fmla="*/ 15 h 91"/>
                <a:gd name="T14" fmla="*/ 14 w 82"/>
                <a:gd name="T15" fmla="*/ 79 h 91"/>
                <a:gd name="T16" fmla="*/ 11 w 82"/>
                <a:gd name="T17" fmla="*/ 87 h 91"/>
                <a:gd name="T18" fmla="*/ 0 w 8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1">
                  <a:moveTo>
                    <a:pt x="0" y="78"/>
                  </a:moveTo>
                  <a:cubicBezTo>
                    <a:pt x="0" y="78"/>
                    <a:pt x="3" y="80"/>
                    <a:pt x="7" y="76"/>
                  </a:cubicBezTo>
                  <a:cubicBezTo>
                    <a:pt x="11" y="71"/>
                    <a:pt x="70" y="11"/>
                    <a:pt x="70" y="11"/>
                  </a:cubicBezTo>
                  <a:cubicBezTo>
                    <a:pt x="70" y="11"/>
                    <a:pt x="75" y="5"/>
                    <a:pt x="73" y="3"/>
                  </a:cubicBezTo>
                  <a:cubicBezTo>
                    <a:pt x="70" y="0"/>
                    <a:pt x="79" y="7"/>
                    <a:pt x="79" y="7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79" y="10"/>
                    <a:pt x="74" y="15"/>
                  </a:cubicBezTo>
                  <a:cubicBezTo>
                    <a:pt x="70" y="20"/>
                    <a:pt x="14" y="79"/>
                    <a:pt x="14" y="79"/>
                  </a:cubicBezTo>
                  <a:cubicBezTo>
                    <a:pt x="14" y="79"/>
                    <a:pt x="10" y="83"/>
                    <a:pt x="11" y="87"/>
                  </a:cubicBezTo>
                  <a:cubicBezTo>
                    <a:pt x="11" y="91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sḻíďê"/>
            <p:cNvSpPr/>
            <p:nvPr/>
          </p:nvSpPr>
          <p:spPr bwMode="auto">
            <a:xfrm>
              <a:off x="5600463" y="1934039"/>
              <a:ext cx="110193" cy="131434"/>
            </a:xfrm>
            <a:custGeom>
              <a:avLst/>
              <a:gdLst>
                <a:gd name="T0" fmla="*/ 0 w 79"/>
                <a:gd name="T1" fmla="*/ 82 h 94"/>
                <a:gd name="T2" fmla="*/ 9 w 79"/>
                <a:gd name="T3" fmla="*/ 79 h 94"/>
                <a:gd name="T4" fmla="*/ 68 w 79"/>
                <a:gd name="T5" fmla="*/ 11 h 94"/>
                <a:gd name="T6" fmla="*/ 69 w 79"/>
                <a:gd name="T7" fmla="*/ 3 h 94"/>
                <a:gd name="T8" fmla="*/ 76 w 79"/>
                <a:gd name="T9" fmla="*/ 8 h 94"/>
                <a:gd name="T10" fmla="*/ 79 w 79"/>
                <a:gd name="T11" fmla="*/ 12 h 94"/>
                <a:gd name="T12" fmla="*/ 71 w 79"/>
                <a:gd name="T13" fmla="*/ 15 h 94"/>
                <a:gd name="T14" fmla="*/ 15 w 79"/>
                <a:gd name="T15" fmla="*/ 82 h 94"/>
                <a:gd name="T16" fmla="*/ 13 w 79"/>
                <a:gd name="T17" fmla="*/ 90 h 94"/>
                <a:gd name="T18" fmla="*/ 0 w 79"/>
                <a:gd name="T19" fmla="*/ 8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4">
                  <a:moveTo>
                    <a:pt x="0" y="82"/>
                  </a:moveTo>
                  <a:cubicBezTo>
                    <a:pt x="0" y="82"/>
                    <a:pt x="5" y="83"/>
                    <a:pt x="9" y="79"/>
                  </a:cubicBezTo>
                  <a:cubicBezTo>
                    <a:pt x="13" y="74"/>
                    <a:pt x="68" y="11"/>
                    <a:pt x="68" y="11"/>
                  </a:cubicBezTo>
                  <a:cubicBezTo>
                    <a:pt x="68" y="11"/>
                    <a:pt x="71" y="6"/>
                    <a:pt x="69" y="3"/>
                  </a:cubicBezTo>
                  <a:cubicBezTo>
                    <a:pt x="67" y="0"/>
                    <a:pt x="76" y="8"/>
                    <a:pt x="76" y="8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6" y="10"/>
                    <a:pt x="71" y="15"/>
                  </a:cubicBezTo>
                  <a:cubicBezTo>
                    <a:pt x="67" y="20"/>
                    <a:pt x="15" y="82"/>
                    <a:pt x="15" y="82"/>
                  </a:cubicBezTo>
                  <a:cubicBezTo>
                    <a:pt x="15" y="82"/>
                    <a:pt x="13" y="86"/>
                    <a:pt x="13" y="90"/>
                  </a:cubicBezTo>
                  <a:cubicBezTo>
                    <a:pt x="14" y="94"/>
                    <a:pt x="0" y="82"/>
                    <a:pt x="0" y="82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ṩliḍé"/>
            <p:cNvSpPr/>
            <p:nvPr/>
          </p:nvSpPr>
          <p:spPr bwMode="auto">
            <a:xfrm>
              <a:off x="5629670" y="1953951"/>
              <a:ext cx="106209" cy="138071"/>
            </a:xfrm>
            <a:custGeom>
              <a:avLst/>
              <a:gdLst>
                <a:gd name="T0" fmla="*/ 0 w 76"/>
                <a:gd name="T1" fmla="*/ 84 h 99"/>
                <a:gd name="T2" fmla="*/ 8 w 76"/>
                <a:gd name="T3" fmla="*/ 81 h 99"/>
                <a:gd name="T4" fmla="*/ 63 w 76"/>
                <a:gd name="T5" fmla="*/ 12 h 99"/>
                <a:gd name="T6" fmla="*/ 66 w 76"/>
                <a:gd name="T7" fmla="*/ 3 h 99"/>
                <a:gd name="T8" fmla="*/ 73 w 76"/>
                <a:gd name="T9" fmla="*/ 8 h 99"/>
                <a:gd name="T10" fmla="*/ 76 w 76"/>
                <a:gd name="T11" fmla="*/ 11 h 99"/>
                <a:gd name="T12" fmla="*/ 64 w 76"/>
                <a:gd name="T13" fmla="*/ 23 h 99"/>
                <a:gd name="T14" fmla="*/ 17 w 76"/>
                <a:gd name="T15" fmla="*/ 87 h 99"/>
                <a:gd name="T16" fmla="*/ 16 w 76"/>
                <a:gd name="T17" fmla="*/ 96 h 99"/>
                <a:gd name="T18" fmla="*/ 0 w 76"/>
                <a:gd name="T19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9">
                  <a:moveTo>
                    <a:pt x="0" y="84"/>
                  </a:moveTo>
                  <a:cubicBezTo>
                    <a:pt x="0" y="84"/>
                    <a:pt x="4" y="85"/>
                    <a:pt x="8" y="81"/>
                  </a:cubicBezTo>
                  <a:cubicBezTo>
                    <a:pt x="12" y="76"/>
                    <a:pt x="63" y="12"/>
                    <a:pt x="63" y="12"/>
                  </a:cubicBezTo>
                  <a:cubicBezTo>
                    <a:pt x="63" y="12"/>
                    <a:pt x="68" y="6"/>
                    <a:pt x="66" y="3"/>
                  </a:cubicBezTo>
                  <a:cubicBezTo>
                    <a:pt x="63" y="0"/>
                    <a:pt x="73" y="8"/>
                    <a:pt x="73" y="8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68" y="18"/>
                    <a:pt x="64" y="23"/>
                  </a:cubicBezTo>
                  <a:cubicBezTo>
                    <a:pt x="59" y="28"/>
                    <a:pt x="17" y="87"/>
                    <a:pt x="17" y="87"/>
                  </a:cubicBezTo>
                  <a:cubicBezTo>
                    <a:pt x="17" y="87"/>
                    <a:pt x="12" y="91"/>
                    <a:pt x="16" y="96"/>
                  </a:cubicBezTo>
                  <a:cubicBezTo>
                    <a:pt x="17" y="99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ṥļíḋê"/>
            <p:cNvSpPr/>
            <p:nvPr/>
          </p:nvSpPr>
          <p:spPr bwMode="auto">
            <a:xfrm>
              <a:off x="6642641" y="1736223"/>
              <a:ext cx="131434" cy="83641"/>
            </a:xfrm>
            <a:custGeom>
              <a:avLst/>
              <a:gdLst>
                <a:gd name="T0" fmla="*/ 88 w 95"/>
                <a:gd name="T1" fmla="*/ 60 h 60"/>
                <a:gd name="T2" fmla="*/ 82 w 95"/>
                <a:gd name="T3" fmla="*/ 53 h 60"/>
                <a:gd name="T4" fmla="*/ 10 w 95"/>
                <a:gd name="T5" fmla="*/ 18 h 60"/>
                <a:gd name="T6" fmla="*/ 0 w 95"/>
                <a:gd name="T7" fmla="*/ 17 h 60"/>
                <a:gd name="T8" fmla="*/ 8 w 95"/>
                <a:gd name="T9" fmla="*/ 0 h 60"/>
                <a:gd name="T10" fmla="*/ 15 w 95"/>
                <a:gd name="T11" fmla="*/ 10 h 60"/>
                <a:gd name="T12" fmla="*/ 88 w 95"/>
                <a:gd name="T13" fmla="*/ 45 h 60"/>
                <a:gd name="T14" fmla="*/ 95 w 95"/>
                <a:gd name="T15" fmla="*/ 45 h 60"/>
                <a:gd name="T16" fmla="*/ 88 w 95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0">
                  <a:moveTo>
                    <a:pt x="88" y="60"/>
                  </a:moveTo>
                  <a:cubicBezTo>
                    <a:pt x="90" y="56"/>
                    <a:pt x="88" y="55"/>
                    <a:pt x="82" y="5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7"/>
                    <a:pt x="1" y="13"/>
                    <a:pt x="0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12" y="9"/>
                    <a:pt x="15" y="1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2" y="47"/>
                    <a:pt x="93" y="48"/>
                    <a:pt x="95" y="45"/>
                  </a:cubicBezTo>
                  <a:lnTo>
                    <a:pt x="88" y="60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ṥľîḓê"/>
            <p:cNvSpPr/>
            <p:nvPr/>
          </p:nvSpPr>
          <p:spPr bwMode="auto">
            <a:xfrm>
              <a:off x="6626710" y="1769414"/>
              <a:ext cx="132761" cy="84968"/>
            </a:xfrm>
            <a:custGeom>
              <a:avLst/>
              <a:gdLst>
                <a:gd name="T0" fmla="*/ 80 w 95"/>
                <a:gd name="T1" fmla="*/ 49 h 61"/>
                <a:gd name="T2" fmla="*/ 18 w 95"/>
                <a:gd name="T3" fmla="*/ 16 h 61"/>
                <a:gd name="T4" fmla="*/ 0 w 95"/>
                <a:gd name="T5" fmla="*/ 11 h 61"/>
                <a:gd name="T6" fmla="*/ 6 w 95"/>
                <a:gd name="T7" fmla="*/ 0 h 61"/>
                <a:gd name="T8" fmla="*/ 14 w 95"/>
                <a:gd name="T9" fmla="*/ 7 h 61"/>
                <a:gd name="T10" fmla="*/ 84 w 95"/>
                <a:gd name="T11" fmla="*/ 45 h 61"/>
                <a:gd name="T12" fmla="*/ 94 w 95"/>
                <a:gd name="T13" fmla="*/ 45 h 61"/>
                <a:gd name="T14" fmla="*/ 88 w 95"/>
                <a:gd name="T15" fmla="*/ 60 h 61"/>
                <a:gd name="T16" fmla="*/ 80 w 95"/>
                <a:gd name="T17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1">
                  <a:moveTo>
                    <a:pt x="80" y="49"/>
                  </a:moveTo>
                  <a:cubicBezTo>
                    <a:pt x="62" y="38"/>
                    <a:pt x="40" y="26"/>
                    <a:pt x="18" y="16"/>
                  </a:cubicBezTo>
                  <a:cubicBezTo>
                    <a:pt x="15" y="14"/>
                    <a:pt x="2" y="8"/>
                    <a:pt x="0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12" y="6"/>
                    <a:pt x="14" y="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7" y="47"/>
                    <a:pt x="91" y="48"/>
                    <a:pt x="94" y="45"/>
                  </a:cubicBezTo>
                  <a:cubicBezTo>
                    <a:pt x="95" y="52"/>
                    <a:pt x="90" y="61"/>
                    <a:pt x="88" y="60"/>
                  </a:cubicBezTo>
                  <a:cubicBezTo>
                    <a:pt x="85" y="59"/>
                    <a:pt x="92" y="57"/>
                    <a:pt x="80" y="49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ṣḷíďê"/>
            <p:cNvSpPr/>
            <p:nvPr/>
          </p:nvSpPr>
          <p:spPr bwMode="auto">
            <a:xfrm>
              <a:off x="6609450" y="1794639"/>
              <a:ext cx="126124" cy="86296"/>
            </a:xfrm>
            <a:custGeom>
              <a:avLst/>
              <a:gdLst>
                <a:gd name="T0" fmla="*/ 85 w 90"/>
                <a:gd name="T1" fmla="*/ 62 h 62"/>
                <a:gd name="T2" fmla="*/ 83 w 90"/>
                <a:gd name="T3" fmla="*/ 59 h 62"/>
                <a:gd name="T4" fmla="*/ 16 w 90"/>
                <a:gd name="T5" fmla="*/ 16 h 62"/>
                <a:gd name="T6" fmla="*/ 0 w 90"/>
                <a:gd name="T7" fmla="*/ 11 h 62"/>
                <a:gd name="T8" fmla="*/ 8 w 90"/>
                <a:gd name="T9" fmla="*/ 0 h 62"/>
                <a:gd name="T10" fmla="*/ 18 w 90"/>
                <a:gd name="T11" fmla="*/ 9 h 62"/>
                <a:gd name="T12" fmla="*/ 88 w 90"/>
                <a:gd name="T13" fmla="*/ 53 h 62"/>
                <a:gd name="T14" fmla="*/ 90 w 90"/>
                <a:gd name="T15" fmla="*/ 53 h 62"/>
                <a:gd name="T16" fmla="*/ 85 w 9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85" y="62"/>
                  </a:moveTo>
                  <a:cubicBezTo>
                    <a:pt x="85" y="61"/>
                    <a:pt x="85" y="60"/>
                    <a:pt x="83" y="5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4"/>
                    <a:pt x="3" y="8"/>
                    <a:pt x="0" y="1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3"/>
                    <a:pt x="16" y="8"/>
                    <a:pt x="18" y="9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53"/>
                    <a:pt x="90" y="54"/>
                    <a:pt x="90" y="53"/>
                  </a:cubicBezTo>
                  <a:lnTo>
                    <a:pt x="85" y="62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şlîdê"/>
            <p:cNvSpPr/>
            <p:nvPr/>
          </p:nvSpPr>
          <p:spPr bwMode="auto">
            <a:xfrm>
              <a:off x="6596174" y="1821191"/>
              <a:ext cx="116830" cy="96917"/>
            </a:xfrm>
            <a:custGeom>
              <a:avLst/>
              <a:gdLst>
                <a:gd name="T0" fmla="*/ 84 w 84"/>
                <a:gd name="T1" fmla="*/ 59 h 70"/>
                <a:gd name="T2" fmla="*/ 81 w 84"/>
                <a:gd name="T3" fmla="*/ 59 h 70"/>
                <a:gd name="T4" fmla="*/ 7 w 84"/>
                <a:gd name="T5" fmla="*/ 3 h 70"/>
                <a:gd name="T6" fmla="*/ 5 w 84"/>
                <a:gd name="T7" fmla="*/ 0 h 70"/>
                <a:gd name="T8" fmla="*/ 0 w 84"/>
                <a:gd name="T9" fmla="*/ 7 h 70"/>
                <a:gd name="T10" fmla="*/ 3 w 84"/>
                <a:gd name="T11" fmla="*/ 7 h 70"/>
                <a:gd name="T12" fmla="*/ 77 w 84"/>
                <a:gd name="T13" fmla="*/ 67 h 70"/>
                <a:gd name="T14" fmla="*/ 78 w 84"/>
                <a:gd name="T15" fmla="*/ 70 h 70"/>
                <a:gd name="T16" fmla="*/ 84 w 84"/>
                <a:gd name="T17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84" y="59"/>
                  </a:moveTo>
                  <a:cubicBezTo>
                    <a:pt x="84" y="60"/>
                    <a:pt x="83" y="60"/>
                    <a:pt x="81" y="59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6"/>
                    <a:pt x="3" y="7"/>
                  </a:cubicBezTo>
                  <a:cubicBezTo>
                    <a:pt x="26" y="22"/>
                    <a:pt x="57" y="50"/>
                    <a:pt x="77" y="67"/>
                  </a:cubicBezTo>
                  <a:cubicBezTo>
                    <a:pt x="79" y="68"/>
                    <a:pt x="79" y="69"/>
                    <a:pt x="78" y="70"/>
                  </a:cubicBezTo>
                  <a:lnTo>
                    <a:pt x="84" y="59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ṣḷide"/>
            <p:cNvSpPr/>
            <p:nvPr/>
          </p:nvSpPr>
          <p:spPr bwMode="auto">
            <a:xfrm>
              <a:off x="6556345" y="1863676"/>
              <a:ext cx="119485" cy="120814"/>
            </a:xfrm>
            <a:custGeom>
              <a:avLst/>
              <a:gdLst>
                <a:gd name="T0" fmla="*/ 86 w 86"/>
                <a:gd name="T1" fmla="*/ 72 h 86"/>
                <a:gd name="T2" fmla="*/ 79 w 86"/>
                <a:gd name="T3" fmla="*/ 70 h 86"/>
                <a:gd name="T4" fmla="*/ 12 w 86"/>
                <a:gd name="T5" fmla="*/ 12 h 86"/>
                <a:gd name="T6" fmla="*/ 9 w 86"/>
                <a:gd name="T7" fmla="*/ 4 h 86"/>
                <a:gd name="T8" fmla="*/ 3 w 86"/>
                <a:gd name="T9" fmla="*/ 9 h 86"/>
                <a:gd name="T10" fmla="*/ 0 w 86"/>
                <a:gd name="T11" fmla="*/ 14 h 86"/>
                <a:gd name="T12" fmla="*/ 8 w 86"/>
                <a:gd name="T13" fmla="*/ 17 h 86"/>
                <a:gd name="T14" fmla="*/ 71 w 86"/>
                <a:gd name="T15" fmla="*/ 75 h 86"/>
                <a:gd name="T16" fmla="*/ 76 w 86"/>
                <a:gd name="T17" fmla="*/ 83 h 86"/>
                <a:gd name="T18" fmla="*/ 86 w 86"/>
                <a:gd name="T19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6">
                  <a:moveTo>
                    <a:pt x="86" y="72"/>
                  </a:moveTo>
                  <a:cubicBezTo>
                    <a:pt x="86" y="72"/>
                    <a:pt x="83" y="74"/>
                    <a:pt x="79" y="70"/>
                  </a:cubicBezTo>
                  <a:cubicBezTo>
                    <a:pt x="74" y="67"/>
                    <a:pt x="12" y="12"/>
                    <a:pt x="12" y="12"/>
                  </a:cubicBezTo>
                  <a:cubicBezTo>
                    <a:pt x="12" y="12"/>
                    <a:pt x="7" y="7"/>
                    <a:pt x="9" y="4"/>
                  </a:cubicBezTo>
                  <a:cubicBezTo>
                    <a:pt x="11" y="0"/>
                    <a:pt x="3" y="9"/>
                    <a:pt x="3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2"/>
                    <a:pt x="8" y="17"/>
                  </a:cubicBezTo>
                  <a:cubicBezTo>
                    <a:pt x="13" y="21"/>
                    <a:pt x="71" y="75"/>
                    <a:pt x="71" y="75"/>
                  </a:cubicBezTo>
                  <a:cubicBezTo>
                    <a:pt x="71" y="75"/>
                    <a:pt x="76" y="79"/>
                    <a:pt x="76" y="83"/>
                  </a:cubicBezTo>
                  <a:cubicBezTo>
                    <a:pt x="76" y="86"/>
                    <a:pt x="86" y="72"/>
                    <a:pt x="86" y="72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šḷiḓé"/>
            <p:cNvSpPr/>
            <p:nvPr/>
          </p:nvSpPr>
          <p:spPr bwMode="auto">
            <a:xfrm>
              <a:off x="6533777" y="1888899"/>
              <a:ext cx="114175" cy="110193"/>
            </a:xfrm>
            <a:custGeom>
              <a:avLst/>
              <a:gdLst>
                <a:gd name="T0" fmla="*/ 73 w 82"/>
                <a:gd name="T1" fmla="*/ 70 h 79"/>
                <a:gd name="T2" fmla="*/ 12 w 82"/>
                <a:gd name="T3" fmla="*/ 12 h 79"/>
                <a:gd name="T4" fmla="*/ 9 w 82"/>
                <a:gd name="T5" fmla="*/ 3 h 79"/>
                <a:gd name="T6" fmla="*/ 2 w 82"/>
                <a:gd name="T7" fmla="*/ 9 h 79"/>
                <a:gd name="T8" fmla="*/ 0 w 82"/>
                <a:gd name="T9" fmla="*/ 13 h 79"/>
                <a:gd name="T10" fmla="*/ 8 w 82"/>
                <a:gd name="T11" fmla="*/ 16 h 79"/>
                <a:gd name="T12" fmla="*/ 69 w 82"/>
                <a:gd name="T13" fmla="*/ 71 h 79"/>
                <a:gd name="T14" fmla="*/ 73 w 82"/>
                <a:gd name="T1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73" y="70"/>
                  </a:moveTo>
                  <a:cubicBezTo>
                    <a:pt x="64" y="62"/>
                    <a:pt x="12" y="12"/>
                    <a:pt x="12" y="12"/>
                  </a:cubicBezTo>
                  <a:cubicBezTo>
                    <a:pt x="12" y="12"/>
                    <a:pt x="7" y="6"/>
                    <a:pt x="9" y="3"/>
                  </a:cubicBezTo>
                  <a:cubicBezTo>
                    <a:pt x="11" y="0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3" y="11"/>
                    <a:pt x="8" y="16"/>
                  </a:cubicBezTo>
                  <a:cubicBezTo>
                    <a:pt x="13" y="21"/>
                    <a:pt x="69" y="71"/>
                    <a:pt x="69" y="71"/>
                  </a:cubicBezTo>
                  <a:cubicBezTo>
                    <a:pt x="81" y="79"/>
                    <a:pt x="82" y="78"/>
                    <a:pt x="73" y="70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$ḻïḋê"/>
            <p:cNvSpPr/>
            <p:nvPr/>
          </p:nvSpPr>
          <p:spPr bwMode="auto">
            <a:xfrm>
              <a:off x="6512533" y="1908814"/>
              <a:ext cx="107538" cy="122140"/>
            </a:xfrm>
            <a:custGeom>
              <a:avLst/>
              <a:gdLst>
                <a:gd name="T0" fmla="*/ 77 w 77"/>
                <a:gd name="T1" fmla="*/ 75 h 88"/>
                <a:gd name="T2" fmla="*/ 71 w 77"/>
                <a:gd name="T3" fmla="*/ 73 h 88"/>
                <a:gd name="T4" fmla="*/ 13 w 77"/>
                <a:gd name="T5" fmla="*/ 11 h 88"/>
                <a:gd name="T6" fmla="*/ 10 w 77"/>
                <a:gd name="T7" fmla="*/ 3 h 88"/>
                <a:gd name="T8" fmla="*/ 3 w 77"/>
                <a:gd name="T9" fmla="*/ 7 h 88"/>
                <a:gd name="T10" fmla="*/ 0 w 77"/>
                <a:gd name="T11" fmla="*/ 11 h 88"/>
                <a:gd name="T12" fmla="*/ 8 w 77"/>
                <a:gd name="T13" fmla="*/ 15 h 88"/>
                <a:gd name="T14" fmla="*/ 63 w 77"/>
                <a:gd name="T15" fmla="*/ 77 h 88"/>
                <a:gd name="T16" fmla="*/ 67 w 77"/>
                <a:gd name="T17" fmla="*/ 84 h 88"/>
                <a:gd name="T18" fmla="*/ 77 w 77"/>
                <a:gd name="T19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8">
                  <a:moveTo>
                    <a:pt x="77" y="75"/>
                  </a:moveTo>
                  <a:cubicBezTo>
                    <a:pt x="77" y="75"/>
                    <a:pt x="75" y="77"/>
                    <a:pt x="71" y="73"/>
                  </a:cubicBezTo>
                  <a:cubicBezTo>
                    <a:pt x="67" y="69"/>
                    <a:pt x="13" y="11"/>
                    <a:pt x="13" y="11"/>
                  </a:cubicBezTo>
                  <a:cubicBezTo>
                    <a:pt x="13" y="11"/>
                    <a:pt x="8" y="6"/>
                    <a:pt x="10" y="3"/>
                  </a:cubicBezTo>
                  <a:cubicBezTo>
                    <a:pt x="12" y="0"/>
                    <a:pt x="3" y="7"/>
                    <a:pt x="3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0"/>
                    <a:pt x="8" y="15"/>
                  </a:cubicBezTo>
                  <a:cubicBezTo>
                    <a:pt x="13" y="20"/>
                    <a:pt x="63" y="77"/>
                    <a:pt x="63" y="77"/>
                  </a:cubicBezTo>
                  <a:cubicBezTo>
                    <a:pt x="63" y="77"/>
                    <a:pt x="68" y="81"/>
                    <a:pt x="67" y="84"/>
                  </a:cubicBezTo>
                  <a:cubicBezTo>
                    <a:pt x="67" y="88"/>
                    <a:pt x="77" y="75"/>
                    <a:pt x="77" y="75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ŝľiḑè"/>
            <p:cNvSpPr/>
            <p:nvPr/>
          </p:nvSpPr>
          <p:spPr bwMode="auto">
            <a:xfrm>
              <a:off x="6488637" y="1928729"/>
              <a:ext cx="108864" cy="127450"/>
            </a:xfrm>
            <a:custGeom>
              <a:avLst/>
              <a:gdLst>
                <a:gd name="T0" fmla="*/ 78 w 78"/>
                <a:gd name="T1" fmla="*/ 80 h 92"/>
                <a:gd name="T2" fmla="*/ 68 w 78"/>
                <a:gd name="T3" fmla="*/ 77 h 92"/>
                <a:gd name="T4" fmla="*/ 13 w 78"/>
                <a:gd name="T5" fmla="*/ 10 h 92"/>
                <a:gd name="T6" fmla="*/ 11 w 78"/>
                <a:gd name="T7" fmla="*/ 3 h 92"/>
                <a:gd name="T8" fmla="*/ 3 w 78"/>
                <a:gd name="T9" fmla="*/ 9 h 92"/>
                <a:gd name="T10" fmla="*/ 0 w 78"/>
                <a:gd name="T11" fmla="*/ 13 h 92"/>
                <a:gd name="T12" fmla="*/ 7 w 78"/>
                <a:gd name="T13" fmla="*/ 17 h 92"/>
                <a:gd name="T14" fmla="*/ 62 w 78"/>
                <a:gd name="T15" fmla="*/ 81 h 92"/>
                <a:gd name="T16" fmla="*/ 65 w 78"/>
                <a:gd name="T17" fmla="*/ 88 h 92"/>
                <a:gd name="T18" fmla="*/ 78 w 78"/>
                <a:gd name="T19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92">
                  <a:moveTo>
                    <a:pt x="78" y="80"/>
                  </a:moveTo>
                  <a:cubicBezTo>
                    <a:pt x="78" y="80"/>
                    <a:pt x="72" y="81"/>
                    <a:pt x="68" y="77"/>
                  </a:cubicBezTo>
                  <a:cubicBezTo>
                    <a:pt x="64" y="73"/>
                    <a:pt x="13" y="10"/>
                    <a:pt x="13" y="10"/>
                  </a:cubicBezTo>
                  <a:cubicBezTo>
                    <a:pt x="13" y="10"/>
                    <a:pt x="9" y="6"/>
                    <a:pt x="11" y="3"/>
                  </a:cubicBezTo>
                  <a:cubicBezTo>
                    <a:pt x="13" y="0"/>
                    <a:pt x="3" y="9"/>
                    <a:pt x="3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3" y="12"/>
                    <a:pt x="7" y="17"/>
                  </a:cubicBezTo>
                  <a:cubicBezTo>
                    <a:pt x="12" y="23"/>
                    <a:pt x="62" y="81"/>
                    <a:pt x="62" y="81"/>
                  </a:cubicBezTo>
                  <a:cubicBezTo>
                    <a:pt x="62" y="81"/>
                    <a:pt x="65" y="84"/>
                    <a:pt x="65" y="88"/>
                  </a:cubicBezTo>
                  <a:cubicBezTo>
                    <a:pt x="64" y="92"/>
                    <a:pt x="78" y="80"/>
                    <a:pt x="78" y="80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ŝļiḋé"/>
            <p:cNvSpPr/>
            <p:nvPr/>
          </p:nvSpPr>
          <p:spPr bwMode="auto">
            <a:xfrm>
              <a:off x="6460756" y="1945986"/>
              <a:ext cx="108864" cy="140726"/>
            </a:xfrm>
            <a:custGeom>
              <a:avLst/>
              <a:gdLst>
                <a:gd name="T0" fmla="*/ 78 w 78"/>
                <a:gd name="T1" fmla="*/ 84 h 101"/>
                <a:gd name="T2" fmla="*/ 68 w 78"/>
                <a:gd name="T3" fmla="*/ 79 h 101"/>
                <a:gd name="T4" fmla="*/ 16 w 78"/>
                <a:gd name="T5" fmla="*/ 12 h 101"/>
                <a:gd name="T6" fmla="*/ 13 w 78"/>
                <a:gd name="T7" fmla="*/ 3 h 101"/>
                <a:gd name="T8" fmla="*/ 6 w 78"/>
                <a:gd name="T9" fmla="*/ 12 h 101"/>
                <a:gd name="T10" fmla="*/ 0 w 78"/>
                <a:gd name="T11" fmla="*/ 15 h 101"/>
                <a:gd name="T12" fmla="*/ 8 w 78"/>
                <a:gd name="T13" fmla="*/ 20 h 101"/>
                <a:gd name="T14" fmla="*/ 59 w 78"/>
                <a:gd name="T15" fmla="*/ 89 h 101"/>
                <a:gd name="T16" fmla="*/ 60 w 78"/>
                <a:gd name="T17" fmla="*/ 98 h 101"/>
                <a:gd name="T18" fmla="*/ 78 w 78"/>
                <a:gd name="T19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01">
                  <a:moveTo>
                    <a:pt x="78" y="84"/>
                  </a:moveTo>
                  <a:cubicBezTo>
                    <a:pt x="78" y="84"/>
                    <a:pt x="72" y="84"/>
                    <a:pt x="68" y="79"/>
                  </a:cubicBezTo>
                  <a:cubicBezTo>
                    <a:pt x="64" y="75"/>
                    <a:pt x="16" y="12"/>
                    <a:pt x="16" y="12"/>
                  </a:cubicBezTo>
                  <a:cubicBezTo>
                    <a:pt x="16" y="12"/>
                    <a:pt x="11" y="6"/>
                    <a:pt x="13" y="3"/>
                  </a:cubicBezTo>
                  <a:cubicBezTo>
                    <a:pt x="16" y="0"/>
                    <a:pt x="6" y="12"/>
                    <a:pt x="6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3" y="14"/>
                    <a:pt x="8" y="20"/>
                  </a:cubicBezTo>
                  <a:cubicBezTo>
                    <a:pt x="12" y="25"/>
                    <a:pt x="59" y="89"/>
                    <a:pt x="59" y="89"/>
                  </a:cubicBezTo>
                  <a:cubicBezTo>
                    <a:pt x="59" y="89"/>
                    <a:pt x="64" y="93"/>
                    <a:pt x="60" y="98"/>
                  </a:cubicBezTo>
                  <a:cubicBezTo>
                    <a:pt x="59" y="101"/>
                    <a:pt x="78" y="84"/>
                    <a:pt x="78" y="84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ṩľîďé"/>
            <p:cNvSpPr/>
            <p:nvPr/>
          </p:nvSpPr>
          <p:spPr bwMode="auto">
            <a:xfrm>
              <a:off x="5738534" y="2042903"/>
              <a:ext cx="104883" cy="90278"/>
            </a:xfrm>
            <a:custGeom>
              <a:avLst/>
              <a:gdLst>
                <a:gd name="T0" fmla="*/ 68 w 75"/>
                <a:gd name="T1" fmla="*/ 2 h 65"/>
                <a:gd name="T2" fmla="*/ 67 w 75"/>
                <a:gd name="T3" fmla="*/ 5 h 65"/>
                <a:gd name="T4" fmla="*/ 59 w 75"/>
                <a:gd name="T5" fmla="*/ 17 h 65"/>
                <a:gd name="T6" fmla="*/ 64 w 75"/>
                <a:gd name="T7" fmla="*/ 22 h 65"/>
                <a:gd name="T8" fmla="*/ 72 w 75"/>
                <a:gd name="T9" fmla="*/ 31 h 65"/>
                <a:gd name="T10" fmla="*/ 73 w 75"/>
                <a:gd name="T11" fmla="*/ 39 h 65"/>
                <a:gd name="T12" fmla="*/ 69 w 75"/>
                <a:gd name="T13" fmla="*/ 41 h 65"/>
                <a:gd name="T14" fmla="*/ 58 w 75"/>
                <a:gd name="T15" fmla="*/ 40 h 65"/>
                <a:gd name="T16" fmla="*/ 58 w 75"/>
                <a:gd name="T17" fmla="*/ 34 h 65"/>
                <a:gd name="T18" fmla="*/ 48 w 75"/>
                <a:gd name="T19" fmla="*/ 27 h 65"/>
                <a:gd name="T20" fmla="*/ 44 w 75"/>
                <a:gd name="T21" fmla="*/ 38 h 65"/>
                <a:gd name="T22" fmla="*/ 52 w 75"/>
                <a:gd name="T23" fmla="*/ 41 h 65"/>
                <a:gd name="T24" fmla="*/ 52 w 75"/>
                <a:gd name="T25" fmla="*/ 51 h 65"/>
                <a:gd name="T26" fmla="*/ 45 w 75"/>
                <a:gd name="T27" fmla="*/ 51 h 65"/>
                <a:gd name="T28" fmla="*/ 26 w 75"/>
                <a:gd name="T29" fmla="*/ 48 h 65"/>
                <a:gd name="T30" fmla="*/ 16 w 75"/>
                <a:gd name="T31" fmla="*/ 55 h 65"/>
                <a:gd name="T32" fmla="*/ 5 w 75"/>
                <a:gd name="T33" fmla="*/ 65 h 65"/>
                <a:gd name="T34" fmla="*/ 4 w 75"/>
                <a:gd name="T35" fmla="*/ 64 h 65"/>
                <a:gd name="T36" fmla="*/ 6 w 75"/>
                <a:gd name="T37" fmla="*/ 59 h 65"/>
                <a:gd name="T38" fmla="*/ 17 w 75"/>
                <a:gd name="T39" fmla="*/ 48 h 65"/>
                <a:gd name="T40" fmla="*/ 19 w 75"/>
                <a:gd name="T41" fmla="*/ 33 h 65"/>
                <a:gd name="T42" fmla="*/ 33 w 75"/>
                <a:gd name="T43" fmla="*/ 28 h 65"/>
                <a:gd name="T44" fmla="*/ 38 w 75"/>
                <a:gd name="T45" fmla="*/ 24 h 65"/>
                <a:gd name="T46" fmla="*/ 28 w 75"/>
                <a:gd name="T47" fmla="*/ 21 h 65"/>
                <a:gd name="T48" fmla="*/ 23 w 75"/>
                <a:gd name="T49" fmla="*/ 21 h 65"/>
                <a:gd name="T50" fmla="*/ 16 w 75"/>
                <a:gd name="T51" fmla="*/ 21 h 65"/>
                <a:gd name="T52" fmla="*/ 10 w 75"/>
                <a:gd name="T53" fmla="*/ 27 h 65"/>
                <a:gd name="T54" fmla="*/ 3 w 75"/>
                <a:gd name="T55" fmla="*/ 30 h 65"/>
                <a:gd name="T56" fmla="*/ 1 w 75"/>
                <a:gd name="T57" fmla="*/ 24 h 65"/>
                <a:gd name="T58" fmla="*/ 9 w 75"/>
                <a:gd name="T59" fmla="*/ 13 h 65"/>
                <a:gd name="T60" fmla="*/ 13 w 75"/>
                <a:gd name="T61" fmla="*/ 10 h 65"/>
                <a:gd name="T62" fmla="*/ 19 w 75"/>
                <a:gd name="T63" fmla="*/ 14 h 65"/>
                <a:gd name="T64" fmla="*/ 23 w 75"/>
                <a:gd name="T65" fmla="*/ 14 h 65"/>
                <a:gd name="T66" fmla="*/ 42 w 75"/>
                <a:gd name="T67" fmla="*/ 15 h 65"/>
                <a:gd name="T68" fmla="*/ 46 w 75"/>
                <a:gd name="T69" fmla="*/ 16 h 65"/>
                <a:gd name="T70" fmla="*/ 50 w 75"/>
                <a:gd name="T71" fmla="*/ 14 h 65"/>
                <a:gd name="T72" fmla="*/ 65 w 75"/>
                <a:gd name="T73" fmla="*/ 2 h 65"/>
                <a:gd name="T74" fmla="*/ 68 w 75"/>
                <a:gd name="T75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65">
                  <a:moveTo>
                    <a:pt x="68" y="2"/>
                  </a:moveTo>
                  <a:cubicBezTo>
                    <a:pt x="69" y="3"/>
                    <a:pt x="68" y="4"/>
                    <a:pt x="67" y="5"/>
                  </a:cubicBezTo>
                  <a:cubicBezTo>
                    <a:pt x="66" y="7"/>
                    <a:pt x="58" y="14"/>
                    <a:pt x="59" y="17"/>
                  </a:cubicBezTo>
                  <a:cubicBezTo>
                    <a:pt x="59" y="19"/>
                    <a:pt x="63" y="21"/>
                    <a:pt x="64" y="22"/>
                  </a:cubicBezTo>
                  <a:cubicBezTo>
                    <a:pt x="67" y="25"/>
                    <a:pt x="70" y="28"/>
                    <a:pt x="72" y="31"/>
                  </a:cubicBezTo>
                  <a:cubicBezTo>
                    <a:pt x="73" y="33"/>
                    <a:pt x="75" y="36"/>
                    <a:pt x="73" y="39"/>
                  </a:cubicBezTo>
                  <a:cubicBezTo>
                    <a:pt x="72" y="40"/>
                    <a:pt x="71" y="41"/>
                    <a:pt x="69" y="41"/>
                  </a:cubicBezTo>
                  <a:cubicBezTo>
                    <a:pt x="66" y="42"/>
                    <a:pt x="59" y="43"/>
                    <a:pt x="58" y="40"/>
                  </a:cubicBezTo>
                  <a:cubicBezTo>
                    <a:pt x="56" y="38"/>
                    <a:pt x="59" y="36"/>
                    <a:pt x="58" y="34"/>
                  </a:cubicBezTo>
                  <a:cubicBezTo>
                    <a:pt x="58" y="31"/>
                    <a:pt x="53" y="24"/>
                    <a:pt x="48" y="27"/>
                  </a:cubicBezTo>
                  <a:cubicBezTo>
                    <a:pt x="45" y="29"/>
                    <a:pt x="44" y="33"/>
                    <a:pt x="44" y="38"/>
                  </a:cubicBezTo>
                  <a:cubicBezTo>
                    <a:pt x="44" y="43"/>
                    <a:pt x="48" y="40"/>
                    <a:pt x="52" y="41"/>
                  </a:cubicBezTo>
                  <a:cubicBezTo>
                    <a:pt x="54" y="42"/>
                    <a:pt x="54" y="48"/>
                    <a:pt x="52" y="51"/>
                  </a:cubicBezTo>
                  <a:cubicBezTo>
                    <a:pt x="50" y="53"/>
                    <a:pt x="47" y="52"/>
                    <a:pt x="45" y="51"/>
                  </a:cubicBezTo>
                  <a:cubicBezTo>
                    <a:pt x="41" y="49"/>
                    <a:pt x="31" y="46"/>
                    <a:pt x="26" y="48"/>
                  </a:cubicBezTo>
                  <a:cubicBezTo>
                    <a:pt x="22" y="49"/>
                    <a:pt x="19" y="53"/>
                    <a:pt x="16" y="55"/>
                  </a:cubicBezTo>
                  <a:cubicBezTo>
                    <a:pt x="14" y="57"/>
                    <a:pt x="7" y="65"/>
                    <a:pt x="5" y="65"/>
                  </a:cubicBezTo>
                  <a:cubicBezTo>
                    <a:pt x="5" y="64"/>
                    <a:pt x="5" y="64"/>
                    <a:pt x="4" y="64"/>
                  </a:cubicBezTo>
                  <a:cubicBezTo>
                    <a:pt x="3" y="62"/>
                    <a:pt x="5" y="60"/>
                    <a:pt x="6" y="59"/>
                  </a:cubicBezTo>
                  <a:cubicBezTo>
                    <a:pt x="10" y="56"/>
                    <a:pt x="15" y="53"/>
                    <a:pt x="17" y="48"/>
                  </a:cubicBezTo>
                  <a:cubicBezTo>
                    <a:pt x="18" y="43"/>
                    <a:pt x="15" y="35"/>
                    <a:pt x="19" y="33"/>
                  </a:cubicBezTo>
                  <a:cubicBezTo>
                    <a:pt x="22" y="31"/>
                    <a:pt x="29" y="29"/>
                    <a:pt x="33" y="28"/>
                  </a:cubicBezTo>
                  <a:cubicBezTo>
                    <a:pt x="35" y="27"/>
                    <a:pt x="38" y="27"/>
                    <a:pt x="38" y="24"/>
                  </a:cubicBezTo>
                  <a:cubicBezTo>
                    <a:pt x="36" y="21"/>
                    <a:pt x="32" y="21"/>
                    <a:pt x="28" y="21"/>
                  </a:cubicBezTo>
                  <a:cubicBezTo>
                    <a:pt x="27" y="21"/>
                    <a:pt x="25" y="21"/>
                    <a:pt x="23" y="21"/>
                  </a:cubicBezTo>
                  <a:cubicBezTo>
                    <a:pt x="21" y="20"/>
                    <a:pt x="18" y="20"/>
                    <a:pt x="16" y="21"/>
                  </a:cubicBezTo>
                  <a:cubicBezTo>
                    <a:pt x="14" y="22"/>
                    <a:pt x="12" y="25"/>
                    <a:pt x="10" y="27"/>
                  </a:cubicBezTo>
                  <a:cubicBezTo>
                    <a:pt x="9" y="28"/>
                    <a:pt x="6" y="31"/>
                    <a:pt x="3" y="30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3" y="21"/>
                    <a:pt x="6" y="16"/>
                    <a:pt x="9" y="13"/>
                  </a:cubicBezTo>
                  <a:cubicBezTo>
                    <a:pt x="10" y="12"/>
                    <a:pt x="11" y="9"/>
                    <a:pt x="13" y="10"/>
                  </a:cubicBezTo>
                  <a:cubicBezTo>
                    <a:pt x="16" y="10"/>
                    <a:pt x="16" y="14"/>
                    <a:pt x="19" y="14"/>
                  </a:cubicBezTo>
                  <a:cubicBezTo>
                    <a:pt x="20" y="15"/>
                    <a:pt x="21" y="14"/>
                    <a:pt x="23" y="14"/>
                  </a:cubicBezTo>
                  <a:cubicBezTo>
                    <a:pt x="29" y="13"/>
                    <a:pt x="36" y="13"/>
                    <a:pt x="42" y="15"/>
                  </a:cubicBezTo>
                  <a:cubicBezTo>
                    <a:pt x="43" y="15"/>
                    <a:pt x="45" y="16"/>
                    <a:pt x="46" y="16"/>
                  </a:cubicBezTo>
                  <a:cubicBezTo>
                    <a:pt x="48" y="15"/>
                    <a:pt x="49" y="15"/>
                    <a:pt x="50" y="14"/>
                  </a:cubicBezTo>
                  <a:cubicBezTo>
                    <a:pt x="56" y="11"/>
                    <a:pt x="60" y="6"/>
                    <a:pt x="65" y="2"/>
                  </a:cubicBezTo>
                  <a:cubicBezTo>
                    <a:pt x="66" y="2"/>
                    <a:pt x="68" y="0"/>
                    <a:pt x="68" y="2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ṩľíďê"/>
            <p:cNvSpPr/>
            <p:nvPr/>
          </p:nvSpPr>
          <p:spPr bwMode="auto">
            <a:xfrm>
              <a:off x="6312064" y="2044229"/>
              <a:ext cx="120814" cy="116830"/>
            </a:xfrm>
            <a:custGeom>
              <a:avLst/>
              <a:gdLst>
                <a:gd name="T0" fmla="*/ 44 w 87"/>
                <a:gd name="T1" fmla="*/ 5 h 84"/>
                <a:gd name="T2" fmla="*/ 62 w 87"/>
                <a:gd name="T3" fmla="*/ 11 h 84"/>
                <a:gd name="T4" fmla="*/ 56 w 87"/>
                <a:gd name="T5" fmla="*/ 4 h 84"/>
                <a:gd name="T6" fmla="*/ 63 w 87"/>
                <a:gd name="T7" fmla="*/ 22 h 84"/>
                <a:gd name="T8" fmla="*/ 69 w 87"/>
                <a:gd name="T9" fmla="*/ 29 h 84"/>
                <a:gd name="T10" fmla="*/ 86 w 87"/>
                <a:gd name="T11" fmla="*/ 33 h 84"/>
                <a:gd name="T12" fmla="*/ 73 w 87"/>
                <a:gd name="T13" fmla="*/ 39 h 84"/>
                <a:gd name="T14" fmla="*/ 55 w 87"/>
                <a:gd name="T15" fmla="*/ 38 h 84"/>
                <a:gd name="T16" fmla="*/ 41 w 87"/>
                <a:gd name="T17" fmla="*/ 45 h 84"/>
                <a:gd name="T18" fmla="*/ 17 w 87"/>
                <a:gd name="T19" fmla="*/ 51 h 84"/>
                <a:gd name="T20" fmla="*/ 37 w 87"/>
                <a:gd name="T21" fmla="*/ 42 h 84"/>
                <a:gd name="T22" fmla="*/ 27 w 87"/>
                <a:gd name="T23" fmla="*/ 23 h 84"/>
                <a:gd name="T24" fmla="*/ 28 w 87"/>
                <a:gd name="T25" fmla="*/ 15 h 84"/>
                <a:gd name="T26" fmla="*/ 36 w 87"/>
                <a:gd name="T27" fmla="*/ 33 h 84"/>
                <a:gd name="T28" fmla="*/ 42 w 87"/>
                <a:gd name="T29" fmla="*/ 37 h 84"/>
                <a:gd name="T30" fmla="*/ 44 w 87"/>
                <a:gd name="T31" fmla="*/ 25 h 84"/>
                <a:gd name="T32" fmla="*/ 54 w 87"/>
                <a:gd name="T33" fmla="*/ 21 h 84"/>
                <a:gd name="T34" fmla="*/ 41 w 87"/>
                <a:gd name="T35" fmla="*/ 2 h 84"/>
                <a:gd name="T36" fmla="*/ 17 w 87"/>
                <a:gd name="T37" fmla="*/ 33 h 84"/>
                <a:gd name="T38" fmla="*/ 23 w 87"/>
                <a:gd name="T39" fmla="*/ 38 h 84"/>
                <a:gd name="T40" fmla="*/ 57 w 87"/>
                <a:gd name="T41" fmla="*/ 48 h 84"/>
                <a:gd name="T42" fmla="*/ 30 w 87"/>
                <a:gd name="T43" fmla="*/ 60 h 84"/>
                <a:gd name="T44" fmla="*/ 35 w 87"/>
                <a:gd name="T45" fmla="*/ 61 h 84"/>
                <a:gd name="T46" fmla="*/ 50 w 87"/>
                <a:gd name="T47" fmla="*/ 63 h 84"/>
                <a:gd name="T48" fmla="*/ 49 w 87"/>
                <a:gd name="T49" fmla="*/ 70 h 84"/>
                <a:gd name="T50" fmla="*/ 68 w 87"/>
                <a:gd name="T51" fmla="*/ 64 h 84"/>
                <a:gd name="T52" fmla="*/ 67 w 87"/>
                <a:gd name="T53" fmla="*/ 60 h 84"/>
                <a:gd name="T54" fmla="*/ 55 w 87"/>
                <a:gd name="T55" fmla="*/ 57 h 84"/>
                <a:gd name="T56" fmla="*/ 63 w 87"/>
                <a:gd name="T57" fmla="*/ 51 h 84"/>
                <a:gd name="T58" fmla="*/ 6 w 87"/>
                <a:gd name="T59" fmla="*/ 54 h 84"/>
                <a:gd name="T60" fmla="*/ 3 w 87"/>
                <a:gd name="T61" fmla="*/ 65 h 84"/>
                <a:gd name="T62" fmla="*/ 6 w 87"/>
                <a:gd name="T63" fmla="*/ 54 h 84"/>
                <a:gd name="T64" fmla="*/ 61 w 87"/>
                <a:gd name="T65" fmla="*/ 74 h 84"/>
                <a:gd name="T66" fmla="*/ 45 w 87"/>
                <a:gd name="T67" fmla="*/ 84 h 84"/>
                <a:gd name="T68" fmla="*/ 42 w 87"/>
                <a:gd name="T69" fmla="*/ 74 h 84"/>
                <a:gd name="T70" fmla="*/ 44 w 87"/>
                <a:gd name="T71" fmla="*/ 79 h 84"/>
                <a:gd name="T72" fmla="*/ 59 w 87"/>
                <a:gd name="T73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" h="84">
                  <a:moveTo>
                    <a:pt x="41" y="2"/>
                  </a:moveTo>
                  <a:cubicBezTo>
                    <a:pt x="43" y="0"/>
                    <a:pt x="44" y="3"/>
                    <a:pt x="44" y="5"/>
                  </a:cubicBezTo>
                  <a:cubicBezTo>
                    <a:pt x="43" y="8"/>
                    <a:pt x="42" y="12"/>
                    <a:pt x="44" y="13"/>
                  </a:cubicBezTo>
                  <a:cubicBezTo>
                    <a:pt x="47" y="15"/>
                    <a:pt x="62" y="18"/>
                    <a:pt x="62" y="11"/>
                  </a:cubicBezTo>
                  <a:cubicBezTo>
                    <a:pt x="61" y="9"/>
                    <a:pt x="59" y="9"/>
                    <a:pt x="57" y="9"/>
                  </a:cubicBezTo>
                  <a:cubicBezTo>
                    <a:pt x="53" y="9"/>
                    <a:pt x="54" y="6"/>
                    <a:pt x="56" y="4"/>
                  </a:cubicBezTo>
                  <a:cubicBezTo>
                    <a:pt x="60" y="2"/>
                    <a:pt x="66" y="1"/>
                    <a:pt x="67" y="6"/>
                  </a:cubicBezTo>
                  <a:cubicBezTo>
                    <a:pt x="68" y="8"/>
                    <a:pt x="64" y="20"/>
                    <a:pt x="63" y="22"/>
                  </a:cubicBezTo>
                  <a:cubicBezTo>
                    <a:pt x="63" y="24"/>
                    <a:pt x="61" y="26"/>
                    <a:pt x="62" y="28"/>
                  </a:cubicBezTo>
                  <a:cubicBezTo>
                    <a:pt x="63" y="30"/>
                    <a:pt x="67" y="29"/>
                    <a:pt x="69" y="29"/>
                  </a:cubicBezTo>
                  <a:cubicBezTo>
                    <a:pt x="74" y="29"/>
                    <a:pt x="82" y="27"/>
                    <a:pt x="85" y="29"/>
                  </a:cubicBezTo>
                  <a:cubicBezTo>
                    <a:pt x="86" y="30"/>
                    <a:pt x="86" y="31"/>
                    <a:pt x="86" y="33"/>
                  </a:cubicBezTo>
                  <a:cubicBezTo>
                    <a:pt x="87" y="37"/>
                    <a:pt x="83" y="37"/>
                    <a:pt x="80" y="38"/>
                  </a:cubicBezTo>
                  <a:cubicBezTo>
                    <a:pt x="78" y="38"/>
                    <a:pt x="75" y="40"/>
                    <a:pt x="73" y="39"/>
                  </a:cubicBezTo>
                  <a:cubicBezTo>
                    <a:pt x="72" y="38"/>
                    <a:pt x="73" y="35"/>
                    <a:pt x="72" y="34"/>
                  </a:cubicBezTo>
                  <a:cubicBezTo>
                    <a:pt x="70" y="32"/>
                    <a:pt x="58" y="37"/>
                    <a:pt x="55" y="38"/>
                  </a:cubicBezTo>
                  <a:cubicBezTo>
                    <a:pt x="52" y="39"/>
                    <a:pt x="48" y="39"/>
                    <a:pt x="46" y="41"/>
                  </a:cubicBezTo>
                  <a:cubicBezTo>
                    <a:pt x="44" y="42"/>
                    <a:pt x="42" y="43"/>
                    <a:pt x="41" y="45"/>
                  </a:cubicBezTo>
                  <a:cubicBezTo>
                    <a:pt x="38" y="50"/>
                    <a:pt x="24" y="51"/>
                    <a:pt x="17" y="53"/>
                  </a:cubicBezTo>
                  <a:cubicBezTo>
                    <a:pt x="15" y="53"/>
                    <a:pt x="16" y="51"/>
                    <a:pt x="17" y="51"/>
                  </a:cubicBezTo>
                  <a:cubicBezTo>
                    <a:pt x="25" y="48"/>
                    <a:pt x="27" y="45"/>
                    <a:pt x="35" y="43"/>
                  </a:cubicBezTo>
                  <a:cubicBezTo>
                    <a:pt x="36" y="43"/>
                    <a:pt x="37" y="43"/>
                    <a:pt x="37" y="42"/>
                  </a:cubicBezTo>
                  <a:cubicBezTo>
                    <a:pt x="38" y="40"/>
                    <a:pt x="34" y="38"/>
                    <a:pt x="33" y="37"/>
                  </a:cubicBezTo>
                  <a:cubicBezTo>
                    <a:pt x="30" y="34"/>
                    <a:pt x="28" y="28"/>
                    <a:pt x="27" y="23"/>
                  </a:cubicBezTo>
                  <a:cubicBezTo>
                    <a:pt x="27" y="21"/>
                    <a:pt x="26" y="16"/>
                    <a:pt x="27" y="15"/>
                  </a:cubicBezTo>
                  <a:cubicBezTo>
                    <a:pt x="27" y="15"/>
                    <a:pt x="27" y="15"/>
                    <a:pt x="28" y="15"/>
                  </a:cubicBezTo>
                  <a:cubicBezTo>
                    <a:pt x="29" y="15"/>
                    <a:pt x="30" y="17"/>
                    <a:pt x="30" y="19"/>
                  </a:cubicBezTo>
                  <a:cubicBezTo>
                    <a:pt x="32" y="23"/>
                    <a:pt x="34" y="29"/>
                    <a:pt x="36" y="33"/>
                  </a:cubicBezTo>
                  <a:cubicBezTo>
                    <a:pt x="37" y="35"/>
                    <a:pt x="38" y="39"/>
                    <a:pt x="40" y="39"/>
                  </a:cubicBezTo>
                  <a:cubicBezTo>
                    <a:pt x="41" y="39"/>
                    <a:pt x="42" y="37"/>
                    <a:pt x="42" y="37"/>
                  </a:cubicBezTo>
                  <a:cubicBezTo>
                    <a:pt x="45" y="33"/>
                    <a:pt x="41" y="29"/>
                    <a:pt x="42" y="25"/>
                  </a:cubicBezTo>
                  <a:cubicBezTo>
                    <a:pt x="42" y="24"/>
                    <a:pt x="43" y="24"/>
                    <a:pt x="44" y="25"/>
                  </a:cubicBezTo>
                  <a:cubicBezTo>
                    <a:pt x="45" y="26"/>
                    <a:pt x="46" y="29"/>
                    <a:pt x="47" y="30"/>
                  </a:cubicBezTo>
                  <a:cubicBezTo>
                    <a:pt x="50" y="31"/>
                    <a:pt x="55" y="23"/>
                    <a:pt x="54" y="21"/>
                  </a:cubicBezTo>
                  <a:cubicBezTo>
                    <a:pt x="52" y="19"/>
                    <a:pt x="42" y="20"/>
                    <a:pt x="39" y="19"/>
                  </a:cubicBezTo>
                  <a:cubicBezTo>
                    <a:pt x="33" y="17"/>
                    <a:pt x="37" y="4"/>
                    <a:pt x="41" y="2"/>
                  </a:cubicBezTo>
                  <a:close/>
                  <a:moveTo>
                    <a:pt x="19" y="31"/>
                  </a:moveTo>
                  <a:cubicBezTo>
                    <a:pt x="17" y="29"/>
                    <a:pt x="17" y="31"/>
                    <a:pt x="17" y="33"/>
                  </a:cubicBezTo>
                  <a:cubicBezTo>
                    <a:pt x="17" y="37"/>
                    <a:pt x="19" y="44"/>
                    <a:pt x="22" y="42"/>
                  </a:cubicBezTo>
                  <a:cubicBezTo>
                    <a:pt x="24" y="42"/>
                    <a:pt x="24" y="40"/>
                    <a:pt x="23" y="38"/>
                  </a:cubicBezTo>
                  <a:cubicBezTo>
                    <a:pt x="23" y="36"/>
                    <a:pt x="21" y="33"/>
                    <a:pt x="19" y="31"/>
                  </a:cubicBezTo>
                  <a:close/>
                  <a:moveTo>
                    <a:pt x="57" y="48"/>
                  </a:moveTo>
                  <a:cubicBezTo>
                    <a:pt x="55" y="49"/>
                    <a:pt x="52" y="49"/>
                    <a:pt x="50" y="49"/>
                  </a:cubicBezTo>
                  <a:cubicBezTo>
                    <a:pt x="42" y="52"/>
                    <a:pt x="36" y="51"/>
                    <a:pt x="3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2"/>
                    <a:pt x="34" y="62"/>
                    <a:pt x="35" y="61"/>
                  </a:cubicBezTo>
                  <a:cubicBezTo>
                    <a:pt x="37" y="60"/>
                    <a:pt x="45" y="57"/>
                    <a:pt x="47" y="57"/>
                  </a:cubicBezTo>
                  <a:cubicBezTo>
                    <a:pt x="50" y="57"/>
                    <a:pt x="48" y="61"/>
                    <a:pt x="50" y="63"/>
                  </a:cubicBezTo>
                  <a:cubicBezTo>
                    <a:pt x="51" y="64"/>
                    <a:pt x="54" y="64"/>
                    <a:pt x="54" y="66"/>
                  </a:cubicBezTo>
                  <a:cubicBezTo>
                    <a:pt x="54" y="67"/>
                    <a:pt x="50" y="68"/>
                    <a:pt x="49" y="70"/>
                  </a:cubicBezTo>
                  <a:cubicBezTo>
                    <a:pt x="48" y="71"/>
                    <a:pt x="48" y="71"/>
                    <a:pt x="50" y="71"/>
                  </a:cubicBezTo>
                  <a:cubicBezTo>
                    <a:pt x="56" y="70"/>
                    <a:pt x="62" y="65"/>
                    <a:pt x="68" y="64"/>
                  </a:cubicBezTo>
                  <a:cubicBezTo>
                    <a:pt x="69" y="64"/>
                    <a:pt x="70" y="64"/>
                    <a:pt x="70" y="63"/>
                  </a:cubicBezTo>
                  <a:cubicBezTo>
                    <a:pt x="72" y="61"/>
                    <a:pt x="68" y="60"/>
                    <a:pt x="67" y="60"/>
                  </a:cubicBezTo>
                  <a:cubicBezTo>
                    <a:pt x="63" y="60"/>
                    <a:pt x="58" y="61"/>
                    <a:pt x="55" y="60"/>
                  </a:cubicBezTo>
                  <a:cubicBezTo>
                    <a:pt x="55" y="59"/>
                    <a:pt x="54" y="58"/>
                    <a:pt x="55" y="57"/>
                  </a:cubicBezTo>
                  <a:cubicBezTo>
                    <a:pt x="55" y="54"/>
                    <a:pt x="60" y="54"/>
                    <a:pt x="62" y="53"/>
                  </a:cubicBezTo>
                  <a:cubicBezTo>
                    <a:pt x="63" y="52"/>
                    <a:pt x="63" y="52"/>
                    <a:pt x="63" y="51"/>
                  </a:cubicBezTo>
                  <a:cubicBezTo>
                    <a:pt x="63" y="49"/>
                    <a:pt x="60" y="48"/>
                    <a:pt x="57" y="48"/>
                  </a:cubicBezTo>
                  <a:close/>
                  <a:moveTo>
                    <a:pt x="6" y="54"/>
                  </a:moveTo>
                  <a:cubicBezTo>
                    <a:pt x="8" y="56"/>
                    <a:pt x="9" y="63"/>
                    <a:pt x="7" y="65"/>
                  </a:cubicBezTo>
                  <a:cubicBezTo>
                    <a:pt x="6" y="67"/>
                    <a:pt x="4" y="67"/>
                    <a:pt x="3" y="65"/>
                  </a:cubicBezTo>
                  <a:cubicBezTo>
                    <a:pt x="0" y="63"/>
                    <a:pt x="0" y="57"/>
                    <a:pt x="2" y="54"/>
                  </a:cubicBezTo>
                  <a:cubicBezTo>
                    <a:pt x="3" y="53"/>
                    <a:pt x="4" y="52"/>
                    <a:pt x="6" y="54"/>
                  </a:cubicBezTo>
                  <a:close/>
                  <a:moveTo>
                    <a:pt x="59" y="73"/>
                  </a:moveTo>
                  <a:cubicBezTo>
                    <a:pt x="60" y="73"/>
                    <a:pt x="60" y="73"/>
                    <a:pt x="61" y="74"/>
                  </a:cubicBezTo>
                  <a:cubicBezTo>
                    <a:pt x="61" y="75"/>
                    <a:pt x="60" y="77"/>
                    <a:pt x="60" y="78"/>
                  </a:cubicBezTo>
                  <a:cubicBezTo>
                    <a:pt x="57" y="83"/>
                    <a:pt x="52" y="83"/>
                    <a:pt x="45" y="84"/>
                  </a:cubicBezTo>
                  <a:cubicBezTo>
                    <a:pt x="42" y="84"/>
                    <a:pt x="36" y="83"/>
                    <a:pt x="35" y="81"/>
                  </a:cubicBezTo>
                  <a:cubicBezTo>
                    <a:pt x="35" y="79"/>
                    <a:pt x="40" y="76"/>
                    <a:pt x="42" y="74"/>
                  </a:cubicBezTo>
                  <a:cubicBezTo>
                    <a:pt x="45" y="73"/>
                    <a:pt x="44" y="73"/>
                    <a:pt x="44" y="75"/>
                  </a:cubicBezTo>
                  <a:cubicBezTo>
                    <a:pt x="44" y="77"/>
                    <a:pt x="44" y="78"/>
                    <a:pt x="44" y="79"/>
                  </a:cubicBezTo>
                  <a:cubicBezTo>
                    <a:pt x="45" y="80"/>
                    <a:pt x="49" y="81"/>
                    <a:pt x="51" y="80"/>
                  </a:cubicBezTo>
                  <a:cubicBezTo>
                    <a:pt x="55" y="80"/>
                    <a:pt x="57" y="76"/>
                    <a:pt x="59" y="73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ḻiďê"/>
            <p:cNvSpPr/>
            <p:nvPr/>
          </p:nvSpPr>
          <p:spPr bwMode="auto">
            <a:xfrm>
              <a:off x="5905814" y="2086714"/>
              <a:ext cx="130106" cy="118158"/>
            </a:xfrm>
            <a:custGeom>
              <a:avLst/>
              <a:gdLst>
                <a:gd name="T0" fmla="*/ 51 w 94"/>
                <a:gd name="T1" fmla="*/ 1 h 84"/>
                <a:gd name="T2" fmla="*/ 57 w 94"/>
                <a:gd name="T3" fmla="*/ 8 h 84"/>
                <a:gd name="T4" fmla="*/ 69 w 94"/>
                <a:gd name="T5" fmla="*/ 11 h 84"/>
                <a:gd name="T6" fmla="*/ 65 w 94"/>
                <a:gd name="T7" fmla="*/ 15 h 84"/>
                <a:gd name="T8" fmla="*/ 52 w 94"/>
                <a:gd name="T9" fmla="*/ 14 h 84"/>
                <a:gd name="T10" fmla="*/ 46 w 94"/>
                <a:gd name="T11" fmla="*/ 20 h 84"/>
                <a:gd name="T12" fmla="*/ 31 w 94"/>
                <a:gd name="T13" fmla="*/ 34 h 84"/>
                <a:gd name="T14" fmla="*/ 21 w 94"/>
                <a:gd name="T15" fmla="*/ 37 h 84"/>
                <a:gd name="T16" fmla="*/ 25 w 94"/>
                <a:gd name="T17" fmla="*/ 30 h 84"/>
                <a:gd name="T18" fmla="*/ 42 w 94"/>
                <a:gd name="T19" fmla="*/ 15 h 84"/>
                <a:gd name="T20" fmla="*/ 32 w 94"/>
                <a:gd name="T21" fmla="*/ 4 h 84"/>
                <a:gd name="T22" fmla="*/ 44 w 94"/>
                <a:gd name="T23" fmla="*/ 3 h 84"/>
                <a:gd name="T24" fmla="*/ 51 w 94"/>
                <a:gd name="T25" fmla="*/ 1 h 84"/>
                <a:gd name="T26" fmla="*/ 12 w 94"/>
                <a:gd name="T27" fmla="*/ 35 h 84"/>
                <a:gd name="T28" fmla="*/ 9 w 94"/>
                <a:gd name="T29" fmla="*/ 50 h 84"/>
                <a:gd name="T30" fmla="*/ 6 w 94"/>
                <a:gd name="T31" fmla="*/ 54 h 84"/>
                <a:gd name="T32" fmla="*/ 1 w 94"/>
                <a:gd name="T33" fmla="*/ 47 h 84"/>
                <a:gd name="T34" fmla="*/ 9 w 94"/>
                <a:gd name="T35" fmla="*/ 30 h 84"/>
                <a:gd name="T36" fmla="*/ 12 w 94"/>
                <a:gd name="T37" fmla="*/ 35 h 84"/>
                <a:gd name="T38" fmla="*/ 52 w 94"/>
                <a:gd name="T39" fmla="*/ 30 h 84"/>
                <a:gd name="T40" fmla="*/ 46 w 94"/>
                <a:gd name="T41" fmla="*/ 43 h 84"/>
                <a:gd name="T42" fmla="*/ 33 w 94"/>
                <a:gd name="T43" fmla="*/ 51 h 84"/>
                <a:gd name="T44" fmla="*/ 34 w 94"/>
                <a:gd name="T45" fmla="*/ 53 h 84"/>
                <a:gd name="T46" fmla="*/ 38 w 94"/>
                <a:gd name="T47" fmla="*/ 55 h 84"/>
                <a:gd name="T48" fmla="*/ 28 w 94"/>
                <a:gd name="T49" fmla="*/ 60 h 84"/>
                <a:gd name="T50" fmla="*/ 27 w 94"/>
                <a:gd name="T51" fmla="*/ 62 h 84"/>
                <a:gd name="T52" fmla="*/ 36 w 94"/>
                <a:gd name="T53" fmla="*/ 66 h 84"/>
                <a:gd name="T54" fmla="*/ 35 w 94"/>
                <a:gd name="T55" fmla="*/ 76 h 84"/>
                <a:gd name="T56" fmla="*/ 39 w 94"/>
                <a:gd name="T57" fmla="*/ 76 h 84"/>
                <a:gd name="T58" fmla="*/ 46 w 94"/>
                <a:gd name="T59" fmla="*/ 67 h 84"/>
                <a:gd name="T60" fmla="*/ 48 w 94"/>
                <a:gd name="T61" fmla="*/ 62 h 84"/>
                <a:gd name="T62" fmla="*/ 54 w 94"/>
                <a:gd name="T63" fmla="*/ 61 h 84"/>
                <a:gd name="T64" fmla="*/ 55 w 94"/>
                <a:gd name="T65" fmla="*/ 59 h 84"/>
                <a:gd name="T66" fmla="*/ 50 w 94"/>
                <a:gd name="T67" fmla="*/ 55 h 84"/>
                <a:gd name="T68" fmla="*/ 57 w 94"/>
                <a:gd name="T69" fmla="*/ 50 h 84"/>
                <a:gd name="T70" fmla="*/ 54 w 94"/>
                <a:gd name="T71" fmla="*/ 41 h 84"/>
                <a:gd name="T72" fmla="*/ 55 w 94"/>
                <a:gd name="T73" fmla="*/ 39 h 84"/>
                <a:gd name="T74" fmla="*/ 85 w 94"/>
                <a:gd name="T75" fmla="*/ 41 h 84"/>
                <a:gd name="T76" fmla="*/ 65 w 94"/>
                <a:gd name="T77" fmla="*/ 73 h 84"/>
                <a:gd name="T78" fmla="*/ 60 w 94"/>
                <a:gd name="T79" fmla="*/ 76 h 84"/>
                <a:gd name="T80" fmla="*/ 72 w 94"/>
                <a:gd name="T81" fmla="*/ 83 h 84"/>
                <a:gd name="T82" fmla="*/ 87 w 94"/>
                <a:gd name="T83" fmla="*/ 57 h 84"/>
                <a:gd name="T84" fmla="*/ 93 w 94"/>
                <a:gd name="T85" fmla="*/ 49 h 84"/>
                <a:gd name="T86" fmla="*/ 93 w 94"/>
                <a:gd name="T87" fmla="*/ 33 h 84"/>
                <a:gd name="T88" fmla="*/ 81 w 94"/>
                <a:gd name="T89" fmla="*/ 32 h 84"/>
                <a:gd name="T90" fmla="*/ 52 w 94"/>
                <a:gd name="T91" fmla="*/ 30 h 84"/>
                <a:gd name="T92" fmla="*/ 37 w 94"/>
                <a:gd name="T93" fmla="*/ 43 h 84"/>
                <a:gd name="T94" fmla="*/ 36 w 94"/>
                <a:gd name="T95" fmla="*/ 45 h 84"/>
                <a:gd name="T96" fmla="*/ 30 w 94"/>
                <a:gd name="T97" fmla="*/ 45 h 84"/>
                <a:gd name="T98" fmla="*/ 30 w 94"/>
                <a:gd name="T99" fmla="*/ 43 h 84"/>
                <a:gd name="T100" fmla="*/ 37 w 94"/>
                <a:gd name="T101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4">
                  <a:moveTo>
                    <a:pt x="51" y="1"/>
                  </a:moveTo>
                  <a:cubicBezTo>
                    <a:pt x="54" y="1"/>
                    <a:pt x="54" y="6"/>
                    <a:pt x="57" y="8"/>
                  </a:cubicBezTo>
                  <a:cubicBezTo>
                    <a:pt x="60" y="10"/>
                    <a:pt x="65" y="9"/>
                    <a:pt x="69" y="11"/>
                  </a:cubicBezTo>
                  <a:cubicBezTo>
                    <a:pt x="75" y="13"/>
                    <a:pt x="69" y="16"/>
                    <a:pt x="65" y="15"/>
                  </a:cubicBezTo>
                  <a:cubicBezTo>
                    <a:pt x="62" y="15"/>
                    <a:pt x="55" y="13"/>
                    <a:pt x="52" y="14"/>
                  </a:cubicBezTo>
                  <a:cubicBezTo>
                    <a:pt x="49" y="15"/>
                    <a:pt x="47" y="18"/>
                    <a:pt x="46" y="20"/>
                  </a:cubicBezTo>
                  <a:cubicBezTo>
                    <a:pt x="42" y="24"/>
                    <a:pt x="36" y="32"/>
                    <a:pt x="31" y="34"/>
                  </a:cubicBezTo>
                  <a:cubicBezTo>
                    <a:pt x="30" y="35"/>
                    <a:pt x="23" y="39"/>
                    <a:pt x="21" y="37"/>
                  </a:cubicBezTo>
                  <a:cubicBezTo>
                    <a:pt x="20" y="34"/>
                    <a:pt x="24" y="31"/>
                    <a:pt x="25" y="30"/>
                  </a:cubicBezTo>
                  <a:cubicBezTo>
                    <a:pt x="29" y="26"/>
                    <a:pt x="41" y="21"/>
                    <a:pt x="42" y="15"/>
                  </a:cubicBezTo>
                  <a:cubicBezTo>
                    <a:pt x="43" y="10"/>
                    <a:pt x="32" y="9"/>
                    <a:pt x="32" y="4"/>
                  </a:cubicBezTo>
                  <a:cubicBezTo>
                    <a:pt x="34" y="0"/>
                    <a:pt x="40" y="4"/>
                    <a:pt x="44" y="3"/>
                  </a:cubicBezTo>
                  <a:cubicBezTo>
                    <a:pt x="47" y="3"/>
                    <a:pt x="49" y="2"/>
                    <a:pt x="51" y="1"/>
                  </a:cubicBezTo>
                  <a:close/>
                  <a:moveTo>
                    <a:pt x="12" y="35"/>
                  </a:moveTo>
                  <a:cubicBezTo>
                    <a:pt x="11" y="40"/>
                    <a:pt x="10" y="45"/>
                    <a:pt x="9" y="50"/>
                  </a:cubicBezTo>
                  <a:cubicBezTo>
                    <a:pt x="8" y="51"/>
                    <a:pt x="8" y="55"/>
                    <a:pt x="6" y="54"/>
                  </a:cubicBezTo>
                  <a:cubicBezTo>
                    <a:pt x="3" y="54"/>
                    <a:pt x="0" y="50"/>
                    <a:pt x="1" y="47"/>
                  </a:cubicBezTo>
                  <a:cubicBezTo>
                    <a:pt x="3" y="42"/>
                    <a:pt x="6" y="36"/>
                    <a:pt x="9" y="30"/>
                  </a:cubicBezTo>
                  <a:cubicBezTo>
                    <a:pt x="12" y="26"/>
                    <a:pt x="13" y="27"/>
                    <a:pt x="12" y="35"/>
                  </a:cubicBezTo>
                  <a:close/>
                  <a:moveTo>
                    <a:pt x="52" y="30"/>
                  </a:moveTo>
                  <a:cubicBezTo>
                    <a:pt x="46" y="32"/>
                    <a:pt x="49" y="37"/>
                    <a:pt x="46" y="43"/>
                  </a:cubicBezTo>
                  <a:cubicBezTo>
                    <a:pt x="44" y="47"/>
                    <a:pt x="39" y="49"/>
                    <a:pt x="33" y="51"/>
                  </a:cubicBezTo>
                  <a:cubicBezTo>
                    <a:pt x="32" y="52"/>
                    <a:pt x="32" y="53"/>
                    <a:pt x="34" y="53"/>
                  </a:cubicBezTo>
                  <a:cubicBezTo>
                    <a:pt x="35" y="54"/>
                    <a:pt x="37" y="54"/>
                    <a:pt x="38" y="55"/>
                  </a:cubicBezTo>
                  <a:cubicBezTo>
                    <a:pt x="38" y="60"/>
                    <a:pt x="30" y="56"/>
                    <a:pt x="28" y="60"/>
                  </a:cubicBezTo>
                  <a:cubicBezTo>
                    <a:pt x="28" y="61"/>
                    <a:pt x="27" y="61"/>
                    <a:pt x="27" y="62"/>
                  </a:cubicBezTo>
                  <a:cubicBezTo>
                    <a:pt x="29" y="65"/>
                    <a:pt x="34" y="63"/>
                    <a:pt x="36" y="66"/>
                  </a:cubicBezTo>
                  <a:cubicBezTo>
                    <a:pt x="37" y="68"/>
                    <a:pt x="35" y="73"/>
                    <a:pt x="35" y="76"/>
                  </a:cubicBezTo>
                  <a:cubicBezTo>
                    <a:pt x="36" y="78"/>
                    <a:pt x="37" y="77"/>
                    <a:pt x="39" y="76"/>
                  </a:cubicBezTo>
                  <a:cubicBezTo>
                    <a:pt x="41" y="74"/>
                    <a:pt x="45" y="69"/>
                    <a:pt x="46" y="67"/>
                  </a:cubicBezTo>
                  <a:cubicBezTo>
                    <a:pt x="46" y="65"/>
                    <a:pt x="46" y="63"/>
                    <a:pt x="48" y="62"/>
                  </a:cubicBezTo>
                  <a:cubicBezTo>
                    <a:pt x="49" y="61"/>
                    <a:pt x="52" y="62"/>
                    <a:pt x="54" y="61"/>
                  </a:cubicBezTo>
                  <a:cubicBezTo>
                    <a:pt x="56" y="61"/>
                    <a:pt x="56" y="60"/>
                    <a:pt x="55" y="59"/>
                  </a:cubicBezTo>
                  <a:cubicBezTo>
                    <a:pt x="53" y="58"/>
                    <a:pt x="50" y="56"/>
                    <a:pt x="50" y="55"/>
                  </a:cubicBezTo>
                  <a:cubicBezTo>
                    <a:pt x="51" y="53"/>
                    <a:pt x="56" y="53"/>
                    <a:pt x="57" y="50"/>
                  </a:cubicBezTo>
                  <a:cubicBezTo>
                    <a:pt x="57" y="47"/>
                    <a:pt x="52" y="46"/>
                    <a:pt x="54" y="41"/>
                  </a:cubicBezTo>
                  <a:cubicBezTo>
                    <a:pt x="54" y="40"/>
                    <a:pt x="54" y="39"/>
                    <a:pt x="55" y="39"/>
                  </a:cubicBezTo>
                  <a:cubicBezTo>
                    <a:pt x="60" y="36"/>
                    <a:pt x="83" y="36"/>
                    <a:pt x="85" y="41"/>
                  </a:cubicBezTo>
                  <a:cubicBezTo>
                    <a:pt x="89" y="53"/>
                    <a:pt x="77" y="72"/>
                    <a:pt x="65" y="73"/>
                  </a:cubicBezTo>
                  <a:cubicBezTo>
                    <a:pt x="63" y="73"/>
                    <a:pt x="58" y="73"/>
                    <a:pt x="60" y="76"/>
                  </a:cubicBezTo>
                  <a:cubicBezTo>
                    <a:pt x="61" y="80"/>
                    <a:pt x="69" y="84"/>
                    <a:pt x="72" y="83"/>
                  </a:cubicBezTo>
                  <a:cubicBezTo>
                    <a:pt x="78" y="80"/>
                    <a:pt x="84" y="64"/>
                    <a:pt x="87" y="57"/>
                  </a:cubicBezTo>
                  <a:cubicBezTo>
                    <a:pt x="89" y="54"/>
                    <a:pt x="92" y="52"/>
                    <a:pt x="93" y="49"/>
                  </a:cubicBezTo>
                  <a:cubicBezTo>
                    <a:pt x="94" y="45"/>
                    <a:pt x="94" y="35"/>
                    <a:pt x="93" y="33"/>
                  </a:cubicBezTo>
                  <a:cubicBezTo>
                    <a:pt x="91" y="30"/>
                    <a:pt x="88" y="32"/>
                    <a:pt x="81" y="32"/>
                  </a:cubicBezTo>
                  <a:cubicBezTo>
                    <a:pt x="74" y="31"/>
                    <a:pt x="61" y="30"/>
                    <a:pt x="52" y="30"/>
                  </a:cubicBezTo>
                  <a:close/>
                  <a:moveTo>
                    <a:pt x="37" y="43"/>
                  </a:moveTo>
                  <a:cubicBezTo>
                    <a:pt x="37" y="44"/>
                    <a:pt x="37" y="45"/>
                    <a:pt x="36" y="45"/>
                  </a:cubicBezTo>
                  <a:cubicBezTo>
                    <a:pt x="35" y="46"/>
                    <a:pt x="31" y="46"/>
                    <a:pt x="30" y="45"/>
                  </a:cubicBezTo>
                  <a:cubicBezTo>
                    <a:pt x="29" y="44"/>
                    <a:pt x="29" y="44"/>
                    <a:pt x="30" y="43"/>
                  </a:cubicBezTo>
                  <a:cubicBezTo>
                    <a:pt x="31" y="42"/>
                    <a:pt x="36" y="42"/>
                    <a:pt x="37" y="43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šļidè"/>
            <p:cNvSpPr/>
            <p:nvPr/>
          </p:nvSpPr>
          <p:spPr bwMode="auto">
            <a:xfrm>
              <a:off x="6135492" y="2106629"/>
              <a:ext cx="106209" cy="100899"/>
            </a:xfrm>
            <a:custGeom>
              <a:avLst/>
              <a:gdLst>
                <a:gd name="T0" fmla="*/ 35 w 76"/>
                <a:gd name="T1" fmla="*/ 0 h 72"/>
                <a:gd name="T2" fmla="*/ 38 w 76"/>
                <a:gd name="T3" fmla="*/ 20 h 72"/>
                <a:gd name="T4" fmla="*/ 38 w 76"/>
                <a:gd name="T5" fmla="*/ 26 h 72"/>
                <a:gd name="T6" fmla="*/ 64 w 76"/>
                <a:gd name="T7" fmla="*/ 31 h 72"/>
                <a:gd name="T8" fmla="*/ 61 w 76"/>
                <a:gd name="T9" fmla="*/ 37 h 72"/>
                <a:gd name="T10" fmla="*/ 36 w 76"/>
                <a:gd name="T11" fmla="*/ 35 h 72"/>
                <a:gd name="T12" fmla="*/ 31 w 76"/>
                <a:gd name="T13" fmla="*/ 44 h 72"/>
                <a:gd name="T14" fmla="*/ 19 w 76"/>
                <a:gd name="T15" fmla="*/ 55 h 72"/>
                <a:gd name="T16" fmla="*/ 10 w 76"/>
                <a:gd name="T17" fmla="*/ 56 h 72"/>
                <a:gd name="T18" fmla="*/ 21 w 76"/>
                <a:gd name="T19" fmla="*/ 45 h 72"/>
                <a:gd name="T20" fmla="*/ 24 w 76"/>
                <a:gd name="T21" fmla="*/ 38 h 72"/>
                <a:gd name="T22" fmla="*/ 0 w 76"/>
                <a:gd name="T23" fmla="*/ 34 h 72"/>
                <a:gd name="T24" fmla="*/ 0 w 76"/>
                <a:gd name="T25" fmla="*/ 34 h 72"/>
                <a:gd name="T26" fmla="*/ 7 w 76"/>
                <a:gd name="T27" fmla="*/ 31 h 72"/>
                <a:gd name="T28" fmla="*/ 25 w 76"/>
                <a:gd name="T29" fmla="*/ 30 h 72"/>
                <a:gd name="T30" fmla="*/ 32 w 76"/>
                <a:gd name="T31" fmla="*/ 14 h 72"/>
                <a:gd name="T32" fmla="*/ 35 w 76"/>
                <a:gd name="T33" fmla="*/ 0 h 72"/>
                <a:gd name="T34" fmla="*/ 52 w 76"/>
                <a:gd name="T35" fmla="*/ 49 h 72"/>
                <a:gd name="T36" fmla="*/ 48 w 76"/>
                <a:gd name="T37" fmla="*/ 50 h 72"/>
                <a:gd name="T38" fmla="*/ 51 w 76"/>
                <a:gd name="T39" fmla="*/ 54 h 72"/>
                <a:gd name="T40" fmla="*/ 55 w 76"/>
                <a:gd name="T41" fmla="*/ 57 h 72"/>
                <a:gd name="T42" fmla="*/ 67 w 76"/>
                <a:gd name="T43" fmla="*/ 69 h 72"/>
                <a:gd name="T44" fmla="*/ 74 w 76"/>
                <a:gd name="T45" fmla="*/ 70 h 72"/>
                <a:gd name="T46" fmla="*/ 72 w 76"/>
                <a:gd name="T47" fmla="*/ 61 h 72"/>
                <a:gd name="T48" fmla="*/ 52 w 76"/>
                <a:gd name="T49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72">
                  <a:moveTo>
                    <a:pt x="35" y="0"/>
                  </a:moveTo>
                  <a:cubicBezTo>
                    <a:pt x="42" y="0"/>
                    <a:pt x="40" y="15"/>
                    <a:pt x="38" y="20"/>
                  </a:cubicBezTo>
                  <a:cubicBezTo>
                    <a:pt x="38" y="22"/>
                    <a:pt x="37" y="25"/>
                    <a:pt x="38" y="26"/>
                  </a:cubicBezTo>
                  <a:cubicBezTo>
                    <a:pt x="40" y="28"/>
                    <a:pt x="61" y="30"/>
                    <a:pt x="64" y="31"/>
                  </a:cubicBezTo>
                  <a:cubicBezTo>
                    <a:pt x="68" y="32"/>
                    <a:pt x="68" y="38"/>
                    <a:pt x="61" y="37"/>
                  </a:cubicBezTo>
                  <a:cubicBezTo>
                    <a:pt x="57" y="36"/>
                    <a:pt x="40" y="34"/>
                    <a:pt x="36" y="35"/>
                  </a:cubicBezTo>
                  <a:cubicBezTo>
                    <a:pt x="33" y="36"/>
                    <a:pt x="32" y="41"/>
                    <a:pt x="31" y="44"/>
                  </a:cubicBezTo>
                  <a:cubicBezTo>
                    <a:pt x="28" y="49"/>
                    <a:pt x="24" y="53"/>
                    <a:pt x="19" y="55"/>
                  </a:cubicBezTo>
                  <a:cubicBezTo>
                    <a:pt x="18" y="56"/>
                    <a:pt x="10" y="59"/>
                    <a:pt x="10" y="56"/>
                  </a:cubicBezTo>
                  <a:cubicBezTo>
                    <a:pt x="10" y="54"/>
                    <a:pt x="18" y="49"/>
                    <a:pt x="21" y="45"/>
                  </a:cubicBezTo>
                  <a:cubicBezTo>
                    <a:pt x="24" y="42"/>
                    <a:pt x="26" y="39"/>
                    <a:pt x="24" y="38"/>
                  </a:cubicBezTo>
                  <a:cubicBezTo>
                    <a:pt x="21" y="33"/>
                    <a:pt x="5" y="39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2"/>
                    <a:pt x="5" y="31"/>
                    <a:pt x="7" y="31"/>
                  </a:cubicBezTo>
                  <a:cubicBezTo>
                    <a:pt x="13" y="32"/>
                    <a:pt x="21" y="33"/>
                    <a:pt x="25" y="30"/>
                  </a:cubicBezTo>
                  <a:cubicBezTo>
                    <a:pt x="29" y="27"/>
                    <a:pt x="32" y="20"/>
                    <a:pt x="32" y="14"/>
                  </a:cubicBezTo>
                  <a:cubicBezTo>
                    <a:pt x="33" y="8"/>
                    <a:pt x="29" y="2"/>
                    <a:pt x="35" y="0"/>
                  </a:cubicBezTo>
                  <a:close/>
                  <a:moveTo>
                    <a:pt x="52" y="49"/>
                  </a:moveTo>
                  <a:cubicBezTo>
                    <a:pt x="50" y="49"/>
                    <a:pt x="48" y="48"/>
                    <a:pt x="48" y="50"/>
                  </a:cubicBezTo>
                  <a:cubicBezTo>
                    <a:pt x="48" y="52"/>
                    <a:pt x="49" y="53"/>
                    <a:pt x="51" y="54"/>
                  </a:cubicBezTo>
                  <a:cubicBezTo>
                    <a:pt x="52" y="55"/>
                    <a:pt x="54" y="56"/>
                    <a:pt x="55" y="57"/>
                  </a:cubicBezTo>
                  <a:cubicBezTo>
                    <a:pt x="58" y="61"/>
                    <a:pt x="63" y="66"/>
                    <a:pt x="67" y="69"/>
                  </a:cubicBezTo>
                  <a:cubicBezTo>
                    <a:pt x="68" y="70"/>
                    <a:pt x="72" y="72"/>
                    <a:pt x="74" y="70"/>
                  </a:cubicBezTo>
                  <a:cubicBezTo>
                    <a:pt x="76" y="67"/>
                    <a:pt x="74" y="63"/>
                    <a:pt x="72" y="61"/>
                  </a:cubicBezTo>
                  <a:cubicBezTo>
                    <a:pt x="69" y="58"/>
                    <a:pt x="59" y="51"/>
                    <a:pt x="52" y="49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ṥ1íḋè"/>
            <p:cNvSpPr/>
            <p:nvPr/>
          </p:nvSpPr>
          <p:spPr bwMode="auto">
            <a:xfrm>
              <a:off x="5373440" y="1497254"/>
              <a:ext cx="98244" cy="83641"/>
            </a:xfrm>
            <a:custGeom>
              <a:avLst/>
              <a:gdLst>
                <a:gd name="T0" fmla="*/ 43 w 70"/>
                <a:gd name="T1" fmla="*/ 9 h 60"/>
                <a:gd name="T2" fmla="*/ 45 w 70"/>
                <a:gd name="T3" fmla="*/ 0 h 60"/>
                <a:gd name="T4" fmla="*/ 62 w 70"/>
                <a:gd name="T5" fmla="*/ 9 h 60"/>
                <a:gd name="T6" fmla="*/ 69 w 70"/>
                <a:gd name="T7" fmla="*/ 26 h 60"/>
                <a:gd name="T8" fmla="*/ 66 w 70"/>
                <a:gd name="T9" fmla="*/ 44 h 60"/>
                <a:gd name="T10" fmla="*/ 54 w 70"/>
                <a:gd name="T11" fmla="*/ 55 h 60"/>
                <a:gd name="T12" fmla="*/ 36 w 70"/>
                <a:gd name="T13" fmla="*/ 60 h 60"/>
                <a:gd name="T14" fmla="*/ 18 w 70"/>
                <a:gd name="T15" fmla="*/ 57 h 60"/>
                <a:gd name="T16" fmla="*/ 5 w 70"/>
                <a:gd name="T17" fmla="*/ 46 h 60"/>
                <a:gd name="T18" fmla="*/ 0 w 70"/>
                <a:gd name="T19" fmla="*/ 30 h 60"/>
                <a:gd name="T20" fmla="*/ 4 w 70"/>
                <a:gd name="T21" fmla="*/ 13 h 60"/>
                <a:gd name="T22" fmla="*/ 18 w 70"/>
                <a:gd name="T23" fmla="*/ 3 h 60"/>
                <a:gd name="T24" fmla="*/ 20 w 70"/>
                <a:gd name="T25" fmla="*/ 11 h 60"/>
                <a:gd name="T26" fmla="*/ 10 w 70"/>
                <a:gd name="T27" fmla="*/ 19 h 60"/>
                <a:gd name="T28" fmla="*/ 8 w 70"/>
                <a:gd name="T29" fmla="*/ 30 h 60"/>
                <a:gd name="T30" fmla="*/ 12 w 70"/>
                <a:gd name="T31" fmla="*/ 43 h 60"/>
                <a:gd name="T32" fmla="*/ 23 w 70"/>
                <a:gd name="T33" fmla="*/ 49 h 60"/>
                <a:gd name="T34" fmla="*/ 36 w 70"/>
                <a:gd name="T35" fmla="*/ 51 h 60"/>
                <a:gd name="T36" fmla="*/ 50 w 70"/>
                <a:gd name="T37" fmla="*/ 47 h 60"/>
                <a:gd name="T38" fmla="*/ 59 w 70"/>
                <a:gd name="T39" fmla="*/ 39 h 60"/>
                <a:gd name="T40" fmla="*/ 62 w 70"/>
                <a:gd name="T41" fmla="*/ 27 h 60"/>
                <a:gd name="T42" fmla="*/ 56 w 70"/>
                <a:gd name="T43" fmla="*/ 15 h 60"/>
                <a:gd name="T44" fmla="*/ 43 w 70"/>
                <a:gd name="T45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60">
                  <a:moveTo>
                    <a:pt x="43" y="9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2" y="1"/>
                    <a:pt x="58" y="4"/>
                    <a:pt x="62" y="9"/>
                  </a:cubicBezTo>
                  <a:cubicBezTo>
                    <a:pt x="66" y="13"/>
                    <a:pt x="69" y="19"/>
                    <a:pt x="69" y="26"/>
                  </a:cubicBezTo>
                  <a:cubicBezTo>
                    <a:pt x="70" y="33"/>
                    <a:pt x="69" y="39"/>
                    <a:pt x="66" y="44"/>
                  </a:cubicBezTo>
                  <a:cubicBezTo>
                    <a:pt x="63" y="48"/>
                    <a:pt x="59" y="52"/>
                    <a:pt x="54" y="55"/>
                  </a:cubicBezTo>
                  <a:cubicBezTo>
                    <a:pt x="49" y="58"/>
                    <a:pt x="43" y="59"/>
                    <a:pt x="36" y="60"/>
                  </a:cubicBezTo>
                  <a:cubicBezTo>
                    <a:pt x="29" y="60"/>
                    <a:pt x="23" y="59"/>
                    <a:pt x="18" y="57"/>
                  </a:cubicBezTo>
                  <a:cubicBezTo>
                    <a:pt x="12" y="55"/>
                    <a:pt x="8" y="51"/>
                    <a:pt x="5" y="46"/>
                  </a:cubicBezTo>
                  <a:cubicBezTo>
                    <a:pt x="2" y="42"/>
                    <a:pt x="1" y="36"/>
                    <a:pt x="0" y="30"/>
                  </a:cubicBezTo>
                  <a:cubicBezTo>
                    <a:pt x="0" y="24"/>
                    <a:pt x="1" y="18"/>
                    <a:pt x="4" y="13"/>
                  </a:cubicBezTo>
                  <a:cubicBezTo>
                    <a:pt x="7" y="8"/>
                    <a:pt x="12" y="5"/>
                    <a:pt x="18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13"/>
                    <a:pt x="12" y="16"/>
                    <a:pt x="10" y="19"/>
                  </a:cubicBezTo>
                  <a:cubicBezTo>
                    <a:pt x="8" y="22"/>
                    <a:pt x="7" y="26"/>
                    <a:pt x="8" y="30"/>
                  </a:cubicBezTo>
                  <a:cubicBezTo>
                    <a:pt x="8" y="35"/>
                    <a:pt x="10" y="39"/>
                    <a:pt x="12" y="43"/>
                  </a:cubicBezTo>
                  <a:cubicBezTo>
                    <a:pt x="15" y="46"/>
                    <a:pt x="18" y="48"/>
                    <a:pt x="23" y="49"/>
                  </a:cubicBezTo>
                  <a:cubicBezTo>
                    <a:pt x="27" y="50"/>
                    <a:pt x="31" y="51"/>
                    <a:pt x="36" y="51"/>
                  </a:cubicBezTo>
                  <a:cubicBezTo>
                    <a:pt x="41" y="50"/>
                    <a:pt x="46" y="49"/>
                    <a:pt x="50" y="47"/>
                  </a:cubicBezTo>
                  <a:cubicBezTo>
                    <a:pt x="54" y="45"/>
                    <a:pt x="57" y="42"/>
                    <a:pt x="59" y="39"/>
                  </a:cubicBezTo>
                  <a:cubicBezTo>
                    <a:pt x="61" y="35"/>
                    <a:pt x="62" y="31"/>
                    <a:pt x="62" y="27"/>
                  </a:cubicBezTo>
                  <a:cubicBezTo>
                    <a:pt x="61" y="22"/>
                    <a:pt x="60" y="18"/>
                    <a:pt x="56" y="15"/>
                  </a:cubicBezTo>
                  <a:cubicBezTo>
                    <a:pt x="53" y="12"/>
                    <a:pt x="49" y="10"/>
                    <a:pt x="43" y="9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ṥļíďè"/>
            <p:cNvSpPr/>
            <p:nvPr/>
          </p:nvSpPr>
          <p:spPr bwMode="auto">
            <a:xfrm>
              <a:off x="5370785" y="1396355"/>
              <a:ext cx="99572" cy="75673"/>
            </a:xfrm>
            <a:custGeom>
              <a:avLst/>
              <a:gdLst>
                <a:gd name="T0" fmla="*/ 70 w 75"/>
                <a:gd name="T1" fmla="*/ 57 h 57"/>
                <a:gd name="T2" fmla="*/ 0 w 75"/>
                <a:gd name="T3" fmla="*/ 51 h 57"/>
                <a:gd name="T4" fmla="*/ 5 w 75"/>
                <a:gd name="T5" fmla="*/ 0 h 57"/>
                <a:gd name="T6" fmla="*/ 13 w 75"/>
                <a:gd name="T7" fmla="*/ 0 h 57"/>
                <a:gd name="T8" fmla="*/ 9 w 75"/>
                <a:gd name="T9" fmla="*/ 42 h 57"/>
                <a:gd name="T10" fmla="*/ 31 w 75"/>
                <a:gd name="T11" fmla="*/ 43 h 57"/>
                <a:gd name="T12" fmla="*/ 34 w 75"/>
                <a:gd name="T13" fmla="*/ 6 h 57"/>
                <a:gd name="T14" fmla="*/ 42 w 75"/>
                <a:gd name="T15" fmla="*/ 6 h 57"/>
                <a:gd name="T16" fmla="*/ 39 w 75"/>
                <a:gd name="T17" fmla="*/ 44 h 57"/>
                <a:gd name="T18" fmla="*/ 62 w 75"/>
                <a:gd name="T19" fmla="*/ 47 h 57"/>
                <a:gd name="T20" fmla="*/ 66 w 75"/>
                <a:gd name="T21" fmla="*/ 3 h 57"/>
                <a:gd name="T22" fmla="*/ 75 w 75"/>
                <a:gd name="T23" fmla="*/ 5 h 57"/>
                <a:gd name="T24" fmla="*/ 70 w 75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57">
                  <a:moveTo>
                    <a:pt x="70" y="57"/>
                  </a:moveTo>
                  <a:lnTo>
                    <a:pt x="0" y="51"/>
                  </a:lnTo>
                  <a:lnTo>
                    <a:pt x="5" y="0"/>
                  </a:lnTo>
                  <a:lnTo>
                    <a:pt x="13" y="0"/>
                  </a:lnTo>
                  <a:lnTo>
                    <a:pt x="9" y="42"/>
                  </a:lnTo>
                  <a:lnTo>
                    <a:pt x="31" y="43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39" y="44"/>
                  </a:lnTo>
                  <a:lnTo>
                    <a:pt x="62" y="47"/>
                  </a:lnTo>
                  <a:lnTo>
                    <a:pt x="66" y="3"/>
                  </a:lnTo>
                  <a:lnTo>
                    <a:pt x="75" y="5"/>
                  </a:lnTo>
                  <a:lnTo>
                    <a:pt x="70" y="57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ŝlíďê"/>
            <p:cNvSpPr/>
            <p:nvPr/>
          </p:nvSpPr>
          <p:spPr bwMode="auto">
            <a:xfrm>
              <a:off x="5381406" y="1283507"/>
              <a:ext cx="106209" cy="95588"/>
            </a:xfrm>
            <a:custGeom>
              <a:avLst/>
              <a:gdLst>
                <a:gd name="T0" fmla="*/ 67 w 80"/>
                <a:gd name="T1" fmla="*/ 72 h 72"/>
                <a:gd name="T2" fmla="*/ 0 w 80"/>
                <a:gd name="T3" fmla="*/ 55 h 72"/>
                <a:gd name="T4" fmla="*/ 2 w 80"/>
                <a:gd name="T5" fmla="*/ 45 h 72"/>
                <a:gd name="T6" fmla="*/ 64 w 80"/>
                <a:gd name="T7" fmla="*/ 22 h 72"/>
                <a:gd name="T8" fmla="*/ 10 w 80"/>
                <a:gd name="T9" fmla="*/ 10 h 72"/>
                <a:gd name="T10" fmla="*/ 12 w 80"/>
                <a:gd name="T11" fmla="*/ 0 h 72"/>
                <a:gd name="T12" fmla="*/ 80 w 80"/>
                <a:gd name="T13" fmla="*/ 18 h 72"/>
                <a:gd name="T14" fmla="*/ 78 w 80"/>
                <a:gd name="T15" fmla="*/ 27 h 72"/>
                <a:gd name="T16" fmla="*/ 15 w 80"/>
                <a:gd name="T17" fmla="*/ 50 h 72"/>
                <a:gd name="T18" fmla="*/ 70 w 80"/>
                <a:gd name="T19" fmla="*/ 62 h 72"/>
                <a:gd name="T20" fmla="*/ 67 w 8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2">
                  <a:moveTo>
                    <a:pt x="67" y="72"/>
                  </a:moveTo>
                  <a:lnTo>
                    <a:pt x="0" y="55"/>
                  </a:lnTo>
                  <a:lnTo>
                    <a:pt x="2" y="45"/>
                  </a:lnTo>
                  <a:lnTo>
                    <a:pt x="64" y="22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80" y="18"/>
                  </a:lnTo>
                  <a:lnTo>
                    <a:pt x="78" y="27"/>
                  </a:lnTo>
                  <a:lnTo>
                    <a:pt x="15" y="50"/>
                  </a:lnTo>
                  <a:lnTo>
                    <a:pt x="70" y="62"/>
                  </a:lnTo>
                  <a:lnTo>
                    <a:pt x="67" y="72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$ḷîďe"/>
            <p:cNvSpPr/>
            <p:nvPr/>
          </p:nvSpPr>
          <p:spPr bwMode="auto">
            <a:xfrm>
              <a:off x="5405302" y="1182609"/>
              <a:ext cx="102228" cy="74347"/>
            </a:xfrm>
            <a:custGeom>
              <a:avLst/>
              <a:gdLst>
                <a:gd name="T0" fmla="*/ 74 w 77"/>
                <a:gd name="T1" fmla="*/ 56 h 56"/>
                <a:gd name="T2" fmla="*/ 16 w 77"/>
                <a:gd name="T3" fmla="*/ 33 h 56"/>
                <a:gd name="T4" fmla="*/ 8 w 77"/>
                <a:gd name="T5" fmla="*/ 54 h 56"/>
                <a:gd name="T6" fmla="*/ 0 w 77"/>
                <a:gd name="T7" fmla="*/ 51 h 56"/>
                <a:gd name="T8" fmla="*/ 20 w 77"/>
                <a:gd name="T9" fmla="*/ 0 h 56"/>
                <a:gd name="T10" fmla="*/ 28 w 77"/>
                <a:gd name="T11" fmla="*/ 3 h 56"/>
                <a:gd name="T12" fmla="*/ 19 w 77"/>
                <a:gd name="T13" fmla="*/ 25 h 56"/>
                <a:gd name="T14" fmla="*/ 77 w 77"/>
                <a:gd name="T15" fmla="*/ 48 h 56"/>
                <a:gd name="T16" fmla="*/ 74 w 77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6">
                  <a:moveTo>
                    <a:pt x="74" y="56"/>
                  </a:moveTo>
                  <a:lnTo>
                    <a:pt x="16" y="33"/>
                  </a:lnTo>
                  <a:lnTo>
                    <a:pt x="8" y="54"/>
                  </a:lnTo>
                  <a:lnTo>
                    <a:pt x="0" y="51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19" y="25"/>
                  </a:lnTo>
                  <a:lnTo>
                    <a:pt x="77" y="48"/>
                  </a:lnTo>
                  <a:lnTo>
                    <a:pt x="74" y="56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šḷïḋè"/>
            <p:cNvSpPr/>
            <p:nvPr/>
          </p:nvSpPr>
          <p:spPr bwMode="auto">
            <a:xfrm>
              <a:off x="5445132" y="1094988"/>
              <a:ext cx="122140" cy="102227"/>
            </a:xfrm>
            <a:custGeom>
              <a:avLst/>
              <a:gdLst>
                <a:gd name="T0" fmla="*/ 58 w 88"/>
                <a:gd name="T1" fmla="*/ 73 h 73"/>
                <a:gd name="T2" fmla="*/ 0 w 88"/>
                <a:gd name="T3" fmla="*/ 40 h 73"/>
                <a:gd name="T4" fmla="*/ 15 w 88"/>
                <a:gd name="T5" fmla="*/ 14 h 73"/>
                <a:gd name="T6" fmla="*/ 23 w 88"/>
                <a:gd name="T7" fmla="*/ 3 h 73"/>
                <a:gd name="T8" fmla="*/ 33 w 88"/>
                <a:gd name="T9" fmla="*/ 0 h 73"/>
                <a:gd name="T10" fmla="*/ 43 w 88"/>
                <a:gd name="T11" fmla="*/ 3 h 73"/>
                <a:gd name="T12" fmla="*/ 51 w 88"/>
                <a:gd name="T13" fmla="*/ 13 h 73"/>
                <a:gd name="T14" fmla="*/ 49 w 88"/>
                <a:gd name="T15" fmla="*/ 28 h 73"/>
                <a:gd name="T16" fmla="*/ 55 w 88"/>
                <a:gd name="T17" fmla="*/ 25 h 73"/>
                <a:gd name="T18" fmla="*/ 66 w 88"/>
                <a:gd name="T19" fmla="*/ 23 h 73"/>
                <a:gd name="T20" fmla="*/ 88 w 88"/>
                <a:gd name="T21" fmla="*/ 22 h 73"/>
                <a:gd name="T22" fmla="*/ 82 w 88"/>
                <a:gd name="T23" fmla="*/ 32 h 73"/>
                <a:gd name="T24" fmla="*/ 66 w 88"/>
                <a:gd name="T25" fmla="*/ 33 h 73"/>
                <a:gd name="T26" fmla="*/ 54 w 88"/>
                <a:gd name="T27" fmla="*/ 33 h 73"/>
                <a:gd name="T28" fmla="*/ 48 w 88"/>
                <a:gd name="T29" fmla="*/ 35 h 73"/>
                <a:gd name="T30" fmla="*/ 45 w 88"/>
                <a:gd name="T31" fmla="*/ 38 h 73"/>
                <a:gd name="T32" fmla="*/ 42 w 88"/>
                <a:gd name="T33" fmla="*/ 42 h 73"/>
                <a:gd name="T34" fmla="*/ 37 w 88"/>
                <a:gd name="T35" fmla="*/ 51 h 73"/>
                <a:gd name="T36" fmla="*/ 63 w 88"/>
                <a:gd name="T37" fmla="*/ 66 h 73"/>
                <a:gd name="T38" fmla="*/ 58 w 88"/>
                <a:gd name="T39" fmla="*/ 73 h 73"/>
                <a:gd name="T40" fmla="*/ 30 w 88"/>
                <a:gd name="T41" fmla="*/ 47 h 73"/>
                <a:gd name="T42" fmla="*/ 40 w 88"/>
                <a:gd name="T43" fmla="*/ 30 h 73"/>
                <a:gd name="T44" fmla="*/ 43 w 88"/>
                <a:gd name="T45" fmla="*/ 22 h 73"/>
                <a:gd name="T46" fmla="*/ 43 w 88"/>
                <a:gd name="T47" fmla="*/ 15 h 73"/>
                <a:gd name="T48" fmla="*/ 38 w 88"/>
                <a:gd name="T49" fmla="*/ 11 h 73"/>
                <a:gd name="T50" fmla="*/ 30 w 88"/>
                <a:gd name="T51" fmla="*/ 10 h 73"/>
                <a:gd name="T52" fmla="*/ 22 w 88"/>
                <a:gd name="T53" fmla="*/ 17 h 73"/>
                <a:gd name="T54" fmla="*/ 11 w 88"/>
                <a:gd name="T55" fmla="*/ 36 h 73"/>
                <a:gd name="T56" fmla="*/ 30 w 88"/>
                <a:gd name="T57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73">
                  <a:moveTo>
                    <a:pt x="58" y="73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9"/>
                    <a:pt x="21" y="5"/>
                    <a:pt x="23" y="3"/>
                  </a:cubicBezTo>
                  <a:cubicBezTo>
                    <a:pt x="26" y="1"/>
                    <a:pt x="29" y="0"/>
                    <a:pt x="33" y="0"/>
                  </a:cubicBezTo>
                  <a:cubicBezTo>
                    <a:pt x="36" y="0"/>
                    <a:pt x="40" y="1"/>
                    <a:pt x="43" y="3"/>
                  </a:cubicBezTo>
                  <a:cubicBezTo>
                    <a:pt x="47" y="5"/>
                    <a:pt x="50" y="8"/>
                    <a:pt x="51" y="13"/>
                  </a:cubicBezTo>
                  <a:cubicBezTo>
                    <a:pt x="52" y="17"/>
                    <a:pt x="52" y="22"/>
                    <a:pt x="49" y="28"/>
                  </a:cubicBezTo>
                  <a:cubicBezTo>
                    <a:pt x="51" y="27"/>
                    <a:pt x="53" y="26"/>
                    <a:pt x="55" y="25"/>
                  </a:cubicBezTo>
                  <a:cubicBezTo>
                    <a:pt x="58" y="24"/>
                    <a:pt x="62" y="23"/>
                    <a:pt x="66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1" y="33"/>
                    <a:pt x="57" y="33"/>
                    <a:pt x="54" y="33"/>
                  </a:cubicBezTo>
                  <a:cubicBezTo>
                    <a:pt x="52" y="34"/>
                    <a:pt x="50" y="34"/>
                    <a:pt x="48" y="35"/>
                  </a:cubicBezTo>
                  <a:cubicBezTo>
                    <a:pt x="47" y="36"/>
                    <a:pt x="46" y="37"/>
                    <a:pt x="45" y="38"/>
                  </a:cubicBezTo>
                  <a:cubicBezTo>
                    <a:pt x="44" y="38"/>
                    <a:pt x="43" y="40"/>
                    <a:pt x="42" y="42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8" y="73"/>
                    <a:pt x="58" y="73"/>
                    <a:pt x="58" y="73"/>
                  </a:cubicBezTo>
                  <a:close/>
                  <a:moveTo>
                    <a:pt x="30" y="47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27"/>
                    <a:pt x="43" y="24"/>
                    <a:pt x="43" y="22"/>
                  </a:cubicBezTo>
                  <a:cubicBezTo>
                    <a:pt x="44" y="19"/>
                    <a:pt x="44" y="17"/>
                    <a:pt x="43" y="15"/>
                  </a:cubicBezTo>
                  <a:cubicBezTo>
                    <a:pt x="42" y="13"/>
                    <a:pt x="40" y="12"/>
                    <a:pt x="38" y="11"/>
                  </a:cubicBezTo>
                  <a:cubicBezTo>
                    <a:pt x="35" y="9"/>
                    <a:pt x="33" y="9"/>
                    <a:pt x="30" y="10"/>
                  </a:cubicBezTo>
                  <a:cubicBezTo>
                    <a:pt x="27" y="11"/>
                    <a:pt x="24" y="13"/>
                    <a:pt x="22" y="17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Sľiḋè"/>
            <p:cNvSpPr/>
            <p:nvPr/>
          </p:nvSpPr>
          <p:spPr bwMode="auto">
            <a:xfrm>
              <a:off x="5520806" y="1021968"/>
              <a:ext cx="103554" cy="95588"/>
            </a:xfrm>
            <a:custGeom>
              <a:avLst/>
              <a:gdLst>
                <a:gd name="T0" fmla="*/ 36 w 75"/>
                <a:gd name="T1" fmla="*/ 69 h 69"/>
                <a:gd name="T2" fmla="*/ 0 w 75"/>
                <a:gd name="T3" fmla="*/ 7 h 69"/>
                <a:gd name="T4" fmla="*/ 6 w 75"/>
                <a:gd name="T5" fmla="*/ 0 h 69"/>
                <a:gd name="T6" fmla="*/ 75 w 75"/>
                <a:gd name="T7" fmla="*/ 20 h 69"/>
                <a:gd name="T8" fmla="*/ 69 w 75"/>
                <a:gd name="T9" fmla="*/ 28 h 69"/>
                <a:gd name="T10" fmla="*/ 48 w 75"/>
                <a:gd name="T11" fmla="*/ 22 h 69"/>
                <a:gd name="T12" fmla="*/ 31 w 75"/>
                <a:gd name="T13" fmla="*/ 43 h 69"/>
                <a:gd name="T14" fmla="*/ 42 w 75"/>
                <a:gd name="T15" fmla="*/ 62 h 69"/>
                <a:gd name="T16" fmla="*/ 36 w 75"/>
                <a:gd name="T17" fmla="*/ 69 h 69"/>
                <a:gd name="T18" fmla="*/ 27 w 75"/>
                <a:gd name="T19" fmla="*/ 37 h 69"/>
                <a:gd name="T20" fmla="*/ 41 w 75"/>
                <a:gd name="T21" fmla="*/ 19 h 69"/>
                <a:gd name="T22" fmla="*/ 22 w 75"/>
                <a:gd name="T23" fmla="*/ 13 h 69"/>
                <a:gd name="T24" fmla="*/ 8 w 75"/>
                <a:gd name="T25" fmla="*/ 8 h 69"/>
                <a:gd name="T26" fmla="*/ 16 w 75"/>
                <a:gd name="T27" fmla="*/ 19 h 69"/>
                <a:gd name="T28" fmla="*/ 27 w 75"/>
                <a:gd name="T2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9">
                  <a:moveTo>
                    <a:pt x="36" y="69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6" y="69"/>
                    <a:pt x="36" y="69"/>
                    <a:pt x="36" y="69"/>
                  </a:cubicBezTo>
                  <a:close/>
                  <a:moveTo>
                    <a:pt x="27" y="37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11"/>
                    <a:pt x="12" y="9"/>
                    <a:pt x="8" y="8"/>
                  </a:cubicBezTo>
                  <a:cubicBezTo>
                    <a:pt x="11" y="11"/>
                    <a:pt x="14" y="15"/>
                    <a:pt x="16" y="19"/>
                  </a:cubicBezTo>
                  <a:lnTo>
                    <a:pt x="27" y="37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ṥliḓè"/>
            <p:cNvSpPr/>
            <p:nvPr/>
          </p:nvSpPr>
          <p:spPr bwMode="auto">
            <a:xfrm>
              <a:off x="5572583" y="959570"/>
              <a:ext cx="106209" cy="77002"/>
            </a:xfrm>
            <a:custGeom>
              <a:avLst/>
              <a:gdLst>
                <a:gd name="T0" fmla="*/ 48 w 80"/>
                <a:gd name="T1" fmla="*/ 58 h 58"/>
                <a:gd name="T2" fmla="*/ 0 w 80"/>
                <a:gd name="T3" fmla="*/ 7 h 58"/>
                <a:gd name="T4" fmla="*/ 7 w 80"/>
                <a:gd name="T5" fmla="*/ 0 h 58"/>
                <a:gd name="T6" fmla="*/ 49 w 80"/>
                <a:gd name="T7" fmla="*/ 46 h 58"/>
                <a:gd name="T8" fmla="*/ 74 w 80"/>
                <a:gd name="T9" fmla="*/ 23 h 58"/>
                <a:gd name="T10" fmla="*/ 80 w 80"/>
                <a:gd name="T11" fmla="*/ 29 h 58"/>
                <a:gd name="T12" fmla="*/ 48 w 80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8">
                  <a:moveTo>
                    <a:pt x="48" y="5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49" y="46"/>
                  </a:lnTo>
                  <a:lnTo>
                    <a:pt x="74" y="23"/>
                  </a:lnTo>
                  <a:lnTo>
                    <a:pt x="80" y="29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šļîďe"/>
            <p:cNvSpPr/>
            <p:nvPr/>
          </p:nvSpPr>
          <p:spPr bwMode="auto">
            <a:xfrm>
              <a:off x="5713309" y="834775"/>
              <a:ext cx="88952" cy="95588"/>
            </a:xfrm>
            <a:custGeom>
              <a:avLst/>
              <a:gdLst>
                <a:gd name="T0" fmla="*/ 13 w 64"/>
                <a:gd name="T1" fmla="*/ 58 h 69"/>
                <a:gd name="T2" fmla="*/ 20 w 64"/>
                <a:gd name="T3" fmla="*/ 53 h 69"/>
                <a:gd name="T4" fmla="*/ 27 w 64"/>
                <a:gd name="T5" fmla="*/ 59 h 69"/>
                <a:gd name="T6" fmla="*/ 35 w 64"/>
                <a:gd name="T7" fmla="*/ 60 h 69"/>
                <a:gd name="T8" fmla="*/ 45 w 64"/>
                <a:gd name="T9" fmla="*/ 57 h 69"/>
                <a:gd name="T10" fmla="*/ 52 w 64"/>
                <a:gd name="T11" fmla="*/ 51 h 69"/>
                <a:gd name="T12" fmla="*/ 55 w 64"/>
                <a:gd name="T13" fmla="*/ 45 h 69"/>
                <a:gd name="T14" fmla="*/ 54 w 64"/>
                <a:gd name="T15" fmla="*/ 39 h 69"/>
                <a:gd name="T16" fmla="*/ 50 w 64"/>
                <a:gd name="T17" fmla="*/ 35 h 69"/>
                <a:gd name="T18" fmla="*/ 43 w 64"/>
                <a:gd name="T19" fmla="*/ 35 h 69"/>
                <a:gd name="T20" fmla="*/ 31 w 64"/>
                <a:gd name="T21" fmla="*/ 38 h 69"/>
                <a:gd name="T22" fmla="*/ 17 w 64"/>
                <a:gd name="T23" fmla="*/ 40 h 69"/>
                <a:gd name="T24" fmla="*/ 8 w 64"/>
                <a:gd name="T25" fmla="*/ 38 h 69"/>
                <a:gd name="T26" fmla="*/ 2 w 64"/>
                <a:gd name="T27" fmla="*/ 32 h 69"/>
                <a:gd name="T28" fmla="*/ 0 w 64"/>
                <a:gd name="T29" fmla="*/ 22 h 69"/>
                <a:gd name="T30" fmla="*/ 4 w 64"/>
                <a:gd name="T31" fmla="*/ 12 h 69"/>
                <a:gd name="T32" fmla="*/ 14 w 64"/>
                <a:gd name="T33" fmla="*/ 4 h 69"/>
                <a:gd name="T34" fmla="*/ 26 w 64"/>
                <a:gd name="T35" fmla="*/ 0 h 69"/>
                <a:gd name="T36" fmla="*/ 37 w 64"/>
                <a:gd name="T37" fmla="*/ 2 h 69"/>
                <a:gd name="T38" fmla="*/ 45 w 64"/>
                <a:gd name="T39" fmla="*/ 10 h 69"/>
                <a:gd name="T40" fmla="*/ 38 w 64"/>
                <a:gd name="T41" fmla="*/ 14 h 69"/>
                <a:gd name="T42" fmla="*/ 29 w 64"/>
                <a:gd name="T43" fmla="*/ 8 h 69"/>
                <a:gd name="T44" fmla="*/ 18 w 64"/>
                <a:gd name="T45" fmla="*/ 11 h 69"/>
                <a:gd name="T46" fmla="*/ 9 w 64"/>
                <a:gd name="T47" fmla="*/ 19 h 69"/>
                <a:gd name="T48" fmla="*/ 9 w 64"/>
                <a:gd name="T49" fmla="*/ 27 h 69"/>
                <a:gd name="T50" fmla="*/ 14 w 64"/>
                <a:gd name="T51" fmla="*/ 31 h 69"/>
                <a:gd name="T52" fmla="*/ 28 w 64"/>
                <a:gd name="T53" fmla="*/ 29 h 69"/>
                <a:gd name="T54" fmla="*/ 43 w 64"/>
                <a:gd name="T55" fmla="*/ 26 h 69"/>
                <a:gd name="T56" fmla="*/ 54 w 64"/>
                <a:gd name="T57" fmla="*/ 27 h 69"/>
                <a:gd name="T58" fmla="*/ 61 w 64"/>
                <a:gd name="T59" fmla="*/ 34 h 69"/>
                <a:gd name="T60" fmla="*/ 63 w 64"/>
                <a:gd name="T61" fmla="*/ 45 h 69"/>
                <a:gd name="T62" fmla="*/ 59 w 64"/>
                <a:gd name="T63" fmla="*/ 55 h 69"/>
                <a:gd name="T64" fmla="*/ 49 w 64"/>
                <a:gd name="T65" fmla="*/ 64 h 69"/>
                <a:gd name="T66" fmla="*/ 35 w 64"/>
                <a:gd name="T67" fmla="*/ 69 h 69"/>
                <a:gd name="T68" fmla="*/ 22 w 64"/>
                <a:gd name="T69" fmla="*/ 67 h 69"/>
                <a:gd name="T70" fmla="*/ 13 w 64"/>
                <a:gd name="T71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69">
                  <a:moveTo>
                    <a:pt x="13" y="58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2" y="56"/>
                    <a:pt x="24" y="58"/>
                    <a:pt x="27" y="59"/>
                  </a:cubicBezTo>
                  <a:cubicBezTo>
                    <a:pt x="29" y="60"/>
                    <a:pt x="32" y="61"/>
                    <a:pt x="35" y="60"/>
                  </a:cubicBezTo>
                  <a:cubicBezTo>
                    <a:pt x="38" y="60"/>
                    <a:pt x="42" y="59"/>
                    <a:pt x="45" y="57"/>
                  </a:cubicBezTo>
                  <a:cubicBezTo>
                    <a:pt x="48" y="55"/>
                    <a:pt x="50" y="54"/>
                    <a:pt x="52" y="51"/>
                  </a:cubicBezTo>
                  <a:cubicBezTo>
                    <a:pt x="54" y="49"/>
                    <a:pt x="55" y="47"/>
                    <a:pt x="55" y="45"/>
                  </a:cubicBezTo>
                  <a:cubicBezTo>
                    <a:pt x="55" y="43"/>
                    <a:pt x="55" y="41"/>
                    <a:pt x="54" y="39"/>
                  </a:cubicBezTo>
                  <a:cubicBezTo>
                    <a:pt x="53" y="37"/>
                    <a:pt x="52" y="36"/>
                    <a:pt x="50" y="35"/>
                  </a:cubicBezTo>
                  <a:cubicBezTo>
                    <a:pt x="48" y="34"/>
                    <a:pt x="46" y="34"/>
                    <a:pt x="43" y="35"/>
                  </a:cubicBezTo>
                  <a:cubicBezTo>
                    <a:pt x="41" y="35"/>
                    <a:pt x="37" y="36"/>
                    <a:pt x="31" y="38"/>
                  </a:cubicBezTo>
                  <a:cubicBezTo>
                    <a:pt x="24" y="39"/>
                    <a:pt x="20" y="40"/>
                    <a:pt x="17" y="40"/>
                  </a:cubicBezTo>
                  <a:cubicBezTo>
                    <a:pt x="14" y="40"/>
                    <a:pt x="11" y="40"/>
                    <a:pt x="8" y="38"/>
                  </a:cubicBezTo>
                  <a:cubicBezTo>
                    <a:pt x="5" y="37"/>
                    <a:pt x="3" y="35"/>
                    <a:pt x="2" y="32"/>
                  </a:cubicBezTo>
                  <a:cubicBezTo>
                    <a:pt x="0" y="29"/>
                    <a:pt x="0" y="26"/>
                    <a:pt x="0" y="22"/>
                  </a:cubicBezTo>
                  <a:cubicBezTo>
                    <a:pt x="0" y="19"/>
                    <a:pt x="1" y="16"/>
                    <a:pt x="4" y="12"/>
                  </a:cubicBezTo>
                  <a:cubicBezTo>
                    <a:pt x="6" y="9"/>
                    <a:pt x="10" y="7"/>
                    <a:pt x="14" y="4"/>
                  </a:cubicBezTo>
                  <a:cubicBezTo>
                    <a:pt x="18" y="2"/>
                    <a:pt x="22" y="1"/>
                    <a:pt x="26" y="0"/>
                  </a:cubicBezTo>
                  <a:cubicBezTo>
                    <a:pt x="30" y="0"/>
                    <a:pt x="34" y="0"/>
                    <a:pt x="37" y="2"/>
                  </a:cubicBezTo>
                  <a:cubicBezTo>
                    <a:pt x="41" y="4"/>
                    <a:pt x="43" y="6"/>
                    <a:pt x="45" y="1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1"/>
                    <a:pt x="33" y="9"/>
                    <a:pt x="29" y="8"/>
                  </a:cubicBezTo>
                  <a:cubicBezTo>
                    <a:pt x="26" y="8"/>
                    <a:pt x="22" y="9"/>
                    <a:pt x="18" y="11"/>
                  </a:cubicBezTo>
                  <a:cubicBezTo>
                    <a:pt x="13" y="14"/>
                    <a:pt x="10" y="16"/>
                    <a:pt x="9" y="19"/>
                  </a:cubicBezTo>
                  <a:cubicBezTo>
                    <a:pt x="8" y="22"/>
                    <a:pt x="8" y="25"/>
                    <a:pt x="9" y="27"/>
                  </a:cubicBezTo>
                  <a:cubicBezTo>
                    <a:pt x="10" y="29"/>
                    <a:pt x="12" y="31"/>
                    <a:pt x="14" y="31"/>
                  </a:cubicBezTo>
                  <a:cubicBezTo>
                    <a:pt x="16" y="32"/>
                    <a:pt x="21" y="31"/>
                    <a:pt x="28" y="29"/>
                  </a:cubicBezTo>
                  <a:cubicBezTo>
                    <a:pt x="35" y="27"/>
                    <a:pt x="40" y="26"/>
                    <a:pt x="43" y="26"/>
                  </a:cubicBezTo>
                  <a:cubicBezTo>
                    <a:pt x="47" y="25"/>
                    <a:pt x="51" y="26"/>
                    <a:pt x="54" y="27"/>
                  </a:cubicBezTo>
                  <a:cubicBezTo>
                    <a:pt x="57" y="29"/>
                    <a:pt x="59" y="31"/>
                    <a:pt x="61" y="34"/>
                  </a:cubicBezTo>
                  <a:cubicBezTo>
                    <a:pt x="63" y="37"/>
                    <a:pt x="64" y="41"/>
                    <a:pt x="63" y="45"/>
                  </a:cubicBezTo>
                  <a:cubicBezTo>
                    <a:pt x="63" y="48"/>
                    <a:pt x="62" y="52"/>
                    <a:pt x="59" y="55"/>
                  </a:cubicBezTo>
                  <a:cubicBezTo>
                    <a:pt x="57" y="59"/>
                    <a:pt x="53" y="62"/>
                    <a:pt x="49" y="64"/>
                  </a:cubicBezTo>
                  <a:cubicBezTo>
                    <a:pt x="44" y="67"/>
                    <a:pt x="39" y="68"/>
                    <a:pt x="35" y="69"/>
                  </a:cubicBezTo>
                  <a:cubicBezTo>
                    <a:pt x="30" y="69"/>
                    <a:pt x="26" y="69"/>
                    <a:pt x="22" y="67"/>
                  </a:cubicBezTo>
                  <a:cubicBezTo>
                    <a:pt x="19" y="65"/>
                    <a:pt x="16" y="62"/>
                    <a:pt x="13" y="58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ṧḻïḓê"/>
            <p:cNvSpPr/>
            <p:nvPr/>
          </p:nvSpPr>
          <p:spPr bwMode="auto">
            <a:xfrm>
              <a:off x="5807571" y="786982"/>
              <a:ext cx="92933" cy="98243"/>
            </a:xfrm>
            <a:custGeom>
              <a:avLst/>
              <a:gdLst>
                <a:gd name="T0" fmla="*/ 5 w 67"/>
                <a:gd name="T1" fmla="*/ 47 h 70"/>
                <a:gd name="T2" fmla="*/ 4 w 67"/>
                <a:gd name="T3" fmla="*/ 19 h 70"/>
                <a:gd name="T4" fmla="*/ 22 w 67"/>
                <a:gd name="T5" fmla="*/ 2 h 70"/>
                <a:gd name="T6" fmla="*/ 39 w 67"/>
                <a:gd name="T7" fmla="*/ 1 h 70"/>
                <a:gd name="T8" fmla="*/ 54 w 67"/>
                <a:gd name="T9" fmla="*/ 8 h 70"/>
                <a:gd name="T10" fmla="*/ 64 w 67"/>
                <a:gd name="T11" fmla="*/ 23 h 70"/>
                <a:gd name="T12" fmla="*/ 67 w 67"/>
                <a:gd name="T13" fmla="*/ 42 h 70"/>
                <a:gd name="T14" fmla="*/ 60 w 67"/>
                <a:gd name="T15" fmla="*/ 57 h 70"/>
                <a:gd name="T16" fmla="*/ 47 w 67"/>
                <a:gd name="T17" fmla="*/ 67 h 70"/>
                <a:gd name="T18" fmla="*/ 29 w 67"/>
                <a:gd name="T19" fmla="*/ 69 h 70"/>
                <a:gd name="T20" fmla="*/ 14 w 67"/>
                <a:gd name="T21" fmla="*/ 61 h 70"/>
                <a:gd name="T22" fmla="*/ 5 w 67"/>
                <a:gd name="T23" fmla="*/ 47 h 70"/>
                <a:gd name="T24" fmla="*/ 13 w 67"/>
                <a:gd name="T25" fmla="*/ 44 h 70"/>
                <a:gd name="T26" fmla="*/ 26 w 67"/>
                <a:gd name="T27" fmla="*/ 59 h 70"/>
                <a:gd name="T28" fmla="*/ 44 w 67"/>
                <a:gd name="T29" fmla="*/ 60 h 70"/>
                <a:gd name="T30" fmla="*/ 57 w 67"/>
                <a:gd name="T31" fmla="*/ 47 h 70"/>
                <a:gd name="T32" fmla="*/ 56 w 67"/>
                <a:gd name="T33" fmla="*/ 27 h 70"/>
                <a:gd name="T34" fmla="*/ 48 w 67"/>
                <a:gd name="T35" fmla="*/ 14 h 70"/>
                <a:gd name="T36" fmla="*/ 37 w 67"/>
                <a:gd name="T37" fmla="*/ 8 h 70"/>
                <a:gd name="T38" fmla="*/ 25 w 67"/>
                <a:gd name="T39" fmla="*/ 9 h 70"/>
                <a:gd name="T40" fmla="*/ 12 w 67"/>
                <a:gd name="T41" fmla="*/ 21 h 70"/>
                <a:gd name="T42" fmla="*/ 13 w 67"/>
                <a:gd name="T43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70">
                  <a:moveTo>
                    <a:pt x="5" y="47"/>
                  </a:moveTo>
                  <a:cubicBezTo>
                    <a:pt x="1" y="37"/>
                    <a:pt x="0" y="27"/>
                    <a:pt x="4" y="19"/>
                  </a:cubicBezTo>
                  <a:cubicBezTo>
                    <a:pt x="7" y="11"/>
                    <a:pt x="13" y="6"/>
                    <a:pt x="22" y="2"/>
                  </a:cubicBezTo>
                  <a:cubicBezTo>
                    <a:pt x="28" y="0"/>
                    <a:pt x="33" y="0"/>
                    <a:pt x="39" y="1"/>
                  </a:cubicBezTo>
                  <a:cubicBezTo>
                    <a:pt x="45" y="1"/>
                    <a:pt x="50" y="4"/>
                    <a:pt x="54" y="8"/>
                  </a:cubicBezTo>
                  <a:cubicBezTo>
                    <a:pt x="58" y="12"/>
                    <a:pt x="62" y="17"/>
                    <a:pt x="64" y="23"/>
                  </a:cubicBezTo>
                  <a:cubicBezTo>
                    <a:pt x="67" y="30"/>
                    <a:pt x="67" y="36"/>
                    <a:pt x="67" y="42"/>
                  </a:cubicBezTo>
                  <a:cubicBezTo>
                    <a:pt x="66" y="48"/>
                    <a:pt x="64" y="53"/>
                    <a:pt x="60" y="57"/>
                  </a:cubicBezTo>
                  <a:cubicBezTo>
                    <a:pt x="57" y="62"/>
                    <a:pt x="52" y="65"/>
                    <a:pt x="47" y="67"/>
                  </a:cubicBezTo>
                  <a:cubicBezTo>
                    <a:pt x="41" y="69"/>
                    <a:pt x="35" y="70"/>
                    <a:pt x="29" y="69"/>
                  </a:cubicBezTo>
                  <a:cubicBezTo>
                    <a:pt x="24" y="68"/>
                    <a:pt x="19" y="65"/>
                    <a:pt x="14" y="61"/>
                  </a:cubicBezTo>
                  <a:cubicBezTo>
                    <a:pt x="10" y="57"/>
                    <a:pt x="7" y="52"/>
                    <a:pt x="5" y="47"/>
                  </a:cubicBezTo>
                  <a:close/>
                  <a:moveTo>
                    <a:pt x="13" y="44"/>
                  </a:moveTo>
                  <a:cubicBezTo>
                    <a:pt x="16" y="51"/>
                    <a:pt x="20" y="57"/>
                    <a:pt x="26" y="59"/>
                  </a:cubicBezTo>
                  <a:cubicBezTo>
                    <a:pt x="32" y="62"/>
                    <a:pt x="38" y="62"/>
                    <a:pt x="44" y="60"/>
                  </a:cubicBezTo>
                  <a:cubicBezTo>
                    <a:pt x="50" y="58"/>
                    <a:pt x="54" y="53"/>
                    <a:pt x="57" y="47"/>
                  </a:cubicBezTo>
                  <a:cubicBezTo>
                    <a:pt x="59" y="42"/>
                    <a:pt x="59" y="35"/>
                    <a:pt x="56" y="27"/>
                  </a:cubicBezTo>
                  <a:cubicBezTo>
                    <a:pt x="54" y="21"/>
                    <a:pt x="51" y="17"/>
                    <a:pt x="48" y="14"/>
                  </a:cubicBezTo>
                  <a:cubicBezTo>
                    <a:pt x="45" y="11"/>
                    <a:pt x="41" y="9"/>
                    <a:pt x="37" y="8"/>
                  </a:cubicBezTo>
                  <a:cubicBezTo>
                    <a:pt x="33" y="7"/>
                    <a:pt x="29" y="8"/>
                    <a:pt x="25" y="9"/>
                  </a:cubicBezTo>
                  <a:cubicBezTo>
                    <a:pt x="19" y="12"/>
                    <a:pt x="15" y="16"/>
                    <a:pt x="12" y="21"/>
                  </a:cubicBezTo>
                  <a:cubicBezTo>
                    <a:pt x="9" y="27"/>
                    <a:pt x="10" y="34"/>
                    <a:pt x="13" y="44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şļïdè"/>
            <p:cNvSpPr/>
            <p:nvPr/>
          </p:nvSpPr>
          <p:spPr bwMode="auto">
            <a:xfrm>
              <a:off x="5915109" y="749808"/>
              <a:ext cx="84968" cy="103554"/>
            </a:xfrm>
            <a:custGeom>
              <a:avLst/>
              <a:gdLst>
                <a:gd name="T0" fmla="*/ 42 w 61"/>
                <a:gd name="T1" fmla="*/ 2 h 74"/>
                <a:gd name="T2" fmla="*/ 51 w 61"/>
                <a:gd name="T3" fmla="*/ 0 h 74"/>
                <a:gd name="T4" fmla="*/ 60 w 61"/>
                <a:gd name="T5" fmla="*/ 38 h 74"/>
                <a:gd name="T6" fmla="*/ 61 w 61"/>
                <a:gd name="T7" fmla="*/ 54 h 74"/>
                <a:gd name="T8" fmla="*/ 55 w 61"/>
                <a:gd name="T9" fmla="*/ 65 h 74"/>
                <a:gd name="T10" fmla="*/ 41 w 61"/>
                <a:gd name="T11" fmla="*/ 72 h 74"/>
                <a:gd name="T12" fmla="*/ 25 w 61"/>
                <a:gd name="T13" fmla="*/ 73 h 74"/>
                <a:gd name="T14" fmla="*/ 15 w 61"/>
                <a:gd name="T15" fmla="*/ 65 h 74"/>
                <a:gd name="T16" fmla="*/ 8 w 61"/>
                <a:gd name="T17" fmla="*/ 50 h 74"/>
                <a:gd name="T18" fmla="*/ 0 w 61"/>
                <a:gd name="T19" fmla="*/ 12 h 74"/>
                <a:gd name="T20" fmla="*/ 8 w 61"/>
                <a:gd name="T21" fmla="*/ 10 h 74"/>
                <a:gd name="T22" fmla="*/ 17 w 61"/>
                <a:gd name="T23" fmla="*/ 48 h 74"/>
                <a:gd name="T24" fmla="*/ 21 w 61"/>
                <a:gd name="T25" fmla="*/ 60 h 74"/>
                <a:gd name="T26" fmla="*/ 28 w 61"/>
                <a:gd name="T27" fmla="*/ 65 h 74"/>
                <a:gd name="T28" fmla="*/ 38 w 61"/>
                <a:gd name="T29" fmla="*/ 65 h 74"/>
                <a:gd name="T30" fmla="*/ 51 w 61"/>
                <a:gd name="T31" fmla="*/ 57 h 74"/>
                <a:gd name="T32" fmla="*/ 51 w 61"/>
                <a:gd name="T33" fmla="*/ 40 h 74"/>
                <a:gd name="T34" fmla="*/ 42 w 61"/>
                <a:gd name="T3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74">
                  <a:moveTo>
                    <a:pt x="42" y="2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1" y="44"/>
                    <a:pt x="61" y="50"/>
                    <a:pt x="61" y="54"/>
                  </a:cubicBezTo>
                  <a:cubicBezTo>
                    <a:pt x="60" y="58"/>
                    <a:pt x="58" y="62"/>
                    <a:pt x="55" y="65"/>
                  </a:cubicBezTo>
                  <a:cubicBezTo>
                    <a:pt x="52" y="69"/>
                    <a:pt x="47" y="71"/>
                    <a:pt x="41" y="72"/>
                  </a:cubicBezTo>
                  <a:cubicBezTo>
                    <a:pt x="35" y="74"/>
                    <a:pt x="29" y="74"/>
                    <a:pt x="25" y="73"/>
                  </a:cubicBezTo>
                  <a:cubicBezTo>
                    <a:pt x="21" y="71"/>
                    <a:pt x="17" y="69"/>
                    <a:pt x="15" y="65"/>
                  </a:cubicBezTo>
                  <a:cubicBezTo>
                    <a:pt x="12" y="62"/>
                    <a:pt x="10" y="57"/>
                    <a:pt x="8" y="5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53"/>
                    <a:pt x="20" y="57"/>
                    <a:pt x="21" y="60"/>
                  </a:cubicBezTo>
                  <a:cubicBezTo>
                    <a:pt x="23" y="62"/>
                    <a:pt x="25" y="64"/>
                    <a:pt x="28" y="65"/>
                  </a:cubicBezTo>
                  <a:cubicBezTo>
                    <a:pt x="31" y="66"/>
                    <a:pt x="34" y="66"/>
                    <a:pt x="38" y="65"/>
                  </a:cubicBezTo>
                  <a:cubicBezTo>
                    <a:pt x="44" y="63"/>
                    <a:pt x="49" y="61"/>
                    <a:pt x="51" y="57"/>
                  </a:cubicBezTo>
                  <a:cubicBezTo>
                    <a:pt x="53" y="54"/>
                    <a:pt x="53" y="48"/>
                    <a:pt x="51" y="40"/>
                  </a:cubicBezTo>
                  <a:lnTo>
                    <a:pt x="42" y="2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ṧľiḍê"/>
            <p:cNvSpPr/>
            <p:nvPr/>
          </p:nvSpPr>
          <p:spPr bwMode="auto">
            <a:xfrm>
              <a:off x="6021318" y="739187"/>
              <a:ext cx="74347" cy="96917"/>
            </a:xfrm>
            <a:custGeom>
              <a:avLst/>
              <a:gdLst>
                <a:gd name="T0" fmla="*/ 27 w 56"/>
                <a:gd name="T1" fmla="*/ 73 h 73"/>
                <a:gd name="T2" fmla="*/ 23 w 56"/>
                <a:gd name="T3" fmla="*/ 11 h 73"/>
                <a:gd name="T4" fmla="*/ 0 w 56"/>
                <a:gd name="T5" fmla="*/ 13 h 73"/>
                <a:gd name="T6" fmla="*/ 0 w 56"/>
                <a:gd name="T7" fmla="*/ 5 h 73"/>
                <a:gd name="T8" fmla="*/ 56 w 56"/>
                <a:gd name="T9" fmla="*/ 0 h 73"/>
                <a:gd name="T10" fmla="*/ 56 w 56"/>
                <a:gd name="T11" fmla="*/ 9 h 73"/>
                <a:gd name="T12" fmla="*/ 32 w 56"/>
                <a:gd name="T13" fmla="*/ 11 h 73"/>
                <a:gd name="T14" fmla="*/ 37 w 56"/>
                <a:gd name="T15" fmla="*/ 73 h 73"/>
                <a:gd name="T16" fmla="*/ 27 w 5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3">
                  <a:moveTo>
                    <a:pt x="27" y="73"/>
                  </a:moveTo>
                  <a:lnTo>
                    <a:pt x="23" y="11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6" y="0"/>
                  </a:lnTo>
                  <a:lnTo>
                    <a:pt x="56" y="9"/>
                  </a:lnTo>
                  <a:lnTo>
                    <a:pt x="32" y="11"/>
                  </a:lnTo>
                  <a:lnTo>
                    <a:pt x="37" y="73"/>
                  </a:lnTo>
                  <a:lnTo>
                    <a:pt x="27" y="73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sļïḑè"/>
            <p:cNvSpPr/>
            <p:nvPr/>
          </p:nvSpPr>
          <p:spPr bwMode="auto">
            <a:xfrm>
              <a:off x="6120888" y="743168"/>
              <a:ext cx="79657" cy="96917"/>
            </a:xfrm>
            <a:custGeom>
              <a:avLst/>
              <a:gdLst>
                <a:gd name="T0" fmla="*/ 0 w 60"/>
                <a:gd name="T1" fmla="*/ 70 h 73"/>
                <a:gd name="T2" fmla="*/ 6 w 60"/>
                <a:gd name="T3" fmla="*/ 0 h 73"/>
                <a:gd name="T4" fmla="*/ 15 w 60"/>
                <a:gd name="T5" fmla="*/ 1 h 73"/>
                <a:gd name="T6" fmla="*/ 13 w 60"/>
                <a:gd name="T7" fmla="*/ 29 h 73"/>
                <a:gd name="T8" fmla="*/ 49 w 60"/>
                <a:gd name="T9" fmla="*/ 31 h 73"/>
                <a:gd name="T10" fmla="*/ 51 w 60"/>
                <a:gd name="T11" fmla="*/ 3 h 73"/>
                <a:gd name="T12" fmla="*/ 60 w 60"/>
                <a:gd name="T13" fmla="*/ 4 h 73"/>
                <a:gd name="T14" fmla="*/ 55 w 60"/>
                <a:gd name="T15" fmla="*/ 73 h 73"/>
                <a:gd name="T16" fmla="*/ 47 w 60"/>
                <a:gd name="T17" fmla="*/ 73 h 73"/>
                <a:gd name="T18" fmla="*/ 49 w 60"/>
                <a:gd name="T19" fmla="*/ 39 h 73"/>
                <a:gd name="T20" fmla="*/ 12 w 60"/>
                <a:gd name="T21" fmla="*/ 37 h 73"/>
                <a:gd name="T22" fmla="*/ 10 w 60"/>
                <a:gd name="T23" fmla="*/ 70 h 73"/>
                <a:gd name="T24" fmla="*/ 0 w 60"/>
                <a:gd name="T25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3">
                  <a:moveTo>
                    <a:pt x="0" y="70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13" y="29"/>
                  </a:lnTo>
                  <a:lnTo>
                    <a:pt x="49" y="31"/>
                  </a:lnTo>
                  <a:lnTo>
                    <a:pt x="51" y="3"/>
                  </a:lnTo>
                  <a:lnTo>
                    <a:pt x="60" y="4"/>
                  </a:lnTo>
                  <a:lnTo>
                    <a:pt x="55" y="73"/>
                  </a:lnTo>
                  <a:lnTo>
                    <a:pt x="47" y="73"/>
                  </a:lnTo>
                  <a:lnTo>
                    <a:pt x="49" y="39"/>
                  </a:lnTo>
                  <a:lnTo>
                    <a:pt x="12" y="37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ṥľîḋe"/>
            <p:cNvSpPr/>
            <p:nvPr/>
          </p:nvSpPr>
          <p:spPr bwMode="auto">
            <a:xfrm>
              <a:off x="6395703" y="820171"/>
              <a:ext cx="99572" cy="107538"/>
            </a:xfrm>
            <a:custGeom>
              <a:avLst/>
              <a:gdLst>
                <a:gd name="T0" fmla="*/ 64 w 72"/>
                <a:gd name="T1" fmla="*/ 22 h 77"/>
                <a:gd name="T2" fmla="*/ 72 w 72"/>
                <a:gd name="T3" fmla="*/ 26 h 77"/>
                <a:gd name="T4" fmla="*/ 52 w 72"/>
                <a:gd name="T5" fmla="*/ 60 h 77"/>
                <a:gd name="T6" fmla="*/ 42 w 72"/>
                <a:gd name="T7" fmla="*/ 72 h 77"/>
                <a:gd name="T8" fmla="*/ 30 w 72"/>
                <a:gd name="T9" fmla="*/ 77 h 77"/>
                <a:gd name="T10" fmla="*/ 15 w 72"/>
                <a:gd name="T11" fmla="*/ 72 h 77"/>
                <a:gd name="T12" fmla="*/ 3 w 72"/>
                <a:gd name="T13" fmla="*/ 61 h 77"/>
                <a:gd name="T14" fmla="*/ 0 w 72"/>
                <a:gd name="T15" fmla="*/ 49 h 77"/>
                <a:gd name="T16" fmla="*/ 7 w 72"/>
                <a:gd name="T17" fmla="*/ 33 h 77"/>
                <a:gd name="T18" fmla="*/ 26 w 72"/>
                <a:gd name="T19" fmla="*/ 0 h 77"/>
                <a:gd name="T20" fmla="*/ 34 w 72"/>
                <a:gd name="T21" fmla="*/ 4 h 77"/>
                <a:gd name="T22" fmla="*/ 14 w 72"/>
                <a:gd name="T23" fmla="*/ 38 h 77"/>
                <a:gd name="T24" fmla="*/ 9 w 72"/>
                <a:gd name="T25" fmla="*/ 50 h 77"/>
                <a:gd name="T26" fmla="*/ 11 w 72"/>
                <a:gd name="T27" fmla="*/ 58 h 77"/>
                <a:gd name="T28" fmla="*/ 18 w 72"/>
                <a:gd name="T29" fmla="*/ 65 h 77"/>
                <a:gd name="T30" fmla="*/ 33 w 72"/>
                <a:gd name="T31" fmla="*/ 68 h 77"/>
                <a:gd name="T32" fmla="*/ 45 w 72"/>
                <a:gd name="T33" fmla="*/ 55 h 77"/>
                <a:gd name="T34" fmla="*/ 64 w 72"/>
                <a:gd name="T35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7">
                  <a:moveTo>
                    <a:pt x="64" y="22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5"/>
                    <a:pt x="46" y="70"/>
                    <a:pt x="42" y="72"/>
                  </a:cubicBezTo>
                  <a:cubicBezTo>
                    <a:pt x="39" y="75"/>
                    <a:pt x="35" y="76"/>
                    <a:pt x="30" y="77"/>
                  </a:cubicBezTo>
                  <a:cubicBezTo>
                    <a:pt x="26" y="77"/>
                    <a:pt x="20" y="75"/>
                    <a:pt x="15" y="72"/>
                  </a:cubicBezTo>
                  <a:cubicBezTo>
                    <a:pt x="9" y="69"/>
                    <a:pt x="6" y="65"/>
                    <a:pt x="3" y="61"/>
                  </a:cubicBezTo>
                  <a:cubicBezTo>
                    <a:pt x="1" y="58"/>
                    <a:pt x="0" y="53"/>
                    <a:pt x="0" y="49"/>
                  </a:cubicBezTo>
                  <a:cubicBezTo>
                    <a:pt x="1" y="45"/>
                    <a:pt x="3" y="39"/>
                    <a:pt x="7" y="3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3"/>
                    <a:pt x="10" y="47"/>
                    <a:pt x="9" y="50"/>
                  </a:cubicBezTo>
                  <a:cubicBezTo>
                    <a:pt x="9" y="53"/>
                    <a:pt x="9" y="55"/>
                    <a:pt x="11" y="58"/>
                  </a:cubicBezTo>
                  <a:cubicBezTo>
                    <a:pt x="13" y="61"/>
                    <a:pt x="15" y="63"/>
                    <a:pt x="18" y="65"/>
                  </a:cubicBezTo>
                  <a:cubicBezTo>
                    <a:pt x="24" y="68"/>
                    <a:pt x="29" y="69"/>
                    <a:pt x="33" y="68"/>
                  </a:cubicBezTo>
                  <a:cubicBezTo>
                    <a:pt x="36" y="67"/>
                    <a:pt x="40" y="62"/>
                    <a:pt x="45" y="55"/>
                  </a:cubicBezTo>
                  <a:lnTo>
                    <a:pt x="64" y="22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š1îḋè"/>
            <p:cNvSpPr/>
            <p:nvPr/>
          </p:nvSpPr>
          <p:spPr bwMode="auto">
            <a:xfrm>
              <a:off x="6471377" y="881242"/>
              <a:ext cx="115503" cy="118158"/>
            </a:xfrm>
            <a:custGeom>
              <a:avLst/>
              <a:gdLst>
                <a:gd name="T0" fmla="*/ 0 w 87"/>
                <a:gd name="T1" fmla="*/ 55 h 89"/>
                <a:gd name="T2" fmla="*/ 43 w 87"/>
                <a:gd name="T3" fmla="*/ 0 h 89"/>
                <a:gd name="T4" fmla="*/ 51 w 87"/>
                <a:gd name="T5" fmla="*/ 6 h 89"/>
                <a:gd name="T6" fmla="*/ 46 w 87"/>
                <a:gd name="T7" fmla="*/ 72 h 89"/>
                <a:gd name="T8" fmla="*/ 79 w 87"/>
                <a:gd name="T9" fmla="*/ 28 h 89"/>
                <a:gd name="T10" fmla="*/ 87 w 87"/>
                <a:gd name="T11" fmla="*/ 34 h 89"/>
                <a:gd name="T12" fmla="*/ 44 w 87"/>
                <a:gd name="T13" fmla="*/ 89 h 89"/>
                <a:gd name="T14" fmla="*/ 36 w 87"/>
                <a:gd name="T15" fmla="*/ 84 h 89"/>
                <a:gd name="T16" fmla="*/ 40 w 87"/>
                <a:gd name="T17" fmla="*/ 17 h 89"/>
                <a:gd name="T18" fmla="*/ 7 w 87"/>
                <a:gd name="T19" fmla="*/ 61 h 89"/>
                <a:gd name="T20" fmla="*/ 0 w 87"/>
                <a:gd name="T21" fmla="*/ 5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89">
                  <a:moveTo>
                    <a:pt x="0" y="55"/>
                  </a:moveTo>
                  <a:lnTo>
                    <a:pt x="43" y="0"/>
                  </a:lnTo>
                  <a:lnTo>
                    <a:pt x="51" y="6"/>
                  </a:lnTo>
                  <a:lnTo>
                    <a:pt x="46" y="72"/>
                  </a:lnTo>
                  <a:lnTo>
                    <a:pt x="79" y="28"/>
                  </a:lnTo>
                  <a:lnTo>
                    <a:pt x="87" y="34"/>
                  </a:lnTo>
                  <a:lnTo>
                    <a:pt x="44" y="89"/>
                  </a:lnTo>
                  <a:lnTo>
                    <a:pt x="36" y="84"/>
                  </a:lnTo>
                  <a:lnTo>
                    <a:pt x="40" y="17"/>
                  </a:lnTo>
                  <a:lnTo>
                    <a:pt x="7" y="6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ḑè"/>
            <p:cNvSpPr/>
            <p:nvPr/>
          </p:nvSpPr>
          <p:spPr bwMode="auto">
            <a:xfrm>
              <a:off x="6549708" y="956915"/>
              <a:ext cx="75673" cy="74347"/>
            </a:xfrm>
            <a:custGeom>
              <a:avLst/>
              <a:gdLst>
                <a:gd name="T0" fmla="*/ 0 w 57"/>
                <a:gd name="T1" fmla="*/ 50 h 56"/>
                <a:gd name="T2" fmla="*/ 51 w 57"/>
                <a:gd name="T3" fmla="*/ 0 h 56"/>
                <a:gd name="T4" fmla="*/ 57 w 57"/>
                <a:gd name="T5" fmla="*/ 7 h 56"/>
                <a:gd name="T6" fmla="*/ 7 w 57"/>
                <a:gd name="T7" fmla="*/ 56 h 56"/>
                <a:gd name="T8" fmla="*/ 0 w 57"/>
                <a:gd name="T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0" y="50"/>
                  </a:moveTo>
                  <a:lnTo>
                    <a:pt x="51" y="0"/>
                  </a:lnTo>
                  <a:lnTo>
                    <a:pt x="57" y="7"/>
                  </a:lnTo>
                  <a:lnTo>
                    <a:pt x="7" y="5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ṣľïḍê"/>
            <p:cNvSpPr/>
            <p:nvPr/>
          </p:nvSpPr>
          <p:spPr bwMode="auto">
            <a:xfrm>
              <a:off x="6594846" y="984795"/>
              <a:ext cx="102228" cy="96917"/>
            </a:xfrm>
            <a:custGeom>
              <a:avLst/>
              <a:gdLst>
                <a:gd name="T0" fmla="*/ 0 w 74"/>
                <a:gd name="T1" fmla="*/ 62 h 69"/>
                <a:gd name="T2" fmla="*/ 36 w 74"/>
                <a:gd name="T3" fmla="*/ 0 h 69"/>
                <a:gd name="T4" fmla="*/ 42 w 74"/>
                <a:gd name="T5" fmla="*/ 7 h 69"/>
                <a:gd name="T6" fmla="*/ 15 w 74"/>
                <a:gd name="T7" fmla="*/ 52 h 69"/>
                <a:gd name="T8" fmla="*/ 8 w 74"/>
                <a:gd name="T9" fmla="*/ 61 h 69"/>
                <a:gd name="T10" fmla="*/ 19 w 74"/>
                <a:gd name="T11" fmla="*/ 57 h 69"/>
                <a:gd name="T12" fmla="*/ 68 w 74"/>
                <a:gd name="T13" fmla="*/ 41 h 69"/>
                <a:gd name="T14" fmla="*/ 74 w 74"/>
                <a:gd name="T15" fmla="*/ 48 h 69"/>
                <a:gd name="T16" fmla="*/ 6 w 74"/>
                <a:gd name="T17" fmla="*/ 69 h 69"/>
                <a:gd name="T18" fmla="*/ 0 w 74"/>
                <a:gd name="T1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9">
                  <a:moveTo>
                    <a:pt x="0" y="6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3" y="55"/>
                    <a:pt x="11" y="58"/>
                    <a:pt x="8" y="61"/>
                  </a:cubicBezTo>
                  <a:cubicBezTo>
                    <a:pt x="12" y="60"/>
                    <a:pt x="16" y="58"/>
                    <a:pt x="19" y="5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6" y="69"/>
                    <a:pt x="6" y="69"/>
                    <a:pt x="6" y="69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Sľîḑé"/>
            <p:cNvSpPr/>
            <p:nvPr/>
          </p:nvSpPr>
          <p:spPr bwMode="auto">
            <a:xfrm>
              <a:off x="6634676" y="1080384"/>
              <a:ext cx="115503" cy="107538"/>
            </a:xfrm>
            <a:custGeom>
              <a:avLst/>
              <a:gdLst>
                <a:gd name="T0" fmla="*/ 0 w 87"/>
                <a:gd name="T1" fmla="*/ 35 h 81"/>
                <a:gd name="T2" fmla="*/ 61 w 87"/>
                <a:gd name="T3" fmla="*/ 0 h 81"/>
                <a:gd name="T4" fmla="*/ 87 w 87"/>
                <a:gd name="T5" fmla="*/ 44 h 81"/>
                <a:gd name="T6" fmla="*/ 80 w 87"/>
                <a:gd name="T7" fmla="*/ 48 h 81"/>
                <a:gd name="T8" fmla="*/ 59 w 87"/>
                <a:gd name="T9" fmla="*/ 12 h 81"/>
                <a:gd name="T10" fmla="*/ 40 w 87"/>
                <a:gd name="T11" fmla="*/ 23 h 81"/>
                <a:gd name="T12" fmla="*/ 60 w 87"/>
                <a:gd name="T13" fmla="*/ 57 h 81"/>
                <a:gd name="T14" fmla="*/ 53 w 87"/>
                <a:gd name="T15" fmla="*/ 61 h 81"/>
                <a:gd name="T16" fmla="*/ 33 w 87"/>
                <a:gd name="T17" fmla="*/ 27 h 81"/>
                <a:gd name="T18" fmla="*/ 13 w 87"/>
                <a:gd name="T19" fmla="*/ 39 h 81"/>
                <a:gd name="T20" fmla="*/ 34 w 87"/>
                <a:gd name="T21" fmla="*/ 77 h 81"/>
                <a:gd name="T22" fmla="*/ 27 w 87"/>
                <a:gd name="T23" fmla="*/ 81 h 81"/>
                <a:gd name="T24" fmla="*/ 0 w 87"/>
                <a:gd name="T25" fmla="*/ 3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1">
                  <a:moveTo>
                    <a:pt x="0" y="35"/>
                  </a:moveTo>
                  <a:lnTo>
                    <a:pt x="61" y="0"/>
                  </a:lnTo>
                  <a:lnTo>
                    <a:pt x="87" y="44"/>
                  </a:lnTo>
                  <a:lnTo>
                    <a:pt x="80" y="48"/>
                  </a:lnTo>
                  <a:lnTo>
                    <a:pt x="59" y="12"/>
                  </a:lnTo>
                  <a:lnTo>
                    <a:pt x="40" y="23"/>
                  </a:lnTo>
                  <a:lnTo>
                    <a:pt x="60" y="57"/>
                  </a:lnTo>
                  <a:lnTo>
                    <a:pt x="53" y="61"/>
                  </a:lnTo>
                  <a:lnTo>
                    <a:pt x="33" y="27"/>
                  </a:lnTo>
                  <a:lnTo>
                    <a:pt x="13" y="39"/>
                  </a:lnTo>
                  <a:lnTo>
                    <a:pt x="34" y="77"/>
                  </a:lnTo>
                  <a:lnTo>
                    <a:pt x="27" y="8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ṥ1îḋe"/>
            <p:cNvSpPr/>
            <p:nvPr/>
          </p:nvSpPr>
          <p:spPr bwMode="auto">
            <a:xfrm>
              <a:off x="6679813" y="1174643"/>
              <a:ext cx="107538" cy="110193"/>
            </a:xfrm>
            <a:custGeom>
              <a:avLst/>
              <a:gdLst>
                <a:gd name="T0" fmla="*/ 0 w 77"/>
                <a:gd name="T1" fmla="*/ 25 h 79"/>
                <a:gd name="T2" fmla="*/ 62 w 77"/>
                <a:gd name="T3" fmla="*/ 0 h 79"/>
                <a:gd name="T4" fmla="*/ 74 w 77"/>
                <a:gd name="T5" fmla="*/ 27 h 79"/>
                <a:gd name="T6" fmla="*/ 77 w 77"/>
                <a:gd name="T7" fmla="*/ 41 h 79"/>
                <a:gd name="T8" fmla="*/ 74 w 77"/>
                <a:gd name="T9" fmla="*/ 50 h 79"/>
                <a:gd name="T10" fmla="*/ 66 w 77"/>
                <a:gd name="T11" fmla="*/ 56 h 79"/>
                <a:gd name="T12" fmla="*/ 53 w 77"/>
                <a:gd name="T13" fmla="*/ 56 h 79"/>
                <a:gd name="T14" fmla="*/ 42 w 77"/>
                <a:gd name="T15" fmla="*/ 46 h 79"/>
                <a:gd name="T16" fmla="*/ 40 w 77"/>
                <a:gd name="T17" fmla="*/ 52 h 79"/>
                <a:gd name="T18" fmla="*/ 35 w 77"/>
                <a:gd name="T19" fmla="*/ 62 h 79"/>
                <a:gd name="T20" fmla="*/ 22 w 77"/>
                <a:gd name="T21" fmla="*/ 79 h 79"/>
                <a:gd name="T22" fmla="*/ 18 w 77"/>
                <a:gd name="T23" fmla="*/ 69 h 79"/>
                <a:gd name="T24" fmla="*/ 28 w 77"/>
                <a:gd name="T25" fmla="*/ 56 h 79"/>
                <a:gd name="T26" fmla="*/ 34 w 77"/>
                <a:gd name="T27" fmla="*/ 46 h 79"/>
                <a:gd name="T28" fmla="*/ 37 w 77"/>
                <a:gd name="T29" fmla="*/ 40 h 79"/>
                <a:gd name="T30" fmla="*/ 37 w 77"/>
                <a:gd name="T31" fmla="*/ 36 h 79"/>
                <a:gd name="T32" fmla="*/ 35 w 77"/>
                <a:gd name="T33" fmla="*/ 31 h 79"/>
                <a:gd name="T34" fmla="*/ 31 w 77"/>
                <a:gd name="T35" fmla="*/ 22 h 79"/>
                <a:gd name="T36" fmla="*/ 4 w 77"/>
                <a:gd name="T37" fmla="*/ 33 h 79"/>
                <a:gd name="T38" fmla="*/ 0 w 77"/>
                <a:gd name="T39" fmla="*/ 25 h 79"/>
                <a:gd name="T40" fmla="*/ 38 w 77"/>
                <a:gd name="T41" fmla="*/ 19 h 79"/>
                <a:gd name="T42" fmla="*/ 45 w 77"/>
                <a:gd name="T43" fmla="*/ 37 h 79"/>
                <a:gd name="T44" fmla="*/ 50 w 77"/>
                <a:gd name="T45" fmla="*/ 45 h 79"/>
                <a:gd name="T46" fmla="*/ 56 w 77"/>
                <a:gd name="T47" fmla="*/ 48 h 79"/>
                <a:gd name="T48" fmla="*/ 62 w 77"/>
                <a:gd name="T49" fmla="*/ 48 h 79"/>
                <a:gd name="T50" fmla="*/ 68 w 77"/>
                <a:gd name="T51" fmla="*/ 42 h 79"/>
                <a:gd name="T52" fmla="*/ 67 w 77"/>
                <a:gd name="T53" fmla="*/ 30 h 79"/>
                <a:gd name="T54" fmla="*/ 59 w 77"/>
                <a:gd name="T55" fmla="*/ 11 h 79"/>
                <a:gd name="T56" fmla="*/ 38 w 77"/>
                <a:gd name="T57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9">
                  <a:moveTo>
                    <a:pt x="0" y="25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3"/>
                    <a:pt x="77" y="37"/>
                    <a:pt x="77" y="41"/>
                  </a:cubicBezTo>
                  <a:cubicBezTo>
                    <a:pt x="77" y="44"/>
                    <a:pt x="76" y="47"/>
                    <a:pt x="74" y="50"/>
                  </a:cubicBezTo>
                  <a:cubicBezTo>
                    <a:pt x="72" y="53"/>
                    <a:pt x="69" y="55"/>
                    <a:pt x="66" y="56"/>
                  </a:cubicBezTo>
                  <a:cubicBezTo>
                    <a:pt x="61" y="58"/>
                    <a:pt x="57" y="58"/>
                    <a:pt x="53" y="56"/>
                  </a:cubicBezTo>
                  <a:cubicBezTo>
                    <a:pt x="49" y="55"/>
                    <a:pt x="45" y="51"/>
                    <a:pt x="42" y="46"/>
                  </a:cubicBezTo>
                  <a:cubicBezTo>
                    <a:pt x="41" y="48"/>
                    <a:pt x="41" y="50"/>
                    <a:pt x="40" y="52"/>
                  </a:cubicBezTo>
                  <a:cubicBezTo>
                    <a:pt x="39" y="55"/>
                    <a:pt x="37" y="58"/>
                    <a:pt x="35" y="62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31" y="52"/>
                    <a:pt x="33" y="49"/>
                    <a:pt x="34" y="46"/>
                  </a:cubicBezTo>
                  <a:cubicBezTo>
                    <a:pt x="35" y="44"/>
                    <a:pt x="36" y="42"/>
                    <a:pt x="37" y="40"/>
                  </a:cubicBezTo>
                  <a:cubicBezTo>
                    <a:pt x="37" y="39"/>
                    <a:pt x="37" y="37"/>
                    <a:pt x="37" y="36"/>
                  </a:cubicBezTo>
                  <a:cubicBezTo>
                    <a:pt x="36" y="35"/>
                    <a:pt x="36" y="34"/>
                    <a:pt x="35" y="3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38" y="19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9" y="43"/>
                    <a:pt x="50" y="45"/>
                  </a:cubicBezTo>
                  <a:cubicBezTo>
                    <a:pt x="52" y="47"/>
                    <a:pt x="54" y="48"/>
                    <a:pt x="56" y="48"/>
                  </a:cubicBezTo>
                  <a:cubicBezTo>
                    <a:pt x="58" y="49"/>
                    <a:pt x="60" y="48"/>
                    <a:pt x="62" y="48"/>
                  </a:cubicBezTo>
                  <a:cubicBezTo>
                    <a:pt x="65" y="47"/>
                    <a:pt x="67" y="44"/>
                    <a:pt x="68" y="42"/>
                  </a:cubicBezTo>
                  <a:cubicBezTo>
                    <a:pt x="69" y="39"/>
                    <a:pt x="69" y="35"/>
                    <a:pt x="67" y="3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38" y="19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Sļîḑe"/>
            <p:cNvSpPr/>
            <p:nvPr/>
          </p:nvSpPr>
          <p:spPr bwMode="auto">
            <a:xfrm>
              <a:off x="6718315" y="1286162"/>
              <a:ext cx="98244" cy="80984"/>
            </a:xfrm>
            <a:custGeom>
              <a:avLst/>
              <a:gdLst>
                <a:gd name="T0" fmla="*/ 17 w 70"/>
                <a:gd name="T1" fmla="*/ 5 h 58"/>
                <a:gd name="T2" fmla="*/ 19 w 70"/>
                <a:gd name="T3" fmla="*/ 13 h 58"/>
                <a:gd name="T4" fmla="*/ 12 w 70"/>
                <a:gd name="T5" fmla="*/ 18 h 58"/>
                <a:gd name="T6" fmla="*/ 9 w 70"/>
                <a:gd name="T7" fmla="*/ 25 h 58"/>
                <a:gd name="T8" fmla="*/ 9 w 70"/>
                <a:gd name="T9" fmla="*/ 36 h 58"/>
                <a:gd name="T10" fmla="*/ 13 w 70"/>
                <a:gd name="T11" fmla="*/ 44 h 58"/>
                <a:gd name="T12" fmla="*/ 18 w 70"/>
                <a:gd name="T13" fmla="*/ 49 h 58"/>
                <a:gd name="T14" fmla="*/ 24 w 70"/>
                <a:gd name="T15" fmla="*/ 49 h 58"/>
                <a:gd name="T16" fmla="*/ 29 w 70"/>
                <a:gd name="T17" fmla="*/ 46 h 58"/>
                <a:gd name="T18" fmla="*/ 31 w 70"/>
                <a:gd name="T19" fmla="*/ 39 h 58"/>
                <a:gd name="T20" fmla="*/ 32 w 70"/>
                <a:gd name="T21" fmla="*/ 27 h 58"/>
                <a:gd name="T22" fmla="*/ 33 w 70"/>
                <a:gd name="T23" fmla="*/ 14 h 58"/>
                <a:gd name="T24" fmla="*/ 37 w 70"/>
                <a:gd name="T25" fmla="*/ 5 h 58"/>
                <a:gd name="T26" fmla="*/ 44 w 70"/>
                <a:gd name="T27" fmla="*/ 1 h 58"/>
                <a:gd name="T28" fmla="*/ 54 w 70"/>
                <a:gd name="T29" fmla="*/ 1 h 58"/>
                <a:gd name="T30" fmla="*/ 63 w 70"/>
                <a:gd name="T31" fmla="*/ 8 h 58"/>
                <a:gd name="T32" fmla="*/ 68 w 70"/>
                <a:gd name="T33" fmla="*/ 19 h 58"/>
                <a:gd name="T34" fmla="*/ 69 w 70"/>
                <a:gd name="T35" fmla="*/ 32 h 58"/>
                <a:gd name="T36" fmla="*/ 64 w 70"/>
                <a:gd name="T37" fmla="*/ 43 h 58"/>
                <a:gd name="T38" fmla="*/ 55 w 70"/>
                <a:gd name="T39" fmla="*/ 48 h 58"/>
                <a:gd name="T40" fmla="*/ 52 w 70"/>
                <a:gd name="T41" fmla="*/ 40 h 58"/>
                <a:gd name="T42" fmla="*/ 60 w 70"/>
                <a:gd name="T43" fmla="*/ 34 h 58"/>
                <a:gd name="T44" fmla="*/ 61 w 70"/>
                <a:gd name="T45" fmla="*/ 21 h 58"/>
                <a:gd name="T46" fmla="*/ 55 w 70"/>
                <a:gd name="T47" fmla="*/ 11 h 58"/>
                <a:gd name="T48" fmla="*/ 47 w 70"/>
                <a:gd name="T49" fmla="*/ 9 h 58"/>
                <a:gd name="T50" fmla="*/ 42 w 70"/>
                <a:gd name="T51" fmla="*/ 13 h 58"/>
                <a:gd name="T52" fmla="*/ 41 w 70"/>
                <a:gd name="T53" fmla="*/ 27 h 58"/>
                <a:gd name="T54" fmla="*/ 40 w 70"/>
                <a:gd name="T55" fmla="*/ 42 h 58"/>
                <a:gd name="T56" fmla="*/ 35 w 70"/>
                <a:gd name="T57" fmla="*/ 52 h 58"/>
                <a:gd name="T58" fmla="*/ 27 w 70"/>
                <a:gd name="T59" fmla="*/ 57 h 58"/>
                <a:gd name="T60" fmla="*/ 16 w 70"/>
                <a:gd name="T61" fmla="*/ 57 h 58"/>
                <a:gd name="T62" fmla="*/ 7 w 70"/>
                <a:gd name="T63" fmla="*/ 50 h 58"/>
                <a:gd name="T64" fmla="*/ 1 w 70"/>
                <a:gd name="T65" fmla="*/ 38 h 58"/>
                <a:gd name="T66" fmla="*/ 0 w 70"/>
                <a:gd name="T67" fmla="*/ 23 h 58"/>
                <a:gd name="T68" fmla="*/ 6 w 70"/>
                <a:gd name="T69" fmla="*/ 12 h 58"/>
                <a:gd name="T70" fmla="*/ 17 w 70"/>
                <a:gd name="T71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58">
                  <a:moveTo>
                    <a:pt x="17" y="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6" y="14"/>
                    <a:pt x="14" y="16"/>
                    <a:pt x="12" y="18"/>
                  </a:cubicBezTo>
                  <a:cubicBezTo>
                    <a:pt x="10" y="20"/>
                    <a:pt x="9" y="22"/>
                    <a:pt x="9" y="25"/>
                  </a:cubicBezTo>
                  <a:cubicBezTo>
                    <a:pt x="8" y="29"/>
                    <a:pt x="8" y="32"/>
                    <a:pt x="9" y="36"/>
                  </a:cubicBezTo>
                  <a:cubicBezTo>
                    <a:pt x="10" y="39"/>
                    <a:pt x="11" y="42"/>
                    <a:pt x="13" y="44"/>
                  </a:cubicBezTo>
                  <a:cubicBezTo>
                    <a:pt x="14" y="47"/>
                    <a:pt x="16" y="48"/>
                    <a:pt x="18" y="49"/>
                  </a:cubicBezTo>
                  <a:cubicBezTo>
                    <a:pt x="20" y="50"/>
                    <a:pt x="22" y="50"/>
                    <a:pt x="24" y="49"/>
                  </a:cubicBezTo>
                  <a:cubicBezTo>
                    <a:pt x="26" y="49"/>
                    <a:pt x="28" y="48"/>
                    <a:pt x="29" y="46"/>
                  </a:cubicBezTo>
                  <a:cubicBezTo>
                    <a:pt x="30" y="45"/>
                    <a:pt x="31" y="42"/>
                    <a:pt x="31" y="39"/>
                  </a:cubicBezTo>
                  <a:cubicBezTo>
                    <a:pt x="32" y="37"/>
                    <a:pt x="32" y="33"/>
                    <a:pt x="32" y="27"/>
                  </a:cubicBezTo>
                  <a:cubicBezTo>
                    <a:pt x="32" y="21"/>
                    <a:pt x="32" y="16"/>
                    <a:pt x="33" y="14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9" y="3"/>
                    <a:pt x="41" y="2"/>
                    <a:pt x="44" y="1"/>
                  </a:cubicBezTo>
                  <a:cubicBezTo>
                    <a:pt x="48" y="0"/>
                    <a:pt x="51" y="0"/>
                    <a:pt x="54" y="1"/>
                  </a:cubicBezTo>
                  <a:cubicBezTo>
                    <a:pt x="58" y="2"/>
                    <a:pt x="60" y="5"/>
                    <a:pt x="63" y="8"/>
                  </a:cubicBezTo>
                  <a:cubicBezTo>
                    <a:pt x="65" y="11"/>
                    <a:pt x="67" y="15"/>
                    <a:pt x="68" y="19"/>
                  </a:cubicBezTo>
                  <a:cubicBezTo>
                    <a:pt x="69" y="24"/>
                    <a:pt x="70" y="28"/>
                    <a:pt x="69" y="32"/>
                  </a:cubicBezTo>
                  <a:cubicBezTo>
                    <a:pt x="68" y="37"/>
                    <a:pt x="67" y="40"/>
                    <a:pt x="64" y="43"/>
                  </a:cubicBezTo>
                  <a:cubicBezTo>
                    <a:pt x="62" y="45"/>
                    <a:pt x="58" y="47"/>
                    <a:pt x="55" y="48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6" y="39"/>
                    <a:pt x="59" y="37"/>
                    <a:pt x="60" y="34"/>
                  </a:cubicBezTo>
                  <a:cubicBezTo>
                    <a:pt x="62" y="30"/>
                    <a:pt x="62" y="26"/>
                    <a:pt x="61" y="21"/>
                  </a:cubicBezTo>
                  <a:cubicBezTo>
                    <a:pt x="59" y="16"/>
                    <a:pt x="57" y="13"/>
                    <a:pt x="55" y="11"/>
                  </a:cubicBezTo>
                  <a:cubicBezTo>
                    <a:pt x="52" y="9"/>
                    <a:pt x="50" y="8"/>
                    <a:pt x="47" y="9"/>
                  </a:cubicBezTo>
                  <a:cubicBezTo>
                    <a:pt x="45" y="10"/>
                    <a:pt x="43" y="11"/>
                    <a:pt x="42" y="13"/>
                  </a:cubicBezTo>
                  <a:cubicBezTo>
                    <a:pt x="41" y="15"/>
                    <a:pt x="40" y="20"/>
                    <a:pt x="41" y="27"/>
                  </a:cubicBezTo>
                  <a:cubicBezTo>
                    <a:pt x="41" y="34"/>
                    <a:pt x="41" y="40"/>
                    <a:pt x="40" y="42"/>
                  </a:cubicBezTo>
                  <a:cubicBezTo>
                    <a:pt x="39" y="47"/>
                    <a:pt x="38" y="50"/>
                    <a:pt x="35" y="52"/>
                  </a:cubicBezTo>
                  <a:cubicBezTo>
                    <a:pt x="33" y="55"/>
                    <a:pt x="30" y="57"/>
                    <a:pt x="27" y="57"/>
                  </a:cubicBezTo>
                  <a:cubicBezTo>
                    <a:pt x="23" y="58"/>
                    <a:pt x="20" y="58"/>
                    <a:pt x="16" y="57"/>
                  </a:cubicBezTo>
                  <a:cubicBezTo>
                    <a:pt x="13" y="56"/>
                    <a:pt x="10" y="53"/>
                    <a:pt x="7" y="50"/>
                  </a:cubicBezTo>
                  <a:cubicBezTo>
                    <a:pt x="5" y="47"/>
                    <a:pt x="3" y="43"/>
                    <a:pt x="1" y="38"/>
                  </a:cubicBezTo>
                  <a:cubicBezTo>
                    <a:pt x="0" y="32"/>
                    <a:pt x="0" y="27"/>
                    <a:pt x="0" y="23"/>
                  </a:cubicBezTo>
                  <a:cubicBezTo>
                    <a:pt x="1" y="18"/>
                    <a:pt x="3" y="15"/>
                    <a:pt x="6" y="12"/>
                  </a:cubicBezTo>
                  <a:cubicBezTo>
                    <a:pt x="9" y="8"/>
                    <a:pt x="12" y="6"/>
                    <a:pt x="17" y="5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šļïḓè"/>
            <p:cNvSpPr/>
            <p:nvPr/>
          </p:nvSpPr>
          <p:spPr bwMode="auto">
            <a:xfrm>
              <a:off x="6732919" y="1387061"/>
              <a:ext cx="94262" cy="25225"/>
            </a:xfrm>
            <a:custGeom>
              <a:avLst/>
              <a:gdLst>
                <a:gd name="T0" fmla="*/ 0 w 71"/>
                <a:gd name="T1" fmla="*/ 9 h 19"/>
                <a:gd name="T2" fmla="*/ 69 w 71"/>
                <a:gd name="T3" fmla="*/ 0 h 19"/>
                <a:gd name="T4" fmla="*/ 71 w 71"/>
                <a:gd name="T5" fmla="*/ 9 h 19"/>
                <a:gd name="T6" fmla="*/ 1 w 71"/>
                <a:gd name="T7" fmla="*/ 19 h 19"/>
                <a:gd name="T8" fmla="*/ 0 w 7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9">
                  <a:moveTo>
                    <a:pt x="0" y="9"/>
                  </a:moveTo>
                  <a:lnTo>
                    <a:pt x="69" y="0"/>
                  </a:lnTo>
                  <a:lnTo>
                    <a:pt x="71" y="9"/>
                  </a:lnTo>
                  <a:lnTo>
                    <a:pt x="1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ṥļíḋê"/>
            <p:cNvSpPr/>
            <p:nvPr/>
          </p:nvSpPr>
          <p:spPr bwMode="auto">
            <a:xfrm>
              <a:off x="6736901" y="1430872"/>
              <a:ext cx="94262" cy="74347"/>
            </a:xfrm>
            <a:custGeom>
              <a:avLst/>
              <a:gdLst>
                <a:gd name="T0" fmla="*/ 0 w 71"/>
                <a:gd name="T1" fmla="*/ 26 h 56"/>
                <a:gd name="T2" fmla="*/ 62 w 71"/>
                <a:gd name="T3" fmla="*/ 24 h 56"/>
                <a:gd name="T4" fmla="*/ 61 w 71"/>
                <a:gd name="T5" fmla="*/ 1 h 56"/>
                <a:gd name="T6" fmla="*/ 69 w 71"/>
                <a:gd name="T7" fmla="*/ 0 h 56"/>
                <a:gd name="T8" fmla="*/ 71 w 71"/>
                <a:gd name="T9" fmla="*/ 55 h 56"/>
                <a:gd name="T10" fmla="*/ 63 w 71"/>
                <a:gd name="T11" fmla="*/ 56 h 56"/>
                <a:gd name="T12" fmla="*/ 62 w 71"/>
                <a:gd name="T13" fmla="*/ 32 h 56"/>
                <a:gd name="T14" fmla="*/ 0 w 71"/>
                <a:gd name="T15" fmla="*/ 35 h 56"/>
                <a:gd name="T16" fmla="*/ 0 w 71"/>
                <a:gd name="T17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6">
                  <a:moveTo>
                    <a:pt x="0" y="26"/>
                  </a:moveTo>
                  <a:lnTo>
                    <a:pt x="62" y="24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55"/>
                  </a:lnTo>
                  <a:lnTo>
                    <a:pt x="63" y="56"/>
                  </a:lnTo>
                  <a:lnTo>
                    <a:pt x="62" y="32"/>
                  </a:lnTo>
                  <a:lnTo>
                    <a:pt x="0" y="3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1îḑe"/>
            <p:cNvSpPr/>
            <p:nvPr/>
          </p:nvSpPr>
          <p:spPr bwMode="auto">
            <a:xfrm>
              <a:off x="6728935" y="1530445"/>
              <a:ext cx="98244" cy="83641"/>
            </a:xfrm>
            <a:custGeom>
              <a:avLst/>
              <a:gdLst>
                <a:gd name="T0" fmla="*/ 2 w 71"/>
                <a:gd name="T1" fmla="*/ 17 h 60"/>
                <a:gd name="T2" fmla="*/ 30 w 71"/>
                <a:gd name="T3" fmla="*/ 20 h 60"/>
                <a:gd name="T4" fmla="*/ 71 w 71"/>
                <a:gd name="T5" fmla="*/ 0 h 60"/>
                <a:gd name="T6" fmla="*/ 70 w 71"/>
                <a:gd name="T7" fmla="*/ 10 h 60"/>
                <a:gd name="T8" fmla="*/ 48 w 71"/>
                <a:gd name="T9" fmla="*/ 21 h 60"/>
                <a:gd name="T10" fmla="*/ 36 w 71"/>
                <a:gd name="T11" fmla="*/ 26 h 60"/>
                <a:gd name="T12" fmla="*/ 47 w 71"/>
                <a:gd name="T13" fmla="*/ 35 h 60"/>
                <a:gd name="T14" fmla="*/ 65 w 71"/>
                <a:gd name="T15" fmla="*/ 50 h 60"/>
                <a:gd name="T16" fmla="*/ 64 w 71"/>
                <a:gd name="T17" fmla="*/ 60 h 60"/>
                <a:gd name="T18" fmla="*/ 29 w 71"/>
                <a:gd name="T19" fmla="*/ 29 h 60"/>
                <a:gd name="T20" fmla="*/ 0 w 71"/>
                <a:gd name="T21" fmla="*/ 26 h 60"/>
                <a:gd name="T22" fmla="*/ 2 w 71"/>
                <a:gd name="T2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60">
                  <a:moveTo>
                    <a:pt x="2" y="17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4" y="23"/>
                    <a:pt x="40" y="25"/>
                    <a:pt x="36" y="26"/>
                  </a:cubicBezTo>
                  <a:cubicBezTo>
                    <a:pt x="39" y="29"/>
                    <a:pt x="43" y="32"/>
                    <a:pt x="47" y="35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ṧlídê"/>
            <p:cNvSpPr/>
            <p:nvPr/>
          </p:nvSpPr>
          <p:spPr bwMode="auto">
            <a:xfrm>
              <a:off x="6576260" y="1838451"/>
              <a:ext cx="124795" cy="118158"/>
            </a:xfrm>
            <a:custGeom>
              <a:avLst/>
              <a:gdLst>
                <a:gd name="T0" fmla="*/ 89 w 89"/>
                <a:gd name="T1" fmla="*/ 69 h 84"/>
                <a:gd name="T2" fmla="*/ 81 w 89"/>
                <a:gd name="T3" fmla="*/ 68 h 84"/>
                <a:gd name="T4" fmla="*/ 77 w 89"/>
                <a:gd name="T5" fmla="*/ 65 h 84"/>
                <a:gd name="T6" fmla="*/ 12 w 89"/>
                <a:gd name="T7" fmla="*/ 12 h 84"/>
                <a:gd name="T8" fmla="*/ 8 w 89"/>
                <a:gd name="T9" fmla="*/ 4 h 84"/>
                <a:gd name="T10" fmla="*/ 2 w 89"/>
                <a:gd name="T11" fmla="*/ 9 h 84"/>
                <a:gd name="T12" fmla="*/ 0 w 89"/>
                <a:gd name="T13" fmla="*/ 14 h 84"/>
                <a:gd name="T14" fmla="*/ 8 w 89"/>
                <a:gd name="T15" fmla="*/ 16 h 84"/>
                <a:gd name="T16" fmla="*/ 73 w 89"/>
                <a:gd name="T17" fmla="*/ 71 h 84"/>
                <a:gd name="T18" fmla="*/ 78 w 89"/>
                <a:gd name="T19" fmla="*/ 80 h 84"/>
                <a:gd name="T20" fmla="*/ 89 w 89"/>
                <a:gd name="T21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4">
                  <a:moveTo>
                    <a:pt x="89" y="69"/>
                  </a:moveTo>
                  <a:cubicBezTo>
                    <a:pt x="89" y="69"/>
                    <a:pt x="86" y="71"/>
                    <a:pt x="81" y="68"/>
                  </a:cubicBezTo>
                  <a:cubicBezTo>
                    <a:pt x="80" y="68"/>
                    <a:pt x="78" y="67"/>
                    <a:pt x="77" y="65"/>
                  </a:cubicBezTo>
                  <a:cubicBezTo>
                    <a:pt x="63" y="54"/>
                    <a:pt x="12" y="12"/>
                    <a:pt x="12" y="12"/>
                  </a:cubicBezTo>
                  <a:cubicBezTo>
                    <a:pt x="12" y="12"/>
                    <a:pt x="6" y="7"/>
                    <a:pt x="8" y="4"/>
                  </a:cubicBezTo>
                  <a:cubicBezTo>
                    <a:pt x="10" y="0"/>
                    <a:pt x="2" y="9"/>
                    <a:pt x="2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2"/>
                    <a:pt x="8" y="16"/>
                  </a:cubicBezTo>
                  <a:cubicBezTo>
                    <a:pt x="13" y="21"/>
                    <a:pt x="73" y="71"/>
                    <a:pt x="73" y="71"/>
                  </a:cubicBezTo>
                  <a:cubicBezTo>
                    <a:pt x="74" y="72"/>
                    <a:pt x="78" y="77"/>
                    <a:pt x="78" y="80"/>
                  </a:cubicBezTo>
                  <a:cubicBezTo>
                    <a:pt x="78" y="84"/>
                    <a:pt x="89" y="69"/>
                    <a:pt x="89" y="69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šḻiďè"/>
            <p:cNvSpPr/>
            <p:nvPr/>
          </p:nvSpPr>
          <p:spPr bwMode="auto">
            <a:xfrm>
              <a:off x="5495580" y="1843761"/>
              <a:ext cx="127450" cy="111519"/>
            </a:xfrm>
            <a:custGeom>
              <a:avLst/>
              <a:gdLst>
                <a:gd name="T0" fmla="*/ 0 w 92"/>
                <a:gd name="T1" fmla="*/ 65 h 80"/>
                <a:gd name="T2" fmla="*/ 9 w 92"/>
                <a:gd name="T3" fmla="*/ 64 h 80"/>
                <a:gd name="T4" fmla="*/ 79 w 92"/>
                <a:gd name="T5" fmla="*/ 11 h 80"/>
                <a:gd name="T6" fmla="*/ 83 w 92"/>
                <a:gd name="T7" fmla="*/ 3 h 80"/>
                <a:gd name="T8" fmla="*/ 89 w 92"/>
                <a:gd name="T9" fmla="*/ 9 h 80"/>
                <a:gd name="T10" fmla="*/ 92 w 92"/>
                <a:gd name="T11" fmla="*/ 14 h 80"/>
                <a:gd name="T12" fmla="*/ 83 w 92"/>
                <a:gd name="T13" fmla="*/ 16 h 80"/>
                <a:gd name="T14" fmla="*/ 16 w 92"/>
                <a:gd name="T15" fmla="*/ 69 h 80"/>
                <a:gd name="T16" fmla="*/ 11 w 92"/>
                <a:gd name="T17" fmla="*/ 77 h 80"/>
                <a:gd name="T18" fmla="*/ 0 w 92"/>
                <a:gd name="T1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80">
                  <a:moveTo>
                    <a:pt x="0" y="65"/>
                  </a:moveTo>
                  <a:cubicBezTo>
                    <a:pt x="0" y="65"/>
                    <a:pt x="4" y="68"/>
                    <a:pt x="9" y="64"/>
                  </a:cubicBezTo>
                  <a:cubicBezTo>
                    <a:pt x="14" y="61"/>
                    <a:pt x="79" y="11"/>
                    <a:pt x="79" y="11"/>
                  </a:cubicBezTo>
                  <a:cubicBezTo>
                    <a:pt x="79" y="11"/>
                    <a:pt x="85" y="7"/>
                    <a:pt x="83" y="3"/>
                  </a:cubicBezTo>
                  <a:cubicBezTo>
                    <a:pt x="82" y="0"/>
                    <a:pt x="89" y="9"/>
                    <a:pt x="89" y="9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88" y="12"/>
                    <a:pt x="83" y="16"/>
                  </a:cubicBezTo>
                  <a:cubicBezTo>
                    <a:pt x="78" y="20"/>
                    <a:pt x="16" y="69"/>
                    <a:pt x="16" y="69"/>
                  </a:cubicBezTo>
                  <a:cubicBezTo>
                    <a:pt x="16" y="69"/>
                    <a:pt x="11" y="73"/>
                    <a:pt x="11" y="77"/>
                  </a:cubicBezTo>
                  <a:cubicBezTo>
                    <a:pt x="10" y="80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1437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16699" y="2948335"/>
            <a:ext cx="11190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Beyond The Limit Of Weight-Sharing: </a:t>
            </a:r>
          </a:p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Pioneering Space-Evolving </a:t>
            </a:r>
            <a:r>
              <a:rPr kumimoji="1" lang="en-US" altLang="zh-CN" sz="28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Nas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With Large Language Models</a:t>
            </a:r>
            <a:endParaRPr kumimoji="1" lang="zh-CN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141851" y="4354069"/>
            <a:ext cx="7259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Shan You, </a:t>
            </a:r>
            <a:r>
              <a:rPr kumimoji="1"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Hongyan</a:t>
            </a:r>
            <a:r>
              <a:rPr kumimoji="1"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Xu, </a:t>
            </a:r>
            <a:r>
              <a:rPr kumimoji="1"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Xiuxing</a:t>
            </a:r>
            <a:r>
              <a:rPr kumimoji="1"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Jun Long, Yi Chen, Chang Xu </a:t>
            </a:r>
            <a:endParaRPr kumimoji="1"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6">
            <a:extLst>
              <a:ext uri="{FF2B5EF4-FFF2-40B4-BE49-F238E27FC236}">
                <a16:creationId xmlns:a16="http://schemas.microsoft.com/office/drawing/2014/main" id="{8F0B7F47-D942-646C-18EE-1446A5C92018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1</a:t>
            </a:fld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Few shot of GNAS </a:t>
            </a:r>
          </a:p>
        </p:txBody>
      </p: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EB55683E-5041-68E5-A018-7D3A74DA41CE}"/>
              </a:ext>
            </a:extLst>
          </p:cNvPr>
          <p:cNvSpPr txBox="1">
            <a:spLocks/>
          </p:cNvSpPr>
          <p:nvPr/>
        </p:nvSpPr>
        <p:spPr>
          <a:xfrm>
            <a:off x="0" y="-220717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6D0A11-410D-711C-3402-BFA53404746C}"/>
              </a:ext>
            </a:extLst>
          </p:cNvPr>
          <p:cNvSpPr txBox="1"/>
          <p:nvPr/>
        </p:nvSpPr>
        <p:spPr>
          <a:xfrm>
            <a:off x="-14656" y="926361"/>
            <a:ext cx="1220665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hangingPunct="1"/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NAS algorithms target optimal architectures within budget constraints B, like parameters or FLOPs. To overcome zero-shot limitations, we propose an iterative GNAS strategy, informed by publicly available architectures       , for multi-attempt searches, i.e.,</a:t>
            </a:r>
            <a:endParaRPr kumimoji="1"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399D6F-D0DD-1804-B6EF-4F247428C064}"/>
              </a:ext>
            </a:extLst>
          </p:cNvPr>
          <p:cNvSpPr txBox="1"/>
          <p:nvPr/>
        </p:nvSpPr>
        <p:spPr>
          <a:xfrm>
            <a:off x="-14655" y="2789699"/>
            <a:ext cx="1208921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represents the (t + 1)-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attempt result with            ,          indicates the budget of architecture a </a:t>
            </a:r>
            <a:r>
              <a:rPr lang="en-US" altLang="zh-CN" b="0" i="1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altLang="zh-CN" b="0" i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pre-defined budget        . After each attempt, the available </a:t>
            </a:r>
            <a:r>
              <a:rPr lang="el-GR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ACC(∗) are updated with: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D052DA-99FB-EF98-3849-A9A3393E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74" y="2886233"/>
            <a:ext cx="603250" cy="2332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AC59D3-8B0E-358F-92E4-47B4B3D4D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82" y="2883194"/>
            <a:ext cx="444500" cy="2434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807BF9-4C61-68E6-3399-CB4041B96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44" y="3145251"/>
            <a:ext cx="329711" cy="2897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EE95662-0C6C-42C7-BA27-F15C56322416}"/>
              </a:ext>
            </a:extLst>
          </p:cNvPr>
          <p:cNvSpPr txBox="1"/>
          <p:nvPr/>
        </p:nvSpPr>
        <p:spPr>
          <a:xfrm>
            <a:off x="-14655" y="4860049"/>
            <a:ext cx="1170475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the final search result is selected from the results          generated by the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using Eq(5):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2698B0-7E05-C146-BF26-0527CD9CE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582" y="4922874"/>
            <a:ext cx="411418" cy="2571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6A8ED0-4508-A5D9-E5CF-F90CA8B6B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042" y="4910226"/>
            <a:ext cx="395404" cy="2824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DD5C88-9926-BECD-B742-EB74CD5B1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019" y="1917692"/>
            <a:ext cx="5678797" cy="6547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26DE576-54B8-F169-8DC9-5DB3057569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8446" y="1232580"/>
            <a:ext cx="388327" cy="3197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2CD0632-B67E-CA95-53BA-16098D795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12" y="2884264"/>
            <a:ext cx="539750" cy="228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CA92144-9300-6F93-6A17-1EAFDE6784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5495" y="3447810"/>
            <a:ext cx="6477041" cy="14098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E9F894-E0CD-6315-03F2-D5D5175ECF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6647" y="5410358"/>
            <a:ext cx="5811033" cy="1039965"/>
          </a:xfrm>
          <a:prstGeom prst="rect">
            <a:avLst/>
          </a:prstGeom>
        </p:spPr>
      </p:pic>
      <p:sp>
        <p:nvSpPr>
          <p:cNvPr id="20" name="灯片编号占位符 6">
            <a:extLst>
              <a:ext uri="{FF2B5EF4-FFF2-40B4-BE49-F238E27FC236}">
                <a16:creationId xmlns:a16="http://schemas.microsoft.com/office/drawing/2014/main" id="{2EE2750A-F3DD-B9B5-023C-6247C46A40DE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05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Space-Evolving GNAS</a:t>
            </a:r>
          </a:p>
        </p:txBody>
      </p: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6C029E19-1ED1-FB7C-3A44-05D5E21C038C}"/>
              </a:ext>
            </a:extLst>
          </p:cNvPr>
          <p:cNvSpPr txBox="1">
            <a:spLocks/>
          </p:cNvSpPr>
          <p:nvPr/>
        </p:nvSpPr>
        <p:spPr>
          <a:xfrm>
            <a:off x="947451" y="137778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BAE5B3-043B-A360-6F0D-DA628E3060A7}"/>
              </a:ext>
            </a:extLst>
          </p:cNvPr>
          <p:cNvSpPr txBox="1"/>
          <p:nvPr/>
        </p:nvSpPr>
        <p:spPr>
          <a:xfrm>
            <a:off x="517793" y="804231"/>
            <a:ext cx="10950766" cy="5816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zh-CN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altLang="zh-CN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Increasing LLM size demands efficient NAS, balancing computational costs and model performance.</a:t>
            </a:r>
          </a:p>
          <a:p>
            <a:pPr algn="l"/>
            <a:r>
              <a:rPr lang="en-US" altLang="zh-CN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altLang="zh-CN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Transfer knowledge from small to large Transformer models using LLMs, minimizing iterations and costs.</a:t>
            </a:r>
          </a:p>
          <a:p>
            <a:pPr algn="l"/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iterative update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LLM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enables        to produce superior models in fewer iterations, Eq. (5) is updated as follows:</a:t>
            </a:r>
            <a:endParaRPr lang="en-US" altLang="zh-CN" sz="16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CN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16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16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Acquisition of new architectures 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from               with budget         and k attempts:</a:t>
            </a:r>
            <a:endParaRPr lang="en-US" altLang="zh-CN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16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update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signifies the budget of architecture          . With Eq. (6) and Eq. (7), </a:t>
            </a:r>
            <a:r>
              <a:rPr lang="el-GR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update as: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Optimal Architecture Selection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6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 optimal architecture with budget Bn is obtained, and Eq. (8) updates as: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here              is the weight set optimized for architecture </a:t>
            </a:r>
            <a:r>
              <a:rPr lang="en-US" altLang="zh-CN" sz="16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16CF41-4A82-E0E9-C288-4899A1A3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51" y="2655579"/>
            <a:ext cx="579316" cy="2215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B4F2B7-6CC0-A634-1CE8-FE666971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198" y="2687714"/>
            <a:ext cx="271097" cy="2289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6BA30D-AA14-477C-901D-753A31682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07" y="4050520"/>
            <a:ext cx="4309697" cy="8875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0C4638-2716-C2DE-90AC-298279830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417" y="2999057"/>
            <a:ext cx="3032111" cy="5618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063251-5DD0-64F7-1E6C-D68E6AABF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730" y="3580218"/>
            <a:ext cx="265214" cy="3409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29E685-80F2-8154-0F35-DD9293F7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831" y="5598037"/>
            <a:ext cx="4122928" cy="7327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7DC32FB-B889-DB06-A038-C511E5A81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5414" y="1948486"/>
            <a:ext cx="4613114" cy="6431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194B614-AAA7-07EF-9F9D-3BB5B6DFF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7467" y="6282860"/>
            <a:ext cx="554935" cy="2642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5B80163-CDD1-A3D3-0CC2-0F5EE887D8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3194" y="3620353"/>
            <a:ext cx="493740" cy="2642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15AE6EF-1EB8-7AB1-702E-6ADE9ADDE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3125" y="1688868"/>
            <a:ext cx="304273" cy="220998"/>
          </a:xfrm>
          <a:prstGeom prst="rect">
            <a:avLst/>
          </a:prstGeom>
        </p:spPr>
      </p:pic>
      <p:sp>
        <p:nvSpPr>
          <p:cNvPr id="18" name="灯片编号占位符 6">
            <a:extLst>
              <a:ext uri="{FF2B5EF4-FFF2-40B4-BE49-F238E27FC236}">
                <a16:creationId xmlns:a16="http://schemas.microsoft.com/office/drawing/2014/main" id="{9F616BC6-212F-4D57-8F49-F25F873D5751}"/>
              </a:ext>
            </a:extLst>
          </p:cNvPr>
          <p:cNvSpPr txBox="1">
            <a:spLocks/>
          </p:cNvSpPr>
          <p:nvPr/>
        </p:nvSpPr>
        <p:spPr>
          <a:xfrm>
            <a:off x="11353817" y="6463082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67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/>
              <a:t>Results of GNAS on ImageNet dataset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A375D82-0EDA-9D04-AC92-9AA321FB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7" y="2212462"/>
            <a:ext cx="9912359" cy="404599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49EA591-8E1A-FBF8-0EEC-99096205CA27}"/>
              </a:ext>
            </a:extLst>
          </p:cNvPr>
          <p:cNvSpPr txBox="1"/>
          <p:nvPr/>
        </p:nvSpPr>
        <p:spPr>
          <a:xfrm>
            <a:off x="139446" y="1106570"/>
            <a:ext cx="11656314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altLang="zh-CN" b="1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r>
              <a:rPr lang="en-US" altLang="zh-CN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Experiments.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 compared our method against benchmarks like CHEX,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AutoSlim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Sc-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and HALP. Results in Table 1 reveal that our approach excels over traditional techniques. For instance, our 1.1G ResNet18 variant beats CHEX by 0.6%.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灯片编号占位符 6">
            <a:extLst>
              <a:ext uri="{FF2B5EF4-FFF2-40B4-BE49-F238E27FC236}">
                <a16:creationId xmlns:a16="http://schemas.microsoft.com/office/drawing/2014/main" id="{585952C0-60F9-575D-E2B1-9FF1F285AD04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12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83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/>
              <a:t>Results of GNAS on ImageNet dataset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AFA6A1-295A-4DB4-10B2-A89492595A4E}"/>
              </a:ext>
            </a:extLst>
          </p:cNvPr>
          <p:cNvSpPr txBox="1"/>
          <p:nvPr/>
        </p:nvSpPr>
        <p:spPr>
          <a:xfrm>
            <a:off x="-11017" y="1089956"/>
            <a:ext cx="615141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altLang="zh-CN" sz="1600" b="1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DeiT</a:t>
            </a:r>
            <a:r>
              <a:rPr lang="en-US" altLang="zh-CN" sz="16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Experiments.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Our study focuses on evaluating the effectiveness of GNAS methodology within Transformer-based architectures like </a:t>
            </a:r>
            <a:r>
              <a:rPr lang="en-US" altLang="zh-CN" sz="1600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DeiT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GNAS optimized models show a Top-1 accuracy improvement of 3.4% over the </a:t>
            </a:r>
            <a:r>
              <a:rPr lang="en-US" altLang="zh-CN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DeiT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-T baseline on ImageNet-1k.</a:t>
            </a:r>
          </a:p>
          <a:p>
            <a:pPr algn="just"/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Comparable GPU throughput with only 1.4G FLOPs required, maintaining efficiency.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B85C3A-74A1-35AD-148E-05F36713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" y="2875339"/>
            <a:ext cx="6151414" cy="3565678"/>
          </a:xfrm>
          <a:prstGeom prst="rect">
            <a:avLst/>
          </a:prstGeom>
        </p:spPr>
      </p:pic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BD642EAF-5706-EB56-1B13-617B4016693E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13</a:t>
            </a:fld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2FEF18-A0BB-558E-7103-4D6638CE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14" y="3537289"/>
            <a:ext cx="5573684" cy="21841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7A24A31-1C27-9DA4-0661-DD562B815288}"/>
              </a:ext>
            </a:extLst>
          </p:cNvPr>
          <p:cNvSpPr txBox="1"/>
          <p:nvPr/>
        </p:nvSpPr>
        <p:spPr>
          <a:xfrm>
            <a:off x="6261481" y="1103540"/>
            <a:ext cx="59305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Cost Comparison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GNAS with equal budgets:</a:t>
            </a:r>
          </a:p>
          <a:p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 Gains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GNAS 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0.7 to 1.1 GPU-days faster compared to baseline methods. </a:t>
            </a:r>
          </a:p>
          <a:p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altLang="zh-CN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Leveraging GPT-4 as the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negates training cost.</a:t>
            </a:r>
          </a:p>
          <a:p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Iterative Evaluation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Involves cost for 10 iterations and 20 epochs each, but remains cost-effective.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600" b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9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51352"/>
            <a:ext cx="9903249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sz="2400" dirty="0"/>
              <a:t>Iterative vs. k-shot Architecture Search Performance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AA4E2A-79F7-5D95-5006-CF6D3A4CFC7F}"/>
              </a:ext>
            </a:extLst>
          </p:cNvPr>
          <p:cNvSpPr txBox="1"/>
          <p:nvPr/>
        </p:nvSpPr>
        <p:spPr>
          <a:xfrm>
            <a:off x="130302" y="1081975"/>
            <a:ext cx="1137285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Benchmarks Used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NASbench-macro</a:t>
            </a:r>
            <a:r>
              <a:rPr lang="en-US" altLang="zh-CN" baseline="300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Channel-bench-macro</a:t>
            </a:r>
            <a:r>
              <a:rPr lang="en-US" altLang="zh-CN" baseline="300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for testing.</a:t>
            </a:r>
          </a:p>
          <a:p>
            <a:pPr algn="l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Search Methods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Iterative Search: Conducted 10 times to find the optimal architecture.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k-shot Method: Generates multiple solutions simultaneously to enhance data evaluation.</a:t>
            </a:r>
          </a:p>
          <a:p>
            <a:pPr algn="l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(Fig. 3):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Iterative Method: Consistently yields the best performance across benchmarks.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10-shot Method: Surpasses random selection in efficiency but trails behind iterative search.</a:t>
            </a:r>
          </a:p>
          <a:p>
            <a:pPr algn="l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 Insight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uanced input in iterative updates is crucial for better performance.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F49BF0-681D-0D16-6ACE-AA1D0A69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96" y="3531115"/>
            <a:ext cx="9260257" cy="27690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FE80BD-9414-FC68-3114-76299A2F6EB1}"/>
              </a:ext>
            </a:extLst>
          </p:cNvPr>
          <p:cNvSpPr txBox="1"/>
          <p:nvPr/>
        </p:nvSpPr>
        <p:spPr>
          <a:xfrm>
            <a:off x="0" y="6352162"/>
            <a:ext cx="69905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https://github.com/xiusu/NAS-Bench-Macro</a:t>
            </a:r>
          </a:p>
          <a:p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https://github.com/xiusu/Channel-Bench-Macro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6A68D5-D2CE-ECE8-450E-8EC8A00879FC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14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05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84403"/>
            <a:ext cx="9476237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sz="2400" dirty="0"/>
              <a:t>Ablation Studies</a:t>
            </a:r>
            <a:r>
              <a:rPr kumimoji="1" lang="zh-CN" altLang="en-US" sz="2400" dirty="0"/>
              <a:t>：</a:t>
            </a:r>
            <a:r>
              <a:rPr kumimoji="1" lang="en-US" altLang="zh-CN" sz="2400" dirty="0"/>
              <a:t> Evolving Search Space with GNAS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376F1B-CFF6-6877-1BC8-3ACE1AD45DCF}"/>
              </a:ext>
            </a:extLst>
          </p:cNvPr>
          <p:cNvSpPr txBox="1"/>
          <p:nvPr/>
        </p:nvSpPr>
        <p:spPr>
          <a:xfrm>
            <a:off x="249513" y="795543"/>
            <a:ext cx="11942487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endParaRPr lang="en-US" altLang="zh-CN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'Space2 Evolving' method surpasses 'Space1 Evolving', showcasing better performance with focused search spaces.</a:t>
            </a:r>
          </a:p>
          <a:p>
            <a:pPr algn="l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Convergence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All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converge to similar outcome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demonstrating the framework's ability to reliably find optimal solutions.</a:t>
            </a:r>
          </a:p>
          <a:p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Space-evolving strategies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further accelerate this process.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EA8A31-74AB-6D99-0D57-F84E04AA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02" y="2549869"/>
            <a:ext cx="6988087" cy="400710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890B40-4431-7FA8-3E21-B02DD5496F2B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15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341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dirty="0"/>
              <a:t>Thanks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DADEA82-8EB9-5469-663A-5F2D82A67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40721"/>
            <a:ext cx="9144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1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9706" y="221616"/>
            <a:ext cx="393065" cy="249555"/>
            <a:chOff x="527" y="1545"/>
            <a:chExt cx="536" cy="340"/>
          </a:xfrm>
        </p:grpSpPr>
        <p:sp>
          <p:nvSpPr>
            <p:cNvPr id="15" name="圆角矩形 18"/>
            <p:cNvSpPr/>
            <p:nvPr/>
          </p:nvSpPr>
          <p:spPr>
            <a:xfrm rot="2700000">
              <a:off x="527" y="1545"/>
              <a:ext cx="340" cy="340"/>
            </a:xfrm>
            <a:prstGeom prst="roundRect">
              <a:avLst/>
            </a:prstGeom>
            <a:gradFill>
              <a:gsLst>
                <a:gs pos="100000">
                  <a:srgbClr val="0070C0"/>
                </a:gs>
                <a:gs pos="79000">
                  <a:srgbClr val="4F9AD3">
                    <a:alpha val="100000"/>
                  </a:srgbClr>
                </a:gs>
                <a:gs pos="2000">
                  <a:schemeClr val="accent5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圆角矩形 19"/>
            <p:cNvSpPr/>
            <p:nvPr/>
          </p:nvSpPr>
          <p:spPr>
            <a:xfrm rot="2700000">
              <a:off x="723" y="1545"/>
              <a:ext cx="340" cy="340"/>
            </a:xfrm>
            <a:prstGeom prst="roundRect">
              <a:avLst/>
            </a:prstGeom>
            <a:gradFill>
              <a:gsLst>
                <a:gs pos="100000">
                  <a:srgbClr val="F2F2F2"/>
                </a:gs>
                <a:gs pos="2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" name="标题 7"/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内容占位符 3">
            <a:extLst>
              <a:ext uri="{FF2B5EF4-FFF2-40B4-BE49-F238E27FC236}">
                <a16:creationId xmlns:a16="http://schemas.microsoft.com/office/drawing/2014/main" id="{DCC987D8-0B01-07E2-508C-CBE7EC52CBB2}"/>
              </a:ext>
            </a:extLst>
          </p:cNvPr>
          <p:cNvSpPr txBox="1">
            <a:spLocks/>
          </p:cNvSpPr>
          <p:nvPr/>
        </p:nvSpPr>
        <p:spPr>
          <a:xfrm>
            <a:off x="145548" y="2376791"/>
            <a:ext cx="11900906" cy="271961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hangingPunct="1"/>
            <a:r>
              <a:rPr kumimoji="1" lang="en-US" altLang="zh-CN" sz="2400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LLMs:</a:t>
            </a:r>
            <a:r>
              <a:rPr kumimoji="1" lang="zh-CN" altLang="en-US" sz="2400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400" b="1" dirty="0">
              <a:solidFill>
                <a:srgbClr val="EA3C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hangingPunct="1">
              <a:buFont typeface="Arial" panose="020B0604020202090204"/>
              <a:buAutoNum type="arabicPeriod"/>
            </a:pP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complexity of LLMs increases, their design relies heavily on domain knowledge, practitioner experience, and numerous iterations.</a:t>
            </a:r>
          </a:p>
          <a:p>
            <a:pPr marL="457200" indent="-457200" hangingPunct="1">
              <a:buFont typeface="Arial" panose="020B0604020202090204"/>
              <a:buAutoNum type="arabicPeriod"/>
            </a:pP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LLMs advance, finding optimal architectures becomes increasingly important, yet challenging and resource intensive. </a:t>
            </a:r>
          </a:p>
          <a:p>
            <a:pPr marL="457200" indent="-457200" hangingPunct="1">
              <a:buAutoNum type="arabicPeriod"/>
            </a:pPr>
            <a:endParaRPr kumimoji="1"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内容占位符 3">
            <a:extLst>
              <a:ext uri="{FF2B5EF4-FFF2-40B4-BE49-F238E27FC236}">
                <a16:creationId xmlns:a16="http://schemas.microsoft.com/office/drawing/2014/main" id="{A7883615-3F64-B3A0-F16F-E924469CD9C0}"/>
              </a:ext>
            </a:extLst>
          </p:cNvPr>
          <p:cNvSpPr txBox="1">
            <a:spLocks/>
          </p:cNvSpPr>
          <p:nvPr/>
        </p:nvSpPr>
        <p:spPr>
          <a:xfrm>
            <a:off x="145548" y="1119314"/>
            <a:ext cx="12046452" cy="93421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algn="just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LLMs has made great progress in fields such as medical diagnosis, generative AI, and autonomous driving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CF0716E5-5E53-E4A6-CB8F-A31CDC6D9CD8}"/>
              </a:ext>
            </a:extLst>
          </p:cNvPr>
          <p:cNvSpPr txBox="1"/>
          <p:nvPr/>
        </p:nvSpPr>
        <p:spPr>
          <a:xfrm>
            <a:off x="0" y="6488668"/>
            <a:ext cx="69898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https://builtin.com/artificial-intelligence/examples-ai-in-industry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B23CEAD8-6677-942A-C924-389F6823BC34}"/>
              </a:ext>
            </a:extLst>
          </p:cNvPr>
          <p:cNvSpPr txBox="1"/>
          <p:nvPr/>
        </p:nvSpPr>
        <p:spPr>
          <a:xfrm>
            <a:off x="0" y="4858664"/>
            <a:ext cx="11622808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1"/>
            <a:r>
              <a:rPr kumimoji="1" lang="en-US" altLang="zh-CN" sz="2400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NAS?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offers a solution to the challenge of finding optimal architectures within computational constraints in LLM. 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灯片编号占位符 6">
            <a:extLst>
              <a:ext uri="{FF2B5EF4-FFF2-40B4-BE49-F238E27FC236}">
                <a16:creationId xmlns:a16="http://schemas.microsoft.com/office/drawing/2014/main" id="{0D064855-E558-D43B-1EF8-A06CC2A7BA0F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2</a:t>
            </a:fld>
            <a:endParaRPr kumimoji="1"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3">
            <a:extLst>
              <a:ext uri="{FF2B5EF4-FFF2-40B4-BE49-F238E27FC236}">
                <a16:creationId xmlns:a16="http://schemas.microsoft.com/office/drawing/2014/main" id="{99714826-842F-886E-BA70-6C814667B5C9}"/>
              </a:ext>
            </a:extLst>
          </p:cNvPr>
          <p:cNvSpPr txBox="1">
            <a:spLocks/>
          </p:cNvSpPr>
          <p:nvPr/>
        </p:nvSpPr>
        <p:spPr>
          <a:xfrm>
            <a:off x="5530115" y="3275357"/>
            <a:ext cx="6335314" cy="6989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 err="1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kumimoji="1" lang="en-US" altLang="zh-CN" sz="1600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sz="1600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estimator of different architectures (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3E03D5-F302-3F27-B234-3DDE7946A124}"/>
              </a:ext>
            </a:extLst>
          </p:cNvPr>
          <p:cNvSpPr txBox="1">
            <a:spLocks/>
          </p:cNvSpPr>
          <p:nvPr/>
        </p:nvSpPr>
        <p:spPr>
          <a:xfrm>
            <a:off x="145548" y="930128"/>
            <a:ext cx="11719881" cy="93421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offers a solution to the challenge of finding optimal architectures within computational constraints in LLM. </a:t>
            </a:r>
            <a:endParaRPr kumimoji="1"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863CF5-75A6-CB23-91C2-682E6EEC9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" y="4116430"/>
            <a:ext cx="3376069" cy="2020422"/>
          </a:xfrm>
          <a:prstGeom prst="rect">
            <a:avLst/>
          </a:prstGeom>
        </p:spPr>
      </p:pic>
      <p:sp>
        <p:nvSpPr>
          <p:cNvPr id="6" name="内容占位符 3">
            <a:extLst>
              <a:ext uri="{FF2B5EF4-FFF2-40B4-BE49-F238E27FC236}">
                <a16:creationId xmlns:a16="http://schemas.microsoft.com/office/drawing/2014/main" id="{D28F4D29-51A0-72E0-F76E-67D4B470DE4B}"/>
              </a:ext>
            </a:extLst>
          </p:cNvPr>
          <p:cNvSpPr txBox="1">
            <a:spLocks/>
          </p:cNvSpPr>
          <p:nvPr/>
        </p:nvSpPr>
        <p:spPr>
          <a:xfrm>
            <a:off x="145546" y="3229437"/>
            <a:ext cx="5420048" cy="93421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hangingPunct="1"/>
            <a:r>
              <a:rPr kumimoji="1" lang="en-US" altLang="zh-CN" sz="1600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sharing strategy:</a:t>
            </a:r>
            <a:r>
              <a:rPr kumimoji="1" lang="zh-CN" altLang="en-US" sz="1600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to specify the sub-network for each width indicates the search space </a:t>
            </a:r>
            <a:r>
              <a:rPr kumimoji="1"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matters for the performance evaluation. 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5CA477-3124-CA4F-BD7F-64AF5AC8C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07" y="4178321"/>
            <a:ext cx="6396485" cy="1706571"/>
          </a:xfrm>
          <a:prstGeom prst="rect">
            <a:avLst/>
          </a:prstGeom>
        </p:spPr>
      </p:pic>
      <p:sp>
        <p:nvSpPr>
          <p:cNvPr id="8" name="内容占位符 3">
            <a:extLst>
              <a:ext uri="{FF2B5EF4-FFF2-40B4-BE49-F238E27FC236}">
                <a16:creationId xmlns:a16="http://schemas.microsoft.com/office/drawing/2014/main" id="{3B41A074-3635-0F3B-F379-72E64A8A22B5}"/>
              </a:ext>
            </a:extLst>
          </p:cNvPr>
          <p:cNvSpPr txBox="1">
            <a:spLocks/>
          </p:cNvSpPr>
          <p:nvPr/>
        </p:nvSpPr>
        <p:spPr>
          <a:xfrm>
            <a:off x="145546" y="1422091"/>
            <a:ext cx="12046454" cy="271961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algn="just" hangingPunct="1"/>
            <a:r>
              <a:rPr kumimoji="1" lang="en-US" altLang="zh-CN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Issues of NAS:</a:t>
            </a:r>
            <a:r>
              <a:rPr kumimoji="1" lang="zh-CN" altLang="en-US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b="1" dirty="0">
              <a:solidFill>
                <a:srgbClr val="EA3C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1"/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1.Popular methods like one-shot NAS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and DARTS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are built on foundational weight-sharing frameworks, each with unique design twists. However, they still face </a:t>
            </a: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trade-off between computational speed and performance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limitation intrinsic to weight-sharing mechanisms.</a:t>
            </a:r>
          </a:p>
          <a:p>
            <a:pPr algn="just" hangingPunct="1"/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Approximation of weight sharing may not always be accurate, suffering from limited generalization.</a:t>
            </a:r>
          </a:p>
        </p:txBody>
      </p:sp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13" name="灯片编号占位符 6">
            <a:extLst>
              <a:ext uri="{FF2B5EF4-FFF2-40B4-BE49-F238E27FC236}">
                <a16:creationId xmlns:a16="http://schemas.microsoft.com/office/drawing/2014/main" id="{D1792C93-8283-D9FC-362D-E78382BDEAE8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E6677F-FF39-3F91-16C3-616C0B8948C9}"/>
              </a:ext>
            </a:extLst>
          </p:cNvPr>
          <p:cNvSpPr txBox="1"/>
          <p:nvPr/>
        </p:nvSpPr>
        <p:spPr>
          <a:xfrm>
            <a:off x="21086" y="6161903"/>
            <a:ext cx="111198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Zichao Guo, Xiangyu Zhang, Haoyuan Mu, Wen Heng, Zechun Liu, Yichen Wei, and Jian Sun, "Single path oneshot neural architecture search with uniform sampling," in Computer Vision-ECCV 2020: 16th European Conference, Glasgow, UK, August 23-28, 2020, Proceedings, Part XVI 16. Springer, 2020 , pp. 544-560.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Hanxiao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Karen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Simonyan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Yiming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"Darts: Differentiable architecture search,"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arXiv:1806.09055, 2018.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2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569119" y="201370"/>
            <a:ext cx="1008419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400" dirty="0"/>
              <a:t>Limitations of Single Path One-Shot (SPOS) NAS</a:t>
            </a:r>
            <a:endParaRPr lang="zh-CN" altLang="en-US" sz="2400" dirty="0"/>
          </a:p>
        </p:txBody>
      </p:sp>
      <p:sp>
        <p:nvSpPr>
          <p:cNvPr id="13" name="灯片编号占位符 6">
            <a:extLst>
              <a:ext uri="{FF2B5EF4-FFF2-40B4-BE49-F238E27FC236}">
                <a16:creationId xmlns:a16="http://schemas.microsoft.com/office/drawing/2014/main" id="{D1792C93-8283-D9FC-362D-E78382BDEAE8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7D241C-07A7-D2BA-5BC0-793F628CF590}"/>
              </a:ext>
            </a:extLst>
          </p:cNvPr>
          <p:cNvSpPr txBox="1"/>
          <p:nvPr/>
        </p:nvSpPr>
        <p:spPr>
          <a:xfrm>
            <a:off x="147186" y="864264"/>
            <a:ext cx="119347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Addressed Challenges:</a:t>
            </a:r>
            <a:endParaRPr lang="en-US" altLang="zh-CN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SPOS mitigates the issue of weight coupling and streamlines the NAS process by implementing a single-path strategy within the </a:t>
            </a:r>
            <a:r>
              <a:rPr lang="en-US" altLang="zh-CN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framework.</a:t>
            </a:r>
          </a:p>
          <a:p>
            <a:pPr algn="just"/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Remaining Limitations:</a:t>
            </a:r>
            <a:endParaRPr lang="en-US" altLang="zh-CN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Evaluation Accuracy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Shared weights are not necessarily optimal for all architectures and may lead to imprecise performance evaluations for different architectures.</a:t>
            </a:r>
          </a:p>
          <a:p>
            <a:pPr marL="342900" indent="-342900" algn="just">
              <a:buAutoNum type="arabicParenR"/>
            </a:pPr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Efficiency vs. Performance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The inherent trade-off between computational speed and model performance persists</a:t>
            </a:r>
            <a:r>
              <a:rPr lang="en-US" altLang="zh-CN" sz="16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Using weight sharing can lead to the selection of suboptimal architectures due to the inability to find optimal weights for each architecture.</a:t>
            </a:r>
          </a:p>
          <a:p>
            <a:pPr marL="342900" indent="-342900" algn="just">
              <a:buAutoNum type="arabicParenR"/>
            </a:pPr>
            <a:r>
              <a:rPr lang="en-US" altLang="zh-CN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</a:t>
            </a:r>
            <a:r>
              <a:rPr lang="en-US" altLang="zh-CN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The single-path strategy still has limitations in seeking the best architecture within a strict computational budget.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003B60F-E83E-3CFD-0402-2BD106E93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6" b="3180"/>
          <a:stretch/>
        </p:blipFill>
        <p:spPr>
          <a:xfrm>
            <a:off x="18559" y="3172588"/>
            <a:ext cx="12192000" cy="25734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8649606-5CE7-C8E9-A860-8B6D456269DF}"/>
              </a:ext>
            </a:extLst>
          </p:cNvPr>
          <p:cNvSpPr txBox="1"/>
          <p:nvPr/>
        </p:nvSpPr>
        <p:spPr>
          <a:xfrm>
            <a:off x="110067" y="5830690"/>
            <a:ext cx="1166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Fig. 2</a:t>
            </a:r>
            <a:r>
              <a:rPr lang="en-US" altLang="zh-CN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Choice blocks for (a) the single path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(b) channel number search (c) mixed-precision quantization search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1790B2-7863-A7E8-5C50-B1219FBCE4E9}"/>
              </a:ext>
            </a:extLst>
          </p:cNvPr>
          <p:cNvSpPr txBox="1"/>
          <p:nvPr/>
        </p:nvSpPr>
        <p:spPr>
          <a:xfrm>
            <a:off x="147186" y="6383045"/>
            <a:ext cx="114126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Zichao Guo, Xiangyu Zhang, Haoyuan Mu, Wen Heng, Zechun Liu, Yichen Wei, and Jian Sun, "Single path oneshot neural architecture search with uniform sampling," in Computer Vision-ECCV 2020: 16th European Conference, Glasgow, UK, August 23-28, 2020, Proceedings, Part XVI 16. Springer, 2020 , pp. 544-560.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5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569119" y="212387"/>
            <a:ext cx="10084191" cy="443230"/>
          </a:xfrm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200" dirty="0"/>
              <a:t>Limitations of Differentiable Architecture Search (DARTS) </a:t>
            </a:r>
            <a:endParaRPr lang="zh-CN" altLang="en-US" sz="2200" dirty="0"/>
          </a:p>
        </p:txBody>
      </p:sp>
      <p:sp>
        <p:nvSpPr>
          <p:cNvPr id="13" name="灯片编号占位符 6">
            <a:extLst>
              <a:ext uri="{FF2B5EF4-FFF2-40B4-BE49-F238E27FC236}">
                <a16:creationId xmlns:a16="http://schemas.microsoft.com/office/drawing/2014/main" id="{D1792C93-8283-D9FC-362D-E78382BDEAE8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5</a:t>
            </a:fld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7D241C-07A7-D2BA-5BC0-793F628CF590}"/>
              </a:ext>
            </a:extLst>
          </p:cNvPr>
          <p:cNvSpPr txBox="1"/>
          <p:nvPr/>
        </p:nvSpPr>
        <p:spPr>
          <a:xfrm>
            <a:off x="37016" y="721043"/>
            <a:ext cx="121256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Addressed Challenges:</a:t>
            </a:r>
            <a:endParaRPr lang="en-US" altLang="zh-CN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Differentiable Architecture Search (DARTS) accelerates NAS by applying gradient descent to a continuously relaxed architecture space.</a:t>
            </a:r>
          </a:p>
          <a:p>
            <a:pPr algn="just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Remaining Limitations:</a:t>
            </a:r>
            <a:endParaRPr lang="en-US" altLang="zh-CN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Discrepancy in Optimization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The switch from continuous to discrete architecture choices can introduce optimization discrepancies.</a:t>
            </a:r>
          </a:p>
          <a:p>
            <a:pPr algn="just"/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Complex Optimization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The simultaneous optimization of architecture and weights in DARTS adds to the method's complexity.</a:t>
            </a:r>
          </a:p>
          <a:p>
            <a:pPr algn="just"/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zh-CN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Search Space Design</a:t>
            </a:r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The effectiveness of DARTS is highly dependent on the initial design of the search space.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1790B2-7863-A7E8-5C50-B1219FBCE4E9}"/>
              </a:ext>
            </a:extLst>
          </p:cNvPr>
          <p:cNvSpPr txBox="1"/>
          <p:nvPr/>
        </p:nvSpPr>
        <p:spPr>
          <a:xfrm>
            <a:off x="147186" y="6544532"/>
            <a:ext cx="114126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Hanxiao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Karen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Simonyan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Yiming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"Darts: Differentiable architecture search,"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arXiv:1806.09055, 2018.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F5E60E-302D-DB57-4611-28E79716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4" y="3472991"/>
            <a:ext cx="5846806" cy="29680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0F459A-D912-616C-5BEA-1C73609C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52" y="3338887"/>
            <a:ext cx="3073706" cy="22363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206391B-9ED3-90AF-2834-C849E9D19D03}"/>
              </a:ext>
            </a:extLst>
          </p:cNvPr>
          <p:cNvSpPr txBox="1"/>
          <p:nvPr/>
        </p:nvSpPr>
        <p:spPr>
          <a:xfrm>
            <a:off x="6378806" y="5607758"/>
            <a:ext cx="5666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Figure 2 illustrates the iterative algorithm's learning dynamics, aiming for an optimal point marked by the red circle. It highlights how the right choice of </a:t>
            </a:r>
            <a:r>
              <a:rPr lang="el-GR" altLang="zh-CN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ξ </a:t>
            </a:r>
            <a:r>
              <a:rPr lang="en-US" altLang="zh-CN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influences reaching the best solution within the constraints, pinpointing the challenge of fine-tuning architecture and weights.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7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Motivation</a:t>
            </a:r>
            <a:r>
              <a:rPr lang="zh-CN" altLang="en-US" dirty="0"/>
              <a:t>：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LLMs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Optimize NAS</a:t>
            </a:r>
            <a:r>
              <a:rPr lang="zh-CN" altLang="en-US" dirty="0"/>
              <a:t>？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A6EC1D34-CE8A-8602-5485-77492B1A3217}"/>
              </a:ext>
            </a:extLst>
          </p:cNvPr>
          <p:cNvSpPr txBox="1">
            <a:spLocks/>
          </p:cNvSpPr>
          <p:nvPr/>
        </p:nvSpPr>
        <p:spPr>
          <a:xfrm>
            <a:off x="0" y="1307699"/>
            <a:ext cx="12046454" cy="379465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algn="just" hangingPunct="1"/>
            <a:endParaRPr kumimoji="1"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knowledge 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LLMs serve as a rich knowledge base</a:t>
            </a:r>
            <a:r>
              <a:rPr lang="en-US" altLang="zh-CN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24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educing the need for domain expertise and extensive fine-tuning.</a:t>
            </a:r>
          </a:p>
          <a:p>
            <a:pPr hangingPunct="1"/>
            <a:endParaRPr kumimoji="1"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1"/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Enhanced Search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can automatically enhance the search by leveraging the collective knowledge of human experts and the inherent learning capabilities of LLM.</a:t>
            </a:r>
          </a:p>
          <a:p>
            <a:pPr algn="just" hangingPunct="1"/>
            <a:endParaRPr kumimoji="1"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1"/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</a:t>
            </a:r>
            <a:r>
              <a:rPr kumimoji="1" lang="en-US" altLang="zh-CN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LLM as a </a:t>
            </a:r>
            <a:r>
              <a:rPr lang="en-US" altLang="zh-CN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aiming to evolve an architecture search framework within budget constraints</a:t>
            </a:r>
            <a:r>
              <a:rPr lang="zh-CN" alt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streamlining the path to optimal architecture.</a:t>
            </a:r>
            <a:endParaRPr lang="en-US" altLang="zh-CN" sz="28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1"/>
            <a:endParaRPr kumimoji="1"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灯片编号占位符 6">
            <a:extLst>
              <a:ext uri="{FF2B5EF4-FFF2-40B4-BE49-F238E27FC236}">
                <a16:creationId xmlns:a16="http://schemas.microsoft.com/office/drawing/2014/main" id="{C4F58A28-077B-4172-9EAD-0134B1C0A644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835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134047-FD9F-D6FB-62BA-D269024F28D1}"/>
              </a:ext>
            </a:extLst>
          </p:cNvPr>
          <p:cNvSpPr txBox="1"/>
          <p:nvPr/>
        </p:nvSpPr>
        <p:spPr>
          <a:xfrm>
            <a:off x="0" y="891000"/>
            <a:ext cx="1219200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1"/>
            <a:r>
              <a:rPr kumimoji="1" lang="en-US" altLang="zh-CN" b="1" dirty="0">
                <a:solidFill>
                  <a:srgbClr val="EA3C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Contribution:</a:t>
            </a:r>
          </a:p>
          <a:p>
            <a:pPr marL="342900" indent="-342900" hangingPunct="1">
              <a:buAutoNum type="arabicPeriod"/>
            </a:pPr>
            <a:r>
              <a:rPr kumimoji="1"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unveil the GNAS mechanism, which utilizes LLM as a </a:t>
            </a:r>
            <a:r>
              <a:rPr kumimoji="1"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kumimoji="1"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aiming to evolve an architecture search framework within budget constraints.</a:t>
            </a:r>
          </a:p>
          <a:p>
            <a:pPr marL="342900" indent="-342900" hangingPunct="1">
              <a:buAutoNum type="arabicPeriod"/>
            </a:pPr>
            <a:r>
              <a:rPr kumimoji="1"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develop a space-evolving system that can automatically enhance the search by leveraging the collective knowledge of human experts and the inherent learning capabilities of LLM.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302446-9E26-CBCA-5118-091AFB5D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4" y="2435769"/>
            <a:ext cx="11322426" cy="4107808"/>
          </a:xfrm>
          <a:prstGeom prst="rect">
            <a:avLst/>
          </a:prstGeom>
        </p:spPr>
      </p:pic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979E083B-FEE0-2D04-9F0D-E99CD6BBFA23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935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The Generalization of NAS</a:t>
            </a:r>
            <a:endParaRPr lang="zh-CN" altLang="en-US" dirty="0"/>
          </a:p>
        </p:txBody>
      </p: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930B0729-95B6-D2FC-0D55-928464AB72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DAC6ED-0252-3673-507B-430E01B821E4}"/>
              </a:ext>
            </a:extLst>
          </p:cNvPr>
          <p:cNvSpPr txBox="1">
            <a:spLocks/>
          </p:cNvSpPr>
          <p:nvPr/>
        </p:nvSpPr>
        <p:spPr>
          <a:xfrm>
            <a:off x="0" y="1023807"/>
            <a:ext cx="6954715" cy="216853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1pPr>
            <a:lvl2pPr marL="4572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2pPr>
            <a:lvl3pPr marL="9144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3pPr>
            <a:lvl4pPr marL="13716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4pPr>
            <a:lvl5pPr marL="182880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None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/>
                <a:sym typeface="Arial" panose="020B060402020209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9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hangingPunct="1"/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assumption of NAS is that the weights of           can be approximated from the weights w inherited from the </a:t>
            </a:r>
            <a:r>
              <a:rPr kumimoji="1"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D32E01-E5DA-EC36-5D8B-3C7EE6654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92" y="1112697"/>
            <a:ext cx="528674" cy="2813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E1F0A2-221D-3752-81FF-F56879A8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94" y="1728035"/>
            <a:ext cx="270773" cy="2382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18EA8A-15A8-0579-3990-F23D06497499}"/>
              </a:ext>
            </a:extLst>
          </p:cNvPr>
          <p:cNvSpPr txBox="1"/>
          <p:nvPr/>
        </p:nvSpPr>
        <p:spPr>
          <a:xfrm>
            <a:off x="-41277" y="3420781"/>
            <a:ext cx="637321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weight-sharing mechanism posits that architecture 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from scratch can be approximated as: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2E8FDA-2235-18CB-9C86-C1EEE9B2ADE1}"/>
              </a:ext>
            </a:extLst>
          </p:cNvPr>
          <p:cNvSpPr txBox="1"/>
          <p:nvPr/>
        </p:nvSpPr>
        <p:spPr>
          <a:xfrm>
            <a:off x="-11322" y="5034885"/>
            <a:ext cx="1150963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However, discrepancies have been observed in One-shot[2] and DARTS[3] when compared to architectures trained from scratch (Figure 2), </a:t>
            </a:r>
            <a:r>
              <a:rPr lang="en-US" altLang="zh-CN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challenging the approximations. Weight-sharing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supernets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suffer from limited generalization, an issue mitigated by LLM for direct evaluation.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780F98-B316-FBDD-BE43-B31AC7A98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387" y="1961400"/>
            <a:ext cx="5547112" cy="2758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C8F47B-5EDF-803D-59BD-D0E3DD84D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72" y="2297443"/>
            <a:ext cx="5626413" cy="9412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39A715-2AC4-1CE8-3547-D227A1486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7" y="4512444"/>
            <a:ext cx="5980868" cy="539004"/>
          </a:xfrm>
          <a:prstGeom prst="rect">
            <a:avLst/>
          </a:prstGeom>
        </p:spPr>
      </p:pic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292EBC08-EFD2-B6B1-2CB4-6AE26A918284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C428941-F776-6502-3C36-7A155EFD01F4}"/>
              </a:ext>
            </a:extLst>
          </p:cNvPr>
          <p:cNvSpPr txBox="1"/>
          <p:nvPr/>
        </p:nvSpPr>
        <p:spPr>
          <a:xfrm>
            <a:off x="21086" y="6161903"/>
            <a:ext cx="111198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Zichao Guo, Xiangyu Zhang, Haoyuan Mu, Wen Heng, Zechun Liu, Yichen Wei, and Jian Sun, "Single path oneshot neural architecture search with uniform sampling," in Computer Vision-ECCV 2020: 16th European Conference, Glasgow, UK, August 23-28, 2020, Proceedings, Part XVI 16. Springer, 2020 , pp. 544-560.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Hanxiao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Karen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Simonyan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Yiming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"Darts: Differentiable architecture search,"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arXiv:1806.09055, 2018.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7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7">
            <a:extLst>
              <a:ext uri="{FF2B5EF4-FFF2-40B4-BE49-F238E27FC236}">
                <a16:creationId xmlns:a16="http://schemas.microsoft.com/office/drawing/2014/main" id="{838AD82C-BD4E-668F-8144-E3931B556E85}"/>
              </a:ext>
            </a:extLst>
          </p:cNvPr>
          <p:cNvSpPr>
            <a:spLocks noGrp="1"/>
          </p:cNvSpPr>
          <p:nvPr/>
        </p:nvSpPr>
        <p:spPr>
          <a:xfrm>
            <a:off x="624204" y="140335"/>
            <a:ext cx="8835481" cy="4432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/>
              <a:t>Zero-shot GNAS </a:t>
            </a:r>
          </a:p>
        </p:txBody>
      </p: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A778993D-F37A-897A-3F9A-63D1F49D25CF}"/>
              </a:ext>
            </a:extLst>
          </p:cNvPr>
          <p:cNvSpPr txBox="1">
            <a:spLocks/>
          </p:cNvSpPr>
          <p:nvPr/>
        </p:nvSpPr>
        <p:spPr>
          <a:xfrm>
            <a:off x="0" y="-10509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1548B1-F75F-BEE9-320E-EA2A468E925F}"/>
              </a:ext>
            </a:extLst>
          </p:cNvPr>
          <p:cNvSpPr txBox="1"/>
          <p:nvPr/>
        </p:nvSpPr>
        <p:spPr>
          <a:xfrm>
            <a:off x="-1" y="1022775"/>
            <a:ext cx="1219200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1"/>
            <a:r>
              <a:rPr lang="en-US" altLang="zh-CN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altLang="zh-CN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Weight-sharing </a:t>
            </a:r>
            <a:r>
              <a:rPr lang="en-US" altLang="zh-CN" sz="2000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supernets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suffer from limited generalization as in Fig 2. </a:t>
            </a:r>
          </a:p>
          <a:p>
            <a:pPr hangingPunct="1"/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Our Zero-shot GNAS method incorporates all possible architectures in a predefined search space, using       indicator    and LLM  </a:t>
            </a:r>
            <a:r>
              <a:rPr lang="en-US" altLang="zh-CN" sz="2000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supernet</a:t>
            </a:r>
            <a:r>
              <a:rPr lang="en-US" altLang="zh-CN" sz="20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.  However, this approach lacks effective dataset and performance feedback, as shown in:</a:t>
            </a:r>
            <a:endParaRPr kumimoji="1"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4A199B-2519-1788-3CCE-947CA7EDE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259" y="1389085"/>
            <a:ext cx="274869" cy="2809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6C2DF2-1E7F-64E5-B0E5-2F057B08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15" y="1698257"/>
            <a:ext cx="353360" cy="2998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63BBEF3-A78A-3482-D8B3-053C1F3397E4}"/>
              </a:ext>
            </a:extLst>
          </p:cNvPr>
          <p:cNvSpPr txBox="1"/>
          <p:nvPr/>
        </p:nvSpPr>
        <p:spPr>
          <a:xfrm>
            <a:off x="-1" y="2876414"/>
            <a:ext cx="1208921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Enhanced Zero-shot GNAS. 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improve optimization, existing architecture examples </a:t>
            </a:r>
            <a:r>
              <a:rPr lang="el-GR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their performance metrics </a:t>
            </a:r>
            <a:r>
              <a:rPr lang="zh-CN" alt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as input. This is mathematically represented by: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BB8CE7-7013-FCE3-8B25-24427148FD6D}"/>
              </a:ext>
            </a:extLst>
          </p:cNvPr>
          <p:cNvSpPr txBox="1"/>
          <p:nvPr/>
        </p:nvSpPr>
        <p:spPr>
          <a:xfrm>
            <a:off x="-1" y="5010010"/>
            <a:ext cx="1191909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However, a single optimization cycle with </a:t>
            </a:r>
            <a:r>
              <a:rPr lang="en-US" altLang="zh-CN" sz="20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Eq (4) does not ensure the best results, as it limits iterative exploration and analysis, increasing search uncertainty.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AFD6A4-F8CC-59C3-6AD9-269D363E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17" y="2188851"/>
            <a:ext cx="5756305" cy="469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1C5497-A72A-CA26-2500-8274532F4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662" y="3954553"/>
            <a:ext cx="6218760" cy="5215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886983B-AFDB-E32D-E0E4-9D9D38127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804" y="3304002"/>
            <a:ext cx="939143" cy="280298"/>
          </a:xfrm>
          <a:prstGeom prst="rect">
            <a:avLst/>
          </a:prstGeom>
        </p:spPr>
      </p:pic>
      <p:sp>
        <p:nvSpPr>
          <p:cNvPr id="16" name="灯片编号占位符 6">
            <a:extLst>
              <a:ext uri="{FF2B5EF4-FFF2-40B4-BE49-F238E27FC236}">
                <a16:creationId xmlns:a16="http://schemas.microsoft.com/office/drawing/2014/main" id="{2AF51E4C-20D4-E2D7-991F-2F231C4AA4C4}"/>
              </a:ext>
            </a:extLst>
          </p:cNvPr>
          <p:cNvSpPr txBox="1">
            <a:spLocks/>
          </p:cNvSpPr>
          <p:nvPr/>
        </p:nvSpPr>
        <p:spPr>
          <a:xfrm>
            <a:off x="11498317" y="6441017"/>
            <a:ext cx="583616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3FE00-0B4C-AF40-8F57-0F2E12FDE392}" type="slidenum">
              <a:rPr kumimoji="1" lang="zh-CN" altLang="en-US" smtClean="0"/>
              <a:pPr/>
              <a:t>9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274788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1797</Words>
  <Application>Microsoft Macintosh PowerPoint</Application>
  <PresentationFormat>宽屏</PresentationFormat>
  <Paragraphs>135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隶书</vt:lpstr>
      <vt:lpstr>微软雅黑</vt:lpstr>
      <vt:lpstr>Arial</vt:lpstr>
      <vt:lpstr>Calibri</vt:lpstr>
      <vt:lpstr>Times New Roman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松明 李</dc:creator>
  <cp:lastModifiedBy>忠泽 吴</cp:lastModifiedBy>
  <cp:revision>71</cp:revision>
  <dcterms:created xsi:type="dcterms:W3CDTF">2024-04-11T18:54:07Z</dcterms:created>
  <dcterms:modified xsi:type="dcterms:W3CDTF">2024-04-12T04:22:14Z</dcterms:modified>
</cp:coreProperties>
</file>