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  <p:sldId id="466" r:id="rId5"/>
    <p:sldId id="451" r:id="rId6"/>
    <p:sldId id="452" r:id="rId7"/>
    <p:sldId id="454" r:id="rId8"/>
    <p:sldId id="480" r:id="rId9"/>
    <p:sldId id="481" r:id="rId10"/>
    <p:sldId id="491" r:id="rId11"/>
    <p:sldId id="492" r:id="rId12"/>
    <p:sldId id="493" r:id="rId13"/>
    <p:sldId id="460" r:id="rId14"/>
    <p:sldId id="494" r:id="rId15"/>
    <p:sldId id="463" r:id="rId16"/>
    <p:sldId id="464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思源" initials="M.C" lastIdx="1" clrIdx="0"/>
  <p:cmAuthor id="1" name="樊敏" initials="樊敏" lastIdx="1" clrIdx="0"/>
  <p:cmAuthor id="2" name="cmcc" initials="c" lastIdx="10" clrIdx="2"/>
  <p:cmAuthor id="3" name="作者" initials="A" lastIdx="0" clrIdx="2"/>
  <p:cmAuthor id="4" name="wangxinping" initials="w" lastIdx="1" clrIdx="3"/>
  <p:cmAuthor id="5" name="CMCC" initials="c" lastIdx="3" clrIdx="4"/>
  <p:cmAuthor id="6" name="Nancy Chang" initials="NC" lastIdx="2" clrIdx="5"/>
  <p:cmAuthor id="7" name="lk" initials="l" lastIdx="4" clrIdx="6"/>
  <p:cmAuthor id="8" name="10087098" initials="1" lastIdx="1" clrIdx="7"/>
  <p:cmAuthor id="9" name="熊先奎10009191" initials="熊先奎10009191" lastIdx="1" clrIdx="9"/>
  <p:cmAuthor id="10" name="Mingming Cai" initials="MC" lastIdx="1" clrIdx="9"/>
  <p:cmAuthor id="11" name="bokite" initials="b" lastIdx="2" clrIdx="10"/>
  <p:cmAuthor id="13" name="殷江培10047781" initials="殷江培10047781" lastIdx="1" clrIdx="12"/>
  <p:cmAuthor id="14" name="10247586" initials="Nikodemus" lastIdx="1" clrIdx="13"/>
  <p:cmAuthor id="15" name="10247451" initials="1" lastIdx="39" clrIdx="14"/>
  <p:cmAuthor id="16" name="10078380" initials="1" lastIdx="1" clrIdx="15"/>
  <p:cmAuthor id="17" name="00035181" initials="0" lastIdx="1" clrIdx="16"/>
  <p:cmAuthor id="18" name="张燕" initials="MSOffice" lastIdx="1" clrIdx="17"/>
  <p:cmAuthor id="19" name="Saku Uchikawa" initials="S" lastIdx="11" clrIdx="0"/>
  <p:cmAuthor id="20" name="00065088" initials="0" lastIdx="2" clrIdx="19"/>
  <p:cmAuthor id="21" name="10066351" initials="1" lastIdx="2" clrIdx="0"/>
  <p:cmAuthor id="22" name="蔡建楠" initials="caijianna" lastIdx="15" clrIdx="17"/>
  <p:cmAuthor id="2000" name="李婧宜_YBferYVR" initials="authorId_1217247658" lastIdx="0" clrIdx="0"/>
  <p:cmAuthor id="23" name="Author" initials="A" lastIdx="0" clrIdx="22"/>
  <p:cmAuthor id="24" name="李蕾00009994" initials="李" lastIdx="6" clrIdx="17"/>
  <p:cmAuthor id="25" name="10118178" initials="1" lastIdx="1" clrIdx="24"/>
  <p:cmAuthor id="26" name="10270945" initials="1" lastIdx="2" clrIdx="25"/>
  <p:cmAuthor id="28" name="Hou Yingfeng" initials="H" lastIdx="10" clrIdx="23"/>
  <p:cmAuthor id="32" name="李楠10047711" initials="李楠10047711" lastIdx="2" clrIdx="31"/>
  <p:cmAuthor id="33" name="10045953" initials="1" lastIdx="3" clrIdx="32"/>
  <p:cmAuthor id="35" name="Administrator" initials="A" lastIdx="1" clrIdx="35"/>
  <p:cmAuthor id="36" name="rev2" initials="c" lastIdx="1" clrIdx="3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FDD"/>
    <a:srgbClr val="93BFE7"/>
    <a:srgbClr val="E1E319"/>
    <a:srgbClr val="893CC4"/>
    <a:srgbClr val="7030A0"/>
    <a:srgbClr val="EED4FD"/>
    <a:srgbClr val="C383FA"/>
    <a:srgbClr val="888888"/>
    <a:srgbClr val="FA96F9"/>
    <a:srgbClr val="B6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48" y="72"/>
      </p:cViewPr>
      <p:guideLst>
        <p:guide orient="horz" pos="218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5.xml"/><Relationship Id="rId7" Type="http://schemas.openxmlformats.org/officeDocument/2006/relationships/image" Target="../media/image27.png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tags" Target="../tags/tag12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7.xml"/><Relationship Id="rId6" Type="http://schemas.openxmlformats.org/officeDocument/2006/relationships/image" Target="../media/image28.png"/><Relationship Id="rId5" Type="http://schemas.openxmlformats.org/officeDocument/2006/relationships/image" Target="../media/image7.jpeg"/><Relationship Id="rId4" Type="http://schemas.openxmlformats.org/officeDocument/2006/relationships/tags" Target="../tags/tag12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9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tags" Target="../tags/tag12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2.xml"/><Relationship Id="rId7" Type="http://schemas.openxmlformats.org/officeDocument/2006/relationships/image" Target="../media/image7.jpeg"/><Relationship Id="rId6" Type="http://schemas.openxmlformats.org/officeDocument/2006/relationships/tags" Target="../tags/tag1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2" Type="http://schemas.openxmlformats.org/officeDocument/2006/relationships/notesSlide" Target="../notesSlides/notesSlide2.xml"/><Relationship Id="rId31" Type="http://schemas.openxmlformats.org/officeDocument/2006/relationships/slideLayout" Target="../slideLayouts/slideLayout9.xml"/><Relationship Id="rId30" Type="http://schemas.openxmlformats.org/officeDocument/2006/relationships/image" Target="../media/image9.png"/><Relationship Id="rId3" Type="http://schemas.openxmlformats.org/officeDocument/2006/relationships/tags" Target="../tags/tag66.xml"/><Relationship Id="rId29" Type="http://schemas.openxmlformats.org/officeDocument/2006/relationships/tags" Target="../tags/tag9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4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tags" Target="../tags/tag9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96.xml"/><Relationship Id="rId5" Type="http://schemas.openxmlformats.org/officeDocument/2006/relationships/image" Target="../media/image7.jpeg"/><Relationship Id="rId4" Type="http://schemas.openxmlformats.org/officeDocument/2006/relationships/tags" Target="../tags/tag9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98.xml"/><Relationship Id="rId5" Type="http://schemas.openxmlformats.org/officeDocument/2006/relationships/image" Target="../media/image7.jpeg"/><Relationship Id="rId4" Type="http://schemas.openxmlformats.org/officeDocument/2006/relationships/tags" Target="../tags/tag9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0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tags" Target="../tags/tag9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tags" Target="../tags/tag10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02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tags" Target="../tags/tag103.xml"/><Relationship Id="rId33" Type="http://schemas.openxmlformats.org/officeDocument/2006/relationships/notesSlide" Target="../notesSlides/notesSlide8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121.xml"/><Relationship Id="rId30" Type="http://schemas.openxmlformats.org/officeDocument/2006/relationships/image" Target="../media/image25.png"/><Relationship Id="rId3" Type="http://schemas.openxmlformats.org/officeDocument/2006/relationships/image" Target="../media/image6.png"/><Relationship Id="rId29" Type="http://schemas.openxmlformats.org/officeDocument/2006/relationships/image" Target="../media/image24.png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image" Target="../media/image23.png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image" Target="../media/image22.png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image" Target="../media/image5.png"/><Relationship Id="rId19" Type="http://schemas.openxmlformats.org/officeDocument/2006/relationships/image" Target="../media/image21.png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image" Target="../media/image20.png"/><Relationship Id="rId14" Type="http://schemas.openxmlformats.org/officeDocument/2006/relationships/tags" Target="../tags/tag110.xml"/><Relationship Id="rId13" Type="http://schemas.openxmlformats.org/officeDocument/2006/relationships/image" Target="../media/image19.png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7.jpeg"/><Relationship Id="rId7" Type="http://schemas.openxmlformats.org/officeDocument/2006/relationships/image" Target="../media/image26.png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tags" Target="../tags/tag12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2a625afcfbe71826a4b68a73576b4c90_404473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5708650"/>
            <a:ext cx="12191365" cy="1155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63775" y="2566670"/>
            <a:ext cx="770445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>
                <a:ln w="15875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0"/>
                </a:gradFill>
                <a:effectLst/>
                <a:latin typeface="Calibri" panose="020F0502020204030204" charset="0"/>
                <a:ea typeface="汉仪正圆 55简" panose="00020600040101010101" charset="-122"/>
                <a:cs typeface="Calibri" panose="020F0502020204030204" charset="0"/>
              </a:rPr>
              <a:t>Feature Mixing-based Active Learning for Multi-label Text Classification</a:t>
            </a:r>
            <a:endParaRPr lang="zh-CN" altLang="en-US" sz="3600" b="1">
              <a:ln w="15875"/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0"/>
              </a:gradFill>
              <a:effectLst/>
              <a:latin typeface="Calibri" panose="020F0502020204030204" charset="0"/>
              <a:ea typeface="汉仪正圆 55简" panose="00020600040101010101" charset="-122"/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949450" y="4275455"/>
                <a:ext cx="833564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𝑿𝒖𝒆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𝑯𝒂𝒏</m:t>
                    </m:r>
                  </m:oMath>
                </a14:m>
                <a:r>
                  <a:rPr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𝑸𝒊𝒏𝒈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 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𝑾𝒂𝒏𝒈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,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𝒀𝒊𝒕𝒐𝒏𝒈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𝑾𝒂𝒏𝒈</m:t>
                    </m:r>
                  </m:oMath>
                </a14:m>
                <a:r>
                  <a:rPr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𝑱𝒊𝒂𝒉𝒖𝒊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𝑾𝒂𝒏𝒈</m:t>
                    </m:r>
                  </m:oMath>
                </a14:m>
                <a:r>
                  <a:rPr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𝑪𝒉𝒂𝒐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 </m:t>
                    </m:r>
                    <m:r>
                      <a:rPr lang="en-US" sz="1600" b="1" i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汉仪正圆 55简" panose="00020600040101010101" charset="-122"/>
                        <a:cs typeface="DejaVu Math TeX Gyre" panose="02000503000000000000" charset="0"/>
                      </a:rPr>
                      <m:t>𝑫𝒆𝒏𝒈</m:t>
                    </m:r>
                  </m:oMath>
                </a14:m>
                <a:r>
                  <a:rPr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,</a:t>
                </a:r>
                <a:r>
                  <a:rPr lang="en-US"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 </a:t>
                </a:r>
                <a:r>
                  <a:rPr sz="1600" b="1" i="1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汉仪正圆 55简" panose="00020600040101010101" charset="-122"/>
                    <a:ea typeface="汉仪正圆 55简" panose="00020600040101010101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汉仪正圆 55简" panose="00020600040101010101" charset="-122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汉仪正圆 55简" panose="00020600040101010101" charset="-122"/>
                            <a:cs typeface="DejaVu Math TeX Gyre" panose="02000503000000000000" charset="0"/>
                          </a:rPr>
                          <m:t>𝑱𝒖𝒏𝒍𝒂𝒏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汉仪正圆 55简" panose="00020600040101010101" charset="-122"/>
                            <a:cs typeface="DejaVu Math TeX Gyre" panose="02000503000000000000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汉仪正圆 55简" panose="00020600040101010101" charset="-122"/>
                            <a:cs typeface="DejaVu Math TeX Gyre" panose="02000503000000000000" charset="0"/>
                          </a:rPr>
                          <m:t>𝑭𝒆𝒏𝒈</m:t>
                        </m:r>
                      </m:e>
                      <m:sup>
                        <m:r>
                          <a:rPr lang="zh-CN" altLang="en-US" sz="1600" b="1" i="1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汉仪正圆 55简" panose="00020600040101010101" charset="-122"/>
                            <a:cs typeface="Cambria Math" panose="02040503050406030204" pitchFamily="18" charset="0"/>
                          </a:rPr>
                          <m:t>✉</m:t>
                        </m:r>
                      </m:sup>
                    </m:sSup>
                  </m:oMath>
                </a14:m>
                <a:endParaRPr lang="zh-CN" altLang="en-US" sz="1600" b="1" i="1">
                  <a:solidFill>
                    <a:schemeClr val="tx2">
                      <a:lumMod val="90000"/>
                      <a:lumOff val="10000"/>
                    </a:schemeClr>
                  </a:solidFill>
                  <a:latin typeface="Cambria Math" panose="02040503050406030204" pitchFamily="18" charset="0"/>
                  <a:ea typeface="汉仪正圆 55简" panose="0002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50" y="4275455"/>
                <a:ext cx="833564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622165" y="1696720"/>
            <a:ext cx="294703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ICASSP 2024</a:t>
            </a:r>
            <a:endParaRPr lang="en-US" altLang="zh-CN" sz="32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pic>
        <p:nvPicPr>
          <p:cNvPr id="4" name="图片 3" descr="01229CEC-FC22-48C1-B427-3D3527376D7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b="12097"/>
          <a:stretch>
            <a:fillRect/>
          </a:stretch>
        </p:blipFill>
        <p:spPr>
          <a:xfrm>
            <a:off x="10699750" y="5708015"/>
            <a:ext cx="1528445" cy="1155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23770" y="6470650"/>
            <a:ext cx="77444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b="1" i="1">
                <a:latin typeface="Times New Roman" panose="02020603050405020304" charset="0"/>
                <a:cs typeface="Times New Roman" panose="02020603050405020304" charset="0"/>
              </a:rPr>
              <a:t>@ </a:t>
            </a:r>
            <a:r>
              <a:rPr lang="zh-CN" altLang="en-US" sz="1400" b="1" i="1">
                <a:latin typeface="Times New Roman" panose="02020603050405020304" charset="0"/>
                <a:cs typeface="Times New Roman" panose="02020603050405020304" charset="0"/>
              </a:rPr>
              <a:t>2024 IEEE International Conference on Acoustics, Speech, and Signal Processing, Seoul, Korea</a:t>
            </a:r>
            <a:endParaRPr lang="zh-CN" altLang="en-US" sz="14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102485" y="4052570"/>
            <a:ext cx="8087360" cy="142240"/>
            <a:chOff x="-315" y="5270"/>
            <a:chExt cx="12736" cy="224"/>
          </a:xfrm>
        </p:grpSpPr>
        <p:grpSp>
          <p:nvGrpSpPr>
            <p:cNvPr id="25" name="组合 24"/>
            <p:cNvGrpSpPr/>
            <p:nvPr/>
          </p:nvGrpSpPr>
          <p:grpSpPr>
            <a:xfrm>
              <a:off x="4561" y="5270"/>
              <a:ext cx="2893" cy="225"/>
              <a:chOff x="8598" y="5596"/>
              <a:chExt cx="2561" cy="225"/>
            </a:xfrm>
          </p:grpSpPr>
          <p:sp>
            <p:nvSpPr>
              <p:cNvPr id="13" name="燕尾形 12"/>
              <p:cNvSpPr/>
              <p:nvPr/>
            </p:nvSpPr>
            <p:spPr>
              <a:xfrm>
                <a:off x="8598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燕尾形 13"/>
              <p:cNvSpPr/>
              <p:nvPr/>
            </p:nvSpPr>
            <p:spPr>
              <a:xfrm>
                <a:off x="8890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燕尾形 14"/>
              <p:cNvSpPr/>
              <p:nvPr/>
            </p:nvSpPr>
            <p:spPr>
              <a:xfrm>
                <a:off x="9182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燕尾形 15"/>
              <p:cNvSpPr/>
              <p:nvPr/>
            </p:nvSpPr>
            <p:spPr>
              <a:xfrm>
                <a:off x="9474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燕尾形 16"/>
              <p:cNvSpPr/>
              <p:nvPr/>
            </p:nvSpPr>
            <p:spPr>
              <a:xfrm>
                <a:off x="9766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燕尾形 17"/>
              <p:cNvSpPr/>
              <p:nvPr/>
            </p:nvSpPr>
            <p:spPr>
              <a:xfrm>
                <a:off x="10058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燕尾形 18"/>
              <p:cNvSpPr/>
              <p:nvPr/>
            </p:nvSpPr>
            <p:spPr>
              <a:xfrm>
                <a:off x="10350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燕尾形 19"/>
              <p:cNvSpPr/>
              <p:nvPr/>
            </p:nvSpPr>
            <p:spPr>
              <a:xfrm>
                <a:off x="10642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燕尾形 20"/>
              <p:cNvSpPr/>
              <p:nvPr/>
            </p:nvSpPr>
            <p:spPr>
              <a:xfrm>
                <a:off x="10934" y="5596"/>
                <a:ext cx="225" cy="225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-315" y="5394"/>
              <a:ext cx="4925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497" y="5390"/>
              <a:ext cx="4925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2493010" y="4910455"/>
                <a:ext cx="7205345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𝐉𝐈𝐔𝐓𝐈𝐀𝐍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𝐓𝐞𝐚𝐦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,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𝐂𝐡𝐢𝐧𝐚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𝐌𝐨𝐛𝐢𝐥𝐞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𝐑𝐞𝐬𝐞𝐚𝐫𝐜𝐡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 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𝐈𝐧𝐬𝐭𝐢𝐭𝐮𝐭𝐞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,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𝐁𝐞𝐢𝐣𝐢𝐧𝐠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 , </m:t>
                      </m:r>
                      <m:r>
                        <a:rPr lang="zh-CN" altLang="en-US" sz="16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charset="0"/>
                          <a:sym typeface="+mn-ea"/>
                        </a:rPr>
                        <m:t>𝐂𝐡𝐢𝐧𝐚</m:t>
                      </m:r>
                    </m:oMath>
                  </m:oMathPara>
                </a14:m>
                <a:endParaRPr lang="zh-CN" altLang="en-US" sz="1600" b="1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10" y="4910455"/>
                <a:ext cx="7205345" cy="337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3291205" y="6026785"/>
            <a:ext cx="5608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</a:rPr>
              <a:t>Signal </a:t>
            </a:r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Processing: The </a:t>
            </a:r>
            <a:r>
              <a:rPr lang="en-US" altLang="zh-CN" sz="16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</a:rPr>
              <a:t>oundation for True Intelligence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7800" y="1080770"/>
            <a:ext cx="705675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2: lnter-class Diversity</a:t>
            </a:r>
            <a:endParaRPr lang="en-US" altLang="zh-CN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360" y="2056130"/>
            <a:ext cx="8763635" cy="4211320"/>
            <a:chOff x="2699" y="2185"/>
            <a:chExt cx="13801" cy="6632"/>
          </a:xfrm>
        </p:grpSpPr>
        <p:pic>
          <p:nvPicPr>
            <p:cNvPr id="6" name="图片 5" descr="9046c3652f4eb3872dae6fda5ee568b0_3215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" y="2185"/>
              <a:ext cx="13801" cy="6632"/>
            </a:xfrm>
            <a:prstGeom prst="rect">
              <a:avLst/>
            </a:prstGeom>
          </p:spPr>
        </p:pic>
        <p:pic>
          <p:nvPicPr>
            <p:cNvPr id="9" name="图片 8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35" y="3362"/>
              <a:ext cx="1574" cy="1171"/>
            </a:xfrm>
            <a:prstGeom prst="rect">
              <a:avLst/>
            </a:prstGeom>
          </p:spPr>
        </p:pic>
        <p:pic>
          <p:nvPicPr>
            <p:cNvPr id="13" name="图片 12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5" y="4533"/>
              <a:ext cx="1574" cy="1171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77800" y="1449070"/>
            <a:ext cx="1082802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/>
              <a:t>utilize the class frequency to ensure inter-class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diversity, preventing the severe label imbalance and redundant information caused by sample acquisition solely based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on novelty featur</a:t>
            </a:r>
            <a:r>
              <a:rPr lang="en-US" altLang="zh-CN" sz="1400" b="1" dirty="0"/>
              <a:t>es</a:t>
            </a:r>
            <a:endParaRPr lang="en-US" altLang="zh-CN" sz="1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9088755" y="2832100"/>
            <a:ext cx="269240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ctr"/>
            <a:r>
              <a:rPr lang="en-US" altLang="zh-CN" sz="1400" b="1" i="1" dirty="0">
                <a:solidFill>
                  <a:schemeClr val="tx1"/>
                </a:solidFill>
              </a:rPr>
              <a:t>sort samples by the </a:t>
            </a:r>
            <a:r>
              <a:rPr lang="en-US" altLang="zh-CN" sz="1400" b="1" i="1" dirty="0">
                <a:solidFill>
                  <a:schemeClr val="tx1"/>
                </a:solidFill>
                <a:sym typeface="+mn-ea"/>
              </a:rPr>
              <a:t>inconsistencies matrix </a:t>
            </a:r>
            <a:r>
              <a:rPr lang="en-US" altLang="zh-CN" sz="1400" b="1" i="1" dirty="0">
                <a:solidFill>
                  <a:schemeClr val="tx1"/>
                </a:solidFill>
                <a:sym typeface="+mn-ea"/>
              </a:rPr>
              <a:t>D</a:t>
            </a:r>
            <a:endParaRPr lang="en-US" altLang="zh-CN" sz="1400" b="1" i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箭头: 右 8"/>
          <p:cNvSpPr/>
          <p:nvPr/>
        </p:nvSpPr>
        <p:spPr>
          <a:xfrm rot="5400000">
            <a:off x="10151745" y="3580765"/>
            <a:ext cx="361315" cy="264160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rgbClr val="9BDFDD"/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088755" y="4071620"/>
            <a:ext cx="267843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1400" b="1" i="1" dirty="0"/>
              <a:t>select the candidates based on the minority label set</a:t>
            </a:r>
            <a:endParaRPr lang="en-US" altLang="zh-CN" sz="1400" b="1" i="1" dirty="0"/>
          </a:p>
        </p:txBody>
      </p:sp>
      <p:pic>
        <p:nvPicPr>
          <p:cNvPr id="19" name="图片 18" descr="f0be9bc272369fa0442978748a671a5f_2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235" y="4593590"/>
            <a:ext cx="520065" cy="3092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570085" y="4632960"/>
            <a:ext cx="217678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en-US" altLang="zh-CN" sz="1400" dirty="0"/>
              <a:t>:sorted by the </a:t>
            </a:r>
            <a:endParaRPr lang="en-US" altLang="zh-CN" sz="1400" dirty="0"/>
          </a:p>
          <a:p>
            <a:pPr algn="l"/>
            <a:r>
              <a:rPr lang="en-US" altLang="zh-CN" sz="1400" dirty="0"/>
              <a:t>label frequency matrix </a:t>
            </a:r>
            <a:r>
              <a:rPr lang="en-US" altLang="zh-CN" sz="1400" b="1" i="1" dirty="0"/>
              <a:t>F</a:t>
            </a:r>
            <a:endParaRPr lang="en-US" altLang="zh-CN" sz="1400" b="1" i="1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5627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4628" y="1114425"/>
            <a:ext cx="208597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en-US" altLang="zh-CN" sz="2400" b="1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Experiments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2420" y="1774825"/>
            <a:ext cx="5198110" cy="2400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Dataset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Toxic Comment  &amp;  GO emotions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0" algn="l">
              <a:lnSpc>
                <a:spcPct val="130000"/>
              </a:lnSpc>
              <a:buFont typeface="Wingdings" panose="05000000000000000000" charset="0"/>
              <a:buNone/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Implementation Details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Base classifier: distilBERT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Baseline methods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Entropy, CVRIS, CBMAL, Random, ALFA-Mix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>
            <a:stCxn id="4" idx="2"/>
          </p:cNvCxnSpPr>
          <p:nvPr/>
        </p:nvCxnSpPr>
        <p:spPr>
          <a:xfrm>
            <a:off x="6096635" y="1658620"/>
            <a:ext cx="0" cy="5109210"/>
          </a:xfrm>
          <a:prstGeom prst="line">
            <a:avLst/>
          </a:prstGeom>
          <a:ln w="28575" cmpd="tri">
            <a:solidFill>
              <a:srgbClr val="C383FA"/>
            </a:solidFill>
            <a:prstDash val="lgDashDot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86805" y="1774825"/>
            <a:ext cx="5838825" cy="36830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Results and Analysis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7" name="图片 16" descr="94dbf86dcd8266364c583238c43e4b24_703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870" y="2143125"/>
            <a:ext cx="5318760" cy="263652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369685" y="4686300"/>
            <a:ext cx="2214880" cy="1404620"/>
            <a:chOff x="10031" y="7380"/>
            <a:chExt cx="3488" cy="2212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10031" y="8092"/>
              <a:ext cx="3488" cy="15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p>
              <a:pPr algn="l"/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ALMuLa-mix </a:t>
              </a:r>
              <a:r>
                <a:rPr lang="en-US" altLang="zh-CN" sz="1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exceeds all baselines</a:t>
              </a:r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across all datasets, indicating its robustness.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5" name="曲线连接符 14"/>
            <p:cNvCxnSpPr/>
            <p:nvPr/>
          </p:nvCxnSpPr>
          <p:spPr>
            <a:xfrm rot="16200000" flipV="1">
              <a:off x="11041" y="7517"/>
              <a:ext cx="712" cy="438"/>
            </a:xfrm>
            <a:prstGeom prst="curvedConnector3">
              <a:avLst>
                <a:gd name="adj1" fmla="val 49860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9099550" y="4761230"/>
            <a:ext cx="2578735" cy="896620"/>
            <a:chOff x="15519" y="5743"/>
            <a:chExt cx="4061" cy="1412"/>
          </a:xfrm>
        </p:grpSpPr>
        <p:cxnSp>
          <p:nvCxnSpPr>
            <p:cNvPr id="20" name="直接箭头连接符 19"/>
            <p:cNvCxnSpPr/>
            <p:nvPr/>
          </p:nvCxnSpPr>
          <p:spPr>
            <a:xfrm flipV="1">
              <a:off x="17179" y="5772"/>
              <a:ext cx="696" cy="229"/>
            </a:xfrm>
            <a:prstGeom prst="straightConnector1">
              <a:avLst/>
            </a:prstGeom>
            <a:ln w="19050">
              <a:solidFill>
                <a:srgbClr val="D0D8E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16418" y="5743"/>
              <a:ext cx="761" cy="259"/>
            </a:xfrm>
            <a:prstGeom prst="straightConnector1">
              <a:avLst/>
            </a:prstGeom>
            <a:ln w="19050">
              <a:solidFill>
                <a:srgbClr val="D0D8E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 flipH="1">
              <a:off x="15519" y="6337"/>
              <a:ext cx="4061" cy="8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rIns="0" rtlCol="0">
              <a:noAutofit/>
            </a:bodyPr>
            <a:p>
              <a:pPr algn="l"/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Toxic Comment has a more severe class imbalance issue.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曲线连接符 22"/>
            <p:cNvCxnSpPr>
              <a:endCxn id="22" idx="0"/>
            </p:cNvCxnSpPr>
            <p:nvPr/>
          </p:nvCxnSpPr>
          <p:spPr>
            <a:xfrm rot="5400000" flipV="1">
              <a:off x="17189" y="5975"/>
              <a:ext cx="367" cy="355"/>
            </a:xfrm>
            <a:prstGeom prst="curvedConnector3">
              <a:avLst>
                <a:gd name="adj1" fmla="val 50136"/>
              </a:avLst>
            </a:prstGeom>
            <a:ln w="19050">
              <a:solidFill>
                <a:srgbClr val="D0D8E8"/>
              </a:solidFill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5627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4628" y="1114425"/>
            <a:ext cx="208597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kumimoji="1" lang="en-US" altLang="zh-CN" sz="2400" b="1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Experiments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cxnSp>
        <p:nvCxnSpPr>
          <p:cNvPr id="5" name="直接连接符 4"/>
          <p:cNvCxnSpPr>
            <a:stCxn id="4" idx="2"/>
          </p:cNvCxnSpPr>
          <p:nvPr/>
        </p:nvCxnSpPr>
        <p:spPr>
          <a:xfrm>
            <a:off x="6096635" y="1658620"/>
            <a:ext cx="0" cy="5109210"/>
          </a:xfrm>
          <a:prstGeom prst="line">
            <a:avLst/>
          </a:prstGeom>
          <a:ln w="28575" cmpd="tri">
            <a:solidFill>
              <a:srgbClr val="C383FA"/>
            </a:solidFill>
            <a:prstDash val="lgDashDot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86805" y="1774825"/>
            <a:ext cx="5838825" cy="36830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Results and Analysis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00025" y="5070475"/>
            <a:ext cx="5727700" cy="1379855"/>
            <a:chOff x="315" y="7985"/>
            <a:chExt cx="9020" cy="2173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315" y="8658"/>
              <a:ext cx="9020" cy="15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algn="l"/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The number of iterations increases, ALMuLa-mix is gradually ahead of other strategies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ur strategy is</a:t>
              </a:r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good at considering the balance among labels.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5" name="曲线连接符 14"/>
            <p:cNvCxnSpPr>
              <a:stCxn id="9" idx="2"/>
            </p:cNvCxnSpPr>
            <p:nvPr/>
          </p:nvCxnSpPr>
          <p:spPr>
            <a:xfrm rot="5400000" flipV="1">
              <a:off x="4579" y="8180"/>
              <a:ext cx="673" cy="28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4">
                  <a:lumMod val="40000"/>
                  <a:lumOff val="60000"/>
                </a:schemeClr>
              </a:solidFill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587490" y="4836795"/>
            <a:ext cx="5036820" cy="793115"/>
            <a:chOff x="13701" y="5969"/>
            <a:chExt cx="7932" cy="1249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13701" y="6336"/>
              <a:ext cx="7932" cy="8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0" rIns="0" rtlCol="0">
              <a:noAutofit/>
            </a:bodyPr>
            <a:p>
              <a:pPr algn="l"/>
              <a:r>
                <a:rPr lang="en-US" altLang="zh-CN" sz="1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weighted anchor</a:t>
              </a:r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we employ to make interpolation and identify novel features at a minimal computing cost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曲线连接符 22"/>
            <p:cNvCxnSpPr>
              <a:endCxn id="22" idx="0"/>
            </p:cNvCxnSpPr>
            <p:nvPr/>
          </p:nvCxnSpPr>
          <p:spPr>
            <a:xfrm rot="5400000" flipV="1">
              <a:off x="17306" y="5975"/>
              <a:ext cx="367" cy="355"/>
            </a:xfrm>
            <a:prstGeom prst="curvedConnector3">
              <a:avLst>
                <a:gd name="adj1" fmla="val 50136"/>
              </a:avLst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88900" y="1774825"/>
            <a:ext cx="5838825" cy="36830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Results and Analysis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 descr="4bb9439d39dd687f45a4b126d769789d_7842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5" y="2216785"/>
            <a:ext cx="5792470" cy="2853690"/>
          </a:xfrm>
          <a:prstGeom prst="rect">
            <a:avLst/>
          </a:prstGeom>
        </p:spPr>
      </p:pic>
      <p:pic>
        <p:nvPicPr>
          <p:cNvPr id="16" name="图片 15" descr="5e6e9db61fa73764d34cb5751e528f89_437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388235"/>
            <a:ext cx="5258435" cy="24364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819865-EA764E9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983345" y="1004570"/>
            <a:ext cx="3166745" cy="316674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5627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97510" y="1104265"/>
            <a:ext cx="18415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>
            <p:custDataLst>
              <p:tags r:id="rId6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3555" y="1991995"/>
            <a:ext cx="111518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en-US" dirty="0"/>
              <a:t>W</a:t>
            </a:r>
            <a:r>
              <a:rPr dirty="0"/>
              <a:t>e propose an efficient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two-stage sample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acquisition strategy</a:t>
            </a:r>
            <a:r>
              <a:rPr dirty="0"/>
              <a:t> for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multi-label active learning</a:t>
            </a:r>
            <a:r>
              <a:rPr dirty="0"/>
              <a:t>, called</a:t>
            </a:r>
            <a:r>
              <a:rPr lang="en-US" dirty="0"/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ALMuLa-mix</a:t>
            </a:r>
            <a:r>
              <a:rPr dirty="0"/>
              <a:t>.</a:t>
            </a:r>
            <a:endParaRPr dirty="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dirty="0"/>
              <a:t>For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saving the computational costs</a:t>
            </a:r>
            <a:r>
              <a:rPr dirty="0"/>
              <a:t>, ALMuLa-mix first attempts to identify unlabeled samples with novel features by employing a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time-efficient feature-mixing</a:t>
            </a:r>
            <a:r>
              <a:rPr dirty="0">
                <a:solidFill>
                  <a:schemeClr val="tx2"/>
                </a:solidFill>
              </a:rPr>
              <a:t> method in conjunction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with label correlations</a:t>
            </a:r>
            <a:r>
              <a:rPr dirty="0"/>
              <a:t>.</a:t>
            </a:r>
            <a:r>
              <a:rPr lang="en-US" dirty="0"/>
              <a:t> </a:t>
            </a:r>
            <a:endParaRPr lang="en-US" dirty="0"/>
          </a:p>
          <a:p>
            <a:pPr marL="285750" indent="-285750">
              <a:buFont typeface="Wingdings" panose="05000000000000000000" charset="0"/>
              <a:buChar char="l"/>
            </a:pPr>
            <a:endParaRPr lang="en-US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dirty="0"/>
              <a:t>Regarding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the label imbalance</a:t>
            </a:r>
            <a:r>
              <a:rPr dirty="0"/>
              <a:t>, ALMuLa-mix then leverages</a:t>
            </a:r>
            <a:r>
              <a:rPr lang="en-US" dirty="0"/>
              <a:t> </a:t>
            </a:r>
            <a:r>
              <a:rPr dirty="0"/>
              <a:t>the minority class in the labeled set to select a small batch of</a:t>
            </a:r>
            <a:r>
              <a:rPr lang="en-US" dirty="0"/>
              <a:t> </a:t>
            </a:r>
            <a:r>
              <a:rPr dirty="0"/>
              <a:t>candidate unlabeled samples with greater inter-class diversity</a:t>
            </a:r>
            <a:r>
              <a:rPr lang="en-US" dirty="0"/>
              <a:t> </a:t>
            </a:r>
            <a:r>
              <a:rPr dirty="0"/>
              <a:t>from the candidates with novel features.</a:t>
            </a:r>
            <a:endParaRPr dirty="0"/>
          </a:p>
          <a:p>
            <a:pPr marL="285750" indent="-285750">
              <a:buFont typeface="Wingdings" panose="05000000000000000000" charset="0"/>
              <a:buChar char="l"/>
            </a:pPr>
            <a:endParaRPr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dirty="0"/>
              <a:t>Experimental results</a:t>
            </a:r>
            <a:r>
              <a:rPr lang="en-US" dirty="0"/>
              <a:t> </a:t>
            </a:r>
            <a:r>
              <a:rPr dirty="0"/>
              <a:t>on publicly available datasets show that ALMuLa-mix is superior to other strong</a:t>
            </a:r>
            <a:r>
              <a:rPr lang="en-US" dirty="0"/>
              <a:t> </a:t>
            </a:r>
            <a:r>
              <a:rPr dirty="0"/>
              <a:t>baselines for handling multi-label text</a:t>
            </a:r>
            <a:r>
              <a:rPr lang="en-US" dirty="0"/>
              <a:t> </a:t>
            </a:r>
            <a:r>
              <a:rPr dirty="0"/>
              <a:t>classification tasks.</a:t>
            </a:r>
            <a:endParaRPr dirty="0"/>
          </a:p>
        </p:txBody>
      </p:sp>
      <p:pic>
        <p:nvPicPr>
          <p:cNvPr id="10" name="图片 9" descr="01229CEC-FC22-48C1-B427-3D3527376D7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819865-EA764E9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983345" y="1004570"/>
            <a:ext cx="3166745" cy="316674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5627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6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98494" y="3404870"/>
            <a:ext cx="5796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listening!</a:t>
            </a:r>
            <a:endParaRPr lang="en-US" altLang="zh-CN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8825" y="4030345"/>
            <a:ext cx="30562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hanxueai@chinamobile.com</a:t>
            </a:r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6" name="图片 5" descr="51miz-E819865-EA764E9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>
            <a:alphaModFix amt="40000"/>
          </a:blip>
          <a:srcRect l="18321" t="16307"/>
          <a:stretch>
            <a:fillRect/>
          </a:stretch>
        </p:blipFill>
        <p:spPr>
          <a:xfrm>
            <a:off x="-635" y="1004570"/>
            <a:ext cx="5047615" cy="51720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5071110" y="885825"/>
            <a:ext cx="6096000" cy="744220"/>
            <a:chOff x="7958" y="2115"/>
            <a:chExt cx="9600" cy="1172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7958" y="2115"/>
              <a:ext cx="9600" cy="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4500"/>
                </a:lnSpc>
              </a:pPr>
              <a:r>
                <a:rPr kumimoji="1" lang="en-US" altLang="zh-CN" sz="2400" b="1" dirty="0">
                  <a:ln w="6350"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Background</a:t>
              </a:r>
              <a:endParaRPr kumimoji="1" lang="zh-CN" altLang="en-US" sz="2400" b="1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038" y="3167"/>
              <a:ext cx="8118" cy="120"/>
              <a:chOff x="8038" y="2927"/>
              <a:chExt cx="8118" cy="120"/>
            </a:xfrm>
          </p:grpSpPr>
          <p:cxnSp>
            <p:nvCxnSpPr>
              <p:cNvPr id="9" name="直线连接符 8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1199476" y="3711040"/>
            <a:ext cx="2504781" cy="2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35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en-US" altLang="zh-CN" sz="935" spc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4420" y="3002915"/>
            <a:ext cx="3291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/>
                </a:solidFill>
                <a:ea typeface="微软雅黑" panose="020B0503020204020204" pitchFamily="34" charset="-122"/>
                <a:cs typeface="+mn-lt"/>
              </a:rPr>
              <a:t>Outline</a:t>
            </a:r>
            <a:endParaRPr kumimoji="1" lang="en-US" altLang="zh-CN" sz="4000" b="1" spc="600" dirty="0">
              <a:solidFill>
                <a:schemeClr val="tx1"/>
              </a:solidFill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5071110" y="2002790"/>
            <a:ext cx="6096000" cy="668020"/>
            <a:chOff x="7958" y="3998"/>
            <a:chExt cx="9600" cy="1052"/>
          </a:xfrm>
        </p:grpSpPr>
        <p:sp>
          <p:nvSpPr>
            <p:cNvPr id="29" name="矩形 28"/>
            <p:cNvSpPr/>
            <p:nvPr>
              <p:custDataLst>
                <p:tags r:id="rId6"/>
              </p:custDataLst>
            </p:nvPr>
          </p:nvSpPr>
          <p:spPr>
            <a:xfrm>
              <a:off x="7958" y="3998"/>
              <a:ext cx="9600" cy="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4500"/>
                </a:lnSpc>
              </a:pPr>
              <a:r>
                <a:rPr kumimoji="1" lang="en-US" altLang="zh-CN" sz="2400" b="1" dirty="0">
                  <a:ln w="6350"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 Motivation</a:t>
              </a:r>
              <a:endParaRPr kumimoji="1" lang="zh-CN" altLang="en-US" sz="2400" b="1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38" y="4930"/>
              <a:ext cx="8118" cy="120"/>
              <a:chOff x="8038" y="2927"/>
              <a:chExt cx="8118" cy="120"/>
            </a:xfrm>
          </p:grpSpPr>
          <p:cxnSp>
            <p:nvCxnSpPr>
              <p:cNvPr id="37" name="直线连接符 8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矩形 37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rgbClr val="3C8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154" y="4927"/>
              <a:ext cx="8118" cy="120"/>
              <a:chOff x="8038" y="2927"/>
              <a:chExt cx="8118" cy="120"/>
            </a:xfrm>
          </p:grpSpPr>
          <p:cxnSp>
            <p:nvCxnSpPr>
              <p:cNvPr id="17" name="直线连接符 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1"/>
            </p:custDataLst>
          </p:nvPr>
        </p:nvGrpSpPr>
        <p:grpSpPr>
          <a:xfrm>
            <a:off x="5071110" y="3043555"/>
            <a:ext cx="6096000" cy="668020"/>
            <a:chOff x="7972" y="5878"/>
            <a:chExt cx="9600" cy="1052"/>
          </a:xfrm>
        </p:grpSpPr>
        <p:sp>
          <p:nvSpPr>
            <p:cNvPr id="26" name="矩形 25"/>
            <p:cNvSpPr/>
            <p:nvPr>
              <p:custDataLst>
                <p:tags r:id="rId12"/>
              </p:custDataLst>
            </p:nvPr>
          </p:nvSpPr>
          <p:spPr>
            <a:xfrm>
              <a:off x="7972" y="5878"/>
              <a:ext cx="9600" cy="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4500"/>
                </a:lnSpc>
              </a:pPr>
              <a:r>
                <a:rPr kumimoji="1" lang="en-US" altLang="zh-CN" sz="2400" b="1" dirty="0">
                  <a:ln w="6350"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 Methodology</a:t>
              </a:r>
              <a:endParaRPr kumimoji="1" lang="zh-CN" altLang="en-US" sz="2400" b="1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052" y="6810"/>
              <a:ext cx="8118" cy="120"/>
              <a:chOff x="8038" y="2927"/>
              <a:chExt cx="8118" cy="120"/>
            </a:xfrm>
          </p:grpSpPr>
          <p:cxnSp>
            <p:nvCxnSpPr>
              <p:cNvPr id="31" name="直线连接符 8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rgbClr val="3C8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8168" y="6807"/>
              <a:ext cx="8118" cy="120"/>
              <a:chOff x="8038" y="2927"/>
              <a:chExt cx="8118" cy="120"/>
            </a:xfrm>
          </p:grpSpPr>
          <p:cxnSp>
            <p:nvCxnSpPr>
              <p:cNvPr id="47" name="直线连接符 8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17"/>
            </p:custDataLst>
          </p:nvPr>
        </p:nvGrpSpPr>
        <p:grpSpPr>
          <a:xfrm>
            <a:off x="5071110" y="4084320"/>
            <a:ext cx="6096000" cy="668020"/>
            <a:chOff x="7986" y="7758"/>
            <a:chExt cx="9600" cy="1052"/>
          </a:xfrm>
        </p:grpSpPr>
        <p:sp>
          <p:nvSpPr>
            <p:cNvPr id="56" name="矩形 55"/>
            <p:cNvSpPr/>
            <p:nvPr>
              <p:custDataLst>
                <p:tags r:id="rId18"/>
              </p:custDataLst>
            </p:nvPr>
          </p:nvSpPr>
          <p:spPr>
            <a:xfrm>
              <a:off x="7986" y="7758"/>
              <a:ext cx="9600" cy="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4500"/>
                </a:lnSpc>
              </a:pPr>
              <a:r>
                <a:rPr kumimoji="1" lang="en-US" altLang="zh-CN" sz="2400" b="1" dirty="0">
                  <a:ln w="6350"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 Experiments</a:t>
              </a:r>
              <a:endParaRPr kumimoji="1" lang="zh-CN" altLang="en-US" sz="2400" b="1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8066" y="8690"/>
              <a:ext cx="8118" cy="120"/>
              <a:chOff x="8038" y="2927"/>
              <a:chExt cx="8118" cy="120"/>
            </a:xfrm>
          </p:grpSpPr>
          <p:cxnSp>
            <p:nvCxnSpPr>
              <p:cNvPr id="58" name="直线连接符 8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>
                <p:custDataLst>
                  <p:tags r:id="rId20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rgbClr val="3C8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182" y="8687"/>
              <a:ext cx="8118" cy="120"/>
              <a:chOff x="8038" y="2927"/>
              <a:chExt cx="8118" cy="120"/>
            </a:xfrm>
          </p:grpSpPr>
          <p:cxnSp>
            <p:nvCxnSpPr>
              <p:cNvPr id="61" name="直线连接符 8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矩形 6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23"/>
            </p:custDataLst>
          </p:nvPr>
        </p:nvGrpSpPr>
        <p:grpSpPr>
          <a:xfrm>
            <a:off x="5071110" y="5125085"/>
            <a:ext cx="6096000" cy="668020"/>
            <a:chOff x="7986" y="7758"/>
            <a:chExt cx="9600" cy="1052"/>
          </a:xfrm>
        </p:grpSpPr>
        <p:sp>
          <p:nvSpPr>
            <p:cNvPr id="14" name="矩形 13"/>
            <p:cNvSpPr/>
            <p:nvPr>
              <p:custDataLst>
                <p:tags r:id="rId24"/>
              </p:custDataLst>
            </p:nvPr>
          </p:nvSpPr>
          <p:spPr>
            <a:xfrm>
              <a:off x="7986" y="7758"/>
              <a:ext cx="9600" cy="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4500"/>
                </a:lnSpc>
              </a:pPr>
              <a:r>
                <a:rPr kumimoji="1" lang="en-US" altLang="zh-CN" sz="2400" b="1" dirty="0">
                  <a:ln w="6350">
                    <a:noFill/>
                  </a:ln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 Conclusion</a:t>
              </a:r>
              <a:endParaRPr kumimoji="1" lang="zh-CN" altLang="en-US" sz="2400" b="1" dirty="0">
                <a:ln w="6350"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066" y="8690"/>
              <a:ext cx="8118" cy="120"/>
              <a:chOff x="8038" y="2927"/>
              <a:chExt cx="8118" cy="120"/>
            </a:xfrm>
          </p:grpSpPr>
          <p:cxnSp>
            <p:nvCxnSpPr>
              <p:cNvPr id="19" name="直线连接符 8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>
                <p:custDataLst>
                  <p:tags r:id="rId26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rgbClr val="3C8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182" y="8687"/>
              <a:ext cx="8118" cy="120"/>
              <a:chOff x="8038" y="2927"/>
              <a:chExt cx="8118" cy="120"/>
            </a:xfrm>
          </p:grpSpPr>
          <p:cxnSp>
            <p:nvCxnSpPr>
              <p:cNvPr id="22" name="直线连接符 8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8038" y="3047"/>
                <a:ext cx="8118" cy="0"/>
              </a:xfrm>
              <a:prstGeom prst="line">
                <a:avLst/>
              </a:prstGeom>
              <a:ln>
                <a:solidFill>
                  <a:srgbClr val="3C8C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>
                <p:custDataLst>
                  <p:tags r:id="rId28"/>
                </p:custDataLst>
              </p:nvPr>
            </p:nvSpPr>
            <p:spPr>
              <a:xfrm flipV="1">
                <a:off x="8038" y="2927"/>
                <a:ext cx="5714" cy="1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 descr="51miz-E819865-EA764E9B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alphaModFix amt="30000"/>
          </a:blip>
          <a:srcRect l="17517" t="11991"/>
          <a:stretch>
            <a:fillRect/>
          </a:stretch>
        </p:blipFill>
        <p:spPr>
          <a:xfrm>
            <a:off x="0" y="0"/>
            <a:ext cx="5071110" cy="552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6643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00025" y="1080770"/>
            <a:ext cx="255397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090" y="1985645"/>
            <a:ext cx="1169606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/>
              <a:t>Active learning (AL)</a:t>
            </a:r>
            <a:r>
              <a:rPr lang="zh-CN" altLang="en-US" dirty="0"/>
              <a:t> aims to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reduce labeling costs</a:t>
            </a:r>
            <a:r>
              <a:rPr lang="zh-CN" altLang="en-US" dirty="0"/>
              <a:t> by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picking the most valuable samples to annotate</a:t>
            </a:r>
            <a:r>
              <a:rPr lang="zh-CN" altLang="en-US" dirty="0"/>
              <a:t> iteratively during the training process in order to improve predictive performance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00025" y="3294674"/>
            <a:ext cx="1050734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b="1" dirty="0"/>
              <a:t>Existing methods</a:t>
            </a:r>
            <a:r>
              <a:rPr lang="en-US" altLang="zh-CN" b="1" dirty="0"/>
              <a:t> </a:t>
            </a:r>
            <a:endParaRPr lang="en-US" altLang="zh-CN" b="1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/>
              <a:t>fail to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capture label correlations</a:t>
            </a:r>
            <a:r>
              <a:rPr lang="en-US" altLang="zh-CN" dirty="0"/>
              <a:t>, resulting in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label imbalances</a:t>
            </a:r>
            <a:r>
              <a:rPr lang="en-US" altLang="zh-CN" dirty="0"/>
              <a:t> in the selected samples</a:t>
            </a:r>
            <a:endParaRPr lang="en-US" altLang="zh-CN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/>
              <a:t>suffer significant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computing costs</a:t>
            </a:r>
            <a:r>
              <a:rPr lang="en-US" altLang="zh-CN" dirty="0"/>
              <a:t>, when analyzing the informative potential of unlabeled samples</a:t>
            </a:r>
            <a:endParaRPr lang="en-US" altLang="zh-CN" dirty="0"/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40510" y="4212066"/>
            <a:ext cx="9109710" cy="2440305"/>
            <a:chOff x="1540510" y="4274820"/>
            <a:chExt cx="9109710" cy="2440305"/>
          </a:xfrm>
        </p:grpSpPr>
        <p:pic>
          <p:nvPicPr>
            <p:cNvPr id="5" name="图片 4" descr="e55941ab55f6813a2b4cd4c5d18780d0_965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0510" y="4274820"/>
              <a:ext cx="9109710" cy="214693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411095" y="6408420"/>
              <a:ext cx="7298055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i="1"/>
                <a:t>Exploiting label correlations: an example of the</a:t>
              </a:r>
              <a:r>
                <a:rPr lang="en-US" altLang="zh-CN" sz="1400" b="1" i="1"/>
                <a:t> </a:t>
              </a:r>
              <a:r>
                <a:rPr lang="zh-CN" altLang="en-US" sz="1400" b="1" i="1"/>
                <a:t>Go emotions dataset</a:t>
              </a:r>
              <a:endParaRPr lang="zh-CN" altLang="en-US" sz="1400" b="1" i="1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2090" y="2757339"/>
            <a:ext cx="871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Challenging: </a:t>
            </a:r>
            <a:r>
              <a:rPr lang="en-US" altLang="zh-CN" sz="1600" dirty="0"/>
              <a:t>multi-label data usually exhibits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label space sparsity </a:t>
            </a:r>
            <a:r>
              <a:rPr lang="en-US" altLang="zh-CN" sz="1600" dirty="0"/>
              <a:t>and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high dimensionality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6643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69570" y="1080770"/>
            <a:ext cx="22148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Motivation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sp>
        <p:nvSpPr>
          <p:cNvPr id="6" name="文本框 15"/>
          <p:cNvSpPr txBox="1"/>
          <p:nvPr/>
        </p:nvSpPr>
        <p:spPr>
          <a:xfrm>
            <a:off x="551011" y="2581096"/>
            <a:ext cx="11089341" cy="42291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wrap="square" lIns="0" tIns="17780" r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How to select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most valuable samples to annotate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while saving computational cost?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551010" y="4258547"/>
            <a:ext cx="11089341" cy="42291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wrap="square" lIns="90170" tIns="17780" rIns="9017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 to mine the potential label correlations in multi-label data?</a:t>
            </a:r>
            <a:endParaRPr lang="en-US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244437" y="2631782"/>
            <a:ext cx="431708" cy="31553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rgbClr val="9BDFDD"/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9"/>
          <p:cNvSpPr/>
          <p:nvPr/>
        </p:nvSpPr>
        <p:spPr>
          <a:xfrm>
            <a:off x="244437" y="4310223"/>
            <a:ext cx="431708" cy="31553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rgbClr val="9BDFDD"/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664335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6743" y="1132175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Methodology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6695" y="2364740"/>
            <a:ext cx="1170686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dirty="0"/>
              <a:t>F</a:t>
            </a:r>
            <a:r>
              <a:rPr lang="zh-CN" altLang="en-US" dirty="0"/>
              <a:t>irst identify unlabeled samples with novel features by employing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a time-efficient feature-mixing method</a:t>
            </a:r>
            <a:r>
              <a:rPr lang="zh-CN" altLang="en-US" dirty="0"/>
              <a:t> in conjunction with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label correlations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dirty="0"/>
          </a:p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dirty="0">
                <a:sym typeface="+mn-ea"/>
              </a:rPr>
              <a:t>T</a:t>
            </a:r>
            <a:r>
              <a:rPr lang="zh-CN" altLang="en-US" dirty="0">
                <a:sym typeface="+mn-ea"/>
              </a:rPr>
              <a:t>hen leverages the minority class in the labeled set to select a small batch of candidate unlabeled samples out of the candidates with novel features, resulting in higher inter-class diversity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36855" y="1842770"/>
            <a:ext cx="21494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800" b="1">
                <a:ln w="15875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0"/>
                </a:gradFill>
                <a:effectLst/>
                <a:latin typeface="Calibri" panose="020F0502020204030204" charset="0"/>
                <a:ea typeface="汉仪正圆 55简" panose="00020600040101010101" charset="-122"/>
                <a:cs typeface="Calibri" panose="020F0502020204030204" charset="0"/>
              </a:rPr>
              <a:t>ALMuLa-mix</a:t>
            </a:r>
            <a:endParaRPr lang="zh-CN" altLang="en-US" sz="2800" b="1">
              <a:ln w="15875"/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0"/>
              </a:gradFill>
              <a:effectLst/>
              <a:latin typeface="Calibri" panose="020F0502020204030204" charset="0"/>
              <a:ea typeface="汉仪正圆 55简" panose="00020600040101010101" charset="-122"/>
              <a:cs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3560" y="4582160"/>
            <a:ext cx="107207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i="1" dirty="0"/>
              <a:t>capture both samples' novelty and diversity with label correlations, all while minimizing the</a:t>
            </a:r>
            <a:r>
              <a:rPr lang="en-US" altLang="zh-CN" sz="1600" i="1" dirty="0"/>
              <a:t> </a:t>
            </a:r>
            <a:r>
              <a:rPr lang="zh-CN" altLang="en-US" sz="1600" i="1" dirty="0"/>
              <a:t>computational burden</a:t>
            </a:r>
            <a:endParaRPr lang="zh-CN" altLang="en-US" sz="1600" i="1" dirty="0"/>
          </a:p>
        </p:txBody>
      </p:sp>
      <p:sp>
        <p:nvSpPr>
          <p:cNvPr id="9" name="箭头: 右 8"/>
          <p:cNvSpPr/>
          <p:nvPr/>
        </p:nvSpPr>
        <p:spPr>
          <a:xfrm>
            <a:off x="474345" y="4639310"/>
            <a:ext cx="304800" cy="222885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8"/>
          <p:cNvSpPr/>
          <p:nvPr/>
        </p:nvSpPr>
        <p:spPr>
          <a:xfrm rot="10800000">
            <a:off x="11024235" y="4639310"/>
            <a:ext cx="304800" cy="222885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01229CEC-FC22-48C1-B427-3D3527376D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  <p:pic>
        <p:nvPicPr>
          <p:cNvPr id="6" name="图片 5" descr="9046c3652f4eb3872dae6fda5ee568b0_3215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995" y="1052830"/>
            <a:ext cx="8763635" cy="4211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3620" y="5312410"/>
            <a:ext cx="968375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/>
              <a:t>two-stage sample acquisition strategy</a:t>
            </a:r>
            <a:endParaRPr lang="zh-CN" altLang="en-US" sz="2000" dirty="0"/>
          </a:p>
          <a:p>
            <a:pPr algn="l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Stage 1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: Use interpolations leveraging label correlations to measure the novelty of unlabeled samples. 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Stage 2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: Employ inter-class diversity combined with novelty to select the most informative samples.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305" y="6433185"/>
            <a:ext cx="1049782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1600" dirty="0" smtClean="0"/>
              <a:t>iteratively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select the unlabeled samples to annotate by oracles, and update the classifier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with the new labeled set</a:t>
            </a:r>
            <a:endParaRPr lang="zh-CN" altLang="en-US" sz="1600" dirty="0" smtClean="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7800" y="1080770"/>
            <a:ext cx="705675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1: label correlation-based sample novelty identification</a:t>
            </a:r>
            <a:endParaRPr lang="en-US" altLang="zh-CN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360" y="2056130"/>
            <a:ext cx="8763000" cy="4751705"/>
            <a:chOff x="2699" y="2185"/>
            <a:chExt cx="13800" cy="7483"/>
          </a:xfrm>
        </p:grpSpPr>
        <p:pic>
          <p:nvPicPr>
            <p:cNvPr id="6" name="图片 5" descr="9046c3652f4eb3872dae6fda5ee568b0_3215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" y="2185"/>
              <a:ext cx="13801" cy="6632"/>
            </a:xfrm>
            <a:prstGeom prst="rect">
              <a:avLst/>
            </a:prstGeom>
          </p:spPr>
        </p:pic>
        <p:pic>
          <p:nvPicPr>
            <p:cNvPr id="14" name="图片 13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5832" y="8296"/>
              <a:ext cx="1574" cy="1171"/>
            </a:xfrm>
            <a:prstGeom prst="rect">
              <a:avLst/>
            </a:prstGeom>
          </p:spPr>
        </p:pic>
        <p:pic>
          <p:nvPicPr>
            <p:cNvPr id="8" name="图片 7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8462" y="8296"/>
              <a:ext cx="1574" cy="1171"/>
            </a:xfrm>
            <a:prstGeom prst="rect">
              <a:avLst/>
            </a:prstGeom>
          </p:spPr>
        </p:pic>
        <p:pic>
          <p:nvPicPr>
            <p:cNvPr id="9" name="图片 8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2" y="4672"/>
              <a:ext cx="1574" cy="1171"/>
            </a:xfrm>
            <a:prstGeom prst="rect">
              <a:avLst/>
            </a:prstGeom>
          </p:spPr>
        </p:pic>
        <p:pic>
          <p:nvPicPr>
            <p:cNvPr id="10" name="图片 9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2" y="3236"/>
              <a:ext cx="1574" cy="1171"/>
            </a:xfrm>
            <a:prstGeom prst="rect">
              <a:avLst/>
            </a:prstGeom>
          </p:spPr>
        </p:pic>
        <p:pic>
          <p:nvPicPr>
            <p:cNvPr id="13" name="图片 12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3" y="4100"/>
              <a:ext cx="1574" cy="1171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77800" y="1449070"/>
            <a:ext cx="813308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/>
              <a:t>the difference between the representation features of the unlabeled and labeled samples</a:t>
            </a:r>
            <a:endParaRPr lang="zh-CN" altLang="en-US" sz="1400" b="1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/>
              <a:t>the gradient of the classifier with respect to the characteristics at the unlabeled sample</a:t>
            </a:r>
            <a:r>
              <a:rPr lang="en-US" altLang="zh-CN" sz="1400" b="1" dirty="0"/>
              <a:t>s</a:t>
            </a:r>
            <a:endParaRPr lang="en-US" altLang="zh-CN" sz="1400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27" y="4354008"/>
            <a:ext cx="2949386" cy="3388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16027" y="4014816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weighted-average anchor:</a:t>
            </a:r>
            <a:endParaRPr lang="zh-CN" altLang="en-US" sz="14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83101" y="5041884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interpolated feature representation</a:t>
            </a:r>
            <a:endParaRPr lang="en-US" altLang="zh-CN" sz="1400" b="1" i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its prediction distribution</a:t>
            </a:r>
            <a:endParaRPr lang="zh-CN" altLang="en-US" sz="1400" b="1" i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83101" y="1985516"/>
            <a:ext cx="25666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i="1" dirty="0">
                <a:solidFill>
                  <a:schemeClr val="accent5">
                    <a:lumMod val="50000"/>
                  </a:schemeClr>
                </a:solidFill>
              </a:rPr>
              <a:t>For each unlabeled sample j</a:t>
            </a:r>
            <a:endParaRPr lang="en-US" altLang="zh-CN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104" y="5047834"/>
            <a:ext cx="213378" cy="31244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55" y="5275489"/>
            <a:ext cx="289585" cy="281964"/>
          </a:xfrm>
          <a:prstGeom prst="rect">
            <a:avLst/>
          </a:prstGeom>
        </p:spPr>
      </p:pic>
      <p:pic>
        <p:nvPicPr>
          <p:cNvPr id="28" name="图片 27" descr="文本&#10;&#10;描述已自动生成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/>
          <a:stretch>
            <a:fillRect/>
          </a:stretch>
        </p:blipFill>
        <p:spPr>
          <a:xfrm>
            <a:off x="9001031" y="5481079"/>
            <a:ext cx="2536243" cy="745982"/>
          </a:xfrm>
          <a:prstGeom prst="rect">
            <a:avLst/>
          </a:prstGeom>
        </p:spPr>
      </p:pic>
      <p:sp>
        <p:nvSpPr>
          <p:cNvPr id="30" name="箭头: 右 8"/>
          <p:cNvSpPr/>
          <p:nvPr/>
        </p:nvSpPr>
        <p:spPr>
          <a:xfrm rot="5400000">
            <a:off x="10231373" y="4808153"/>
            <a:ext cx="264148" cy="16136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16026" y="2334424"/>
            <a:ext cx="2116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label frequency matrix F</a:t>
            </a:r>
            <a:endParaRPr lang="zh-CN" altLang="en-US" sz="1400" b="1" i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8992426" y="2563211"/>
                <a:ext cx="1498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426" y="2563211"/>
                <a:ext cx="1498294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13" t="-104" r="35" b="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/>
        </p:nvSpPr>
        <p:spPr>
          <a:xfrm>
            <a:off x="8941435" y="2990800"/>
            <a:ext cx="2432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average embedding anchor set</a:t>
            </a:r>
            <a:endParaRPr lang="zh-CN" altLang="en-US" sz="1400" b="1" i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>
            <a:fillRect/>
          </a:stretch>
        </p:blipFill>
        <p:spPr>
          <a:xfrm>
            <a:off x="9016026" y="3272155"/>
            <a:ext cx="2432076" cy="264253"/>
          </a:xfrm>
          <a:prstGeom prst="rect">
            <a:avLst/>
          </a:prstGeom>
        </p:spPr>
      </p:pic>
      <p:sp>
        <p:nvSpPr>
          <p:cNvPr id="39" name="箭头: 右 8"/>
          <p:cNvSpPr/>
          <p:nvPr/>
        </p:nvSpPr>
        <p:spPr>
          <a:xfrm rot="5400000">
            <a:off x="10231373" y="3749427"/>
            <a:ext cx="264148" cy="16136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7800" y="1080770"/>
            <a:ext cx="705675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1: label correlation-based sample novelty identification</a:t>
            </a:r>
            <a:endParaRPr lang="en-US" altLang="zh-CN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360" y="2056130"/>
            <a:ext cx="8763635" cy="4752340"/>
            <a:chOff x="2699" y="2185"/>
            <a:chExt cx="13801" cy="7484"/>
          </a:xfrm>
        </p:grpSpPr>
        <p:pic>
          <p:nvPicPr>
            <p:cNvPr id="6" name="图片 5" descr="9046c3652f4eb3872dae6fda5ee568b0_3215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" y="2185"/>
              <a:ext cx="13801" cy="6632"/>
            </a:xfrm>
            <a:prstGeom prst="rect">
              <a:avLst/>
            </a:prstGeom>
          </p:spPr>
        </p:pic>
        <p:pic>
          <p:nvPicPr>
            <p:cNvPr id="14" name="图片 13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4063" y="8296"/>
              <a:ext cx="1574" cy="1171"/>
            </a:xfrm>
            <a:prstGeom prst="rect">
              <a:avLst/>
            </a:prstGeom>
          </p:spPr>
        </p:pic>
        <p:pic>
          <p:nvPicPr>
            <p:cNvPr id="8" name="图片 7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1217" y="8296"/>
              <a:ext cx="1574" cy="1171"/>
            </a:xfrm>
            <a:prstGeom prst="rect">
              <a:avLst/>
            </a:prstGeom>
          </p:spPr>
        </p:pic>
        <p:pic>
          <p:nvPicPr>
            <p:cNvPr id="9" name="图片 8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9" y="3077"/>
              <a:ext cx="1574" cy="1171"/>
            </a:xfrm>
            <a:prstGeom prst="rect">
              <a:avLst/>
            </a:prstGeom>
          </p:spPr>
        </p:pic>
        <p:pic>
          <p:nvPicPr>
            <p:cNvPr id="13" name="图片 12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9" y="5178"/>
              <a:ext cx="1574" cy="1171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77800" y="1449070"/>
            <a:ext cx="813308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/>
              <a:t>the difference between the representation features of the unlabeled and labeled samples</a:t>
            </a:r>
            <a:endParaRPr lang="zh-CN" altLang="en-US" sz="1400" b="1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/>
              <a:t>the gradient of the classifier with respect to the characteristics at the unlabeled sample</a:t>
            </a:r>
            <a:r>
              <a:rPr lang="en-US" altLang="zh-CN" sz="1400" b="1" dirty="0"/>
              <a:t>s</a:t>
            </a:r>
            <a:endParaRPr lang="en-US" altLang="zh-CN" sz="1400" b="1" dirty="0"/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9053492" y="3953856"/>
            <a:ext cx="11163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Pseudo label</a:t>
            </a:r>
            <a:endParaRPr lang="zh-CN" altLang="en-US" sz="14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83101" y="1985516"/>
            <a:ext cx="25666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i="1" dirty="0">
                <a:solidFill>
                  <a:schemeClr val="accent5">
                    <a:lumMod val="50000"/>
                  </a:schemeClr>
                </a:solidFill>
              </a:rPr>
              <a:t>For each unlabeled sample j</a:t>
            </a:r>
            <a:endParaRPr lang="en-US" altLang="zh-CN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箭头: 右 8"/>
          <p:cNvSpPr/>
          <p:nvPr>
            <p:custDataLst>
              <p:tags r:id="rId8"/>
            </p:custDataLst>
          </p:nvPr>
        </p:nvSpPr>
        <p:spPr>
          <a:xfrm rot="5400000">
            <a:off x="10221213" y="3810387"/>
            <a:ext cx="264148" cy="16136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73185" y="2496820"/>
            <a:ext cx="2607310" cy="30670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l"/>
            <a:r>
              <a:rPr lang="en-US" altLang="zh-CN" sz="1400" b="1" i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hyper-parameter Threshold T</a:t>
            </a:r>
            <a:endParaRPr lang="zh-CN" altLang="en-US" dirty="0" smtClean="0"/>
          </a:p>
        </p:txBody>
      </p:sp>
      <p:sp>
        <p:nvSpPr>
          <p:cNvPr id="7" name="左大括号 6"/>
          <p:cNvSpPr/>
          <p:nvPr>
            <p:custDataLst>
              <p:tags r:id="rId9"/>
            </p:custDataLst>
          </p:nvPr>
        </p:nvSpPr>
        <p:spPr>
          <a:xfrm>
            <a:off x="9134475" y="2841625"/>
            <a:ext cx="247015" cy="864235"/>
          </a:xfrm>
          <a:prstGeom prst="lef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>
            <p:custDataLst>
              <p:tags r:id="rId10"/>
            </p:custDataLst>
          </p:nvPr>
        </p:nvGrpSpPr>
        <p:grpSpPr>
          <a:xfrm>
            <a:off x="9418320" y="2742565"/>
            <a:ext cx="2047875" cy="345440"/>
            <a:chOff x="14832" y="4319"/>
            <a:chExt cx="3225" cy="5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5270" y="4429"/>
                  <a:ext cx="2787" cy="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:pPr algn="l"/>
                  <a:r>
                    <a:rPr lang="en-US" altLang="zh-CN" sz="1200" b="1" dirty="0" smtClean="0"/>
                    <a:t>&lt; </a:t>
                  </a:r>
                  <a:r>
                    <a:rPr lang="en-US" altLang="zh-CN" sz="1200" b="1" i="1" dirty="0" smtClean="0"/>
                    <a:t>T,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</m:oMath>
                  </a14:m>
                  <a:r>
                    <a:rPr lang="en-US" altLang="zh-CN" sz="1200" b="1" i="1" dirty="0" smtClean="0"/>
                    <a:t> label of  j is 0</a:t>
                  </a:r>
                  <a:endParaRPr lang="en-US" altLang="zh-CN" sz="1200" b="1" i="1" dirty="0" smtClean="0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5270" y="4429"/>
                  <a:ext cx="2787" cy="434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图片 23" descr="4bc9a834bed2919e37e83537e3f65c21_176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r="10069" b="5556"/>
            <a:stretch>
              <a:fillRect/>
            </a:stretch>
          </p:blipFill>
          <p:spPr>
            <a:xfrm>
              <a:off x="14832" y="4319"/>
              <a:ext cx="518" cy="544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>
            <p:custDataLst>
              <p:tags r:id="rId16"/>
            </p:custDataLst>
          </p:nvPr>
        </p:nvGrpSpPr>
        <p:grpSpPr>
          <a:xfrm>
            <a:off x="9381490" y="3406140"/>
            <a:ext cx="2047875" cy="345440"/>
            <a:chOff x="14832" y="4319"/>
            <a:chExt cx="3225" cy="5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5270" y="4429"/>
                  <a:ext cx="2787" cy="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:pPr algn="l"/>
                  <a:r>
                    <a:rPr lang="en-US" altLang="zh-CN" sz="1200" b="1" dirty="0" smtClean="0"/>
                    <a:t>&gt; </a:t>
                  </a:r>
                  <a:r>
                    <a:rPr lang="en-US" altLang="zh-CN" sz="1200" b="1" i="1" dirty="0" smtClean="0"/>
                    <a:t>T,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1200" b="1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</m:oMath>
                  </a14:m>
                  <a:r>
                    <a:rPr lang="en-US" altLang="zh-CN" sz="1200" b="1" i="1" dirty="0" smtClean="0"/>
                    <a:t> label of  j is 1</a:t>
                  </a:r>
                  <a:endParaRPr lang="en-US" altLang="zh-CN" sz="1200" b="1" i="1" dirty="0" smtClean="0"/>
                </a:p>
              </p:txBody>
            </p:sp>
          </mc:Choice>
          <mc:Fallback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15270" y="4429"/>
                  <a:ext cx="2787" cy="434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图片 36" descr="4bc9a834bed2919e37e83537e3f65c21_176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5"/>
            <a:srcRect r="10069" b="5556"/>
            <a:stretch>
              <a:fillRect/>
            </a:stretch>
          </p:blipFill>
          <p:spPr>
            <a:xfrm>
              <a:off x="14832" y="4319"/>
              <a:ext cx="518" cy="544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>
            <p:custDataLst>
              <p:tags r:id="rId21"/>
            </p:custDataLst>
          </p:nvPr>
        </p:nvGrpSpPr>
        <p:grpSpPr>
          <a:xfrm>
            <a:off x="9152890" y="4192905"/>
            <a:ext cx="1591310" cy="271145"/>
            <a:chOff x="14622" y="6795"/>
            <a:chExt cx="2506" cy="427"/>
          </a:xfrm>
        </p:grpSpPr>
        <p:pic>
          <p:nvPicPr>
            <p:cNvPr id="40" name="图片 3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clrChange>
                <a:clrFrom>
                  <a:srgbClr val="FEFBFC">
                    <a:alpha val="100000"/>
                  </a:srgbClr>
                </a:clrFrom>
                <a:clrTo>
                  <a:srgbClr val="FEFBFC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22" y="6795"/>
              <a:ext cx="457" cy="42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>
              <p:custDataLst>
                <p:tags r:id="rId24"/>
              </p:custDataLst>
            </p:nvPr>
          </p:nvSpPr>
          <p:spPr>
            <a:xfrm>
              <a:off x="14784" y="6857"/>
              <a:ext cx="2344" cy="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sz="900" b="1" dirty="0" smtClean="0"/>
                <a:t>(without interpolation)</a:t>
              </a:r>
              <a:endParaRPr lang="en-US" altLang="zh-CN" sz="900" b="1" dirty="0" smtClean="0"/>
            </a:p>
          </p:txBody>
        </p:sp>
      </p:grpSp>
      <p:pic>
        <p:nvPicPr>
          <p:cNvPr id="43" name="图片 42" descr="bb4f19514742ba87401a268f0cd85fa4_285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clrChange>
              <a:clrFrom>
                <a:srgbClr val="FEFBFC">
                  <a:alpha val="100000"/>
                </a:srgbClr>
              </a:clrFrom>
              <a:clrTo>
                <a:srgbClr val="FE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3210" y="4422775"/>
            <a:ext cx="199390" cy="345440"/>
          </a:xfrm>
          <a:prstGeom prst="rect">
            <a:avLst/>
          </a:prstGeom>
        </p:spPr>
      </p:pic>
      <p:sp>
        <p:nvSpPr>
          <p:cNvPr id="44" name="文本框 43"/>
          <p:cNvSpPr txBox="1"/>
          <p:nvPr>
            <p:custDataLst>
              <p:tags r:id="rId27"/>
            </p:custDataLst>
          </p:nvPr>
        </p:nvSpPr>
        <p:spPr>
          <a:xfrm>
            <a:off x="9286240" y="4490720"/>
            <a:ext cx="1257300" cy="2298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900" b="1" dirty="0" smtClean="0"/>
              <a:t>(with interpolation)</a:t>
            </a:r>
            <a:endParaRPr lang="en-US" altLang="zh-CN" sz="900" b="1" dirty="0" smtClean="0"/>
          </a:p>
        </p:txBody>
      </p:sp>
      <p:sp>
        <p:nvSpPr>
          <p:cNvPr id="45" name="文本框 44"/>
          <p:cNvSpPr txBox="1"/>
          <p:nvPr>
            <p:custDataLst>
              <p:tags r:id="rId28"/>
            </p:custDataLst>
          </p:nvPr>
        </p:nvSpPr>
        <p:spPr>
          <a:xfrm>
            <a:off x="8910711" y="5011291"/>
            <a:ext cx="32626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 b="1" i="1" dirty="0">
                <a:solidFill>
                  <a:schemeClr val="accent5">
                    <a:lumMod val="50000"/>
                  </a:schemeClr>
                </a:solidFill>
              </a:rPr>
              <a:t>Especially, T is dynamically updated</a:t>
            </a:r>
            <a:endParaRPr lang="en-US" altLang="zh-CN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6" name="图片 45" descr="3881e7be29015a2583260207a113d7b8_10253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8880" y="5213985"/>
            <a:ext cx="3373755" cy="379095"/>
          </a:xfrm>
          <a:prstGeom prst="rect">
            <a:avLst/>
          </a:prstGeom>
        </p:spPr>
      </p:pic>
      <p:pic>
        <p:nvPicPr>
          <p:cNvPr id="47" name="图片 46" descr="a092e4d2dd76921008a7f1adb7692dfb_61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10955" y="5608955"/>
            <a:ext cx="3253740" cy="464820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0" y="-3175"/>
            <a:ext cx="12192000" cy="1007110"/>
            <a:chOff x="0" y="-5"/>
            <a:chExt cx="19200" cy="1586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-5"/>
              <a:ext cx="19200" cy="1587"/>
              <a:chOff x="-1" y="1601"/>
              <a:chExt cx="19200" cy="195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1" y="1601"/>
                <a:ext cx="19200" cy="19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底"/>
              <p:cNvPicPr>
                <a:picLocks noChangeAspect="1"/>
              </p:cNvPicPr>
              <p:nvPr/>
            </p:nvPicPr>
            <p:blipFill>
              <a:blip r:embed="rId1">
                <a:biLevel thresh="50000"/>
              </a:blip>
              <a:stretch>
                <a:fillRect/>
              </a:stretch>
            </p:blipFill>
            <p:spPr>
              <a:xfrm>
                <a:off x="-1" y="1641"/>
                <a:ext cx="9092" cy="1919"/>
              </a:xfrm>
              <a:prstGeom prst="rect">
                <a:avLst/>
              </a:prstGeom>
            </p:spPr>
          </p:pic>
          <p:pic>
            <p:nvPicPr>
              <p:cNvPr id="12" name="图片 11" descr="底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  <a:alpha val="0"/>
                    </a:srgbClr>
                  </a:clrTo>
                </a:clrChange>
                <a:biLevel thresh="50000"/>
              </a:blip>
              <a:stretch>
                <a:fillRect/>
              </a:stretch>
            </p:blipFill>
            <p:spPr>
              <a:xfrm>
                <a:off x="10662" y="1634"/>
                <a:ext cx="8537" cy="1926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图片 2" descr="jiuti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" y="296"/>
              <a:ext cx="4380" cy="96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 rot="10800000">
            <a:off x="-635" y="6770370"/>
            <a:ext cx="12192635" cy="95885"/>
          </a:xfrm>
          <a:prstGeom prst="rect">
            <a:avLst/>
          </a:prstGeom>
          <a:gradFill>
            <a:gsLst>
              <a:gs pos="0">
                <a:srgbClr val="893CC4"/>
              </a:gs>
              <a:gs pos="24000">
                <a:srgbClr val="C383FA"/>
              </a:gs>
              <a:gs pos="50000">
                <a:srgbClr val="EED4FD"/>
              </a:gs>
              <a:gs pos="7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7800" y="1080770"/>
            <a:ext cx="705675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1: label correlation-based sample novelty identification</a:t>
            </a:r>
            <a:endParaRPr lang="en-US" altLang="zh-CN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3210" y="2011045"/>
            <a:ext cx="4848860" cy="2647950"/>
            <a:chOff x="4922" y="2437"/>
            <a:chExt cx="7636" cy="4170"/>
          </a:xfrm>
        </p:grpSpPr>
        <p:pic>
          <p:nvPicPr>
            <p:cNvPr id="6" name="图片 5" descr="9046c3652f4eb3872dae6fda5ee568b0_321504"/>
            <p:cNvPicPr>
              <a:picLocks noChangeAspect="1"/>
            </p:cNvPicPr>
            <p:nvPr/>
          </p:nvPicPr>
          <p:blipFill>
            <a:blip r:embed="rId5"/>
            <a:srcRect l="16108" t="3800" r="29259" b="35691"/>
            <a:stretch>
              <a:fillRect/>
            </a:stretch>
          </p:blipFill>
          <p:spPr>
            <a:xfrm>
              <a:off x="4922" y="2437"/>
              <a:ext cx="7540" cy="4013"/>
            </a:xfrm>
            <a:prstGeom prst="rect">
              <a:avLst/>
            </a:prstGeom>
          </p:spPr>
        </p:pic>
        <p:pic>
          <p:nvPicPr>
            <p:cNvPr id="9" name="图片 8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0419" y="5234"/>
              <a:ext cx="1574" cy="1171"/>
            </a:xfrm>
            <a:prstGeom prst="rect">
              <a:avLst/>
            </a:prstGeom>
          </p:spPr>
        </p:pic>
        <p:pic>
          <p:nvPicPr>
            <p:cNvPr id="13" name="图片 12" descr="51miz-E151408-B2A547A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1185" y="4911"/>
              <a:ext cx="1574" cy="1171"/>
            </a:xfrm>
            <a:prstGeom prst="rect">
              <a:avLst/>
            </a:prstGeom>
          </p:spPr>
        </p:pic>
      </p:grpSp>
      <p:pic>
        <p:nvPicPr>
          <p:cNvPr id="48" name="图片 47" descr="817545eca4c2e315aad7bb6bc75d7e81_392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045" y="2208530"/>
            <a:ext cx="6816725" cy="2153285"/>
          </a:xfrm>
          <a:prstGeom prst="rect">
            <a:avLst/>
          </a:prstGeom>
        </p:spPr>
      </p:pic>
      <p:pic>
        <p:nvPicPr>
          <p:cNvPr id="10" name="图片 9" descr="51miz-E151408-B2A547A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470" y="2396490"/>
            <a:ext cx="999490" cy="743585"/>
          </a:xfrm>
          <a:prstGeom prst="rect">
            <a:avLst/>
          </a:prstGeom>
        </p:spPr>
      </p:pic>
      <p:pic>
        <p:nvPicPr>
          <p:cNvPr id="17" name="图片 16" descr="51miz-E151408-B2A547A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470" y="3738245"/>
            <a:ext cx="999490" cy="7435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096000" y="4502150"/>
            <a:ext cx="499618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l"/>
            <a:r>
              <a:rPr lang="zh-CN" altLang="en-US" sz="1400" i="1" dirty="0" smtClean="0"/>
              <a:t>An example of how to calculate the inconsistencies</a:t>
            </a:r>
            <a:r>
              <a:rPr lang="en-US" altLang="zh-CN" sz="1400" i="1" dirty="0" smtClean="0"/>
              <a:t> </a:t>
            </a:r>
            <a:r>
              <a:rPr lang="zh-CN" altLang="en-US" sz="1400" i="1" dirty="0" smtClean="0"/>
              <a:t>matrix </a:t>
            </a:r>
            <a:r>
              <a:rPr lang="zh-CN" altLang="en-US" sz="1400" b="1" i="1" dirty="0" smtClean="0"/>
              <a:t>D</a:t>
            </a:r>
            <a:r>
              <a:rPr lang="zh-CN" altLang="en-US" sz="1400" i="1" dirty="0" smtClean="0"/>
              <a:t> and finally get the novelty scores </a:t>
            </a:r>
            <a:r>
              <a:rPr lang="zh-CN" altLang="en-US" sz="1400" b="1" i="1" dirty="0" smtClean="0"/>
              <a:t>S</a:t>
            </a:r>
            <a:r>
              <a:rPr lang="zh-CN" altLang="en-US" sz="1400" i="1" dirty="0" smtClean="0"/>
              <a:t> of unlabeled</a:t>
            </a:r>
            <a:r>
              <a:rPr lang="en-US" altLang="zh-CN" sz="1400" i="1" dirty="0" smtClean="0"/>
              <a:t> </a:t>
            </a:r>
            <a:r>
              <a:rPr lang="zh-CN" altLang="en-US" sz="1400" i="1" dirty="0" smtClean="0"/>
              <a:t>samples.</a:t>
            </a:r>
            <a:endParaRPr lang="zh-CN" altLang="en-US" sz="1400" i="1" dirty="0" smtClean="0"/>
          </a:p>
        </p:txBody>
      </p:sp>
      <p:sp>
        <p:nvSpPr>
          <p:cNvPr id="20" name="文本框 19"/>
          <p:cNvSpPr txBox="1"/>
          <p:nvPr/>
        </p:nvSpPr>
        <p:spPr>
          <a:xfrm>
            <a:off x="1397000" y="5177790"/>
            <a:ext cx="9398635" cy="33718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l"/>
            <a:r>
              <a:rPr lang="en-US" altLang="zh-CN" sz="1600" b="1" dirty="0" smtClean="0">
                <a:sym typeface="+mn-ea"/>
              </a:rPr>
              <a:t>inconsistencies matrix</a:t>
            </a:r>
            <a:r>
              <a:rPr lang="en-US" altLang="zh-CN" sz="1600" i="1" dirty="0" smtClean="0">
                <a:sym typeface="+mn-ea"/>
              </a:rPr>
              <a:t> </a:t>
            </a:r>
            <a:r>
              <a:rPr lang="en-US" altLang="zh-CN" sz="1600" b="1" i="1" dirty="0" smtClean="0"/>
              <a:t>D</a:t>
            </a:r>
            <a:r>
              <a:rPr lang="en-US" altLang="zh-CN" sz="1600" dirty="0" smtClean="0"/>
              <a:t>: </a:t>
            </a:r>
            <a:r>
              <a:rPr lang="zh-CN" altLang="en-US" sz="1600" dirty="0" smtClean="0"/>
              <a:t>the unlabeled sample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possesses novel features for the relevant class</a:t>
            </a:r>
            <a:endParaRPr lang="zh-CN" altLang="en-US" sz="1600" dirty="0" smtClean="0"/>
          </a:p>
        </p:txBody>
      </p:sp>
      <p:sp>
        <p:nvSpPr>
          <p:cNvPr id="23" name="箭头: 右 8"/>
          <p:cNvSpPr/>
          <p:nvPr/>
        </p:nvSpPr>
        <p:spPr>
          <a:xfrm rot="5400000">
            <a:off x="5501602" y="5623902"/>
            <a:ext cx="431708" cy="315536"/>
          </a:xfrm>
          <a:custGeom>
            <a:avLst/>
            <a:gdLst>
              <a:gd name="connsiteX0" fmla="*/ 0 w 431708"/>
              <a:gd name="connsiteY0" fmla="*/ 78884 h 315536"/>
              <a:gd name="connsiteX1" fmla="*/ 273940 w 431708"/>
              <a:gd name="connsiteY1" fmla="*/ 78884 h 315536"/>
              <a:gd name="connsiteX2" fmla="*/ 273940 w 431708"/>
              <a:gd name="connsiteY2" fmla="*/ 0 h 315536"/>
              <a:gd name="connsiteX3" fmla="*/ 431708 w 431708"/>
              <a:gd name="connsiteY3" fmla="*/ 157768 h 315536"/>
              <a:gd name="connsiteX4" fmla="*/ 273940 w 431708"/>
              <a:gd name="connsiteY4" fmla="*/ 315536 h 315536"/>
              <a:gd name="connsiteX5" fmla="*/ 273940 w 431708"/>
              <a:gd name="connsiteY5" fmla="*/ 236652 h 315536"/>
              <a:gd name="connsiteX6" fmla="*/ 0 w 431708"/>
              <a:gd name="connsiteY6" fmla="*/ 236652 h 315536"/>
              <a:gd name="connsiteX7" fmla="*/ 0 w 431708"/>
              <a:gd name="connsiteY7" fmla="*/ 78884 h 31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708" h="315536" fill="none" extrusionOk="0">
                <a:moveTo>
                  <a:pt x="0" y="78884"/>
                </a:moveTo>
                <a:cubicBezTo>
                  <a:pt x="106148" y="87197"/>
                  <a:pt x="192981" y="89831"/>
                  <a:pt x="273940" y="78884"/>
                </a:cubicBezTo>
                <a:cubicBezTo>
                  <a:pt x="272161" y="55979"/>
                  <a:pt x="275496" y="33927"/>
                  <a:pt x="273940" y="0"/>
                </a:cubicBezTo>
                <a:cubicBezTo>
                  <a:pt x="309768" y="38322"/>
                  <a:pt x="361621" y="74233"/>
                  <a:pt x="431708" y="157768"/>
                </a:cubicBezTo>
                <a:cubicBezTo>
                  <a:pt x="371465" y="205361"/>
                  <a:pt x="336686" y="265597"/>
                  <a:pt x="273940" y="315536"/>
                </a:cubicBezTo>
                <a:cubicBezTo>
                  <a:pt x="270112" y="294945"/>
                  <a:pt x="270448" y="254951"/>
                  <a:pt x="273940" y="236652"/>
                </a:cubicBezTo>
                <a:cubicBezTo>
                  <a:pt x="163477" y="225158"/>
                  <a:pt x="93424" y="225668"/>
                  <a:pt x="0" y="236652"/>
                </a:cubicBezTo>
                <a:cubicBezTo>
                  <a:pt x="-3551" y="164071"/>
                  <a:pt x="1417" y="157474"/>
                  <a:pt x="0" y="78884"/>
                </a:cubicBezTo>
                <a:close/>
              </a:path>
              <a:path w="431708" h="315536" stroke="0" extrusionOk="0">
                <a:moveTo>
                  <a:pt x="0" y="78884"/>
                </a:moveTo>
                <a:cubicBezTo>
                  <a:pt x="101127" y="69284"/>
                  <a:pt x="217529" y="78006"/>
                  <a:pt x="273940" y="78884"/>
                </a:cubicBezTo>
                <a:cubicBezTo>
                  <a:pt x="272150" y="53114"/>
                  <a:pt x="272929" y="16956"/>
                  <a:pt x="273940" y="0"/>
                </a:cubicBezTo>
                <a:cubicBezTo>
                  <a:pt x="326274" y="50983"/>
                  <a:pt x="381753" y="116341"/>
                  <a:pt x="431708" y="157768"/>
                </a:cubicBezTo>
                <a:cubicBezTo>
                  <a:pt x="388334" y="189268"/>
                  <a:pt x="330031" y="266375"/>
                  <a:pt x="273940" y="315536"/>
                </a:cubicBezTo>
                <a:cubicBezTo>
                  <a:pt x="277322" y="290061"/>
                  <a:pt x="272449" y="255503"/>
                  <a:pt x="273940" y="236652"/>
                </a:cubicBezTo>
                <a:cubicBezTo>
                  <a:pt x="213838" y="246866"/>
                  <a:pt x="128051" y="229082"/>
                  <a:pt x="0" y="236652"/>
                </a:cubicBezTo>
                <a:cubicBezTo>
                  <a:pt x="-892" y="183050"/>
                  <a:pt x="-5391" y="133723"/>
                  <a:pt x="0" y="78884"/>
                </a:cubicBezTo>
                <a:close/>
              </a:path>
            </a:pathLst>
          </a:custGeom>
          <a:solidFill>
            <a:srgbClr val="9BDFDD"/>
          </a:solidFill>
          <a:ln w="19050"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645660" y="6048375"/>
            <a:ext cx="2200275" cy="36830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l"/>
            <a:r>
              <a:rPr lang="zh-CN" altLang="en-US" b="1" dirty="0" smtClean="0"/>
              <a:t>novelty scores </a:t>
            </a:r>
            <a:r>
              <a:rPr lang="zh-CN" altLang="en-US" b="1" i="1" dirty="0" smtClean="0"/>
              <a:t>S</a:t>
            </a:r>
            <a:endParaRPr lang="zh-CN" altLang="en-US" dirty="0" smtClean="0"/>
          </a:p>
        </p:txBody>
      </p:sp>
      <p:sp>
        <p:nvSpPr>
          <p:cNvPr id="28" name="文本框 27"/>
          <p:cNvSpPr txBox="1"/>
          <p:nvPr/>
        </p:nvSpPr>
        <p:spPr>
          <a:xfrm>
            <a:off x="5875020" y="5612765"/>
            <a:ext cx="71056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SUM</a:t>
            </a:r>
            <a:endParaRPr lang="en-US" altLang="zh-CN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图片 29" descr="01229CEC-FC22-48C1-B427-3D3527376D7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298" r="2867" b="12097"/>
          <a:stretch>
            <a:fillRect/>
          </a:stretch>
        </p:blipFill>
        <p:spPr>
          <a:xfrm>
            <a:off x="10707370" y="5660390"/>
            <a:ext cx="1484630" cy="11557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05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06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07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08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09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1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2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3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4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5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6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7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8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19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202.78984251968504,&quot;left&quot;:701.6307874015746,&quot;top&quot;:215.95,&quot;width&quot;:256.9000000000001}"/>
</p:tagLst>
</file>

<file path=ppt/tags/tag1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PP_MARK_KEY" val="3fcebf10-9dff-4b8e-8f73-db1e9ddb7e28"/>
  <p:tag name="COMMONDATA" val="eyJjb3VudCI6NywiaGRpZCI6IjUzZTc2OTNmOGY2YzhjNTljYmZhZDUyZTdkNmU4MzMzIiwidXNlckNvdW50Ijo3fQ=="/>
  <p:tag name="commondata" val="eyJjb3VudCI6OCwiaGRpZCI6IjUzZTc2OTNmOGY2YzhjNTljYmZhZDUyZTdkNmU4MzMzIiwidXNlckNvdW50Ijo4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65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66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67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68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69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1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2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3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4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5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6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7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8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79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1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2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3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4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5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6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7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8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89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91.xml><?xml version="1.0" encoding="utf-8"?>
<p:tagLst xmlns:p="http://schemas.openxmlformats.org/presentationml/2006/main">
  <p:tag name="KSO_WM_DIAGRAM_VIRTUALLY_FRAME" val="{&quot;height&quot;:386.4,&quot;left&quot;:399.3,&quot;top&quot;:69.75,&quot;width&quot;:480}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4990</Words>
  <Application>WPS 演示</Application>
  <PresentationFormat>宽屏</PresentationFormat>
  <Paragraphs>163</Paragraphs>
  <Slides>14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Calibri</vt:lpstr>
      <vt:lpstr>汉仪正圆 55简</vt:lpstr>
      <vt:lpstr>Cambria Math</vt:lpstr>
      <vt:lpstr>DejaVu Math TeX Gyre</vt:lpstr>
      <vt:lpstr>Times New Roman</vt:lpstr>
      <vt:lpstr>MS Mincho</vt:lpstr>
      <vt:lpstr>日本青柳衡山毛笔字体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王一童</cp:lastModifiedBy>
  <cp:revision>252</cp:revision>
  <dcterms:created xsi:type="dcterms:W3CDTF">2023-11-06T06:14:00Z</dcterms:created>
  <dcterms:modified xsi:type="dcterms:W3CDTF">2024-04-08T07:59:52Z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KSOTemplateUUID">
    <vt:lpwstr>v1.0_mb_+Wl5afYee34SOeaWIvNX9Q==</vt:lpwstr>
  </property>
  <property fmtid="{D5CDD505-2E9C-101B-9397-08002B2CF9AE}" pid="4" name="ICV">
    <vt:lpwstr>8B2501C137A54D148C81359A75635679</vt:lpwstr>
  </property>
</Properties>
</file>