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98" r:id="rId5"/>
    <p:sldId id="297" r:id="rId6"/>
    <p:sldId id="305" r:id="rId7"/>
    <p:sldId id="303" r:id="rId8"/>
    <p:sldId id="299" r:id="rId9"/>
    <p:sldId id="307" r:id="rId10"/>
    <p:sldId id="308" r:id="rId11"/>
    <p:sldId id="309" r:id="rId12"/>
    <p:sldId id="301" r:id="rId13"/>
    <p:sldId id="304" r:id="rId14"/>
    <p:sldId id="313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02" r:id="rId23"/>
    <p:sldId id="31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AEE0-C399-401A-BD8E-7D68933491B4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A3B3-BA4C-4FEA-9376-EFB9DFC74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56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A3B3-BA4C-4FEA-9376-EFB9DFC748C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0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8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3E33-5356-4FD0-AC3C-80D6FD47EC0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1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3101-CB75-42E8-A2CD-18A4D3A44A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19A-AA89-49B3-AF0E-4AA89723F3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3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070E-3405-42BA-8858-1D6FD09E04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8884-3A8F-4471-856D-7802336E003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5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E3B7-8E71-4F57-95C5-74ED3837244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36C3-9296-4317-A66C-E918CC220EC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5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9F11-A643-41B2-84CB-AC4530A0176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1A-2240-4D23-A982-6954A966AA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3F8B-69E8-49C8-B5F0-F90004CDBCB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71DC-7BC0-4CCB-AC36-D1D1ABC00DD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C1F1-1DF1-4728-A9F2-42374232F53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0920-2F9A-4324-9158-6252D45144E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528F-0A0B-4259-8A5A-7650A3786F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5F69-95AD-46F2-B9B6-2A904DB457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67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EB88-3318-4540-B8D9-37E8F4C2E94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B48D-CF21-42B8-B89E-34862052C3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6536-C641-45E1-9E3F-D59F261C7F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B3F2-06D2-4132-BCA0-BD37E106B7B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7D53-40D1-49C7-9801-3D8EBACDDF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97AE-9238-45C7-9A70-DEDD09CFEC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0523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FD55-E48F-4FA4-853D-BCF02C435AA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0E2C-EDF4-4DED-965A-0433A967BB4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3155-82FB-45BA-B405-18C02280B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3EA6-EC59-4975-86BE-8A38B55FADD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1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4C0B-142B-4047-8CE2-30C3CC7497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137C-8B30-4E18-9507-5583426D014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7366-301E-42D0-A6B7-4DC1E5E05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366B-6E0F-45BB-8B82-BEBED65E071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508D-570E-49FD-A579-D12B5CE080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B07E-E42B-4BBF-819C-DEB1AB6E8E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2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11D6-6A06-4E08-9B6A-0F7A2579F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718A-F9F1-40BC-9F8B-236D0B709A6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5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A279-4B53-421C-B45F-98FD7DBD43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F457-6CDF-43E6-A778-953BF655919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963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62B5-EC05-4124-94D7-0AD03095511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C6A2-2911-4021-9A54-75CDFDE047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8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B647-9C93-4757-9F08-63B5A9608DA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276B-3BA9-45E7-9BEE-621D5749FA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B21B-E3F6-4D23-A493-668BC22A42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C5E0-8835-4F1E-BA8A-E9964B519C1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8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BB06-DC13-4196-9291-734CFA0B78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8A95-7A07-44DD-BB04-90FEC4B8E7C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15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3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4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96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CB3B-CE9C-456B-A55D-8BA657C89161}" type="datetimeFigureOut">
              <a:rPr lang="zh-CN" altLang="en-US" smtClean="0"/>
              <a:t>2015/12/9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C903-77E9-421C-B770-FABD6061F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0109C-4F05-4126-8804-F62498C347FE}" type="datetimeFigureOut">
              <a:rPr lang="zh-CN" altLang="en-US" b="1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2015/12/9</a:t>
            </a:fld>
            <a:endParaRPr lang="zh-CN" altLang="en-US" b="1">
              <a:solidFill>
                <a:prstClr val="black">
                  <a:tint val="7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</a:rPr>
              <a:t>清华大学 研究生课程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9A8309-5C1E-4C2A-A92B-E914EDA1FC34}" type="slidenum">
              <a:rPr lang="zh-CN" altLang="en-US" b="1">
                <a:solidFill>
                  <a:prstClr val="black">
                    <a:tint val="75000"/>
                  </a:prstClr>
                </a:solidFill>
                <a:latin typeface="Arial Black" panose="020B0A040201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4E4334-F065-4D8B-9941-FB2B819C03B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DC1FCA-3CB5-4485-B2AA-7B17EC22CF4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-20638" y="1916113"/>
            <a:ext cx="9144001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Demonstration of High-Order</a:t>
            </a:r>
          </a:p>
          <a:p>
            <a:pPr algn="ctr"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for Optical Camera Communication</a:t>
            </a:r>
            <a:endParaRPr lang="en-US" altLang="zh-CN" sz="3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8585" y="4051302"/>
            <a:ext cx="86407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University of Science and Technology of China, Hefei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Wei Huang,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Peng Tian, Chen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Gong, 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Zhengyuan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Xu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2015-12-12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55875"/>
      </p:ext>
    </p:extLst>
  </p:cSld>
  <p:clrMapOvr>
    <a:masterClrMapping/>
  </p:clrMapOvr>
  <p:transition spd="slow" advTm="92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4163" y="1484313"/>
            <a:ext cx="79182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this research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modulation for OCC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797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6696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Platform for OCC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/>
          <a:stretch>
            <a:fillRect/>
          </a:stretch>
        </p:blipFill>
        <p:spPr bwMode="auto">
          <a:xfrm>
            <a:off x="550863" y="2363788"/>
            <a:ext cx="84089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1754"/>
          <a:stretch>
            <a:fillRect/>
          </a:stretch>
        </p:blipFill>
        <p:spPr bwMode="auto">
          <a:xfrm>
            <a:off x="1428750" y="1127125"/>
            <a:ext cx="1209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162050" y="1063625"/>
            <a:ext cx="1743075" cy="1419225"/>
          </a:xfrm>
          <a:prstGeom prst="wedgeRoundRectCallout">
            <a:avLst>
              <a:gd name="adj1" fmla="val -51933"/>
              <a:gd name="adj2" fmla="val 71196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99" name="文本框 5"/>
          <p:cNvSpPr txBox="1">
            <a:spLocks noChangeArrowheads="1"/>
          </p:cNvSpPr>
          <p:nvPr/>
        </p:nvSpPr>
        <p:spPr bwMode="auto">
          <a:xfrm>
            <a:off x="1397462" y="2812832"/>
            <a:ext cx="1781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Programmable RGB-LED array</a:t>
            </a:r>
            <a:endParaRPr lang="zh-CN" altLang="en-US" sz="18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20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1"/>
          <a:stretch>
            <a:fillRect/>
          </a:stretch>
        </p:blipFill>
        <p:spPr bwMode="auto">
          <a:xfrm>
            <a:off x="4359275" y="1182688"/>
            <a:ext cx="16716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4324350" y="1085850"/>
            <a:ext cx="1743075" cy="1419225"/>
          </a:xfrm>
          <a:prstGeom prst="wedgeRoundRectCallout">
            <a:avLst>
              <a:gd name="adj1" fmla="val 16373"/>
              <a:gd name="adj2" fmla="val 94024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02" name="文本框 13"/>
          <p:cNvSpPr txBox="1">
            <a:spLocks noChangeArrowheads="1"/>
          </p:cNvSpPr>
          <p:nvPr/>
        </p:nvSpPr>
        <p:spPr bwMode="auto">
          <a:xfrm>
            <a:off x="3848987" y="3251885"/>
            <a:ext cx="164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OCC Receiver based on FPGA</a:t>
            </a:r>
            <a:endParaRPr lang="zh-CN" altLang="en-US" sz="18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文本框 15"/>
          <p:cNvSpPr txBox="1">
            <a:spLocks noChangeArrowheads="1"/>
          </p:cNvSpPr>
          <p:nvPr/>
        </p:nvSpPr>
        <p:spPr bwMode="auto">
          <a:xfrm>
            <a:off x="6384455" y="2935942"/>
            <a:ext cx="2195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PC-Demodulator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4" name="TextBox 3"/>
          <p:cNvSpPr txBox="1">
            <a:spLocks noChangeArrowheads="1"/>
          </p:cNvSpPr>
          <p:nvPr/>
        </p:nvSpPr>
        <p:spPr bwMode="auto">
          <a:xfrm>
            <a:off x="787650" y="6133757"/>
            <a:ext cx="7822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Fig2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experiment setting for high order modulation in OCC.</a:t>
            </a:r>
            <a:endParaRPr lang="zh-CN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6008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Setting for OCC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79416"/>
              </p:ext>
            </p:extLst>
          </p:nvPr>
        </p:nvGraphicFramePr>
        <p:xfrm>
          <a:off x="1407042" y="1585560"/>
          <a:ext cx="60960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1916"/>
                <a:gridCol w="28140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Manufacture process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CMOS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Output formats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10bits RAW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Pixel size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2um*2um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Frame Rate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330fps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Lens size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1/3 inch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Semi-angle at half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power of LED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12.5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672*380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Communication distance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50cm~300cm (without lens)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1150" y="1149165"/>
            <a:ext cx="482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sensor key specifications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521" y="4822373"/>
            <a:ext cx="5487584" cy="1676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9636" y="4652175"/>
            <a:ext cx="482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packet format in OCC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7221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Nonideality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 Actual OCC System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9" y="1245639"/>
            <a:ext cx="8584513" cy="45169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5557" y="5963261"/>
            <a:ext cx="587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Fig3.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flicker noise due to fluorescent lamp.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4117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Flicker Noise 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5557" y="5963261"/>
            <a:ext cx="587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Fig4.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flicker noise due to fluorescent lamp.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ighOrd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174" y="1409700"/>
            <a:ext cx="747882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7221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Nonlinear Between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Tx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-Rx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8132" y="5978428"/>
            <a:ext cx="3697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Fig5.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in OCC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47727" r="25583" b="14026"/>
          <a:stretch/>
        </p:blipFill>
        <p:spPr>
          <a:xfrm>
            <a:off x="1436481" y="1266825"/>
            <a:ext cx="6315075" cy="45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7221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CDF for 4PAM Modulation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703441" y="5810250"/>
                <a:ext cx="63776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Fig7.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CDF for 4</a:t>
                </a:r>
                <a:r>
                  <a:rPr lang="en-US" altLang="zh-CN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PAM modulation</a:t>
                </a:r>
              </a:p>
              <a:p>
                <a:pPr algn="ctr"/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(ROI size 120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120, TR distance 100cm)</a:t>
                </a:r>
                <a:endParaRPr lang="zh-CN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41" y="5810250"/>
                <a:ext cx="6377689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5146" t="50276" r="32180" b="15510"/>
          <a:stretch/>
        </p:blipFill>
        <p:spPr>
          <a:xfrm>
            <a:off x="1703441" y="1364616"/>
            <a:ext cx="5760742" cy="44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771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ifferent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odulation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epths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4425" y="6018234"/>
            <a:ext cx="6562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Fig8.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 performance for different modulation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depths.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4707" t="49541" r="34254" b="15683"/>
          <a:stretch/>
        </p:blipFill>
        <p:spPr>
          <a:xfrm>
            <a:off x="1251100" y="1182397"/>
            <a:ext cx="5959325" cy="47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7221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Different ROI Size</a:t>
            </a:r>
            <a:endParaRPr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5263" y="5901276"/>
            <a:ext cx="6562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Fig9.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 performance for different ROI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 </a:t>
            </a:r>
          </a:p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 distance 100cm, modulation depth 0.0495)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5112" t="49131" r="33667" b="15284"/>
          <a:stretch/>
        </p:blipFill>
        <p:spPr>
          <a:xfrm>
            <a:off x="1571625" y="1266825"/>
            <a:ext cx="5524500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1148" y="358775"/>
            <a:ext cx="785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Different TR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istances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343025" y="5874568"/>
                <a:ext cx="718343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Fig10.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 performance for different transmission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distances</a:t>
                </a:r>
              </a:p>
              <a:p>
                <a:pPr algn="ctr"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(block size 120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modulation depth 0.0495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5874568"/>
                <a:ext cx="7183437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3889" t="49539" r="32554" b="13855"/>
          <a:stretch/>
        </p:blipFill>
        <p:spPr>
          <a:xfrm>
            <a:off x="1343025" y="1101725"/>
            <a:ext cx="5982808" cy="4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4163" y="1484313"/>
            <a:ext cx="791827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this research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modulation for OCC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CDF-based receiver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results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89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4163" y="1484313"/>
            <a:ext cx="79182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this research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modulation for OCC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59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11150" y="1457152"/>
            <a:ext cx="80631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modulation 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possible in OCC; 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Optimal modulation level allocation is needed for actual OCC system;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More advanced signal demodulation algorithm is need for actual OCC system;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BER performance and transmission distance can be improved by lens sequence and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tracking systems.</a:t>
            </a:r>
          </a:p>
        </p:txBody>
      </p:sp>
    </p:spTree>
    <p:extLst>
      <p:ext uri="{BB962C8B-B14F-4D97-AF65-F5344CB8AC3E}">
        <p14:creationId xmlns:p14="http://schemas.microsoft.com/office/powerpoint/2010/main" val="36533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771775" y="2566988"/>
            <a:ext cx="331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 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(Q&amp;A)</a:t>
            </a: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4163" y="1484313"/>
            <a:ext cx="791827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this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modulation for OCC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CDF-based receiver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results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19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49" y="358775"/>
            <a:ext cx="5736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of OCC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9" y="2303814"/>
            <a:ext cx="9010583" cy="2530736"/>
          </a:xfrm>
          <a:prstGeom prst="rect">
            <a:avLst/>
          </a:prstGeom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584251" y="5954713"/>
            <a:ext cx="6443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1. The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optical camera communication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25438"/>
            <a:ext cx="6329363" cy="649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zh-CN" sz="3600" dirty="0" smtClean="0">
                <a:latin typeface="Times New Roman" pitchFamily="18" charset="0"/>
                <a:ea typeface="黑体" pitchFamily="49" charset="-122"/>
              </a:rPr>
              <a:t>Background of OCC</a:t>
            </a:r>
            <a:endParaRPr kumimoji="1" lang="zh-CN" altLang="en-US" sz="3600" dirty="0" smtClean="0"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14" name="Straight Connector 29"/>
          <p:cNvCxnSpPr>
            <a:endCxn id="18" idx="3"/>
          </p:cNvCxnSpPr>
          <p:nvPr/>
        </p:nvCxnSpPr>
        <p:spPr bwMode="auto">
          <a:xfrm flipV="1">
            <a:off x="3359150" y="4289425"/>
            <a:ext cx="500063" cy="4349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940" name="Straight Connector 30"/>
          <p:cNvCxnSpPr>
            <a:cxnSpLocks noChangeShapeType="1"/>
          </p:cNvCxnSpPr>
          <p:nvPr/>
        </p:nvCxnSpPr>
        <p:spPr bwMode="auto">
          <a:xfrm rot="16200000" flipH="1">
            <a:off x="4853781" y="4153694"/>
            <a:ext cx="379413" cy="479425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1" name="Straight Connector 31"/>
          <p:cNvCxnSpPr>
            <a:cxnSpLocks noChangeShapeType="1"/>
            <a:endCxn id="18" idx="1"/>
          </p:cNvCxnSpPr>
          <p:nvPr/>
        </p:nvCxnSpPr>
        <p:spPr bwMode="auto">
          <a:xfrm>
            <a:off x="3335338" y="2901950"/>
            <a:ext cx="523875" cy="392113"/>
          </a:xfrm>
          <a:prstGeom prst="line">
            <a:avLst/>
          </a:prstGeom>
          <a:noFill/>
          <a:ln w="19050" algn="ctr">
            <a:solidFill>
              <a:srgbClr val="60A9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Straight Connector 33"/>
          <p:cNvCxnSpPr>
            <a:cxnSpLocks noChangeShapeType="1"/>
          </p:cNvCxnSpPr>
          <p:nvPr/>
        </p:nvCxnSpPr>
        <p:spPr bwMode="auto">
          <a:xfrm rot="10800000" flipV="1">
            <a:off x="4930775" y="2924175"/>
            <a:ext cx="563563" cy="420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34"/>
          <p:cNvSpPr>
            <a:spLocks noChangeArrowheads="1"/>
          </p:cNvSpPr>
          <p:nvPr/>
        </p:nvSpPr>
        <p:spPr bwMode="auto">
          <a:xfrm>
            <a:off x="3640138" y="3087688"/>
            <a:ext cx="1490662" cy="14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b="1" smtClean="0">
              <a:solidFill>
                <a:prstClr val="white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" name="Picture 6" descr="Internet cloud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32163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Block Arc 36"/>
          <p:cNvSpPr/>
          <p:nvPr/>
        </p:nvSpPr>
        <p:spPr bwMode="auto">
          <a:xfrm flipH="1" flipV="1">
            <a:off x="2963597" y="2391508"/>
            <a:ext cx="2869229" cy="2886688"/>
          </a:xfrm>
          <a:prstGeom prst="blockArc">
            <a:avLst>
              <a:gd name="adj1" fmla="val 10827006"/>
              <a:gd name="adj2" fmla="val 16133680"/>
              <a:gd name="adj3" fmla="val 15323"/>
            </a:avLst>
          </a:prstGeom>
          <a:gradFill flip="none" rotWithShape="1">
            <a:gsLst>
              <a:gs pos="0">
                <a:srgbClr val="FC9204"/>
              </a:gs>
              <a:gs pos="50000">
                <a:srgbClr val="FCB504"/>
              </a:gs>
              <a:gs pos="85000">
                <a:srgbClr val="FDA403"/>
              </a:gs>
              <a:gs pos="100000">
                <a:srgbClr val="FDB351"/>
              </a:gs>
            </a:gsLst>
            <a:lin ang="16200000" scaled="1"/>
            <a:tileRect/>
          </a:gradFill>
          <a:ln w="12700">
            <a:gradFill>
              <a:gsLst>
                <a:gs pos="0">
                  <a:srgbClr val="FFFFCC"/>
                </a:gs>
                <a:gs pos="50000">
                  <a:srgbClr val="FFC000"/>
                </a:gs>
                <a:gs pos="100000">
                  <a:srgbClr val="FC9204"/>
                </a:gs>
              </a:gsLst>
              <a:lin ang="7800000" scaled="0"/>
            </a:gra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extrusionClr>
              <a:schemeClr val="bg1"/>
            </a:extrusionClr>
            <a:contourClr>
              <a:srgbClr val="3B1515"/>
            </a:contourClr>
          </a:sp3d>
        </p:spPr>
        <p:txBody>
          <a:bodyPr tIns="45718" rIns="91436" bIns="4571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1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1" name="Rectangle 37"/>
          <p:cNvSpPr/>
          <p:nvPr/>
        </p:nvSpPr>
        <p:spPr>
          <a:xfrm rot="18781812">
            <a:off x="4244154" y="4272388"/>
            <a:ext cx="1723191" cy="432458"/>
          </a:xfrm>
          <a:prstGeom prst="rect">
            <a:avLst/>
          </a:prstGeom>
          <a:effectLst/>
        </p:spPr>
        <p:txBody>
          <a:bodyPr spcFirstLastPara="1" wrap="none">
            <a:prstTxWarp prst="textArchDown">
              <a:avLst>
                <a:gd name="adj" fmla="val 21344267"/>
              </a:avLst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Hiding-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Commun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Block Arc 38"/>
          <p:cNvSpPr/>
          <p:nvPr/>
        </p:nvSpPr>
        <p:spPr bwMode="auto">
          <a:xfrm rot="5400000" flipH="1" flipV="1">
            <a:off x="2875324" y="2391628"/>
            <a:ext cx="2960050" cy="2813086"/>
          </a:xfrm>
          <a:prstGeom prst="blockArc">
            <a:avLst>
              <a:gd name="adj1" fmla="val 10827006"/>
              <a:gd name="adj2" fmla="val 16133680"/>
              <a:gd name="adj3" fmla="val 15323"/>
            </a:avLst>
          </a:prstGeom>
          <a:solidFill>
            <a:srgbClr val="C02E8F"/>
          </a:solidFill>
          <a:ln w="12700">
            <a:gradFill>
              <a:gsLst>
                <a:gs pos="0">
                  <a:schemeClr val="accent1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extrusionClr>
              <a:schemeClr val="bg1"/>
            </a:extrusionClr>
            <a:contourClr>
              <a:srgbClr val="3B1515"/>
            </a:contourClr>
          </a:sp3d>
        </p:spPr>
        <p:txBody>
          <a:bodyPr tIns="45718" rIns="91436" bIns="4571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1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" name="Rectangle 39"/>
          <p:cNvSpPr/>
          <p:nvPr/>
        </p:nvSpPr>
        <p:spPr>
          <a:xfrm rot="2698448">
            <a:off x="2973544" y="4345607"/>
            <a:ext cx="1587736" cy="432458"/>
          </a:xfrm>
          <a:prstGeom prst="rect">
            <a:avLst/>
          </a:prstGeom>
          <a:effectLst/>
        </p:spPr>
        <p:txBody>
          <a:bodyPr spcFirstLastPara="1" wrap="none">
            <a:prstTxWarp prst="textArchDown">
              <a:avLst>
                <a:gd name="adj" fmla="val 126664"/>
              </a:avLst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Positioning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Block Arc 40"/>
          <p:cNvSpPr/>
          <p:nvPr/>
        </p:nvSpPr>
        <p:spPr bwMode="auto">
          <a:xfrm rot="10800000" flipH="1" flipV="1">
            <a:off x="2884457" y="2330007"/>
            <a:ext cx="2887985" cy="2851591"/>
          </a:xfrm>
          <a:prstGeom prst="blockArc">
            <a:avLst>
              <a:gd name="adj1" fmla="val 10827006"/>
              <a:gd name="adj2" fmla="val 16133680"/>
              <a:gd name="adj3" fmla="val 15323"/>
            </a:avLst>
          </a:prstGeom>
          <a:gradFill>
            <a:gsLst>
              <a:gs pos="0">
                <a:srgbClr val="68C33B">
                  <a:lumMod val="50000"/>
                </a:srgbClr>
              </a:gs>
              <a:gs pos="50000">
                <a:srgbClr val="68C33B">
                  <a:lumMod val="75000"/>
                </a:srgbClr>
              </a:gs>
              <a:gs pos="100000">
                <a:srgbClr val="68C33B"/>
              </a:gs>
            </a:gsLst>
            <a:lin ang="9600000" scaled="0"/>
          </a:gradFill>
          <a:ln w="12700"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800000" scaled="0"/>
            </a:gra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extrusionClr>
              <a:schemeClr val="bg1"/>
            </a:extrusionClr>
            <a:contourClr>
              <a:srgbClr val="3B1515"/>
            </a:contourClr>
          </a:sp3d>
        </p:spPr>
        <p:txBody>
          <a:bodyPr tIns="45718" rIns="91436" bIns="45718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1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5" name="Rectangle 41"/>
          <p:cNvSpPr/>
          <p:nvPr/>
        </p:nvSpPr>
        <p:spPr>
          <a:xfrm rot="18968842">
            <a:off x="3083290" y="2820582"/>
            <a:ext cx="1366431" cy="432458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ITS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837679" y="3451391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en-US" altLang="zh-CN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How to </a:t>
            </a:r>
          </a:p>
          <a:p>
            <a:pPr algn="ctr">
              <a:defRPr/>
            </a:pPr>
            <a:r>
              <a:rPr kumimoji="1" lang="en-US" altLang="zh-CN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Satisfy it?</a:t>
            </a:r>
            <a:endParaRPr lang="zh-CN" altLang="en-US" sz="18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7" name="Block Arc 81"/>
          <p:cNvSpPr/>
          <p:nvPr/>
        </p:nvSpPr>
        <p:spPr bwMode="auto">
          <a:xfrm rot="16200000" flipH="1" flipV="1">
            <a:off x="2984500" y="2317750"/>
            <a:ext cx="2851150" cy="2876550"/>
          </a:xfrm>
          <a:prstGeom prst="blockArc">
            <a:avLst>
              <a:gd name="adj1" fmla="val 10827006"/>
              <a:gd name="adj2" fmla="val 16133680"/>
              <a:gd name="adj3" fmla="val 153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41"/>
          <p:cNvSpPr/>
          <p:nvPr/>
        </p:nvSpPr>
        <p:spPr>
          <a:xfrm rot="2950324">
            <a:off x="4202537" y="2923120"/>
            <a:ext cx="1648745" cy="432458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Nea-Commun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" name="Picture 34" descr="C:\Users\Picture\AppData\Local\Microsoft\Windows\Temporary Internet Files\Content.IE5\32TIU3M2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93" y="3129631"/>
            <a:ext cx="81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2" y="4598202"/>
            <a:ext cx="2889891" cy="162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6" y="1246064"/>
            <a:ext cx="2734535" cy="1722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8113"/>
          <a:stretch/>
        </p:blipFill>
        <p:spPr>
          <a:xfrm>
            <a:off x="5878103" y="1172647"/>
            <a:ext cx="2869563" cy="2248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4412"/>
          <a:stretch/>
        </p:blipFill>
        <p:spPr>
          <a:xfrm>
            <a:off x="5675198" y="4578300"/>
            <a:ext cx="2819232" cy="18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388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4163" y="1484313"/>
            <a:ext cx="79182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this research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Higher-order modulation for OCC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966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6238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High-order Modulation for OCC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TextBox 2"/>
              <p:cNvSpPr txBox="1">
                <a:spLocks noChangeArrowheads="1"/>
              </p:cNvSpPr>
              <p:nvPr/>
            </p:nvSpPr>
            <p:spPr bwMode="auto">
              <a:xfrm>
                <a:off x="436563" y="1282820"/>
                <a:ext cx="791827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Assume the signal constellation set includes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CN" sz="22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signal levels, denoted as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altLang="zh-CN" sz="2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2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3" y="1282820"/>
                <a:ext cx="791827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001" t="-4724" r="-1001" b="-14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436563" y="2203531"/>
                <a:ext cx="79182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≜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3" y="2203531"/>
                <a:ext cx="7918277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/>
              <p:cNvSpPr txBox="1">
                <a:spLocks noChangeArrowheads="1"/>
              </p:cNvSpPr>
              <p:nvPr/>
            </p:nvSpPr>
            <p:spPr bwMode="auto">
              <a:xfrm>
                <a:off x="436563" y="3113703"/>
                <a:ext cx="804368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sz="22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level,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information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sSub>
                      <m:sSub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are modulated to one of the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signal levels. Let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denote grey signal in ROI (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 receiver </a:t>
                </a:r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3" y="3113703"/>
                <a:ext cx="8043688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986" t="-5556" r="-986" b="-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"/>
              <p:cNvSpPr txBox="1">
                <a:spLocks noChangeArrowheads="1"/>
              </p:cNvSpPr>
              <p:nvPr/>
            </p:nvSpPr>
            <p:spPr bwMode="auto">
              <a:xfrm>
                <a:off x="684657" y="3814859"/>
                <a:ext cx="7918277" cy="163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𝑀𝑁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57" y="3814859"/>
                <a:ext cx="7918277" cy="16319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2"/>
              <p:cNvSpPr txBox="1">
                <a:spLocks noChangeArrowheads="1"/>
              </p:cNvSpPr>
              <p:nvPr/>
            </p:nvSpPr>
            <p:spPr bwMode="auto">
              <a:xfrm>
                <a:off x="938471" y="5627542"/>
                <a:ext cx="7918277" cy="690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&lt;256,  1≤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,1≤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471" y="5627542"/>
                <a:ext cx="7918277" cy="6909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4657" y="5742188"/>
            <a:ext cx="1316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6238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CDF-based Receiver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TextBox 2"/>
              <p:cNvSpPr txBox="1">
                <a:spLocks noChangeArrowheads="1"/>
              </p:cNvSpPr>
              <p:nvPr/>
            </p:nvSpPr>
            <p:spPr bwMode="auto">
              <a:xfrm>
                <a:off x="436562" y="1199903"/>
                <a:ext cx="791827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Given a certain threshold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,0≤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256</m:t>
                    </m:r>
                  </m:oMath>
                </a14:m>
                <a:r>
                  <a:rPr lang="en-US" altLang="zh-CN" sz="22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define the fraction of pixels whose grey levels are larger than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zh-CN" sz="22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thus</a:t>
                </a:r>
                <a:endParaRPr lang="en-US" altLang="zh-CN" sz="2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2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2" y="1199903"/>
                <a:ext cx="791827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001" t="-5556" r="-1001" b="-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436562" y="1918141"/>
                <a:ext cx="7918277" cy="1253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CN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2" y="1918141"/>
                <a:ext cx="7918277" cy="1253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/>
              <p:cNvSpPr txBox="1">
                <a:spLocks noChangeArrowheads="1"/>
              </p:cNvSpPr>
              <p:nvPr/>
            </p:nvSpPr>
            <p:spPr bwMode="auto">
              <a:xfrm>
                <a:off x="460012" y="3255857"/>
                <a:ext cx="804368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d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≜</m:t>
                    </m:r>
                    <m:r>
                      <a:rPr lang="en-US" altLang="zh-CN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1−</m:t>
                    </m:r>
                    <m:acc>
                      <m:accPr>
                        <m:chr m:val="̅"/>
                        <m:ctrlP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𝒀</m:t>
                    </m:r>
                    <m:r>
                      <a:rPr lang="en-US" altLang="zh-C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and denote the vector consisting of the CDF of the received signal</a:t>
                </a:r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12" y="3255857"/>
                <a:ext cx="8043688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985" t="-5556" r="-909" b="-15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2"/>
              <p:cNvSpPr txBox="1">
                <a:spLocks noChangeArrowheads="1"/>
              </p:cNvSpPr>
              <p:nvPr/>
            </p:nvSpPr>
            <p:spPr bwMode="auto">
              <a:xfrm>
                <a:off x="436561" y="4097569"/>
                <a:ext cx="79182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,⋯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255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61" y="4097569"/>
                <a:ext cx="791827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522717" y="5522711"/>
                <a:ext cx="7918277" cy="66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𝐶𝐷𝐹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arg</m:t>
                      </m:r>
                      <m: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 1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17" y="5522711"/>
                <a:ext cx="7918277" cy="6643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522717" y="4816354"/>
                <a:ext cx="8043688" cy="46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 detected level for transmitted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based on CDF, is</a:t>
                </a:r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17" y="4816354"/>
                <a:ext cx="8043688" cy="461858"/>
              </a:xfrm>
              <a:prstGeom prst="rect">
                <a:avLst/>
              </a:prstGeom>
              <a:blipFill rotWithShape="0">
                <a:blip r:embed="rId9"/>
                <a:stretch>
                  <a:fillRect l="-986" t="-9211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060559" y="5699049"/>
            <a:ext cx="435935" cy="434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804944" y="5632881"/>
            <a:ext cx="2115771" cy="520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04944" y="571251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level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istrator.WIN-U9V64NK5DQ3\Desktop\ustcxhjpg\ustc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69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1150" y="358775"/>
            <a:ext cx="6238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Mean Grey-based Receiver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436562" y="1199903"/>
            <a:ext cx="79182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the detection based on the mean grey level, the detection metric is given by</a:t>
            </a:r>
            <a:endParaRPr lang="en-US" altLang="zh-CN" sz="2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460012" y="1697065"/>
                <a:ext cx="7918277" cy="276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𝑀𝑁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255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=256−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12" y="1697065"/>
                <a:ext cx="7918277" cy="2762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522717" y="5173934"/>
                <a:ext cx="7918277" cy="65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𝑀𝑒𝑎𝑛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arg</m:t>
                      </m:r>
                      <m: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 1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717" y="5173934"/>
                <a:ext cx="7918277" cy="6576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397306" y="4139984"/>
                <a:ext cx="8043688" cy="46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spcBef>
                    <a:spcPct val="0"/>
                  </a:spcBef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Then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is detected if the following condition is satisfied</a:t>
                </a:r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06" y="4139984"/>
                <a:ext cx="8043688" cy="461858"/>
              </a:xfrm>
              <a:prstGeom prst="rect">
                <a:avLst/>
              </a:prstGeom>
              <a:blipFill rotWithShape="0">
                <a:blip r:embed="rId6"/>
                <a:stretch>
                  <a:fillRect l="-985" t="-9211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471</Words>
  <Application>Microsoft Office PowerPoint</Application>
  <PresentationFormat>全屏显示(4:3)</PresentationFormat>
  <Paragraphs>111</Paragraphs>
  <Slides>22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MS PGothic</vt:lpstr>
      <vt:lpstr>黑体</vt:lpstr>
      <vt:lpstr>宋体</vt:lpstr>
      <vt:lpstr>Arial</vt:lpstr>
      <vt:lpstr>Arial Black</vt:lpstr>
      <vt:lpstr>Calibri</vt:lpstr>
      <vt:lpstr>Calibri Light</vt:lpstr>
      <vt:lpstr>Cambria Math</vt:lpstr>
      <vt:lpstr>Tahoma</vt:lpstr>
      <vt:lpstr>Times New Roman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Background of OCC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lenove</dc:creator>
  <cp:lastModifiedBy>lenove</cp:lastModifiedBy>
  <cp:revision>245</cp:revision>
  <dcterms:created xsi:type="dcterms:W3CDTF">2015-05-26T07:15:05Z</dcterms:created>
  <dcterms:modified xsi:type="dcterms:W3CDTF">2015-12-09T08:36:56Z</dcterms:modified>
</cp:coreProperties>
</file>