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avi" ContentType="video/x-msvide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1" r:id="rId1"/>
  </p:sldMasterIdLst>
  <p:notesMasterIdLst>
    <p:notesMasterId r:id="rId18"/>
  </p:notesMasterIdLst>
  <p:handoutMasterIdLst>
    <p:handoutMasterId r:id="rId19"/>
  </p:handoutMasterIdLst>
  <p:sldIdLst>
    <p:sldId id="256" r:id="rId2"/>
    <p:sldId id="258" r:id="rId3"/>
    <p:sldId id="260" r:id="rId4"/>
    <p:sldId id="262" r:id="rId5"/>
    <p:sldId id="461" r:id="rId6"/>
    <p:sldId id="276" r:id="rId7"/>
    <p:sldId id="277" r:id="rId8"/>
    <p:sldId id="460" r:id="rId9"/>
    <p:sldId id="278" r:id="rId10"/>
    <p:sldId id="267" r:id="rId11"/>
    <p:sldId id="261" r:id="rId12"/>
    <p:sldId id="266" r:id="rId13"/>
    <p:sldId id="279" r:id="rId14"/>
    <p:sldId id="280" r:id="rId15"/>
    <p:sldId id="259" r:id="rId16"/>
    <p:sldId id="459" r:id="rId17"/>
  </p:sldIdLst>
  <p:sldSz cx="9144000" cy="6858000" type="screen4x3"/>
  <p:notesSz cx="6781800" cy="99187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11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1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1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1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1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1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11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11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11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0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4">
          <p15:clr>
            <a:srgbClr val="A4A3A4"/>
          </p15:clr>
        </p15:guide>
        <p15:guide id="2" pos="21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6600"/>
    <a:srgbClr val="F2F8F8"/>
    <a:srgbClr val="808080"/>
    <a:srgbClr val="3E628A"/>
    <a:srgbClr val="FEF7E6"/>
    <a:srgbClr val="A8D1D0"/>
    <a:srgbClr val="E4F0F0"/>
    <a:srgbClr val="D2E6E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62" autoAdjust="0"/>
    <p:restoredTop sz="96388" autoAdjust="0"/>
  </p:normalViewPr>
  <p:slideViewPr>
    <p:cSldViewPr>
      <p:cViewPr varScale="1">
        <p:scale>
          <a:sx n="131" d="100"/>
          <a:sy n="131" d="100"/>
        </p:scale>
        <p:origin x="1188" y="-18"/>
      </p:cViewPr>
      <p:guideLst>
        <p:guide orient="horz" pos="2160"/>
        <p:guide pos="2904"/>
      </p:guideLst>
    </p:cSldViewPr>
  </p:slideViewPr>
  <p:outlineViewPr>
    <p:cViewPr>
      <p:scale>
        <a:sx n="100" d="100"/>
        <a:sy n="10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16" d="100"/>
          <a:sy n="116" d="100"/>
        </p:scale>
        <p:origin x="-180" y="-90"/>
      </p:cViewPr>
      <p:guideLst>
        <p:guide orient="horz" pos="3124"/>
        <p:guide pos="2136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>
            <a:extLst>
              <a:ext uri="{FF2B5EF4-FFF2-40B4-BE49-F238E27FC236}">
                <a16:creationId xmlns:a16="http://schemas.microsoft.com/office/drawing/2014/main" id="{925ACD8F-0D98-4C43-BA8D-0626C5E7370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67" tIns="45584" rIns="91167" bIns="45584" numCol="1" anchor="t" anchorCtr="0" compatLnSpc="1">
            <a:prstTxWarp prst="textNoShape">
              <a:avLst/>
            </a:prstTxWarp>
          </a:bodyPr>
          <a:lstStyle>
            <a:lvl1pPr algn="l" defTabSz="912813" eaLnBrk="1" hangingPunct="1">
              <a:spcBef>
                <a:spcPct val="50000"/>
              </a:spcBef>
              <a:defRPr sz="1200">
                <a:solidFill>
                  <a:srgbClr val="FFFFCC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64867" name="Rectangle 3">
            <a:extLst>
              <a:ext uri="{FF2B5EF4-FFF2-40B4-BE49-F238E27FC236}">
                <a16:creationId xmlns:a16="http://schemas.microsoft.com/office/drawing/2014/main" id="{3A358AB3-AB7C-47DB-B649-698E2A5FE8B0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3338" y="0"/>
            <a:ext cx="2938462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67" tIns="45584" rIns="91167" bIns="45584" numCol="1" anchor="t" anchorCtr="0" compatLnSpc="1">
            <a:prstTxWarp prst="textNoShape">
              <a:avLst/>
            </a:prstTxWarp>
          </a:bodyPr>
          <a:lstStyle>
            <a:lvl1pPr algn="r" defTabSz="912813" eaLnBrk="1" hangingPunct="1">
              <a:spcBef>
                <a:spcPct val="50000"/>
              </a:spcBef>
              <a:defRPr sz="1200">
                <a:solidFill>
                  <a:srgbClr val="FFFFCC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64868" name="Rectangle 4">
            <a:extLst>
              <a:ext uri="{FF2B5EF4-FFF2-40B4-BE49-F238E27FC236}">
                <a16:creationId xmlns:a16="http://schemas.microsoft.com/office/drawing/2014/main" id="{288DA87E-2AA4-4865-9F04-E595A53EED58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63075"/>
            <a:ext cx="2938463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67" tIns="45584" rIns="91167" bIns="45584" numCol="1" anchor="b" anchorCtr="0" compatLnSpc="1">
            <a:prstTxWarp prst="textNoShape">
              <a:avLst/>
            </a:prstTxWarp>
          </a:bodyPr>
          <a:lstStyle>
            <a:lvl1pPr algn="l" defTabSz="912813" eaLnBrk="1" hangingPunct="1">
              <a:spcBef>
                <a:spcPct val="50000"/>
              </a:spcBef>
              <a:defRPr sz="1200">
                <a:solidFill>
                  <a:srgbClr val="FFFFCC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64869" name="Rectangle 5">
            <a:extLst>
              <a:ext uri="{FF2B5EF4-FFF2-40B4-BE49-F238E27FC236}">
                <a16:creationId xmlns:a16="http://schemas.microsoft.com/office/drawing/2014/main" id="{E88D9EB2-C8AB-49FA-B2F1-56C95EF065CF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3338" y="9363075"/>
            <a:ext cx="2938462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67" tIns="45584" rIns="91167" bIns="45584" numCol="1" anchor="b" anchorCtr="0" compatLnSpc="1">
            <a:prstTxWarp prst="textNoShape">
              <a:avLst/>
            </a:prstTxWarp>
          </a:bodyPr>
          <a:lstStyle>
            <a:lvl1pPr algn="r" defTabSz="912813" eaLnBrk="1" hangingPunct="1">
              <a:spcBef>
                <a:spcPct val="50000"/>
              </a:spcBef>
              <a:defRPr sz="1200">
                <a:solidFill>
                  <a:srgbClr val="FFFFCC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53295CC-DEEB-4A1B-BF6F-685D82D823BB}" type="slidenum">
              <a:rPr lang="en-GB" altLang="el-GR"/>
              <a:pPr>
                <a:defRPr/>
              </a:pPr>
              <a:t>‹#›</a:t>
            </a:fld>
            <a:endParaRPr lang="en-GB" alt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4433B313-CA8D-428B-B3BC-9F4E7841C04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67" tIns="45584" rIns="91167" bIns="45584" numCol="1" anchor="t" anchorCtr="0" compatLnSpc="1">
            <a:prstTxWarp prst="textNoShape">
              <a:avLst/>
            </a:prstTxWarp>
            <a:spAutoFit/>
          </a:bodyPr>
          <a:lstStyle>
            <a:lvl1pPr algn="l" defTabSz="912813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C7B55F12-AD61-46BB-A8B1-D7078BE2A88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43338" y="0"/>
            <a:ext cx="293846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67" tIns="45584" rIns="91167" bIns="45584" numCol="1" anchor="t" anchorCtr="0" compatLnSpc="1">
            <a:prstTxWarp prst="textNoShape">
              <a:avLst/>
            </a:prstTxWarp>
            <a:spAutoFit/>
          </a:bodyPr>
          <a:lstStyle>
            <a:lvl1pPr algn="r" defTabSz="912813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5EC6EAD9-031D-4290-9509-7941F769C03B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1225" y="744538"/>
            <a:ext cx="4957763" cy="3717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4821" name="Rectangle 5">
            <a:extLst>
              <a:ext uri="{FF2B5EF4-FFF2-40B4-BE49-F238E27FC236}">
                <a16:creationId xmlns:a16="http://schemas.microsoft.com/office/drawing/2014/main" id="{65725B03-A721-42D3-B8CF-22D31593EED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3288" y="4711700"/>
            <a:ext cx="4975225" cy="1227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67" tIns="45584" rIns="91167" bIns="45584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4822" name="Rectangle 6">
            <a:extLst>
              <a:ext uri="{FF2B5EF4-FFF2-40B4-BE49-F238E27FC236}">
                <a16:creationId xmlns:a16="http://schemas.microsoft.com/office/drawing/2014/main" id="{B8E432EE-DE2A-476E-97D2-EB298FAC42F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61938" y="9456738"/>
            <a:ext cx="29400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67" tIns="45584" rIns="91167" bIns="45584" numCol="1" anchor="b" anchorCtr="0" compatLnSpc="1">
            <a:prstTxWarp prst="textNoShape">
              <a:avLst/>
            </a:prstTxWarp>
            <a:spAutoFit/>
          </a:bodyPr>
          <a:lstStyle>
            <a:lvl1pPr algn="l" defTabSz="912813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3" name="Rectangle 7">
            <a:extLst>
              <a:ext uri="{FF2B5EF4-FFF2-40B4-BE49-F238E27FC236}">
                <a16:creationId xmlns:a16="http://schemas.microsoft.com/office/drawing/2014/main" id="{29DA7E65-33DE-4DBC-9371-E760EFF878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3338" y="9644063"/>
            <a:ext cx="293846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67" tIns="45584" rIns="91167" bIns="45584" numCol="1" anchor="b" anchorCtr="0" compatLnSpc="1">
            <a:prstTxWarp prst="textNoShape">
              <a:avLst/>
            </a:prstTxWarp>
            <a:spAutoFit/>
          </a:bodyPr>
          <a:lstStyle>
            <a:lvl1pPr algn="r" defTabSz="912813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7050AFF-BB86-4990-8B34-61489F27918C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>
            <a:extLst>
              <a:ext uri="{FF2B5EF4-FFF2-40B4-BE49-F238E27FC236}">
                <a16:creationId xmlns:a16="http://schemas.microsoft.com/office/drawing/2014/main" id="{B2F5134B-5D6B-4EC8-8D3C-3C37F4B13F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76837D44-41AA-4070-93A9-B78D660B95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3288" y="4711700"/>
            <a:ext cx="4975225" cy="274638"/>
          </a:xfrm>
          <a:noFill/>
        </p:spPr>
        <p:txBody>
          <a:bodyPr/>
          <a:lstStyle/>
          <a:p>
            <a:pPr eaLnBrk="1" hangingPunct="1"/>
            <a:endParaRPr lang="el-GR" alt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>
            <a:extLst>
              <a:ext uri="{FF2B5EF4-FFF2-40B4-BE49-F238E27FC236}">
                <a16:creationId xmlns:a16="http://schemas.microsoft.com/office/drawing/2014/main" id="{FEA71D76-9CBC-4A1A-B6C0-7247671204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49275"/>
            <a:ext cx="23161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53576" tIns="76786" rIns="153576" bIns="76786">
            <a:spAutoFit/>
          </a:bodyPr>
          <a:lstStyle>
            <a:lvl1pPr algn="l" defTabSz="15367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68350" algn="l" defTabSz="15367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536700" algn="l" defTabSz="15367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2305050" algn="l" defTabSz="15367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3071813" algn="l" defTabSz="15367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529013" defTabSz="15367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986213" defTabSz="15367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4443413" defTabSz="15367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900613" defTabSz="15367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97BC5ED5-9FA8-4157-8E4E-C9274AAD56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1400" y="-350838"/>
            <a:ext cx="4292600" cy="457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11C0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53576" tIns="76786" rIns="153576" bIns="76786">
            <a:spAutoFit/>
          </a:bodyPr>
          <a:lstStyle>
            <a:lvl1pPr algn="l" defTabSz="15367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68350" algn="l" defTabSz="15367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536700" algn="l" defTabSz="15367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2305050" algn="l" defTabSz="15367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3071813" algn="l" defTabSz="15367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529013" defTabSz="15367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986213" defTabSz="15367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4443413" defTabSz="15367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900613" defTabSz="15367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endParaRPr lang="en-US" sz="2000" b="1">
              <a:solidFill>
                <a:srgbClr val="FEF7E6"/>
              </a:solidFill>
              <a:latin typeface="Arial Narrow" pitchFamily="34" charset="0"/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FBEDBB96-C6BC-4B59-BF29-13BEEFEF98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4563" y="0"/>
            <a:ext cx="43894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11C0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53576" tIns="76786" rIns="153576" bIns="76786">
            <a:spAutoFit/>
          </a:bodyPr>
          <a:lstStyle>
            <a:lvl1pPr algn="l" defTabSz="15367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68350" algn="l" defTabSz="15367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536700" algn="l" defTabSz="15367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2305050" algn="l" defTabSz="15367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3071813" algn="l" defTabSz="15367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529013" defTabSz="15367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986213" defTabSz="15367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4443413" defTabSz="15367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900613" defTabSz="15367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endParaRPr lang="en-US" sz="2000" b="1">
              <a:solidFill>
                <a:srgbClr val="FEF7E6"/>
              </a:solidFill>
              <a:latin typeface="Arial Narrow" pitchFamily="34" charset="0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38420D6C-0912-4882-B682-8C75D17A4E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5875" y="-77788"/>
            <a:ext cx="1731963" cy="457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11C0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53576" tIns="76786" rIns="153576" bIns="76786">
            <a:spAutoFit/>
          </a:bodyPr>
          <a:lstStyle>
            <a:lvl1pPr algn="l" defTabSz="15367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68350" algn="l" defTabSz="15367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536700" algn="l" defTabSz="15367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2305050" algn="l" defTabSz="15367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3071813" algn="l" defTabSz="15367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529013" defTabSz="15367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986213" defTabSz="15367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4443413" defTabSz="15367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900613" defTabSz="15367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endParaRPr lang="en-US" sz="2000" b="1">
              <a:solidFill>
                <a:srgbClr val="FEF7E6"/>
              </a:solidFill>
              <a:latin typeface="Arial Narrow" pitchFamily="34" charset="0"/>
            </a:endParaRP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474515A4-DC75-46DD-9AFB-216117BF6B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2413" y="60325"/>
            <a:ext cx="307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11C0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53576" tIns="76786" rIns="153576" bIns="76786">
            <a:spAutoFit/>
          </a:bodyPr>
          <a:lstStyle>
            <a:lvl1pPr algn="l" defTabSz="15367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68350" algn="l" defTabSz="15367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536700" algn="l" defTabSz="15367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2305050" algn="l" defTabSz="15367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3071813" algn="l" defTabSz="15367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529013" defTabSz="15367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986213" defTabSz="15367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4443413" defTabSz="15367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900613" defTabSz="15367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endParaRPr lang="en-US" sz="2000" b="1">
              <a:solidFill>
                <a:srgbClr val="FEF7E6"/>
              </a:solidFill>
              <a:latin typeface="Arial Narrow" pitchFamily="34" charset="0"/>
            </a:endParaRP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0F39D90A-FF5B-4EA6-BFA7-0EB893276EC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851400" y="-350838"/>
            <a:ext cx="4292600" cy="457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11C0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53576" tIns="76786" rIns="153576" bIns="76786">
            <a:spAutoFit/>
          </a:bodyPr>
          <a:lstStyle>
            <a:lvl1pPr algn="l" defTabSz="15367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68350" algn="l" defTabSz="15367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536700" algn="l" defTabSz="15367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2305050" algn="l" defTabSz="15367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3071813" algn="l" defTabSz="15367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529013" defTabSz="15367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986213" defTabSz="15367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4443413" defTabSz="15367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900613" defTabSz="15367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endParaRPr lang="en-US" sz="2000" b="1">
              <a:solidFill>
                <a:srgbClr val="FEF7E6"/>
              </a:solidFill>
              <a:latin typeface="Arial Narrow" pitchFamily="34" charset="0"/>
            </a:endParaRP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0D4F2D0C-27F6-4094-867B-2669161E11E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754563" y="0"/>
            <a:ext cx="43894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11C0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53576" tIns="76786" rIns="153576" bIns="76786">
            <a:spAutoFit/>
          </a:bodyPr>
          <a:lstStyle>
            <a:lvl1pPr algn="l" defTabSz="15367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68350" algn="l" defTabSz="15367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536700" algn="l" defTabSz="15367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2305050" algn="l" defTabSz="15367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3071813" algn="l" defTabSz="15367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529013" defTabSz="15367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986213" defTabSz="15367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4443413" defTabSz="15367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900613" defTabSz="15367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endParaRPr lang="en-US" sz="2000" b="1">
              <a:solidFill>
                <a:srgbClr val="FEF7E6"/>
              </a:solidFill>
              <a:latin typeface="Arial Narrow" pitchFamily="34" charset="0"/>
            </a:endParaRPr>
          </a:p>
        </p:txBody>
      </p:sp>
      <p:sp>
        <p:nvSpPr>
          <p:cNvPr id="10" name="Text Box 11">
            <a:extLst>
              <a:ext uri="{FF2B5EF4-FFF2-40B4-BE49-F238E27FC236}">
                <a16:creationId xmlns:a16="http://schemas.microsoft.com/office/drawing/2014/main" id="{270DA2BD-0A2A-43C9-A56A-FD822070AFF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095875" y="-77788"/>
            <a:ext cx="1731963" cy="457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11C0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53576" tIns="76786" rIns="153576" bIns="76786">
            <a:spAutoFit/>
          </a:bodyPr>
          <a:lstStyle>
            <a:lvl1pPr algn="l" defTabSz="15367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68350" algn="l" defTabSz="15367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536700" algn="l" defTabSz="15367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2305050" algn="l" defTabSz="15367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3071813" algn="l" defTabSz="15367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529013" defTabSz="15367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986213" defTabSz="15367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4443413" defTabSz="15367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900613" defTabSz="15367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endParaRPr lang="en-US" sz="2000" b="1">
              <a:solidFill>
                <a:srgbClr val="FEF7E6"/>
              </a:solidFill>
              <a:latin typeface="Arial Narrow" pitchFamily="34" charset="0"/>
            </a:endParaRPr>
          </a:p>
        </p:txBody>
      </p:sp>
      <p:sp>
        <p:nvSpPr>
          <p:cNvPr id="11" name="Text Box 12">
            <a:extLst>
              <a:ext uri="{FF2B5EF4-FFF2-40B4-BE49-F238E27FC236}">
                <a16:creationId xmlns:a16="http://schemas.microsoft.com/office/drawing/2014/main" id="{F30E7211-E45D-48F4-A1B4-BF104B5265D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332413" y="60325"/>
            <a:ext cx="307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11C0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53576" tIns="76786" rIns="153576" bIns="76786">
            <a:spAutoFit/>
          </a:bodyPr>
          <a:lstStyle>
            <a:lvl1pPr algn="l" defTabSz="15367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68350" algn="l" defTabSz="15367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536700" algn="l" defTabSz="15367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2305050" algn="l" defTabSz="15367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3071813" algn="l" defTabSz="15367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529013" defTabSz="15367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986213" defTabSz="15367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4443413" defTabSz="15367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900613" defTabSz="15367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endParaRPr lang="en-US" sz="2000" b="1">
              <a:solidFill>
                <a:srgbClr val="FEF7E6"/>
              </a:solidFill>
              <a:latin typeface="Arial Narrow" pitchFamily="34" charset="0"/>
            </a:endParaRPr>
          </a:p>
        </p:txBody>
      </p:sp>
      <p:pic>
        <p:nvPicPr>
          <p:cNvPr id="12" name="Picture 2" descr="xx1">
            <a:extLst>
              <a:ext uri="{FF2B5EF4-FFF2-40B4-BE49-F238E27FC236}">
                <a16:creationId xmlns:a16="http://schemas.microsoft.com/office/drawing/2014/main" id="{58559274-4D0D-46E8-B505-B0220155838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788" y="106363"/>
            <a:ext cx="928687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7727" name="Rectangle 15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l-GR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17044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Rectangle 19">
            <a:extLst>
              <a:ext uri="{FF2B5EF4-FFF2-40B4-BE49-F238E27FC236}">
                <a16:creationId xmlns:a16="http://schemas.microsoft.com/office/drawing/2014/main" id="{1E46ACA9-4D07-4091-AF86-F64AFE7712B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E29B11-0169-483F-B209-7A2348AD57BC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686938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9100" y="-26988"/>
            <a:ext cx="2159000" cy="61531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7338" y="-26988"/>
            <a:ext cx="6329362" cy="61531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Rectangle 19">
            <a:extLst>
              <a:ext uri="{FF2B5EF4-FFF2-40B4-BE49-F238E27FC236}">
                <a16:creationId xmlns:a16="http://schemas.microsoft.com/office/drawing/2014/main" id="{96F1B1B1-4237-4192-8065-9C9A7A552C8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74A98B-4E33-4624-929C-EC15D9D3E4DA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6176661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338" y="-26988"/>
            <a:ext cx="8640762" cy="114300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l-GR" noProof="0"/>
          </a:p>
        </p:txBody>
      </p:sp>
      <p:sp>
        <p:nvSpPr>
          <p:cNvPr id="5" name="Rectangle 19">
            <a:extLst>
              <a:ext uri="{FF2B5EF4-FFF2-40B4-BE49-F238E27FC236}">
                <a16:creationId xmlns:a16="http://schemas.microsoft.com/office/drawing/2014/main" id="{8DDC966F-B128-4A9D-A821-D2C7FE051B4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A2A7FB-DFE8-4621-9FF2-D1661DB2D918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940567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Rectangle 19">
            <a:extLst>
              <a:ext uri="{FF2B5EF4-FFF2-40B4-BE49-F238E27FC236}">
                <a16:creationId xmlns:a16="http://schemas.microsoft.com/office/drawing/2014/main" id="{0AEB6A94-C277-4D50-8325-694ED183A0E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F9EC43-0487-47BE-8979-5B4648B63A22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565223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9">
            <a:extLst>
              <a:ext uri="{FF2B5EF4-FFF2-40B4-BE49-F238E27FC236}">
                <a16:creationId xmlns:a16="http://schemas.microsoft.com/office/drawing/2014/main" id="{77DFF94E-F7A3-4DE7-81D6-66451151831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B31B4E-6D3D-4D2D-889F-A66FCDA9C7DD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517950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Rectangle 19">
            <a:extLst>
              <a:ext uri="{FF2B5EF4-FFF2-40B4-BE49-F238E27FC236}">
                <a16:creationId xmlns:a16="http://schemas.microsoft.com/office/drawing/2014/main" id="{B9ACBD21-EB97-41A1-ABF3-58CDCE07B14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F84F0A-1715-4487-A949-00B8489E6D9A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891792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Rectangle 19">
            <a:extLst>
              <a:ext uri="{FF2B5EF4-FFF2-40B4-BE49-F238E27FC236}">
                <a16:creationId xmlns:a16="http://schemas.microsoft.com/office/drawing/2014/main" id="{2598C6A5-ECCC-4F0C-B8E3-6797F0461BD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B4FE2C-4BFF-4E52-B073-54279070A074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254517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Rectangle 19">
            <a:extLst>
              <a:ext uri="{FF2B5EF4-FFF2-40B4-BE49-F238E27FC236}">
                <a16:creationId xmlns:a16="http://schemas.microsoft.com/office/drawing/2014/main" id="{203125F9-1556-4530-99BE-862FD2347E4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952D5E-E2E2-44BD-B973-1809929DE6C2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171655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>
            <a:extLst>
              <a:ext uri="{FF2B5EF4-FFF2-40B4-BE49-F238E27FC236}">
                <a16:creationId xmlns:a16="http://schemas.microsoft.com/office/drawing/2014/main" id="{84EF516B-A088-414D-BAF0-E211BE91D725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6EBDD4-7D23-4756-A6BB-1D5B77372306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21740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9">
            <a:extLst>
              <a:ext uri="{FF2B5EF4-FFF2-40B4-BE49-F238E27FC236}">
                <a16:creationId xmlns:a16="http://schemas.microsoft.com/office/drawing/2014/main" id="{C95DDD3C-D095-4DF1-AA64-D5EBCA0248A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FD5B97-983B-42D0-B931-750A2CC3C11B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4063417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9">
            <a:extLst>
              <a:ext uri="{FF2B5EF4-FFF2-40B4-BE49-F238E27FC236}">
                <a16:creationId xmlns:a16="http://schemas.microsoft.com/office/drawing/2014/main" id="{020C906C-AAAB-48D9-BA68-1F716DF5A44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8F4E88-9B14-4E36-956B-A3997AC8F03C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611749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395" name="Rectangle 19">
            <a:extLst>
              <a:ext uri="{FF2B5EF4-FFF2-40B4-BE49-F238E27FC236}">
                <a16:creationId xmlns:a16="http://schemas.microsoft.com/office/drawing/2014/main" id="{EE1B08D1-01A1-4FE0-8E3C-3EFA5CCCB3D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9925" y="659765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864300"/>
                </a:solidFill>
              </a:defRPr>
            </a:lvl1pPr>
          </a:lstStyle>
          <a:p>
            <a:pPr>
              <a:defRPr/>
            </a:pPr>
            <a:fld id="{D3CDBD8E-BEB9-4BA7-8D46-9F6F703EF14A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  <p:sp>
        <p:nvSpPr>
          <p:cNvPr id="1027" name="Rectangle 41">
            <a:extLst>
              <a:ext uri="{FF2B5EF4-FFF2-40B4-BE49-F238E27FC236}">
                <a16:creationId xmlns:a16="http://schemas.microsoft.com/office/drawing/2014/main" id="{8C566938-1978-40AA-83F6-BDC4A2558E6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-26988"/>
            <a:ext cx="9144000" cy="1008063"/>
          </a:xfrm>
          <a:prstGeom prst="rect">
            <a:avLst/>
          </a:prstGeom>
          <a:gradFill rotWithShape="1">
            <a:gsLst>
              <a:gs pos="0">
                <a:srgbClr val="215A71"/>
              </a:gs>
              <a:gs pos="100000">
                <a:srgbClr val="329DC8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defRPr/>
            </a:pPr>
            <a:endParaRPr lang="el-GR" altLang="el-GR"/>
          </a:p>
        </p:txBody>
      </p:sp>
      <p:sp>
        <p:nvSpPr>
          <p:cNvPr id="1028" name="Rectangle 35">
            <a:extLst>
              <a:ext uri="{FF2B5EF4-FFF2-40B4-BE49-F238E27FC236}">
                <a16:creationId xmlns:a16="http://schemas.microsoft.com/office/drawing/2014/main" id="{6DD545FE-FA17-4D5A-86C9-336B5D84EC8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-25400"/>
            <a:ext cx="9144000" cy="798513"/>
          </a:xfrm>
          <a:prstGeom prst="rect">
            <a:avLst/>
          </a:prstGeom>
          <a:solidFill>
            <a:srgbClr val="75C0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defRPr/>
            </a:pPr>
            <a:endParaRPr lang="el-GR" altLang="el-GR"/>
          </a:p>
        </p:txBody>
      </p:sp>
      <p:sp>
        <p:nvSpPr>
          <p:cNvPr id="1029" name="Rectangle 53">
            <a:extLst>
              <a:ext uri="{FF2B5EF4-FFF2-40B4-BE49-F238E27FC236}">
                <a16:creationId xmlns:a16="http://schemas.microsoft.com/office/drawing/2014/main" id="{23DF82DC-C760-4866-8C87-40BA2E34FC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-26988"/>
            <a:ext cx="8640762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09" r:id="rId1"/>
    <p:sldLayoutId id="2147484198" r:id="rId2"/>
    <p:sldLayoutId id="2147484199" r:id="rId3"/>
    <p:sldLayoutId id="2147484200" r:id="rId4"/>
    <p:sldLayoutId id="2147484201" r:id="rId5"/>
    <p:sldLayoutId id="2147484202" r:id="rId6"/>
    <p:sldLayoutId id="2147484203" r:id="rId7"/>
    <p:sldLayoutId id="2147484204" r:id="rId8"/>
    <p:sldLayoutId id="2147484205" r:id="rId9"/>
    <p:sldLayoutId id="2147484206" r:id="rId10"/>
    <p:sldLayoutId id="2147484207" r:id="rId11"/>
    <p:sldLayoutId id="2147484208" r:id="rId12"/>
  </p:sldLayoutIdLst>
  <p:hf hdr="0" ftr="0" dt="0"/>
  <p:txStyles>
    <p:titleStyle>
      <a:lvl1pPr algn="ctr" defTabSz="871538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ctr" defTabSz="871538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ctr" defTabSz="871538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ctr" defTabSz="871538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ctr" defTabSz="871538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ctr" defTabSz="871538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ctr" defTabSz="871538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ctr" defTabSz="871538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ctr" defTabSz="871538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328613" indent="-328613" algn="l" defTabSz="871538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09613" indent="-271463" algn="l" defTabSz="871538" rtl="0" eaLnBrk="0" fontAlgn="base" hangingPunct="0">
        <a:spcBef>
          <a:spcPct val="20000"/>
        </a:spcBef>
        <a:spcAft>
          <a:spcPct val="0"/>
        </a:spcAft>
        <a:buChar char="–"/>
        <a:defRPr sz="1700">
          <a:solidFill>
            <a:schemeClr val="tx1"/>
          </a:solidFill>
          <a:latin typeface="+mn-lt"/>
        </a:defRPr>
      </a:lvl2pPr>
      <a:lvl3pPr marL="1090613" indent="-219075" algn="l" defTabSz="871538" rtl="0" eaLnBrk="0" fontAlgn="base" hangingPunct="0">
        <a:spcBef>
          <a:spcPct val="20000"/>
        </a:spcBef>
        <a:spcAft>
          <a:spcPct val="0"/>
        </a:spcAft>
        <a:buChar char="•"/>
        <a:defRPr sz="1700">
          <a:solidFill>
            <a:schemeClr val="tx1"/>
          </a:solidFill>
          <a:latin typeface="+mn-lt"/>
        </a:defRPr>
      </a:lvl3pPr>
      <a:lvl4pPr marL="1528763" indent="-219075" algn="l" defTabSz="871538" rtl="0" eaLnBrk="0" fontAlgn="base" hangingPunct="0">
        <a:spcBef>
          <a:spcPct val="20000"/>
        </a:spcBef>
        <a:spcAft>
          <a:spcPct val="0"/>
        </a:spcAft>
        <a:buChar char="–"/>
        <a:defRPr sz="1700">
          <a:solidFill>
            <a:schemeClr val="tx1"/>
          </a:solidFill>
          <a:latin typeface="+mn-lt"/>
        </a:defRPr>
      </a:lvl4pPr>
      <a:lvl5pPr marL="1962150" indent="-217488" algn="l" defTabSz="871538" rtl="0" eaLnBrk="0" fontAlgn="base" hangingPunct="0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5pPr>
      <a:lvl6pPr marL="2419350" indent="-217488" algn="l" defTabSz="871538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6pPr>
      <a:lvl7pPr marL="2876550" indent="-217488" algn="l" defTabSz="871538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7pPr>
      <a:lvl8pPr marL="3333750" indent="-217488" algn="l" defTabSz="871538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8pPr>
      <a:lvl9pPr marL="3790950" indent="-217488" algn="l" defTabSz="871538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ics.forth.gr/cvrl/pd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6.png"/><Relationship Id="rId5" Type="http://schemas.openxmlformats.org/officeDocument/2006/relationships/image" Target="../media/image8.jpe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users.ics.forth.gr/~argyros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1">
            <a:extLst>
              <a:ext uri="{FF2B5EF4-FFF2-40B4-BE49-F238E27FC236}">
                <a16:creationId xmlns:a16="http://schemas.microsoft.com/office/drawing/2014/main" id="{44C02D46-7E2B-4E57-A38B-0EC88446C6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7950" y="4308475"/>
            <a:ext cx="47164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FR" altLang="el-GR" sz="1800" i="1">
              <a:solidFill>
                <a:schemeClr val="bg1"/>
              </a:solidFill>
            </a:endParaRPr>
          </a:p>
        </p:txBody>
      </p:sp>
      <p:sp>
        <p:nvSpPr>
          <p:cNvPr id="5123" name="Rectangle 35">
            <a:extLst>
              <a:ext uri="{FF2B5EF4-FFF2-40B4-BE49-F238E27FC236}">
                <a16:creationId xmlns:a16="http://schemas.microsoft.com/office/drawing/2014/main" id="{FA6DF88B-9866-4CC6-AFCD-F5196F85E8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1663" y="3109913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l-GR" altLang="el-GR" sz="1400"/>
          </a:p>
        </p:txBody>
      </p:sp>
      <p:sp>
        <p:nvSpPr>
          <p:cNvPr id="5124" name="Rectangle 37">
            <a:extLst>
              <a:ext uri="{FF2B5EF4-FFF2-40B4-BE49-F238E27FC236}">
                <a16:creationId xmlns:a16="http://schemas.microsoft.com/office/drawing/2014/main" id="{7E38261E-2758-4630-A3A8-800FD16CC2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7411" y="989467"/>
            <a:ext cx="8640762" cy="1143000"/>
          </a:xfrm>
        </p:spPr>
        <p:txBody>
          <a:bodyPr/>
          <a:lstStyle/>
          <a:p>
            <a:r>
              <a:rPr lang="en-US" sz="3200" dirty="0"/>
              <a:t>Unsupervised Detection of Periodic </a:t>
            </a:r>
            <a:br>
              <a:rPr lang="en-US" sz="3200" dirty="0"/>
            </a:br>
            <a:r>
              <a:rPr lang="en-US" sz="3200" dirty="0"/>
              <a:t>Segments in Videos</a:t>
            </a:r>
            <a:endParaRPr lang="el-GR" altLang="el-GR" sz="2800" b="0" dirty="0"/>
          </a:p>
        </p:txBody>
      </p:sp>
      <p:sp>
        <p:nvSpPr>
          <p:cNvPr id="5125" name="Rectangle 1">
            <a:extLst>
              <a:ext uri="{FF2B5EF4-FFF2-40B4-BE49-F238E27FC236}">
                <a16:creationId xmlns:a16="http://schemas.microsoft.com/office/drawing/2014/main" id="{96052BD2-F764-4351-AF59-F7DD2DC43A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25" y="2300288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400" dirty="0"/>
              <a:t>Costas Panagiotakis</a:t>
            </a:r>
            <a:r>
              <a:rPr lang="en-US" sz="2400" baseline="30000" dirty="0"/>
              <a:t>1,2</a:t>
            </a:r>
            <a:r>
              <a:rPr lang="en-US" sz="2400" dirty="0"/>
              <a:t>, </a:t>
            </a:r>
            <a:r>
              <a:rPr lang="en-US" sz="2400" dirty="0" err="1"/>
              <a:t>Giorgos</a:t>
            </a:r>
            <a:r>
              <a:rPr lang="en-US" sz="2400" dirty="0"/>
              <a:t> Karvounas</a:t>
            </a:r>
            <a:r>
              <a:rPr lang="en-US" sz="2400" baseline="30000" dirty="0"/>
              <a:t>1,3</a:t>
            </a:r>
            <a:r>
              <a:rPr lang="en-US" sz="2400" dirty="0"/>
              <a:t>,</a:t>
            </a:r>
            <a:br>
              <a:rPr lang="en-US" sz="2400" dirty="0"/>
            </a:br>
            <a:r>
              <a:rPr lang="en-US" sz="2400" dirty="0" err="1"/>
              <a:t>Antonis</a:t>
            </a:r>
            <a:r>
              <a:rPr lang="en-US" sz="2400" dirty="0"/>
              <a:t> Argyros</a:t>
            </a:r>
            <a:r>
              <a:rPr lang="en-US" sz="2400" baseline="30000" dirty="0"/>
              <a:t>1,3</a:t>
            </a:r>
            <a:endParaRPr lang="el-GR" altLang="el-GR" sz="2400" baseline="30000" dirty="0"/>
          </a:p>
        </p:txBody>
      </p:sp>
      <p:sp>
        <p:nvSpPr>
          <p:cNvPr id="3078" name="Rectangle 3">
            <a:extLst>
              <a:ext uri="{FF2B5EF4-FFF2-40B4-BE49-F238E27FC236}">
                <a16:creationId xmlns:a16="http://schemas.microsoft.com/office/drawing/2014/main" id="{2BDE913B-8B8E-435A-B12A-619112FE0B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25" y="3735388"/>
            <a:ext cx="91440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sz="2000" dirty="0">
              <a:latin typeface="Arial" charset="0"/>
            </a:endParaRPr>
          </a:p>
          <a:p>
            <a:pPr algn="ctr">
              <a:defRPr/>
            </a:pPr>
            <a:r>
              <a:rPr lang="en-US" sz="1400" baseline="30000" dirty="0"/>
              <a:t>1</a:t>
            </a:r>
            <a:r>
              <a:rPr lang="en-US" sz="1400" dirty="0"/>
              <a:t>Computational Vision &amp; Robotics Laboratory, Institute of Computer Science, FORTH, Greece</a:t>
            </a:r>
          </a:p>
          <a:p>
            <a:pPr algn="ctr">
              <a:defRPr/>
            </a:pPr>
            <a:r>
              <a:rPr lang="en-US" sz="1400" dirty="0"/>
              <a:t/>
            </a:r>
            <a:br>
              <a:rPr lang="en-US" sz="1400" dirty="0"/>
            </a:br>
            <a:r>
              <a:rPr lang="en-US" sz="1400" baseline="30000" dirty="0"/>
              <a:t>2</a:t>
            </a:r>
            <a:r>
              <a:rPr lang="en-US" sz="1400" dirty="0"/>
              <a:t>Department of Business Administration (</a:t>
            </a:r>
            <a:r>
              <a:rPr lang="en-US" sz="1400" dirty="0" err="1"/>
              <a:t>Agios</a:t>
            </a:r>
            <a:r>
              <a:rPr lang="en-US" sz="1400" dirty="0"/>
              <a:t> Nikolaos), TEI of Crete, Greece</a:t>
            </a:r>
            <a:br>
              <a:rPr lang="en-US" sz="1400" dirty="0"/>
            </a:br>
            <a:endParaRPr lang="en-US" sz="1400" dirty="0"/>
          </a:p>
          <a:p>
            <a:pPr algn="ctr">
              <a:defRPr/>
            </a:pPr>
            <a:r>
              <a:rPr lang="en-US" sz="1400" baseline="30000" dirty="0"/>
              <a:t>3</a:t>
            </a:r>
            <a:r>
              <a:rPr lang="en-US" sz="1400" dirty="0"/>
              <a:t>Computer Science Department, University of Crete, Greece</a:t>
            </a:r>
            <a:r>
              <a:rPr lang="en-US" sz="1400" dirty="0">
                <a:latin typeface="Arial" charset="0"/>
              </a:rPr>
              <a:t>.</a:t>
            </a:r>
          </a:p>
        </p:txBody>
      </p:sp>
      <p:sp>
        <p:nvSpPr>
          <p:cNvPr id="5127" name="Rectangle 2">
            <a:extLst>
              <a:ext uri="{FF2B5EF4-FFF2-40B4-BE49-F238E27FC236}">
                <a16:creationId xmlns:a16="http://schemas.microsoft.com/office/drawing/2014/main" id="{2C337AD5-2180-443E-8E40-6282D53D9E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5028" y="3335338"/>
            <a:ext cx="672062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pt-BR" altLang="el-GR" sz="2000" dirty="0"/>
              <a:t> Presenter: Dr. </a:t>
            </a:r>
            <a:r>
              <a:rPr lang="en-US" sz="2000" dirty="0"/>
              <a:t>Costas Panagiotakis</a:t>
            </a:r>
            <a:r>
              <a:rPr lang="pt-BR" altLang="el-GR" sz="2000" dirty="0"/>
              <a:t>, Associate Professor</a:t>
            </a:r>
            <a:endParaRPr lang="el-GR" altLang="el-GR" sz="2000" dirty="0"/>
          </a:p>
        </p:txBody>
      </p:sp>
      <p:sp>
        <p:nvSpPr>
          <p:cNvPr id="5128" name="Rectangle 2">
            <a:extLst>
              <a:ext uri="{FF2B5EF4-FFF2-40B4-BE49-F238E27FC236}">
                <a16:creationId xmlns:a16="http://schemas.microsoft.com/office/drawing/2014/main" id="{DA9DAC11-6CB7-4C41-AB71-DBFC5221A4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37373" y="6096513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1800" b="1" dirty="0">
                <a:latin typeface="Helvetica Neue"/>
              </a:rPr>
              <a:t>2018 IEEE International Conference on Image Processing</a:t>
            </a:r>
          </a:p>
        </p:txBody>
      </p:sp>
      <p:pic>
        <p:nvPicPr>
          <p:cNvPr id="1026" name="Picture 2" descr="ÎÏÎ¿ÏÎ­Î»ÎµÏÎ¼Î± ÎµÎ¹ÎºÏÎ½Î±Ï Î³Î¹Î± FORTH">
            <a:extLst>
              <a:ext uri="{FF2B5EF4-FFF2-40B4-BE49-F238E27FC236}">
                <a16:creationId xmlns:a16="http://schemas.microsoft.com/office/drawing/2014/main" id="{36AB3D6E-0106-48EA-8BB1-DB32FC052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93591" cy="759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ÎÏÎ¿ÏÎ­Î»ÎµÏÎ¼Î± ÎµÎ¹ÎºÏÎ½Î±Ï Î³Î¹Î± TEI of Crete">
            <a:extLst>
              <a:ext uri="{FF2B5EF4-FFF2-40B4-BE49-F238E27FC236}">
                <a16:creationId xmlns:a16="http://schemas.microsoft.com/office/drawing/2014/main" id="{7F46822D-60D4-46FC-8919-CC4C8E219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558" y="1"/>
            <a:ext cx="3528693" cy="764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ÎÏÎ¿ÏÎ­Î»ÎµÏÎ¼Î± ÎµÎ¹ÎºÏÎ½Î±Ï Î³Î¹Î± University of Crete">
            <a:extLst>
              <a:ext uri="{FF2B5EF4-FFF2-40B4-BE49-F238E27FC236}">
                <a16:creationId xmlns:a16="http://schemas.microsoft.com/office/drawing/2014/main" id="{010507BD-CFF8-4846-BD8B-6BDD5301F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536" y="13245"/>
            <a:ext cx="1755367" cy="75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ÎÏÎ¿ÏÎ­Î»ÎµÏÎ¼Î± ÎµÎ¹ÎºÏÎ½Î±Ï Î³Î¹Î± IEEE International Conference on Image Processing">
            <a:extLst>
              <a:ext uri="{FF2B5EF4-FFF2-40B4-BE49-F238E27FC236}">
                <a16:creationId xmlns:a16="http://schemas.microsoft.com/office/drawing/2014/main" id="{83D8D29A-8955-4C8B-A793-811F092535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7" t="7167" r="40876" b="6097"/>
          <a:stretch/>
        </p:blipFill>
        <p:spPr bwMode="auto">
          <a:xfrm>
            <a:off x="7812360" y="5539329"/>
            <a:ext cx="1321543" cy="130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338" y="-171400"/>
            <a:ext cx="8640762" cy="1143001"/>
          </a:xfrm>
        </p:spPr>
        <p:txBody>
          <a:bodyPr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Experimental Results</a:t>
            </a:r>
            <a:endParaRPr lang="el-GR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93103" y="1088740"/>
            <a:ext cx="8507288" cy="2667743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PMUCOS is compared with BASELINE method.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 order to assess the performance of the evaluated methods we employed the metrics of</a:t>
            </a:r>
            <a:r>
              <a:rPr lang="en-US" dirty="0">
                <a:solidFill>
                  <a:srgbClr val="3E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>
                <a:solidFill>
                  <a:srgbClr val="3E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precision (</a:t>
            </a:r>
            <a:r>
              <a:rPr lang="en-US" b="1" i="1" dirty="0">
                <a:solidFill>
                  <a:srgbClr val="3E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b="1" dirty="0">
                <a:solidFill>
                  <a:srgbClr val="3E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recall (</a:t>
            </a:r>
            <a:r>
              <a:rPr lang="en-US" b="1" i="1" dirty="0">
                <a:solidFill>
                  <a:srgbClr val="3E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b="1" dirty="0">
                <a:solidFill>
                  <a:srgbClr val="3E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en-US" b="1" i="1" dirty="0">
                <a:solidFill>
                  <a:srgbClr val="3E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b="1" baseline="-25000" dirty="0">
                <a:solidFill>
                  <a:srgbClr val="3E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b="1" dirty="0">
                <a:solidFill>
                  <a:srgbClr val="3E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score and overlap (</a:t>
            </a:r>
            <a:r>
              <a:rPr lang="en-US" b="1" i="1" dirty="0">
                <a:solidFill>
                  <a:srgbClr val="3E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b="1" dirty="0">
                <a:solidFill>
                  <a:srgbClr val="3E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dirty="0">
                <a:solidFill>
                  <a:srgbClr val="3E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l-GR" dirty="0">
              <a:solidFill>
                <a:srgbClr val="3E628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6" y="3175935"/>
            <a:ext cx="4561864" cy="36734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2643" y="3175935"/>
            <a:ext cx="4561866" cy="367344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677602" y="2755618"/>
            <a:ext cx="1226931" cy="420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PMUCOS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02916" y="2671748"/>
            <a:ext cx="1289995" cy="420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BASELINE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90322F-7D43-49E9-A9B7-433EE4EB89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F9EC43-0487-47BE-8979-5B4648B63A22}" type="slidenum">
              <a:rPr lang="el-GR" altLang="el-GR" smtClean="0"/>
              <a:pPr>
                <a:defRPr/>
              </a:pPr>
              <a:t>10</a:t>
            </a:fld>
            <a:endParaRPr lang="el-GR" altLang="el-G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338" y="-171400"/>
            <a:ext cx="8640762" cy="1143001"/>
          </a:xfrm>
        </p:spPr>
        <p:txBody>
          <a:bodyPr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Experimental Results</a:t>
            </a:r>
            <a:endParaRPr lang="el-GR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" y="1220623"/>
            <a:ext cx="5400091" cy="3394472"/>
          </a:xfrm>
        </p:spPr>
        <p:txBody>
          <a:bodyPr>
            <a:no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The experimental evaluation was conducted using two datasets: </a:t>
            </a:r>
          </a:p>
          <a:p>
            <a:pPr lvl="1"/>
            <a:r>
              <a:rPr lang="en-US" sz="2400" b="1" dirty="0">
                <a:solidFill>
                  <a:srgbClr val="3E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MHAD202-v:</a:t>
            </a:r>
            <a:r>
              <a:rPr lang="en-US" sz="2400" dirty="0">
                <a:solidFill>
                  <a:srgbClr val="3E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202 RGB videos of the 101 video pairs of MHAD101-v [1].</a:t>
            </a:r>
          </a:p>
          <a:p>
            <a:pPr lvl="1"/>
            <a:r>
              <a:rPr lang="en-US" sz="2400" b="1" dirty="0">
                <a:solidFill>
                  <a:srgbClr val="3E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PERTUBE: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50 videos showing human, animal and machine motions in lab settings or in the wild.</a:t>
            </a:r>
          </a:p>
          <a:p>
            <a:pPr lvl="2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New dataset compiled for assessing solutions to the periodicity detection </a:t>
            </a: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problem. </a:t>
            </a: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Available online at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https://www.ics.forth.gr/cvrl/pd</a:t>
            </a: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/</a:t>
            </a: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230" y="6102156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[1] K.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Papoutsakis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C.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Panagiotakis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and A.A.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Argyros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"Temporal Action Co-Segmentation in 3D Motion Capture Data and Videos",  In IEEE Computer Vision and Pattern Recognition (CVPR 2017), IEEE, Honolulu, Hawaii, USA, July 2017.  http://www.ics.forth.gr/cvrl/evaco/</a:t>
            </a:r>
            <a:endParaRPr lang="el-G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8204" y="980728"/>
            <a:ext cx="2700300" cy="27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r="25512"/>
          <a:stretch/>
        </p:blipFill>
        <p:spPr>
          <a:xfrm>
            <a:off x="5525252" y="3681028"/>
            <a:ext cx="3618748" cy="244827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9ECAE5-D517-4EA6-84B8-9EE2DC404A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F9EC43-0487-47BE-8979-5B4648B63A22}" type="slidenum">
              <a:rPr lang="el-GR" altLang="el-GR" smtClean="0"/>
              <a:pPr>
                <a:defRPr/>
              </a:pPr>
              <a:t>11</a:t>
            </a:fld>
            <a:endParaRPr lang="el-GR" altLang="el-G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8000"/>
    </mc:Choice>
    <mc:Fallback xmlns="">
      <p:transition spd="slow" advClick="0" advTm="18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338" y="-171400"/>
            <a:ext cx="8640762" cy="114300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Experimental Results</a:t>
            </a:r>
            <a:endParaRPr lang="el-GR" sz="3600" dirty="0">
              <a:solidFill>
                <a:srgbClr val="3E628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3998415"/>
            <a:ext cx="9144000" cy="1518817"/>
          </a:xfrm>
        </p:spPr>
        <p:txBody>
          <a:bodyPr>
            <a:no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In parenthesis, we provide the scores of P-MUCOS without the filtering and enhancement steps.</a:t>
            </a: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The difference in performance is more striking in the more challenging, real-world PERTUBE dataset:</a:t>
            </a:r>
          </a:p>
          <a:p>
            <a:pPr lvl="1"/>
            <a:r>
              <a:rPr lang="en-US" sz="2000" b="1" dirty="0">
                <a:solidFill>
                  <a:srgbClr val="3E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10% improvement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in overlap and F</a:t>
            </a:r>
            <a:r>
              <a:rPr lang="en-US" sz="20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scores compared to the baseline method. </a:t>
            </a:r>
          </a:p>
          <a:p>
            <a:pPr lvl="1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P-MUCOS gives </a:t>
            </a:r>
            <a:r>
              <a:rPr lang="en-US" sz="2000" b="1" dirty="0">
                <a:solidFill>
                  <a:srgbClr val="3E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significantly better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estimates of the </a:t>
            </a:r>
            <a:r>
              <a:rPr lang="en-US" sz="2000" b="1" dirty="0">
                <a:solidFill>
                  <a:srgbClr val="3E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periods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l-G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49446" y="2312876"/>
            <a:ext cx="7311528" cy="1614259"/>
            <a:chOff x="686980" y="1667235"/>
            <a:chExt cx="7311528" cy="1614259"/>
          </a:xfrm>
        </p:grpSpPr>
        <p:sp>
          <p:nvSpPr>
            <p:cNvPr id="10" name="Rectangle 9"/>
            <p:cNvSpPr/>
            <p:nvPr/>
          </p:nvSpPr>
          <p:spPr>
            <a:xfrm>
              <a:off x="765118" y="1667235"/>
              <a:ext cx="7233390" cy="5386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2900" dirty="0">
                  <a:latin typeface="Calibri" panose="020F0502020204030204" pitchFamily="34" charset="0"/>
                  <a:ea typeface="+mj-ea"/>
                  <a:cs typeface="Calibri" panose="020F0502020204030204" pitchFamily="34" charset="0"/>
                </a:rPr>
                <a:t>Quantitative Experimental Results on </a:t>
              </a:r>
              <a:r>
                <a:rPr lang="en-US" sz="2900" dirty="0">
                  <a:solidFill>
                    <a:srgbClr val="3E628A"/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</a:rPr>
                <a:t>PERTUBE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6980" y="2252010"/>
              <a:ext cx="6794591" cy="1029484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547" y="1417191"/>
            <a:ext cx="6856785" cy="98085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075E64-3212-44C4-B795-46573CAB72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F9EC43-0487-47BE-8979-5B4648B63A22}" type="slidenum">
              <a:rPr lang="el-GR" altLang="el-GR" smtClean="0"/>
              <a:pPr>
                <a:defRPr/>
              </a:pPr>
              <a:t>12</a:t>
            </a:fld>
            <a:endParaRPr lang="el-GR" altLang="el-GR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9FB6027-79A4-4D55-9F3A-6F7E3D5EF7F8}"/>
              </a:ext>
            </a:extLst>
          </p:cNvPr>
          <p:cNvSpPr txBox="1">
            <a:spLocks/>
          </p:cNvSpPr>
          <p:nvPr/>
        </p:nvSpPr>
        <p:spPr bwMode="auto">
          <a:xfrm>
            <a:off x="244866" y="548680"/>
            <a:ext cx="8640762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defTabSz="871538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defTabSz="871538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ctr" defTabSz="871538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ctr" defTabSz="871538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ctr" defTabSz="871538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ctr" defTabSz="871538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ctr" defTabSz="871538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ctr" defTabSz="871538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ctr" defTabSz="871538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800" b="0" kern="0">
                <a:latin typeface="Calibri" panose="020F0502020204030204" pitchFamily="34" charset="0"/>
                <a:cs typeface="Calibri" panose="020F0502020204030204" pitchFamily="34" charset="0"/>
              </a:rPr>
              <a:t>Quantitative Experimental Results on </a:t>
            </a:r>
            <a:r>
              <a:rPr lang="en-US" sz="2800" b="0" kern="0">
                <a:solidFill>
                  <a:srgbClr val="3E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MHAD202-v</a:t>
            </a:r>
            <a:endParaRPr lang="el-GR" sz="2800" b="0" kern="0" dirty="0">
              <a:solidFill>
                <a:srgbClr val="3E628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76" y="-27384"/>
            <a:ext cx="9115401" cy="85725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Qualitative results on PERTUBE (1/2)</a:t>
            </a:r>
            <a:endParaRPr lang="el-GR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StoneAxeCut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600" y="1916832"/>
            <a:ext cx="4551899" cy="25604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6062" r="9063" b="3204"/>
          <a:stretch/>
        </p:blipFill>
        <p:spPr>
          <a:xfrm>
            <a:off x="4858896" y="1925437"/>
            <a:ext cx="4285105" cy="3663803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6" name="Group 5"/>
          <p:cNvGrpSpPr/>
          <p:nvPr/>
        </p:nvGrpSpPr>
        <p:grpSpPr>
          <a:xfrm>
            <a:off x="5118568" y="5260607"/>
            <a:ext cx="3528392" cy="374004"/>
            <a:chOff x="6065437" y="3621917"/>
            <a:chExt cx="3176991" cy="374004"/>
          </a:xfrm>
        </p:grpSpPr>
        <p:pic>
          <p:nvPicPr>
            <p:cNvPr id="7" name="Picture 4" descr="Αποτέλεσμα εικόνας για movie video frames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6688636" y="2998718"/>
              <a:ext cx="369586" cy="16159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Αποτέλεσμα εικόνας για movie video frames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249644" y="3003136"/>
              <a:ext cx="369586" cy="16159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/>
          <p:cNvSpPr txBox="1"/>
          <p:nvPr/>
        </p:nvSpPr>
        <p:spPr>
          <a:xfrm>
            <a:off x="6410744" y="5589240"/>
            <a:ext cx="106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timeline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hevron 9"/>
          <p:cNvSpPr/>
          <p:nvPr/>
        </p:nvSpPr>
        <p:spPr>
          <a:xfrm rot="2700000">
            <a:off x="4995311" y="2056688"/>
            <a:ext cx="216024" cy="216024"/>
          </a:xfrm>
          <a:prstGeom prst="chevr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59632" y="4601002"/>
            <a:ext cx="2088232" cy="286376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Periodic</a:t>
            </a:r>
            <a:endParaRPr lang="el-G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153738" y="5323642"/>
            <a:ext cx="2560320" cy="19359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Periodic</a:t>
            </a:r>
            <a:endParaRPr lang="el-G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5006" y="4989076"/>
            <a:ext cx="4572000" cy="430887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detected periodic segments are manifested as white straight line segments that are parallel to the main diagonal of 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EABBCC-B6D1-4F6A-8D72-A3C22A6A20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F9EC43-0487-47BE-8979-5B4648B63A22}" type="slidenum">
              <a:rPr lang="el-GR" altLang="el-GR" smtClean="0"/>
              <a:pPr>
                <a:defRPr/>
              </a:pPr>
              <a:t>13</a:t>
            </a:fld>
            <a:endParaRPr lang="el-GR" altLang="el-G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BC3FAE9-B28D-4D30-B6A6-98AC106F0E9E}"/>
              </a:ext>
            </a:extLst>
          </p:cNvPr>
          <p:cNvSpPr/>
          <p:nvPr/>
        </p:nvSpPr>
        <p:spPr bwMode="auto">
          <a:xfrm>
            <a:off x="9612560" y="1268760"/>
            <a:ext cx="216024" cy="21602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27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8000"/>
    </mc:Choice>
    <mc:Fallback xmlns="">
      <p:transition spd="slow" advClick="0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2000" decel="2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77778E-7 -7.40741E-7 L 0.37344 0.44607 " pathEditMode="relative" rAng="0" ptsTypes="AA">
                                      <p:cBhvr>
                                        <p:cTn id="8" dur="2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63" y="2229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15000" autoRev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4" dur="62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2" nodeType="withEffect">
                                  <p:stCondLst>
                                    <p:cond delay="18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0" grpId="0" animBg="1"/>
      <p:bldP spid="12" grpId="0" animBg="1"/>
      <p:bldP spid="12" grpId="1" animBg="1"/>
      <p:bldP spid="12" grpId="2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3830" t="1115" r="9142" b="-4298"/>
          <a:stretch/>
        </p:blipFill>
        <p:spPr>
          <a:xfrm>
            <a:off x="4644008" y="1844825"/>
            <a:ext cx="4536504" cy="40324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90" y="-36039"/>
            <a:ext cx="9115401" cy="85725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Qualitative results on PERTUBE (2/2)</a:t>
            </a:r>
            <a:endParaRPr lang="el-GR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118568" y="5301208"/>
            <a:ext cx="3528392" cy="374004"/>
            <a:chOff x="6065437" y="3621917"/>
            <a:chExt cx="3176991" cy="374004"/>
          </a:xfrm>
        </p:grpSpPr>
        <p:pic>
          <p:nvPicPr>
            <p:cNvPr id="7" name="Picture 4" descr="Αποτέλεσμα εικόνας για movie video frames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6688636" y="2998718"/>
              <a:ext cx="369586" cy="16159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Αποτέλεσμα εικόνας για movie video frames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249644" y="3003136"/>
              <a:ext cx="369586" cy="16159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/>
          <p:cNvSpPr txBox="1"/>
          <p:nvPr/>
        </p:nvSpPr>
        <p:spPr>
          <a:xfrm>
            <a:off x="6410744" y="5589240"/>
            <a:ext cx="106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timeline</a:t>
            </a:r>
          </a:p>
        </p:txBody>
      </p:sp>
      <p:sp>
        <p:nvSpPr>
          <p:cNvPr id="10" name="Chevron 9"/>
          <p:cNvSpPr/>
          <p:nvPr/>
        </p:nvSpPr>
        <p:spPr>
          <a:xfrm rot="2700000">
            <a:off x="4880893" y="1925661"/>
            <a:ext cx="216024" cy="216024"/>
          </a:xfrm>
          <a:prstGeom prst="chevr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5576" y="4293096"/>
            <a:ext cx="2088232" cy="286376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Periodic</a:t>
            </a:r>
            <a:endParaRPr lang="el-G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56176" y="5332934"/>
            <a:ext cx="1944216" cy="256306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Periodic</a:t>
            </a:r>
            <a:endParaRPr lang="el-G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ArchimedesSphereCut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50" y="1867932"/>
            <a:ext cx="4178249" cy="228114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006" y="4989076"/>
            <a:ext cx="4572000" cy="430887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detected periodic segments are manifested as white straight line segments that are parallel to the main diagonal of 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6802BF-A209-4393-9F5F-CEDEA58DA6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F9EC43-0487-47BE-8979-5B4648B63A22}" type="slidenum">
              <a:rPr lang="el-GR" altLang="el-GR" smtClean="0"/>
              <a:pPr>
                <a:defRPr/>
              </a:pPr>
              <a:t>14</a:t>
            </a:fld>
            <a:endParaRPr lang="el-GR" altLang="el-G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ED22046-DE6D-493E-87BF-D2C68476F6C4}"/>
              </a:ext>
            </a:extLst>
          </p:cNvPr>
          <p:cNvSpPr/>
          <p:nvPr/>
        </p:nvSpPr>
        <p:spPr bwMode="auto">
          <a:xfrm>
            <a:off x="9612560" y="1268760"/>
            <a:ext cx="216024" cy="21602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24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8000"/>
    </mc:Choice>
    <mc:Fallback xmlns="">
      <p:transition spd="slow" advClick="0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2000" decel="2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77778E-7 2.22222E-6 L 0.38351 0.46528 " pathEditMode="relative" rAng="0" ptsTypes="AA">
                                      <p:cBhvr>
                                        <p:cTn id="8" dur="16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67" y="2326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10000" autoRev="1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Scale>
                                      <p:cBhvr>
                                        <p:cTn id="14" dur="4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2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0" grpId="0" animBg="1"/>
      <p:bldP spid="12" grpId="0" animBg="1"/>
      <p:bldP spid="12" grpId="1" animBg="1"/>
      <p:bldP spid="12" grpId="2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338" y="-207404"/>
            <a:ext cx="8640762" cy="1143001"/>
          </a:xfrm>
        </p:spPr>
        <p:txBody>
          <a:bodyPr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Conclusions</a:t>
            </a:r>
            <a:endParaRPr lang="el-GR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619" y="1166018"/>
            <a:ext cx="8954454" cy="4525963"/>
          </a:xfrm>
        </p:spPr>
        <p:txBody>
          <a:bodyPr>
            <a:no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We extend an existing solution to the problem of discovering commonalities in two videos in order to solve the problem of detecting periodic segments in a video and to estimate their period.</a:t>
            </a:r>
          </a:p>
          <a:p>
            <a:endParaRPr lang="en-US" sz="16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The proposed method,</a:t>
            </a:r>
            <a:r>
              <a:rPr lang="en-US" sz="32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>
                <a:solidFill>
                  <a:srgbClr val="3E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PMUCOS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is the first one that is </a:t>
            </a:r>
            <a:r>
              <a:rPr lang="en-US" sz="3200" dirty="0">
                <a:solidFill>
                  <a:srgbClr val="3E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totally unsupervised</a:t>
            </a:r>
            <a:r>
              <a:rPr lang="en-US" sz="3200" b="1" dirty="0">
                <a:solidFill>
                  <a:srgbClr val="3E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and completely agnostic to:  </a:t>
            </a:r>
          </a:p>
          <a:p>
            <a:pPr lvl="1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the semantic content of the videos,</a:t>
            </a:r>
          </a:p>
          <a:p>
            <a:pPr lvl="1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number of periodic segments,</a:t>
            </a:r>
          </a:p>
          <a:p>
            <a:pPr lvl="1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start and end in the video,</a:t>
            </a:r>
          </a:p>
          <a:p>
            <a:pPr lvl="1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the duration and the number of periods.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A06C38-CC9A-4CE1-8BDD-8304F36E95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F9EC43-0487-47BE-8979-5B4648B63A22}" type="slidenum">
              <a:rPr lang="el-GR" altLang="el-GR" smtClean="0"/>
              <a:pPr>
                <a:defRPr/>
              </a:pPr>
              <a:t>15</a:t>
            </a:fld>
            <a:endParaRPr lang="el-GR" altLang="el-G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8000"/>
    </mc:Choice>
    <mc:Fallback xmlns="">
      <p:transition spd="slow" advClick="0" advTm="18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4471F39-F6C7-4655-81F8-B45724015DA9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71438" y="1016732"/>
            <a:ext cx="8964612" cy="5948363"/>
          </a:xfrm>
        </p:spPr>
        <p:txBody>
          <a:bodyPr>
            <a:normAutofit fontScale="70000" lnSpcReduction="20000"/>
          </a:bodyPr>
          <a:lstStyle/>
          <a:p>
            <a:pPr marL="0" indent="0">
              <a:buFontTx/>
              <a:buNone/>
              <a:defRPr/>
            </a:pP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Selected publications of the LAB on periodicity - motif analysis:</a:t>
            </a:r>
          </a:p>
          <a:p>
            <a:pPr marL="0" indent="0">
              <a:buFontTx/>
              <a:buNone/>
              <a:defRPr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Tx/>
              <a:buNone/>
              <a:defRPr/>
            </a:pP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[1] C. Panagiotakis, G.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Karvounas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and A.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Argyros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, Unsupervised Detection of Periodic Segments in Videos, </a:t>
            </a:r>
            <a:r>
              <a:rPr lang="en-US" sz="2300" b="1" dirty="0">
                <a:latin typeface="Calibri" panose="020F0502020204030204" pitchFamily="34" charset="0"/>
                <a:cs typeface="Calibri" panose="020F0502020204030204" pitchFamily="34" charset="0"/>
              </a:rPr>
              <a:t>IEEE International Conference on Image Processing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, 2018. </a:t>
            </a:r>
          </a:p>
          <a:p>
            <a:pPr marL="0" indent="0">
              <a:buFontTx/>
              <a:buNone/>
              <a:defRPr/>
            </a:pPr>
            <a:endParaRPr lang="en-US" sz="2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Tx/>
              <a:buNone/>
              <a:defRPr/>
            </a:pP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[2] C. Panagiotakis, K.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Papoutsakis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and A.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Argyros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, A graph-based approach for detecting common actions in motion capture data and videos, </a:t>
            </a:r>
            <a:r>
              <a:rPr lang="en-US" sz="2300" b="1" dirty="0">
                <a:latin typeface="Calibri" panose="020F0502020204030204" pitchFamily="34" charset="0"/>
                <a:cs typeface="Calibri" panose="020F0502020204030204" pitchFamily="34" charset="0"/>
              </a:rPr>
              <a:t>Pattern Recognition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, vol. 79, pp. 1-11, 2018. </a:t>
            </a:r>
          </a:p>
          <a:p>
            <a:pPr marL="0" indent="0">
              <a:buFontTx/>
              <a:buNone/>
              <a:defRPr/>
            </a:pPr>
            <a:endParaRPr lang="en-US" sz="2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Tx/>
              <a:buNone/>
              <a:defRPr/>
            </a:pP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[3] K.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Papoutsakis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, C. Panagiotakis and A.A.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Argyros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, Temporal Action Co-Segmentation in 3D Motion Capture Data and Videos, In </a:t>
            </a:r>
            <a:r>
              <a:rPr lang="en-US" sz="2300" b="1" dirty="0">
                <a:latin typeface="Calibri" panose="020F0502020204030204" pitchFamily="34" charset="0"/>
                <a:cs typeface="Calibri" panose="020F0502020204030204" pitchFamily="34" charset="0"/>
              </a:rPr>
              <a:t>IEEE Computer Vision and Pattern Recognition 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(CVPR 2017), IEEE, Honolulu, Hawaii, USA, July 2017. </a:t>
            </a:r>
          </a:p>
          <a:p>
            <a:pPr marL="0" indent="0">
              <a:buFontTx/>
              <a:buNone/>
              <a:defRPr/>
            </a:pPr>
            <a:endParaRPr lang="en-US" sz="2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Tx/>
              <a:buNone/>
              <a:defRPr/>
            </a:pP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[4] G.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Karvounas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, I.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Oikonomidis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and A.A.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Argyros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, Localizing Periodicity in Time Series and Videos, In </a:t>
            </a:r>
            <a:r>
              <a:rPr lang="en-US" sz="2300" b="1" dirty="0">
                <a:latin typeface="Calibri" panose="020F0502020204030204" pitchFamily="34" charset="0"/>
                <a:cs typeface="Calibri" panose="020F0502020204030204" pitchFamily="34" charset="0"/>
              </a:rPr>
              <a:t>British Machine Vision Conference 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(BMVC 2016), BMVA, York, UK, September 2016.</a:t>
            </a:r>
          </a:p>
          <a:p>
            <a:pPr marL="0" indent="0">
              <a:buFontTx/>
              <a:buNone/>
              <a:defRPr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Tx/>
              <a:buNone/>
              <a:defRPr/>
            </a:pP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Papers/Codes/Demos/Datasets/Contact info:</a:t>
            </a:r>
          </a:p>
          <a:p>
            <a:pPr>
              <a:defRPr/>
            </a:pPr>
            <a:r>
              <a:rPr lang="en-US" sz="3100" b="1" dirty="0">
                <a:solidFill>
                  <a:srgbClr val="3E628A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https://www.ics.forth.gr/cvrl/pd/</a:t>
            </a:r>
          </a:p>
          <a:p>
            <a:pPr>
              <a:defRPr/>
            </a:pPr>
            <a:r>
              <a:rPr lang="en-US" sz="3100" b="1" u="sng" dirty="0">
                <a:solidFill>
                  <a:srgbClr val="3E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https://sites.google.com/site/costaspanagiotakis/research/pd </a:t>
            </a:r>
          </a:p>
          <a:p>
            <a:pPr marL="0" indent="0">
              <a:buFontTx/>
              <a:buNone/>
              <a:defRPr/>
            </a:pPr>
            <a:endParaRPr 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Tx/>
              <a:buNone/>
              <a:defRPr/>
            </a:pPr>
            <a:endParaRPr 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Acknowledgments: 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This work was partially supported by the EU projects ACANTO (H2020-643644) and Co4Robots (H2020-731869).</a:t>
            </a:r>
            <a:endParaRPr lang="el-GR" sz="23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035" name="Rectangle 408">
            <a:extLst>
              <a:ext uri="{FF2B5EF4-FFF2-40B4-BE49-F238E27FC236}">
                <a16:creationId xmlns:a16="http://schemas.microsoft.com/office/drawing/2014/main" id="{BCD1DAD6-9D53-4758-B93B-4722B031EC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215900" y="188913"/>
            <a:ext cx="9575800" cy="8636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6" tIns="45718" rIns="91436" bIns="45718"/>
          <a:lstStyle/>
          <a:p>
            <a:pPr defTabSz="414338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</a:pP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Thank you very 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much for your attention 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 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GB" altLang="el-GR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C42581-31CB-4E9C-A4E5-76D0B09B3C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F9EC43-0487-47BE-8979-5B4648B63A22}" type="slidenum">
              <a:rPr lang="el-GR" altLang="el-GR" smtClean="0"/>
              <a:pPr>
                <a:defRPr/>
              </a:pPr>
              <a:t>16</a:t>
            </a:fld>
            <a:endParaRPr lang="el-GR" alt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8512" y="1900154"/>
            <a:ext cx="4659992" cy="412113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888" y="-89164"/>
            <a:ext cx="8229600" cy="857250"/>
          </a:xfrm>
        </p:spPr>
        <p:txBody>
          <a:bodyPr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Problem Definition</a:t>
            </a:r>
            <a:endParaRPr lang="el-GR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72965"/>
            <a:ext cx="4438328" cy="3394472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Given a video sequence and its distance matrix 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l-GR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 rot="2314918">
            <a:off x="6819053" y="4736261"/>
            <a:ext cx="1671001" cy="247046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Periodic</a:t>
            </a:r>
            <a:endParaRPr lang="el-G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2420889"/>
            <a:ext cx="49093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 periodic segments and estimate their period.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endParaRPr lang="el-GR" sz="2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 rot="2321989">
            <a:off x="5954957" y="3848090"/>
            <a:ext cx="808322" cy="216024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latin typeface="Calibri" panose="020F0502020204030204" pitchFamily="34" charset="0"/>
                <a:cs typeface="Calibri" panose="020F0502020204030204" pitchFamily="34" charset="0"/>
              </a:rPr>
              <a:t>Periodic</a:t>
            </a:r>
            <a:endParaRPr lang="el-GR" sz="13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830329" y="3469176"/>
            <a:ext cx="20594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VIDEO SEQUENCE</a:t>
            </a:r>
            <a:endParaRPr lang="el-G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age002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3837716"/>
            <a:ext cx="3919542" cy="293965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FEBD32-7351-420F-BA7C-6AE8B7FC34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F9EC43-0487-47BE-8979-5B4648B63A22}" type="slidenum">
              <a:rPr lang="el-GR" altLang="el-GR" smtClean="0"/>
              <a:pPr>
                <a:defRPr/>
              </a:pPr>
              <a:t>2</a:t>
            </a:fld>
            <a:endParaRPr lang="el-GR" altLang="el-GR"/>
          </a:p>
        </p:txBody>
      </p:sp>
      <p:sp>
        <p:nvSpPr>
          <p:cNvPr id="69" name="Chevron 68"/>
          <p:cNvSpPr/>
          <p:nvPr/>
        </p:nvSpPr>
        <p:spPr>
          <a:xfrm>
            <a:off x="5085888" y="3253152"/>
            <a:ext cx="216024" cy="216024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6000"/>
    </mc:Choice>
    <mc:Fallback xmlns="">
      <p:transition spd="slow" advClick="0" advTm="2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3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1.97531E-6 L 0.32673 -0.00031 " pathEditMode="relative" rAng="0" ptsTypes="AA">
                                      <p:cBhvr>
                                        <p:cTn id="8" dur="2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37" y="-3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0"/>
                            </p:stCondLst>
                            <p:childTnLst>
                              <p:par>
                                <p:cTn id="1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3" grpId="0" animBg="1"/>
      <p:bldP spid="25" grpId="0"/>
      <p:bldP spid="28" grpId="0" animBg="1"/>
      <p:bldP spid="69" grpId="0" animBg="1"/>
      <p:bldP spid="69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338" y="-207404"/>
            <a:ext cx="8640762" cy="1143001"/>
          </a:xfrm>
        </p:spPr>
        <p:txBody>
          <a:bodyPr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Motivation and Contribution</a:t>
            </a:r>
            <a:endParaRPr lang="el-GR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08" y="1304764"/>
            <a:ext cx="8784592" cy="3816423"/>
          </a:xfrm>
        </p:spPr>
        <p:txBody>
          <a:bodyPr>
            <a:no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Most of 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current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approaches:</a:t>
            </a:r>
          </a:p>
          <a:p>
            <a:pPr lvl="1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Cannot handle the problem of periodicity detection under any video content.</a:t>
            </a:r>
          </a:p>
          <a:p>
            <a:pPr lvl="1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Require some knowledge regarding the number/duration of periods and/or the location of periodic segments.</a:t>
            </a:r>
          </a:p>
          <a:p>
            <a:pPr marL="0" indent="0">
              <a:buNone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The proposed method (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PMUCOS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) makes </a:t>
            </a:r>
            <a:r>
              <a:rPr lang="en-US" sz="3200" b="1" dirty="0">
                <a:solidFill>
                  <a:srgbClr val="3E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such assumption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3200" b="1" dirty="0">
                <a:solidFill>
                  <a:srgbClr val="3E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fully unsupervised </a:t>
            </a:r>
          </a:p>
          <a:p>
            <a:pPr lvl="1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PMUCOS solves the problem of detecting the periodic segments of a video, by formulating it as an instance of the video co-segmentation problem [1].</a:t>
            </a:r>
          </a:p>
          <a:p>
            <a:pPr lvl="1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To evaluate PMUCOS, we introduce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PERTUBE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the first, ground-truth annotated dataset containing 50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youtube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videos with periodic segments, acquired in the wild.</a:t>
            </a:r>
            <a:endParaRPr lang="el-GR" sz="20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960B59-F6A0-4D35-BBA3-C535528F4A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F9EC43-0487-47BE-8979-5B4648B63A22}" type="slidenum">
              <a:rPr lang="el-GR" altLang="el-GR" smtClean="0"/>
              <a:pPr>
                <a:defRPr/>
              </a:pPr>
              <a:t>3</a:t>
            </a:fld>
            <a:endParaRPr lang="el-GR" altLang="el-G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F733AD-CD91-4364-93F0-3A4942A4A0B8}"/>
              </a:ext>
            </a:extLst>
          </p:cNvPr>
          <p:cNvSpPr/>
          <p:nvPr/>
        </p:nvSpPr>
        <p:spPr>
          <a:xfrm>
            <a:off x="35496" y="6264605"/>
            <a:ext cx="91085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[1] K.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Papoutsakis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C. Panagiotakis and A.A.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Argyros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Temporal Action Co-Segmentation in 3D Motion Capture Data and Videos,  in IEEE CVPR , 2017.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5967517" y="4365104"/>
            <a:ext cx="3176991" cy="374004"/>
            <a:chOff x="6065437" y="3621917"/>
            <a:chExt cx="3176991" cy="374004"/>
          </a:xfrm>
        </p:grpSpPr>
        <p:pic>
          <p:nvPicPr>
            <p:cNvPr id="1028" name="Picture 4" descr="Αποτέλεσμα εικόνας για movie video frames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6688636" y="2998718"/>
              <a:ext cx="369586" cy="16159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4" descr="Αποτέλεσμα εικόνας για movie video frames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249644" y="3003136"/>
              <a:ext cx="369586" cy="16159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8079" y="2387578"/>
            <a:ext cx="3048000" cy="18478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338" y="-171400"/>
            <a:ext cx="8640762" cy="114300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PMUCOS: DETECTING PERIODICITY</a:t>
            </a:r>
            <a:endParaRPr lang="el-GR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70" y="1170196"/>
            <a:ext cx="5834433" cy="2883767"/>
          </a:xfrm>
        </p:spPr>
        <p:txBody>
          <a:bodyPr>
            <a:no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Let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be the square matrix of pairwise distances between the frames of a video sequence.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 candidate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periodic segment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uv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 is represented as a connected path of points (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&gt;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where </a:t>
            </a:r>
            <a:r>
              <a:rPr lang="en-US" b="1" dirty="0">
                <a:solidFill>
                  <a:srgbClr val="3E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sum of the values is very small (commonality [1])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lvl="1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The period is naturally given by </a:t>
            </a:r>
            <a:r>
              <a:rPr lang="en-US" sz="2000" b="1" i="1" dirty="0">
                <a:solidFill>
                  <a:srgbClr val="3E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000" b="1" dirty="0">
                <a:solidFill>
                  <a:srgbClr val="3E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US" sz="2000" b="1" i="1" dirty="0">
                <a:solidFill>
                  <a:srgbClr val="3E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US" sz="2000" b="1" dirty="0">
                <a:solidFill>
                  <a:srgbClr val="3E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2000" b="1" i="1" dirty="0">
                <a:solidFill>
                  <a:srgbClr val="3E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2000" b="1" dirty="0">
                <a:solidFill>
                  <a:srgbClr val="3E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lvl="1"/>
            <a:r>
              <a:rPr lang="en-US" sz="2000" b="1" dirty="0">
                <a:solidFill>
                  <a:srgbClr val="3E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start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US" sz="2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>
                <a:solidFill>
                  <a:srgbClr val="3E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end times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of the periodic segment is given by the minimum 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-coordinate and the maximum 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-coordinate of the path.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660232" y="2035252"/>
            <a:ext cx="18632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Distance Matrix</a:t>
            </a:r>
            <a:endParaRPr lang="el-G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6850343" y="2483605"/>
            <a:ext cx="2195736" cy="1445505"/>
            <a:chOff x="6948264" y="1626354"/>
            <a:chExt cx="2195736" cy="1445505"/>
          </a:xfrm>
        </p:grpSpPr>
        <p:sp>
          <p:nvSpPr>
            <p:cNvPr id="19" name="TextBox 18"/>
            <p:cNvSpPr txBox="1"/>
            <p:nvPr/>
          </p:nvSpPr>
          <p:spPr>
            <a:xfrm>
              <a:off x="6948264" y="1626354"/>
              <a:ext cx="2908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</a:t>
              </a:r>
              <a:endParaRPr lang="el-GR" sz="2000" b="1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783189" y="2671749"/>
              <a:ext cx="30649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</a:t>
              </a:r>
              <a:endParaRPr lang="el-GR" sz="2000" b="1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7182750" y="1665476"/>
              <a:ext cx="144016" cy="144016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l-GR" sz="2000" b="1" kern="0">
                <a:solidFill>
                  <a:sysClr val="window" lastClr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8999984" y="2778425"/>
              <a:ext cx="144016" cy="144016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l-GR" sz="2000" b="1" kern="0">
                <a:solidFill>
                  <a:sysClr val="window" lastClr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7326766" y="1809492"/>
              <a:ext cx="1673218" cy="96893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1C945D2-8735-45A2-A9C0-AB9E1EF84A55}"/>
              </a:ext>
            </a:extLst>
          </p:cNvPr>
          <p:cNvGrpSpPr/>
          <p:nvPr/>
        </p:nvGrpSpPr>
        <p:grpSpPr>
          <a:xfrm>
            <a:off x="6223060" y="2579958"/>
            <a:ext cx="2751011" cy="1655470"/>
            <a:chOff x="6223060" y="2579958"/>
            <a:chExt cx="2751011" cy="1655470"/>
          </a:xfrm>
        </p:grpSpPr>
        <p:cxnSp>
          <p:nvCxnSpPr>
            <p:cNvPr id="14" name="Straight Arrow Connector 13"/>
            <p:cNvCxnSpPr>
              <a:stCxn id="21" idx="2"/>
            </p:cNvCxnSpPr>
            <p:nvPr/>
          </p:nvCxnSpPr>
          <p:spPr>
            <a:xfrm flipH="1" flipV="1">
              <a:off x="6223060" y="2579958"/>
              <a:ext cx="763848" cy="14776"/>
            </a:xfrm>
            <a:prstGeom prst="straightConnector1">
              <a:avLst/>
            </a:prstGeom>
            <a:ln w="38100">
              <a:solidFill>
                <a:schemeClr val="bg1"/>
              </a:solidFill>
              <a:prstDash val="sysDash"/>
              <a:headEnd type="non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8974071" y="3782902"/>
              <a:ext cx="0" cy="452526"/>
            </a:xfrm>
            <a:prstGeom prst="straightConnector1">
              <a:avLst/>
            </a:prstGeom>
            <a:ln w="38100">
              <a:solidFill>
                <a:schemeClr val="bg1"/>
              </a:solidFill>
              <a:prstDash val="sysDash"/>
              <a:headEnd type="none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6264188" y="2612080"/>
              <a:ext cx="0" cy="1604928"/>
            </a:xfrm>
            <a:prstGeom prst="straightConnector1">
              <a:avLst/>
            </a:prstGeom>
            <a:ln w="31750">
              <a:solidFill>
                <a:schemeClr val="bg1"/>
              </a:solidFill>
              <a:prstDash val="sysDash"/>
              <a:headEnd type="none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/>
          <p:cNvSpPr txBox="1"/>
          <p:nvPr/>
        </p:nvSpPr>
        <p:spPr>
          <a:xfrm>
            <a:off x="5998079" y="4116638"/>
            <a:ext cx="5779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start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625371" y="4116638"/>
            <a:ext cx="5084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end</a:t>
            </a:r>
            <a:endParaRPr 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108763" y="4664542"/>
            <a:ext cx="8867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timeline</a:t>
            </a: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7370481" y="2838518"/>
            <a:ext cx="1657897" cy="796053"/>
            <a:chOff x="7468401" y="1981268"/>
            <a:chExt cx="1657897" cy="796053"/>
          </a:xfrm>
        </p:grpSpPr>
        <p:grpSp>
          <p:nvGrpSpPr>
            <p:cNvPr id="57" name="Group 56"/>
            <p:cNvGrpSpPr/>
            <p:nvPr/>
          </p:nvGrpSpPr>
          <p:grpSpPr>
            <a:xfrm>
              <a:off x="7468401" y="1981268"/>
              <a:ext cx="1657897" cy="796053"/>
              <a:chOff x="7468401" y="1981268"/>
              <a:chExt cx="1657897" cy="796053"/>
            </a:xfrm>
          </p:grpSpPr>
          <p:grpSp>
            <p:nvGrpSpPr>
              <p:cNvPr id="54" name="Group 53"/>
              <p:cNvGrpSpPr/>
              <p:nvPr/>
            </p:nvGrpSpPr>
            <p:grpSpPr>
              <a:xfrm>
                <a:off x="7468401" y="2254101"/>
                <a:ext cx="718652" cy="523220"/>
                <a:chOff x="7468401" y="2254101"/>
                <a:chExt cx="718652" cy="523220"/>
              </a:xfrm>
            </p:grpSpPr>
            <p:cxnSp>
              <p:nvCxnSpPr>
                <p:cNvPr id="51" name="Straight Arrow Connector 50"/>
                <p:cNvCxnSpPr/>
                <p:nvPr/>
              </p:nvCxnSpPr>
              <p:spPr>
                <a:xfrm>
                  <a:off x="7468401" y="2337094"/>
                  <a:ext cx="718652" cy="0"/>
                </a:xfrm>
                <a:prstGeom prst="straightConnector1">
                  <a:avLst/>
                </a:prstGeom>
                <a:ln w="34925">
                  <a:solidFill>
                    <a:schemeClr val="bg1"/>
                  </a:solidFill>
                  <a:prstDash val="sysDash"/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3" name="TextBox 52"/>
                <p:cNvSpPr txBox="1"/>
                <p:nvPr/>
              </p:nvSpPr>
              <p:spPr>
                <a:xfrm>
                  <a:off x="7691432" y="2254101"/>
                  <a:ext cx="362600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T</a:t>
                  </a:r>
                </a:p>
              </p:txBody>
            </p:sp>
          </p:grpSp>
          <p:sp>
            <p:nvSpPr>
              <p:cNvPr id="56" name="TextBox 55"/>
              <p:cNvSpPr txBox="1"/>
              <p:nvPr/>
            </p:nvSpPr>
            <p:spPr>
              <a:xfrm>
                <a:off x="8207457" y="1981268"/>
                <a:ext cx="91884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8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(</a:t>
                </a:r>
                <a:r>
                  <a:rPr lang="en-US" sz="28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x,y</a:t>
                </a:r>
                <a:r>
                  <a:rPr lang="en-US" sz="28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</p:txBody>
          </p:sp>
        </p:grpSp>
        <p:sp>
          <p:nvSpPr>
            <p:cNvPr id="58" name="Oval 57"/>
            <p:cNvSpPr/>
            <p:nvPr/>
          </p:nvSpPr>
          <p:spPr>
            <a:xfrm>
              <a:off x="8163374" y="2212100"/>
              <a:ext cx="182880" cy="1828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0" name="Rectangle 59"/>
          <p:cNvSpPr/>
          <p:nvPr/>
        </p:nvSpPr>
        <p:spPr>
          <a:xfrm>
            <a:off x="35496" y="6156501"/>
            <a:ext cx="91085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[1] C. Panagiotakis, K.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Papoutsakis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and A.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Argyros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,. A graph-based approach for detecting common actions in motion capture data and videos.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Pattern Recognition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vol. 79, pp. 1-11, 2018.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C978C3-7A4B-47F2-8AD1-DE23B97D88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F9EC43-0487-47BE-8979-5B4648B63A22}" type="slidenum">
              <a:rPr lang="el-GR" altLang="el-GR" smtClean="0"/>
              <a:pPr>
                <a:defRPr/>
              </a:pPr>
              <a:t>4</a:t>
            </a:fld>
            <a:endParaRPr lang="el-GR" altLang="el-G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28F22BE-1BA0-4CBC-910A-EBFB0F45A540}"/>
              </a:ext>
            </a:extLst>
          </p:cNvPr>
          <p:cNvSpPr/>
          <p:nvPr/>
        </p:nvSpPr>
        <p:spPr bwMode="auto">
          <a:xfrm>
            <a:off x="17884" y="2996952"/>
            <a:ext cx="9108231" cy="386104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338" y="-171400"/>
            <a:ext cx="8640762" cy="114300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PMUCOS: DETECTING PERIODICITY</a:t>
            </a:r>
            <a:endParaRPr lang="el-GR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74" y="1052736"/>
            <a:ext cx="9189689" cy="3592775"/>
          </a:xfrm>
        </p:spPr>
        <p:txBody>
          <a:bodyPr>
            <a:no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800" dirty="0">
                <a:solidFill>
                  <a:srgbClr val="3E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 </a:t>
            </a:r>
            <a:r>
              <a:rPr lang="en-US" sz="2800" i="1" dirty="0">
                <a:solidFill>
                  <a:srgbClr val="3E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2800" dirty="0">
                <a:solidFill>
                  <a:srgbClr val="3E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candidate commonality points</a:t>
            </a:r>
            <a:r>
              <a:rPr lang="en-US" sz="2800" b="1" dirty="0">
                <a:solidFill>
                  <a:srgbClr val="3E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belongs to the upper right triangle of N x N symmetric distance matrix D.</a:t>
            </a: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S is also restricted by the </a:t>
            </a:r>
            <a:r>
              <a:rPr lang="en-US" sz="2800" dirty="0">
                <a:solidFill>
                  <a:srgbClr val="3E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minimum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8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min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) and the </a:t>
            </a:r>
            <a:r>
              <a:rPr lang="en-US" sz="2800" dirty="0">
                <a:solidFill>
                  <a:srgbClr val="3E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maximum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8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max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) duration of a period.</a:t>
            </a: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830A34-A409-41DF-9039-CD4A1B81D1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F9EC43-0487-47BE-8979-5B4648B63A22}" type="slidenum">
              <a:rPr lang="el-GR" altLang="el-GR" smtClean="0"/>
              <a:pPr>
                <a:defRPr/>
              </a:pPr>
              <a:t>5</a:t>
            </a:fld>
            <a:endParaRPr lang="el-GR" altLang="el-G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B790FA1-FF7E-43CA-AB00-9D9FC518CE46}"/>
              </a:ext>
            </a:extLst>
          </p:cNvPr>
          <p:cNvSpPr/>
          <p:nvPr/>
        </p:nvSpPr>
        <p:spPr>
          <a:xfrm>
            <a:off x="5577856" y="3989447"/>
            <a:ext cx="3242006" cy="156966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set S of candidate commonality points is defined between the two dashed lines.</a:t>
            </a:r>
            <a:endParaRPr lang="el-G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C76C93-25FE-4C79-9C73-0B01BE7FC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533" y="3255330"/>
            <a:ext cx="4896544" cy="348636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674B771-425C-4F85-8A5E-FE9037D21DEC}"/>
              </a:ext>
            </a:extLst>
          </p:cNvPr>
          <p:cNvSpPr/>
          <p:nvPr/>
        </p:nvSpPr>
        <p:spPr>
          <a:xfrm>
            <a:off x="1727775" y="2996952"/>
            <a:ext cx="1928460" cy="3272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Distance Matrix (D)</a:t>
            </a:r>
            <a:endParaRPr lang="el-GR" sz="2000" b="1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4F519BF-6A84-47E5-8FE2-A10ED653E16E}"/>
              </a:ext>
            </a:extLst>
          </p:cNvPr>
          <p:cNvCxnSpPr>
            <a:cxnSpLocks/>
          </p:cNvCxnSpPr>
          <p:nvPr/>
        </p:nvCxnSpPr>
        <p:spPr bwMode="auto">
          <a:xfrm>
            <a:off x="2101496" y="3343828"/>
            <a:ext cx="2410399" cy="2016174"/>
          </a:xfrm>
          <a:prstGeom prst="line">
            <a:avLst/>
          </a:prstGeom>
          <a:ln w="2540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EA549D3-C5F0-44A3-BA20-75E0A302A6AE}"/>
              </a:ext>
            </a:extLst>
          </p:cNvPr>
          <p:cNvCxnSpPr>
            <a:cxnSpLocks/>
          </p:cNvCxnSpPr>
          <p:nvPr/>
        </p:nvCxnSpPr>
        <p:spPr bwMode="auto">
          <a:xfrm>
            <a:off x="923006" y="3341169"/>
            <a:ext cx="3601806" cy="3035589"/>
          </a:xfrm>
          <a:prstGeom prst="line">
            <a:avLst/>
          </a:prstGeom>
          <a:ln w="2540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0CF92A21-B860-41B4-98BC-98CEE7E9049A}"/>
              </a:ext>
            </a:extLst>
          </p:cNvPr>
          <p:cNvSpPr/>
          <p:nvPr/>
        </p:nvSpPr>
        <p:spPr>
          <a:xfrm>
            <a:off x="2692005" y="4182381"/>
            <a:ext cx="366851" cy="5789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i="1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endParaRPr lang="el-GR" i="1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D63C98E-42A6-4332-AA7D-9C6D7D7A19CC}"/>
              </a:ext>
            </a:extLst>
          </p:cNvPr>
          <p:cNvGrpSpPr/>
          <p:nvPr/>
        </p:nvGrpSpPr>
        <p:grpSpPr>
          <a:xfrm>
            <a:off x="899442" y="3324186"/>
            <a:ext cx="3625369" cy="3090081"/>
            <a:chOff x="1952302" y="2936981"/>
            <a:chExt cx="4217017" cy="3778241"/>
          </a:xfrm>
          <a:solidFill>
            <a:schemeClr val="bg1">
              <a:lumMod val="75000"/>
              <a:alpha val="50000"/>
            </a:schemeClr>
          </a:solidFill>
        </p:grpSpPr>
        <p:sp>
          <p:nvSpPr>
            <p:cNvPr id="13" name="Right Triangle 12">
              <a:extLst>
                <a:ext uri="{FF2B5EF4-FFF2-40B4-BE49-F238E27FC236}">
                  <a16:creationId xmlns:a16="http://schemas.microsoft.com/office/drawing/2014/main" id="{6DD6AE8F-F6E8-42A3-AD16-DB0B627D68C6}"/>
                </a:ext>
              </a:extLst>
            </p:cNvPr>
            <p:cNvSpPr/>
            <p:nvPr/>
          </p:nvSpPr>
          <p:spPr bwMode="auto">
            <a:xfrm flipH="1" flipV="1">
              <a:off x="3350527" y="2936981"/>
              <a:ext cx="2803768" cy="2465176"/>
            </a:xfrm>
            <a:prstGeom prst="rtTriangl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l-GR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Right Triangle 16">
              <a:extLst>
                <a:ext uri="{FF2B5EF4-FFF2-40B4-BE49-F238E27FC236}">
                  <a16:creationId xmlns:a16="http://schemas.microsoft.com/office/drawing/2014/main" id="{1E61C52E-D235-4396-A099-81C736C0112E}"/>
                </a:ext>
              </a:extLst>
            </p:cNvPr>
            <p:cNvSpPr/>
            <p:nvPr/>
          </p:nvSpPr>
          <p:spPr bwMode="auto">
            <a:xfrm>
              <a:off x="1952302" y="3003609"/>
              <a:ext cx="4217017" cy="3711613"/>
            </a:xfrm>
            <a:prstGeom prst="rtTriangl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l-GR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99745785-731C-4B20-BC38-D90AE6FCE1BE}"/>
              </a:ext>
            </a:extLst>
          </p:cNvPr>
          <p:cNvSpPr/>
          <p:nvPr/>
        </p:nvSpPr>
        <p:spPr>
          <a:xfrm>
            <a:off x="872032" y="5975617"/>
            <a:ext cx="7296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800" kern="0" baseline="-25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</a:t>
            </a:r>
            <a:endParaRPr lang="el-GR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25E1BCC-630D-4C5A-992B-47DACD744CF7}"/>
              </a:ext>
            </a:extLst>
          </p:cNvPr>
          <p:cNvSpPr/>
          <p:nvPr/>
        </p:nvSpPr>
        <p:spPr>
          <a:xfrm>
            <a:off x="2014290" y="5958221"/>
            <a:ext cx="7697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800" kern="0" baseline="-25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</a:t>
            </a:r>
            <a:endParaRPr lang="el-GR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B7757C1-C015-4209-98D6-CBACE86B2676}"/>
              </a:ext>
            </a:extLst>
          </p:cNvPr>
          <p:cNvCxnSpPr/>
          <p:nvPr/>
        </p:nvCxnSpPr>
        <p:spPr bwMode="auto">
          <a:xfrm>
            <a:off x="923006" y="3341169"/>
            <a:ext cx="0" cy="307309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ysDot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C65D935-7554-447D-BCB1-FFA81CA37709}"/>
              </a:ext>
            </a:extLst>
          </p:cNvPr>
          <p:cNvCxnSpPr>
            <a:cxnSpLocks/>
          </p:cNvCxnSpPr>
          <p:nvPr/>
        </p:nvCxnSpPr>
        <p:spPr bwMode="auto">
          <a:xfrm>
            <a:off x="2091409" y="3341169"/>
            <a:ext cx="0" cy="305611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ysDot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56802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000"/>
    </mc:Choice>
    <mc:Fallback xmlns="">
      <p:transition spd="slow" advClick="0" advTm="16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82094C-6E53-49C9-9429-3036C82CB17D}"/>
              </a:ext>
            </a:extLst>
          </p:cNvPr>
          <p:cNvSpPr/>
          <p:nvPr/>
        </p:nvSpPr>
        <p:spPr bwMode="auto">
          <a:xfrm>
            <a:off x="17884" y="3969621"/>
            <a:ext cx="9108231" cy="288838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9942442-012E-4997-BDC9-44FC888BD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3735" y="4288433"/>
            <a:ext cx="3731437" cy="27480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338" y="-171400"/>
            <a:ext cx="8640762" cy="114300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PMUCOS: DETECTING PERIODICITY</a:t>
            </a:r>
            <a:endParaRPr lang="el-GR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975" y="980728"/>
            <a:ext cx="6347245" cy="3592775"/>
          </a:xfrm>
        </p:spPr>
        <p:txBody>
          <a:bodyPr>
            <a:no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sz="2800" dirty="0">
                <a:solidFill>
                  <a:srgbClr val="3E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symmetric filter </a:t>
            </a:r>
            <a:r>
              <a:rPr lang="en-US" sz="2800" i="1" dirty="0">
                <a:solidFill>
                  <a:srgbClr val="3E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applied to 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 emphasizes the commonalities that are close to the diagonal of 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filter is dynamically adapted according to the point it is applied to. 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filter’s response (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24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f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24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is maximized for commonalities.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5475" y="986784"/>
            <a:ext cx="2720640" cy="21041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830A34-A409-41DF-9039-CD4A1B81D1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999474" y="6557461"/>
            <a:ext cx="2133600" cy="476250"/>
          </a:xfrm>
        </p:spPr>
        <p:txBody>
          <a:bodyPr/>
          <a:lstStyle/>
          <a:p>
            <a:pPr>
              <a:defRPr/>
            </a:pPr>
            <a:fld id="{19F9EC43-0487-47BE-8979-5B4648B63A22}" type="slidenum">
              <a:rPr lang="el-GR" altLang="el-GR" smtClean="0"/>
              <a:pPr>
                <a:defRPr/>
              </a:pPr>
              <a:t>6</a:t>
            </a:fld>
            <a:endParaRPr lang="el-GR" altLang="el-G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5CF6E7-4F4C-4EF9-ACCB-512EC0A39A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84" y="4159677"/>
            <a:ext cx="3690020" cy="276171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8940245-806A-43C6-8C4B-E7E3FBD92D47}"/>
              </a:ext>
            </a:extLst>
          </p:cNvPr>
          <p:cNvSpPr/>
          <p:nvPr/>
        </p:nvSpPr>
        <p:spPr>
          <a:xfrm>
            <a:off x="6817394" y="897126"/>
            <a:ext cx="18968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rgbClr val="3E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symmetric filter </a:t>
            </a:r>
            <a:r>
              <a:rPr lang="en-US" sz="1800" b="1" i="1" dirty="0">
                <a:solidFill>
                  <a:srgbClr val="3E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endParaRPr lang="el-GR" sz="18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5135273-C2A3-43B6-9F8D-2396F1DDFCAF}"/>
              </a:ext>
            </a:extLst>
          </p:cNvPr>
          <p:cNvSpPr/>
          <p:nvPr/>
        </p:nvSpPr>
        <p:spPr>
          <a:xfrm>
            <a:off x="827584" y="3897052"/>
            <a:ext cx="22431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Distance Matrix (D)</a:t>
            </a:r>
            <a:endParaRPr lang="el-GR" sz="2000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824D8A-AFCF-415D-A9A8-1063945B8A70}"/>
              </a:ext>
            </a:extLst>
          </p:cNvPr>
          <p:cNvSpPr/>
          <p:nvPr/>
        </p:nvSpPr>
        <p:spPr>
          <a:xfrm>
            <a:off x="6147159" y="3897052"/>
            <a:ext cx="21948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Filter </a:t>
            </a:r>
            <a:r>
              <a:rPr lang="en-US" sz="2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response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2000" b="1" kern="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2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l-GR" sz="2000" b="1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FA16DCF-05AF-4A30-B2B2-4E6E9DF935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892" t="57598" r="21316" b="25864"/>
          <a:stretch/>
        </p:blipFill>
        <p:spPr>
          <a:xfrm>
            <a:off x="3470555" y="5301208"/>
            <a:ext cx="1810465" cy="1419046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02F562A-1768-4C69-92B1-09528A3ACCA2}"/>
              </a:ext>
            </a:extLst>
          </p:cNvPr>
          <p:cNvSpPr/>
          <p:nvPr/>
        </p:nvSpPr>
        <p:spPr bwMode="auto">
          <a:xfrm>
            <a:off x="2301240" y="5851304"/>
            <a:ext cx="470560" cy="386008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454C09BD-EFBC-4A88-82AF-133C9BE3E72D}"/>
              </a:ext>
            </a:extLst>
          </p:cNvPr>
          <p:cNvSpPr/>
          <p:nvPr/>
        </p:nvSpPr>
        <p:spPr bwMode="auto">
          <a:xfrm>
            <a:off x="2811385" y="5898464"/>
            <a:ext cx="609362" cy="33884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A62E08-3972-4202-9C48-ACBCB23A35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26" t="6713" r="9495" b="9738"/>
          <a:stretch/>
        </p:blipFill>
        <p:spPr>
          <a:xfrm rot="250182">
            <a:off x="3351873" y="5049455"/>
            <a:ext cx="1112134" cy="94665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79028EC-3E71-4BE8-9A01-8C73E1EDAF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26" t="6713" r="9495" b="9738"/>
          <a:stretch/>
        </p:blipFill>
        <p:spPr>
          <a:xfrm rot="250182">
            <a:off x="3418377" y="5617605"/>
            <a:ext cx="383172" cy="32615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BEEC137-F3F8-40A3-873B-56097BC1636E}"/>
              </a:ext>
            </a:extLst>
          </p:cNvPr>
          <p:cNvSpPr/>
          <p:nvPr/>
        </p:nvSpPr>
        <p:spPr bwMode="auto">
          <a:xfrm>
            <a:off x="7704348" y="5743292"/>
            <a:ext cx="470560" cy="386008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B6E90171-6547-4622-887C-8339266C9E00}"/>
              </a:ext>
            </a:extLst>
          </p:cNvPr>
          <p:cNvSpPr/>
          <p:nvPr/>
        </p:nvSpPr>
        <p:spPr bwMode="auto">
          <a:xfrm flipH="1">
            <a:off x="7156764" y="5780684"/>
            <a:ext cx="519146" cy="33884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0861311-C050-497E-ABD3-ACD2C4FC62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564" t="48345" r="28461" b="33400"/>
          <a:stretch/>
        </p:blipFill>
        <p:spPr>
          <a:xfrm>
            <a:off x="5309458" y="5315777"/>
            <a:ext cx="1865309" cy="145074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3632FBF9-CB5D-4B84-AD05-22C5EA2A5A89}"/>
              </a:ext>
            </a:extLst>
          </p:cNvPr>
          <p:cNvSpPr/>
          <p:nvPr/>
        </p:nvSpPr>
        <p:spPr bwMode="auto">
          <a:xfrm>
            <a:off x="5328084" y="5661248"/>
            <a:ext cx="130004" cy="134206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9F908EA-F77A-4C69-8BE4-1EC546ADE2F5}"/>
              </a:ext>
            </a:extLst>
          </p:cNvPr>
          <p:cNvSpPr/>
          <p:nvPr/>
        </p:nvSpPr>
        <p:spPr bwMode="auto">
          <a:xfrm>
            <a:off x="5486112" y="5330586"/>
            <a:ext cx="130004" cy="134206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49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000"/>
    </mc:Choice>
    <mc:Fallback xmlns="">
      <p:transition spd="slow" advClick="0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07407E-6 L 0.09566 0.11088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74" y="553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7.40741E-7 L 0.09548 0.11574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74" y="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07407E-6 L 0.09566 0.11088 " pathEditMode="relative" rAng="0" ptsTypes="AA">
                                      <p:cBhvr>
                                        <p:cTn id="4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74" y="5532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83 0.02777 L 0.11441 0.12777 " pathEditMode="relative" rAng="0" ptsTypes="AA">
                                      <p:cBhvr>
                                        <p:cTn id="44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06" y="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20" grpId="0" animBg="1"/>
      <p:bldP spid="21" grpId="0" animBg="1"/>
      <p:bldP spid="9" grpId="0" animBg="1"/>
      <p:bldP spid="9" grpId="1" animBg="1"/>
      <p:bldP spid="9" grpId="2" animBg="1"/>
      <p:bldP spid="24" grpId="0" animBg="1"/>
      <p:bldP spid="24" grpId="1" animBg="1"/>
      <p:bldP spid="24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338" y="-171400"/>
            <a:ext cx="8640762" cy="114300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PMUCOS: DETECTING PERIODICITY</a:t>
            </a:r>
            <a:endParaRPr lang="el-GR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338" y="1133615"/>
            <a:ext cx="8640762" cy="2883767"/>
          </a:xfrm>
        </p:spPr>
        <p:txBody>
          <a:bodyPr>
            <a:no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We further enhance commonalities due to periodicity by exploiting the fact that in 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28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we should expect low values between two local maxima:</a:t>
            </a: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C78BBA-87A4-4266-AE62-5E00EF22EE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F9EC43-0487-47BE-8979-5B4648B63A22}" type="slidenum">
              <a:rPr lang="el-GR" altLang="el-GR" smtClean="0"/>
              <a:pPr>
                <a:defRPr/>
              </a:pPr>
              <a:t>7</a:t>
            </a:fld>
            <a:endParaRPr lang="el-GR" altLang="el-G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2EC9B9-3B15-45DE-A901-940036F1B4A8}"/>
              </a:ext>
            </a:extLst>
          </p:cNvPr>
          <p:cNvSpPr/>
          <p:nvPr/>
        </p:nvSpPr>
        <p:spPr bwMode="auto">
          <a:xfrm>
            <a:off x="17884" y="3496942"/>
            <a:ext cx="9108231" cy="336106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AB5AD22D-C7CB-490A-A6F7-AD50CA6F5C86}"/>
              </a:ext>
            </a:extLst>
          </p:cNvPr>
          <p:cNvSpPr txBox="1">
            <a:spLocks/>
          </p:cNvSpPr>
          <p:nvPr/>
        </p:nvSpPr>
        <p:spPr bwMode="auto">
          <a:xfrm>
            <a:off x="7019925" y="659765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864300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19F9EC43-0487-47BE-8979-5B4648B63A22}" type="slidenum">
              <a:rPr lang="el-GR" altLang="el-GR" smtClean="0"/>
              <a:pPr>
                <a:defRPr/>
              </a:pPr>
              <a:t>7</a:t>
            </a:fld>
            <a:endParaRPr lang="el-GR" altLang="el-GR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1941581-B70B-4C80-8644-76C4E939206B}"/>
              </a:ext>
            </a:extLst>
          </p:cNvPr>
          <p:cNvGrpSpPr/>
          <p:nvPr/>
        </p:nvGrpSpPr>
        <p:grpSpPr>
          <a:xfrm>
            <a:off x="827584" y="2636912"/>
            <a:ext cx="7750125" cy="707886"/>
            <a:chOff x="854323" y="3072972"/>
            <a:chExt cx="7750125" cy="70788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4323" y="3085672"/>
              <a:ext cx="6703471" cy="69487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94A334B-8CB9-46F8-B6ED-D7F9435470FA}"/>
                </a:ext>
              </a:extLst>
            </p:cNvPr>
            <p:cNvSpPr/>
            <p:nvPr/>
          </p:nvSpPr>
          <p:spPr>
            <a:xfrm>
              <a:off x="7621487" y="3072972"/>
              <a:ext cx="982961" cy="707886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endParaRPr lang="en-US" i="1" dirty="0">
                <a:latin typeface="Adobe Caslon Pro" panose="0205050205050A020403" pitchFamily="18" charset="0"/>
              </a:endParaRPr>
            </a:p>
            <a:p>
              <a:r>
                <a:rPr lang="en-US" sz="2400" i="1" dirty="0">
                  <a:latin typeface="Adobe Caslon Pro" panose="0205050205050A020403" pitchFamily="18" charset="0"/>
                </a:rPr>
                <a:t>T = j-i</a:t>
              </a:r>
            </a:p>
            <a:p>
              <a:endParaRPr lang="en-US" sz="400" i="1" dirty="0">
                <a:latin typeface="Adobe Caslon Pro" panose="0205050205050A020403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7B4E2400-86D9-4F50-8CB8-4FE2FED7A3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1" y="3681028"/>
            <a:ext cx="4313682" cy="317684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26A675C-E33F-4D60-BF11-9DF964062C81}"/>
              </a:ext>
            </a:extLst>
          </p:cNvPr>
          <p:cNvSpPr/>
          <p:nvPr/>
        </p:nvSpPr>
        <p:spPr>
          <a:xfrm>
            <a:off x="1932655" y="3460938"/>
            <a:ext cx="4010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20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endParaRPr lang="el-GR" sz="2000" b="1" baseline="-25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4A9D17-59B7-4CFC-90FC-187DA379FD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0914" y="3551868"/>
            <a:ext cx="4525200" cy="343516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9FE1E1D-DBBB-4867-8FF3-01626AF143B0}"/>
              </a:ext>
            </a:extLst>
          </p:cNvPr>
          <p:cNvSpPr/>
          <p:nvPr/>
        </p:nvSpPr>
        <p:spPr>
          <a:xfrm>
            <a:off x="6750963" y="3429000"/>
            <a:ext cx="4603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D'</a:t>
            </a:r>
            <a:r>
              <a:rPr lang="en-US" sz="2000" b="1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endParaRPr lang="el-GR" sz="2000" b="1" baseline="-25000" dirty="0"/>
          </a:p>
        </p:txBody>
      </p:sp>
    </p:spTree>
    <p:extLst>
      <p:ext uri="{BB962C8B-B14F-4D97-AF65-F5344CB8AC3E}">
        <p14:creationId xmlns:p14="http://schemas.microsoft.com/office/powerpoint/2010/main" val="90607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000"/>
    </mc:Choice>
    <mc:Fallback xmlns="">
      <p:transition spd="slow" advClick="0" advTm="11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28F22BE-1BA0-4CBC-910A-EBFB0F45A540}"/>
              </a:ext>
            </a:extLst>
          </p:cNvPr>
          <p:cNvSpPr/>
          <p:nvPr/>
        </p:nvSpPr>
        <p:spPr bwMode="auto">
          <a:xfrm>
            <a:off x="17884" y="2326922"/>
            <a:ext cx="9108231" cy="388156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22B382-CE13-4F63-85F4-EF51F8595DC1}"/>
              </a:ext>
            </a:extLst>
          </p:cNvPr>
          <p:cNvSpPr/>
          <p:nvPr/>
        </p:nvSpPr>
        <p:spPr>
          <a:xfrm>
            <a:off x="1043608" y="3294365"/>
            <a:ext cx="18632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Distance Matrix</a:t>
            </a:r>
            <a:endParaRPr lang="el-GR" sz="20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338" y="-171400"/>
            <a:ext cx="8640762" cy="114300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PMUCOS: DETECTING PERIODICITY</a:t>
            </a:r>
            <a:endParaRPr lang="el-GR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74" y="1181502"/>
            <a:ext cx="9189689" cy="3592775"/>
          </a:xfrm>
        </p:spPr>
        <p:txBody>
          <a:bodyPr>
            <a:no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The application of MUCOS [1] to 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'</a:t>
            </a:r>
            <a:r>
              <a:rPr lang="en-US" sz="28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28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yields </a:t>
            </a:r>
            <a:r>
              <a:rPr lang="en-US" sz="2800" b="1" dirty="0">
                <a:solidFill>
                  <a:srgbClr val="3E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commonality paths that correspond to periodic actions. </a:t>
            </a: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830A34-A409-41DF-9039-CD4A1B81D1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019925" y="6561348"/>
            <a:ext cx="2133600" cy="476250"/>
          </a:xfrm>
        </p:spPr>
        <p:txBody>
          <a:bodyPr/>
          <a:lstStyle/>
          <a:p>
            <a:pPr>
              <a:defRPr/>
            </a:pPr>
            <a:fld id="{19F9EC43-0487-47BE-8979-5B4648B63A22}" type="slidenum">
              <a:rPr lang="el-GR" altLang="el-GR" smtClean="0"/>
              <a:pPr>
                <a:defRPr/>
              </a:pPr>
              <a:t>8</a:t>
            </a:fld>
            <a:endParaRPr lang="el-GR" altLang="el-G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C76C93-25FE-4C79-9C73-0B01BE7FC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27" y="2827296"/>
            <a:ext cx="4581527" cy="342893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674B771-425C-4F85-8A5E-FE9037D21DEC}"/>
              </a:ext>
            </a:extLst>
          </p:cNvPr>
          <p:cNvSpPr/>
          <p:nvPr/>
        </p:nvSpPr>
        <p:spPr>
          <a:xfrm>
            <a:off x="1074103" y="2446439"/>
            <a:ext cx="22431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Distance Matrix (D)</a:t>
            </a:r>
            <a:endParaRPr lang="el-GR" sz="20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883E0FC-86F1-4219-A5A6-F6B12FE2FC28}"/>
              </a:ext>
            </a:extLst>
          </p:cNvPr>
          <p:cNvSpPr/>
          <p:nvPr/>
        </p:nvSpPr>
        <p:spPr>
          <a:xfrm>
            <a:off x="6548481" y="2384884"/>
            <a:ext cx="9428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D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4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'</a:t>
            </a:r>
            <a:r>
              <a:rPr lang="en-US" sz="2400" b="1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endParaRPr lang="el-GR" sz="2400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23E6643-2A8A-4C75-8C60-BDF1F9AC0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4484" y="2615716"/>
            <a:ext cx="5249148" cy="369112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85FC106-C574-44E2-8719-512A9C12F2EA}"/>
              </a:ext>
            </a:extLst>
          </p:cNvPr>
          <p:cNvGrpSpPr/>
          <p:nvPr/>
        </p:nvGrpSpPr>
        <p:grpSpPr>
          <a:xfrm>
            <a:off x="4945742" y="2936414"/>
            <a:ext cx="3636404" cy="3029324"/>
            <a:chOff x="1979712" y="2957746"/>
            <a:chExt cx="4189608" cy="3711614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DF47B0E-ABB1-4D61-B16F-693BFEE0909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350527" y="2960997"/>
              <a:ext cx="2803768" cy="2465176"/>
            </a:xfrm>
            <a:prstGeom prst="line">
              <a:avLst/>
            </a:prstGeom>
            <a:ln w="25400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7A507F3-0DA6-4C44-9862-E83EA4660A0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979712" y="2957746"/>
              <a:ext cx="4189608" cy="3711614"/>
            </a:xfrm>
            <a:prstGeom prst="line">
              <a:avLst/>
            </a:prstGeom>
            <a:ln w="25400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2E20E7F-C61C-4D3F-A5E7-D761A4F73841}"/>
                </a:ext>
              </a:extLst>
            </p:cNvPr>
            <p:cNvSpPr/>
            <p:nvPr/>
          </p:nvSpPr>
          <p:spPr>
            <a:xfrm>
              <a:off x="4037405" y="3986296"/>
              <a:ext cx="42672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  <a:endParaRPr lang="el-GR" i="1" dirty="0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ED8F39C2-644A-41A8-B60F-7612677F5212}"/>
              </a:ext>
            </a:extLst>
          </p:cNvPr>
          <p:cNvSpPr/>
          <p:nvPr/>
        </p:nvSpPr>
        <p:spPr>
          <a:xfrm>
            <a:off x="35496" y="6300609"/>
            <a:ext cx="91085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[1] C. Panagiotakis, K.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Papoutsakis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and A.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Argyros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,. A graph-based approach for detecting common actions in motion capture data and videos.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Pattern Recognition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vol. 79, pp. 1-11, 2018.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1678C1E-67FF-4972-AEA7-8B91EC7EA752}"/>
              </a:ext>
            </a:extLst>
          </p:cNvPr>
          <p:cNvGrpSpPr/>
          <p:nvPr/>
        </p:nvGrpSpPr>
        <p:grpSpPr>
          <a:xfrm>
            <a:off x="5461058" y="3685320"/>
            <a:ext cx="3248574" cy="1363860"/>
            <a:chOff x="5461058" y="3676822"/>
            <a:chExt cx="3248574" cy="136386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961256D-B5F8-40EF-BF1C-522EF10F826B}"/>
                </a:ext>
              </a:extLst>
            </p:cNvPr>
            <p:cNvSpPr/>
            <p:nvPr/>
          </p:nvSpPr>
          <p:spPr bwMode="auto">
            <a:xfrm rot="18483656">
              <a:off x="7657396" y="3988446"/>
              <a:ext cx="158297" cy="1946175"/>
            </a:xfrm>
            <a:prstGeom prst="ellips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l-GR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AB3B571-6768-4ECD-897C-C6D1A040F0B0}"/>
                </a:ext>
              </a:extLst>
            </p:cNvPr>
            <p:cNvSpPr/>
            <p:nvPr/>
          </p:nvSpPr>
          <p:spPr bwMode="auto">
            <a:xfrm rot="18483656">
              <a:off x="5926538" y="3211342"/>
              <a:ext cx="197778" cy="1128737"/>
            </a:xfrm>
            <a:prstGeom prst="ellips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l-GR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082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000"/>
    </mc:Choice>
    <mc:Fallback xmlns="">
      <p:transition spd="slow" advClick="0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338" y="-171400"/>
            <a:ext cx="8640762" cy="114300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BASELINE METHOD</a:t>
            </a:r>
            <a:endParaRPr lang="el-GR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494" y="1340768"/>
            <a:ext cx="8712968" cy="2883767"/>
          </a:xfrm>
        </p:spPr>
        <p:txBody>
          <a:bodyPr>
            <a:no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Natural extension of the </a:t>
            </a:r>
            <a:r>
              <a:rPr lang="en-US" sz="2800" b="1" dirty="0">
                <a:solidFill>
                  <a:srgbClr val="3E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power spectrum</a:t>
            </a:r>
            <a:r>
              <a:rPr lang="en-US" sz="2800" dirty="0">
                <a:solidFill>
                  <a:srgbClr val="3E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method [1].</a:t>
            </a:r>
            <a:endParaRPr lang="el-GR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Spectrum test: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given signal is periodic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if the peak of its spectrum is greater than </a:t>
            </a:r>
            <a:r>
              <a:rPr lang="el-GR" sz="2000" b="1" dirty="0"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+ 3</a:t>
            </a:r>
            <a:r>
              <a:rPr lang="el-GR" sz="2000" b="1" dirty="0"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where 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denote the mean and the standard deviation of the signal spectral power.</a:t>
            </a: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For each </a:t>
            </a:r>
            <a:r>
              <a:rPr lang="en-US" sz="2800" b="1" dirty="0">
                <a:solidFill>
                  <a:srgbClr val="3E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frame </a:t>
            </a:r>
            <a:r>
              <a:rPr lang="en-US" sz="2800" b="1" i="1" dirty="0" err="1">
                <a:solidFill>
                  <a:srgbClr val="3E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800" dirty="0">
                <a:solidFill>
                  <a:srgbClr val="3E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of the video, we consider three signals, each centered at </a:t>
            </a:r>
            <a:r>
              <a:rPr lang="en-US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and having 51, 101 and 151 frames, respectively.</a:t>
            </a:r>
          </a:p>
          <a:p>
            <a:pPr lvl="1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If at least one of these signals successfully passes the spectrum test [2], then frame </a:t>
            </a:r>
            <a:r>
              <a:rPr 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is added to candidate periodic segments.</a:t>
            </a: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We ignore segments with insufficient number of supporting frames, i.e. containing less than two periods.</a:t>
            </a:r>
          </a:p>
        </p:txBody>
      </p:sp>
      <p:sp>
        <p:nvSpPr>
          <p:cNvPr id="8" name="Rectangle 7"/>
          <p:cNvSpPr/>
          <p:nvPr/>
        </p:nvSpPr>
        <p:spPr>
          <a:xfrm>
            <a:off x="179512" y="6273316"/>
            <a:ext cx="91085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[1] Ross Cutler and Larry S. Davis, “Robust real-time periodic motion detection, analysis, and applications,” IEEE Transactions on Pattern Analysis and Machine Intelligence, vol. 22, no. 8, pp. 781–796, 2000.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ABBC77-EDF3-4AA2-80D8-05E3BDD31C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F9EC43-0487-47BE-8979-5B4648B63A22}" type="slidenum">
              <a:rPr lang="el-GR" altLang="el-GR" smtClean="0"/>
              <a:pPr>
                <a:defRPr/>
              </a:pPr>
              <a:t>9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96612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62352</TotalTime>
  <Words>1351</Words>
  <Application>Microsoft Office PowerPoint</Application>
  <PresentationFormat>On-screen Show (4:3)</PresentationFormat>
  <Paragraphs>141</Paragraphs>
  <Slides>16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Adobe Caslon Pro</vt:lpstr>
      <vt:lpstr>Arial</vt:lpstr>
      <vt:lpstr>Arial Narrow</vt:lpstr>
      <vt:lpstr>Calibri</vt:lpstr>
      <vt:lpstr>Helvetica Neue</vt:lpstr>
      <vt:lpstr>Times New Roman</vt:lpstr>
      <vt:lpstr>Wingdings</vt:lpstr>
      <vt:lpstr>Default Design</vt:lpstr>
      <vt:lpstr>Unsupervised Detection of Periodic  Segments in Videos</vt:lpstr>
      <vt:lpstr>Problem Definition</vt:lpstr>
      <vt:lpstr>Motivation and Contribution</vt:lpstr>
      <vt:lpstr>PMUCOS: DETECTING PERIODICITY</vt:lpstr>
      <vt:lpstr>PMUCOS: DETECTING PERIODICITY</vt:lpstr>
      <vt:lpstr>PMUCOS: DETECTING PERIODICITY</vt:lpstr>
      <vt:lpstr>PMUCOS: DETECTING PERIODICITY</vt:lpstr>
      <vt:lpstr>PMUCOS: DETECTING PERIODICITY</vt:lpstr>
      <vt:lpstr>BASELINE METHOD</vt:lpstr>
      <vt:lpstr>Experimental Results</vt:lpstr>
      <vt:lpstr>Experimental Results</vt:lpstr>
      <vt:lpstr>Experimental Results</vt:lpstr>
      <vt:lpstr>Qualitative results on PERTUBE (1/2)</vt:lpstr>
      <vt:lpstr>Qualitative results on PERTUBE (2/2)</vt:lpstr>
      <vt:lpstr>Conclusions</vt:lpstr>
      <vt:lpstr>Thank you very much for your attention    </vt:lpstr>
    </vt:vector>
  </TitlesOfParts>
  <Company>UoC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ΕΤΗ ΣΤΑΘΜΟΙ</dc:title>
  <dc:creator>promitheas</dc:creator>
  <cp:lastModifiedBy>Antonis Argyros</cp:lastModifiedBy>
  <cp:revision>5546</cp:revision>
  <cp:lastPrinted>2000-10-09T07:57:14Z</cp:lastPrinted>
  <dcterms:created xsi:type="dcterms:W3CDTF">2000-03-08T01:07:16Z</dcterms:created>
  <dcterms:modified xsi:type="dcterms:W3CDTF">2018-09-26T12:43:05Z</dcterms:modified>
</cp:coreProperties>
</file>