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72"/>
    <p:restoredTop sz="95748"/>
  </p:normalViewPr>
  <p:slideViewPr>
    <p:cSldViewPr snapToGrid="0" snapToObjects="1">
      <p:cViewPr varScale="1">
        <p:scale>
          <a:sx n="86" d="100"/>
          <a:sy n="86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7856D-B3BD-FC49-A9CA-ECA1ADF5E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F8EC9-4950-4F4B-981C-31D324BA9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13433-080F-0F4C-9E09-FBB71B10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253-F8EE-1A4A-8C0E-9C28538F061F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F8750-1B58-E748-B93F-038F791C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640CB-3188-BB4A-A773-CC918ABB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A983-76C2-5B41-BDE9-975497EC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0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A2D7-F54C-BD42-9274-11496551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A4B37-0490-0C4D-A827-C7EDBE81B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577DC-54B1-8C41-A58B-91811D5E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253-F8EE-1A4A-8C0E-9C28538F061F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191CE-2EEE-0749-92E4-BAEEDB5E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F2B7A-F9E7-6D4D-A014-4801B4DD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A983-76C2-5B41-BDE9-975497EC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FE545-CAAA-554C-8E56-B86589232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CDFD2-51A8-AC45-B8C9-319BA3FCE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2734A-0F7A-314A-8796-2280B025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253-F8EE-1A4A-8C0E-9C28538F061F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60EF7-84F2-7747-ACD5-CF25BF9E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57699-DC91-F042-8CEC-6D840089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A983-76C2-5B41-BDE9-975497EC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0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6B94-1AB6-5747-A391-ED6A835B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FC17A-FC84-1644-9388-2BBDBB6A0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A66BA-FB51-6141-B599-3E01212D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253-F8EE-1A4A-8C0E-9C28538F061F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66365-AEC0-0346-B495-5CF0F0F3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1C400-4CB2-D942-B458-4947DE0A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A983-76C2-5B41-BDE9-975497EC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1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6DD5-28F9-F546-8305-0C7B2837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AF84F-B985-2E40-AE2B-354BD5512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671B3-8139-D642-8F2F-39925A40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253-F8EE-1A4A-8C0E-9C28538F061F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E5F4D-720D-A747-9322-B8DCBE45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087C0-B704-D64F-80EC-88167CF0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A983-76C2-5B41-BDE9-975497EC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9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E2CB2-E354-9A4E-A01D-D281580C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864F-59FB-8B4D-A222-24676EDF9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D26E9-94D0-B84F-94EB-B3876254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88C63-BA64-0F4D-BF28-2DC3032C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253-F8EE-1A4A-8C0E-9C28538F061F}" type="datetimeFigureOut">
              <a:rPr lang="en-US" smtClean="0"/>
              <a:t>4/21/21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E16EB-5193-1E45-A5F2-0C6D7B3C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7F62C-5A53-734F-A894-0C0F2BB4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A983-76C2-5B41-BDE9-975497EC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0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070E-6F3B-9442-B941-5EA90792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D5863-39B0-7C40-B8DB-9CDADF56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25E35-758B-9847-8F83-4ACF334DE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43216-3DC4-5F44-8E99-352ED6189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9E432-13D9-8D46-923F-242423749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31006-6A48-4D4C-B8A8-B8EE3F2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253-F8EE-1A4A-8C0E-9C28538F061F}" type="datetimeFigureOut">
              <a:rPr lang="en-US" smtClean="0"/>
              <a:t>4/21/21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95C85-BBB4-C145-9D24-A86BAF7F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A76C3-A051-6743-8D2D-99817561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A983-76C2-5B41-BDE9-975497EC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4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9D7C-4203-6C40-893D-4BF2A233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A0115-83C3-B04E-9B4E-88786815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253-F8EE-1A4A-8C0E-9C28538F061F}" type="datetimeFigureOut">
              <a:rPr lang="en-US" smtClean="0"/>
              <a:t>4/21/21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4B5A0-2A1E-6441-ABF2-FD153EC9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95B27-D9BD-434F-843A-AA985BBA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A983-76C2-5B41-BDE9-975497EC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8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A986A-0EC8-A041-B246-B8CDAEAF7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253-F8EE-1A4A-8C0E-9C28538F061F}" type="datetimeFigureOut">
              <a:rPr lang="en-US" smtClean="0"/>
              <a:t>4/21/21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80B7D-2BD0-4D4D-8190-67D667C2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D888E-8AE4-F841-98F7-BEC8BA2E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A983-76C2-5B41-BDE9-975497EC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0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C4272-941E-284B-8BF8-4AAC06A8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A7C3C-4E15-FC4D-896F-319D00189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D519D-121F-7647-9015-62CDB7052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33B5-DA75-1843-A282-6B24F603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253-F8EE-1A4A-8C0E-9C28538F061F}" type="datetimeFigureOut">
              <a:rPr lang="en-US" smtClean="0"/>
              <a:t>4/21/21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A0B1D-5982-C049-A671-EEB37DFB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94401-B4FF-BC4A-B782-A44E8FB4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A983-76C2-5B41-BDE9-975497EC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2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2898B-3A60-FD48-A467-95322515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3E627-FFA7-B642-93E8-84462CC40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EBE9B-92D8-1C49-B3C4-3F33C4884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4D53B-6E10-BF4A-8885-907E97DE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253-F8EE-1A4A-8C0E-9C28538F061F}" type="datetimeFigureOut">
              <a:rPr lang="en-US" smtClean="0"/>
              <a:t>4/21/21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A3A77-B657-3146-9FF0-9037B1C6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E399F-1B8E-1F47-A471-72CB2F59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A983-76C2-5B41-BDE9-975497EC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FDDBC-4C83-7046-AD71-B7A57296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0FB41-2D30-2442-B740-FFE31AB09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8968D-9617-444E-879A-A6054AD20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3D253-F8EE-1A4A-8C0E-9C28538F061F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2163D-2AEF-DC44-8D65-DE7B244AF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E1282-C0AC-CB45-99BB-7B8FFB1B0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1A983-76C2-5B41-BDE9-975497EC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2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4415-7F21-CB4E-8A6A-23EC9FE78B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Focus on the present: </a:t>
            </a:r>
            <a:br>
              <a:rPr lang="en-US" dirty="0"/>
            </a:br>
            <a:r>
              <a:rPr lang="en-US" dirty="0"/>
              <a:t>a regularization method for the ASR </a:t>
            </a:r>
            <a:br>
              <a:rPr lang="en-US" dirty="0"/>
            </a:br>
            <a:r>
              <a:rPr lang="en-US" dirty="0"/>
              <a:t>source-target attention layer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726FB-4A76-2045-AA90-F45CB5EAA9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Nanxin Chen</a:t>
            </a:r>
            <a:r>
              <a:rPr lang="en-US" baseline="30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Piotr Żelasko</a:t>
            </a:r>
            <a:r>
              <a:rPr lang="en-US" baseline="30000" dirty="0">
                <a:solidFill>
                  <a:schemeClr val="bg2">
                    <a:lumMod val="50000"/>
                  </a:schemeClr>
                </a:solidFill>
              </a:rPr>
              <a:t>1,2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Jesús Villalba</a:t>
            </a:r>
            <a:r>
              <a:rPr lang="en-US" baseline="30000" dirty="0">
                <a:solidFill>
                  <a:schemeClr val="bg2">
                    <a:lumMod val="50000"/>
                  </a:schemeClr>
                </a:solidFill>
              </a:rPr>
              <a:t>1,2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Najim Dehak</a:t>
            </a:r>
            <a:r>
              <a:rPr lang="en-US" baseline="30000" dirty="0">
                <a:solidFill>
                  <a:schemeClr val="bg2">
                    <a:lumMod val="50000"/>
                  </a:schemeClr>
                </a:solidFill>
              </a:rPr>
              <a:t>1,2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Google Shape;175;p28" descr="Laureano Moro-Velazquez JHU">
            <a:extLst>
              <a:ext uri="{FF2B5EF4-FFF2-40B4-BE49-F238E27FC236}">
                <a16:creationId xmlns:a16="http://schemas.microsoft.com/office/drawing/2014/main" id="{CD6E8F51-8498-5643-978D-968B18D41E4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7667" y="5019832"/>
            <a:ext cx="2830920" cy="116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uman Language Technology Center of Excellence |">
            <a:extLst>
              <a:ext uri="{FF2B5EF4-FFF2-40B4-BE49-F238E27FC236}">
                <a16:creationId xmlns:a16="http://schemas.microsoft.com/office/drawing/2014/main" id="{8E2422F7-EC8F-654C-B825-CC248388C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34" y="4857220"/>
            <a:ext cx="2870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76;p28">
            <a:extLst>
              <a:ext uri="{FF2B5EF4-FFF2-40B4-BE49-F238E27FC236}">
                <a16:creationId xmlns:a16="http://schemas.microsoft.com/office/drawing/2014/main" id="{679962E2-CBC5-8F46-AA61-3B19A09C7325}"/>
              </a:ext>
            </a:extLst>
          </p:cNvPr>
          <p:cNvSpPr txBox="1"/>
          <p:nvPr/>
        </p:nvSpPr>
        <p:spPr>
          <a:xfrm>
            <a:off x="1151467" y="4995333"/>
            <a:ext cx="372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</a:t>
            </a:r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77;p28">
            <a:extLst>
              <a:ext uri="{FF2B5EF4-FFF2-40B4-BE49-F238E27FC236}">
                <a16:creationId xmlns:a16="http://schemas.microsoft.com/office/drawing/2014/main" id="{2C799F32-8B89-E342-8850-69FDD1948A6B}"/>
              </a:ext>
            </a:extLst>
          </p:cNvPr>
          <p:cNvSpPr txBox="1"/>
          <p:nvPr/>
        </p:nvSpPr>
        <p:spPr>
          <a:xfrm>
            <a:off x="6628255" y="5010893"/>
            <a:ext cx="372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254732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96CDD4-364F-4DC4-B701-273AADCC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596631-C865-4479-8F44-27DDD558B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1596"/>
            <a:ext cx="12192000" cy="3041104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EAE0F2EC-E0C9-427D-8A23-536DCE9121A0}"/>
              </a:ext>
            </a:extLst>
          </p:cNvPr>
          <p:cNvSpPr/>
          <p:nvPr/>
        </p:nvSpPr>
        <p:spPr>
          <a:xfrm>
            <a:off x="2939142" y="3610099"/>
            <a:ext cx="362197" cy="3443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F769C49-5455-4F4F-BDAB-E5BEF296BC63}"/>
              </a:ext>
            </a:extLst>
          </p:cNvPr>
          <p:cNvSpPr/>
          <p:nvPr/>
        </p:nvSpPr>
        <p:spPr>
          <a:xfrm>
            <a:off x="5632862" y="4469081"/>
            <a:ext cx="362197" cy="3443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DDA0DB5-0F51-4648-A255-7D5AA07AD5F7}"/>
              </a:ext>
            </a:extLst>
          </p:cNvPr>
          <p:cNvSpPr/>
          <p:nvPr/>
        </p:nvSpPr>
        <p:spPr>
          <a:xfrm>
            <a:off x="7572498" y="4758048"/>
            <a:ext cx="362197" cy="3443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0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96CDD4-364F-4DC4-B701-273AADCC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596631-C865-4479-8F44-27DDD558B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1596"/>
            <a:ext cx="12192000" cy="3041104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EAE0F2EC-E0C9-427D-8A23-536DCE9121A0}"/>
              </a:ext>
            </a:extLst>
          </p:cNvPr>
          <p:cNvSpPr/>
          <p:nvPr/>
        </p:nvSpPr>
        <p:spPr>
          <a:xfrm>
            <a:off x="3639786" y="3639788"/>
            <a:ext cx="362197" cy="3443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F769C49-5455-4F4F-BDAB-E5BEF296BC63}"/>
              </a:ext>
            </a:extLst>
          </p:cNvPr>
          <p:cNvSpPr/>
          <p:nvPr/>
        </p:nvSpPr>
        <p:spPr>
          <a:xfrm>
            <a:off x="4967844" y="3639788"/>
            <a:ext cx="362197" cy="3443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7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96CDD4-364F-4DC4-B701-273AADCC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596631-C865-4479-8F44-27DDD558B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1596"/>
            <a:ext cx="12192000" cy="3041104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EAE0F2EC-E0C9-427D-8A23-536DCE9121A0}"/>
              </a:ext>
            </a:extLst>
          </p:cNvPr>
          <p:cNvSpPr/>
          <p:nvPr/>
        </p:nvSpPr>
        <p:spPr>
          <a:xfrm>
            <a:off x="10610601" y="4168240"/>
            <a:ext cx="362197" cy="3443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1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ED41-CF74-A141-8713-2D393A76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F36F25-79E3-8E44-94EA-8A16738035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0750" y="2820194"/>
            <a:ext cx="5016500" cy="2362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28757-D057-F840-A51E-A7D0D1DC4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385216" cy="4351338"/>
          </a:xfrm>
        </p:spPr>
        <p:txBody>
          <a:bodyPr>
            <a:noAutofit/>
          </a:bodyPr>
          <a:lstStyle/>
          <a:p>
            <a:r>
              <a:rPr lang="en-US" dirty="0"/>
              <a:t>From the table, source-target attention in the lower layers of the decoder can only find </a:t>
            </a:r>
            <a:r>
              <a:rPr lang="en-US" b="1" dirty="0"/>
              <a:t>1-2</a:t>
            </a:r>
            <a:r>
              <a:rPr lang="en-US" dirty="0"/>
              <a:t> unique tokens on average within one utterance. In comparison, the last two layers can find more than </a:t>
            </a:r>
            <a:r>
              <a:rPr lang="en-US" b="1" dirty="0"/>
              <a:t>10</a:t>
            </a:r>
            <a:r>
              <a:rPr lang="en-US" dirty="0"/>
              <a:t> different tokens.</a:t>
            </a:r>
          </a:p>
          <a:p>
            <a:r>
              <a:rPr lang="en-US" dirty="0"/>
              <a:t>This indicates source-target attention in lower decoder layers isn’t strong and suggests those layers are more responsible for language modeling.</a:t>
            </a:r>
          </a:p>
        </p:txBody>
      </p:sp>
    </p:spTree>
    <p:extLst>
      <p:ext uri="{BB962C8B-B14F-4D97-AF65-F5344CB8AC3E}">
        <p14:creationId xmlns:p14="http://schemas.microsoft.com/office/powerpoint/2010/main" val="5920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6BC68-82B3-BF44-9980-F0D78DA7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D76C6A-D2DC-EE4C-A98B-6F55EE8D0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CTC posterior logit from single head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𝑎𝑡𝑡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𝐶𝑇𝐶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𝐶𝑇𝐶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Overall focus of target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focus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𝑎𝑡𝑡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𝑎𝑡𝑡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which is maximized over all layers and attention heads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D76C6A-D2DC-EE4C-A98B-6F55EE8D0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40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42DD-F007-FB4E-B430-C4D4DC07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D6928-475E-EB48-9BDE-5C8CF0C692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Attention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focus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focus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is normalized over all tokens </a:t>
                </a:r>
                <a:r>
                  <a:rPr lang="en-US" dirty="0">
                    <a:solidFill>
                      <a:srgbClr val="FF0000"/>
                    </a:solidFill>
                  </a:rPr>
                  <a:t>except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This allows attention heads to predict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D6928-475E-EB48-9BDE-5C8CF0C692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749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FD51-C40C-C94C-B09F-13B50B1E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22874-170B-0346-AA16-CC5459C18E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regularization we proposed is the cross-entropy between the overall </a:t>
                </a:r>
                <a:r>
                  <a:rPr lang="en-US" i="1" dirty="0"/>
                  <a:t>attention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:r>
                  <a:rPr lang="en-US" i="1" dirty="0"/>
                  <a:t>target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reg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Note: We don’t update CTC parameters from this loss.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22874-170B-0346-AA16-CC5459C18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6686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97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AAB0-E490-BF4A-B0E5-4BD05C44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1A8C4-E8C1-1D4B-B03F-BCFB48BE1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conducted experiments on TED-LIUM 2 and </a:t>
            </a:r>
            <a:r>
              <a:rPr lang="en-US" dirty="0" err="1"/>
              <a:t>Librispeech</a:t>
            </a:r>
            <a:r>
              <a:rPr lang="en-US" dirty="0"/>
              <a:t> using </a:t>
            </a:r>
            <a:r>
              <a:rPr lang="en-US" dirty="0" err="1"/>
              <a:t>ESPnet</a:t>
            </a:r>
            <a:r>
              <a:rPr lang="en-US" dirty="0"/>
              <a:t>. We used 80 dimension </a:t>
            </a:r>
            <a:r>
              <a:rPr lang="en-US" dirty="0" err="1"/>
              <a:t>mel</a:t>
            </a:r>
            <a:r>
              <a:rPr lang="en-US" dirty="0"/>
              <a:t>-scale </a:t>
            </a:r>
            <a:r>
              <a:rPr lang="en-US" dirty="0" err="1"/>
              <a:t>filterbank</a:t>
            </a:r>
            <a:r>
              <a:rPr lang="en-US" dirty="0"/>
              <a:t> coefficients in addition to three-dimensional pitch features. Following the standard setups, we applied speed perturbation, </a:t>
            </a:r>
            <a:r>
              <a:rPr lang="en-US" dirty="0" err="1"/>
              <a:t>SpecAugment</a:t>
            </a:r>
            <a:r>
              <a:rPr lang="en-US" dirty="0"/>
              <a:t> for TED-LIUM 2 and </a:t>
            </a:r>
            <a:r>
              <a:rPr lang="en-US" dirty="0" err="1"/>
              <a:t>SpecAugment</a:t>
            </a:r>
            <a:r>
              <a:rPr lang="en-US" dirty="0"/>
              <a:t> for </a:t>
            </a:r>
            <a:r>
              <a:rPr lang="en-US" dirty="0" err="1"/>
              <a:t>Librispeech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In all experiments, the encoder included 12 blocks starting with convolutional layers for down-sampling. The decoder consisted of 6 blocks which included 4 attention heads, 256 hidden units and 2048 feed-forward </a:t>
            </a:r>
            <a:r>
              <a:rPr lang="en-US" dirty="0" err="1"/>
              <a:t>units.The</a:t>
            </a:r>
            <a:r>
              <a:rPr lang="en-US" dirty="0"/>
              <a:t> network was trained for 100 epochs with single NVIDIA GTX1080TI GPU. Warmup is used for the first 25,000 steps.</a:t>
            </a:r>
          </a:p>
        </p:txBody>
      </p:sp>
    </p:spTree>
    <p:extLst>
      <p:ext uri="{BB962C8B-B14F-4D97-AF65-F5344CB8AC3E}">
        <p14:creationId xmlns:p14="http://schemas.microsoft.com/office/powerpoint/2010/main" val="778570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0EEC9-7312-C44D-AA39-156B727D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(TED-LIUM2)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881A106-3BC1-2E42-BE07-64081D34529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85457211"/>
                  </p:ext>
                </p:extLst>
              </p:nvPr>
            </p:nvGraphicFramePr>
            <p:xfrm>
              <a:off x="2835016" y="2575054"/>
              <a:ext cx="6521967" cy="2504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3989">
                      <a:extLst>
                        <a:ext uri="{9D8B030D-6E8A-4147-A177-3AD203B41FA5}">
                          <a16:colId xmlns:a16="http://schemas.microsoft.com/office/drawing/2014/main" val="2751401444"/>
                        </a:ext>
                      </a:extLst>
                    </a:gridCol>
                    <a:gridCol w="2173989">
                      <a:extLst>
                        <a:ext uri="{9D8B030D-6E8A-4147-A177-3AD203B41FA5}">
                          <a16:colId xmlns:a16="http://schemas.microsoft.com/office/drawing/2014/main" val="233699155"/>
                        </a:ext>
                      </a:extLst>
                    </a:gridCol>
                    <a:gridCol w="2173989">
                      <a:extLst>
                        <a:ext uri="{9D8B030D-6E8A-4147-A177-3AD203B41FA5}">
                          <a16:colId xmlns:a16="http://schemas.microsoft.com/office/drawing/2014/main" val="3936865922"/>
                        </a:ext>
                      </a:extLst>
                    </a:gridCol>
                  </a:tblGrid>
                  <a:tr h="50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TED-LIUM2 WER</a:t>
                          </a:r>
                        </a:p>
                      </a:txBody>
                      <a:tcPr marL="53626" marR="53626" marT="26813" marB="2681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dev</a:t>
                          </a:r>
                        </a:p>
                      </a:txBody>
                      <a:tcPr marL="53626" marR="53626" marT="26813" marB="2681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Test</a:t>
                          </a:r>
                        </a:p>
                      </a:txBody>
                      <a:tcPr marL="53626" marR="53626" marT="26813" marB="26813"/>
                    </a:tc>
                    <a:extLst>
                      <a:ext uri="{0D108BD9-81ED-4DB2-BD59-A6C34878D82A}">
                        <a16:rowId xmlns:a16="http://schemas.microsoft.com/office/drawing/2014/main" val="2319938095"/>
                      </a:ext>
                    </a:extLst>
                  </a:tr>
                  <a:tr h="50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Baseline</a:t>
                          </a:r>
                        </a:p>
                      </a:txBody>
                      <a:tcPr marL="53626" marR="53626" marT="26813" marB="2681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9.3</a:t>
                          </a:r>
                        </a:p>
                      </a:txBody>
                      <a:tcPr marL="53626" marR="53626" marT="26813" marB="2681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8.1</a:t>
                          </a:r>
                        </a:p>
                      </a:txBody>
                      <a:tcPr marL="53626" marR="53626" marT="26813" marB="26813"/>
                    </a:tc>
                    <a:extLst>
                      <a:ext uri="{0D108BD9-81ED-4DB2-BD59-A6C34878D82A}">
                        <a16:rowId xmlns:a16="http://schemas.microsoft.com/office/drawing/2014/main" val="3758745503"/>
                      </a:ext>
                    </a:extLst>
                  </a:tr>
                  <a:tr h="5009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=0.1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3626" marR="53626" marT="26813" marB="2681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8.7</a:t>
                          </a:r>
                        </a:p>
                      </a:txBody>
                      <a:tcPr marL="53626" marR="53626" marT="26813" marB="2681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7.8</a:t>
                          </a:r>
                        </a:p>
                      </a:txBody>
                      <a:tcPr marL="53626" marR="53626" marT="26813" marB="26813"/>
                    </a:tc>
                    <a:extLst>
                      <a:ext uri="{0D108BD9-81ED-4DB2-BD59-A6C34878D82A}">
                        <a16:rowId xmlns:a16="http://schemas.microsoft.com/office/drawing/2014/main" val="175989496"/>
                      </a:ext>
                    </a:extLst>
                  </a:tr>
                  <a:tr h="5009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=0.2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3626" marR="53626" marT="26813" marB="2681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8.8</a:t>
                          </a:r>
                        </a:p>
                      </a:txBody>
                      <a:tcPr marL="53626" marR="53626" marT="26813" marB="2681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7.7</a:t>
                          </a:r>
                        </a:p>
                      </a:txBody>
                      <a:tcPr marL="53626" marR="53626" marT="26813" marB="26813"/>
                    </a:tc>
                    <a:extLst>
                      <a:ext uri="{0D108BD9-81ED-4DB2-BD59-A6C34878D82A}">
                        <a16:rowId xmlns:a16="http://schemas.microsoft.com/office/drawing/2014/main" val="1787267252"/>
                      </a:ext>
                    </a:extLst>
                  </a:tr>
                  <a:tr h="5009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=0.3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3626" marR="53626" marT="26813" marB="2681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9.6</a:t>
                          </a:r>
                        </a:p>
                      </a:txBody>
                      <a:tcPr marL="53626" marR="53626" marT="26813" marB="2681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8.0</a:t>
                          </a:r>
                        </a:p>
                      </a:txBody>
                      <a:tcPr marL="53626" marR="53626" marT="26813" marB="26813"/>
                    </a:tc>
                    <a:extLst>
                      <a:ext uri="{0D108BD9-81ED-4DB2-BD59-A6C34878D82A}">
                        <a16:rowId xmlns:a16="http://schemas.microsoft.com/office/drawing/2014/main" val="1264262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881A106-3BC1-2E42-BE07-64081D34529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85457211"/>
                  </p:ext>
                </p:extLst>
              </p:nvPr>
            </p:nvGraphicFramePr>
            <p:xfrm>
              <a:off x="2835016" y="2575054"/>
              <a:ext cx="6521967" cy="2504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3989">
                      <a:extLst>
                        <a:ext uri="{9D8B030D-6E8A-4147-A177-3AD203B41FA5}">
                          <a16:colId xmlns:a16="http://schemas.microsoft.com/office/drawing/2014/main" val="2751401444"/>
                        </a:ext>
                      </a:extLst>
                    </a:gridCol>
                    <a:gridCol w="2173989">
                      <a:extLst>
                        <a:ext uri="{9D8B030D-6E8A-4147-A177-3AD203B41FA5}">
                          <a16:colId xmlns:a16="http://schemas.microsoft.com/office/drawing/2014/main" val="233699155"/>
                        </a:ext>
                      </a:extLst>
                    </a:gridCol>
                    <a:gridCol w="2173989">
                      <a:extLst>
                        <a:ext uri="{9D8B030D-6E8A-4147-A177-3AD203B41FA5}">
                          <a16:colId xmlns:a16="http://schemas.microsoft.com/office/drawing/2014/main" val="3936865922"/>
                        </a:ext>
                      </a:extLst>
                    </a:gridCol>
                  </a:tblGrid>
                  <a:tr h="50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TED-LIUM2 WER</a:t>
                          </a:r>
                        </a:p>
                      </a:txBody>
                      <a:tcPr marL="53626" marR="53626" marT="26813" marB="2681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dev</a:t>
                          </a:r>
                        </a:p>
                      </a:txBody>
                      <a:tcPr marL="53626" marR="53626" marT="26813" marB="2681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Test</a:t>
                          </a:r>
                        </a:p>
                      </a:txBody>
                      <a:tcPr marL="53626" marR="53626" marT="26813" marB="26813"/>
                    </a:tc>
                    <a:extLst>
                      <a:ext uri="{0D108BD9-81ED-4DB2-BD59-A6C34878D82A}">
                        <a16:rowId xmlns:a16="http://schemas.microsoft.com/office/drawing/2014/main" val="2319938095"/>
                      </a:ext>
                    </a:extLst>
                  </a:tr>
                  <a:tr h="50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Baseline</a:t>
                          </a:r>
                        </a:p>
                      </a:txBody>
                      <a:tcPr marL="53626" marR="53626" marT="26813" marB="2681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9.3</a:t>
                          </a:r>
                        </a:p>
                      </a:txBody>
                      <a:tcPr marL="53626" marR="53626" marT="26813" marB="2681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8.1</a:t>
                          </a:r>
                        </a:p>
                      </a:txBody>
                      <a:tcPr marL="53626" marR="53626" marT="26813" marB="26813"/>
                    </a:tc>
                    <a:extLst>
                      <a:ext uri="{0D108BD9-81ED-4DB2-BD59-A6C34878D82A}">
                        <a16:rowId xmlns:a16="http://schemas.microsoft.com/office/drawing/2014/main" val="3758745503"/>
                      </a:ext>
                    </a:extLst>
                  </a:tr>
                  <a:tr h="5009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3626" marR="53626" marT="26813" marB="26813">
                        <a:blipFill>
                          <a:blip r:embed="rId2"/>
                          <a:stretch>
                            <a:fillRect l="-585" t="-202500" r="-202339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8.7</a:t>
                          </a:r>
                        </a:p>
                      </a:txBody>
                      <a:tcPr marL="53626" marR="53626" marT="26813" marB="2681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7.8</a:t>
                          </a:r>
                        </a:p>
                      </a:txBody>
                      <a:tcPr marL="53626" marR="53626" marT="26813" marB="26813"/>
                    </a:tc>
                    <a:extLst>
                      <a:ext uri="{0D108BD9-81ED-4DB2-BD59-A6C34878D82A}">
                        <a16:rowId xmlns:a16="http://schemas.microsoft.com/office/drawing/2014/main" val="175989496"/>
                      </a:ext>
                    </a:extLst>
                  </a:tr>
                  <a:tr h="5009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3626" marR="53626" marT="26813" marB="26813">
                        <a:blipFill>
                          <a:blip r:embed="rId2"/>
                          <a:stretch>
                            <a:fillRect l="-585" t="-310256" r="-202339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8.8</a:t>
                          </a:r>
                        </a:p>
                      </a:txBody>
                      <a:tcPr marL="53626" marR="53626" marT="26813" marB="2681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7.7</a:t>
                          </a:r>
                        </a:p>
                      </a:txBody>
                      <a:tcPr marL="53626" marR="53626" marT="26813" marB="26813"/>
                    </a:tc>
                    <a:extLst>
                      <a:ext uri="{0D108BD9-81ED-4DB2-BD59-A6C34878D82A}">
                        <a16:rowId xmlns:a16="http://schemas.microsoft.com/office/drawing/2014/main" val="1787267252"/>
                      </a:ext>
                    </a:extLst>
                  </a:tr>
                  <a:tr h="5009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3626" marR="53626" marT="26813" marB="26813">
                        <a:blipFill>
                          <a:blip r:embed="rId2"/>
                          <a:stretch>
                            <a:fillRect l="-585" t="-400000" r="-202339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9.6</a:t>
                          </a:r>
                        </a:p>
                      </a:txBody>
                      <a:tcPr marL="53626" marR="53626" marT="26813" marB="2681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8.0</a:t>
                          </a:r>
                        </a:p>
                      </a:txBody>
                      <a:tcPr marL="53626" marR="53626" marT="26813" marB="26813"/>
                    </a:tc>
                    <a:extLst>
                      <a:ext uri="{0D108BD9-81ED-4DB2-BD59-A6C34878D82A}">
                        <a16:rowId xmlns:a16="http://schemas.microsoft.com/office/drawing/2014/main" val="12642621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2590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4217-75D1-5949-A189-A788858F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(</a:t>
            </a:r>
            <a:r>
              <a:rPr lang="en-US" dirty="0" err="1"/>
              <a:t>LibriSpeech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64C74C5-74D8-B548-AE88-AC7F73A6D7E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9759466"/>
                  </p:ext>
                </p:extLst>
              </p:nvPr>
            </p:nvGraphicFramePr>
            <p:xfrm>
              <a:off x="2175447" y="2874684"/>
              <a:ext cx="7841105" cy="1108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8221">
                      <a:extLst>
                        <a:ext uri="{9D8B030D-6E8A-4147-A177-3AD203B41FA5}">
                          <a16:colId xmlns:a16="http://schemas.microsoft.com/office/drawing/2014/main" val="3113281245"/>
                        </a:ext>
                      </a:extLst>
                    </a:gridCol>
                    <a:gridCol w="1568221">
                      <a:extLst>
                        <a:ext uri="{9D8B030D-6E8A-4147-A177-3AD203B41FA5}">
                          <a16:colId xmlns:a16="http://schemas.microsoft.com/office/drawing/2014/main" val="3726124262"/>
                        </a:ext>
                      </a:extLst>
                    </a:gridCol>
                    <a:gridCol w="1568221">
                      <a:extLst>
                        <a:ext uri="{9D8B030D-6E8A-4147-A177-3AD203B41FA5}">
                          <a16:colId xmlns:a16="http://schemas.microsoft.com/office/drawing/2014/main" val="3306532607"/>
                        </a:ext>
                      </a:extLst>
                    </a:gridCol>
                    <a:gridCol w="1568221">
                      <a:extLst>
                        <a:ext uri="{9D8B030D-6E8A-4147-A177-3AD203B41FA5}">
                          <a16:colId xmlns:a16="http://schemas.microsoft.com/office/drawing/2014/main" val="2086040798"/>
                        </a:ext>
                      </a:extLst>
                    </a:gridCol>
                    <a:gridCol w="1568221">
                      <a:extLst>
                        <a:ext uri="{9D8B030D-6E8A-4147-A177-3AD203B41FA5}">
                          <a16:colId xmlns:a16="http://schemas.microsoft.com/office/drawing/2014/main" val="481426005"/>
                        </a:ext>
                      </a:extLst>
                    </a:gridCol>
                  </a:tblGrid>
                  <a:tr h="369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LibriSpeech</a:t>
                          </a:r>
                          <a:r>
                            <a:rPr lang="en-US" sz="1400" dirty="0"/>
                            <a:t> WER</a:t>
                          </a:r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Dev_clean</a:t>
                          </a:r>
                          <a:endParaRPr lang="en-US" sz="1400" dirty="0"/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Dev_other</a:t>
                          </a:r>
                          <a:endParaRPr lang="en-US" sz="1400" dirty="0"/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Test_clean</a:t>
                          </a:r>
                          <a:endParaRPr lang="en-US" sz="1400" dirty="0"/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Test_Other</a:t>
                          </a:r>
                          <a:endParaRPr lang="en-US" sz="1400" dirty="0"/>
                        </a:p>
                      </a:txBody>
                      <a:tcPr marL="52015" marR="52015" marT="26008" marB="26008"/>
                    </a:tc>
                    <a:extLst>
                      <a:ext uri="{0D108BD9-81ED-4DB2-BD59-A6C34878D82A}">
                        <a16:rowId xmlns:a16="http://schemas.microsoft.com/office/drawing/2014/main" val="3058489610"/>
                      </a:ext>
                    </a:extLst>
                  </a:tr>
                  <a:tr h="369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Baseline</a:t>
                          </a:r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3.7</a:t>
                          </a:r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9.8</a:t>
                          </a:r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4.0</a:t>
                          </a:r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10.0</a:t>
                          </a:r>
                        </a:p>
                      </a:txBody>
                      <a:tcPr marL="52015" marR="52015" marT="26008" marB="26008"/>
                    </a:tc>
                    <a:extLst>
                      <a:ext uri="{0D108BD9-81ED-4DB2-BD59-A6C34878D82A}">
                        <a16:rowId xmlns:a16="http://schemas.microsoft.com/office/drawing/2014/main" val="4136812606"/>
                      </a:ext>
                    </a:extLst>
                  </a:tr>
                  <a:tr h="3695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=0.1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3.8</a:t>
                          </a:r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8.6</a:t>
                          </a:r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4.1</a:t>
                          </a:r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8.7</a:t>
                          </a:r>
                        </a:p>
                      </a:txBody>
                      <a:tcPr marL="52015" marR="52015" marT="26008" marB="26008"/>
                    </a:tc>
                    <a:extLst>
                      <a:ext uri="{0D108BD9-81ED-4DB2-BD59-A6C34878D82A}">
                        <a16:rowId xmlns:a16="http://schemas.microsoft.com/office/drawing/2014/main" val="7207752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64C74C5-74D8-B548-AE88-AC7F73A6D7E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9759466"/>
                  </p:ext>
                </p:extLst>
              </p:nvPr>
            </p:nvGraphicFramePr>
            <p:xfrm>
              <a:off x="2175447" y="2874684"/>
              <a:ext cx="7841105" cy="1108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8221">
                      <a:extLst>
                        <a:ext uri="{9D8B030D-6E8A-4147-A177-3AD203B41FA5}">
                          <a16:colId xmlns:a16="http://schemas.microsoft.com/office/drawing/2014/main" val="3113281245"/>
                        </a:ext>
                      </a:extLst>
                    </a:gridCol>
                    <a:gridCol w="1568221">
                      <a:extLst>
                        <a:ext uri="{9D8B030D-6E8A-4147-A177-3AD203B41FA5}">
                          <a16:colId xmlns:a16="http://schemas.microsoft.com/office/drawing/2014/main" val="3726124262"/>
                        </a:ext>
                      </a:extLst>
                    </a:gridCol>
                    <a:gridCol w="1568221">
                      <a:extLst>
                        <a:ext uri="{9D8B030D-6E8A-4147-A177-3AD203B41FA5}">
                          <a16:colId xmlns:a16="http://schemas.microsoft.com/office/drawing/2014/main" val="3306532607"/>
                        </a:ext>
                      </a:extLst>
                    </a:gridCol>
                    <a:gridCol w="1568221">
                      <a:extLst>
                        <a:ext uri="{9D8B030D-6E8A-4147-A177-3AD203B41FA5}">
                          <a16:colId xmlns:a16="http://schemas.microsoft.com/office/drawing/2014/main" val="2086040798"/>
                        </a:ext>
                      </a:extLst>
                    </a:gridCol>
                    <a:gridCol w="1568221">
                      <a:extLst>
                        <a:ext uri="{9D8B030D-6E8A-4147-A177-3AD203B41FA5}">
                          <a16:colId xmlns:a16="http://schemas.microsoft.com/office/drawing/2014/main" val="481426005"/>
                        </a:ext>
                      </a:extLst>
                    </a:gridCol>
                  </a:tblGrid>
                  <a:tr h="369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LibriSpeech</a:t>
                          </a:r>
                          <a:r>
                            <a:rPr lang="en-US" sz="1400" dirty="0"/>
                            <a:t> WER</a:t>
                          </a:r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Dev_clean</a:t>
                          </a:r>
                          <a:endParaRPr lang="en-US" sz="1400" dirty="0"/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Dev_other</a:t>
                          </a:r>
                          <a:endParaRPr lang="en-US" sz="1400" dirty="0"/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Test_clean</a:t>
                          </a:r>
                          <a:endParaRPr lang="en-US" sz="1400" dirty="0"/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Test_Other</a:t>
                          </a:r>
                          <a:endParaRPr lang="en-US" sz="1400" dirty="0"/>
                        </a:p>
                      </a:txBody>
                      <a:tcPr marL="52015" marR="52015" marT="26008" marB="26008"/>
                    </a:tc>
                    <a:extLst>
                      <a:ext uri="{0D108BD9-81ED-4DB2-BD59-A6C34878D82A}">
                        <a16:rowId xmlns:a16="http://schemas.microsoft.com/office/drawing/2014/main" val="3058489610"/>
                      </a:ext>
                    </a:extLst>
                  </a:tr>
                  <a:tr h="369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Baseline</a:t>
                          </a:r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3.7</a:t>
                          </a:r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9.8</a:t>
                          </a:r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4.0</a:t>
                          </a:r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10.0</a:t>
                          </a:r>
                        </a:p>
                      </a:txBody>
                      <a:tcPr marL="52015" marR="52015" marT="26008" marB="26008"/>
                    </a:tc>
                    <a:extLst>
                      <a:ext uri="{0D108BD9-81ED-4DB2-BD59-A6C34878D82A}">
                        <a16:rowId xmlns:a16="http://schemas.microsoft.com/office/drawing/2014/main" val="4136812606"/>
                      </a:ext>
                    </a:extLst>
                  </a:tr>
                  <a:tr h="3695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2015" marR="52015" marT="26008" marB="26008">
                        <a:blipFill>
                          <a:blip r:embed="rId2"/>
                          <a:stretch>
                            <a:fillRect l="-806" t="-213793" r="-40080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3.8</a:t>
                          </a:r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8.6</a:t>
                          </a:r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4.1</a:t>
                          </a:r>
                        </a:p>
                      </a:txBody>
                      <a:tcPr marL="52015" marR="52015" marT="26008" marB="2600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8.7</a:t>
                          </a:r>
                        </a:p>
                      </a:txBody>
                      <a:tcPr marL="52015" marR="52015" marT="26008" marB="26008"/>
                    </a:tc>
                    <a:extLst>
                      <a:ext uri="{0D108BD9-81ED-4DB2-BD59-A6C34878D82A}">
                        <a16:rowId xmlns:a16="http://schemas.microsoft.com/office/drawing/2014/main" val="7207752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4881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FF7749F-2208-40CF-A229-A0F3D338D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989" y="1932750"/>
            <a:ext cx="4654022" cy="456012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5C7E652-AD68-4CDB-BB46-321B44B0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State-of-the-art E2E System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A8224F-B950-4479-924E-2F4D039DC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Self-attention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6AFE585-6D4B-40B7-A6BC-17F85047A362}"/>
              </a:ext>
            </a:extLst>
          </p:cNvPr>
          <p:cNvSpPr/>
          <p:nvPr/>
        </p:nvSpPr>
        <p:spPr>
          <a:xfrm>
            <a:off x="4459184" y="4399808"/>
            <a:ext cx="1478478" cy="6531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758A27E-6EDB-4DBF-91F5-F476A0F8C5CD}"/>
              </a:ext>
            </a:extLst>
          </p:cNvPr>
          <p:cNvSpPr/>
          <p:nvPr/>
        </p:nvSpPr>
        <p:spPr>
          <a:xfrm>
            <a:off x="6323610" y="4399807"/>
            <a:ext cx="1478477" cy="6531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8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2A2A4-6CA6-6041-8CCA-0B7FB0D5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D9B48-F365-E449-B2CC-2188810E2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DACA14-890D-9A49-B5DC-A0620A4D9EF4}"/>
              </a:ext>
            </a:extLst>
          </p:cNvPr>
          <p:cNvSpPr/>
          <p:nvPr/>
        </p:nvSpPr>
        <p:spPr>
          <a:xfrm>
            <a:off x="2630339" y="4961027"/>
            <a:ext cx="6931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 for your time</a:t>
            </a:r>
          </a:p>
        </p:txBody>
      </p:sp>
    </p:spTree>
    <p:extLst>
      <p:ext uri="{BB962C8B-B14F-4D97-AF65-F5344CB8AC3E}">
        <p14:creationId xmlns:p14="http://schemas.microsoft.com/office/powerpoint/2010/main" val="176285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FF37294-6B69-416D-B122-9E05EC5E9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989" y="1932750"/>
            <a:ext cx="4654022" cy="456012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DC91B05-352D-4B79-BA20-F6651184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State-of-the-art E2E System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5EEB1A-C0B6-4988-92C4-DFE260BD5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Source-target attention</a:t>
            </a:r>
          </a:p>
          <a:p>
            <a:r>
              <a:rPr lang="en-US" dirty="0"/>
              <a:t>(cross attention)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311FC95-81FA-4F98-B666-41A04D940611}"/>
              </a:ext>
            </a:extLst>
          </p:cNvPr>
          <p:cNvSpPr/>
          <p:nvPr/>
        </p:nvSpPr>
        <p:spPr>
          <a:xfrm>
            <a:off x="6297039" y="3540868"/>
            <a:ext cx="1478604" cy="541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5478B-E071-49CE-918E-71235B02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Analysis(B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RT)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F94AB0-D2AF-4155-9E91-F3E5AFB03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self-attention (Encoder)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E921D4D-BEBB-4FAF-90CC-5E087EA0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7" y="2243138"/>
            <a:ext cx="416242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65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E410DE-A391-408F-8E1E-C27CCD8A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Analysis(Speech)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1A6E75-D888-4C6B-BEE2-A0B8ADCB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very useful without </a:t>
            </a:r>
            <a:r>
              <a:rPr lang="en-US" dirty="0">
                <a:solidFill>
                  <a:srgbClr val="FF0000"/>
                </a:solidFill>
              </a:rPr>
              <a:t>alignment</a:t>
            </a:r>
            <a:r>
              <a:rPr lang="en-US" dirty="0"/>
              <a:t>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3CEE677-09DA-421F-A716-1A8204404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7" y="2294907"/>
            <a:ext cx="416242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D42E898-3307-41F3-9096-6A16F3FAA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7258" y="4015222"/>
            <a:ext cx="3607130" cy="11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8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8AFC73-5182-42B2-A8AB-B96FD562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Analysis(Speech)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A0CCDB-4652-465F-9089-9613627B3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meaning of individual frames are not clear without alignment.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CD60ED-D26E-E04E-9B4C-AF5D500EB505}"/>
              </a:ext>
            </a:extLst>
          </p:cNvPr>
          <p:cNvGrpSpPr/>
          <p:nvPr/>
        </p:nvGrpSpPr>
        <p:grpSpPr>
          <a:xfrm>
            <a:off x="3768989" y="2179414"/>
            <a:ext cx="4654022" cy="4560125"/>
            <a:chOff x="3520070" y="2256228"/>
            <a:chExt cx="4654022" cy="4560125"/>
          </a:xfrm>
        </p:grpSpPr>
        <p:pic>
          <p:nvPicPr>
            <p:cNvPr id="8" name="图片 3">
              <a:extLst>
                <a:ext uri="{FF2B5EF4-FFF2-40B4-BE49-F238E27FC236}">
                  <a16:creationId xmlns:a16="http://schemas.microsoft.com/office/drawing/2014/main" id="{A04A268D-B97D-B944-8BAD-F90F719F5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0070" y="2256228"/>
              <a:ext cx="4654022" cy="4560125"/>
            </a:xfrm>
            <a:prstGeom prst="rect">
              <a:avLst/>
            </a:prstGeom>
          </p:spPr>
        </p:pic>
        <p:sp>
          <p:nvSpPr>
            <p:cNvPr id="9" name="椭圆 4">
              <a:extLst>
                <a:ext uri="{FF2B5EF4-FFF2-40B4-BE49-F238E27FC236}">
                  <a16:creationId xmlns:a16="http://schemas.microsoft.com/office/drawing/2014/main" id="{067F24C7-5A1E-9E45-B337-F1813B1B5BF1}"/>
                </a:ext>
              </a:extLst>
            </p:cNvPr>
            <p:cNvSpPr/>
            <p:nvPr/>
          </p:nvSpPr>
          <p:spPr>
            <a:xfrm>
              <a:off x="6048120" y="3864346"/>
              <a:ext cx="1478604" cy="5412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0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967AB7-FF30-4004-AE23-2E35531EA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Analysis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881D83-2B68-47FD-BE79-FA9CC1BDA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analysis is based on the source-target attention</a:t>
            </a:r>
          </a:p>
          <a:p>
            <a:r>
              <a:rPr lang="en-US" dirty="0"/>
              <a:t>CTC can guide us to understand frames</a:t>
            </a:r>
          </a:p>
          <a:p>
            <a:endParaRPr lang="en-US" dirty="0"/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85C48BA1-2EA4-824A-A092-546EEC4E6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55" y="2834439"/>
            <a:ext cx="4072689" cy="38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2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048775-E850-4C20-A9D7-BBA34F96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Connectionist Temporal Classification(CTC)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6F0A99D-3C50-40DD-8483-7C9238371E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can understand CTC as a classifier</a:t>
                </a:r>
              </a:p>
              <a:p>
                <a:r>
                  <a:rPr lang="en-US" dirty="0"/>
                  <a:t>For example, if the vocabulary includes {c, a, t}, CTC predicts the posterior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Collapsing rule: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𝑐𝑎𝑡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𝑐𝑎𝑎𝑡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6F0A99D-3C50-40DD-8483-7C9238371E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18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247300-0B8A-400C-8DD7-F56AADFF4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CTC to understand attention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BC611DC-9D8C-4786-90AB-2DC43F9696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CTC predicts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(∎|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Source-target attention output is related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(∎|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BC611DC-9D8C-4786-90AB-2DC43F9696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3779" b="-4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890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498</Words>
  <Application>Microsoft Macintosh PowerPoint</Application>
  <PresentationFormat>Widescreen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Gill Sans MT</vt:lpstr>
      <vt:lpstr>Office Theme</vt:lpstr>
      <vt:lpstr>Focus on the present:  a regularization method for the ASR  source-target attention layer</vt:lpstr>
      <vt:lpstr>State-of-the-art E2E System</vt:lpstr>
      <vt:lpstr>State-of-the-art E2E System</vt:lpstr>
      <vt:lpstr>Analysis(BERT)</vt:lpstr>
      <vt:lpstr>Our Analysis(Speech)</vt:lpstr>
      <vt:lpstr>Our Analysis(Speech)</vt:lpstr>
      <vt:lpstr>Our Analysis</vt:lpstr>
      <vt:lpstr>Connectionist Temporal Classification(CTC)</vt:lpstr>
      <vt:lpstr>Using CTC to understand attention predictions</vt:lpstr>
      <vt:lpstr>Example</vt:lpstr>
      <vt:lpstr>Example</vt:lpstr>
      <vt:lpstr>Example</vt:lpstr>
      <vt:lpstr>Observations</vt:lpstr>
      <vt:lpstr>Regularization</vt:lpstr>
      <vt:lpstr>Regularization</vt:lpstr>
      <vt:lpstr>Regularization</vt:lpstr>
      <vt:lpstr>Experiments</vt:lpstr>
      <vt:lpstr>Experiments (TED-LIUM2)</vt:lpstr>
      <vt:lpstr>Experiments (LibriSpeech)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on the present:  a regularization method for the ASR  source-target attention layer</dc:title>
  <dc:creator>陈 新</dc:creator>
  <cp:lastModifiedBy>陈 新</cp:lastModifiedBy>
  <cp:revision>15</cp:revision>
  <dcterms:created xsi:type="dcterms:W3CDTF">2021-04-15T21:08:29Z</dcterms:created>
  <dcterms:modified xsi:type="dcterms:W3CDTF">2021-04-21T14:50:14Z</dcterms:modified>
</cp:coreProperties>
</file>