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73" r:id="rId3"/>
    <p:sldId id="275" r:id="rId4"/>
    <p:sldId id="274" r:id="rId5"/>
    <p:sldId id="277" r:id="rId6"/>
    <p:sldId id="278" r:id="rId7"/>
    <p:sldId id="279" r:id="rId8"/>
    <p:sldId id="280" r:id="rId9"/>
    <p:sldId id="281" r:id="rId10"/>
    <p:sldId id="282" r:id="rId11"/>
    <p:sldId id="287" r:id="rId12"/>
    <p:sldId id="288" r:id="rId13"/>
    <p:sldId id="296" r:id="rId14"/>
    <p:sldId id="294" r:id="rId15"/>
    <p:sldId id="295" r:id="rId16"/>
    <p:sldId id="297" r:id="rId17"/>
    <p:sldId id="298" r:id="rId18"/>
    <p:sldId id="289" r:id="rId19"/>
    <p:sldId id="299" r:id="rId20"/>
    <p:sldId id="292" r:id="rId21"/>
    <p:sldId id="300" r:id="rId22"/>
    <p:sldId id="290" r:id="rId23"/>
    <p:sldId id="301" r:id="rId24"/>
    <p:sldId id="302" r:id="rId25"/>
    <p:sldId id="291" r:id="rId26"/>
    <p:sldId id="303" r:id="rId27"/>
    <p:sldId id="293" r:id="rId28"/>
    <p:sldId id="268" r:id="rId29"/>
    <p:sldId id="269" r:id="rId30"/>
    <p:sldId id="270" r:id="rId31"/>
    <p:sldId id="258" r:id="rId32"/>
    <p:sldId id="259" r:id="rId33"/>
    <p:sldId id="261" r:id="rId34"/>
    <p:sldId id="262" r:id="rId35"/>
    <p:sldId id="263" r:id="rId36"/>
    <p:sldId id="264" r:id="rId37"/>
    <p:sldId id="260" r:id="rId38"/>
    <p:sldId id="265" r:id="rId39"/>
    <p:sldId id="266" r:id="rId40"/>
    <p:sldId id="267" r:id="rId41"/>
    <p:sldId id="272" r:id="rId42"/>
    <p:sldId id="304" r:id="rId43"/>
    <p:sldId id="28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mypaper\icassp17ICMMSE\robu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mypaper\icassp17ICMMSE\robu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mypaper\icassp17ICMMSE\robus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Relative</a:t>
            </a:r>
            <a:r>
              <a:rPr lang="en-US" baseline="0"/>
              <a:t> WER reduction from baseline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'Aurora2&amp;Cortana'!$I$1</c:f>
              <c:strCache>
                <c:ptCount val="1"/>
                <c:pt idx="0">
                  <c:v>Raw</c:v>
                </c:pt>
              </c:strCache>
            </c:strRef>
          </c:tx>
          <c:spPr>
            <a:solidFill>
              <a:schemeClr val="accent1"/>
            </a:solidFill>
            <a:ln>
              <a:noFill/>
            </a:ln>
            <a:effectLst/>
          </c:spPr>
          <c:invertIfNegative val="0"/>
          <c:cat>
            <c:strRef>
              <c:f>'Aurora2&amp;Cortana'!$H$2:$H$9</c:f>
              <c:strCache>
                <c:ptCount val="8"/>
                <c:pt idx="0">
                  <c:v>Clean</c:v>
                </c:pt>
                <c:pt idx="1">
                  <c:v>20db</c:v>
                </c:pt>
                <c:pt idx="2">
                  <c:v>15db</c:v>
                </c:pt>
                <c:pt idx="3">
                  <c:v>10db</c:v>
                </c:pt>
                <c:pt idx="4">
                  <c:v>5db</c:v>
                </c:pt>
                <c:pt idx="5">
                  <c:v>0db</c:v>
                </c:pt>
                <c:pt idx="6">
                  <c:v>-5db</c:v>
                </c:pt>
                <c:pt idx="7">
                  <c:v>Avg. (0-20 db)</c:v>
                </c:pt>
              </c:strCache>
            </c:strRef>
          </c:cat>
          <c:val>
            <c:numRef>
              <c:f>'Aurora2&amp;Cortana'!$I$2:$I$9</c:f>
            </c:numRef>
          </c:val>
          <c:extLst>
            <c:ext xmlns:c16="http://schemas.microsoft.com/office/drawing/2014/chart" uri="{C3380CC4-5D6E-409C-BE32-E72D297353CC}">
              <c16:uniqueId val="{00000000-A171-4698-A227-27797962E179}"/>
            </c:ext>
          </c:extLst>
        </c:ser>
        <c:ser>
          <c:idx val="1"/>
          <c:order val="1"/>
          <c:tx>
            <c:strRef>
              <c:f>'Aurora2&amp;Cortana'!$J$1</c:f>
              <c:strCache>
                <c:ptCount val="1"/>
                <c:pt idx="0">
                  <c:v>CMMSE</c:v>
                </c:pt>
              </c:strCache>
            </c:strRef>
          </c:tx>
          <c:spPr>
            <a:solidFill>
              <a:schemeClr val="accent2"/>
            </a:solidFill>
            <a:ln>
              <a:noFill/>
            </a:ln>
            <a:effectLst/>
          </c:spPr>
          <c:invertIfNegative val="0"/>
          <c:cat>
            <c:strRef>
              <c:f>'Aurora2&amp;Cortana'!$H$2:$H$9</c:f>
              <c:strCache>
                <c:ptCount val="8"/>
                <c:pt idx="0">
                  <c:v>Clean</c:v>
                </c:pt>
                <c:pt idx="1">
                  <c:v>20db</c:v>
                </c:pt>
                <c:pt idx="2">
                  <c:v>15db</c:v>
                </c:pt>
                <c:pt idx="3">
                  <c:v>10db</c:v>
                </c:pt>
                <c:pt idx="4">
                  <c:v>5db</c:v>
                </c:pt>
                <c:pt idx="5">
                  <c:v>0db</c:v>
                </c:pt>
                <c:pt idx="6">
                  <c:v>-5db</c:v>
                </c:pt>
                <c:pt idx="7">
                  <c:v>Avg. (0-20 db)</c:v>
                </c:pt>
              </c:strCache>
            </c:strRef>
          </c:cat>
          <c:val>
            <c:numRef>
              <c:f>'Aurora2&amp;Cortana'!$J$2:$J$9</c:f>
            </c:numRef>
          </c:val>
          <c:extLst>
            <c:ext xmlns:c16="http://schemas.microsoft.com/office/drawing/2014/chart" uri="{C3380CC4-5D6E-409C-BE32-E72D297353CC}">
              <c16:uniqueId val="{00000001-A171-4698-A227-27797962E179}"/>
            </c:ext>
          </c:extLst>
        </c:ser>
        <c:ser>
          <c:idx val="2"/>
          <c:order val="2"/>
          <c:tx>
            <c:strRef>
              <c:f>'Aurora2&amp;Cortana'!$K$1</c:f>
              <c:strCache>
                <c:ptCount val="1"/>
                <c:pt idx="0">
                  <c:v>1-stage ICMMSE</c:v>
                </c:pt>
              </c:strCache>
            </c:strRef>
          </c:tx>
          <c:spPr>
            <a:solidFill>
              <a:schemeClr val="accent3"/>
            </a:solidFill>
            <a:ln>
              <a:noFill/>
            </a:ln>
            <a:effectLst/>
          </c:spPr>
          <c:invertIfNegative val="0"/>
          <c:cat>
            <c:strRef>
              <c:f>'Aurora2&amp;Cortana'!$H$2:$H$9</c:f>
              <c:strCache>
                <c:ptCount val="8"/>
                <c:pt idx="0">
                  <c:v>Clean</c:v>
                </c:pt>
                <c:pt idx="1">
                  <c:v>20db</c:v>
                </c:pt>
                <c:pt idx="2">
                  <c:v>15db</c:v>
                </c:pt>
                <c:pt idx="3">
                  <c:v>10db</c:v>
                </c:pt>
                <c:pt idx="4">
                  <c:v>5db</c:v>
                </c:pt>
                <c:pt idx="5">
                  <c:v>0db</c:v>
                </c:pt>
                <c:pt idx="6">
                  <c:v>-5db</c:v>
                </c:pt>
                <c:pt idx="7">
                  <c:v>Avg. (0-20 db)</c:v>
                </c:pt>
              </c:strCache>
            </c:strRef>
          </c:cat>
          <c:val>
            <c:numRef>
              <c:f>'Aurora2&amp;Cortana'!$K$2:$K$9</c:f>
            </c:numRef>
          </c:val>
          <c:extLst>
            <c:ext xmlns:c16="http://schemas.microsoft.com/office/drawing/2014/chart" uri="{C3380CC4-5D6E-409C-BE32-E72D297353CC}">
              <c16:uniqueId val="{00000002-A171-4698-A227-27797962E179}"/>
            </c:ext>
          </c:extLst>
        </c:ser>
        <c:ser>
          <c:idx val="3"/>
          <c:order val="3"/>
          <c:tx>
            <c:strRef>
              <c:f>'Aurora2&amp;Cortana'!$L$1</c:f>
              <c:strCache>
                <c:ptCount val="1"/>
                <c:pt idx="0">
                  <c:v>2-stage ICMMSE </c:v>
                </c:pt>
              </c:strCache>
            </c:strRef>
          </c:tx>
          <c:spPr>
            <a:solidFill>
              <a:schemeClr val="accent4"/>
            </a:solidFill>
            <a:ln>
              <a:noFill/>
            </a:ln>
            <a:effectLst/>
          </c:spPr>
          <c:invertIfNegative val="0"/>
          <c:cat>
            <c:strRef>
              <c:f>'Aurora2&amp;Cortana'!$H$2:$H$9</c:f>
              <c:strCache>
                <c:ptCount val="8"/>
                <c:pt idx="0">
                  <c:v>Clean</c:v>
                </c:pt>
                <c:pt idx="1">
                  <c:v>20db</c:v>
                </c:pt>
                <c:pt idx="2">
                  <c:v>15db</c:v>
                </c:pt>
                <c:pt idx="3">
                  <c:v>10db</c:v>
                </c:pt>
                <c:pt idx="4">
                  <c:v>5db</c:v>
                </c:pt>
                <c:pt idx="5">
                  <c:v>0db</c:v>
                </c:pt>
                <c:pt idx="6">
                  <c:v>-5db</c:v>
                </c:pt>
                <c:pt idx="7">
                  <c:v>Avg. (0-20 db)</c:v>
                </c:pt>
              </c:strCache>
            </c:strRef>
          </c:cat>
          <c:val>
            <c:numRef>
              <c:f>'Aurora2&amp;Cortana'!$L$2:$L$9</c:f>
            </c:numRef>
          </c:val>
          <c:extLst>
            <c:ext xmlns:c16="http://schemas.microsoft.com/office/drawing/2014/chart" uri="{C3380CC4-5D6E-409C-BE32-E72D297353CC}">
              <c16:uniqueId val="{00000003-A171-4698-A227-27797962E179}"/>
            </c:ext>
          </c:extLst>
        </c:ser>
        <c:ser>
          <c:idx val="4"/>
          <c:order val="4"/>
          <c:tx>
            <c:strRef>
              <c:f>'Aurora2&amp;Cortana'!$M$1</c:f>
              <c:strCache>
                <c:ptCount val="1"/>
                <c:pt idx="0">
                  <c:v>CMMSE</c:v>
                </c:pt>
              </c:strCache>
            </c:strRef>
          </c:tx>
          <c:spPr>
            <a:solidFill>
              <a:srgbClr val="92D050"/>
            </a:solidFill>
            <a:ln>
              <a:noFill/>
            </a:ln>
            <a:effectLst/>
          </c:spPr>
          <c:invertIfNegative val="0"/>
          <c:cat>
            <c:strRef>
              <c:f>'Aurora2&amp;Cortana'!$H$2:$H$9</c:f>
              <c:strCache>
                <c:ptCount val="8"/>
                <c:pt idx="0">
                  <c:v>Clean</c:v>
                </c:pt>
                <c:pt idx="1">
                  <c:v>20db</c:v>
                </c:pt>
                <c:pt idx="2">
                  <c:v>15db</c:v>
                </c:pt>
                <c:pt idx="3">
                  <c:v>10db</c:v>
                </c:pt>
                <c:pt idx="4">
                  <c:v>5db</c:v>
                </c:pt>
                <c:pt idx="5">
                  <c:v>0db</c:v>
                </c:pt>
                <c:pt idx="6">
                  <c:v>-5db</c:v>
                </c:pt>
                <c:pt idx="7">
                  <c:v>Avg. (0-20 db)</c:v>
                </c:pt>
              </c:strCache>
            </c:strRef>
          </c:cat>
          <c:val>
            <c:numRef>
              <c:f>'Aurora2&amp;Cortana'!$M$2:$M$9</c:f>
              <c:numCache>
                <c:formatCode>0.00</c:formatCode>
                <c:ptCount val="8"/>
                <c:pt idx="0">
                  <c:v>-6.474820143884898</c:v>
                </c:pt>
                <c:pt idx="1">
                  <c:v>17.843866171003718</c:v>
                </c:pt>
                <c:pt idx="2">
                  <c:v>10.833333333333336</c:v>
                </c:pt>
                <c:pt idx="3">
                  <c:v>6.4569536423841001</c:v>
                </c:pt>
                <c:pt idx="4">
                  <c:v>9.5271210013908281</c:v>
                </c:pt>
                <c:pt idx="5">
                  <c:v>11.633264224832981</c:v>
                </c:pt>
                <c:pt idx="6">
                  <c:v>4.1222178322138943</c:v>
                </c:pt>
                <c:pt idx="7">
                  <c:v>10.972933430870519</c:v>
                </c:pt>
              </c:numCache>
            </c:numRef>
          </c:val>
          <c:extLst>
            <c:ext xmlns:c16="http://schemas.microsoft.com/office/drawing/2014/chart" uri="{C3380CC4-5D6E-409C-BE32-E72D297353CC}">
              <c16:uniqueId val="{00000004-A171-4698-A227-27797962E179}"/>
            </c:ext>
          </c:extLst>
        </c:ser>
        <c:ser>
          <c:idx val="5"/>
          <c:order val="5"/>
          <c:tx>
            <c:strRef>
              <c:f>'Aurora2&amp;Cortana'!$N$1</c:f>
              <c:strCache>
                <c:ptCount val="1"/>
                <c:pt idx="0">
                  <c:v>1-stage ICMMSE</c:v>
                </c:pt>
              </c:strCache>
            </c:strRef>
          </c:tx>
          <c:spPr>
            <a:solidFill>
              <a:srgbClr val="0070C0"/>
            </a:solidFill>
            <a:ln>
              <a:noFill/>
            </a:ln>
            <a:effectLst/>
          </c:spPr>
          <c:invertIfNegative val="0"/>
          <c:cat>
            <c:strRef>
              <c:f>'Aurora2&amp;Cortana'!$H$2:$H$9</c:f>
              <c:strCache>
                <c:ptCount val="8"/>
                <c:pt idx="0">
                  <c:v>Clean</c:v>
                </c:pt>
                <c:pt idx="1">
                  <c:v>20db</c:v>
                </c:pt>
                <c:pt idx="2">
                  <c:v>15db</c:v>
                </c:pt>
                <c:pt idx="3">
                  <c:v>10db</c:v>
                </c:pt>
                <c:pt idx="4">
                  <c:v>5db</c:v>
                </c:pt>
                <c:pt idx="5">
                  <c:v>0db</c:v>
                </c:pt>
                <c:pt idx="6">
                  <c:v>-5db</c:v>
                </c:pt>
                <c:pt idx="7">
                  <c:v>Avg. (0-20 db)</c:v>
                </c:pt>
              </c:strCache>
            </c:strRef>
          </c:cat>
          <c:val>
            <c:numRef>
              <c:f>'Aurora2&amp;Cortana'!$N$2:$N$9</c:f>
              <c:numCache>
                <c:formatCode>0.00</c:formatCode>
                <c:ptCount val="8"/>
                <c:pt idx="0">
                  <c:v>13.669064748201437</c:v>
                </c:pt>
                <c:pt idx="1">
                  <c:v>26.022304832713754</c:v>
                </c:pt>
                <c:pt idx="2">
                  <c:v>19.166666666666664</c:v>
                </c:pt>
                <c:pt idx="3">
                  <c:v>12.251655629139076</c:v>
                </c:pt>
                <c:pt idx="4">
                  <c:v>12.447844228094581</c:v>
                </c:pt>
                <c:pt idx="5">
                  <c:v>21.63096060815479</c:v>
                </c:pt>
                <c:pt idx="6">
                  <c:v>9.8248386671934771</c:v>
                </c:pt>
                <c:pt idx="7">
                  <c:v>20.482809070958307</c:v>
                </c:pt>
              </c:numCache>
            </c:numRef>
          </c:val>
          <c:extLst>
            <c:ext xmlns:c16="http://schemas.microsoft.com/office/drawing/2014/chart" uri="{C3380CC4-5D6E-409C-BE32-E72D297353CC}">
              <c16:uniqueId val="{00000005-A171-4698-A227-27797962E179}"/>
            </c:ext>
          </c:extLst>
        </c:ser>
        <c:ser>
          <c:idx val="6"/>
          <c:order val="6"/>
          <c:tx>
            <c:strRef>
              <c:f>'Aurora2&amp;Cortana'!$O$1</c:f>
              <c:strCache>
                <c:ptCount val="1"/>
                <c:pt idx="0">
                  <c:v>2-stage ICMMSE </c:v>
                </c:pt>
              </c:strCache>
            </c:strRef>
          </c:tx>
          <c:spPr>
            <a:solidFill>
              <a:srgbClr val="FF0000"/>
            </a:solidFill>
            <a:ln>
              <a:noFill/>
            </a:ln>
            <a:effectLst/>
          </c:spPr>
          <c:invertIfNegative val="0"/>
          <c:cat>
            <c:strRef>
              <c:f>'Aurora2&amp;Cortana'!$H$2:$H$9</c:f>
              <c:strCache>
                <c:ptCount val="8"/>
                <c:pt idx="0">
                  <c:v>Clean</c:v>
                </c:pt>
                <c:pt idx="1">
                  <c:v>20db</c:v>
                </c:pt>
                <c:pt idx="2">
                  <c:v>15db</c:v>
                </c:pt>
                <c:pt idx="3">
                  <c:v>10db</c:v>
                </c:pt>
                <c:pt idx="4">
                  <c:v>5db</c:v>
                </c:pt>
                <c:pt idx="5">
                  <c:v>0db</c:v>
                </c:pt>
                <c:pt idx="6">
                  <c:v>-5db</c:v>
                </c:pt>
                <c:pt idx="7">
                  <c:v>Avg. (0-20 db)</c:v>
                </c:pt>
              </c:strCache>
            </c:strRef>
          </c:cat>
          <c:val>
            <c:numRef>
              <c:f>'Aurora2&amp;Cortana'!$O$2:$O$9</c:f>
              <c:numCache>
                <c:formatCode>0.00</c:formatCode>
                <c:ptCount val="8"/>
                <c:pt idx="0">
                  <c:v>20.863309352517973</c:v>
                </c:pt>
                <c:pt idx="1">
                  <c:v>31.226765799256501</c:v>
                </c:pt>
                <c:pt idx="2">
                  <c:v>24.722222222222225</c:v>
                </c:pt>
                <c:pt idx="3">
                  <c:v>17.715231788079475</c:v>
                </c:pt>
                <c:pt idx="4">
                  <c:v>19.54102920723227</c:v>
                </c:pt>
                <c:pt idx="5">
                  <c:v>26.1460492973969</c:v>
                </c:pt>
                <c:pt idx="6">
                  <c:v>11.168181219544321</c:v>
                </c:pt>
                <c:pt idx="7">
                  <c:v>25.457205559619606</c:v>
                </c:pt>
              </c:numCache>
            </c:numRef>
          </c:val>
          <c:extLst>
            <c:ext xmlns:c16="http://schemas.microsoft.com/office/drawing/2014/chart" uri="{C3380CC4-5D6E-409C-BE32-E72D297353CC}">
              <c16:uniqueId val="{00000006-A171-4698-A227-27797962E179}"/>
            </c:ext>
          </c:extLst>
        </c:ser>
        <c:dLbls>
          <c:showLegendKey val="0"/>
          <c:showVal val="0"/>
          <c:showCatName val="0"/>
          <c:showSerName val="0"/>
          <c:showPercent val="0"/>
          <c:showBubbleSize val="0"/>
        </c:dLbls>
        <c:gapWidth val="219"/>
        <c:axId val="408090296"/>
        <c:axId val="408087016"/>
      </c:barChart>
      <c:catAx>
        <c:axId val="40809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087016"/>
        <c:crosses val="autoZero"/>
        <c:auto val="1"/>
        <c:lblAlgn val="ctr"/>
        <c:lblOffset val="100"/>
        <c:noMultiLvlLbl val="0"/>
      </c:catAx>
      <c:valAx>
        <c:axId val="408087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090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Relative WER reduction from Baseline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'Chime 3'!$N$2</c:f>
              <c:strCache>
                <c:ptCount val="1"/>
                <c:pt idx="0">
                  <c:v>CMMSE</c:v>
                </c:pt>
              </c:strCache>
            </c:strRef>
          </c:tx>
          <c:spPr>
            <a:solidFill>
              <a:schemeClr val="accent1"/>
            </a:solidFill>
            <a:ln>
              <a:noFill/>
            </a:ln>
            <a:effectLst/>
          </c:spPr>
          <c:invertIfNegative val="0"/>
          <c:cat>
            <c:strRef>
              <c:f>'Chime 3'!$M$3:$M$5</c:f>
              <c:strCache>
                <c:ptCount val="3"/>
                <c:pt idx="0">
                  <c:v>Clean</c:v>
                </c:pt>
                <c:pt idx="1">
                  <c:v>Real Noisy</c:v>
                </c:pt>
                <c:pt idx="2">
                  <c:v>Simu Noisy</c:v>
                </c:pt>
              </c:strCache>
            </c:strRef>
          </c:cat>
          <c:val>
            <c:numRef>
              <c:f>'Chime 3'!$N$3:$N$5</c:f>
              <c:numCache>
                <c:formatCode>0.00</c:formatCode>
                <c:ptCount val="3"/>
                <c:pt idx="0">
                  <c:v>-1.0582010582010593</c:v>
                </c:pt>
                <c:pt idx="1">
                  <c:v>8.60158311345646</c:v>
                </c:pt>
                <c:pt idx="2">
                  <c:v>7.8107810781078006</c:v>
                </c:pt>
              </c:numCache>
            </c:numRef>
          </c:val>
          <c:extLst>
            <c:ext xmlns:c16="http://schemas.microsoft.com/office/drawing/2014/chart" uri="{C3380CC4-5D6E-409C-BE32-E72D297353CC}">
              <c16:uniqueId val="{00000000-289B-49AC-9B27-BA989FC85636}"/>
            </c:ext>
          </c:extLst>
        </c:ser>
        <c:ser>
          <c:idx val="1"/>
          <c:order val="1"/>
          <c:tx>
            <c:strRef>
              <c:f>'Chime 3'!$O$2</c:f>
              <c:strCache>
                <c:ptCount val="1"/>
                <c:pt idx="0">
                  <c:v>ICMMSE</c:v>
                </c:pt>
              </c:strCache>
            </c:strRef>
          </c:tx>
          <c:spPr>
            <a:solidFill>
              <a:srgbClr val="FF0000"/>
            </a:solidFill>
            <a:ln>
              <a:noFill/>
            </a:ln>
            <a:effectLst/>
          </c:spPr>
          <c:invertIfNegative val="0"/>
          <c:cat>
            <c:strRef>
              <c:f>'Chime 3'!$M$3:$M$5</c:f>
              <c:strCache>
                <c:ptCount val="3"/>
                <c:pt idx="0">
                  <c:v>Clean</c:v>
                </c:pt>
                <c:pt idx="1">
                  <c:v>Real Noisy</c:v>
                </c:pt>
                <c:pt idx="2">
                  <c:v>Simu Noisy</c:v>
                </c:pt>
              </c:strCache>
            </c:strRef>
          </c:cat>
          <c:val>
            <c:numRef>
              <c:f>'Chime 3'!$O$3:$O$5</c:f>
              <c:numCache>
                <c:formatCode>0.00</c:formatCode>
                <c:ptCount val="3"/>
                <c:pt idx="0">
                  <c:v>1.9841269841269771</c:v>
                </c:pt>
                <c:pt idx="1">
                  <c:v>11.715039577836405</c:v>
                </c:pt>
                <c:pt idx="2">
                  <c:v>13.146314631463149</c:v>
                </c:pt>
              </c:numCache>
            </c:numRef>
          </c:val>
          <c:extLst>
            <c:ext xmlns:c16="http://schemas.microsoft.com/office/drawing/2014/chart" uri="{C3380CC4-5D6E-409C-BE32-E72D297353CC}">
              <c16:uniqueId val="{00000001-289B-49AC-9B27-BA989FC85636}"/>
            </c:ext>
          </c:extLst>
        </c:ser>
        <c:dLbls>
          <c:showLegendKey val="0"/>
          <c:showVal val="0"/>
          <c:showCatName val="0"/>
          <c:showSerName val="0"/>
          <c:showPercent val="0"/>
          <c:showBubbleSize val="0"/>
        </c:dLbls>
        <c:gapWidth val="219"/>
        <c:overlap val="-27"/>
        <c:axId val="543636720"/>
        <c:axId val="543631800"/>
      </c:barChart>
      <c:catAx>
        <c:axId val="54363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631800"/>
        <c:crosses val="autoZero"/>
        <c:auto val="1"/>
        <c:lblAlgn val="ctr"/>
        <c:lblOffset val="100"/>
        <c:noMultiLvlLbl val="0"/>
      </c:catAx>
      <c:valAx>
        <c:axId val="543631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63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Relative WER reduction from Baseline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Cortana!$H$1</c:f>
              <c:strCache>
                <c:ptCount val="1"/>
                <c:pt idx="0">
                  <c:v>CMMSE</c:v>
                </c:pt>
              </c:strCache>
            </c:strRef>
          </c:tx>
          <c:spPr>
            <a:solidFill>
              <a:schemeClr val="accent1"/>
            </a:solidFill>
            <a:ln>
              <a:noFill/>
            </a:ln>
            <a:effectLst/>
          </c:spPr>
          <c:invertIfNegative val="0"/>
          <c:cat>
            <c:strRef>
              <c:f>Cortana!$G$2:$G$4</c:f>
              <c:strCache>
                <c:ptCount val="3"/>
                <c:pt idx="0">
                  <c:v>20db above</c:v>
                </c:pt>
                <c:pt idx="1">
                  <c:v>10-20db</c:v>
                </c:pt>
                <c:pt idx="2">
                  <c:v>0-10db</c:v>
                </c:pt>
              </c:strCache>
            </c:strRef>
          </c:cat>
          <c:val>
            <c:numRef>
              <c:f>Cortana!$H$2:$H$4</c:f>
              <c:numCache>
                <c:formatCode>0.00</c:formatCode>
                <c:ptCount val="3"/>
                <c:pt idx="0">
                  <c:v>4.0242976461655227</c:v>
                </c:pt>
                <c:pt idx="1">
                  <c:v>4.6634615384615499</c:v>
                </c:pt>
                <c:pt idx="2">
                  <c:v>3.8105808361080324</c:v>
                </c:pt>
              </c:numCache>
            </c:numRef>
          </c:val>
          <c:extLst>
            <c:ext xmlns:c16="http://schemas.microsoft.com/office/drawing/2014/chart" uri="{C3380CC4-5D6E-409C-BE32-E72D297353CC}">
              <c16:uniqueId val="{00000000-6171-40A0-897C-A82AD52E4702}"/>
            </c:ext>
          </c:extLst>
        </c:ser>
        <c:ser>
          <c:idx val="1"/>
          <c:order val="1"/>
          <c:tx>
            <c:strRef>
              <c:f>Cortana!$I$1</c:f>
              <c:strCache>
                <c:ptCount val="1"/>
                <c:pt idx="0">
                  <c:v>ICMMSE</c:v>
                </c:pt>
              </c:strCache>
            </c:strRef>
          </c:tx>
          <c:spPr>
            <a:solidFill>
              <a:srgbClr val="FF0000"/>
            </a:solidFill>
            <a:ln>
              <a:noFill/>
            </a:ln>
            <a:effectLst/>
          </c:spPr>
          <c:invertIfNegative val="0"/>
          <c:cat>
            <c:strRef>
              <c:f>Cortana!$G$2:$G$4</c:f>
              <c:strCache>
                <c:ptCount val="3"/>
                <c:pt idx="0">
                  <c:v>20db above</c:v>
                </c:pt>
                <c:pt idx="1">
                  <c:v>10-20db</c:v>
                </c:pt>
                <c:pt idx="2">
                  <c:v>0-10db</c:v>
                </c:pt>
              </c:strCache>
            </c:strRef>
          </c:cat>
          <c:val>
            <c:numRef>
              <c:f>Cortana!$I$2:$I$4</c:f>
              <c:numCache>
                <c:formatCode>0.00</c:formatCode>
                <c:ptCount val="3"/>
                <c:pt idx="0">
                  <c:v>3.4927866362946021</c:v>
                </c:pt>
                <c:pt idx="1">
                  <c:v>11.00961538461538</c:v>
                </c:pt>
                <c:pt idx="2">
                  <c:v>8.5830558638549768</c:v>
                </c:pt>
              </c:numCache>
            </c:numRef>
          </c:val>
          <c:extLst>
            <c:ext xmlns:c16="http://schemas.microsoft.com/office/drawing/2014/chart" uri="{C3380CC4-5D6E-409C-BE32-E72D297353CC}">
              <c16:uniqueId val="{00000001-6171-40A0-897C-A82AD52E4702}"/>
            </c:ext>
          </c:extLst>
        </c:ser>
        <c:dLbls>
          <c:showLegendKey val="0"/>
          <c:showVal val="0"/>
          <c:showCatName val="0"/>
          <c:showSerName val="0"/>
          <c:showPercent val="0"/>
          <c:showBubbleSize val="0"/>
        </c:dLbls>
        <c:gapWidth val="219"/>
        <c:overlap val="-27"/>
        <c:axId val="536940344"/>
        <c:axId val="536941656"/>
      </c:barChart>
      <c:catAx>
        <c:axId val="53694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941656"/>
        <c:crosses val="autoZero"/>
        <c:auto val="1"/>
        <c:lblAlgn val="ctr"/>
        <c:lblOffset val="100"/>
        <c:noMultiLvlLbl val="0"/>
      </c:catAx>
      <c:valAx>
        <c:axId val="536941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940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63E110B-191C-4799-8FE2-EB63820C947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57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7F7F33-A977-4791-AA51-5E3E46CEC11B}"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E110B-191C-4799-8FE2-EB63820C9477}" type="slidenum">
              <a:rPr lang="en-US" smtClean="0"/>
              <a:t>‹#›</a:t>
            </a:fld>
            <a:endParaRPr lang="en-US"/>
          </a:p>
        </p:txBody>
      </p:sp>
    </p:spTree>
    <p:extLst>
      <p:ext uri="{BB962C8B-B14F-4D97-AF65-F5344CB8AC3E}">
        <p14:creationId xmlns:p14="http://schemas.microsoft.com/office/powerpoint/2010/main" val="316821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97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678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spTree>
    <p:extLst>
      <p:ext uri="{BB962C8B-B14F-4D97-AF65-F5344CB8AC3E}">
        <p14:creationId xmlns:p14="http://schemas.microsoft.com/office/powerpoint/2010/main" val="2933439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321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52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692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68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spTree>
    <p:extLst>
      <p:ext uri="{BB962C8B-B14F-4D97-AF65-F5344CB8AC3E}">
        <p14:creationId xmlns:p14="http://schemas.microsoft.com/office/powerpoint/2010/main" val="276732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F7F33-A977-4791-AA51-5E3E46CEC1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E110B-191C-4799-8FE2-EB63820C947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1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7F7F33-A977-4791-AA51-5E3E46CEC11B}"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E110B-191C-4799-8FE2-EB63820C9477}" type="slidenum">
              <a:rPr lang="en-US" smtClean="0"/>
              <a:t>‹#›</a:t>
            </a:fld>
            <a:endParaRPr lang="en-US"/>
          </a:p>
        </p:txBody>
      </p:sp>
    </p:spTree>
    <p:extLst>
      <p:ext uri="{BB962C8B-B14F-4D97-AF65-F5344CB8AC3E}">
        <p14:creationId xmlns:p14="http://schemas.microsoft.com/office/powerpoint/2010/main" val="1856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7F7F33-A977-4791-AA51-5E3E46CEC11B}"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E110B-191C-4799-8FE2-EB63820C947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36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7F7F33-A977-4791-AA51-5E3E46CEC11B}"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E110B-191C-4799-8FE2-EB63820C947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60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F7F33-A977-4791-AA51-5E3E46CEC11B}"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E110B-191C-4799-8FE2-EB63820C9477}" type="slidenum">
              <a:rPr lang="en-US" smtClean="0"/>
              <a:t>‹#›</a:t>
            </a:fld>
            <a:endParaRPr lang="en-US"/>
          </a:p>
        </p:txBody>
      </p:sp>
    </p:spTree>
    <p:extLst>
      <p:ext uri="{BB962C8B-B14F-4D97-AF65-F5344CB8AC3E}">
        <p14:creationId xmlns:p14="http://schemas.microsoft.com/office/powerpoint/2010/main" val="315527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7F7F33-A977-4791-AA51-5E3E46CEC11B}"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E110B-191C-4799-8FE2-EB63820C947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222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7F7F33-A977-4791-AA51-5E3E46CEC11B}"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E110B-191C-4799-8FE2-EB63820C9477}" type="slidenum">
              <a:rPr lang="en-US" smtClean="0"/>
              <a:t>‹#›</a:t>
            </a:fld>
            <a:endParaRPr lang="en-US"/>
          </a:p>
        </p:txBody>
      </p:sp>
    </p:spTree>
    <p:extLst>
      <p:ext uri="{BB962C8B-B14F-4D97-AF65-F5344CB8AC3E}">
        <p14:creationId xmlns:p14="http://schemas.microsoft.com/office/powerpoint/2010/main" val="125922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7F7F33-A977-4791-AA51-5E3E46CEC11B}" type="datetimeFigureOut">
              <a:rPr lang="en-US" smtClean="0"/>
              <a:t>3/6/2017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3E110B-191C-4799-8FE2-EB63820C9477}" type="slidenum">
              <a:rPr lang="en-US" smtClean="0"/>
              <a:t>‹#›</a:t>
            </a:fld>
            <a:endParaRPr lang="en-US"/>
          </a:p>
        </p:txBody>
      </p:sp>
    </p:spTree>
    <p:extLst>
      <p:ext uri="{BB962C8B-B14F-4D97-AF65-F5344CB8AC3E}">
        <p14:creationId xmlns:p14="http://schemas.microsoft.com/office/powerpoint/2010/main" val="103735760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a:t>Improved </a:t>
            </a:r>
            <a:r>
              <a:rPr lang="en-US" sz="3600" dirty="0" err="1"/>
              <a:t>Cepstra</a:t>
            </a:r>
            <a:r>
              <a:rPr lang="en-US" sz="3600" dirty="0"/>
              <a:t> Minimum-Mean-Square-Error Noise Reduction </a:t>
            </a:r>
            <a:r>
              <a:rPr lang="en-US" sz="3600"/>
              <a:t>Algorithm </a:t>
            </a:r>
            <a:br>
              <a:rPr lang="en-US" sz="3600"/>
            </a:br>
            <a:r>
              <a:rPr lang="en-US" sz="3600"/>
              <a:t>for Robust Speech Recognition</a:t>
            </a:r>
            <a:endParaRPr lang="en-US" dirty="0"/>
          </a:p>
        </p:txBody>
      </p:sp>
      <p:sp>
        <p:nvSpPr>
          <p:cNvPr id="3" name="Subtitle 2"/>
          <p:cNvSpPr>
            <a:spLocks noGrp="1"/>
          </p:cNvSpPr>
          <p:nvPr>
            <p:ph type="subTitle" idx="1"/>
          </p:nvPr>
        </p:nvSpPr>
        <p:spPr/>
        <p:txBody>
          <a:bodyPr/>
          <a:lstStyle/>
          <a:p>
            <a:r>
              <a:rPr lang="en-US" b="1" dirty="0"/>
              <a:t>Jinyu Li</a:t>
            </a:r>
            <a:r>
              <a:rPr lang="en-US" dirty="0"/>
              <a:t>, Yan Huang, Yifan Gong</a:t>
            </a:r>
          </a:p>
          <a:p>
            <a:r>
              <a:rPr lang="en-US" dirty="0"/>
              <a:t>Microsoft</a:t>
            </a:r>
          </a:p>
        </p:txBody>
      </p:sp>
    </p:spTree>
    <p:extLst>
      <p:ext uri="{BB962C8B-B14F-4D97-AF65-F5344CB8AC3E}">
        <p14:creationId xmlns:p14="http://schemas.microsoft.com/office/powerpoint/2010/main" val="250005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Front-End</a:t>
            </a:r>
          </a:p>
        </p:txBody>
      </p:sp>
      <p:sp>
        <p:nvSpPr>
          <p:cNvPr id="3" name="Content Placeholder 2"/>
          <p:cNvSpPr>
            <a:spLocks noGrp="1"/>
          </p:cNvSpPr>
          <p:nvPr>
            <p:ph idx="1"/>
          </p:nvPr>
        </p:nvSpPr>
        <p:spPr/>
        <p:txBody>
          <a:bodyPr/>
          <a:lstStyle/>
          <a:p>
            <a:r>
              <a:rPr lang="en-US" dirty="0"/>
              <a:t>Conventional noise-robust front-ends work very well with the Gaussian mixture models (GMMs).</a:t>
            </a:r>
          </a:p>
          <a:p>
            <a:r>
              <a:rPr lang="en-US" dirty="0"/>
              <a:t>Single-channel robust front-ends were reported not helpful to multi-style deep neural network (DNN) training although multi-channel signal processing still helps.</a:t>
            </a:r>
          </a:p>
          <a:p>
            <a:r>
              <a:rPr lang="en-US" dirty="0">
                <a:solidFill>
                  <a:srgbClr val="FF0000"/>
                </a:solidFill>
              </a:rPr>
              <a:t>In this study, we show that the single-channel robust front-end is still beneficial to deep learning models as long as it is well designed. </a:t>
            </a:r>
          </a:p>
        </p:txBody>
      </p:sp>
    </p:spTree>
    <p:extLst>
      <p:ext uri="{BB962C8B-B14F-4D97-AF65-F5344CB8AC3E}">
        <p14:creationId xmlns:p14="http://schemas.microsoft.com/office/powerpoint/2010/main" val="222965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Cepstra</a:t>
            </a:r>
            <a:r>
              <a:rPr lang="en-US" dirty="0"/>
              <a:t> Minimum Mean Square Error (CMMSE)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Reported very effective in dealing with noise when used in the GMM-based acoustic models</a:t>
                </a:r>
              </a:p>
              <a:p>
                <a:r>
                  <a:rPr lang="en-US" dirty="0"/>
                  <a:t>The solution to CMMSE for each element of the dimension-wise MFCC: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𝑥</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e>
                    </m:d>
                    <m:r>
                      <a:rPr lang="en-US">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𝑥</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e>
                        </m:d>
                      </m:e>
                      <m:e>
                        <m:sSub>
                          <m:sSubPr>
                            <m:ctrlPr>
                              <a:rPr lang="en-US" i="1">
                                <a:latin typeface="Cambria Math" panose="02040503050406030204" pitchFamily="18" charset="0"/>
                              </a:rPr>
                            </m:ctrlPr>
                          </m:sSubPr>
                          <m:e>
                            <m:r>
                              <a:rPr lang="en-US" b="1" i="1">
                                <a:latin typeface="Cambria Math" panose="02040503050406030204" pitchFamily="18" charset="0"/>
                              </a:rPr>
                              <m:t>𝒎</m:t>
                            </m:r>
                          </m:e>
                          <m:sub>
                            <m:r>
                              <a:rPr lang="en-US" i="1">
                                <a:latin typeface="Cambria Math" panose="02040503050406030204" pitchFamily="18" charset="0"/>
                              </a:rPr>
                              <m:t>𝑦</m:t>
                            </m:r>
                          </m:sub>
                        </m:sSub>
                        <m:d>
                          <m:dPr>
                            <m:ctrlPr>
                              <a:rPr lang="en-US" i="1">
                                <a:latin typeface="Cambria Math" panose="02040503050406030204" pitchFamily="18" charset="0"/>
                              </a:rPr>
                            </m:ctrlPr>
                          </m:dPr>
                          <m:e>
                            <m:r>
                              <a:rPr lang="en-US" i="1">
                                <a:latin typeface="Cambria Math" panose="02040503050406030204" pitchFamily="18" charset="0"/>
                              </a:rPr>
                              <m:t>𝑡</m:t>
                            </m:r>
                          </m:e>
                        </m:d>
                      </m:e>
                    </m:d>
                    <m:r>
                      <a:rPr lang="en-US">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𝑏</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𝑏</m:t>
                            </m:r>
                          </m:sub>
                        </m:sSub>
                      </m:e>
                    </m:nary>
                    <m:r>
                      <a:rPr lang="en-US" i="1">
                        <a:latin typeface="Cambria Math" panose="02040503050406030204" pitchFamily="18" charset="0"/>
                      </a:rPr>
                      <m:t>𝐸</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𝑥</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𝑏</m:t>
                                </m:r>
                              </m:e>
                            </m:d>
                          </m:e>
                        </m:func>
                        <m:r>
                          <a:rPr lang="en-US">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𝒎</m:t>
                            </m:r>
                          </m:e>
                          <m:sub>
                            <m:r>
                              <a:rPr lang="en-US" i="1">
                                <a:latin typeface="Cambria Math" panose="02040503050406030204" pitchFamily="18" charset="0"/>
                              </a:rPr>
                              <m:t>𝑦</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oMath>
                </a14:m>
                <a:endParaRPr lang="en-US" dirty="0"/>
              </a:p>
              <a:p>
                <a:r>
                  <a:rPr lang="en-US" dirty="0"/>
                  <a:t>The problem is reduced to finding the log-MMSE estimator of the Mel filter-bank’s output: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𝑚</m:t>
                            </m:r>
                          </m:e>
                        </m:acc>
                      </m:e>
                      <m:sub>
                        <m:r>
                          <a:rPr lang="en-US" i="1">
                            <a:latin typeface="Cambria Math" panose="02040503050406030204" pitchFamily="18" charset="0"/>
                          </a:rPr>
                          <m:t>𝑥</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𝑏</m:t>
                        </m:r>
                      </m:e>
                    </m:d>
                    <m:r>
                      <a:rPr lang="en-US">
                        <a:latin typeface="Cambria Math" panose="02040503050406030204" pitchFamily="18" charset="0"/>
                      </a:rPr>
                      <m:t>≈</m:t>
                    </m:r>
                    <m:r>
                      <m:rPr>
                        <m:sty m:val="p"/>
                      </m:rPr>
                      <a:rPr lang="en-US">
                        <a:latin typeface="Cambria Math" panose="02040503050406030204" pitchFamily="18" charset="0"/>
                      </a:rPr>
                      <m:t>exp</m:t>
                    </m:r>
                    <m:d>
                      <m:dPr>
                        <m:ctrlPr>
                          <a:rPr lang="en-US" i="1">
                            <a:latin typeface="Cambria Math" panose="02040503050406030204" pitchFamily="18" charset="0"/>
                          </a:rPr>
                        </m:ctrlPr>
                      </m:dPr>
                      <m:e>
                        <m:r>
                          <a:rPr lang="en-US" i="1">
                            <a:latin typeface="Cambria Math" panose="02040503050406030204" pitchFamily="18" charset="0"/>
                          </a:rPr>
                          <m:t>𝐸</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𝑥</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𝑏</m:t>
                                    </m:r>
                                  </m:e>
                                </m:d>
                              </m:e>
                            </m:func>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𝑦</m:t>
                                </m:r>
                              </m:sub>
                            </m:sSub>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 </m:t>
                            </m:r>
                            <m:r>
                              <a:rPr lang="en-US" i="1">
                                <a:latin typeface="Cambria Math" panose="02040503050406030204" pitchFamily="18" charset="0"/>
                              </a:rPr>
                              <m:t>𝑏</m:t>
                            </m:r>
                            <m:r>
                              <a:rPr lang="en-US">
                                <a:latin typeface="Cambria Math" panose="02040503050406030204" pitchFamily="18" charset="0"/>
                              </a:rPr>
                              <m:t>)</m:t>
                            </m:r>
                          </m:e>
                        </m:d>
                      </m:e>
                    </m:d>
                  </m:oMath>
                </a14:m>
                <a:r>
                  <a:rPr lang="en-US" dirty="0"/>
                  <a:t> given a </a:t>
                </a:r>
                <a:r>
                  <a:rPr lang="en-US" dirty="0">
                    <a:solidFill>
                      <a:srgbClr val="0070C0"/>
                    </a:solidFill>
                  </a:rPr>
                  <a:t>weak independent assumption between Mel-</a:t>
                </a:r>
                <a:r>
                  <a:rPr lang="en-US" dirty="0" err="1">
                    <a:solidFill>
                      <a:srgbClr val="0070C0"/>
                    </a:solidFill>
                  </a:rPr>
                  <a:t>filterbanks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171341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4-Step Processing of CMMSE</a:t>
            </a:r>
          </a:p>
        </p:txBody>
      </p:sp>
      <p:sp>
        <p:nvSpPr>
          <p:cNvPr id="3" name="Content Placeholder 2"/>
          <p:cNvSpPr>
            <a:spLocks noGrp="1"/>
          </p:cNvSpPr>
          <p:nvPr>
            <p:ph idx="1"/>
          </p:nvPr>
        </p:nvSpPr>
        <p:spPr/>
        <p:txBody>
          <a:bodyPr>
            <a:normAutofit lnSpcReduction="10000"/>
          </a:bodyPr>
          <a:lstStyle/>
          <a:p>
            <a:r>
              <a:rPr lang="en-US" dirty="0">
                <a:solidFill>
                  <a:srgbClr val="FF0000"/>
                </a:solidFill>
              </a:rPr>
              <a:t>Voice activity detection (VAD)</a:t>
            </a:r>
            <a:r>
              <a:rPr lang="en-US" dirty="0"/>
              <a:t>: detects the speech probability at every time-</a:t>
            </a:r>
            <a:r>
              <a:rPr lang="en-US" dirty="0" err="1"/>
              <a:t>filterbank</a:t>
            </a:r>
            <a:r>
              <a:rPr lang="en-US" dirty="0"/>
              <a:t> bin;</a:t>
            </a:r>
          </a:p>
          <a:p>
            <a:r>
              <a:rPr lang="en-US" dirty="0">
                <a:solidFill>
                  <a:srgbClr val="FF0000"/>
                </a:solidFill>
              </a:rPr>
              <a:t>Noise spectrum estimation</a:t>
            </a:r>
            <a:r>
              <a:rPr lang="en-US" dirty="0"/>
              <a:t>: uses the estimated speech probability to update the estimation of noise spectrum;</a:t>
            </a:r>
          </a:p>
          <a:p>
            <a:r>
              <a:rPr lang="en-US" dirty="0">
                <a:solidFill>
                  <a:srgbClr val="FF0000"/>
                </a:solidFill>
              </a:rPr>
              <a:t>Gain estimation</a:t>
            </a:r>
            <a:r>
              <a:rPr lang="en-US" dirty="0"/>
              <a:t>: uses the noisy speech spectrum and the estimated noise spectrum to calculate the gain of every time-</a:t>
            </a:r>
            <a:r>
              <a:rPr lang="en-US" dirty="0" err="1"/>
              <a:t>filterbank</a:t>
            </a:r>
            <a:r>
              <a:rPr lang="en-US" dirty="0"/>
              <a:t> bin;</a:t>
            </a:r>
          </a:p>
          <a:p>
            <a:r>
              <a:rPr lang="en-US" dirty="0">
                <a:solidFill>
                  <a:srgbClr val="FF0000"/>
                </a:solidFill>
              </a:rPr>
              <a:t>Noise reduction</a:t>
            </a:r>
            <a:r>
              <a:rPr lang="en-US" dirty="0"/>
              <a:t>: applies the estimated gain to the noisy speech spectrum to generate the clean spectrum.</a:t>
            </a:r>
          </a:p>
          <a:p>
            <a:endParaRPr lang="en-US" dirty="0"/>
          </a:p>
        </p:txBody>
      </p:sp>
    </p:spTree>
    <p:extLst>
      <p:ext uri="{BB962C8B-B14F-4D97-AF65-F5344CB8AC3E}">
        <p14:creationId xmlns:p14="http://schemas.microsoft.com/office/powerpoint/2010/main" val="183766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CMMSE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31843" y="2400299"/>
            <a:ext cx="9564754" cy="2096728"/>
          </a:xfrm>
          <a:prstGeom prst="rect">
            <a:avLst/>
          </a:prstGeom>
        </p:spPr>
      </p:pic>
    </p:spTree>
    <p:extLst>
      <p:ext uri="{BB962C8B-B14F-4D97-AF65-F5344CB8AC3E}">
        <p14:creationId xmlns:p14="http://schemas.microsoft.com/office/powerpoint/2010/main" val="371627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CMMSE uses a minimum controlled recursive moving average (MCRA) noise tracker (Cohen and </a:t>
                </a:r>
                <a:r>
                  <a:rPr lang="en-US" dirty="0" err="1"/>
                  <a:t>Berdugo</a:t>
                </a:r>
                <a:r>
                  <a:rPr lang="en-US" dirty="0"/>
                  <a:t>, 2002) to detect the speech probability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𝑏</m:t>
                        </m:r>
                      </m:e>
                    </m:d>
                  </m:oMath>
                </a14:m>
                <a:r>
                  <a:rPr lang="en-US" dirty="0"/>
                  <a:t> in each </a:t>
                </a:r>
                <a:r>
                  <a:rPr lang="en-US" dirty="0" err="1"/>
                  <a:t>filterbank</a:t>
                </a:r>
                <a:r>
                  <a:rPr lang="en-US" dirty="0"/>
                  <a:t> bin </a:t>
                </a:r>
                <a:r>
                  <a:rPr lang="en-US" i="1" dirty="0"/>
                  <a:t>b</a:t>
                </a:r>
                <a:r>
                  <a:rPr lang="en-US" dirty="0"/>
                  <a:t> and time </a:t>
                </a:r>
                <a:r>
                  <a:rPr lang="en-US" i="1" dirty="0"/>
                  <a:t>t</a:t>
                </a:r>
                <a:r>
                  <a:rPr lang="en-US" dirty="0"/>
                  <a:t>.</a:t>
                </a:r>
              </a:p>
              <a:p>
                <a:pPr lvl="1"/>
                <a:r>
                  <a:rPr lang="en-US" dirty="0"/>
                  <a:t>I. Cohen and B. </a:t>
                </a:r>
                <a:r>
                  <a:rPr lang="en-US" dirty="0" err="1"/>
                  <a:t>Berdugo</a:t>
                </a:r>
                <a:r>
                  <a:rPr lang="en-US" dirty="0"/>
                  <a:t>, “Noise estimation by minima controlled recursive averaging for robust speech enhancement,” </a:t>
                </a:r>
                <a:r>
                  <a:rPr lang="en-US" i="1" dirty="0"/>
                  <a:t>IEEE signal processing letters</a:t>
                </a:r>
                <a:r>
                  <a:rPr lang="en-US" dirty="0"/>
                  <a:t>, </a:t>
                </a:r>
                <a:r>
                  <a:rPr lang="en-US" i="1" dirty="0"/>
                  <a:t>9</a:t>
                </a:r>
                <a:r>
                  <a:rPr lang="en-US" dirty="0"/>
                  <a:t>(1), pp.12-15, 2002.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209853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Spectrum Estimation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noise power spectrum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oMath>
                </a14:m>
                <a:r>
                  <a:rPr lang="en-US" i="1" dirty="0"/>
                  <a:t> </a:t>
                </a:r>
                <a:r>
                  <a:rPr lang="en-US" dirty="0"/>
                  <a:t>is estimated using MCRA(Cohen and </a:t>
                </a:r>
                <a:r>
                  <a:rPr lang="en-US" dirty="0" err="1"/>
                  <a:t>Berdugo</a:t>
                </a:r>
                <a:r>
                  <a:rPr lang="en-US" dirty="0"/>
                  <a:t>, 2002) as</a:t>
                </a:r>
                <a14:m>
                  <m:oMath xmlns:m="http://schemas.openxmlformats.org/officeDocument/2006/math">
                    <m:r>
                      <a:rPr lang="en-US" b="0" i="0" smtClean="0">
                        <a:latin typeface="Cambria Math" panose="02040503050406030204" pitchFamily="18" charset="0"/>
                      </a:rPr>
                      <m:t> </m:t>
                    </m:r>
                  </m:oMath>
                </a14:m>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1.0−</m:t>
                          </m:r>
                          <m:r>
                            <a:rPr lang="en-US" i="1">
                              <a:latin typeface="Cambria Math" panose="02040503050406030204" pitchFamily="18" charset="0"/>
                            </a:rPr>
                            <m:t>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𝑦</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oMath>
                  </m:oMathPara>
                </a14:m>
                <a:endParaRPr lang="en-US" i="1" dirty="0"/>
              </a:p>
              <a:p>
                <a:pPr marL="0" indent="0">
                  <a:buNone/>
                </a:pPr>
                <a:r>
                  <a:rPr lang="en-US" dirty="0"/>
                  <a:t>with</a:t>
                </a: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𝛼</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𝐷</m:t>
                          </m:r>
                        </m:sub>
                      </m:sSub>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1.0</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𝐷</m:t>
                              </m:r>
                            </m:sub>
                          </m:sSub>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𝑏</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312007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 Estimation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gain of time-</a:t>
                </a:r>
                <a:r>
                  <a:rPr lang="en-US" dirty="0" err="1"/>
                  <a:t>filterbank</a:t>
                </a:r>
                <a:r>
                  <a:rPr lang="en-US" dirty="0"/>
                  <a:t> bin </a:t>
                </a:r>
                <a14:m>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num>
                      <m:den>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subSup"/>
                                <m:ctrlPr>
                                  <a:rPr lang="en-US" i="1">
                                    <a:latin typeface="Cambria Math" panose="02040503050406030204" pitchFamily="18" charset="0"/>
                                  </a:rPr>
                                </m:ctrlPr>
                              </m:naryPr>
                              <m:sub>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sub>
                              <m:sup>
                                <m:r>
                                  <a:rPr lang="en-US" i="1">
                                    <a:latin typeface="Cambria Math" panose="02040503050406030204" pitchFamily="18" charset="0"/>
                                  </a:rPr>
                                  <m:t>∞</m:t>
                                </m:r>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𝜏</m:t>
                                        </m:r>
                                      </m:sup>
                                    </m:sSup>
                                  </m:num>
                                  <m:den>
                                    <m:r>
                                      <a:rPr lang="en-US" i="1">
                                        <a:latin typeface="Cambria Math" panose="02040503050406030204" pitchFamily="18" charset="0"/>
                                      </a:rPr>
                                      <m:t>𝜏</m:t>
                                    </m:r>
                                  </m:den>
                                </m:f>
                                <m:r>
                                  <a:rPr lang="en-US" i="1">
                                    <a:latin typeface="Cambria Math" panose="02040503050406030204" pitchFamily="18" charset="0"/>
                                  </a:rPr>
                                  <m:t>𝑑</m:t>
                                </m:r>
                                <m:r>
                                  <a:rPr lang="en-US" i="1">
                                    <a:latin typeface="Cambria Math" panose="02040503050406030204" pitchFamily="18" charset="0"/>
                                  </a:rPr>
                                  <m:t>𝜏</m:t>
                                </m:r>
                              </m:e>
                            </m:nary>
                          </m:e>
                        </m:d>
                        <m:r>
                          <a:rPr lang="en-US" i="1">
                            <a:latin typeface="Cambria Math" panose="02040503050406030204" pitchFamily="18" charset="0"/>
                          </a:rPr>
                          <m:t>.</m:t>
                        </m:r>
                      </m:e>
                    </m:func>
                  </m:oMath>
                </a14:m>
                <a:endParaRPr lang="en-US" dirty="0"/>
              </a:p>
              <a:p>
                <a:pPr lvl="1"/>
                <a:r>
                  <a:rPr lang="en-US" dirty="0"/>
                  <a:t>posterior SNR : </a:t>
                </a:r>
                <a14:m>
                  <m:oMath xmlns:m="http://schemas.openxmlformats.org/officeDocument/2006/math">
                    <m:r>
                      <a:rPr lang="en-US" i="1">
                        <a:latin typeface="Cambria Math" panose="02040503050406030204" pitchFamily="18" charset="0"/>
                      </a:rPr>
                      <m:t>𝛾</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𝑏</m:t>
                        </m:r>
                      </m:e>
                    </m:d>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𝑦</m:t>
                            </m:r>
                          </m:sub>
                        </m:sSub>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 </m:t>
                        </m:r>
                        <m:r>
                          <a:rPr lang="en-US" i="1">
                            <a:latin typeface="Cambria Math" panose="02040503050406030204" pitchFamily="18" charset="0"/>
                          </a:rPr>
                          <m:t>𝑏</m:t>
                        </m:r>
                        <m:r>
                          <a:rPr lang="en-US">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𝑛</m:t>
                            </m:r>
                          </m:sub>
                        </m:sSub>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 </m:t>
                        </m:r>
                        <m:r>
                          <a:rPr lang="en-US" i="1">
                            <a:latin typeface="Cambria Math" panose="02040503050406030204" pitchFamily="18" charset="0"/>
                          </a:rPr>
                          <m:t>𝑏</m:t>
                        </m:r>
                        <m:r>
                          <a:rPr lang="en-US">
                            <a:latin typeface="Cambria Math" panose="02040503050406030204" pitchFamily="18" charset="0"/>
                          </a:rPr>
                          <m:t>)</m:t>
                        </m:r>
                      </m:den>
                    </m:f>
                  </m:oMath>
                </a14:m>
                <a:endParaRPr lang="en-US" dirty="0"/>
              </a:p>
              <a:p>
                <a:pPr lvl="1"/>
                <a:r>
                  <a:rPr lang="en-US" dirty="0"/>
                  <a:t>prior SNR is calculated using a decision-directed approach (DDA)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𝜉</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m:t>
                    </m:r>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𝛾</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1.0−</m:t>
                        </m:r>
                        <m:r>
                          <a:rPr lang="en-US" i="1">
                            <a:latin typeface="Cambria Math" panose="02040503050406030204" pitchFamily="18" charset="0"/>
                          </a:rPr>
                          <m:t>𝛽</m:t>
                        </m:r>
                      </m:e>
                    </m:d>
                    <m:r>
                      <a:rPr lang="en-US" i="1">
                        <a:latin typeface="Cambria Math" panose="02040503050406030204" pitchFamily="18" charset="0"/>
                      </a:rPr>
                      <m:t>∗</m:t>
                    </m:r>
                    <m:r>
                      <a:rPr lang="en-US" i="1">
                        <a:latin typeface="Cambria Math" panose="02040503050406030204" pitchFamily="18" charset="0"/>
                      </a:rPr>
                      <m:t>𝜉</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oMath>
                </a14:m>
                <a:endParaRPr lang="en-US" dirty="0"/>
              </a:p>
              <a:p>
                <a:pPr lvl="1"/>
                <a14:m>
                  <m:oMath xmlns:m="http://schemas.openxmlformats.org/officeDocument/2006/math">
                    <m:r>
                      <a:rPr lang="en-US" i="1">
                        <a:latin typeface="Cambria Math" panose="02040503050406030204" pitchFamily="18" charset="0"/>
                      </a:rPr>
                      <m:t>𝜉</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m:rPr>
                        <m:sty m:val="p"/>
                      </m:rPr>
                      <a:rPr lang="en-US">
                        <a:latin typeface="Cambria Math" panose="02040503050406030204" pitchFamily="18" charset="0"/>
                      </a:rPr>
                      <m:t>max</m:t>
                    </m:r>
                    <m:r>
                      <a:rPr lang="en-US" i="1">
                        <a:latin typeface="Cambria Math" panose="02040503050406030204" pitchFamily="18" charset="0"/>
                      </a:rPr>
                      <m:t>(</m:t>
                    </m:r>
                    <m:r>
                      <a:rPr lang="en-US" i="1">
                        <a:latin typeface="Cambria Math" panose="02040503050406030204" pitchFamily="18" charset="0"/>
                      </a:rPr>
                      <m:t>𝛾</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−1, 0.0)</m:t>
                    </m:r>
                  </m:oMath>
                </a14:m>
                <a:endParaRPr lang="en-US" dirty="0"/>
              </a:p>
              <a:p>
                <a:pPr lvl="1"/>
                <a14:m>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num>
                      <m:den>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den>
                    </m:f>
                    <m:r>
                      <a:rPr lang="en-US" i="1">
                        <a:latin typeface="Cambria Math" panose="02040503050406030204" pitchFamily="18" charset="0"/>
                      </a:rPr>
                      <m:t> </m:t>
                    </m:r>
                    <m:r>
                      <a:rPr lang="en-US" i="1">
                        <a:latin typeface="Cambria Math" panose="02040503050406030204" pitchFamily="18" charset="0"/>
                      </a:rPr>
                      <m:t>𝛾</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𝑏</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4"/>
                </a:stretch>
              </a:blipFill>
            </p:spPr>
            <p:txBody>
              <a:bodyPr/>
              <a:lstStyle/>
              <a:p>
                <a:r>
                  <a:rPr lang="en-US">
                    <a:noFill/>
                  </a:rPr>
                  <a:t> </a:t>
                </a:r>
              </a:p>
            </p:txBody>
          </p:sp>
        </mc:Fallback>
      </mc:AlternateContent>
    </p:spTree>
    <p:extLst>
      <p:ext uri="{BB962C8B-B14F-4D97-AF65-F5344CB8AC3E}">
        <p14:creationId xmlns:p14="http://schemas.microsoft.com/office/powerpoint/2010/main" val="338591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Reduction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𝑚</m:t>
                            </m:r>
                          </m:e>
                        </m:acc>
                      </m:e>
                      <m:sub>
                        <m:r>
                          <a:rPr lang="en-US" sz="3200" i="1">
                            <a:latin typeface="Cambria Math" panose="02040503050406030204" pitchFamily="18" charset="0"/>
                          </a:rPr>
                          <m:t>𝑥</m:t>
                        </m:r>
                      </m:sub>
                    </m:sSub>
                    <m:d>
                      <m:dPr>
                        <m:ctrlPr>
                          <a:rPr lang="en-US" sz="3200" i="1">
                            <a:latin typeface="Cambria Math" panose="02040503050406030204" pitchFamily="18" charset="0"/>
                          </a:rPr>
                        </m:ctrlPr>
                      </m:dPr>
                      <m:e>
                        <m:r>
                          <a:rPr lang="en-US" sz="3200" i="1">
                            <a:latin typeface="Cambria Math" panose="02040503050406030204" pitchFamily="18" charset="0"/>
                          </a:rPr>
                          <m:t>𝑡</m:t>
                        </m:r>
                        <m:r>
                          <a:rPr lang="en-US" sz="3200" i="1">
                            <a:latin typeface="Cambria Math" panose="02040503050406030204" pitchFamily="18" charset="0"/>
                          </a:rPr>
                          <m:t>, </m:t>
                        </m:r>
                        <m:r>
                          <a:rPr lang="en-US" sz="3200" i="1">
                            <a:latin typeface="Cambria Math" panose="02040503050406030204" pitchFamily="18" charset="0"/>
                          </a:rPr>
                          <m:t>𝑏</m:t>
                        </m:r>
                      </m:e>
                    </m:d>
                    <m:r>
                      <a:rPr lang="en-US" sz="3200">
                        <a:latin typeface="Cambria Math" panose="02040503050406030204" pitchFamily="18" charset="0"/>
                      </a:rPr>
                      <m:t>≈</m:t>
                    </m:r>
                    <m:r>
                      <a:rPr lang="en-US" sz="3200" i="1">
                        <a:latin typeface="Cambria Math" panose="02040503050406030204" pitchFamily="18" charset="0"/>
                      </a:rPr>
                      <m:t>𝐺</m:t>
                    </m:r>
                    <m:d>
                      <m:dPr>
                        <m:ctrlPr>
                          <a:rPr lang="en-US" sz="3200" i="1">
                            <a:latin typeface="Cambria Math" panose="02040503050406030204" pitchFamily="18" charset="0"/>
                          </a:rPr>
                        </m:ctrlPr>
                      </m:dPr>
                      <m:e>
                        <m:r>
                          <a:rPr lang="en-US" sz="3200" i="1">
                            <a:latin typeface="Cambria Math" panose="02040503050406030204" pitchFamily="18" charset="0"/>
                          </a:rPr>
                          <m:t>𝑡</m:t>
                        </m:r>
                        <m:r>
                          <a:rPr lang="en-US" sz="3200" i="1">
                            <a:latin typeface="Cambria Math" panose="02040503050406030204" pitchFamily="18" charset="0"/>
                          </a:rPr>
                          <m:t>,</m:t>
                        </m:r>
                        <m:r>
                          <a:rPr lang="en-US" sz="3200" i="1">
                            <a:latin typeface="Cambria Math" panose="02040503050406030204" pitchFamily="18" charset="0"/>
                          </a:rPr>
                          <m:t>𝑏</m:t>
                        </m:r>
                      </m:e>
                    </m:d>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𝑦</m:t>
                        </m:r>
                      </m:sub>
                    </m:sSub>
                    <m:d>
                      <m:dPr>
                        <m:ctrlPr>
                          <a:rPr lang="en-US" sz="3200" i="1">
                            <a:latin typeface="Cambria Math" panose="02040503050406030204" pitchFamily="18" charset="0"/>
                          </a:rPr>
                        </m:ctrlPr>
                      </m:dPr>
                      <m:e>
                        <m:r>
                          <a:rPr lang="en-US" sz="3200" i="1">
                            <a:latin typeface="Cambria Math" panose="02040503050406030204" pitchFamily="18" charset="0"/>
                          </a:rPr>
                          <m:t>𝑡</m:t>
                        </m:r>
                        <m:r>
                          <a:rPr lang="en-US" sz="3200">
                            <a:latin typeface="Cambria Math" panose="02040503050406030204" pitchFamily="18" charset="0"/>
                          </a:rPr>
                          <m:t>, </m:t>
                        </m:r>
                        <m:r>
                          <a:rPr lang="en-US" sz="3200" i="1">
                            <a:latin typeface="Cambria Math" panose="02040503050406030204" pitchFamily="18" charset="0"/>
                          </a:rPr>
                          <m:t>𝑏</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4535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CMMSE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31843" y="2400299"/>
            <a:ext cx="9564754" cy="2096728"/>
          </a:xfrm>
          <a:prstGeom prst="rect">
            <a:avLst/>
          </a:prstGeom>
        </p:spPr>
      </p:pic>
    </p:spTree>
    <p:extLst>
      <p:ext uri="{BB962C8B-B14F-4D97-AF65-F5344CB8AC3E}">
        <p14:creationId xmlns:p14="http://schemas.microsoft.com/office/powerpoint/2010/main" val="11890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Probability Estimation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Reliable speech probability estimation is critical to the estimation of noise spectrum: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1.0−</m:t>
                        </m:r>
                        <m:r>
                          <a:rPr lang="en-US" i="1">
                            <a:latin typeface="Cambria Math" panose="02040503050406030204" pitchFamily="18" charset="0"/>
                          </a:rPr>
                          <m:t>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𝑥</m:t>
                        </m:r>
                      </m:sub>
                    </m:sSub>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oMath>
                </a14:m>
                <a:r>
                  <a:rPr lang="en-US" dirty="0"/>
                  <a:t>.</a:t>
                </a:r>
              </a:p>
              <a:p>
                <a:r>
                  <a:rPr lang="en-US" dirty="0">
                    <a:solidFill>
                      <a:schemeClr val="tx1"/>
                    </a:solidFill>
                  </a:rPr>
                  <a:t>We use IMCRA (Cohen 2003) to estimate the speech probability </a:t>
                </a:r>
                <a14:m>
                  <m:oMath xmlns:m="http://schemas.openxmlformats.org/officeDocument/2006/math">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m:t>
                        </m:r>
                      </m:e>
                    </m:d>
                  </m:oMath>
                </a14:m>
                <a:r>
                  <a:rPr lang="en-US" dirty="0">
                    <a:solidFill>
                      <a:schemeClr val="tx1"/>
                    </a:solidFill>
                  </a:rPr>
                  <a:t> in each time-</a:t>
                </a:r>
                <a:r>
                  <a:rPr lang="en-US" dirty="0" err="1">
                    <a:solidFill>
                      <a:schemeClr val="tx1"/>
                    </a:solidFill>
                  </a:rPr>
                  <a:t>filterbank</a:t>
                </a:r>
                <a:r>
                  <a:rPr lang="en-US" dirty="0">
                    <a:solidFill>
                      <a:schemeClr val="tx1"/>
                    </a:solidFill>
                  </a:rPr>
                  <a:t> bin.</a:t>
                </a:r>
              </a:p>
              <a:p>
                <a:pPr lvl="1"/>
                <a:r>
                  <a:rPr lang="en-US" dirty="0"/>
                  <a:t>I. Cohen, "Noise spectrum estimation in adverse environments: improved minima controlled recursive averaging," </a:t>
                </a:r>
                <a:r>
                  <a:rPr lang="en-US" i="1" dirty="0"/>
                  <a:t>IEEE Trans. Speech and Audio Processing</a:t>
                </a:r>
                <a:r>
                  <a:rPr lang="en-US" dirty="0"/>
                  <a:t>, Vol. 11, No. 5, pp. 466-475, 2003.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314828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Front-End</a:t>
            </a:r>
          </a:p>
        </p:txBody>
      </p:sp>
      <p:sp>
        <p:nvSpPr>
          <p:cNvPr id="3" name="Content Placeholder 2"/>
          <p:cNvSpPr>
            <a:spLocks noGrp="1"/>
          </p:cNvSpPr>
          <p:nvPr>
            <p:ph idx="1"/>
          </p:nvPr>
        </p:nvSpPr>
        <p:spPr/>
        <p:txBody>
          <a:bodyPr/>
          <a:lstStyle/>
          <a:p>
            <a:r>
              <a:rPr lang="en-US" dirty="0"/>
              <a:t>Conventional noise-robust front-ends work very well with the Gaussian mixture models (GMMs).</a:t>
            </a:r>
          </a:p>
          <a:p>
            <a:r>
              <a:rPr lang="en-US" dirty="0"/>
              <a:t>Single-channel robust front-ends were reported not helpful to multi-style deep neural network (DNN) training.</a:t>
            </a:r>
          </a:p>
          <a:p>
            <a:pPr lvl="1"/>
            <a:r>
              <a:rPr lang="en-US" dirty="0"/>
              <a:t>DNN’s layer-by-layer structure provides a feature extraction strategy that automatically derives powerful noise-resistant features </a:t>
            </a:r>
          </a:p>
          <a:p>
            <a:endParaRPr lang="en-US" dirty="0"/>
          </a:p>
        </p:txBody>
      </p:sp>
    </p:spTree>
    <p:extLst>
      <p:ext uri="{BB962C8B-B14F-4D97-AF65-F5344CB8AC3E}">
        <p14:creationId xmlns:p14="http://schemas.microsoft.com/office/powerpoint/2010/main" val="364671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CMMSE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36204" y="2353002"/>
            <a:ext cx="9519599" cy="2192534"/>
          </a:xfrm>
          <a:prstGeom prst="rect">
            <a:avLst/>
          </a:prstGeom>
        </p:spPr>
      </p:pic>
    </p:spTree>
    <p:extLst>
      <p:ext uri="{BB962C8B-B14F-4D97-AF65-F5344CB8AC3E}">
        <p14:creationId xmlns:p14="http://schemas.microsoft.com/office/powerpoint/2010/main" val="3514695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Refined Prior SNR Estimation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do further gain estimation to get a converged gain</a:t>
                </a: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𝜉</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𝛾</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𝑏</m:t>
                        </m:r>
                      </m:e>
                    </m:d>
                  </m:oMath>
                </a14:m>
                <a:endParaRPr lang="en-US" sz="3600" dirty="0"/>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num>
                      <m:den>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den>
                    </m:f>
                    <m:r>
                      <a:rPr lang="en-US" i="1">
                        <a:latin typeface="Cambria Math" panose="02040503050406030204" pitchFamily="18" charset="0"/>
                      </a:rPr>
                      <m:t> </m:t>
                    </m:r>
                    <m:r>
                      <a:rPr lang="en-US" i="1">
                        <a:latin typeface="Cambria Math" panose="02040503050406030204" pitchFamily="18" charset="0"/>
                      </a:rPr>
                      <m:t>𝛾</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𝑏</m:t>
                        </m:r>
                      </m:e>
                    </m:d>
                  </m:oMath>
                </a14:m>
                <a:endParaRPr lang="en-US" sz="3600" dirty="0"/>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𝐺</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num>
                      <m:den>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subSup"/>
                                <m:ctrlPr>
                                  <a:rPr lang="en-US" i="1">
                                    <a:latin typeface="Cambria Math" panose="02040503050406030204" pitchFamily="18" charset="0"/>
                                  </a:rPr>
                                </m:ctrlPr>
                              </m:naryPr>
                              <m:sub>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sub>
                              <m:sup>
                                <m:r>
                                  <a:rPr lang="en-US" i="1">
                                    <a:latin typeface="Cambria Math" panose="02040503050406030204" pitchFamily="18" charset="0"/>
                                  </a:rPr>
                                  <m:t>∞</m:t>
                                </m:r>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𝜏</m:t>
                                        </m:r>
                                      </m:sup>
                                    </m:sSup>
                                  </m:num>
                                  <m:den>
                                    <m:r>
                                      <a:rPr lang="en-US" i="1">
                                        <a:latin typeface="Cambria Math" panose="02040503050406030204" pitchFamily="18" charset="0"/>
                                      </a:rPr>
                                      <m:t>𝜏</m:t>
                                    </m:r>
                                  </m:den>
                                </m:f>
                                <m:r>
                                  <a:rPr lang="en-US" i="1">
                                    <a:latin typeface="Cambria Math" panose="02040503050406030204" pitchFamily="18" charset="0"/>
                                  </a:rPr>
                                  <m:t>𝑑</m:t>
                                </m:r>
                                <m:r>
                                  <a:rPr lang="en-US" i="1">
                                    <a:latin typeface="Cambria Math" panose="02040503050406030204" pitchFamily="18" charset="0"/>
                                  </a:rPr>
                                  <m:t>𝜏</m:t>
                                </m:r>
                              </m:e>
                            </m:nary>
                          </m:e>
                        </m:d>
                      </m:e>
                    </m:func>
                  </m:oMath>
                </a14:m>
                <a:endParaRPr lang="en-US" sz="24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3497818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CMMSE</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295401" y="2461477"/>
            <a:ext cx="9697134" cy="2282557"/>
          </a:xfrm>
          <a:prstGeom prst="rect">
            <a:avLst/>
          </a:prstGeom>
        </p:spPr>
      </p:pic>
    </p:spTree>
    <p:extLst>
      <p:ext uri="{BB962C8B-B14F-4D97-AF65-F5344CB8AC3E}">
        <p14:creationId xmlns:p14="http://schemas.microsoft.com/office/powerpoint/2010/main" val="40265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OMLSA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Optimally-modified log-spectral amplitude (OMLSA) speech estimator (Cohen and </a:t>
                </a:r>
                <a:r>
                  <a:rPr lang="en-US" dirty="0" err="1"/>
                  <a:t>Berdugo</a:t>
                </a:r>
                <a:r>
                  <a:rPr lang="en-US" dirty="0"/>
                  <a:t>, 2001)  is used to modify time-</a:t>
                </a:r>
                <a:r>
                  <a:rPr lang="en-US" dirty="0" err="1"/>
                  <a:t>filterbank</a:t>
                </a:r>
                <a:r>
                  <a:rPr lang="en-US" dirty="0"/>
                  <a:t> gain: </a:t>
                </a:r>
              </a:p>
              <a:p>
                <a:pPr marL="45720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𝐺</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𝐺</m:t>
                          </m:r>
                        </m:e>
                      </m:acc>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e>
                        <m:sup>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sup>
                      </m:sSup>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0</m:t>
                          </m:r>
                        </m:sub>
                        <m:sup>
                          <m:r>
                            <a:rPr lang="en-US" i="1">
                              <a:latin typeface="Cambria Math" panose="02040503050406030204" pitchFamily="18" charset="0"/>
                            </a:rPr>
                            <m:t>1−</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sup>
                      </m:sSubSup>
                    </m:oMath>
                  </m:oMathPara>
                </a14:m>
                <a:endParaRPr lang="en-US" dirty="0"/>
              </a:p>
              <a:p>
                <a:pPr lvl="1"/>
                <a:r>
                  <a:rPr lang="en-US" dirty="0"/>
                  <a:t>I. Cohen and B. </a:t>
                </a:r>
                <a:r>
                  <a:rPr lang="en-US" dirty="0" err="1"/>
                  <a:t>Berdugo</a:t>
                </a:r>
                <a:r>
                  <a:rPr lang="en-US" dirty="0"/>
                  <a:t>, "Speech enhancement for non-stationary noise environments," </a:t>
                </a:r>
                <a:r>
                  <a:rPr lang="en-US" i="1" dirty="0"/>
                  <a:t>Signal Processing</a:t>
                </a:r>
                <a:r>
                  <a:rPr lang="en-US" dirty="0"/>
                  <a:t>, Vol. 81, No. 11, pp. 2403-2418, 2001.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259351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 Smoothing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It is better to use OMLSA when the </a:t>
                </a:r>
                <a:r>
                  <a:rPr lang="en-US"/>
                  <a:t>speech probability estimation </a:t>
                </a:r>
                <a:r>
                  <a:rPr lang="en-US" dirty="0"/>
                  <a:t>is reliable.</a:t>
                </a:r>
              </a:p>
              <a:p>
                <a:r>
                  <a:rPr lang="en-US" dirty="0"/>
                  <a:t>We do cross </a:t>
                </a:r>
                <a:r>
                  <a:rPr lang="en-US" dirty="0" err="1"/>
                  <a:t>filterbank</a:t>
                </a:r>
                <a:r>
                  <a:rPr lang="en-US" dirty="0"/>
                  <a:t> gain smoothing in this stage to partially address the weak independent assumption of Mel-</a:t>
                </a:r>
                <a:r>
                  <a:rPr lang="en-US" dirty="0" err="1"/>
                  <a:t>filterbanks</a:t>
                </a:r>
                <a:r>
                  <a:rPr lang="en-US" dirty="0"/>
                  <a:t>.</a:t>
                </a:r>
              </a:p>
              <a:p>
                <a:pPr marL="0" indent="0">
                  <a:buNone/>
                </a:pP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𝐺</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𝐺</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−1</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𝐺</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𝐺</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+1))/3</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val="101364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CMMSE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31489" y="2472104"/>
            <a:ext cx="10206713" cy="2402503"/>
          </a:xfrm>
          <a:prstGeom prst="rect">
            <a:avLst/>
          </a:prstGeom>
        </p:spPr>
      </p:pic>
    </p:spTree>
    <p:extLst>
      <p:ext uri="{BB962C8B-B14F-4D97-AF65-F5344CB8AC3E}">
        <p14:creationId xmlns:p14="http://schemas.microsoft.com/office/powerpoint/2010/main" val="288713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Two-stage Processing</a:t>
            </a:r>
          </a:p>
        </p:txBody>
      </p:sp>
      <p:sp>
        <p:nvSpPr>
          <p:cNvPr id="3" name="Content Placeholder 2"/>
          <p:cNvSpPr>
            <a:spLocks noGrp="1"/>
          </p:cNvSpPr>
          <p:nvPr>
            <p:ph idx="1"/>
          </p:nvPr>
        </p:nvSpPr>
        <p:spPr/>
        <p:txBody>
          <a:bodyPr/>
          <a:lstStyle/>
          <a:p>
            <a:r>
              <a:rPr lang="en-US" dirty="0"/>
              <a:t>The noise reduction process is not perfect due to the factors such as imperfect noise estimation.</a:t>
            </a:r>
          </a:p>
          <a:p>
            <a:r>
              <a:rPr lang="en-US" dirty="0"/>
              <a:t>A second stage noise reduction can be used to further reduce the noise. </a:t>
            </a:r>
          </a:p>
          <a:p>
            <a:r>
              <a:rPr lang="en-US" dirty="0"/>
              <a:t>We use OMLSA together with gain smoothing for the gain modification in the second stage because the residual noise has less impact to speech probability estimation after the first stage noise reduction</a:t>
            </a:r>
          </a:p>
        </p:txBody>
      </p:sp>
    </p:spTree>
    <p:extLst>
      <p:ext uri="{BB962C8B-B14F-4D97-AF65-F5344CB8AC3E}">
        <p14:creationId xmlns:p14="http://schemas.microsoft.com/office/powerpoint/2010/main" val="16711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Improved </a:t>
            </a:r>
            <a:r>
              <a:rPr lang="en-US" sz="3600" dirty="0" err="1"/>
              <a:t>Cepstra</a:t>
            </a:r>
            <a:r>
              <a:rPr lang="en-US" sz="3600" dirty="0"/>
              <a:t> Minimum Mean Square Error (ICMMSE)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36377" y="2556932"/>
            <a:ext cx="9816688" cy="3317908"/>
          </a:xfrm>
          <a:prstGeom prst="rect">
            <a:avLst/>
          </a:prstGeom>
        </p:spPr>
      </p:pic>
    </p:spTree>
    <p:extLst>
      <p:ext uri="{BB962C8B-B14F-4D97-AF65-F5344CB8AC3E}">
        <p14:creationId xmlns:p14="http://schemas.microsoft.com/office/powerpoint/2010/main" val="190528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0023507"/>
              </p:ext>
            </p:extLst>
          </p:nvPr>
        </p:nvGraphicFramePr>
        <p:xfrm>
          <a:off x="1295400" y="2557463"/>
          <a:ext cx="9601200" cy="914400"/>
        </p:xfrm>
        <a:graphic>
          <a:graphicData uri="http://schemas.openxmlformats.org/drawingml/2006/table">
            <a:tbl>
              <a:tblPr firstRow="1" bandRow="1">
                <a:tableStyleId>{5C22544A-7EE6-4342-B048-85BDC9FD1C3A}</a:tableStyleId>
              </a:tblPr>
              <a:tblGrid>
                <a:gridCol w="1625868">
                  <a:extLst>
                    <a:ext uri="{9D8B030D-6E8A-4147-A177-3AD203B41FA5}">
                      <a16:colId xmlns:a16="http://schemas.microsoft.com/office/drawing/2014/main" val="2653573996"/>
                    </a:ext>
                  </a:extLst>
                </a:gridCol>
                <a:gridCol w="4774931">
                  <a:extLst>
                    <a:ext uri="{9D8B030D-6E8A-4147-A177-3AD203B41FA5}">
                      <a16:colId xmlns:a16="http://schemas.microsoft.com/office/drawing/2014/main" val="1853249812"/>
                    </a:ext>
                  </a:extLst>
                </a:gridCol>
                <a:gridCol w="3200401">
                  <a:extLst>
                    <a:ext uri="{9D8B030D-6E8A-4147-A177-3AD203B41FA5}">
                      <a16:colId xmlns:a16="http://schemas.microsoft.com/office/drawing/2014/main" val="816496953"/>
                    </a:ext>
                  </a:extLst>
                </a:gridCol>
              </a:tblGrid>
              <a:tr h="370840">
                <a:tc>
                  <a:txBody>
                    <a:bodyPr/>
                    <a:lstStyle/>
                    <a:p>
                      <a:r>
                        <a:rPr lang="en-US" sz="2400" dirty="0"/>
                        <a:t>Task</a:t>
                      </a:r>
                    </a:p>
                  </a:txBody>
                  <a:tcPr marL="83489" marR="83489"/>
                </a:tc>
                <a:tc>
                  <a:txBody>
                    <a:bodyPr/>
                    <a:lstStyle/>
                    <a:p>
                      <a:r>
                        <a:rPr lang="en-US" sz="2400" dirty="0"/>
                        <a:t>Training Data</a:t>
                      </a:r>
                    </a:p>
                  </a:txBody>
                  <a:tcPr marL="83489" marR="83489"/>
                </a:tc>
                <a:tc>
                  <a:txBody>
                    <a:bodyPr/>
                    <a:lstStyle/>
                    <a:p>
                      <a:r>
                        <a:rPr lang="en-US" sz="2400" dirty="0"/>
                        <a:t>Acoustic</a:t>
                      </a:r>
                      <a:r>
                        <a:rPr lang="en-US" sz="2400" baseline="0" dirty="0"/>
                        <a:t> Model</a:t>
                      </a:r>
                      <a:endParaRPr lang="en-US" sz="2400" dirty="0"/>
                    </a:p>
                  </a:txBody>
                  <a:tcPr marL="83489" marR="83489"/>
                </a:tc>
                <a:extLst>
                  <a:ext uri="{0D108BD9-81ED-4DB2-BD59-A6C34878D82A}">
                    <a16:rowId xmlns:a16="http://schemas.microsoft.com/office/drawing/2014/main" val="2881126975"/>
                  </a:ext>
                </a:extLst>
              </a:tr>
              <a:tr h="370840">
                <a:tc>
                  <a:txBody>
                    <a:bodyPr/>
                    <a:lstStyle/>
                    <a:p>
                      <a:r>
                        <a:rPr lang="en-US" sz="2400" dirty="0"/>
                        <a:t>Aurora</a:t>
                      </a:r>
                      <a:r>
                        <a:rPr lang="en-US" sz="2400" baseline="0" dirty="0"/>
                        <a:t> 2</a:t>
                      </a:r>
                      <a:endParaRPr lang="en-US" sz="2400" dirty="0"/>
                    </a:p>
                  </a:txBody>
                  <a:tcPr marL="83489" marR="83489"/>
                </a:tc>
                <a:tc>
                  <a:txBody>
                    <a:bodyPr/>
                    <a:lstStyle/>
                    <a:p>
                      <a:r>
                        <a:rPr lang="en-US" sz="2400" dirty="0"/>
                        <a:t>8440 utterances</a:t>
                      </a:r>
                    </a:p>
                  </a:txBody>
                  <a:tcPr marL="83489" marR="83489"/>
                </a:tc>
                <a:tc>
                  <a:txBody>
                    <a:bodyPr/>
                    <a:lstStyle/>
                    <a:p>
                      <a:r>
                        <a:rPr lang="en-US" sz="2400" dirty="0"/>
                        <a:t>GMM</a:t>
                      </a:r>
                    </a:p>
                  </a:txBody>
                  <a:tcPr marL="83489" marR="83489"/>
                </a:tc>
                <a:extLst>
                  <a:ext uri="{0D108BD9-81ED-4DB2-BD59-A6C34878D82A}">
                    <a16:rowId xmlns:a16="http://schemas.microsoft.com/office/drawing/2014/main" val="1942704301"/>
                  </a:ext>
                </a:extLst>
              </a:tr>
            </a:tbl>
          </a:graphicData>
        </a:graphic>
      </p:graphicFrame>
    </p:spTree>
    <p:extLst>
      <p:ext uri="{BB962C8B-B14F-4D97-AF65-F5344CB8AC3E}">
        <p14:creationId xmlns:p14="http://schemas.microsoft.com/office/powerpoint/2010/main" val="3567158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764815"/>
              </p:ext>
            </p:extLst>
          </p:nvPr>
        </p:nvGraphicFramePr>
        <p:xfrm>
          <a:off x="1295400" y="2557463"/>
          <a:ext cx="9601200" cy="1737360"/>
        </p:xfrm>
        <a:graphic>
          <a:graphicData uri="http://schemas.openxmlformats.org/drawingml/2006/table">
            <a:tbl>
              <a:tblPr firstRow="1" bandRow="1">
                <a:tableStyleId>{5C22544A-7EE6-4342-B048-85BDC9FD1C3A}</a:tableStyleId>
              </a:tblPr>
              <a:tblGrid>
                <a:gridCol w="1625868">
                  <a:extLst>
                    <a:ext uri="{9D8B030D-6E8A-4147-A177-3AD203B41FA5}">
                      <a16:colId xmlns:a16="http://schemas.microsoft.com/office/drawing/2014/main" val="2653573996"/>
                    </a:ext>
                  </a:extLst>
                </a:gridCol>
                <a:gridCol w="4774931">
                  <a:extLst>
                    <a:ext uri="{9D8B030D-6E8A-4147-A177-3AD203B41FA5}">
                      <a16:colId xmlns:a16="http://schemas.microsoft.com/office/drawing/2014/main" val="1853249812"/>
                    </a:ext>
                  </a:extLst>
                </a:gridCol>
                <a:gridCol w="3200401">
                  <a:extLst>
                    <a:ext uri="{9D8B030D-6E8A-4147-A177-3AD203B41FA5}">
                      <a16:colId xmlns:a16="http://schemas.microsoft.com/office/drawing/2014/main" val="816496953"/>
                    </a:ext>
                  </a:extLst>
                </a:gridCol>
              </a:tblGrid>
              <a:tr h="370840">
                <a:tc>
                  <a:txBody>
                    <a:bodyPr/>
                    <a:lstStyle/>
                    <a:p>
                      <a:r>
                        <a:rPr lang="en-US" sz="2400" dirty="0"/>
                        <a:t>Task</a:t>
                      </a:r>
                    </a:p>
                  </a:txBody>
                  <a:tcPr marL="83489" marR="83489"/>
                </a:tc>
                <a:tc>
                  <a:txBody>
                    <a:bodyPr/>
                    <a:lstStyle/>
                    <a:p>
                      <a:r>
                        <a:rPr lang="en-US" sz="2400" dirty="0"/>
                        <a:t>Training Data</a:t>
                      </a:r>
                    </a:p>
                  </a:txBody>
                  <a:tcPr marL="83489" marR="83489"/>
                </a:tc>
                <a:tc>
                  <a:txBody>
                    <a:bodyPr/>
                    <a:lstStyle/>
                    <a:p>
                      <a:r>
                        <a:rPr lang="en-US" sz="2400" dirty="0"/>
                        <a:t>Acoustic</a:t>
                      </a:r>
                      <a:r>
                        <a:rPr lang="en-US" sz="2400" baseline="0" dirty="0"/>
                        <a:t> Model</a:t>
                      </a:r>
                      <a:endParaRPr lang="en-US" sz="2400" dirty="0"/>
                    </a:p>
                  </a:txBody>
                  <a:tcPr marL="83489" marR="83489"/>
                </a:tc>
                <a:extLst>
                  <a:ext uri="{0D108BD9-81ED-4DB2-BD59-A6C34878D82A}">
                    <a16:rowId xmlns:a16="http://schemas.microsoft.com/office/drawing/2014/main" val="2881126975"/>
                  </a:ext>
                </a:extLst>
              </a:tr>
              <a:tr h="370840">
                <a:tc>
                  <a:txBody>
                    <a:bodyPr/>
                    <a:lstStyle/>
                    <a:p>
                      <a:r>
                        <a:rPr lang="en-US" sz="2400" dirty="0"/>
                        <a:t>Aurora</a:t>
                      </a:r>
                      <a:r>
                        <a:rPr lang="en-US" sz="2400" baseline="0" dirty="0"/>
                        <a:t> 2</a:t>
                      </a:r>
                      <a:endParaRPr lang="en-US" sz="2400" dirty="0"/>
                    </a:p>
                  </a:txBody>
                  <a:tcPr marL="83489" marR="83489"/>
                </a:tc>
                <a:tc>
                  <a:txBody>
                    <a:bodyPr/>
                    <a:lstStyle/>
                    <a:p>
                      <a:r>
                        <a:rPr lang="en-US" sz="2400" dirty="0"/>
                        <a:t>8440 utterances</a:t>
                      </a:r>
                    </a:p>
                  </a:txBody>
                  <a:tcPr marL="83489" marR="83489"/>
                </a:tc>
                <a:tc>
                  <a:txBody>
                    <a:bodyPr/>
                    <a:lstStyle/>
                    <a:p>
                      <a:r>
                        <a:rPr lang="en-US" sz="2400" dirty="0"/>
                        <a:t>GMM</a:t>
                      </a:r>
                    </a:p>
                  </a:txBody>
                  <a:tcPr marL="83489" marR="83489"/>
                </a:tc>
                <a:extLst>
                  <a:ext uri="{0D108BD9-81ED-4DB2-BD59-A6C34878D82A}">
                    <a16:rowId xmlns:a16="http://schemas.microsoft.com/office/drawing/2014/main" val="1942704301"/>
                  </a:ext>
                </a:extLst>
              </a:tr>
              <a:tr h="370840">
                <a:tc>
                  <a:txBody>
                    <a:bodyPr/>
                    <a:lstStyle/>
                    <a:p>
                      <a:r>
                        <a:rPr lang="en-US" sz="2400" dirty="0"/>
                        <a:t>Chime 3</a:t>
                      </a:r>
                    </a:p>
                  </a:txBody>
                  <a:tcPr marL="83489" marR="83489"/>
                </a:tc>
                <a:tc>
                  <a:txBody>
                    <a:bodyPr/>
                    <a:lstStyle/>
                    <a:p>
                      <a:r>
                        <a:rPr lang="en-US" sz="2400" dirty="0"/>
                        <a:t>1600 real utterances </a:t>
                      </a:r>
                    </a:p>
                    <a:p>
                      <a:r>
                        <a:rPr lang="en-US" sz="2400" dirty="0"/>
                        <a:t>+ 7138 simulated utterances</a:t>
                      </a:r>
                    </a:p>
                  </a:txBody>
                  <a:tcPr marL="83489" marR="83489"/>
                </a:tc>
                <a:tc>
                  <a:txBody>
                    <a:bodyPr/>
                    <a:lstStyle/>
                    <a:p>
                      <a:r>
                        <a:rPr lang="en-US" sz="2400" dirty="0"/>
                        <a:t>feed-forward DNN</a:t>
                      </a:r>
                    </a:p>
                  </a:txBody>
                  <a:tcPr marL="83489" marR="83489"/>
                </a:tc>
                <a:extLst>
                  <a:ext uri="{0D108BD9-81ED-4DB2-BD59-A6C34878D82A}">
                    <a16:rowId xmlns:a16="http://schemas.microsoft.com/office/drawing/2014/main" val="813530339"/>
                  </a:ext>
                </a:extLst>
              </a:tr>
            </a:tbl>
          </a:graphicData>
        </a:graphic>
      </p:graphicFrame>
    </p:spTree>
    <p:extLst>
      <p:ext uri="{BB962C8B-B14F-4D97-AF65-F5344CB8AC3E}">
        <p14:creationId xmlns:p14="http://schemas.microsoft.com/office/powerpoint/2010/main" val="313482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t-SNE Plot for Paired Clean and Noisy Utterances in Training Set (LFB)</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557463"/>
            <a:ext cx="4423833" cy="3317875"/>
          </a:xfrm>
        </p:spPr>
      </p:pic>
    </p:spTree>
    <p:extLst>
      <p:ext uri="{BB962C8B-B14F-4D97-AF65-F5344CB8AC3E}">
        <p14:creationId xmlns:p14="http://schemas.microsoft.com/office/powerpoint/2010/main" val="2783877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graphicFrame>
        <p:nvGraphicFramePr>
          <p:cNvPr id="4" name="Content Placeholder 3"/>
          <p:cNvGraphicFramePr>
            <a:graphicFrameLocks noGrp="1"/>
          </p:cNvGraphicFramePr>
          <p:nvPr>
            <p:ph idx="1"/>
          </p:nvPr>
        </p:nvGraphicFramePr>
        <p:xfrm>
          <a:off x="1295400" y="2557463"/>
          <a:ext cx="9601200" cy="2194560"/>
        </p:xfrm>
        <a:graphic>
          <a:graphicData uri="http://schemas.openxmlformats.org/drawingml/2006/table">
            <a:tbl>
              <a:tblPr firstRow="1" bandRow="1">
                <a:tableStyleId>{5C22544A-7EE6-4342-B048-85BDC9FD1C3A}</a:tableStyleId>
              </a:tblPr>
              <a:tblGrid>
                <a:gridCol w="1625868">
                  <a:extLst>
                    <a:ext uri="{9D8B030D-6E8A-4147-A177-3AD203B41FA5}">
                      <a16:colId xmlns:a16="http://schemas.microsoft.com/office/drawing/2014/main" val="2653573996"/>
                    </a:ext>
                  </a:extLst>
                </a:gridCol>
                <a:gridCol w="4774931">
                  <a:extLst>
                    <a:ext uri="{9D8B030D-6E8A-4147-A177-3AD203B41FA5}">
                      <a16:colId xmlns:a16="http://schemas.microsoft.com/office/drawing/2014/main" val="1853249812"/>
                    </a:ext>
                  </a:extLst>
                </a:gridCol>
                <a:gridCol w="3200401">
                  <a:extLst>
                    <a:ext uri="{9D8B030D-6E8A-4147-A177-3AD203B41FA5}">
                      <a16:colId xmlns:a16="http://schemas.microsoft.com/office/drawing/2014/main" val="816496953"/>
                    </a:ext>
                  </a:extLst>
                </a:gridCol>
              </a:tblGrid>
              <a:tr h="370840">
                <a:tc>
                  <a:txBody>
                    <a:bodyPr/>
                    <a:lstStyle/>
                    <a:p>
                      <a:r>
                        <a:rPr lang="en-US" sz="2400" dirty="0"/>
                        <a:t>Task</a:t>
                      </a:r>
                    </a:p>
                  </a:txBody>
                  <a:tcPr marL="83489" marR="83489"/>
                </a:tc>
                <a:tc>
                  <a:txBody>
                    <a:bodyPr/>
                    <a:lstStyle/>
                    <a:p>
                      <a:r>
                        <a:rPr lang="en-US" sz="2400" dirty="0"/>
                        <a:t>Training Data</a:t>
                      </a:r>
                    </a:p>
                  </a:txBody>
                  <a:tcPr marL="83489" marR="83489"/>
                </a:tc>
                <a:tc>
                  <a:txBody>
                    <a:bodyPr/>
                    <a:lstStyle/>
                    <a:p>
                      <a:r>
                        <a:rPr lang="en-US" sz="2400" dirty="0"/>
                        <a:t>Acoustic</a:t>
                      </a:r>
                      <a:r>
                        <a:rPr lang="en-US" sz="2400" baseline="0" dirty="0"/>
                        <a:t> Model</a:t>
                      </a:r>
                      <a:endParaRPr lang="en-US" sz="2400" dirty="0"/>
                    </a:p>
                  </a:txBody>
                  <a:tcPr marL="83489" marR="83489"/>
                </a:tc>
                <a:extLst>
                  <a:ext uri="{0D108BD9-81ED-4DB2-BD59-A6C34878D82A}">
                    <a16:rowId xmlns:a16="http://schemas.microsoft.com/office/drawing/2014/main" val="2881126975"/>
                  </a:ext>
                </a:extLst>
              </a:tr>
              <a:tr h="370840">
                <a:tc>
                  <a:txBody>
                    <a:bodyPr/>
                    <a:lstStyle/>
                    <a:p>
                      <a:r>
                        <a:rPr lang="en-US" sz="2400" dirty="0"/>
                        <a:t>Aurora</a:t>
                      </a:r>
                      <a:r>
                        <a:rPr lang="en-US" sz="2400" baseline="0" dirty="0"/>
                        <a:t> 2</a:t>
                      </a:r>
                      <a:endParaRPr lang="en-US" sz="2400" dirty="0"/>
                    </a:p>
                  </a:txBody>
                  <a:tcPr marL="83489" marR="83489"/>
                </a:tc>
                <a:tc>
                  <a:txBody>
                    <a:bodyPr/>
                    <a:lstStyle/>
                    <a:p>
                      <a:r>
                        <a:rPr lang="en-US" sz="2400" dirty="0"/>
                        <a:t>8440 utterances</a:t>
                      </a:r>
                    </a:p>
                  </a:txBody>
                  <a:tcPr marL="83489" marR="83489"/>
                </a:tc>
                <a:tc>
                  <a:txBody>
                    <a:bodyPr/>
                    <a:lstStyle/>
                    <a:p>
                      <a:r>
                        <a:rPr lang="en-US" sz="2400" dirty="0"/>
                        <a:t>GMM</a:t>
                      </a:r>
                    </a:p>
                  </a:txBody>
                  <a:tcPr marL="83489" marR="83489"/>
                </a:tc>
                <a:extLst>
                  <a:ext uri="{0D108BD9-81ED-4DB2-BD59-A6C34878D82A}">
                    <a16:rowId xmlns:a16="http://schemas.microsoft.com/office/drawing/2014/main" val="1942704301"/>
                  </a:ext>
                </a:extLst>
              </a:tr>
              <a:tr h="370840">
                <a:tc>
                  <a:txBody>
                    <a:bodyPr/>
                    <a:lstStyle/>
                    <a:p>
                      <a:r>
                        <a:rPr lang="en-US" sz="2400" dirty="0"/>
                        <a:t>Chime 3</a:t>
                      </a:r>
                    </a:p>
                  </a:txBody>
                  <a:tcPr marL="83489" marR="83489"/>
                </a:tc>
                <a:tc>
                  <a:txBody>
                    <a:bodyPr/>
                    <a:lstStyle/>
                    <a:p>
                      <a:r>
                        <a:rPr lang="en-US" sz="2400" dirty="0"/>
                        <a:t>1600 real utterances </a:t>
                      </a:r>
                    </a:p>
                    <a:p>
                      <a:r>
                        <a:rPr lang="en-US" sz="2400" dirty="0"/>
                        <a:t>+ 7138 simulated utterances</a:t>
                      </a:r>
                    </a:p>
                  </a:txBody>
                  <a:tcPr marL="83489" marR="83489"/>
                </a:tc>
                <a:tc>
                  <a:txBody>
                    <a:bodyPr/>
                    <a:lstStyle/>
                    <a:p>
                      <a:r>
                        <a:rPr lang="en-US" sz="2400" dirty="0"/>
                        <a:t>feed-forward DNN</a:t>
                      </a:r>
                    </a:p>
                  </a:txBody>
                  <a:tcPr marL="83489" marR="83489"/>
                </a:tc>
                <a:extLst>
                  <a:ext uri="{0D108BD9-81ED-4DB2-BD59-A6C34878D82A}">
                    <a16:rowId xmlns:a16="http://schemas.microsoft.com/office/drawing/2014/main" val="813530339"/>
                  </a:ext>
                </a:extLst>
              </a:tr>
              <a:tr h="370840">
                <a:tc>
                  <a:txBody>
                    <a:bodyPr/>
                    <a:lstStyle/>
                    <a:p>
                      <a:r>
                        <a:rPr lang="en-US" sz="2400" dirty="0"/>
                        <a:t>Cortana</a:t>
                      </a:r>
                    </a:p>
                  </a:txBody>
                  <a:tcPr marL="83489" marR="83489"/>
                </a:tc>
                <a:tc>
                  <a:txBody>
                    <a:bodyPr/>
                    <a:lstStyle/>
                    <a:p>
                      <a:r>
                        <a:rPr lang="en-US" sz="2400" dirty="0"/>
                        <a:t>3400hr Live data</a:t>
                      </a:r>
                    </a:p>
                  </a:txBody>
                  <a:tcPr marL="83489" marR="83489"/>
                </a:tc>
                <a:tc>
                  <a:txBody>
                    <a:bodyPr/>
                    <a:lstStyle/>
                    <a:p>
                      <a:r>
                        <a:rPr lang="en-US" sz="2400" dirty="0"/>
                        <a:t>LSTM-RNN</a:t>
                      </a:r>
                    </a:p>
                  </a:txBody>
                  <a:tcPr marL="83489" marR="83489"/>
                </a:tc>
                <a:extLst>
                  <a:ext uri="{0D108BD9-81ED-4DB2-BD59-A6C34878D82A}">
                    <a16:rowId xmlns:a16="http://schemas.microsoft.com/office/drawing/2014/main" val="1958488344"/>
                  </a:ext>
                </a:extLst>
              </a:tr>
            </a:tbl>
          </a:graphicData>
        </a:graphic>
      </p:graphicFrame>
    </p:spTree>
    <p:extLst>
      <p:ext uri="{BB962C8B-B14F-4D97-AF65-F5344CB8AC3E}">
        <p14:creationId xmlns:p14="http://schemas.microsoft.com/office/powerpoint/2010/main" val="3437847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Aurora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5840858"/>
              </p:ext>
            </p:extLst>
          </p:nvPr>
        </p:nvGraphicFramePr>
        <p:xfrm>
          <a:off x="932156" y="2654417"/>
          <a:ext cx="5699462" cy="3364642"/>
        </p:xfrm>
        <a:graphic>
          <a:graphicData uri="http://schemas.openxmlformats.org/drawingml/2006/table">
            <a:tbl>
              <a:tblPr firstRow="1" firstCol="1" bandRow="1">
                <a:tableStyleId>{5C22544A-7EE6-4342-B048-85BDC9FD1C3A}</a:tableStyleId>
              </a:tblPr>
              <a:tblGrid>
                <a:gridCol w="1230952">
                  <a:extLst>
                    <a:ext uri="{9D8B030D-6E8A-4147-A177-3AD203B41FA5}">
                      <a16:colId xmlns:a16="http://schemas.microsoft.com/office/drawing/2014/main" val="1361946141"/>
                    </a:ext>
                  </a:extLst>
                </a:gridCol>
                <a:gridCol w="1114781">
                  <a:extLst>
                    <a:ext uri="{9D8B030D-6E8A-4147-A177-3AD203B41FA5}">
                      <a16:colId xmlns:a16="http://schemas.microsoft.com/office/drawing/2014/main" val="1749491687"/>
                    </a:ext>
                  </a:extLst>
                </a:gridCol>
                <a:gridCol w="1063149">
                  <a:extLst>
                    <a:ext uri="{9D8B030D-6E8A-4147-A177-3AD203B41FA5}">
                      <a16:colId xmlns:a16="http://schemas.microsoft.com/office/drawing/2014/main" val="2267985020"/>
                    </a:ext>
                  </a:extLst>
                </a:gridCol>
                <a:gridCol w="1145290">
                  <a:extLst>
                    <a:ext uri="{9D8B030D-6E8A-4147-A177-3AD203B41FA5}">
                      <a16:colId xmlns:a16="http://schemas.microsoft.com/office/drawing/2014/main" val="1723483451"/>
                    </a:ext>
                  </a:extLst>
                </a:gridCol>
                <a:gridCol w="1145290">
                  <a:extLst>
                    <a:ext uri="{9D8B030D-6E8A-4147-A177-3AD203B41FA5}">
                      <a16:colId xmlns:a16="http://schemas.microsoft.com/office/drawing/2014/main" val="2745684387"/>
                    </a:ext>
                  </a:extLst>
                </a:gridCol>
              </a:tblGrid>
              <a:tr h="841160">
                <a:tc>
                  <a:txBody>
                    <a:bodyPr/>
                    <a:lstStyle/>
                    <a:p>
                      <a:pPr marL="0" marR="0" indent="0" algn="just">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Baseline</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CMMSE</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1-stage ICMMSE</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2-stage ICMMSE </a:t>
                      </a:r>
                      <a:endParaRPr lang="en-US"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166701108"/>
                  </a:ext>
                </a:extLst>
              </a:tr>
              <a:tr h="280387">
                <a:tc>
                  <a:txBody>
                    <a:bodyPr/>
                    <a:lstStyle/>
                    <a:p>
                      <a:pPr marL="0" marR="0" indent="0" algn="just">
                        <a:spcBef>
                          <a:spcPts val="0"/>
                        </a:spcBef>
                        <a:spcAft>
                          <a:spcPts val="0"/>
                        </a:spcAft>
                      </a:pPr>
                      <a:r>
                        <a:rPr lang="en-US" sz="1600" dirty="0">
                          <a:effectLst/>
                        </a:rPr>
                        <a:t>Clean</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1.39</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1.48</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1.20</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1.10</a:t>
                      </a:r>
                      <a:endParaRPr lang="en-US"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726558962"/>
                  </a:ext>
                </a:extLst>
              </a:tr>
              <a:tr h="280387">
                <a:tc>
                  <a:txBody>
                    <a:bodyPr/>
                    <a:lstStyle/>
                    <a:p>
                      <a:pPr marL="0" marR="0" indent="0" algn="just">
                        <a:spcBef>
                          <a:spcPts val="0"/>
                        </a:spcBef>
                        <a:spcAft>
                          <a:spcPts val="0"/>
                        </a:spcAft>
                      </a:pPr>
                      <a:r>
                        <a:rPr lang="en-US" sz="1600">
                          <a:effectLst/>
                        </a:rPr>
                        <a:t>20db</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2.69</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2.21</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1.99</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1.85</a:t>
                      </a:r>
                      <a:endParaRPr lang="en-US"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762272770"/>
                  </a:ext>
                </a:extLst>
              </a:tr>
              <a:tr h="280387">
                <a:tc>
                  <a:txBody>
                    <a:bodyPr/>
                    <a:lstStyle/>
                    <a:p>
                      <a:pPr marL="0" marR="0" indent="0" algn="just">
                        <a:spcBef>
                          <a:spcPts val="0"/>
                        </a:spcBef>
                        <a:spcAft>
                          <a:spcPts val="0"/>
                        </a:spcAft>
                      </a:pPr>
                      <a:r>
                        <a:rPr lang="en-US" sz="1600">
                          <a:effectLst/>
                        </a:rPr>
                        <a:t>15db</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3.6</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3.21</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2.91</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2.71</a:t>
                      </a:r>
                      <a:endParaRPr lang="en-US"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333679185"/>
                  </a:ext>
                </a:extLst>
              </a:tr>
              <a:tr h="280387">
                <a:tc>
                  <a:txBody>
                    <a:bodyPr/>
                    <a:lstStyle/>
                    <a:p>
                      <a:pPr marL="0" marR="0" indent="0" algn="just">
                        <a:spcBef>
                          <a:spcPts val="0"/>
                        </a:spcBef>
                        <a:spcAft>
                          <a:spcPts val="0"/>
                        </a:spcAft>
                      </a:pPr>
                      <a:r>
                        <a:rPr lang="en-US" sz="1600">
                          <a:effectLst/>
                        </a:rPr>
                        <a:t>10db</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6.04</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5.65</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5.30</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4.97</a:t>
                      </a:r>
                      <a:endParaRPr lang="en-US"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400026021"/>
                  </a:ext>
                </a:extLst>
              </a:tr>
              <a:tr h="280387">
                <a:tc>
                  <a:txBody>
                    <a:bodyPr/>
                    <a:lstStyle/>
                    <a:p>
                      <a:pPr marL="0" marR="0" indent="0" algn="just">
                        <a:spcBef>
                          <a:spcPts val="0"/>
                        </a:spcBef>
                        <a:spcAft>
                          <a:spcPts val="0"/>
                        </a:spcAft>
                      </a:pPr>
                      <a:r>
                        <a:rPr lang="en-US" sz="1600">
                          <a:effectLst/>
                        </a:rPr>
                        <a:t>5db</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14.38</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13.01</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12.59</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11.57</a:t>
                      </a:r>
                      <a:endParaRPr lang="en-US"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994821317"/>
                  </a:ext>
                </a:extLst>
              </a:tr>
              <a:tr h="280387">
                <a:tc>
                  <a:txBody>
                    <a:bodyPr/>
                    <a:lstStyle/>
                    <a:p>
                      <a:pPr marL="0" marR="0" indent="0" algn="just">
                        <a:spcBef>
                          <a:spcPts val="0"/>
                        </a:spcBef>
                        <a:spcAft>
                          <a:spcPts val="0"/>
                        </a:spcAft>
                      </a:pPr>
                      <a:r>
                        <a:rPr lang="en-US" sz="1600">
                          <a:effectLst/>
                        </a:rPr>
                        <a:t>0db</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43.41</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38.36</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34.02</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32.06</a:t>
                      </a:r>
                      <a:endParaRPr lang="en-US"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31783353"/>
                  </a:ext>
                </a:extLst>
              </a:tr>
              <a:tr h="280387">
                <a:tc>
                  <a:txBody>
                    <a:bodyPr/>
                    <a:lstStyle/>
                    <a:p>
                      <a:pPr marL="0" marR="0" indent="0" algn="just">
                        <a:spcBef>
                          <a:spcPts val="0"/>
                        </a:spcBef>
                        <a:spcAft>
                          <a:spcPts val="0"/>
                        </a:spcAft>
                      </a:pPr>
                      <a:r>
                        <a:rPr lang="en-US" sz="1600">
                          <a:effectLst/>
                        </a:rPr>
                        <a:t>-5db</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75.93</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72.8</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68.47</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67.45</a:t>
                      </a:r>
                      <a:endParaRPr lang="en-US"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287303949"/>
                  </a:ext>
                </a:extLst>
              </a:tr>
              <a:tr h="560773">
                <a:tc>
                  <a:txBody>
                    <a:bodyPr/>
                    <a:lstStyle/>
                    <a:p>
                      <a:pPr marL="0" marR="0" indent="0" algn="just">
                        <a:spcBef>
                          <a:spcPts val="0"/>
                        </a:spcBef>
                        <a:spcAft>
                          <a:spcPts val="0"/>
                        </a:spcAft>
                      </a:pPr>
                      <a:r>
                        <a:rPr lang="en-US" sz="1600">
                          <a:effectLst/>
                        </a:rPr>
                        <a:t>Avg. (0-20 db)</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13.67</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a:effectLst/>
                        </a:rPr>
                        <a:t>12.17</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10.87</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1600" dirty="0">
                          <a:effectLst/>
                        </a:rPr>
                        <a:t>10.19</a:t>
                      </a:r>
                      <a:endParaRPr lang="en-US" sz="18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856769937"/>
                  </a:ext>
                </a:extLst>
              </a:tr>
            </a:tbl>
          </a:graphicData>
        </a:graphic>
      </p:graphicFrame>
      <p:graphicFrame>
        <p:nvGraphicFramePr>
          <p:cNvPr id="5" name="Chart 4">
            <a:extLst>
              <a:ext uri="{FF2B5EF4-FFF2-40B4-BE49-F238E27FC236}">
                <a16:creationId xmlns:a16="http://schemas.microsoft.com/office/drawing/2014/main" id="{DAE61C89-5328-428D-AB10-A03635C78E8B}"/>
              </a:ext>
            </a:extLst>
          </p:cNvPr>
          <p:cNvGraphicFramePr>
            <a:graphicFrameLocks/>
          </p:cNvGraphicFramePr>
          <p:nvPr>
            <p:extLst>
              <p:ext uri="{D42A27DB-BD31-4B8C-83A1-F6EECF244321}">
                <p14:modId xmlns:p14="http://schemas.microsoft.com/office/powerpoint/2010/main" val="1537763621"/>
              </p:ext>
            </p:extLst>
          </p:nvPr>
        </p:nvGraphicFramePr>
        <p:xfrm>
          <a:off x="6781800" y="2837301"/>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518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Breakdown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6285806"/>
              </p:ext>
            </p:extLst>
          </p:nvPr>
        </p:nvGraphicFramePr>
        <p:xfrm>
          <a:off x="1890943" y="2167833"/>
          <a:ext cx="6098677" cy="914400"/>
        </p:xfrm>
        <a:graphic>
          <a:graphicData uri="http://schemas.openxmlformats.org/drawingml/2006/table">
            <a:tbl>
              <a:tblPr firstRow="1" firstCol="1" bandRow="1">
                <a:tableStyleId>{5C22544A-7EE6-4342-B048-85BDC9FD1C3A}</a:tableStyleId>
              </a:tblPr>
              <a:tblGrid>
                <a:gridCol w="4396359">
                  <a:extLst>
                    <a:ext uri="{9D8B030D-6E8A-4147-A177-3AD203B41FA5}">
                      <a16:colId xmlns:a16="http://schemas.microsoft.com/office/drawing/2014/main" val="2504294699"/>
                    </a:ext>
                  </a:extLst>
                </a:gridCol>
                <a:gridCol w="1702318">
                  <a:extLst>
                    <a:ext uri="{9D8B030D-6E8A-4147-A177-3AD203B41FA5}">
                      <a16:colId xmlns:a16="http://schemas.microsoft.com/office/drawing/2014/main" val="621970041"/>
                    </a:ext>
                  </a:extLst>
                </a:gridCol>
              </a:tblGrid>
              <a:tr h="0">
                <a:tc>
                  <a:txBody>
                    <a:bodyPr/>
                    <a:lstStyle/>
                    <a:p>
                      <a:pPr marL="0" marR="0" indent="0" algn="just">
                        <a:spcBef>
                          <a:spcPts val="0"/>
                        </a:spcBef>
                        <a:spcAft>
                          <a:spcPts val="0"/>
                        </a:spcAft>
                      </a:pPr>
                      <a:r>
                        <a:rPr lang="en-US" sz="2000" dirty="0">
                          <a:effectLst/>
                        </a:rPr>
                        <a:t>Method</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a:effectLst/>
                        </a:rPr>
                        <a:t>Avg. WER</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62315269"/>
                  </a:ext>
                </a:extLst>
              </a:tr>
              <a:tr h="0">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Baseline</a:t>
                      </a:r>
                    </a:p>
                  </a:txBody>
                  <a:tcPr marL="68580" marR="68580" marT="0" marB="0"/>
                </a:tc>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13.67</a:t>
                      </a:r>
                    </a:p>
                  </a:txBody>
                  <a:tcPr marL="68580" marR="68580" marT="0" marB="0"/>
                </a:tc>
                <a:extLst>
                  <a:ext uri="{0D108BD9-81ED-4DB2-BD59-A6C34878D82A}">
                    <a16:rowId xmlns:a16="http://schemas.microsoft.com/office/drawing/2014/main" val="1494295908"/>
                  </a:ext>
                </a:extLst>
              </a:tr>
              <a:tr h="0">
                <a:tc>
                  <a:txBody>
                    <a:bodyPr/>
                    <a:lstStyle/>
                    <a:p>
                      <a:pPr marL="0" marR="0" indent="0" algn="just">
                        <a:spcBef>
                          <a:spcPts val="0"/>
                        </a:spcBef>
                        <a:spcAft>
                          <a:spcPts val="0"/>
                        </a:spcAft>
                      </a:pPr>
                      <a:r>
                        <a:rPr lang="en-US" sz="2000" dirty="0">
                          <a:effectLst/>
                        </a:rPr>
                        <a:t>CMMSE</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12.17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72920881"/>
                  </a:ext>
                </a:extLst>
              </a:tr>
            </a:tbl>
          </a:graphicData>
        </a:graphic>
      </p:graphicFrame>
    </p:spTree>
    <p:extLst>
      <p:ext uri="{BB962C8B-B14F-4D97-AF65-F5344CB8AC3E}">
        <p14:creationId xmlns:p14="http://schemas.microsoft.com/office/powerpoint/2010/main" val="1957464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Breakdown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01430"/>
              </p:ext>
            </p:extLst>
          </p:nvPr>
        </p:nvGraphicFramePr>
        <p:xfrm>
          <a:off x="1890943" y="2167833"/>
          <a:ext cx="6098677" cy="1219200"/>
        </p:xfrm>
        <a:graphic>
          <a:graphicData uri="http://schemas.openxmlformats.org/drawingml/2006/table">
            <a:tbl>
              <a:tblPr firstRow="1" firstCol="1" bandRow="1">
                <a:tableStyleId>{5C22544A-7EE6-4342-B048-85BDC9FD1C3A}</a:tableStyleId>
              </a:tblPr>
              <a:tblGrid>
                <a:gridCol w="4396359">
                  <a:extLst>
                    <a:ext uri="{9D8B030D-6E8A-4147-A177-3AD203B41FA5}">
                      <a16:colId xmlns:a16="http://schemas.microsoft.com/office/drawing/2014/main" val="2504294699"/>
                    </a:ext>
                  </a:extLst>
                </a:gridCol>
                <a:gridCol w="1702318">
                  <a:extLst>
                    <a:ext uri="{9D8B030D-6E8A-4147-A177-3AD203B41FA5}">
                      <a16:colId xmlns:a16="http://schemas.microsoft.com/office/drawing/2014/main" val="621970041"/>
                    </a:ext>
                  </a:extLst>
                </a:gridCol>
              </a:tblGrid>
              <a:tr h="0">
                <a:tc>
                  <a:txBody>
                    <a:bodyPr/>
                    <a:lstStyle/>
                    <a:p>
                      <a:pPr marL="0" marR="0" indent="0" algn="just">
                        <a:spcBef>
                          <a:spcPts val="0"/>
                        </a:spcBef>
                        <a:spcAft>
                          <a:spcPts val="0"/>
                        </a:spcAft>
                      </a:pPr>
                      <a:r>
                        <a:rPr lang="en-US" sz="2000" dirty="0">
                          <a:effectLst/>
                        </a:rPr>
                        <a:t>Method</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a:effectLst/>
                        </a:rPr>
                        <a:t>Avg. WER</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62315269"/>
                  </a:ext>
                </a:extLst>
              </a:tr>
              <a:tr h="0">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Baseline</a:t>
                      </a:r>
                    </a:p>
                  </a:txBody>
                  <a:tcPr marL="68580" marR="68580" marT="0" marB="0"/>
                </a:tc>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13.67</a:t>
                      </a:r>
                    </a:p>
                  </a:txBody>
                  <a:tcPr marL="68580" marR="68580" marT="0" marB="0"/>
                </a:tc>
                <a:extLst>
                  <a:ext uri="{0D108BD9-81ED-4DB2-BD59-A6C34878D82A}">
                    <a16:rowId xmlns:a16="http://schemas.microsoft.com/office/drawing/2014/main" val="1494295908"/>
                  </a:ext>
                </a:extLst>
              </a:tr>
              <a:tr h="0">
                <a:tc>
                  <a:txBody>
                    <a:bodyPr/>
                    <a:lstStyle/>
                    <a:p>
                      <a:pPr marL="0" marR="0" indent="0" algn="just">
                        <a:spcBef>
                          <a:spcPts val="0"/>
                        </a:spcBef>
                        <a:spcAft>
                          <a:spcPts val="0"/>
                        </a:spcAft>
                      </a:pPr>
                      <a:r>
                        <a:rPr lang="en-US" sz="2000" dirty="0">
                          <a:effectLst/>
                        </a:rPr>
                        <a:t>CMMSE</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12.17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72920881"/>
                  </a:ext>
                </a:extLst>
              </a:tr>
              <a:tr h="0">
                <a:tc>
                  <a:txBody>
                    <a:bodyPr/>
                    <a:lstStyle/>
                    <a:p>
                      <a:pPr marL="0" marR="0" indent="0" algn="just">
                        <a:spcBef>
                          <a:spcPts val="0"/>
                        </a:spcBef>
                        <a:spcAft>
                          <a:spcPts val="0"/>
                        </a:spcAft>
                      </a:pPr>
                      <a:r>
                        <a:rPr lang="en-US" sz="2000" dirty="0">
                          <a:effectLst/>
                        </a:rPr>
                        <a:t>+ IMCRA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11.66</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136738047"/>
                  </a:ext>
                </a:extLst>
              </a:tr>
            </a:tbl>
          </a:graphicData>
        </a:graphic>
      </p:graphicFrame>
    </p:spTree>
    <p:extLst>
      <p:ext uri="{BB962C8B-B14F-4D97-AF65-F5344CB8AC3E}">
        <p14:creationId xmlns:p14="http://schemas.microsoft.com/office/powerpoint/2010/main" val="3984991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Breakdown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3205127"/>
              </p:ext>
            </p:extLst>
          </p:nvPr>
        </p:nvGraphicFramePr>
        <p:xfrm>
          <a:off x="1890943" y="2167833"/>
          <a:ext cx="6098677" cy="1524000"/>
        </p:xfrm>
        <a:graphic>
          <a:graphicData uri="http://schemas.openxmlformats.org/drawingml/2006/table">
            <a:tbl>
              <a:tblPr firstRow="1" firstCol="1" bandRow="1">
                <a:tableStyleId>{5C22544A-7EE6-4342-B048-85BDC9FD1C3A}</a:tableStyleId>
              </a:tblPr>
              <a:tblGrid>
                <a:gridCol w="4396359">
                  <a:extLst>
                    <a:ext uri="{9D8B030D-6E8A-4147-A177-3AD203B41FA5}">
                      <a16:colId xmlns:a16="http://schemas.microsoft.com/office/drawing/2014/main" val="2504294699"/>
                    </a:ext>
                  </a:extLst>
                </a:gridCol>
                <a:gridCol w="1702318">
                  <a:extLst>
                    <a:ext uri="{9D8B030D-6E8A-4147-A177-3AD203B41FA5}">
                      <a16:colId xmlns:a16="http://schemas.microsoft.com/office/drawing/2014/main" val="621970041"/>
                    </a:ext>
                  </a:extLst>
                </a:gridCol>
              </a:tblGrid>
              <a:tr h="0">
                <a:tc>
                  <a:txBody>
                    <a:bodyPr/>
                    <a:lstStyle/>
                    <a:p>
                      <a:pPr marL="0" marR="0" indent="0" algn="just">
                        <a:spcBef>
                          <a:spcPts val="0"/>
                        </a:spcBef>
                        <a:spcAft>
                          <a:spcPts val="0"/>
                        </a:spcAft>
                      </a:pPr>
                      <a:r>
                        <a:rPr lang="en-US" sz="2000" dirty="0">
                          <a:effectLst/>
                        </a:rPr>
                        <a:t>Method</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a:effectLst/>
                        </a:rPr>
                        <a:t>Avg. WER</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62315269"/>
                  </a:ext>
                </a:extLst>
              </a:tr>
              <a:tr h="0">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Baseline</a:t>
                      </a:r>
                    </a:p>
                  </a:txBody>
                  <a:tcPr marL="68580" marR="68580" marT="0" marB="0"/>
                </a:tc>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13.67</a:t>
                      </a:r>
                    </a:p>
                  </a:txBody>
                  <a:tcPr marL="68580" marR="68580" marT="0" marB="0"/>
                </a:tc>
                <a:extLst>
                  <a:ext uri="{0D108BD9-81ED-4DB2-BD59-A6C34878D82A}">
                    <a16:rowId xmlns:a16="http://schemas.microsoft.com/office/drawing/2014/main" val="1494295908"/>
                  </a:ext>
                </a:extLst>
              </a:tr>
              <a:tr h="0">
                <a:tc>
                  <a:txBody>
                    <a:bodyPr/>
                    <a:lstStyle/>
                    <a:p>
                      <a:pPr marL="0" marR="0" indent="0" algn="just">
                        <a:spcBef>
                          <a:spcPts val="0"/>
                        </a:spcBef>
                        <a:spcAft>
                          <a:spcPts val="0"/>
                        </a:spcAft>
                      </a:pPr>
                      <a:r>
                        <a:rPr lang="en-US" sz="2000" dirty="0">
                          <a:effectLst/>
                        </a:rPr>
                        <a:t>CMMSE</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12.17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72920881"/>
                  </a:ext>
                </a:extLst>
              </a:tr>
              <a:tr h="0">
                <a:tc>
                  <a:txBody>
                    <a:bodyPr/>
                    <a:lstStyle/>
                    <a:p>
                      <a:pPr marL="0" marR="0" indent="0" algn="just">
                        <a:spcBef>
                          <a:spcPts val="0"/>
                        </a:spcBef>
                        <a:spcAft>
                          <a:spcPts val="0"/>
                        </a:spcAft>
                      </a:pPr>
                      <a:r>
                        <a:rPr lang="en-US" sz="2000" dirty="0">
                          <a:effectLst/>
                        </a:rPr>
                        <a:t>+ IMCRA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11.66</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136738047"/>
                  </a:ext>
                </a:extLst>
              </a:tr>
              <a:tr h="0">
                <a:tc>
                  <a:txBody>
                    <a:bodyPr/>
                    <a:lstStyle/>
                    <a:p>
                      <a:pPr marL="0" marR="0" indent="0" algn="just">
                        <a:spcBef>
                          <a:spcPts val="0"/>
                        </a:spcBef>
                        <a:spcAft>
                          <a:spcPts val="0"/>
                        </a:spcAft>
                      </a:pPr>
                      <a:r>
                        <a:rPr lang="en-US" sz="2000" dirty="0">
                          <a:effectLst/>
                        </a:rPr>
                        <a:t>  +OMLSA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10.99</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91842278"/>
                  </a:ext>
                </a:extLst>
              </a:tr>
            </a:tbl>
          </a:graphicData>
        </a:graphic>
      </p:graphicFrame>
    </p:spTree>
    <p:extLst>
      <p:ext uri="{BB962C8B-B14F-4D97-AF65-F5344CB8AC3E}">
        <p14:creationId xmlns:p14="http://schemas.microsoft.com/office/powerpoint/2010/main" val="579806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Breakdown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4825604"/>
              </p:ext>
            </p:extLst>
          </p:nvPr>
        </p:nvGraphicFramePr>
        <p:xfrm>
          <a:off x="1890943" y="2167833"/>
          <a:ext cx="6098677" cy="1828800"/>
        </p:xfrm>
        <a:graphic>
          <a:graphicData uri="http://schemas.openxmlformats.org/drawingml/2006/table">
            <a:tbl>
              <a:tblPr firstRow="1" firstCol="1" bandRow="1">
                <a:tableStyleId>{5C22544A-7EE6-4342-B048-85BDC9FD1C3A}</a:tableStyleId>
              </a:tblPr>
              <a:tblGrid>
                <a:gridCol w="4396359">
                  <a:extLst>
                    <a:ext uri="{9D8B030D-6E8A-4147-A177-3AD203B41FA5}">
                      <a16:colId xmlns:a16="http://schemas.microsoft.com/office/drawing/2014/main" val="2504294699"/>
                    </a:ext>
                  </a:extLst>
                </a:gridCol>
                <a:gridCol w="1702318">
                  <a:extLst>
                    <a:ext uri="{9D8B030D-6E8A-4147-A177-3AD203B41FA5}">
                      <a16:colId xmlns:a16="http://schemas.microsoft.com/office/drawing/2014/main" val="621970041"/>
                    </a:ext>
                  </a:extLst>
                </a:gridCol>
              </a:tblGrid>
              <a:tr h="0">
                <a:tc>
                  <a:txBody>
                    <a:bodyPr/>
                    <a:lstStyle/>
                    <a:p>
                      <a:pPr marL="0" marR="0" indent="0" algn="just">
                        <a:spcBef>
                          <a:spcPts val="0"/>
                        </a:spcBef>
                        <a:spcAft>
                          <a:spcPts val="0"/>
                        </a:spcAft>
                      </a:pPr>
                      <a:r>
                        <a:rPr lang="en-US" sz="2000" dirty="0">
                          <a:effectLst/>
                        </a:rPr>
                        <a:t>Method</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a:effectLst/>
                        </a:rPr>
                        <a:t>Avg. WER</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62315269"/>
                  </a:ext>
                </a:extLst>
              </a:tr>
              <a:tr h="0">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Baseline</a:t>
                      </a:r>
                    </a:p>
                  </a:txBody>
                  <a:tcPr marL="68580" marR="68580" marT="0" marB="0"/>
                </a:tc>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13.67</a:t>
                      </a:r>
                    </a:p>
                  </a:txBody>
                  <a:tcPr marL="68580" marR="68580" marT="0" marB="0"/>
                </a:tc>
                <a:extLst>
                  <a:ext uri="{0D108BD9-81ED-4DB2-BD59-A6C34878D82A}">
                    <a16:rowId xmlns:a16="http://schemas.microsoft.com/office/drawing/2014/main" val="1494295908"/>
                  </a:ext>
                </a:extLst>
              </a:tr>
              <a:tr h="0">
                <a:tc>
                  <a:txBody>
                    <a:bodyPr/>
                    <a:lstStyle/>
                    <a:p>
                      <a:pPr marL="0" marR="0" indent="0" algn="just">
                        <a:spcBef>
                          <a:spcPts val="0"/>
                        </a:spcBef>
                        <a:spcAft>
                          <a:spcPts val="0"/>
                        </a:spcAft>
                      </a:pPr>
                      <a:r>
                        <a:rPr lang="en-US" sz="2000" dirty="0">
                          <a:effectLst/>
                        </a:rPr>
                        <a:t>CMMSE</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12.17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72920881"/>
                  </a:ext>
                </a:extLst>
              </a:tr>
              <a:tr h="0">
                <a:tc>
                  <a:txBody>
                    <a:bodyPr/>
                    <a:lstStyle/>
                    <a:p>
                      <a:pPr marL="0" marR="0" indent="0" algn="just">
                        <a:spcBef>
                          <a:spcPts val="0"/>
                        </a:spcBef>
                        <a:spcAft>
                          <a:spcPts val="0"/>
                        </a:spcAft>
                      </a:pPr>
                      <a:r>
                        <a:rPr lang="en-US" sz="2000" dirty="0">
                          <a:effectLst/>
                        </a:rPr>
                        <a:t>+ IMCRA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11.66</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136738047"/>
                  </a:ext>
                </a:extLst>
              </a:tr>
              <a:tr h="0">
                <a:tc>
                  <a:txBody>
                    <a:bodyPr/>
                    <a:lstStyle/>
                    <a:p>
                      <a:pPr marL="0" marR="0" indent="0" algn="just">
                        <a:spcBef>
                          <a:spcPts val="0"/>
                        </a:spcBef>
                        <a:spcAft>
                          <a:spcPts val="0"/>
                        </a:spcAft>
                      </a:pPr>
                      <a:r>
                        <a:rPr lang="en-US" sz="2000" dirty="0">
                          <a:effectLst/>
                        </a:rPr>
                        <a:t>  +OMLSA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10.99</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91842278"/>
                  </a:ext>
                </a:extLst>
              </a:tr>
              <a:tr h="0">
                <a:tc>
                  <a:txBody>
                    <a:bodyPr/>
                    <a:lstStyle/>
                    <a:p>
                      <a:pPr marL="0" marR="0" indent="0" algn="just">
                        <a:spcBef>
                          <a:spcPts val="0"/>
                        </a:spcBef>
                        <a:spcAft>
                          <a:spcPts val="0"/>
                        </a:spcAft>
                      </a:pPr>
                      <a:r>
                        <a:rPr lang="en-US" sz="2000">
                          <a:effectLst/>
                        </a:rPr>
                        <a:t>      +refined prior SNR</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10.87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945159929"/>
                  </a:ext>
                </a:extLst>
              </a:tr>
            </a:tbl>
          </a:graphicData>
        </a:graphic>
      </p:graphicFrame>
    </p:spTree>
    <p:extLst>
      <p:ext uri="{BB962C8B-B14F-4D97-AF65-F5344CB8AC3E}">
        <p14:creationId xmlns:p14="http://schemas.microsoft.com/office/powerpoint/2010/main" val="2360678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Breakdown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1606456"/>
              </p:ext>
            </p:extLst>
          </p:nvPr>
        </p:nvGraphicFramePr>
        <p:xfrm>
          <a:off x="1890943" y="2167833"/>
          <a:ext cx="6098677" cy="2438400"/>
        </p:xfrm>
        <a:graphic>
          <a:graphicData uri="http://schemas.openxmlformats.org/drawingml/2006/table">
            <a:tbl>
              <a:tblPr firstRow="1" firstCol="1" bandRow="1">
                <a:tableStyleId>{5C22544A-7EE6-4342-B048-85BDC9FD1C3A}</a:tableStyleId>
              </a:tblPr>
              <a:tblGrid>
                <a:gridCol w="4396359">
                  <a:extLst>
                    <a:ext uri="{9D8B030D-6E8A-4147-A177-3AD203B41FA5}">
                      <a16:colId xmlns:a16="http://schemas.microsoft.com/office/drawing/2014/main" val="2504294699"/>
                    </a:ext>
                  </a:extLst>
                </a:gridCol>
                <a:gridCol w="1702318">
                  <a:extLst>
                    <a:ext uri="{9D8B030D-6E8A-4147-A177-3AD203B41FA5}">
                      <a16:colId xmlns:a16="http://schemas.microsoft.com/office/drawing/2014/main" val="621970041"/>
                    </a:ext>
                  </a:extLst>
                </a:gridCol>
              </a:tblGrid>
              <a:tr h="0">
                <a:tc>
                  <a:txBody>
                    <a:bodyPr/>
                    <a:lstStyle/>
                    <a:p>
                      <a:pPr marL="0" marR="0" indent="0" algn="just">
                        <a:spcBef>
                          <a:spcPts val="0"/>
                        </a:spcBef>
                        <a:spcAft>
                          <a:spcPts val="0"/>
                        </a:spcAft>
                      </a:pPr>
                      <a:r>
                        <a:rPr lang="en-US" sz="2000" dirty="0">
                          <a:effectLst/>
                        </a:rPr>
                        <a:t>Method</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a:effectLst/>
                        </a:rPr>
                        <a:t>Avg. WER</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62315269"/>
                  </a:ext>
                </a:extLst>
              </a:tr>
              <a:tr h="0">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Baseline</a:t>
                      </a:r>
                    </a:p>
                  </a:txBody>
                  <a:tcPr marL="68580" marR="68580" marT="0" marB="0"/>
                </a:tc>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13.67</a:t>
                      </a:r>
                    </a:p>
                  </a:txBody>
                  <a:tcPr marL="68580" marR="68580" marT="0" marB="0"/>
                </a:tc>
                <a:extLst>
                  <a:ext uri="{0D108BD9-81ED-4DB2-BD59-A6C34878D82A}">
                    <a16:rowId xmlns:a16="http://schemas.microsoft.com/office/drawing/2014/main" val="1494295908"/>
                  </a:ext>
                </a:extLst>
              </a:tr>
              <a:tr h="0">
                <a:tc>
                  <a:txBody>
                    <a:bodyPr/>
                    <a:lstStyle/>
                    <a:p>
                      <a:pPr marL="0" marR="0" indent="0" algn="just">
                        <a:spcBef>
                          <a:spcPts val="0"/>
                        </a:spcBef>
                        <a:spcAft>
                          <a:spcPts val="0"/>
                        </a:spcAft>
                      </a:pPr>
                      <a:r>
                        <a:rPr lang="en-US" sz="2000" dirty="0">
                          <a:effectLst/>
                        </a:rPr>
                        <a:t>CMMSE</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12.17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72920881"/>
                  </a:ext>
                </a:extLst>
              </a:tr>
              <a:tr h="0">
                <a:tc>
                  <a:txBody>
                    <a:bodyPr/>
                    <a:lstStyle/>
                    <a:p>
                      <a:pPr marL="0" marR="0" indent="0" algn="just">
                        <a:spcBef>
                          <a:spcPts val="0"/>
                        </a:spcBef>
                        <a:spcAft>
                          <a:spcPts val="0"/>
                        </a:spcAft>
                      </a:pPr>
                      <a:r>
                        <a:rPr lang="en-US" sz="2000" dirty="0">
                          <a:effectLst/>
                        </a:rPr>
                        <a:t>+ IMCRA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11.66</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136738047"/>
                  </a:ext>
                </a:extLst>
              </a:tr>
              <a:tr h="0">
                <a:tc>
                  <a:txBody>
                    <a:bodyPr/>
                    <a:lstStyle/>
                    <a:p>
                      <a:pPr marL="0" marR="0" indent="0" algn="just">
                        <a:spcBef>
                          <a:spcPts val="0"/>
                        </a:spcBef>
                        <a:spcAft>
                          <a:spcPts val="0"/>
                        </a:spcAft>
                      </a:pPr>
                      <a:r>
                        <a:rPr lang="en-US" sz="2000" dirty="0">
                          <a:effectLst/>
                        </a:rPr>
                        <a:t>  +OMLSA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10.99</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91842278"/>
                  </a:ext>
                </a:extLst>
              </a:tr>
              <a:tr h="0">
                <a:tc>
                  <a:txBody>
                    <a:bodyPr/>
                    <a:lstStyle/>
                    <a:p>
                      <a:pPr marL="0" marR="0" indent="0" algn="just">
                        <a:spcBef>
                          <a:spcPts val="0"/>
                        </a:spcBef>
                        <a:spcAft>
                          <a:spcPts val="0"/>
                        </a:spcAft>
                      </a:pPr>
                      <a:r>
                        <a:rPr lang="en-US" sz="2000">
                          <a:effectLst/>
                        </a:rPr>
                        <a:t>      +refined prior SNR</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10.87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945159929"/>
                  </a:ext>
                </a:extLst>
              </a:tr>
              <a:tr h="0">
                <a:tc>
                  <a:txBody>
                    <a:bodyPr/>
                    <a:lstStyle/>
                    <a:p>
                      <a:pPr marL="0" marR="0" indent="0" algn="just">
                        <a:spcBef>
                          <a:spcPts val="0"/>
                        </a:spcBef>
                        <a:spcAft>
                          <a:spcPts val="0"/>
                        </a:spcAft>
                      </a:pPr>
                      <a:r>
                        <a:rPr lang="en-US" sz="2000">
                          <a:effectLst/>
                        </a:rPr>
                        <a:t>  -OMLSA    +gain smoothing  </a:t>
                      </a:r>
                      <a:endParaRPr lang="en-US" sz="2400">
                        <a:effectLst/>
                      </a:endParaRPr>
                    </a:p>
                    <a:p>
                      <a:pPr marL="0" marR="0" indent="0" algn="just">
                        <a:spcBef>
                          <a:spcPts val="0"/>
                        </a:spcBef>
                        <a:spcAft>
                          <a:spcPts val="0"/>
                        </a:spcAft>
                      </a:pPr>
                      <a:r>
                        <a:rPr lang="en-US" sz="2000">
                          <a:effectLst/>
                        </a:rPr>
                        <a:t>(1-stage ICMMSE)</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10.74</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79555182"/>
                  </a:ext>
                </a:extLst>
              </a:tr>
            </a:tbl>
          </a:graphicData>
        </a:graphic>
      </p:graphicFrame>
    </p:spTree>
    <p:extLst>
      <p:ext uri="{BB962C8B-B14F-4D97-AF65-F5344CB8AC3E}">
        <p14:creationId xmlns:p14="http://schemas.microsoft.com/office/powerpoint/2010/main" val="1041387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Breakdown</a:t>
            </a:r>
          </a:p>
        </p:txBody>
      </p:sp>
      <p:graphicFrame>
        <p:nvGraphicFramePr>
          <p:cNvPr id="5" name="Content Placeholder 4"/>
          <p:cNvGraphicFramePr>
            <a:graphicFrameLocks noGrp="1"/>
          </p:cNvGraphicFramePr>
          <p:nvPr>
            <p:ph idx="1"/>
          </p:nvPr>
        </p:nvGraphicFramePr>
        <p:xfrm>
          <a:off x="1890943" y="2167833"/>
          <a:ext cx="6098677" cy="3352800"/>
        </p:xfrm>
        <a:graphic>
          <a:graphicData uri="http://schemas.openxmlformats.org/drawingml/2006/table">
            <a:tbl>
              <a:tblPr firstRow="1" firstCol="1" bandRow="1">
                <a:tableStyleId>{5C22544A-7EE6-4342-B048-85BDC9FD1C3A}</a:tableStyleId>
              </a:tblPr>
              <a:tblGrid>
                <a:gridCol w="4396359">
                  <a:extLst>
                    <a:ext uri="{9D8B030D-6E8A-4147-A177-3AD203B41FA5}">
                      <a16:colId xmlns:a16="http://schemas.microsoft.com/office/drawing/2014/main" val="2504294699"/>
                    </a:ext>
                  </a:extLst>
                </a:gridCol>
                <a:gridCol w="1702318">
                  <a:extLst>
                    <a:ext uri="{9D8B030D-6E8A-4147-A177-3AD203B41FA5}">
                      <a16:colId xmlns:a16="http://schemas.microsoft.com/office/drawing/2014/main" val="621970041"/>
                    </a:ext>
                  </a:extLst>
                </a:gridCol>
              </a:tblGrid>
              <a:tr h="0">
                <a:tc>
                  <a:txBody>
                    <a:bodyPr/>
                    <a:lstStyle/>
                    <a:p>
                      <a:pPr marL="0" marR="0" indent="0" algn="just">
                        <a:spcBef>
                          <a:spcPts val="0"/>
                        </a:spcBef>
                        <a:spcAft>
                          <a:spcPts val="0"/>
                        </a:spcAft>
                      </a:pPr>
                      <a:r>
                        <a:rPr lang="en-US" sz="2000" dirty="0">
                          <a:effectLst/>
                        </a:rPr>
                        <a:t>Method</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a:effectLst/>
                        </a:rPr>
                        <a:t>Avg. WER</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62315269"/>
                  </a:ext>
                </a:extLst>
              </a:tr>
              <a:tr h="0">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Baseline</a:t>
                      </a:r>
                    </a:p>
                  </a:txBody>
                  <a:tcPr marL="68580" marR="68580" marT="0" marB="0"/>
                </a:tc>
                <a:tc>
                  <a:txBody>
                    <a:bodyPr/>
                    <a:lstStyle/>
                    <a:p>
                      <a:pPr marL="0" marR="0" indent="0" algn="just">
                        <a:spcBef>
                          <a:spcPts val="0"/>
                        </a:spcBef>
                        <a:spcAft>
                          <a:spcPts val="0"/>
                        </a:spcAft>
                      </a:pPr>
                      <a:r>
                        <a:rPr lang="en-US" sz="2000" dirty="0">
                          <a:effectLst/>
                          <a:latin typeface="Times New Roman" panose="02020603050405020304" pitchFamily="18" charset="0"/>
                          <a:ea typeface="SimSun" panose="02010600030101010101" pitchFamily="2" charset="-122"/>
                        </a:rPr>
                        <a:t>13.67</a:t>
                      </a:r>
                    </a:p>
                  </a:txBody>
                  <a:tcPr marL="68580" marR="68580" marT="0" marB="0"/>
                </a:tc>
                <a:extLst>
                  <a:ext uri="{0D108BD9-81ED-4DB2-BD59-A6C34878D82A}">
                    <a16:rowId xmlns:a16="http://schemas.microsoft.com/office/drawing/2014/main" val="1494295908"/>
                  </a:ext>
                </a:extLst>
              </a:tr>
              <a:tr h="0">
                <a:tc>
                  <a:txBody>
                    <a:bodyPr/>
                    <a:lstStyle/>
                    <a:p>
                      <a:pPr marL="0" marR="0" indent="0" algn="just">
                        <a:spcBef>
                          <a:spcPts val="0"/>
                        </a:spcBef>
                        <a:spcAft>
                          <a:spcPts val="0"/>
                        </a:spcAft>
                      </a:pPr>
                      <a:r>
                        <a:rPr lang="en-US" sz="2000" dirty="0">
                          <a:effectLst/>
                        </a:rPr>
                        <a:t>CMMSE</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12.17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172920881"/>
                  </a:ext>
                </a:extLst>
              </a:tr>
              <a:tr h="0">
                <a:tc>
                  <a:txBody>
                    <a:bodyPr/>
                    <a:lstStyle/>
                    <a:p>
                      <a:pPr marL="0" marR="0" indent="0" algn="just">
                        <a:spcBef>
                          <a:spcPts val="0"/>
                        </a:spcBef>
                        <a:spcAft>
                          <a:spcPts val="0"/>
                        </a:spcAft>
                      </a:pPr>
                      <a:r>
                        <a:rPr lang="en-US" sz="2000" dirty="0">
                          <a:effectLst/>
                        </a:rPr>
                        <a:t>+ IMCRA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11.66</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136738047"/>
                  </a:ext>
                </a:extLst>
              </a:tr>
              <a:tr h="0">
                <a:tc>
                  <a:txBody>
                    <a:bodyPr/>
                    <a:lstStyle/>
                    <a:p>
                      <a:pPr marL="0" marR="0" indent="0" algn="just">
                        <a:spcBef>
                          <a:spcPts val="0"/>
                        </a:spcBef>
                        <a:spcAft>
                          <a:spcPts val="0"/>
                        </a:spcAft>
                      </a:pPr>
                      <a:r>
                        <a:rPr lang="en-US" sz="2000" dirty="0">
                          <a:effectLst/>
                        </a:rPr>
                        <a:t>  +OMLSA</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10.99</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91842278"/>
                  </a:ext>
                </a:extLst>
              </a:tr>
              <a:tr h="0">
                <a:tc>
                  <a:txBody>
                    <a:bodyPr/>
                    <a:lstStyle/>
                    <a:p>
                      <a:pPr marL="0" marR="0" indent="0" algn="just">
                        <a:spcBef>
                          <a:spcPts val="0"/>
                        </a:spcBef>
                        <a:spcAft>
                          <a:spcPts val="0"/>
                        </a:spcAft>
                      </a:pPr>
                      <a:r>
                        <a:rPr lang="en-US" sz="2000">
                          <a:effectLst/>
                        </a:rPr>
                        <a:t>      +refined prior SNR</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10.87</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945159929"/>
                  </a:ext>
                </a:extLst>
              </a:tr>
              <a:tr h="0">
                <a:tc>
                  <a:txBody>
                    <a:bodyPr/>
                    <a:lstStyle/>
                    <a:p>
                      <a:pPr marL="0" marR="0" indent="0" algn="just">
                        <a:spcBef>
                          <a:spcPts val="0"/>
                        </a:spcBef>
                        <a:spcAft>
                          <a:spcPts val="0"/>
                        </a:spcAft>
                      </a:pPr>
                      <a:r>
                        <a:rPr lang="en-US" sz="2000">
                          <a:effectLst/>
                        </a:rPr>
                        <a:t>  -OMLSA    +gain smoothing  </a:t>
                      </a:r>
                      <a:endParaRPr lang="en-US" sz="2400">
                        <a:effectLst/>
                      </a:endParaRPr>
                    </a:p>
                    <a:p>
                      <a:pPr marL="0" marR="0" indent="0" algn="just">
                        <a:spcBef>
                          <a:spcPts val="0"/>
                        </a:spcBef>
                        <a:spcAft>
                          <a:spcPts val="0"/>
                        </a:spcAft>
                      </a:pPr>
                      <a:r>
                        <a:rPr lang="en-US" sz="2000">
                          <a:effectLst/>
                        </a:rPr>
                        <a:t>(1-stage ICMMSE)</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10.74</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79555182"/>
                  </a:ext>
                </a:extLst>
              </a:tr>
              <a:tr h="0">
                <a:tc>
                  <a:txBody>
                    <a:bodyPr/>
                    <a:lstStyle/>
                    <a:p>
                      <a:pPr marL="0" marR="0" indent="0" algn="just">
                        <a:spcBef>
                          <a:spcPts val="0"/>
                        </a:spcBef>
                        <a:spcAft>
                          <a:spcPts val="0"/>
                        </a:spcAft>
                      </a:pPr>
                      <a:r>
                        <a:rPr lang="en-US" sz="2000">
                          <a:effectLst/>
                        </a:rPr>
                        <a:t>                                +2nd stage processing </a:t>
                      </a:r>
                      <a:endParaRPr lang="en-US" sz="2400">
                        <a:effectLst/>
                      </a:endParaRPr>
                    </a:p>
                    <a:p>
                      <a:pPr marL="0" marR="0" indent="0" algn="just">
                        <a:spcBef>
                          <a:spcPts val="0"/>
                        </a:spcBef>
                        <a:spcAft>
                          <a:spcPts val="0"/>
                        </a:spcAft>
                      </a:pPr>
                      <a:r>
                        <a:rPr lang="en-US" sz="2000">
                          <a:effectLst/>
                        </a:rPr>
                        <a:t>(2-stage ICMMSE)</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just">
                        <a:spcBef>
                          <a:spcPts val="0"/>
                        </a:spcBef>
                        <a:spcAft>
                          <a:spcPts val="0"/>
                        </a:spcAft>
                      </a:pPr>
                      <a:r>
                        <a:rPr lang="en-US" sz="2000" dirty="0">
                          <a:effectLst/>
                        </a:rPr>
                        <a:t>10.19</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311453035"/>
                  </a:ext>
                </a:extLst>
              </a:tr>
            </a:tbl>
          </a:graphicData>
        </a:graphic>
      </p:graphicFrame>
    </p:spTree>
    <p:extLst>
      <p:ext uri="{BB962C8B-B14F-4D97-AF65-F5344CB8AC3E}">
        <p14:creationId xmlns:p14="http://schemas.microsoft.com/office/powerpoint/2010/main" val="6898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Chime 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21860946"/>
              </p:ext>
            </p:extLst>
          </p:nvPr>
        </p:nvGraphicFramePr>
        <p:xfrm>
          <a:off x="979495" y="2195594"/>
          <a:ext cx="4533539" cy="2133600"/>
        </p:xfrm>
        <a:graphic>
          <a:graphicData uri="http://schemas.openxmlformats.org/drawingml/2006/table">
            <a:tbl>
              <a:tblPr firstRow="1" firstCol="1" bandRow="1">
                <a:tableStyleId>{5C22544A-7EE6-4342-B048-85BDC9FD1C3A}</a:tableStyleId>
              </a:tblPr>
              <a:tblGrid>
                <a:gridCol w="1274255">
                  <a:extLst>
                    <a:ext uri="{9D8B030D-6E8A-4147-A177-3AD203B41FA5}">
                      <a16:colId xmlns:a16="http://schemas.microsoft.com/office/drawing/2014/main" val="1326641085"/>
                    </a:ext>
                  </a:extLst>
                </a:gridCol>
                <a:gridCol w="1096134">
                  <a:extLst>
                    <a:ext uri="{9D8B030D-6E8A-4147-A177-3AD203B41FA5}">
                      <a16:colId xmlns:a16="http://schemas.microsoft.com/office/drawing/2014/main" val="3051892998"/>
                    </a:ext>
                  </a:extLst>
                </a:gridCol>
                <a:gridCol w="1081575">
                  <a:extLst>
                    <a:ext uri="{9D8B030D-6E8A-4147-A177-3AD203B41FA5}">
                      <a16:colId xmlns:a16="http://schemas.microsoft.com/office/drawing/2014/main" val="2621924437"/>
                    </a:ext>
                  </a:extLst>
                </a:gridCol>
                <a:gridCol w="1081575">
                  <a:extLst>
                    <a:ext uri="{9D8B030D-6E8A-4147-A177-3AD203B41FA5}">
                      <a16:colId xmlns:a16="http://schemas.microsoft.com/office/drawing/2014/main" val="2269918555"/>
                    </a:ext>
                  </a:extLst>
                </a:gridCol>
              </a:tblGrid>
              <a:tr h="251978">
                <a:tc>
                  <a:txBody>
                    <a:bodyPr/>
                    <a:lstStyle/>
                    <a:p>
                      <a:pPr marL="0" marR="0">
                        <a:spcBef>
                          <a:spcPts val="0"/>
                        </a:spcBef>
                        <a:spcAft>
                          <a:spcPts val="0"/>
                        </a:spcAft>
                      </a:pPr>
                      <a:r>
                        <a:rPr lang="en-US" sz="2000" dirty="0">
                          <a:effectLst/>
                        </a:rPr>
                        <a:t>Model FE</a:t>
                      </a:r>
                      <a:endParaRPr lang="en-US" sz="2000" dirty="0">
                        <a:effectLst/>
                        <a:latin typeface="Calibri" panose="020F0502020204030204" pitchFamily="34" charset="0"/>
                        <a:ea typeface="DengXian" panose="02010600030101010101" pitchFamily="2" charset="-122"/>
                      </a:endParaRPr>
                    </a:p>
                  </a:txBody>
                  <a:tcPr marL="68580" marR="68580" marT="0" marB="0" anchor="b"/>
                </a:tc>
                <a:tc>
                  <a:txBody>
                    <a:bodyPr/>
                    <a:lstStyle/>
                    <a:p>
                      <a:pPr marL="0" marR="0">
                        <a:spcBef>
                          <a:spcPts val="0"/>
                        </a:spcBef>
                        <a:spcAft>
                          <a:spcPts val="0"/>
                        </a:spcAft>
                      </a:pPr>
                      <a:r>
                        <a:rPr lang="en-US" sz="2000" dirty="0">
                          <a:effectLst/>
                        </a:rPr>
                        <a:t>Test</a:t>
                      </a:r>
                      <a:endParaRPr lang="en-US" sz="2000" dirty="0">
                        <a:effectLst/>
                        <a:latin typeface="Calibri" panose="020F0502020204030204" pitchFamily="34" charset="0"/>
                        <a:ea typeface="DengXian" panose="02010600030101010101" pitchFamily="2" charset="-122"/>
                      </a:endParaRPr>
                    </a:p>
                  </a:txBody>
                  <a:tcPr marL="68580" marR="68580" marT="0" marB="0" anchor="b"/>
                </a:tc>
                <a:tc>
                  <a:txBody>
                    <a:bodyPr/>
                    <a:lstStyle/>
                    <a:p>
                      <a:pPr marL="0" marR="0">
                        <a:spcBef>
                          <a:spcPts val="0"/>
                        </a:spcBef>
                        <a:spcAft>
                          <a:spcPts val="0"/>
                        </a:spcAft>
                      </a:pPr>
                      <a:r>
                        <a:rPr lang="en-US" sz="2000">
                          <a:effectLst/>
                        </a:rPr>
                        <a:t>Real</a:t>
                      </a:r>
                      <a:endParaRPr lang="en-US" sz="2000">
                        <a:effectLst/>
                        <a:latin typeface="Calibri" panose="020F0502020204030204" pitchFamily="34" charset="0"/>
                        <a:ea typeface="DengXian" panose="02010600030101010101" pitchFamily="2" charset="-122"/>
                      </a:endParaRPr>
                    </a:p>
                  </a:txBody>
                  <a:tcPr marL="68580" marR="68580" marT="0" marB="0" anchor="b"/>
                </a:tc>
                <a:tc>
                  <a:txBody>
                    <a:bodyPr/>
                    <a:lstStyle/>
                    <a:p>
                      <a:pPr marL="0" marR="0">
                        <a:spcBef>
                          <a:spcPts val="0"/>
                        </a:spcBef>
                        <a:spcAft>
                          <a:spcPts val="0"/>
                        </a:spcAft>
                      </a:pPr>
                      <a:r>
                        <a:rPr lang="en-US" sz="2000">
                          <a:effectLst/>
                        </a:rPr>
                        <a:t>Simulate</a:t>
                      </a:r>
                      <a:endParaRPr lang="en-US" sz="2000">
                        <a:effectLst/>
                        <a:latin typeface="Calibri" panose="020F0502020204030204" pitchFamily="34" charset="0"/>
                        <a:ea typeface="DengXian" panose="02010600030101010101" pitchFamily="2" charset="-122"/>
                      </a:endParaRPr>
                    </a:p>
                  </a:txBody>
                  <a:tcPr marL="68580" marR="68580" marT="0" marB="0" anchor="b"/>
                </a:tc>
                <a:extLst>
                  <a:ext uri="{0D108BD9-81ED-4DB2-BD59-A6C34878D82A}">
                    <a16:rowId xmlns:a16="http://schemas.microsoft.com/office/drawing/2014/main" val="3684406785"/>
                  </a:ext>
                </a:extLst>
              </a:tr>
              <a:tr h="251978">
                <a:tc>
                  <a:txBody>
                    <a:bodyPr/>
                    <a:lstStyle/>
                    <a:p>
                      <a:pPr marL="0" marR="0">
                        <a:spcBef>
                          <a:spcPts val="0"/>
                        </a:spcBef>
                        <a:spcAft>
                          <a:spcPts val="0"/>
                        </a:spcAft>
                      </a:pPr>
                      <a:r>
                        <a:rPr lang="en-US" sz="2000" dirty="0">
                          <a:effectLst/>
                        </a:rPr>
                        <a:t>Baseline </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Clean</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7.56</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a:effectLst/>
                        </a:rPr>
                        <a:t>N/A</a:t>
                      </a:r>
                      <a:endParaRPr lang="en-US" sz="2000">
                        <a:effectLst/>
                        <a:latin typeface="Calibri" panose="020F0502020204030204" pitchFamily="34" charset="0"/>
                        <a:ea typeface="DengXian" panose="02010600030101010101" pitchFamily="2" charset="-122"/>
                      </a:endParaRPr>
                    </a:p>
                  </a:txBody>
                  <a:tcPr marL="68580" marR="68580" marT="0" marB="0" anchor="ctr"/>
                </a:tc>
                <a:extLst>
                  <a:ext uri="{0D108BD9-81ED-4DB2-BD59-A6C34878D82A}">
                    <a16:rowId xmlns:a16="http://schemas.microsoft.com/office/drawing/2014/main" val="3770586706"/>
                  </a:ext>
                </a:extLst>
              </a:tr>
              <a:tr h="251978">
                <a:tc>
                  <a:txBody>
                    <a:bodyPr/>
                    <a:lstStyle/>
                    <a:p>
                      <a:pPr marL="0" marR="0">
                        <a:spcBef>
                          <a:spcPts val="0"/>
                        </a:spcBef>
                        <a:spcAft>
                          <a:spcPts val="0"/>
                        </a:spcAft>
                      </a:pPr>
                      <a:r>
                        <a:rPr lang="en-US" sz="2000">
                          <a:effectLst/>
                        </a:rPr>
                        <a:t>CMMSE </a:t>
                      </a:r>
                      <a:endParaRPr lang="en-US" sz="2000">
                        <a:effectLst/>
                        <a:latin typeface="Calibri" panose="020F0502020204030204" pitchFamily="34" charset="0"/>
                        <a:ea typeface="DengXian" panose="02010600030101010101" pitchFamily="2" charset="-122"/>
                      </a:endParaRPr>
                    </a:p>
                  </a:txBody>
                  <a:tcPr marL="68580" marR="68580" marT="0" marB="0" anchor="b"/>
                </a:tc>
                <a:tc>
                  <a:txBody>
                    <a:bodyPr/>
                    <a:lstStyle/>
                    <a:p>
                      <a:pPr marL="0" marR="0" algn="ctr">
                        <a:spcBef>
                          <a:spcPts val="0"/>
                        </a:spcBef>
                        <a:spcAft>
                          <a:spcPts val="0"/>
                        </a:spcAft>
                      </a:pPr>
                      <a:r>
                        <a:rPr lang="en-US" sz="2000">
                          <a:effectLst/>
                        </a:rPr>
                        <a:t>Clean</a:t>
                      </a:r>
                      <a:endParaRPr lang="en-US" sz="200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7.64</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a:effectLst/>
                        </a:rPr>
                        <a:t>N/A</a:t>
                      </a:r>
                      <a:endParaRPr lang="en-US" sz="2000">
                        <a:effectLst/>
                        <a:latin typeface="Calibri" panose="020F0502020204030204" pitchFamily="34" charset="0"/>
                        <a:ea typeface="DengXian" panose="02010600030101010101" pitchFamily="2" charset="-122"/>
                      </a:endParaRPr>
                    </a:p>
                  </a:txBody>
                  <a:tcPr marL="68580" marR="68580" marT="0" marB="0" anchor="ctr"/>
                </a:tc>
                <a:extLst>
                  <a:ext uri="{0D108BD9-81ED-4DB2-BD59-A6C34878D82A}">
                    <a16:rowId xmlns:a16="http://schemas.microsoft.com/office/drawing/2014/main" val="4241365281"/>
                  </a:ext>
                </a:extLst>
              </a:tr>
              <a:tr h="251978">
                <a:tc>
                  <a:txBody>
                    <a:bodyPr/>
                    <a:lstStyle/>
                    <a:p>
                      <a:pPr marL="0" marR="0">
                        <a:spcBef>
                          <a:spcPts val="0"/>
                        </a:spcBef>
                        <a:spcAft>
                          <a:spcPts val="0"/>
                        </a:spcAft>
                      </a:pPr>
                      <a:r>
                        <a:rPr lang="en-US" sz="2000">
                          <a:effectLst/>
                        </a:rPr>
                        <a:t>ICMMSE</a:t>
                      </a:r>
                      <a:endParaRPr lang="en-US" sz="200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Clean</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a:effectLst/>
                        </a:rPr>
                        <a:t>7.41</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a:effectLst/>
                        </a:rPr>
                        <a:t>N/A</a:t>
                      </a:r>
                      <a:endParaRPr lang="en-US" sz="2000">
                        <a:effectLst/>
                        <a:latin typeface="Calibri" panose="020F0502020204030204" pitchFamily="34" charset="0"/>
                        <a:ea typeface="DengXian" panose="02010600030101010101" pitchFamily="2" charset="-122"/>
                      </a:endParaRPr>
                    </a:p>
                  </a:txBody>
                  <a:tcPr marL="68580" marR="68580" marT="0" marB="0" anchor="ctr"/>
                </a:tc>
                <a:extLst>
                  <a:ext uri="{0D108BD9-81ED-4DB2-BD59-A6C34878D82A}">
                    <a16:rowId xmlns:a16="http://schemas.microsoft.com/office/drawing/2014/main" val="3369286519"/>
                  </a:ext>
                </a:extLst>
              </a:tr>
              <a:tr h="251978">
                <a:tc>
                  <a:txBody>
                    <a:bodyPr/>
                    <a:lstStyle/>
                    <a:p>
                      <a:pPr marL="0" marR="0">
                        <a:spcBef>
                          <a:spcPts val="0"/>
                        </a:spcBef>
                        <a:spcAft>
                          <a:spcPts val="0"/>
                        </a:spcAft>
                      </a:pPr>
                      <a:r>
                        <a:rPr lang="en-US" sz="2000" dirty="0">
                          <a:effectLst/>
                        </a:rPr>
                        <a:t>Baseline</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a:effectLst/>
                        </a:rPr>
                        <a:t>Noisy</a:t>
                      </a:r>
                      <a:endParaRPr lang="en-US" sz="200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18.95</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18.18</a:t>
                      </a:r>
                      <a:endParaRPr lang="en-US" sz="2000" dirty="0">
                        <a:effectLst/>
                        <a:latin typeface="Calibri" panose="020F0502020204030204" pitchFamily="34" charset="0"/>
                        <a:ea typeface="DengXian" panose="02010600030101010101" pitchFamily="2" charset="-122"/>
                      </a:endParaRPr>
                    </a:p>
                  </a:txBody>
                  <a:tcPr marL="68580" marR="68580" marT="0" marB="0" anchor="ctr"/>
                </a:tc>
                <a:extLst>
                  <a:ext uri="{0D108BD9-81ED-4DB2-BD59-A6C34878D82A}">
                    <a16:rowId xmlns:a16="http://schemas.microsoft.com/office/drawing/2014/main" val="3015856290"/>
                  </a:ext>
                </a:extLst>
              </a:tr>
              <a:tr h="251978">
                <a:tc>
                  <a:txBody>
                    <a:bodyPr/>
                    <a:lstStyle/>
                    <a:p>
                      <a:pPr marL="0" marR="0">
                        <a:spcBef>
                          <a:spcPts val="0"/>
                        </a:spcBef>
                        <a:spcAft>
                          <a:spcPts val="0"/>
                        </a:spcAft>
                      </a:pPr>
                      <a:r>
                        <a:rPr lang="en-US" sz="2000">
                          <a:effectLst/>
                        </a:rPr>
                        <a:t>CMMSE </a:t>
                      </a:r>
                      <a:endParaRPr lang="en-US" sz="2000">
                        <a:effectLst/>
                        <a:latin typeface="Calibri" panose="020F0502020204030204" pitchFamily="34" charset="0"/>
                        <a:ea typeface="DengXian" panose="02010600030101010101" pitchFamily="2" charset="-122"/>
                      </a:endParaRPr>
                    </a:p>
                  </a:txBody>
                  <a:tcPr marL="68580" marR="68580" marT="0" marB="0" anchor="b"/>
                </a:tc>
                <a:tc>
                  <a:txBody>
                    <a:bodyPr/>
                    <a:lstStyle/>
                    <a:p>
                      <a:pPr marL="0" marR="0" algn="ctr">
                        <a:spcBef>
                          <a:spcPts val="0"/>
                        </a:spcBef>
                        <a:spcAft>
                          <a:spcPts val="0"/>
                        </a:spcAft>
                      </a:pPr>
                      <a:r>
                        <a:rPr lang="en-US" sz="2000">
                          <a:effectLst/>
                        </a:rPr>
                        <a:t>Noisy</a:t>
                      </a:r>
                      <a:endParaRPr lang="en-US" sz="200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17.32</a:t>
                      </a:r>
                      <a:endParaRPr lang="en-US" sz="2000" dirty="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16.76</a:t>
                      </a:r>
                      <a:endParaRPr lang="en-US" sz="2000" dirty="0">
                        <a:effectLst/>
                        <a:latin typeface="Calibri" panose="020F0502020204030204" pitchFamily="34" charset="0"/>
                        <a:ea typeface="DengXian" panose="02010600030101010101" pitchFamily="2" charset="-122"/>
                      </a:endParaRPr>
                    </a:p>
                  </a:txBody>
                  <a:tcPr marL="68580" marR="68580" marT="0" marB="0" anchor="ctr"/>
                </a:tc>
                <a:extLst>
                  <a:ext uri="{0D108BD9-81ED-4DB2-BD59-A6C34878D82A}">
                    <a16:rowId xmlns:a16="http://schemas.microsoft.com/office/drawing/2014/main" val="4071647864"/>
                  </a:ext>
                </a:extLst>
              </a:tr>
              <a:tr h="251978">
                <a:tc>
                  <a:txBody>
                    <a:bodyPr/>
                    <a:lstStyle/>
                    <a:p>
                      <a:pPr marL="0" marR="0">
                        <a:spcBef>
                          <a:spcPts val="0"/>
                        </a:spcBef>
                        <a:spcAft>
                          <a:spcPts val="0"/>
                        </a:spcAft>
                      </a:pPr>
                      <a:r>
                        <a:rPr lang="en-US" sz="2000">
                          <a:effectLst/>
                        </a:rPr>
                        <a:t>ICMMSE</a:t>
                      </a:r>
                      <a:endParaRPr lang="en-US" sz="200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a:effectLst/>
                        </a:rPr>
                        <a:t>Noisy</a:t>
                      </a:r>
                      <a:endParaRPr lang="en-US" sz="200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a:effectLst/>
                        </a:rPr>
                        <a:t>16.73</a:t>
                      </a:r>
                      <a:endParaRPr lang="en-US" sz="2000">
                        <a:effectLst/>
                        <a:latin typeface="Calibri" panose="020F0502020204030204" pitchFamily="34" charset="0"/>
                        <a:ea typeface="DengXian"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effectLst/>
                        </a:rPr>
                        <a:t>15.79</a:t>
                      </a:r>
                      <a:endParaRPr lang="en-US" sz="2000" dirty="0">
                        <a:effectLst/>
                        <a:latin typeface="Calibri" panose="020F0502020204030204" pitchFamily="34" charset="0"/>
                        <a:ea typeface="DengXian" panose="02010600030101010101" pitchFamily="2" charset="-122"/>
                      </a:endParaRPr>
                    </a:p>
                  </a:txBody>
                  <a:tcPr marL="68580" marR="68580" marT="0" marB="0" anchor="ctr"/>
                </a:tc>
                <a:extLst>
                  <a:ext uri="{0D108BD9-81ED-4DB2-BD59-A6C34878D82A}">
                    <a16:rowId xmlns:a16="http://schemas.microsoft.com/office/drawing/2014/main" val="26363050"/>
                  </a:ext>
                </a:extLst>
              </a:tr>
            </a:tbl>
          </a:graphicData>
        </a:graphic>
      </p:graphicFrame>
      <p:graphicFrame>
        <p:nvGraphicFramePr>
          <p:cNvPr id="8" name="Chart 7">
            <a:extLst>
              <a:ext uri="{FF2B5EF4-FFF2-40B4-BE49-F238E27FC236}">
                <a16:creationId xmlns:a16="http://schemas.microsoft.com/office/drawing/2014/main" id="{1B6B53E0-AB32-4C88-9404-1B57E5ADAA1F}"/>
              </a:ext>
            </a:extLst>
          </p:cNvPr>
          <p:cNvGraphicFramePr>
            <a:graphicFrameLocks/>
          </p:cNvGraphicFramePr>
          <p:nvPr>
            <p:extLst>
              <p:ext uri="{D42A27DB-BD31-4B8C-83A1-F6EECF244321}">
                <p14:modId xmlns:p14="http://schemas.microsoft.com/office/powerpoint/2010/main" val="1904282256"/>
              </p:ext>
            </p:extLst>
          </p:nvPr>
        </p:nvGraphicFramePr>
        <p:xfrm>
          <a:off x="6437790" y="189079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50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Chime 3 WER Breakdown with Real and Simu. Noisy Test Set</a:t>
            </a:r>
          </a:p>
        </p:txBody>
      </p:sp>
      <p:sp>
        <p:nvSpPr>
          <p:cNvPr id="3" name="Content Placeholder 2"/>
          <p:cNvSpPr>
            <a:spLocks noGrp="1"/>
          </p:cNvSpPr>
          <p:nvPr>
            <p:ph idx="1"/>
          </p:nvPr>
        </p:nvSpPr>
        <p:spPr/>
        <p:txBody>
          <a:bodyPr/>
          <a:lstStyle/>
          <a:p>
            <a:endParaRPr lang="en-US"/>
          </a:p>
        </p:txBody>
      </p:sp>
      <p:pic>
        <p:nvPicPr>
          <p:cNvPr id="9218" name="Chart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071" y="2522113"/>
            <a:ext cx="7264189" cy="33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35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t-SNE Plot for Paired Clean and Noisy Utterances in Training Set (Layer 1)</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557463"/>
            <a:ext cx="4423833" cy="3317875"/>
          </a:xfrm>
        </p:spPr>
      </p:pic>
    </p:spTree>
    <p:extLst>
      <p:ext uri="{BB962C8B-B14F-4D97-AF65-F5344CB8AC3E}">
        <p14:creationId xmlns:p14="http://schemas.microsoft.com/office/powerpoint/2010/main" val="3669631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Cortana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9397583"/>
              </p:ext>
            </p:extLst>
          </p:nvPr>
        </p:nvGraphicFramePr>
        <p:xfrm>
          <a:off x="1015013" y="2731232"/>
          <a:ext cx="5090223" cy="1501140"/>
        </p:xfrm>
        <a:graphic>
          <a:graphicData uri="http://schemas.openxmlformats.org/drawingml/2006/table">
            <a:tbl>
              <a:tblPr>
                <a:tableStyleId>{22838BEF-8BB2-4498-84A7-C5851F593DF1}</a:tableStyleId>
              </a:tblPr>
              <a:tblGrid>
                <a:gridCol w="1432623">
                  <a:extLst>
                    <a:ext uri="{9D8B030D-6E8A-4147-A177-3AD203B41FA5}">
                      <a16:colId xmlns:a16="http://schemas.microsoft.com/office/drawing/2014/main" val="657770436"/>
                    </a:ext>
                  </a:extLst>
                </a:gridCol>
                <a:gridCol w="1228437">
                  <a:extLst>
                    <a:ext uri="{9D8B030D-6E8A-4147-A177-3AD203B41FA5}">
                      <a16:colId xmlns:a16="http://schemas.microsoft.com/office/drawing/2014/main" val="415397278"/>
                    </a:ext>
                  </a:extLst>
                </a:gridCol>
                <a:gridCol w="1145309">
                  <a:extLst>
                    <a:ext uri="{9D8B030D-6E8A-4147-A177-3AD203B41FA5}">
                      <a16:colId xmlns:a16="http://schemas.microsoft.com/office/drawing/2014/main" val="3860732399"/>
                    </a:ext>
                  </a:extLst>
                </a:gridCol>
                <a:gridCol w="1283854">
                  <a:extLst>
                    <a:ext uri="{9D8B030D-6E8A-4147-A177-3AD203B41FA5}">
                      <a16:colId xmlns:a16="http://schemas.microsoft.com/office/drawing/2014/main" val="2529969277"/>
                    </a:ext>
                  </a:extLst>
                </a:gridCol>
              </a:tblGrid>
              <a:tr h="200025">
                <a:tc>
                  <a:txBody>
                    <a:bodyPr/>
                    <a:lstStyle/>
                    <a:p>
                      <a:pPr algn="l" fontAlgn="b"/>
                      <a:r>
                        <a:rPr lang="en-US" sz="2400" u="none" strike="noStrike" dirty="0">
                          <a:effectLst/>
                        </a:rPr>
                        <a:t>WER</a:t>
                      </a:r>
                      <a:endParaRPr lang="en-US" sz="24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Baseline</a:t>
                      </a:r>
                      <a:endParaRPr lang="en-US" sz="24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CMMSE</a:t>
                      </a:r>
                      <a:endParaRPr lang="en-US" sz="24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ICMMSE</a:t>
                      </a:r>
                      <a:endParaRPr lang="en-US" sz="24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30863"/>
                  </a:ext>
                </a:extLst>
              </a:tr>
              <a:tr h="200025">
                <a:tc>
                  <a:txBody>
                    <a:bodyPr/>
                    <a:lstStyle/>
                    <a:p>
                      <a:pPr algn="just" fontAlgn="ctr"/>
                      <a:r>
                        <a:rPr lang="en-US" sz="2400" u="none" strike="noStrike" kern="1200" dirty="0">
                          <a:solidFill>
                            <a:schemeClr val="dk1"/>
                          </a:solidFill>
                          <a:effectLst/>
                          <a:latin typeface="+mn-lt"/>
                          <a:ea typeface="+mn-ea"/>
                          <a:cs typeface="+mn-cs"/>
                        </a:rPr>
                        <a:t>20db above</a:t>
                      </a:r>
                    </a:p>
                  </a:txBody>
                  <a:tcPr marL="9525" marR="9525" marT="9525" marB="0" anchor="ctr"/>
                </a:tc>
                <a:tc>
                  <a:txBody>
                    <a:bodyPr/>
                    <a:lstStyle/>
                    <a:p>
                      <a:pPr algn="just" fontAlgn="ctr"/>
                      <a:r>
                        <a:rPr lang="en-US" sz="2400" u="none" strike="noStrike" kern="1200" dirty="0">
                          <a:solidFill>
                            <a:schemeClr val="dk1"/>
                          </a:solidFill>
                          <a:effectLst/>
                          <a:latin typeface="+mn-lt"/>
                          <a:ea typeface="+mn-ea"/>
                          <a:cs typeface="+mn-cs"/>
                        </a:rPr>
                        <a:t>13.17</a:t>
                      </a:r>
                    </a:p>
                  </a:txBody>
                  <a:tcPr marL="9525" marR="9525" marT="9525" marB="0" anchor="ctr"/>
                </a:tc>
                <a:tc>
                  <a:txBody>
                    <a:bodyPr/>
                    <a:lstStyle/>
                    <a:p>
                      <a:pPr algn="r" fontAlgn="b"/>
                      <a:r>
                        <a:rPr lang="en-US" sz="2400" u="none" strike="noStrike" dirty="0">
                          <a:effectLst/>
                        </a:rPr>
                        <a:t>12.64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12.71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0769881"/>
                  </a:ext>
                </a:extLst>
              </a:tr>
              <a:tr h="200025">
                <a:tc>
                  <a:txBody>
                    <a:bodyPr/>
                    <a:lstStyle/>
                    <a:p>
                      <a:pPr algn="just" fontAlgn="ctr"/>
                      <a:r>
                        <a:rPr lang="en-US" sz="2400" u="none" strike="noStrike" kern="1200">
                          <a:solidFill>
                            <a:schemeClr val="dk1"/>
                          </a:solidFill>
                          <a:effectLst/>
                          <a:latin typeface="+mn-lt"/>
                          <a:ea typeface="+mn-ea"/>
                          <a:cs typeface="+mn-cs"/>
                        </a:rPr>
                        <a:t>10-20db</a:t>
                      </a:r>
                    </a:p>
                  </a:txBody>
                  <a:tcPr marL="9525" marR="9525" marT="9525" marB="0" anchor="ctr"/>
                </a:tc>
                <a:tc>
                  <a:txBody>
                    <a:bodyPr/>
                    <a:lstStyle/>
                    <a:p>
                      <a:pPr algn="just" fontAlgn="ctr"/>
                      <a:r>
                        <a:rPr lang="en-US" sz="2400" u="none" strike="noStrike" kern="1200" dirty="0">
                          <a:solidFill>
                            <a:schemeClr val="dk1"/>
                          </a:solidFill>
                          <a:effectLst/>
                          <a:latin typeface="+mn-lt"/>
                          <a:ea typeface="+mn-ea"/>
                          <a:cs typeface="+mn-cs"/>
                        </a:rPr>
                        <a:t>20.8</a:t>
                      </a:r>
                    </a:p>
                  </a:txBody>
                  <a:tcPr marL="9525" marR="9525" marT="9525" marB="0" anchor="ctr"/>
                </a:tc>
                <a:tc>
                  <a:txBody>
                    <a:bodyPr/>
                    <a:lstStyle/>
                    <a:p>
                      <a:pPr algn="r" fontAlgn="b"/>
                      <a:r>
                        <a:rPr lang="en-US" sz="2400" u="none" strike="noStrike" dirty="0">
                          <a:effectLst/>
                        </a:rPr>
                        <a:t>19.83</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18.51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4100227"/>
                  </a:ext>
                </a:extLst>
              </a:tr>
              <a:tr h="200025">
                <a:tc>
                  <a:txBody>
                    <a:bodyPr/>
                    <a:lstStyle/>
                    <a:p>
                      <a:pPr algn="just" fontAlgn="ctr"/>
                      <a:r>
                        <a:rPr lang="en-US" sz="2400" u="none" strike="noStrike" kern="1200">
                          <a:solidFill>
                            <a:schemeClr val="dk1"/>
                          </a:solidFill>
                          <a:effectLst/>
                          <a:latin typeface="+mn-lt"/>
                          <a:ea typeface="+mn-ea"/>
                          <a:cs typeface="+mn-cs"/>
                        </a:rPr>
                        <a:t>0-10db</a:t>
                      </a:r>
                    </a:p>
                  </a:txBody>
                  <a:tcPr marL="9525" marR="9525" marT="9525" marB="0" anchor="ctr"/>
                </a:tc>
                <a:tc>
                  <a:txBody>
                    <a:bodyPr/>
                    <a:lstStyle/>
                    <a:p>
                      <a:pPr algn="just" fontAlgn="ctr"/>
                      <a:r>
                        <a:rPr lang="en-US" sz="2400" u="none" strike="noStrike" kern="1200" dirty="0">
                          <a:solidFill>
                            <a:schemeClr val="dk1"/>
                          </a:solidFill>
                          <a:effectLst/>
                          <a:latin typeface="+mn-lt"/>
                          <a:ea typeface="+mn-ea"/>
                          <a:cs typeface="+mn-cs"/>
                        </a:rPr>
                        <a:t>27.03</a:t>
                      </a:r>
                    </a:p>
                  </a:txBody>
                  <a:tcPr marL="9525" marR="9525" marT="9525" marB="0" anchor="ctr"/>
                </a:tc>
                <a:tc>
                  <a:txBody>
                    <a:bodyPr/>
                    <a:lstStyle/>
                    <a:p>
                      <a:pPr algn="r" fontAlgn="b"/>
                      <a:r>
                        <a:rPr lang="en-US" sz="2400" u="none" strike="noStrike">
                          <a:effectLst/>
                        </a:rPr>
                        <a:t>26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24.71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2962222"/>
                  </a:ext>
                </a:extLst>
              </a:tr>
            </a:tbl>
          </a:graphicData>
        </a:graphic>
      </p:graphicFrame>
      <p:graphicFrame>
        <p:nvGraphicFramePr>
          <p:cNvPr id="5" name="Chart 4">
            <a:extLst>
              <a:ext uri="{FF2B5EF4-FFF2-40B4-BE49-F238E27FC236}">
                <a16:creationId xmlns:a16="http://schemas.microsoft.com/office/drawing/2014/main" id="{D7425987-0D0F-4AF5-A2F2-59D097507C9B}"/>
              </a:ext>
            </a:extLst>
          </p:cNvPr>
          <p:cNvGraphicFramePr>
            <a:graphicFrameLocks/>
          </p:cNvGraphicFramePr>
          <p:nvPr>
            <p:extLst>
              <p:ext uri="{D42A27DB-BD31-4B8C-83A1-F6EECF244321}">
                <p14:modId xmlns:p14="http://schemas.microsoft.com/office/powerpoint/2010/main" val="3784266167"/>
              </p:ext>
            </p:extLst>
          </p:nvPr>
        </p:nvGraphicFramePr>
        <p:xfrm>
          <a:off x="6426693" y="211020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803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a:bodyPr>
          <a:lstStyle/>
          <a:p>
            <a:r>
              <a:rPr lang="en-US" dirty="0"/>
              <a:t>A new robust front-end called ICMMSE is proposed to improve the previous CMMSE front-end with several advanced components</a:t>
            </a:r>
          </a:p>
          <a:p>
            <a:pPr lvl="1"/>
            <a:r>
              <a:rPr lang="en-US" dirty="0"/>
              <a:t>The </a:t>
            </a:r>
            <a:r>
              <a:rPr lang="en-US" dirty="0">
                <a:solidFill>
                  <a:srgbClr val="FF0000"/>
                </a:solidFill>
              </a:rPr>
              <a:t>IMCRA</a:t>
            </a:r>
            <a:r>
              <a:rPr lang="en-US" dirty="0"/>
              <a:t> algorithm helps to generate more accurate speech probability. </a:t>
            </a:r>
          </a:p>
          <a:p>
            <a:pPr lvl="1"/>
            <a:r>
              <a:rPr lang="en-US" dirty="0"/>
              <a:t>The </a:t>
            </a:r>
            <a:r>
              <a:rPr lang="en-US" dirty="0">
                <a:solidFill>
                  <a:srgbClr val="FF0000"/>
                </a:solidFill>
              </a:rPr>
              <a:t>refined prior SNR estimation </a:t>
            </a:r>
            <a:r>
              <a:rPr lang="en-US" dirty="0"/>
              <a:t>helps to get a converged gain. </a:t>
            </a:r>
          </a:p>
          <a:p>
            <a:pPr lvl="1"/>
            <a:r>
              <a:rPr lang="en-US" dirty="0">
                <a:solidFill>
                  <a:schemeClr val="tx1"/>
                </a:solidFill>
              </a:rPr>
              <a:t>Either</a:t>
            </a:r>
            <a:r>
              <a:rPr lang="en-US" dirty="0">
                <a:solidFill>
                  <a:srgbClr val="FF0000"/>
                </a:solidFill>
              </a:rPr>
              <a:t> cross </a:t>
            </a:r>
            <a:r>
              <a:rPr lang="en-US" dirty="0" err="1">
                <a:solidFill>
                  <a:srgbClr val="FF0000"/>
                </a:solidFill>
              </a:rPr>
              <a:t>filterbank</a:t>
            </a:r>
            <a:r>
              <a:rPr lang="en-US" dirty="0">
                <a:solidFill>
                  <a:srgbClr val="FF0000"/>
                </a:solidFill>
              </a:rPr>
              <a:t> gain smoothing </a:t>
            </a:r>
            <a:r>
              <a:rPr lang="en-US" dirty="0"/>
              <a:t>or </a:t>
            </a:r>
            <a:r>
              <a:rPr lang="en-US" dirty="0">
                <a:solidFill>
                  <a:srgbClr val="FF0000"/>
                </a:solidFill>
              </a:rPr>
              <a:t>OMLSA</a:t>
            </a:r>
            <a:r>
              <a:rPr lang="en-US" dirty="0"/>
              <a:t> is helpful to further modify the gain function. </a:t>
            </a:r>
          </a:p>
          <a:p>
            <a:pPr lvl="1"/>
            <a:r>
              <a:rPr lang="en-US" dirty="0"/>
              <a:t>The </a:t>
            </a:r>
            <a:r>
              <a:rPr lang="en-US" dirty="0">
                <a:solidFill>
                  <a:srgbClr val="FF0000"/>
                </a:solidFill>
              </a:rPr>
              <a:t>two-stage processing </a:t>
            </a:r>
            <a:r>
              <a:rPr lang="en-US" dirty="0"/>
              <a:t>helps to reduce the residual noise after the first-stage processing. </a:t>
            </a:r>
          </a:p>
          <a:p>
            <a:r>
              <a:rPr lang="en-US" dirty="0"/>
              <a:t>ICMMSE is superior regardless of the underlying models and evaluation tasks</a:t>
            </a:r>
          </a:p>
        </p:txBody>
      </p:sp>
    </p:spTree>
    <p:extLst>
      <p:ext uri="{BB962C8B-B14F-4D97-AF65-F5344CB8AC3E}">
        <p14:creationId xmlns:p14="http://schemas.microsoft.com/office/powerpoint/2010/main" val="3492809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2317140"/>
              </p:ext>
            </p:extLst>
          </p:nvPr>
        </p:nvGraphicFramePr>
        <p:xfrm>
          <a:off x="1295400" y="2557463"/>
          <a:ext cx="9601199" cy="2926080"/>
        </p:xfrm>
        <a:graphic>
          <a:graphicData uri="http://schemas.openxmlformats.org/drawingml/2006/table">
            <a:tbl>
              <a:tblPr firstRow="1" bandRow="1">
                <a:tableStyleId>{5C22544A-7EE6-4342-B048-85BDC9FD1C3A}</a:tableStyleId>
              </a:tblPr>
              <a:tblGrid>
                <a:gridCol w="1277679">
                  <a:extLst>
                    <a:ext uri="{9D8B030D-6E8A-4147-A177-3AD203B41FA5}">
                      <a16:colId xmlns:a16="http://schemas.microsoft.com/office/drawing/2014/main" val="2653573996"/>
                    </a:ext>
                  </a:extLst>
                </a:gridCol>
                <a:gridCol w="3599121">
                  <a:extLst>
                    <a:ext uri="{9D8B030D-6E8A-4147-A177-3AD203B41FA5}">
                      <a16:colId xmlns:a16="http://schemas.microsoft.com/office/drawing/2014/main" val="1853249812"/>
                    </a:ext>
                  </a:extLst>
                </a:gridCol>
                <a:gridCol w="2844209">
                  <a:extLst>
                    <a:ext uri="{9D8B030D-6E8A-4147-A177-3AD203B41FA5}">
                      <a16:colId xmlns:a16="http://schemas.microsoft.com/office/drawing/2014/main" val="816496953"/>
                    </a:ext>
                  </a:extLst>
                </a:gridCol>
                <a:gridCol w="1880190">
                  <a:extLst>
                    <a:ext uri="{9D8B030D-6E8A-4147-A177-3AD203B41FA5}">
                      <a16:colId xmlns:a16="http://schemas.microsoft.com/office/drawing/2014/main" val="3151046334"/>
                    </a:ext>
                  </a:extLst>
                </a:gridCol>
              </a:tblGrid>
              <a:tr h="370840">
                <a:tc>
                  <a:txBody>
                    <a:bodyPr/>
                    <a:lstStyle/>
                    <a:p>
                      <a:r>
                        <a:rPr lang="en-US" sz="2400" dirty="0"/>
                        <a:t>Task</a:t>
                      </a:r>
                    </a:p>
                  </a:txBody>
                  <a:tcPr marL="83489" marR="83489"/>
                </a:tc>
                <a:tc>
                  <a:txBody>
                    <a:bodyPr/>
                    <a:lstStyle/>
                    <a:p>
                      <a:r>
                        <a:rPr lang="en-US" sz="2400" dirty="0"/>
                        <a:t>Training Data</a:t>
                      </a:r>
                    </a:p>
                  </a:txBody>
                  <a:tcPr marL="83489" marR="83489"/>
                </a:tc>
                <a:tc>
                  <a:txBody>
                    <a:bodyPr/>
                    <a:lstStyle/>
                    <a:p>
                      <a:r>
                        <a:rPr lang="en-US" sz="2400" dirty="0"/>
                        <a:t>Acoustic</a:t>
                      </a:r>
                      <a:r>
                        <a:rPr lang="en-US" sz="2400" baseline="0" dirty="0"/>
                        <a:t> Model</a:t>
                      </a:r>
                      <a:endParaRPr lang="en-US" sz="2400" dirty="0"/>
                    </a:p>
                  </a:txBody>
                  <a:tcPr marL="83489" marR="83489"/>
                </a:tc>
                <a:tc>
                  <a:txBody>
                    <a:bodyPr/>
                    <a:lstStyle/>
                    <a:p>
                      <a:r>
                        <a:rPr lang="en-US" sz="2400" dirty="0"/>
                        <a:t>Relative WER reduction</a:t>
                      </a:r>
                    </a:p>
                  </a:txBody>
                  <a:tcPr marL="83489" marR="83489"/>
                </a:tc>
                <a:extLst>
                  <a:ext uri="{0D108BD9-81ED-4DB2-BD59-A6C34878D82A}">
                    <a16:rowId xmlns:a16="http://schemas.microsoft.com/office/drawing/2014/main" val="2881126975"/>
                  </a:ext>
                </a:extLst>
              </a:tr>
              <a:tr h="370840">
                <a:tc>
                  <a:txBody>
                    <a:bodyPr/>
                    <a:lstStyle/>
                    <a:p>
                      <a:r>
                        <a:rPr lang="en-US" sz="2400" dirty="0"/>
                        <a:t>Aurora</a:t>
                      </a:r>
                      <a:r>
                        <a:rPr lang="en-US" sz="2400" baseline="0" dirty="0"/>
                        <a:t> 2</a:t>
                      </a:r>
                      <a:endParaRPr lang="en-US" sz="2400" dirty="0"/>
                    </a:p>
                  </a:txBody>
                  <a:tcPr marL="83489" marR="83489"/>
                </a:tc>
                <a:tc>
                  <a:txBody>
                    <a:bodyPr/>
                    <a:lstStyle/>
                    <a:p>
                      <a:r>
                        <a:rPr lang="en-US" sz="2400" dirty="0"/>
                        <a:t>8440 utterances</a:t>
                      </a:r>
                    </a:p>
                  </a:txBody>
                  <a:tcPr marL="83489" marR="83489"/>
                </a:tc>
                <a:tc>
                  <a:txBody>
                    <a:bodyPr/>
                    <a:lstStyle/>
                    <a:p>
                      <a:r>
                        <a:rPr lang="en-US" sz="2400" dirty="0"/>
                        <a:t>GMM</a:t>
                      </a:r>
                    </a:p>
                  </a:txBody>
                  <a:tcPr marL="83489" marR="83489"/>
                </a:tc>
                <a:tc>
                  <a:txBody>
                    <a:bodyPr/>
                    <a:lstStyle/>
                    <a:p>
                      <a:r>
                        <a:rPr lang="en-US" sz="2400" dirty="0"/>
                        <a:t>25.46%</a:t>
                      </a:r>
                    </a:p>
                  </a:txBody>
                  <a:tcPr marL="83489" marR="83489"/>
                </a:tc>
                <a:extLst>
                  <a:ext uri="{0D108BD9-81ED-4DB2-BD59-A6C34878D82A}">
                    <a16:rowId xmlns:a16="http://schemas.microsoft.com/office/drawing/2014/main" val="1942704301"/>
                  </a:ext>
                </a:extLst>
              </a:tr>
              <a:tr h="370840">
                <a:tc>
                  <a:txBody>
                    <a:bodyPr/>
                    <a:lstStyle/>
                    <a:p>
                      <a:r>
                        <a:rPr lang="en-US" sz="2400" dirty="0"/>
                        <a:t>Chime 3</a:t>
                      </a:r>
                    </a:p>
                  </a:txBody>
                  <a:tcPr marL="83489" marR="83489"/>
                </a:tc>
                <a:tc>
                  <a:txBody>
                    <a:bodyPr/>
                    <a:lstStyle/>
                    <a:p>
                      <a:r>
                        <a:rPr lang="en-US" sz="2400" dirty="0"/>
                        <a:t>1600 real utterances </a:t>
                      </a:r>
                    </a:p>
                    <a:p>
                      <a:r>
                        <a:rPr lang="en-US" sz="2400" dirty="0"/>
                        <a:t>+ 7138 simulated utterances</a:t>
                      </a:r>
                    </a:p>
                  </a:txBody>
                  <a:tcPr marL="83489" marR="83489"/>
                </a:tc>
                <a:tc>
                  <a:txBody>
                    <a:bodyPr/>
                    <a:lstStyle/>
                    <a:p>
                      <a:r>
                        <a:rPr lang="en-US" sz="2400" dirty="0"/>
                        <a:t>feed-forward DNN</a:t>
                      </a:r>
                    </a:p>
                  </a:txBody>
                  <a:tcPr marL="83489" marR="83489"/>
                </a:tc>
                <a:tc>
                  <a:txBody>
                    <a:bodyPr/>
                    <a:lstStyle/>
                    <a:p>
                      <a:r>
                        <a:rPr lang="en-US" sz="2400" dirty="0"/>
                        <a:t>11.98%</a:t>
                      </a:r>
                    </a:p>
                  </a:txBody>
                  <a:tcPr marL="83489" marR="83489"/>
                </a:tc>
                <a:extLst>
                  <a:ext uri="{0D108BD9-81ED-4DB2-BD59-A6C34878D82A}">
                    <a16:rowId xmlns:a16="http://schemas.microsoft.com/office/drawing/2014/main" val="813530339"/>
                  </a:ext>
                </a:extLst>
              </a:tr>
              <a:tr h="370840">
                <a:tc>
                  <a:txBody>
                    <a:bodyPr/>
                    <a:lstStyle/>
                    <a:p>
                      <a:r>
                        <a:rPr lang="en-US" sz="2400" dirty="0"/>
                        <a:t>Cortana</a:t>
                      </a:r>
                    </a:p>
                  </a:txBody>
                  <a:tcPr marL="83489" marR="83489"/>
                </a:tc>
                <a:tc>
                  <a:txBody>
                    <a:bodyPr/>
                    <a:lstStyle/>
                    <a:p>
                      <a:r>
                        <a:rPr lang="en-US" sz="2400" dirty="0"/>
                        <a:t>3400hr Live data</a:t>
                      </a:r>
                    </a:p>
                  </a:txBody>
                  <a:tcPr marL="83489" marR="83489"/>
                </a:tc>
                <a:tc>
                  <a:txBody>
                    <a:bodyPr/>
                    <a:lstStyle/>
                    <a:p>
                      <a:r>
                        <a:rPr lang="en-US" sz="2400" dirty="0"/>
                        <a:t>LSTM-RNN</a:t>
                      </a:r>
                    </a:p>
                  </a:txBody>
                  <a:tcPr marL="83489" marR="83489"/>
                </a:tc>
                <a:tc>
                  <a:txBody>
                    <a:bodyPr/>
                    <a:lstStyle/>
                    <a:p>
                      <a:r>
                        <a:rPr lang="en-US" sz="2400" dirty="0"/>
                        <a:t>11.01%</a:t>
                      </a:r>
                    </a:p>
                  </a:txBody>
                  <a:tcPr marL="83489" marR="83489"/>
                </a:tc>
                <a:extLst>
                  <a:ext uri="{0D108BD9-81ED-4DB2-BD59-A6C34878D82A}">
                    <a16:rowId xmlns:a16="http://schemas.microsoft.com/office/drawing/2014/main" val="1958488344"/>
                  </a:ext>
                </a:extLst>
              </a:tr>
            </a:tbl>
          </a:graphicData>
        </a:graphic>
      </p:graphicFrame>
    </p:spTree>
    <p:extLst>
      <p:ext uri="{BB962C8B-B14F-4D97-AF65-F5344CB8AC3E}">
        <p14:creationId xmlns:p14="http://schemas.microsoft.com/office/powerpoint/2010/main" val="300740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03983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t-SNE Plot for Paired Clean and Noisy Utterances in Training Set (Layer 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557463"/>
            <a:ext cx="4423833" cy="3317875"/>
          </a:xfrm>
        </p:spPr>
      </p:pic>
    </p:spTree>
    <p:extLst>
      <p:ext uri="{BB962C8B-B14F-4D97-AF65-F5344CB8AC3E}">
        <p14:creationId xmlns:p14="http://schemas.microsoft.com/office/powerpoint/2010/main" val="236871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t-SNE Plot for Paired Clean and Noisy Utterances in Training Set (Layer 5)</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557463"/>
            <a:ext cx="4423833" cy="3317875"/>
          </a:xfrm>
        </p:spPr>
      </p:pic>
    </p:spTree>
    <p:extLst>
      <p:ext uri="{BB962C8B-B14F-4D97-AF65-F5344CB8AC3E}">
        <p14:creationId xmlns:p14="http://schemas.microsoft.com/office/powerpoint/2010/main" val="12677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t-SNE Plot for Paired Clean and Noisy Utterances in Testing Set (Layer 1)</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557463"/>
            <a:ext cx="4423833" cy="3317875"/>
          </a:xfrm>
        </p:spPr>
      </p:pic>
    </p:spTree>
    <p:extLst>
      <p:ext uri="{BB962C8B-B14F-4D97-AF65-F5344CB8AC3E}">
        <p14:creationId xmlns:p14="http://schemas.microsoft.com/office/powerpoint/2010/main" val="130128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t-SNE Plot for Paired Clean and Noisy Utterances in Testing Set (Layer 3)</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557463"/>
            <a:ext cx="4423833" cy="3317875"/>
          </a:xfrm>
        </p:spPr>
      </p:pic>
    </p:spTree>
    <p:extLst>
      <p:ext uri="{BB962C8B-B14F-4D97-AF65-F5344CB8AC3E}">
        <p14:creationId xmlns:p14="http://schemas.microsoft.com/office/powerpoint/2010/main" val="12157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t-SNE Plot for Paired Clean and Noisy Utterances in Testing Set (Layer 5)</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083" y="2557463"/>
            <a:ext cx="4423833" cy="3317875"/>
          </a:xfrm>
        </p:spPr>
      </p:pic>
    </p:spTree>
    <p:extLst>
      <p:ext uri="{BB962C8B-B14F-4D97-AF65-F5344CB8AC3E}">
        <p14:creationId xmlns:p14="http://schemas.microsoft.com/office/powerpoint/2010/main" val="5777417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3210</TotalTime>
  <Words>1674</Words>
  <Application>Microsoft Office PowerPoint</Application>
  <PresentationFormat>Widescreen</PresentationFormat>
  <Paragraphs>299</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DengXian</vt:lpstr>
      <vt:lpstr>SimSun</vt:lpstr>
      <vt:lpstr>Arial</vt:lpstr>
      <vt:lpstr>Calibri</vt:lpstr>
      <vt:lpstr>Cambria Math</vt:lpstr>
      <vt:lpstr>Garamond</vt:lpstr>
      <vt:lpstr>Times New Roman</vt:lpstr>
      <vt:lpstr>Organic</vt:lpstr>
      <vt:lpstr>Improved Cepstra Minimum-Mean-Square-Error Noise Reduction Algorithm  for Robust Speech Recognition</vt:lpstr>
      <vt:lpstr>Robust Front-End</vt:lpstr>
      <vt:lpstr>t-SNE Plot for Paired Clean and Noisy Utterances in Training Set (LFB)</vt:lpstr>
      <vt:lpstr>t-SNE Plot for Paired Clean and Noisy Utterances in Training Set (Layer 1)</vt:lpstr>
      <vt:lpstr>t-SNE Plot for Paired Clean and Noisy Utterances in Training Set (Layer 3)</vt:lpstr>
      <vt:lpstr>t-SNE Plot for Paired Clean and Noisy Utterances in Training Set (Layer 5)</vt:lpstr>
      <vt:lpstr>t-SNE Plot for Paired Clean and Noisy Utterances in Testing Set (Layer 1)</vt:lpstr>
      <vt:lpstr>t-SNE Plot for Paired Clean and Noisy Utterances in Testing Set (Layer 3)</vt:lpstr>
      <vt:lpstr>t-SNE Plot for Paired Clean and Noisy Utterances in Testing Set (Layer 5)</vt:lpstr>
      <vt:lpstr>Robust Front-End</vt:lpstr>
      <vt:lpstr>Cepstra Minimum Mean Square Error (CMMSE)</vt:lpstr>
      <vt:lpstr>4-Step Processing of CMMSE</vt:lpstr>
      <vt:lpstr>CMMSE</vt:lpstr>
      <vt:lpstr>VAD</vt:lpstr>
      <vt:lpstr>Noise Spectrum Estimation</vt:lpstr>
      <vt:lpstr>Gain Estimation</vt:lpstr>
      <vt:lpstr>Noise Reduction</vt:lpstr>
      <vt:lpstr>CMMSE</vt:lpstr>
      <vt:lpstr>Speech Probability Estimation</vt:lpstr>
      <vt:lpstr>Improving CMMSE</vt:lpstr>
      <vt:lpstr>Refined Prior SNR Estimation</vt:lpstr>
      <vt:lpstr>Improving CMMSE</vt:lpstr>
      <vt:lpstr>OMLSA</vt:lpstr>
      <vt:lpstr>Gain Smoothing</vt:lpstr>
      <vt:lpstr>Improving CMMSE</vt:lpstr>
      <vt:lpstr>Two-stage Processing</vt:lpstr>
      <vt:lpstr>Improved Cepstra Minimum Mean Square Error (ICMMSE)</vt:lpstr>
      <vt:lpstr>Experiments</vt:lpstr>
      <vt:lpstr>Experiments</vt:lpstr>
      <vt:lpstr>Experiments</vt:lpstr>
      <vt:lpstr>Aurora 2</vt:lpstr>
      <vt:lpstr>Improvement Breakdown</vt:lpstr>
      <vt:lpstr>Improvement Breakdown</vt:lpstr>
      <vt:lpstr>Improvement Breakdown</vt:lpstr>
      <vt:lpstr>Improvement Breakdown</vt:lpstr>
      <vt:lpstr>Improvement Breakdown</vt:lpstr>
      <vt:lpstr>Improvement Breakdown</vt:lpstr>
      <vt:lpstr>Chime 3</vt:lpstr>
      <vt:lpstr>Chime 3 WER Breakdown with Real and Simu. Noisy Test Set</vt:lpstr>
      <vt:lpstr>Cortana</vt:lpstr>
      <vt:lpstr>Conclusion</vt:lpstr>
      <vt:lpstr>Result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Jinyu Li (SPEECH)</dc:creator>
  <cp:lastModifiedBy>Jinyu Li (SPEECH)</cp:lastModifiedBy>
  <cp:revision>162</cp:revision>
  <dcterms:created xsi:type="dcterms:W3CDTF">2017-02-03T19:09:50Z</dcterms:created>
  <dcterms:modified xsi:type="dcterms:W3CDTF">2017-03-07T05:25:09Z</dcterms:modified>
</cp:coreProperties>
</file>