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5" r:id="rId4"/>
    <p:sldId id="286" r:id="rId5"/>
    <p:sldId id="287" r:id="rId6"/>
    <p:sldId id="259" r:id="rId7"/>
    <p:sldId id="293" r:id="rId8"/>
    <p:sldId id="288" r:id="rId9"/>
    <p:sldId id="294" r:id="rId10"/>
    <p:sldId id="260" r:id="rId11"/>
    <p:sldId id="296" r:id="rId12"/>
    <p:sldId id="291" r:id="rId13"/>
    <p:sldId id="295" r:id="rId14"/>
    <p:sldId id="297" r:id="rId15"/>
    <p:sldId id="298" r:id="rId16"/>
    <p:sldId id="299" r:id="rId17"/>
    <p:sldId id="261" r:id="rId18"/>
    <p:sldId id="262" r:id="rId19"/>
    <p:sldId id="275" r:id="rId20"/>
    <p:sldId id="300" r:id="rId21"/>
    <p:sldId id="301" r:id="rId22"/>
    <p:sldId id="311" r:id="rId23"/>
    <p:sldId id="303" r:id="rId24"/>
    <p:sldId id="283" r:id="rId25"/>
    <p:sldId id="31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30" autoAdjust="0"/>
    <p:restoredTop sz="86258" autoAdjust="0"/>
  </p:normalViewPr>
  <p:slideViewPr>
    <p:cSldViewPr snapToGrid="0">
      <p:cViewPr varScale="1">
        <p:scale>
          <a:sx n="91" d="100"/>
          <a:sy n="91" d="100"/>
        </p:scale>
        <p:origin x="-48" y="-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F8014-1029-44FA-A074-472B2CD675C7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0756-5FBE-4C2E-8C11-472287920C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is the overall block diagram of my proposed regression DNN system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x-axis refer to the linear 257 frequency bins.</a:t>
            </a:r>
          </a:p>
          <a:p>
            <a:r>
              <a:rPr lang="en-US" altLang="zh-CN"/>
              <a:t>y-axis refer to the nonlinear gammatone frequency bins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（需要介绍这些方法）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0756-5FBE-4C2E-8C11-472287920C4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sub-band ILDs made a good tradeoff between the information insufficiency (R-DNN-Global) and high dimensional problem (R-DNN-Full). </a:t>
            </a:r>
            <a:endParaRPr lang="en-US" altLang="zh-CN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7A5-0498-4ADC-B80A-633B589A084A}" type="datetimeFigureOut">
              <a:rPr lang="zh-CN" altLang="en-US" smtClean="0"/>
              <a:pPr/>
              <a:t>2016/10/15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5192-BFE7-46EA-9D08-D5D72729AC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230880" y="522288"/>
            <a:ext cx="9144000" cy="2387600"/>
          </a:xfrm>
        </p:spPr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230880" y="3001963"/>
            <a:ext cx="9144000" cy="1655762"/>
          </a:xfrm>
        </p:spPr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6145" name="标题 1"/>
          <p:cNvSpPr>
            <a:spLocks noGrp="1"/>
          </p:cNvSpPr>
          <p:nvPr/>
        </p:nvSpPr>
        <p:spPr>
          <a:xfrm>
            <a:off x="-7620" y="1964690"/>
            <a:ext cx="12144375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zh-CN" sz="2800" kern="1200" dirty="0"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A REGRESSION APPROACH TO BINAURAL SPEECH </a:t>
            </a:r>
          </a:p>
          <a:p>
            <a:pPr eaLnBrk="1" hangingPunct="1"/>
            <a:r>
              <a:rPr lang="zh-CN" altLang="zh-CN" sz="2800" kern="1200" dirty="0"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SEGREGATION VIA DEEP NEURAL NETWORK</a:t>
            </a:r>
          </a:p>
        </p:txBody>
      </p:sp>
      <p:sp>
        <p:nvSpPr>
          <p:cNvPr id="6" name="副标题 2"/>
          <p:cNvSpPr>
            <a:spLocks noGrp="1"/>
          </p:cNvSpPr>
          <p:nvPr/>
        </p:nvSpPr>
        <p:spPr>
          <a:xfrm>
            <a:off x="954405" y="4229735"/>
            <a:ext cx="10730865" cy="16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Nana Fan    Jun Du</a:t>
            </a:r>
            <a:r>
              <a:rPr lang="en-US" altLang="zh-CN" baseline="30000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Li-</a:t>
            </a:r>
            <a:r>
              <a:rPr lang="en-US" altLang="zh-CN" dirty="0" err="1" smtClean="0"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dirty="0" err="1" smtClean="0">
                <a:latin typeface="微软雅黑" panose="020B0503020204020204" charset="-122"/>
                <a:ea typeface="微软雅黑" panose="020B0503020204020204" charset="-122"/>
              </a:rPr>
              <a:t>ong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Dai</a:t>
            </a:r>
            <a:r>
              <a:rPr lang="en-US" altLang="zh-CN" baseline="300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National Engineering Laboratory of Speech and Language Information Processing, USTC</a:t>
            </a:r>
          </a:p>
          <a:p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Presented by Nana Fan</a:t>
            </a:r>
          </a:p>
          <a:p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2016.10.18</a:t>
            </a:r>
          </a:p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44" y="1787934"/>
            <a:ext cx="9941370" cy="44725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4500" y="1117600"/>
            <a:ext cx="1139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Overview</a:t>
            </a:r>
            <a:endParaRPr lang="en-US" altLang="zh-CN" dirty="0"/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Proposed method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Proposed method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1663700"/>
            <a:ext cx="10769600" cy="133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 single regression DNN model for binaural speech segregation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Utilization of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information from both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Waveform reconstruction as a post-processing of DNN output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imple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and effective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1104900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Main features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759460" y="3289160"/>
          <a:ext cx="992727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469"/>
                <a:gridCol w="2278825"/>
                <a:gridCol w="1925859"/>
                <a:gridCol w="1775723"/>
                <a:gridCol w="1953394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input*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hidden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hidden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output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/>
                        <a:t>parameter</a:t>
                      </a:r>
                      <a:r>
                        <a:rPr lang="en-US" altLang="zh-CN" sz="2000" baseline="0" dirty="0" smtClean="0"/>
                        <a:t> size</a:t>
                      </a:r>
                      <a:r>
                        <a:rPr lang="en-US" altLang="zh-CN" sz="2000" dirty="0" smtClean="0"/>
                        <a:t> </a:t>
                      </a:r>
                      <a:endParaRPr lang="en-US" alt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(257+k)*</a:t>
                      </a:r>
                      <a:r>
                        <a:rPr lang="en-US" altLang="zh-CN" sz="2000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n_frame</a:t>
                      </a:r>
                      <a:endParaRPr lang="en-US" altLang="zh-CN" sz="2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759460" y="4229100"/>
          <a:ext cx="620326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06"/>
                <a:gridCol w="2298771"/>
                <a:gridCol w="1941186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/>
                        <a:t>training mode</a:t>
                      </a:r>
                      <a:endParaRPr lang="en-US" alt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iterations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/>
                        <a:t>supervised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SGD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/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62000" y="5181600"/>
            <a:ext cx="11314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*: the input feature dimension would depend on the binaural feature we choose (k will be discussed later)</a:t>
            </a:r>
          </a:p>
          <a:p>
            <a:r>
              <a:rPr lang="en-US" altLang="zh-CN" sz="2000" dirty="0"/>
              <a:t>257: log-power spectral feature dimension</a:t>
            </a:r>
          </a:p>
          <a:p>
            <a:r>
              <a:rPr lang="en-US" altLang="zh-CN" sz="2000" dirty="0" err="1"/>
              <a:t>n_frame</a:t>
            </a:r>
            <a:r>
              <a:rPr lang="en-US" altLang="zh-CN" sz="2000" dirty="0"/>
              <a:t>: frame expansion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3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regression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The monaural and binaural features design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850" y="118110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onaural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feature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0746" y="1666184"/>
            <a:ext cx="430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window length: 20ms</a:t>
            </a: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frame shift: 10ms</a:t>
            </a: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sample frequency: 16kHz</a:t>
            </a:r>
          </a:p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log-power spectral feature: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257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0850" y="331470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inaural feature in LPS domain 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7835" y="3757295"/>
            <a:ext cx="1136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Traditional binaural features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CCF, ITD, ILD   &lt;-  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Gammatone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filterbank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(non-linear frequency bins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/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Our proposed</a:t>
            </a:r>
          </a:p>
          <a:p>
            <a:pPr marL="285750" indent="-285750"/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    LPS                 &lt;-  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DFT (linear frequency bins)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ILD (</a:t>
            </a:r>
            <a:r>
              <a:rPr lang="en-US" altLang="zh-CN" sz="20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interaural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level difference):  using 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LPS features of both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channels to calculate 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new ILD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382836" y="4444294"/>
            <a:ext cx="389791" cy="31749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0800000" flipV="1">
            <a:off x="6653878" y="4741352"/>
            <a:ext cx="2109326" cy="428327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754005" y="4571173"/>
            <a:ext cx="296291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different frequency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The monaural and binaural features design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0850" y="113030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inaural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feature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405" y="2073275"/>
            <a:ext cx="2752090" cy="875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75" y="3703955"/>
            <a:ext cx="3855720" cy="747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040" y="5149215"/>
            <a:ext cx="5559425" cy="919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290" y="1613535"/>
            <a:ext cx="1126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Global ILD: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one-dimensional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ratio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between the sum of full-band LPS features from two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channels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290" y="3107691"/>
            <a:ext cx="1146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Full-band ILD: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an ILD vector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as the ratios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between full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-band LPS features from two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channels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915" y="4605655"/>
            <a:ext cx="1112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Sub-band ILD: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an ILD vector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as the ratios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between the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sub-band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LPS features from two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channels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The monaural and binaural features design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0850" y="113030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inaural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feature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742950" y="1638935"/>
          <a:ext cx="85318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ILDs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Full-band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Sub-band*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22580" y="4655820"/>
            <a:ext cx="664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eature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concatenation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5950" y="5075555"/>
            <a:ext cx="804799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input feature: LPS+ILD</a:t>
            </a: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input dimension: (257+k)*n_frame, k=1, 257, 61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4050" y="2807335"/>
            <a:ext cx="7891780" cy="93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ub-band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ILD: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designed as a tradeoff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mapping linear frequency bins to 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</a:rPr>
              <a:t>gammatone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bins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30" y="2438307"/>
            <a:ext cx="4928870" cy="387413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047750" y="3745230"/>
            <a:ext cx="55626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69334" y="3770630"/>
            <a:ext cx="485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simulate the frequency selectivity of human 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regression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2646045" y="3877375"/>
            <a:ext cx="2419350" cy="24326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8" name="标题 1"/>
          <p:cNvSpPr>
            <a:spLocks noGrp="1"/>
          </p:cNvSpPr>
          <p:nvPr>
            <p:ph type="title"/>
          </p:nvPr>
        </p:nvSpPr>
        <p:spPr>
          <a:xfrm>
            <a:off x="322580" y="281305"/>
            <a:ext cx="9150985" cy="9144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26628" name="图片 6" descr="WAOOPJQEI3M~QHHS{WLQ7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953" y="3374073"/>
            <a:ext cx="3836987" cy="289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2580" y="1195705"/>
            <a:ext cx="577088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Data set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674" y="1694180"/>
            <a:ext cx="10581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Using TIMIT corpus as clean speech data set.</a:t>
            </a: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Using “</a:t>
            </a:r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</a:rPr>
              <a:t>Roomsim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” Toolkit to simulate reverberate noisy speech.</a:t>
            </a: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Noise type: babble noise</a:t>
            </a: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Reverberation time (T60): 0s (anechoic), 0.3s</a:t>
            </a: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Source direction:      (clean speech),        (noise)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81159" y="3242968"/>
          <a:ext cx="288925" cy="332105"/>
        </p:xfrm>
        <a:graphic>
          <a:graphicData uri="http://schemas.openxmlformats.org/presentationml/2006/ole">
            <p:oleObj spid="_x0000_s1025" r:id="rId4" imgW="177480" imgH="203040" progId="Equation.3">
              <p:embed/>
            </p:oleObj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71231" y="3250699"/>
          <a:ext cx="414655" cy="332105"/>
        </p:xfrm>
        <a:graphic>
          <a:graphicData uri="http://schemas.openxmlformats.org/presentationml/2006/ole">
            <p:oleObj spid="_x0000_s1026" r:id="rId5" imgW="253800" imgH="203040" progId="Equation.3">
              <p:embed/>
            </p:oleObj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1668145" y="5093400"/>
            <a:ext cx="4321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8" idx="0"/>
            <a:endCxn id="12" idx="4"/>
          </p:cNvCxnSpPr>
          <p:nvPr/>
        </p:nvCxnSpPr>
        <p:spPr>
          <a:xfrm rot="16200000" flipH="1" flipV="1">
            <a:off x="2622599" y="5066419"/>
            <a:ext cx="2476761" cy="1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爆炸形 2 17"/>
          <p:cNvSpPr/>
          <p:nvPr/>
        </p:nvSpPr>
        <p:spPr>
          <a:xfrm>
            <a:off x="3815080" y="3824035"/>
            <a:ext cx="113665" cy="10604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爆炸形 2 18"/>
          <p:cNvSpPr/>
          <p:nvPr/>
        </p:nvSpPr>
        <p:spPr>
          <a:xfrm>
            <a:off x="2921000" y="4210115"/>
            <a:ext cx="113665" cy="10604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004820" y="4302190"/>
            <a:ext cx="770255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027680" y="4302190"/>
            <a:ext cx="916305" cy="732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805555" y="3936430"/>
            <a:ext cx="52705" cy="109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888740" y="3928810"/>
            <a:ext cx="66675" cy="1096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流程图: 对照 16"/>
          <p:cNvSpPr/>
          <p:nvPr/>
        </p:nvSpPr>
        <p:spPr>
          <a:xfrm rot="16200000">
            <a:off x="3832860" y="5015295"/>
            <a:ext cx="76200" cy="161290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820795" y="5043235"/>
            <a:ext cx="99695" cy="95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811905" y="5131500"/>
            <a:ext cx="27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binaural </a:t>
            </a:r>
            <a:r>
              <a:rPr lang="en-US" altLang="zh-CN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microphone</a:t>
            </a:r>
            <a:endParaRPr lang="en-US" altLang="zh-CN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3156" y="3570278"/>
            <a:ext cx="17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clean speech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91495" y="4103435"/>
            <a:ext cx="7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noise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435465" y="2897505"/>
            <a:ext cx="1029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标题 1"/>
          <p:cNvSpPr>
            <a:spLocks noGrp="1"/>
          </p:cNvSpPr>
          <p:nvPr>
            <p:ph type="title"/>
          </p:nvPr>
        </p:nvSpPr>
        <p:spPr>
          <a:xfrm>
            <a:off x="322580" y="281305"/>
            <a:ext cx="9150985" cy="9144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580" y="1195705"/>
            <a:ext cx="5770880" cy="8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DNN systems in experiments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250" y="1701800"/>
            <a:ext cx="11715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IBM-DNN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the IBM-based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binaural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classification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approach as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baseline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R-DNN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the regression DNN approach using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only monaural LPS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features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R-DNN-Global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the regression DNN approach using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monaural LPS features and binaural global ILD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features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R-DNN-Full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the regression DNN approach using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monaural LPS features and binaural full-band ILD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features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R-DNN-Sub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the regression DNN approach using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monaural LPS features and binaural sub-band ILD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580" y="1092200"/>
            <a:ext cx="64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Listening quality: PESQ R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esults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85" y="1780775"/>
            <a:ext cx="7098665" cy="3403600"/>
          </a:xfrm>
          <a:prstGeom prst="rect">
            <a:avLst/>
          </a:prstGeom>
        </p:spPr>
      </p:pic>
      <p:sp>
        <p:nvSpPr>
          <p:cNvPr id="13" name="右大括号 12"/>
          <p:cNvSpPr/>
          <p:nvPr/>
        </p:nvSpPr>
        <p:spPr>
          <a:xfrm>
            <a:off x="7064515" y="3613226"/>
            <a:ext cx="305435" cy="13970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568041" y="3784075"/>
            <a:ext cx="4185431" cy="1015663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2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ost 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of the regression DNN based systems outperformed the IBM-DNN system.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64450" y="5349475"/>
            <a:ext cx="756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PESQ: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Perceptual evaluation of speech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regression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580" y="1092200"/>
            <a:ext cx="64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Speech Intelligibility: STOI results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0" y="2000425"/>
            <a:ext cx="7172960" cy="3520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48277" y="5584669"/>
            <a:ext cx="756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STOI: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Short-time objective intelligibility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" y="1703070"/>
            <a:ext cx="8163560" cy="3274060"/>
          </a:xfrm>
          <a:prstGeom prst="rect">
            <a:avLst/>
          </a:prstGeom>
        </p:spPr>
      </p:pic>
      <p:sp>
        <p:nvSpPr>
          <p:cNvPr id="10248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580" y="1092200"/>
            <a:ext cx="64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Frame expansion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0350" y="4913630"/>
            <a:ext cx="190500" cy="445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06120" y="4824730"/>
            <a:ext cx="7498080" cy="939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Figure 1: Average PESQ results on test set using different input acoustic contexts. Test SNR = 0dB. T60 = 0.3s</a:t>
            </a:r>
          </a:p>
        </p:txBody>
      </p:sp>
      <p:cxnSp>
        <p:nvCxnSpPr>
          <p:cNvPr id="11" name="直接箭头连接符 10"/>
          <p:cNvCxnSpPr>
            <a:endCxn id="13" idx="1"/>
          </p:cNvCxnSpPr>
          <p:nvPr/>
        </p:nvCxnSpPr>
        <p:spPr>
          <a:xfrm>
            <a:off x="7512050" y="2458085"/>
            <a:ext cx="986790" cy="5892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13" idx="1"/>
          </p:cNvCxnSpPr>
          <p:nvPr/>
        </p:nvCxnSpPr>
        <p:spPr>
          <a:xfrm>
            <a:off x="5670550" y="2458085"/>
            <a:ext cx="2828290" cy="5892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498840" y="2717800"/>
            <a:ext cx="2688191" cy="65913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little gain due to high-dimension problem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24241" y="3659505"/>
            <a:ext cx="2663534" cy="65913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sub-band ILDs make a good tradeoff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" y="2143125"/>
            <a:ext cx="3816350" cy="1948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0" y="2143125"/>
            <a:ext cx="3797300" cy="1997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080" y="2143125"/>
            <a:ext cx="3636010" cy="2026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90" y="4177665"/>
            <a:ext cx="3816985" cy="1950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650" y="4177665"/>
            <a:ext cx="3803015" cy="19500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080" y="4182745"/>
            <a:ext cx="3650615" cy="19583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2580" y="1092200"/>
            <a:ext cx="64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Spectrogram example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8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66210" y="1682750"/>
            <a:ext cx="603313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 The spectrograms of a segregated speech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9759950" y="1689100"/>
            <a:ext cx="965200" cy="13716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540750" y="1075690"/>
            <a:ext cx="2324100" cy="596265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the fine structures </a:t>
            </a:r>
          </a:p>
          <a:p>
            <a:r>
              <a:rPr lang="en-US" altLang="zh-CN" sz="16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can be well recovered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9721850" y="1714500"/>
            <a:ext cx="1016000" cy="34290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regression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403985"/>
            <a:ext cx="11087735" cy="3852545"/>
          </a:xfrm>
        </p:spPr>
        <p:txBody>
          <a:bodyPr/>
          <a:lstStyle/>
          <a:p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Conclusion</a:t>
            </a:r>
          </a:p>
          <a:p>
            <a:pPr lvl="1"/>
            <a:r>
              <a:rPr lang="en-US" altLang="zh-CN" dirty="0" smtClean="0"/>
              <a:t>We propose a regression approach to binaural speech segregation via DNN.</a:t>
            </a:r>
          </a:p>
          <a:p>
            <a:pPr lvl="1"/>
            <a:r>
              <a:rPr lang="en-US" altLang="zh-CN" dirty="0" smtClean="0"/>
              <a:t>The direct mapping using the regression DNN can yield a better reconstructed speech in terms of speech quality and intelligibility. </a:t>
            </a:r>
          </a:p>
          <a:p>
            <a:pPr lvl="1"/>
            <a:r>
              <a:rPr lang="en-US" altLang="zh-CN" dirty="0" smtClean="0"/>
              <a:t>Sub-band binaural feature achieves the best performance.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Future </a:t>
            </a:r>
            <a:r>
              <a:rPr lang="en-US" altLang="zh-CN" dirty="0" smtClean="0"/>
              <a:t>work</a:t>
            </a:r>
          </a:p>
          <a:p>
            <a:pPr lvl="1"/>
            <a:r>
              <a:rPr lang="en-US" altLang="zh-CN" sz="2400" dirty="0" smtClean="0"/>
              <a:t>Increase dataset</a:t>
            </a:r>
            <a:r>
              <a:rPr lang="en-US" altLang="zh-CN" sz="2400" dirty="0" smtClean="0"/>
              <a:t>: </a:t>
            </a:r>
            <a:r>
              <a:rPr lang="en-US" altLang="zh-CN" sz="2400" dirty="0" smtClean="0"/>
              <a:t>Larger training set, variant noises condition, etc.</a:t>
            </a:r>
            <a:r>
              <a:rPr lang="en-US" altLang="zh-CN" dirty="0" smtClean="0"/>
              <a:t>      </a:t>
            </a:r>
          </a:p>
          <a:p>
            <a:endParaRPr lang="zh-CN" altLang="en-US" dirty="0"/>
          </a:p>
        </p:txBody>
      </p:sp>
      <p:sp>
        <p:nvSpPr>
          <p:cNvPr id="10248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Experiments and analysis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57650" y="2705100"/>
            <a:ext cx="3962400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Regression 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251778" y="223520"/>
            <a:ext cx="5257800" cy="9144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2800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Noisy speech segregation</a:t>
            </a: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28" y="3949383"/>
            <a:ext cx="2841625" cy="182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53" y="3084195"/>
            <a:ext cx="1800225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878" y="3949383"/>
            <a:ext cx="3144837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115" y="4309745"/>
            <a:ext cx="1190625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2750" y="1322070"/>
            <a:ext cx="1163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/>
              <a:t>Denoising</a:t>
            </a:r>
            <a:r>
              <a:rPr lang="en-US" altLang="zh-CN" sz="2400" dirty="0"/>
              <a:t>: get clean speech from noisy input</a:t>
            </a:r>
          </a:p>
          <a:p>
            <a:pPr algn="l"/>
            <a:endParaRPr lang="en-US" altLang="zh-CN" sz="2400" dirty="0"/>
          </a:p>
          <a:p>
            <a:pPr algn="l"/>
            <a:r>
              <a:rPr lang="en-US" altLang="zh-CN" sz="2400" dirty="0"/>
              <a:t>Application: mobile phone communication, hearing aids, speech recognition systems...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Regression 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标题 1"/>
          <p:cNvSpPr>
            <a:spLocks noGrp="1"/>
          </p:cNvSpPr>
          <p:nvPr>
            <p:ph type="title"/>
          </p:nvPr>
        </p:nvSpPr>
        <p:spPr>
          <a:xfrm>
            <a:off x="322580" y="281305"/>
            <a:ext cx="9150985" cy="9144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Mask based binaural noisy speech segregation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181225"/>
            <a:ext cx="11928475" cy="2528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0525" y="5695315"/>
            <a:ext cx="11372850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*: </a:t>
            </a:r>
            <a:r>
              <a:rPr lang="en-US" altLang="zh-CN"/>
              <a:t>Y. Jiang, D. Wang, R. Liu, and Z. Feng, “Binaural classification for reverberant speech segregation using deep neural networks,” Audio, Speech, and Language Processing, IEEE/ACM Transactions on, vol. 22, no. 12, pp. 2112–2121, 2014.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0980" y="1195705"/>
            <a:ext cx="412559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IBM: ideal binary mask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6" name="文本框 63"/>
          <p:cNvSpPr txBox="1"/>
          <p:nvPr/>
        </p:nvSpPr>
        <p:spPr>
          <a:xfrm>
            <a:off x="8773419" y="4648948"/>
            <a:ext cx="33972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30000"/>
              </a:lnSpc>
            </a:pPr>
            <a:r>
              <a:rPr lang="en-US" altLang="zh-CN">
                <a:latin typeface="Calibri" panose="020F0502020204030204" charset="0"/>
                <a:ea typeface="宋体" panose="02010600030101010101" pitchFamily="2" charset="-122"/>
              </a:rPr>
              <a:t>.</a:t>
            </a:r>
          </a:p>
          <a:p>
            <a:pPr lvl="0">
              <a:lnSpc>
                <a:spcPct val="30000"/>
              </a:lnSpc>
            </a:pPr>
            <a:r>
              <a:rPr lang="en-US" altLang="zh-CN">
                <a:latin typeface="Calibri" panose="020F0502020204030204" charset="0"/>
                <a:ea typeface="宋体" panose="02010600030101010101" pitchFamily="2" charset="-122"/>
              </a:rPr>
              <a:t>.</a:t>
            </a:r>
          </a:p>
          <a:p>
            <a:pPr lvl="0">
              <a:lnSpc>
                <a:spcPct val="30000"/>
              </a:lnSpc>
            </a:pPr>
            <a:r>
              <a:rPr lang="en-US" altLang="zh-CN">
                <a:latin typeface="Calibri" panose="020F050202020403020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9388" y="1123950"/>
            <a:ext cx="88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2000" strike="noStrike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Speech segregation based on </a:t>
            </a:r>
            <a:r>
              <a:rPr lang="en-US" altLang="zh-CN" sz="2000" strike="noStrike" noProof="1" smtClean="0">
                <a:latin typeface="微软雅黑" panose="020B0503020204020204" charset="-122"/>
                <a:ea typeface="微软雅黑" panose="020B0503020204020204" charset="-122"/>
                <a:cs typeface="+mn-ea"/>
              </a:rPr>
              <a:t>classification approaches</a:t>
            </a:r>
            <a:endParaRPr lang="zh-CN" altLang="en-US" sz="16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388" y="3174160"/>
            <a:ext cx="8834438" cy="6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sz="2000" strike="noStrike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DNN training </a:t>
            </a:r>
            <a:endParaRPr lang="zh-CN" altLang="en-US" sz="2000" strike="noStrike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buFont typeface="Arial" panose="020B0604020202020204" pitchFamily="34" charset="0"/>
            </a:pPr>
            <a:endParaRPr lang="zh-CN" altLang="en-US" strike="noStrike" noProof="1"/>
          </a:p>
        </p:txBody>
      </p:sp>
      <p:sp>
        <p:nvSpPr>
          <p:cNvPr id="7" name="圆角矩形 6"/>
          <p:cNvSpPr/>
          <p:nvPr/>
        </p:nvSpPr>
        <p:spPr>
          <a:xfrm>
            <a:off x="4092575" y="1955800"/>
            <a:ext cx="1235075" cy="647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T-F units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292350" y="1955800"/>
            <a:ext cx="1039813" cy="6731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</a:rPr>
              <a:t>noisy speech</a:t>
            </a:r>
          </a:p>
        </p:txBody>
      </p:sp>
      <p:sp>
        <p:nvSpPr>
          <p:cNvPr id="9" name="右箭头 8"/>
          <p:cNvSpPr/>
          <p:nvPr/>
        </p:nvSpPr>
        <p:spPr>
          <a:xfrm>
            <a:off x="3444875" y="2171700"/>
            <a:ext cx="503238" cy="2159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655" name="文本框 9"/>
          <p:cNvSpPr txBox="1"/>
          <p:nvPr/>
        </p:nvSpPr>
        <p:spPr>
          <a:xfrm>
            <a:off x="3196590" y="1636395"/>
            <a:ext cx="1405890" cy="319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1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segregation</a:t>
            </a:r>
          </a:p>
        </p:txBody>
      </p:sp>
      <p:sp>
        <p:nvSpPr>
          <p:cNvPr id="11" name="右箭头 10"/>
          <p:cNvSpPr/>
          <p:nvPr/>
        </p:nvSpPr>
        <p:spPr>
          <a:xfrm>
            <a:off x="5461000" y="2171700"/>
            <a:ext cx="504825" cy="2159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圆角矩形 13"/>
          <p:cNvSpPr/>
          <p:nvPr/>
        </p:nvSpPr>
        <p:spPr>
          <a:xfrm>
            <a:off x="6181725" y="1668463"/>
            <a:ext cx="1223963" cy="43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Label=1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181725" y="2387600"/>
            <a:ext cx="1223963" cy="43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Label=0</a:t>
            </a:r>
          </a:p>
        </p:txBody>
      </p:sp>
      <p:sp>
        <p:nvSpPr>
          <p:cNvPr id="16" name="右箭头 15"/>
          <p:cNvSpPr/>
          <p:nvPr/>
        </p:nvSpPr>
        <p:spPr>
          <a:xfrm>
            <a:off x="7621588" y="1814513"/>
            <a:ext cx="503238" cy="2159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右箭头 16"/>
          <p:cNvSpPr/>
          <p:nvPr/>
        </p:nvSpPr>
        <p:spPr>
          <a:xfrm>
            <a:off x="7604125" y="2513013"/>
            <a:ext cx="504825" cy="2159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661" name="文本框 17"/>
          <p:cNvSpPr txBox="1"/>
          <p:nvPr/>
        </p:nvSpPr>
        <p:spPr>
          <a:xfrm>
            <a:off x="4920615" y="1636395"/>
            <a:ext cx="1362710" cy="319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1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classification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269288" y="1666875"/>
            <a:ext cx="1223963" cy="4333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target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269288" y="2459038"/>
            <a:ext cx="1223963" cy="4333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non-target</a:t>
            </a:r>
          </a:p>
        </p:txBody>
      </p:sp>
      <p:sp>
        <p:nvSpPr>
          <p:cNvPr id="27664" name="文本框 20"/>
          <p:cNvSpPr txBox="1"/>
          <p:nvPr/>
        </p:nvSpPr>
        <p:spPr>
          <a:xfrm>
            <a:off x="7168515" y="2085975"/>
            <a:ext cx="1466850" cy="319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1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reconstruction</a:t>
            </a:r>
          </a:p>
        </p:txBody>
      </p:sp>
      <p:cxnSp>
        <p:nvCxnSpPr>
          <p:cNvPr id="50" name="曲线连接符 49"/>
          <p:cNvCxnSpPr/>
          <p:nvPr/>
        </p:nvCxnSpPr>
        <p:spPr>
          <a:xfrm flipV="1">
            <a:off x="6053036" y="4394948"/>
            <a:ext cx="504825" cy="80963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6" name="文本框 52"/>
          <p:cNvSpPr txBox="1"/>
          <p:nvPr/>
        </p:nvSpPr>
        <p:spPr>
          <a:xfrm>
            <a:off x="621350" y="4257271"/>
            <a:ext cx="1319832" cy="30777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1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noisy </a:t>
            </a:r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speech</a:t>
            </a:r>
            <a:endParaRPr lang="en-US" altLang="zh-CN" sz="1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67" name="文本框 53"/>
          <p:cNvSpPr txBox="1"/>
          <p:nvPr/>
        </p:nvSpPr>
        <p:spPr>
          <a:xfrm>
            <a:off x="9440288" y="4450477"/>
            <a:ext cx="2222146" cy="30777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ach </a:t>
            </a:r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frequency </a:t>
            </a:r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channel</a:t>
            </a:r>
            <a:endParaRPr lang="en-US" altLang="zh-CN" sz="1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3315339" y="4440985"/>
            <a:ext cx="2007448" cy="600075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</a:rPr>
              <a:t>feature extraction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3315339" y="3734226"/>
            <a:ext cx="2007448" cy="567059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</a:rPr>
              <a:t>IBM label</a:t>
            </a:r>
          </a:p>
        </p:txBody>
      </p:sp>
      <p:sp>
        <p:nvSpPr>
          <p:cNvPr id="57" name="矩形 56"/>
          <p:cNvSpPr/>
          <p:nvPr/>
        </p:nvSpPr>
        <p:spPr>
          <a:xfrm>
            <a:off x="6031166" y="4080623"/>
            <a:ext cx="792163" cy="647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</a:rPr>
              <a:t>DNN</a:t>
            </a:r>
          </a:p>
        </p:txBody>
      </p:sp>
      <p:sp>
        <p:nvSpPr>
          <p:cNvPr id="59" name="右箭头 58"/>
          <p:cNvSpPr/>
          <p:nvPr/>
        </p:nvSpPr>
        <p:spPr>
          <a:xfrm>
            <a:off x="2687697" y="4364280"/>
            <a:ext cx="503238" cy="1603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27672" name="图片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662" y="4009025"/>
            <a:ext cx="739775" cy="8143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" name="曲线连接符 60"/>
          <p:cNvCxnSpPr>
            <a:stCxn id="57" idx="3"/>
            <a:endCxn id="62" idx="1"/>
          </p:cNvCxnSpPr>
          <p:nvPr/>
        </p:nvCxnSpPr>
        <p:spPr>
          <a:xfrm flipV="1">
            <a:off x="6823329" y="3937748"/>
            <a:ext cx="1661165" cy="466725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8484494" y="3767885"/>
            <a:ext cx="792163" cy="339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400" strike="noStrike" noProof="1">
                <a:solidFill>
                  <a:schemeClr val="tx1"/>
                </a:solidFill>
              </a:rPr>
              <a:t>DNN1</a:t>
            </a:r>
          </a:p>
        </p:txBody>
      </p:sp>
      <p:sp>
        <p:nvSpPr>
          <p:cNvPr id="63" name="矩形 62"/>
          <p:cNvSpPr/>
          <p:nvPr/>
        </p:nvSpPr>
        <p:spPr>
          <a:xfrm>
            <a:off x="8484494" y="4225085"/>
            <a:ext cx="792163" cy="339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400" strike="noStrike" noProof="1">
                <a:solidFill>
                  <a:schemeClr val="tx1"/>
                </a:solidFill>
              </a:rPr>
              <a:t>DNN2</a:t>
            </a:r>
          </a:p>
        </p:txBody>
      </p:sp>
      <p:sp>
        <p:nvSpPr>
          <p:cNvPr id="65" name="矩形 64"/>
          <p:cNvSpPr/>
          <p:nvPr/>
        </p:nvSpPr>
        <p:spPr>
          <a:xfrm>
            <a:off x="8484494" y="5088685"/>
            <a:ext cx="792163" cy="339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1400" strike="noStrike" noProof="1">
                <a:solidFill>
                  <a:schemeClr val="tx1"/>
                </a:solidFill>
              </a:rPr>
              <a:t>DNNn</a:t>
            </a:r>
          </a:p>
        </p:txBody>
      </p:sp>
      <p:cxnSp>
        <p:nvCxnSpPr>
          <p:cNvPr id="66" name="曲线连接符 65"/>
          <p:cNvCxnSpPr>
            <a:stCxn id="57" idx="3"/>
            <a:endCxn id="63" idx="1"/>
          </p:cNvCxnSpPr>
          <p:nvPr/>
        </p:nvCxnSpPr>
        <p:spPr>
          <a:xfrm flipV="1">
            <a:off x="6823329" y="4394948"/>
            <a:ext cx="1661165" cy="9525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曲线连接符 67"/>
          <p:cNvCxnSpPr>
            <a:stCxn id="57" idx="3"/>
            <a:endCxn id="65" idx="1"/>
          </p:cNvCxnSpPr>
          <p:nvPr/>
        </p:nvCxnSpPr>
        <p:spPr>
          <a:xfrm>
            <a:off x="6823329" y="4404473"/>
            <a:ext cx="1661165" cy="854075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5458796" y="5233147"/>
            <a:ext cx="1938149" cy="299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</a:rPr>
              <a:t>RBM pre-training</a:t>
            </a:r>
          </a:p>
        </p:txBody>
      </p:sp>
      <p:cxnSp>
        <p:nvCxnSpPr>
          <p:cNvPr id="71" name="肘形连接符 70"/>
          <p:cNvCxnSpPr>
            <a:stCxn id="55" idx="2"/>
            <a:endCxn id="69" idx="1"/>
          </p:cNvCxnSpPr>
          <p:nvPr/>
        </p:nvCxnSpPr>
        <p:spPr>
          <a:xfrm rot="16200000" flipH="1">
            <a:off x="4718079" y="4642043"/>
            <a:ext cx="341701" cy="1139733"/>
          </a:xfrm>
          <a:prstGeom prst="bentConnector2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肘形连接符 71"/>
          <p:cNvCxnSpPr>
            <a:stCxn id="69" idx="0"/>
            <a:endCxn id="57" idx="2"/>
          </p:cNvCxnSpPr>
          <p:nvPr/>
        </p:nvCxnSpPr>
        <p:spPr>
          <a:xfrm rot="16200000" flipV="1">
            <a:off x="6175148" y="4980423"/>
            <a:ext cx="504824" cy="623"/>
          </a:xfrm>
          <a:prstGeom prst="bent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肘形连接符 75"/>
          <p:cNvCxnSpPr>
            <a:stCxn id="56" idx="3"/>
          </p:cNvCxnSpPr>
          <p:nvPr/>
        </p:nvCxnSpPr>
        <p:spPr>
          <a:xfrm>
            <a:off x="5322787" y="4017756"/>
            <a:ext cx="226059" cy="410530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肘形连接符 76"/>
          <p:cNvCxnSpPr>
            <a:stCxn id="55" idx="3"/>
          </p:cNvCxnSpPr>
          <p:nvPr/>
        </p:nvCxnSpPr>
        <p:spPr>
          <a:xfrm flipV="1">
            <a:off x="5322787" y="4428285"/>
            <a:ext cx="226059" cy="31273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右箭头 78"/>
          <p:cNvSpPr/>
          <p:nvPr/>
        </p:nvSpPr>
        <p:spPr>
          <a:xfrm>
            <a:off x="5548211" y="4382990"/>
            <a:ext cx="464352" cy="61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48" name="标题 1"/>
          <p:cNvSpPr>
            <a:spLocks noGrp="1"/>
          </p:cNvSpPr>
          <p:nvPr/>
        </p:nvSpPr>
        <p:spPr>
          <a:xfrm>
            <a:off x="322580" y="281305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Mask based binaural noisy speech segregation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525" y="5747619"/>
            <a:ext cx="11372850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*: </a:t>
            </a:r>
            <a:r>
              <a:rPr lang="en-US" altLang="zh-CN" dirty="0"/>
              <a:t>Y. Jiang, D. Wang, R. Liu, and Z. </a:t>
            </a:r>
            <a:r>
              <a:rPr lang="en-US" altLang="zh-CN" dirty="0" err="1"/>
              <a:t>Feng</a:t>
            </a:r>
            <a:r>
              <a:rPr lang="en-US" altLang="zh-CN" dirty="0"/>
              <a:t>, “Binaural classification for reverberant speech segregation using deep neural networks,” Audio, Speech, and Language Processing, IEEE/ACM Transactions on, vol. 22, no. 12, pp. 2112–2121, 2014.</a:t>
            </a:r>
          </a:p>
        </p:txBody>
      </p:sp>
      <p:sp>
        <p:nvSpPr>
          <p:cNvPr id="41" name="文本框 52"/>
          <p:cNvSpPr txBox="1"/>
          <p:nvPr/>
        </p:nvSpPr>
        <p:spPr>
          <a:xfrm>
            <a:off x="2178557" y="5083978"/>
            <a:ext cx="2046074" cy="52322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monaural: GFCC</a:t>
            </a:r>
          </a:p>
          <a:p>
            <a:r>
              <a:rPr lang="en-US" altLang="zh-CN" sz="14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binaural: CCF, ITD, ILD</a:t>
            </a:r>
            <a:endParaRPr lang="en-US" altLang="zh-CN" sz="1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6" grpId="0"/>
      <p:bldP spid="7" grpId="0" bldLvl="0" animBg="1"/>
      <p:bldP spid="8" grpId="0" bldLvl="0" animBg="1"/>
      <p:bldP spid="9" grpId="0" bldLvl="0" animBg="1"/>
      <p:bldP spid="27655" grpId="0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7661" grpId="0"/>
      <p:bldP spid="19" grpId="0" bldLvl="0" animBg="1"/>
      <p:bldP spid="20" grpId="0" bldLvl="0" animBg="1"/>
      <p:bldP spid="27664" grpId="0"/>
      <p:bldP spid="27666" grpId="0" bldLvl="0" animBg="1"/>
      <p:bldP spid="27666" grpId="1" animBg="1"/>
      <p:bldP spid="27667" grpId="0" bldLvl="0" animBg="1"/>
      <p:bldP spid="27667" grpId="1" animBg="1"/>
      <p:bldP spid="55" grpId="0" bldLvl="0" animBg="1"/>
      <p:bldP spid="56" grpId="0" bldLvl="0" animBg="1"/>
      <p:bldP spid="57" grpId="0" bldLvl="0" animBg="1"/>
      <p:bldP spid="59" grpId="0" bldLvl="0" animBg="1"/>
      <p:bldP spid="62" grpId="0" bldLvl="0" animBg="1"/>
      <p:bldP spid="63" grpId="0" bldLvl="0" animBg="1"/>
      <p:bldP spid="65" grpId="0" bldLvl="0" animBg="1"/>
      <p:bldP spid="69" grpId="0" bldLvl="0" animBg="1"/>
      <p:bldP spid="79" grpId="0" bldLvl="0" animBg="1"/>
      <p:bldP spid="41" grpId="0" bldLvl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0000" y="320096"/>
            <a:ext cx="10515600" cy="797560"/>
          </a:xfr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Outline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8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Noisy speech segregation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Mask based binaural noisy speech segregation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regression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approach to </a:t>
            </a:r>
            <a:r>
              <a:rPr lang="en-US" altLang="zh-CN" sz="2800" strike="noStrik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segregation</a:t>
            </a: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strike="noStrike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Proposed method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800100" marR="0" lvl="1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The monaural and binaural features design</a:t>
            </a:r>
            <a:r>
              <a:rPr kumimoji="0" lang="en-US" altLang="zh-CN" sz="245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Experiments and analysis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Conclusion and future work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标题 1"/>
          <p:cNvSpPr>
            <a:spLocks noGrp="1"/>
          </p:cNvSpPr>
          <p:nvPr/>
        </p:nvSpPr>
        <p:spPr>
          <a:xfrm>
            <a:off x="322580" y="245549"/>
            <a:ext cx="9150985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zh-CN" sz="28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Proposed method</a:t>
            </a:r>
            <a:endParaRPr lang="en-US" altLang="zh-CN" sz="2800" kern="12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1092200"/>
            <a:ext cx="985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Motivation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199" y="1600200"/>
            <a:ext cx="1182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Using a </a:t>
            </a:r>
            <a:r>
              <a:rPr lang="en-US" altLang="zh-CN" sz="2000" dirty="0" smtClean="0"/>
              <a:t>single DNN </a:t>
            </a:r>
            <a:r>
              <a:rPr lang="en-US" altLang="zh-CN" sz="2000" dirty="0" smtClean="0"/>
              <a:t>rather than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multiple sub-channel DNNs, to simplify the model and the training procedure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Using regression approach </a:t>
            </a:r>
            <a:r>
              <a:rPr lang="en-US" altLang="zh-CN" sz="2000" dirty="0" smtClean="0"/>
              <a:t>rather than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classification, to achieve better quality of segregated speech.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500" y="2752716"/>
            <a:ext cx="984250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Regression DNN </a:t>
            </a:r>
            <a:r>
              <a:rPr lang="en-US" altLang="zh-CN" dirty="0"/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95" y="3271287"/>
            <a:ext cx="5260340" cy="28517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62606" y="5365901"/>
            <a:ext cx="493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</a:rPr>
              <a:t>LPS feature: Log-power spectral feature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18292" y="3811169"/>
            <a:ext cx="5673707" cy="10156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two hidden layers: </a:t>
            </a:r>
            <a:r>
              <a:rPr lang="en-US" altLang="zh-CN" sz="2000" dirty="0"/>
              <a:t>h1, h2</a:t>
            </a:r>
          </a:p>
          <a:p>
            <a:r>
              <a:rPr lang="en-US" altLang="zh-CN" sz="2000" b="1" dirty="0"/>
              <a:t>input: </a:t>
            </a:r>
            <a:r>
              <a:rPr lang="en-US" altLang="zh-CN" sz="2000" dirty="0"/>
              <a:t>noisy speech features (binaural &amp; monaural)</a:t>
            </a:r>
          </a:p>
          <a:p>
            <a:r>
              <a:rPr lang="en-US" altLang="zh-CN" sz="2000" b="1" dirty="0"/>
              <a:t>output:</a:t>
            </a:r>
            <a:r>
              <a:rPr lang="en-US" altLang="zh-CN" sz="2000" dirty="0"/>
              <a:t> segregated clean speech features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1182</Words>
  <Application>WPS 演示</Application>
  <PresentationFormat>自定义</PresentationFormat>
  <Paragraphs>238</Paragraphs>
  <Slides>25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Microsoft 公式 3.0</vt:lpstr>
      <vt:lpstr> </vt:lpstr>
      <vt:lpstr>Outline</vt:lpstr>
      <vt:lpstr>Outline</vt:lpstr>
      <vt:lpstr>Noisy speech segregation</vt:lpstr>
      <vt:lpstr>Outline</vt:lpstr>
      <vt:lpstr>Mask based binaural noisy speech segregation</vt:lpstr>
      <vt:lpstr>幻灯片 7</vt:lpstr>
      <vt:lpstr>Outline</vt:lpstr>
      <vt:lpstr>幻灯片 9</vt:lpstr>
      <vt:lpstr>幻灯片 10</vt:lpstr>
      <vt:lpstr>幻灯片 11</vt:lpstr>
      <vt:lpstr>Outline</vt:lpstr>
      <vt:lpstr>幻灯片 13</vt:lpstr>
      <vt:lpstr>幻灯片 14</vt:lpstr>
      <vt:lpstr>幻灯片 15</vt:lpstr>
      <vt:lpstr>Outline</vt:lpstr>
      <vt:lpstr>Experiments and analysis</vt:lpstr>
      <vt:lpstr>Experiments and analysis</vt:lpstr>
      <vt:lpstr>幻灯片 19</vt:lpstr>
      <vt:lpstr>幻灯片 20</vt:lpstr>
      <vt:lpstr>幻灯片 21</vt:lpstr>
      <vt:lpstr>幻灯片 22</vt:lpstr>
      <vt:lpstr>Outline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Convolutional Neural Network Transfer Learning for Small-scale Image Classification</dc:title>
  <dc:creator>ZengXi Li</dc:creator>
  <cp:lastModifiedBy>jundu@ustc.edu.cn</cp:lastModifiedBy>
  <cp:revision>115</cp:revision>
  <dcterms:created xsi:type="dcterms:W3CDTF">2016-03-18T12:07:00Z</dcterms:created>
  <dcterms:modified xsi:type="dcterms:W3CDTF">2016-10-15T02:55:19Z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