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handoutMasterIdLst>
    <p:handoutMasterId r:id="rId17"/>
  </p:handoutMasterIdLst>
  <p:sldIdLst>
    <p:sldId id="256" r:id="rId2"/>
    <p:sldId id="273" r:id="rId3"/>
    <p:sldId id="274" r:id="rId4"/>
    <p:sldId id="289" r:id="rId5"/>
    <p:sldId id="278" r:id="rId6"/>
    <p:sldId id="294" r:id="rId7"/>
    <p:sldId id="283" r:id="rId8"/>
    <p:sldId id="284" r:id="rId9"/>
    <p:sldId id="285" r:id="rId10"/>
    <p:sldId id="293" r:id="rId11"/>
    <p:sldId id="295" r:id="rId12"/>
    <p:sldId id="290" r:id="rId13"/>
    <p:sldId id="287" r:id="rId14"/>
    <p:sldId id="29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o yz" initials="hy" lastIdx="1" clrIdx="0">
    <p:extLst>
      <p:ext uri="{19B8F6BF-5375-455C-9EA6-DF929625EA0E}">
        <p15:presenceInfo xmlns:p15="http://schemas.microsoft.com/office/powerpoint/2012/main" userId="8173ad32345aeb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820"/>
    <a:srgbClr val="0B4F81"/>
    <a:srgbClr val="FBD103"/>
    <a:srgbClr val="FDFFFE"/>
    <a:srgbClr val="018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0920" autoAdjust="0"/>
  </p:normalViewPr>
  <p:slideViewPr>
    <p:cSldViewPr snapToGrid="0">
      <p:cViewPr varScale="1">
        <p:scale>
          <a:sx n="64" d="100"/>
          <a:sy n="64" d="100"/>
        </p:scale>
        <p:origin x="82" y="878"/>
      </p:cViewPr>
      <p:guideLst/>
    </p:cSldViewPr>
  </p:slideViewPr>
  <p:notesTextViewPr>
    <p:cViewPr>
      <p:scale>
        <a:sx n="1" d="1"/>
        <a:sy n="1" d="1"/>
      </p:scale>
      <p:origin x="0" y="0"/>
    </p:cViewPr>
  </p:notesTextViewPr>
  <p:notesViewPr>
    <p:cSldViewPr snapToGrid="0">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BFFC3EA-17AD-479D-ACD8-773E7729B8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6C6408E-1F14-4761-A5BF-A0150ADE3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EEDD5-8BF3-42B1-914C-C7EB392BE3B1}" type="datetimeFigureOut">
              <a:rPr lang="zh-CN" altLang="en-US" smtClean="0"/>
              <a:t>2021/4/10</a:t>
            </a:fld>
            <a:endParaRPr lang="zh-CN" altLang="en-US"/>
          </a:p>
        </p:txBody>
      </p:sp>
      <p:sp>
        <p:nvSpPr>
          <p:cNvPr id="4" name="页脚占位符 3">
            <a:extLst>
              <a:ext uri="{FF2B5EF4-FFF2-40B4-BE49-F238E27FC236}">
                <a16:creationId xmlns:a16="http://schemas.microsoft.com/office/drawing/2014/main" id="{16B7F28E-8DBC-41BB-ABAD-E7124E338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DF2EE27-96B0-4FE9-BC4F-DCF4D31F73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83337E-FB48-412A-A49D-1D287ED8CB4D}" type="slidenum">
              <a:rPr lang="zh-CN" altLang="en-US" smtClean="0"/>
              <a:t>‹#›</a:t>
            </a:fld>
            <a:endParaRPr lang="zh-CN" altLang="en-US"/>
          </a:p>
        </p:txBody>
      </p:sp>
    </p:spTree>
    <p:extLst>
      <p:ext uri="{BB962C8B-B14F-4D97-AF65-F5344CB8AC3E}">
        <p14:creationId xmlns:p14="http://schemas.microsoft.com/office/powerpoint/2010/main" val="414840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9EABB-147E-4C0E-823E-6EFC37AC0DC4}" type="datetimeFigureOut">
              <a:rPr lang="zh-CN" altLang="en-US" smtClean="0"/>
              <a:t>2021/4/10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3C324-CB24-4F47-9B43-917903980391}" type="slidenum">
              <a:rPr lang="zh-CN" altLang="en-US" smtClean="0"/>
              <a:t>‹#›</a:t>
            </a:fld>
            <a:endParaRPr lang="zh-CN" altLang="en-US"/>
          </a:p>
        </p:txBody>
      </p:sp>
    </p:spTree>
    <p:extLst>
      <p:ext uri="{BB962C8B-B14F-4D97-AF65-F5344CB8AC3E}">
        <p14:creationId xmlns:p14="http://schemas.microsoft.com/office/powerpoint/2010/main" val="10350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623C324-CB24-4F47-9B43-917903980391}" type="slidenum">
              <a:rPr lang="zh-CN" altLang="en-US" smtClean="0"/>
              <a:t>0</a:t>
            </a:fld>
            <a:endParaRPr lang="zh-CN" altLang="en-US"/>
          </a:p>
        </p:txBody>
      </p:sp>
    </p:spTree>
    <p:extLst>
      <p:ext uri="{BB962C8B-B14F-4D97-AF65-F5344CB8AC3E}">
        <p14:creationId xmlns:p14="http://schemas.microsoft.com/office/powerpoint/2010/main" val="133702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9</a:t>
            </a:fld>
            <a:endParaRPr lang="zh-CN" altLang="en-US"/>
          </a:p>
        </p:txBody>
      </p:sp>
    </p:spTree>
    <p:extLst>
      <p:ext uri="{BB962C8B-B14F-4D97-AF65-F5344CB8AC3E}">
        <p14:creationId xmlns:p14="http://schemas.microsoft.com/office/powerpoint/2010/main" val="305928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10</a:t>
            </a:fld>
            <a:endParaRPr lang="zh-CN" altLang="en-US"/>
          </a:p>
        </p:txBody>
      </p:sp>
    </p:spTree>
    <p:extLst>
      <p:ext uri="{BB962C8B-B14F-4D97-AF65-F5344CB8AC3E}">
        <p14:creationId xmlns:p14="http://schemas.microsoft.com/office/powerpoint/2010/main" val="73151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11</a:t>
            </a:fld>
            <a:endParaRPr lang="zh-CN" altLang="en-US"/>
          </a:p>
        </p:txBody>
      </p:sp>
    </p:spTree>
    <p:extLst>
      <p:ext uri="{BB962C8B-B14F-4D97-AF65-F5344CB8AC3E}">
        <p14:creationId xmlns:p14="http://schemas.microsoft.com/office/powerpoint/2010/main" val="175041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12</a:t>
            </a:fld>
            <a:endParaRPr lang="zh-CN" altLang="en-US"/>
          </a:p>
        </p:txBody>
      </p:sp>
    </p:spTree>
    <p:extLst>
      <p:ext uri="{BB962C8B-B14F-4D97-AF65-F5344CB8AC3E}">
        <p14:creationId xmlns:p14="http://schemas.microsoft.com/office/powerpoint/2010/main" val="142495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13</a:t>
            </a:fld>
            <a:endParaRPr lang="zh-CN" altLang="en-US"/>
          </a:p>
        </p:txBody>
      </p:sp>
    </p:spTree>
    <p:extLst>
      <p:ext uri="{BB962C8B-B14F-4D97-AF65-F5344CB8AC3E}">
        <p14:creationId xmlns:p14="http://schemas.microsoft.com/office/powerpoint/2010/main" val="276435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24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0623C324-CB24-4F47-9B43-917903980391}" type="slidenum">
              <a:rPr lang="zh-CN" altLang="en-US" smtClean="0"/>
              <a:t>1</a:t>
            </a:fld>
            <a:endParaRPr lang="zh-CN" altLang="en-US"/>
          </a:p>
        </p:txBody>
      </p:sp>
    </p:spTree>
    <p:extLst>
      <p:ext uri="{BB962C8B-B14F-4D97-AF65-F5344CB8AC3E}">
        <p14:creationId xmlns:p14="http://schemas.microsoft.com/office/powerpoint/2010/main" val="353584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2</a:t>
            </a:fld>
            <a:endParaRPr lang="zh-CN" altLang="en-US"/>
          </a:p>
        </p:txBody>
      </p:sp>
    </p:spTree>
    <p:extLst>
      <p:ext uri="{BB962C8B-B14F-4D97-AF65-F5344CB8AC3E}">
        <p14:creationId xmlns:p14="http://schemas.microsoft.com/office/powerpoint/2010/main" val="301441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3</a:t>
            </a:fld>
            <a:endParaRPr lang="zh-CN" altLang="en-US"/>
          </a:p>
        </p:txBody>
      </p:sp>
    </p:spTree>
    <p:extLst>
      <p:ext uri="{BB962C8B-B14F-4D97-AF65-F5344CB8AC3E}">
        <p14:creationId xmlns:p14="http://schemas.microsoft.com/office/powerpoint/2010/main" val="210845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4</a:t>
            </a:fld>
            <a:endParaRPr lang="zh-CN" altLang="en-US"/>
          </a:p>
        </p:txBody>
      </p:sp>
    </p:spTree>
    <p:extLst>
      <p:ext uri="{BB962C8B-B14F-4D97-AF65-F5344CB8AC3E}">
        <p14:creationId xmlns:p14="http://schemas.microsoft.com/office/powerpoint/2010/main" val="376304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5</a:t>
            </a:fld>
            <a:endParaRPr lang="zh-CN" altLang="en-US"/>
          </a:p>
        </p:txBody>
      </p:sp>
    </p:spTree>
    <p:extLst>
      <p:ext uri="{BB962C8B-B14F-4D97-AF65-F5344CB8AC3E}">
        <p14:creationId xmlns:p14="http://schemas.microsoft.com/office/powerpoint/2010/main" val="48299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6</a:t>
            </a:fld>
            <a:endParaRPr lang="zh-CN" altLang="en-US"/>
          </a:p>
        </p:txBody>
      </p:sp>
    </p:spTree>
    <p:extLst>
      <p:ext uri="{BB962C8B-B14F-4D97-AF65-F5344CB8AC3E}">
        <p14:creationId xmlns:p14="http://schemas.microsoft.com/office/powerpoint/2010/main" val="140706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7</a:t>
            </a:fld>
            <a:endParaRPr lang="zh-CN" altLang="en-US"/>
          </a:p>
        </p:txBody>
      </p:sp>
    </p:spTree>
    <p:extLst>
      <p:ext uri="{BB962C8B-B14F-4D97-AF65-F5344CB8AC3E}">
        <p14:creationId xmlns:p14="http://schemas.microsoft.com/office/powerpoint/2010/main" val="202850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23C324-CB24-4F47-9B43-917903980391}" type="slidenum">
              <a:rPr lang="zh-CN" altLang="en-US" smtClean="0"/>
              <a:t>8</a:t>
            </a:fld>
            <a:endParaRPr lang="zh-CN" altLang="en-US"/>
          </a:p>
        </p:txBody>
      </p:sp>
    </p:spTree>
    <p:extLst>
      <p:ext uri="{BB962C8B-B14F-4D97-AF65-F5344CB8AC3E}">
        <p14:creationId xmlns:p14="http://schemas.microsoft.com/office/powerpoint/2010/main" val="78302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9D10B-7DD2-4195-B7A9-90BA38B528D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956551-DFD6-4A3D-BB8F-58E2E4CA5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39CAA76-AE93-4679-A4FE-E5B1C526280A}"/>
              </a:ext>
            </a:extLst>
          </p:cNvPr>
          <p:cNvSpPr>
            <a:spLocks noGrp="1"/>
          </p:cNvSpPr>
          <p:nvPr>
            <p:ph type="dt" sz="half" idx="10"/>
          </p:nvPr>
        </p:nvSpPr>
        <p:spPr/>
        <p:txBody>
          <a:bodyPr/>
          <a:lstStyle/>
          <a:p>
            <a:fld id="{FC20C761-970B-4057-B409-00703BBC7C88}" type="datetime1">
              <a:rPr lang="zh-CN" altLang="en-US" smtClean="0"/>
              <a:t>2021/4/11</a:t>
            </a:fld>
            <a:endParaRPr lang="zh-CN" altLang="en-US"/>
          </a:p>
        </p:txBody>
      </p:sp>
      <p:sp>
        <p:nvSpPr>
          <p:cNvPr id="5" name="页脚占位符 4">
            <a:extLst>
              <a:ext uri="{FF2B5EF4-FFF2-40B4-BE49-F238E27FC236}">
                <a16:creationId xmlns:a16="http://schemas.microsoft.com/office/drawing/2014/main" id="{884B06DE-10C4-4B7D-ACB0-FEDACE32130F}"/>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6" name="灯片编号占位符 5">
            <a:extLst>
              <a:ext uri="{FF2B5EF4-FFF2-40B4-BE49-F238E27FC236}">
                <a16:creationId xmlns:a16="http://schemas.microsoft.com/office/drawing/2014/main" id="{57D6251E-92CB-44DB-AEEA-EA7B72E0DB7E}"/>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202598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F44D9-C19C-45C4-A111-0354F27E2F9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039B92A-AB04-487A-A5DB-C41703C6B9E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FD1157-D660-4ADF-A494-8506C7A80BFC}"/>
              </a:ext>
            </a:extLst>
          </p:cNvPr>
          <p:cNvSpPr>
            <a:spLocks noGrp="1"/>
          </p:cNvSpPr>
          <p:nvPr>
            <p:ph type="dt" sz="half" idx="10"/>
          </p:nvPr>
        </p:nvSpPr>
        <p:spPr/>
        <p:txBody>
          <a:bodyPr/>
          <a:lstStyle/>
          <a:p>
            <a:fld id="{1FEFD94F-117A-438B-91F5-1C4405FABB0D}" type="datetime1">
              <a:rPr lang="zh-CN" altLang="en-US" smtClean="0"/>
              <a:t>2021/4/11</a:t>
            </a:fld>
            <a:endParaRPr lang="zh-CN" altLang="en-US"/>
          </a:p>
        </p:txBody>
      </p:sp>
      <p:sp>
        <p:nvSpPr>
          <p:cNvPr id="5" name="页脚占位符 4">
            <a:extLst>
              <a:ext uri="{FF2B5EF4-FFF2-40B4-BE49-F238E27FC236}">
                <a16:creationId xmlns:a16="http://schemas.microsoft.com/office/drawing/2014/main" id="{714640A7-F677-4722-BDE9-5D36E886E2B2}"/>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6" name="灯片编号占位符 5">
            <a:extLst>
              <a:ext uri="{FF2B5EF4-FFF2-40B4-BE49-F238E27FC236}">
                <a16:creationId xmlns:a16="http://schemas.microsoft.com/office/drawing/2014/main" id="{D9A10125-4A20-497F-8CAB-F35CD37FB526}"/>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336496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33122F-38BD-412E-A20E-C081C79E1A6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05FB9E6-88B0-46FD-8B7B-1417E06E5A9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7D635A-6B70-4DE2-8D7C-1F5368DA0674}"/>
              </a:ext>
            </a:extLst>
          </p:cNvPr>
          <p:cNvSpPr>
            <a:spLocks noGrp="1"/>
          </p:cNvSpPr>
          <p:nvPr>
            <p:ph type="dt" sz="half" idx="10"/>
          </p:nvPr>
        </p:nvSpPr>
        <p:spPr/>
        <p:txBody>
          <a:bodyPr/>
          <a:lstStyle/>
          <a:p>
            <a:fld id="{CC43C06D-9F06-4C36-B95E-E24C1FB479F8}" type="datetime1">
              <a:rPr lang="zh-CN" altLang="en-US" smtClean="0"/>
              <a:t>2021/4/11</a:t>
            </a:fld>
            <a:endParaRPr lang="zh-CN" altLang="en-US"/>
          </a:p>
        </p:txBody>
      </p:sp>
      <p:sp>
        <p:nvSpPr>
          <p:cNvPr id="5" name="页脚占位符 4">
            <a:extLst>
              <a:ext uri="{FF2B5EF4-FFF2-40B4-BE49-F238E27FC236}">
                <a16:creationId xmlns:a16="http://schemas.microsoft.com/office/drawing/2014/main" id="{63675017-3029-49B5-B700-EF02BAA3FA9B}"/>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6" name="灯片编号占位符 5">
            <a:extLst>
              <a:ext uri="{FF2B5EF4-FFF2-40B4-BE49-F238E27FC236}">
                <a16:creationId xmlns:a16="http://schemas.microsoft.com/office/drawing/2014/main" id="{C3D404CD-9C28-41D8-838A-79FC44B99DAE}"/>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376655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AA0EB4-BDFF-40BD-AA8B-8698EC5BCF1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54CCF8-FB07-448B-B3DA-BFA3637590A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608770-2C35-4045-8284-860997BF7377}"/>
              </a:ext>
            </a:extLst>
          </p:cNvPr>
          <p:cNvSpPr>
            <a:spLocks noGrp="1"/>
          </p:cNvSpPr>
          <p:nvPr>
            <p:ph type="dt" sz="half" idx="10"/>
          </p:nvPr>
        </p:nvSpPr>
        <p:spPr/>
        <p:txBody>
          <a:bodyPr/>
          <a:lstStyle/>
          <a:p>
            <a:fld id="{BE3EA875-C7D7-4364-9205-E6C08F0BAF20}" type="datetime1">
              <a:rPr lang="zh-CN" altLang="en-US" smtClean="0"/>
              <a:t>2021/4/11</a:t>
            </a:fld>
            <a:endParaRPr lang="zh-CN" altLang="en-US"/>
          </a:p>
        </p:txBody>
      </p:sp>
      <p:sp>
        <p:nvSpPr>
          <p:cNvPr id="5" name="页脚占位符 4">
            <a:extLst>
              <a:ext uri="{FF2B5EF4-FFF2-40B4-BE49-F238E27FC236}">
                <a16:creationId xmlns:a16="http://schemas.microsoft.com/office/drawing/2014/main" id="{E93B23B1-814D-4A13-ADD1-169702DFF235}"/>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6" name="灯片编号占位符 5">
            <a:extLst>
              <a:ext uri="{FF2B5EF4-FFF2-40B4-BE49-F238E27FC236}">
                <a16:creationId xmlns:a16="http://schemas.microsoft.com/office/drawing/2014/main" id="{18F806D2-1573-49B5-8339-AA6C69971F7E}"/>
              </a:ext>
            </a:extLst>
          </p:cNvPr>
          <p:cNvSpPr>
            <a:spLocks noGrp="1"/>
          </p:cNvSpPr>
          <p:nvPr>
            <p:ph type="sldNum" sz="quarter" idx="12"/>
          </p:nvPr>
        </p:nvSpPr>
        <p:spPr/>
        <p:txBody>
          <a:bodyPr/>
          <a:lstStyle/>
          <a:p>
            <a:fld id="{8CC57BFE-9885-4BA3-9BBD-8B329DA7B9DC}" type="slidenum">
              <a:rPr lang="zh-CN" altLang="en-US" smtClean="0"/>
              <a:pPr/>
              <a:t>‹#›</a:t>
            </a:fld>
            <a:r>
              <a:rPr lang="en-US" altLang="zh-CN" dirty="0"/>
              <a:t>/15</a:t>
            </a:r>
            <a:endParaRPr lang="zh-CN" altLang="en-US" dirty="0"/>
          </a:p>
        </p:txBody>
      </p:sp>
    </p:spTree>
    <p:extLst>
      <p:ext uri="{BB962C8B-B14F-4D97-AF65-F5344CB8AC3E}">
        <p14:creationId xmlns:p14="http://schemas.microsoft.com/office/powerpoint/2010/main" val="179620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18203D-76AC-4DF6-82FD-4798154ECB1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CB0C757-B32A-4FF7-9F16-BFBCA6376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315EB8E-92AD-4711-B1AC-41F936C2BB32}"/>
              </a:ext>
            </a:extLst>
          </p:cNvPr>
          <p:cNvSpPr>
            <a:spLocks noGrp="1"/>
          </p:cNvSpPr>
          <p:nvPr>
            <p:ph type="dt" sz="half" idx="10"/>
          </p:nvPr>
        </p:nvSpPr>
        <p:spPr/>
        <p:txBody>
          <a:bodyPr/>
          <a:lstStyle/>
          <a:p>
            <a:fld id="{CF646760-05FB-442D-8D78-74F73A1E6358}" type="datetime1">
              <a:rPr lang="zh-CN" altLang="en-US" smtClean="0"/>
              <a:t>2021/4/11</a:t>
            </a:fld>
            <a:endParaRPr lang="zh-CN" altLang="en-US"/>
          </a:p>
        </p:txBody>
      </p:sp>
      <p:sp>
        <p:nvSpPr>
          <p:cNvPr id="5" name="页脚占位符 4">
            <a:extLst>
              <a:ext uri="{FF2B5EF4-FFF2-40B4-BE49-F238E27FC236}">
                <a16:creationId xmlns:a16="http://schemas.microsoft.com/office/drawing/2014/main" id="{124581C8-FE52-4029-81E0-7CFEE0814538}"/>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6" name="灯片编号占位符 5">
            <a:extLst>
              <a:ext uri="{FF2B5EF4-FFF2-40B4-BE49-F238E27FC236}">
                <a16:creationId xmlns:a16="http://schemas.microsoft.com/office/drawing/2014/main" id="{6A767607-1AC1-4062-A4C1-238628BC6F7E}"/>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59155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2FA17-8527-4EAE-AFE5-9EC7A5B849E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E45CA7-1C96-4403-AB11-7E19F4B401D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E115607-0E11-4843-968B-097EE1E8AC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60A1B65-A0BE-4593-8B2E-2FFB020D431E}"/>
              </a:ext>
            </a:extLst>
          </p:cNvPr>
          <p:cNvSpPr>
            <a:spLocks noGrp="1"/>
          </p:cNvSpPr>
          <p:nvPr>
            <p:ph type="dt" sz="half" idx="10"/>
          </p:nvPr>
        </p:nvSpPr>
        <p:spPr/>
        <p:txBody>
          <a:bodyPr/>
          <a:lstStyle/>
          <a:p>
            <a:fld id="{1975B6DC-7095-417A-A800-E22F61F16A82}" type="datetime1">
              <a:rPr lang="zh-CN" altLang="en-US" smtClean="0"/>
              <a:t>2021/4/11</a:t>
            </a:fld>
            <a:endParaRPr lang="zh-CN" altLang="en-US"/>
          </a:p>
        </p:txBody>
      </p:sp>
      <p:sp>
        <p:nvSpPr>
          <p:cNvPr id="6" name="页脚占位符 5">
            <a:extLst>
              <a:ext uri="{FF2B5EF4-FFF2-40B4-BE49-F238E27FC236}">
                <a16:creationId xmlns:a16="http://schemas.microsoft.com/office/drawing/2014/main" id="{51FF3D0D-E17B-4DF2-9D5B-A2B7F6E58135}"/>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7" name="灯片编号占位符 6">
            <a:extLst>
              <a:ext uri="{FF2B5EF4-FFF2-40B4-BE49-F238E27FC236}">
                <a16:creationId xmlns:a16="http://schemas.microsoft.com/office/drawing/2014/main" id="{F91B151F-7AB9-4B38-93A0-09D30A80ECD2}"/>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259005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BAE5F5-DA3C-4611-8067-22B589370C7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472F2FB-4206-448D-95F1-CE4349B91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2CC806A-5AB4-4845-AF3C-743EDB5A8A4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E5511DF-0DC0-47BC-806E-AE18620CC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BDE5C1E-AF5B-4093-8FCD-87F18DE0DBF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FE62C9F-20C3-456F-9AAA-B24EAC6114D9}"/>
              </a:ext>
            </a:extLst>
          </p:cNvPr>
          <p:cNvSpPr>
            <a:spLocks noGrp="1"/>
          </p:cNvSpPr>
          <p:nvPr>
            <p:ph type="dt" sz="half" idx="10"/>
          </p:nvPr>
        </p:nvSpPr>
        <p:spPr/>
        <p:txBody>
          <a:bodyPr/>
          <a:lstStyle/>
          <a:p>
            <a:fld id="{41CF0F72-B8CC-4081-B101-93E78512649C}" type="datetime1">
              <a:rPr lang="zh-CN" altLang="en-US" smtClean="0"/>
              <a:t>2021/4/11</a:t>
            </a:fld>
            <a:endParaRPr lang="zh-CN" altLang="en-US"/>
          </a:p>
        </p:txBody>
      </p:sp>
      <p:sp>
        <p:nvSpPr>
          <p:cNvPr id="8" name="页脚占位符 7">
            <a:extLst>
              <a:ext uri="{FF2B5EF4-FFF2-40B4-BE49-F238E27FC236}">
                <a16:creationId xmlns:a16="http://schemas.microsoft.com/office/drawing/2014/main" id="{308E4799-3F34-4DCA-BA1F-C5B783FA08DC}"/>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9" name="灯片编号占位符 8">
            <a:extLst>
              <a:ext uri="{FF2B5EF4-FFF2-40B4-BE49-F238E27FC236}">
                <a16:creationId xmlns:a16="http://schemas.microsoft.com/office/drawing/2014/main" id="{AF6376F6-A7C7-4008-B51E-59F21C9226A7}"/>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10661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608BBD-EBB0-4BFF-B4D1-E750173020C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626CEC9-7139-4CB0-A87A-6681CB8E1F20}"/>
              </a:ext>
            </a:extLst>
          </p:cNvPr>
          <p:cNvSpPr>
            <a:spLocks noGrp="1"/>
          </p:cNvSpPr>
          <p:nvPr>
            <p:ph type="dt" sz="half" idx="10"/>
          </p:nvPr>
        </p:nvSpPr>
        <p:spPr/>
        <p:txBody>
          <a:bodyPr/>
          <a:lstStyle/>
          <a:p>
            <a:fld id="{34F90EAA-F988-4362-95BB-3C58BB362DA5}" type="datetime1">
              <a:rPr lang="zh-CN" altLang="en-US" smtClean="0"/>
              <a:t>2021/4/11</a:t>
            </a:fld>
            <a:endParaRPr lang="zh-CN" altLang="en-US"/>
          </a:p>
        </p:txBody>
      </p:sp>
      <p:sp>
        <p:nvSpPr>
          <p:cNvPr id="4" name="页脚占位符 3">
            <a:extLst>
              <a:ext uri="{FF2B5EF4-FFF2-40B4-BE49-F238E27FC236}">
                <a16:creationId xmlns:a16="http://schemas.microsoft.com/office/drawing/2014/main" id="{F8E6CFEB-FE79-4032-8BE3-A1E5205FB8FA}"/>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5" name="灯片编号占位符 4">
            <a:extLst>
              <a:ext uri="{FF2B5EF4-FFF2-40B4-BE49-F238E27FC236}">
                <a16:creationId xmlns:a16="http://schemas.microsoft.com/office/drawing/2014/main" id="{D09B82B8-FE01-4FB6-AB43-C30DFFF3BC54}"/>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45313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40E3EF6-3C2A-4971-B415-526752BF20C3}"/>
              </a:ext>
            </a:extLst>
          </p:cNvPr>
          <p:cNvSpPr>
            <a:spLocks noGrp="1"/>
          </p:cNvSpPr>
          <p:nvPr>
            <p:ph type="dt" sz="half" idx="10"/>
          </p:nvPr>
        </p:nvSpPr>
        <p:spPr/>
        <p:txBody>
          <a:bodyPr/>
          <a:lstStyle/>
          <a:p>
            <a:fld id="{DFDFE3B1-7202-4E0D-931E-369D66A1663F}" type="datetime1">
              <a:rPr lang="zh-CN" altLang="en-US" smtClean="0"/>
              <a:t>2021/4/11</a:t>
            </a:fld>
            <a:endParaRPr lang="zh-CN" altLang="en-US"/>
          </a:p>
        </p:txBody>
      </p:sp>
      <p:sp>
        <p:nvSpPr>
          <p:cNvPr id="3" name="页脚占位符 2">
            <a:extLst>
              <a:ext uri="{FF2B5EF4-FFF2-40B4-BE49-F238E27FC236}">
                <a16:creationId xmlns:a16="http://schemas.microsoft.com/office/drawing/2014/main" id="{0946F4DF-CA05-44AD-A649-8647CC25AD68}"/>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4" name="灯片编号占位符 3">
            <a:extLst>
              <a:ext uri="{FF2B5EF4-FFF2-40B4-BE49-F238E27FC236}">
                <a16:creationId xmlns:a16="http://schemas.microsoft.com/office/drawing/2014/main" id="{409A697D-CFE8-446F-B366-73D49579E18F}"/>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74571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208E95-0E8B-4E87-ACEC-9C3D22BEA6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B15A95D-6FB9-4555-ABD9-3B56AFF41D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C91C875-588C-43E5-A0D6-63ACE74E6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B5A8E78-6072-45D8-8B04-89DF92038DEC}"/>
              </a:ext>
            </a:extLst>
          </p:cNvPr>
          <p:cNvSpPr>
            <a:spLocks noGrp="1"/>
          </p:cNvSpPr>
          <p:nvPr>
            <p:ph type="dt" sz="half" idx="10"/>
          </p:nvPr>
        </p:nvSpPr>
        <p:spPr/>
        <p:txBody>
          <a:bodyPr/>
          <a:lstStyle/>
          <a:p>
            <a:fld id="{5DD52EF4-290C-42AB-96E9-E189E1E16B71}" type="datetime1">
              <a:rPr lang="zh-CN" altLang="en-US" smtClean="0"/>
              <a:t>2021/4/11</a:t>
            </a:fld>
            <a:endParaRPr lang="zh-CN" altLang="en-US"/>
          </a:p>
        </p:txBody>
      </p:sp>
      <p:sp>
        <p:nvSpPr>
          <p:cNvPr id="6" name="页脚占位符 5">
            <a:extLst>
              <a:ext uri="{FF2B5EF4-FFF2-40B4-BE49-F238E27FC236}">
                <a16:creationId xmlns:a16="http://schemas.microsoft.com/office/drawing/2014/main" id="{23B87862-2C0B-40F2-9A2C-E338F8AE3A65}"/>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7" name="灯片编号占位符 6">
            <a:extLst>
              <a:ext uri="{FF2B5EF4-FFF2-40B4-BE49-F238E27FC236}">
                <a16:creationId xmlns:a16="http://schemas.microsoft.com/office/drawing/2014/main" id="{A4815C71-F7B7-47AA-8A9D-E6213C9DE47C}"/>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313364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321220-156A-46FF-A4B2-9A4E033648D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92B9A8D-27C2-4876-98A6-36B09F02F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0A06F4F-9836-484E-8471-78E626B4D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49EBC8-4F12-46C5-AF63-A76AF3D4A03A}"/>
              </a:ext>
            </a:extLst>
          </p:cNvPr>
          <p:cNvSpPr>
            <a:spLocks noGrp="1"/>
          </p:cNvSpPr>
          <p:nvPr>
            <p:ph type="dt" sz="half" idx="10"/>
          </p:nvPr>
        </p:nvSpPr>
        <p:spPr/>
        <p:txBody>
          <a:bodyPr/>
          <a:lstStyle/>
          <a:p>
            <a:fld id="{3011D0D3-9149-464E-9285-C151579CAAD1}" type="datetime1">
              <a:rPr lang="zh-CN" altLang="en-US" smtClean="0"/>
              <a:t>2021/4/11</a:t>
            </a:fld>
            <a:endParaRPr lang="zh-CN" altLang="en-US"/>
          </a:p>
        </p:txBody>
      </p:sp>
      <p:sp>
        <p:nvSpPr>
          <p:cNvPr id="6" name="页脚占位符 5">
            <a:extLst>
              <a:ext uri="{FF2B5EF4-FFF2-40B4-BE49-F238E27FC236}">
                <a16:creationId xmlns:a16="http://schemas.microsoft.com/office/drawing/2014/main" id="{D55DE346-46B7-438D-AB1E-AC7677440ACA}"/>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7" name="灯片编号占位符 6">
            <a:extLst>
              <a:ext uri="{FF2B5EF4-FFF2-40B4-BE49-F238E27FC236}">
                <a16:creationId xmlns:a16="http://schemas.microsoft.com/office/drawing/2014/main" id="{E88EE000-79E0-4A12-BDB8-113A51E20372}"/>
              </a:ext>
            </a:extLst>
          </p:cNvPr>
          <p:cNvSpPr>
            <a:spLocks noGrp="1"/>
          </p:cNvSpPr>
          <p:nvPr>
            <p:ph type="sldNum" sz="quarter" idx="12"/>
          </p:nvPr>
        </p:nvSpPr>
        <p:spPr/>
        <p:txBody>
          <a:bodyPr/>
          <a:lstStyle/>
          <a:p>
            <a:fld id="{8CC57BFE-9885-4BA3-9BBD-8B329DA7B9DC}" type="slidenum">
              <a:rPr lang="zh-CN" altLang="en-US" smtClean="0"/>
              <a:t>‹#›</a:t>
            </a:fld>
            <a:endParaRPr lang="zh-CN" altLang="en-US"/>
          </a:p>
        </p:txBody>
      </p:sp>
    </p:spTree>
    <p:extLst>
      <p:ext uri="{BB962C8B-B14F-4D97-AF65-F5344CB8AC3E}">
        <p14:creationId xmlns:p14="http://schemas.microsoft.com/office/powerpoint/2010/main" val="388913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A3BF923-70C9-4157-8063-E71BB1F39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A380591-3E54-4F85-A676-BFED0320E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3B1333-DD3E-4B7E-B9CD-B84C4999A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85C5F-DE02-4777-8B9B-FBE6D051DC36}" type="datetime1">
              <a:rPr lang="zh-CN" altLang="en-US" smtClean="0"/>
              <a:t>2021/4/11</a:t>
            </a:fld>
            <a:endParaRPr lang="zh-CN" altLang="en-US"/>
          </a:p>
        </p:txBody>
      </p:sp>
      <p:sp>
        <p:nvSpPr>
          <p:cNvPr id="5" name="页脚占位符 4">
            <a:extLst>
              <a:ext uri="{FF2B5EF4-FFF2-40B4-BE49-F238E27FC236}">
                <a16:creationId xmlns:a16="http://schemas.microsoft.com/office/drawing/2014/main" id="{C6C80AC0-3EE2-41FA-BFE6-69FA82234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Yunzhe Hao: WASE: Learning When to Attend for Speaker Extraction in Cocktail Party Environments</a:t>
            </a:r>
            <a:endParaRPr lang="zh-CN" altLang="en-US"/>
          </a:p>
        </p:txBody>
      </p:sp>
      <p:sp>
        <p:nvSpPr>
          <p:cNvPr id="6" name="灯片编号占位符 5">
            <a:extLst>
              <a:ext uri="{FF2B5EF4-FFF2-40B4-BE49-F238E27FC236}">
                <a16:creationId xmlns:a16="http://schemas.microsoft.com/office/drawing/2014/main" id="{77EB3C60-5008-4C02-8A47-0C2E1A228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57BFE-9885-4BA3-9BBD-8B329DA7B9DC}" type="slidenum">
              <a:rPr lang="zh-CN" altLang="en-US" smtClean="0"/>
              <a:pPr/>
              <a:t>‹#›</a:t>
            </a:fld>
            <a:r>
              <a:rPr lang="en-US" altLang="zh-CN" dirty="0"/>
              <a:t>/15</a:t>
            </a:r>
            <a:endParaRPr lang="zh-CN" altLang="en-US" dirty="0"/>
          </a:p>
        </p:txBody>
      </p:sp>
    </p:spTree>
    <p:extLst>
      <p:ext uri="{BB962C8B-B14F-4D97-AF65-F5344CB8AC3E}">
        <p14:creationId xmlns:p14="http://schemas.microsoft.com/office/powerpoint/2010/main" val="2551035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github.com/amcclab/wa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949EB0A-8D08-48A1-BE98-BC955E8A99CD}"/>
              </a:ext>
            </a:extLst>
          </p:cNvPr>
          <p:cNvSpPr/>
          <p:nvPr/>
        </p:nvSpPr>
        <p:spPr>
          <a:xfrm>
            <a:off x="1" y="1115328"/>
            <a:ext cx="12192000" cy="3456672"/>
          </a:xfrm>
          <a:prstGeom prst="rect">
            <a:avLst/>
          </a:prstGeom>
          <a:solidFill>
            <a:srgbClr val="0B4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F72BC5F2-E634-4702-8C61-7AD739520DDD}"/>
              </a:ext>
            </a:extLst>
          </p:cNvPr>
          <p:cNvSpPr>
            <a:spLocks noGrp="1"/>
          </p:cNvSpPr>
          <p:nvPr>
            <p:ph type="ctrTitle"/>
          </p:nvPr>
        </p:nvSpPr>
        <p:spPr>
          <a:xfrm>
            <a:off x="0" y="1122363"/>
            <a:ext cx="12192000" cy="1655762"/>
          </a:xfrm>
        </p:spPr>
        <p:txBody>
          <a:bodyPr>
            <a:normAutofit/>
          </a:bodyPr>
          <a:lstStyle/>
          <a:p>
            <a:r>
              <a:rPr lang="en-US" altLang="zh-CN" sz="3600" dirty="0">
                <a:solidFill>
                  <a:srgbClr val="FDFFFE"/>
                </a:solidFill>
                <a:latin typeface="Arial" panose="020B0604020202020204" pitchFamily="34" charset="0"/>
                <a:ea typeface="+mn-ea"/>
                <a:cs typeface="Arial" panose="020B0604020202020204" pitchFamily="34" charset="0"/>
              </a:rPr>
              <a:t>WASE: Learning When to Attend for Speaker Extraction</a:t>
            </a:r>
            <a:br>
              <a:rPr lang="en-US" altLang="zh-CN" sz="3600" dirty="0">
                <a:solidFill>
                  <a:srgbClr val="FDFFFE"/>
                </a:solidFill>
                <a:latin typeface="Arial" panose="020B0604020202020204" pitchFamily="34" charset="0"/>
                <a:ea typeface="+mn-ea"/>
                <a:cs typeface="Arial" panose="020B0604020202020204" pitchFamily="34" charset="0"/>
              </a:rPr>
            </a:br>
            <a:r>
              <a:rPr lang="en-US" altLang="zh-CN" sz="3600" dirty="0">
                <a:solidFill>
                  <a:srgbClr val="FDFFFE"/>
                </a:solidFill>
                <a:latin typeface="Arial" panose="020B0604020202020204" pitchFamily="34" charset="0"/>
                <a:ea typeface="+mn-ea"/>
                <a:cs typeface="Arial" panose="020B0604020202020204" pitchFamily="34" charset="0"/>
              </a:rPr>
              <a:t>in Cocktail Party Environments</a:t>
            </a:r>
            <a:endParaRPr lang="zh-CN" altLang="en-US" sz="3600" dirty="0">
              <a:solidFill>
                <a:srgbClr val="FDFFFE"/>
              </a:solidFill>
              <a:latin typeface="Arial" panose="020B0604020202020204" pitchFamily="34" charset="0"/>
              <a:ea typeface="+mn-ea"/>
              <a:cs typeface="Arial" panose="020B0604020202020204" pitchFamily="34" charset="0"/>
            </a:endParaRPr>
          </a:p>
        </p:txBody>
      </p:sp>
      <p:sp>
        <p:nvSpPr>
          <p:cNvPr id="3" name="副标题 2">
            <a:extLst>
              <a:ext uri="{FF2B5EF4-FFF2-40B4-BE49-F238E27FC236}">
                <a16:creationId xmlns:a16="http://schemas.microsoft.com/office/drawing/2014/main" id="{B1FA5E4D-AADB-4B41-B7CC-2F48ED5F7A88}"/>
              </a:ext>
            </a:extLst>
          </p:cNvPr>
          <p:cNvSpPr>
            <a:spLocks noGrp="1"/>
          </p:cNvSpPr>
          <p:nvPr>
            <p:ph type="subTitle" idx="1"/>
          </p:nvPr>
        </p:nvSpPr>
        <p:spPr>
          <a:xfrm>
            <a:off x="1524000" y="3602038"/>
            <a:ext cx="9144000" cy="2808922"/>
          </a:xfrm>
        </p:spPr>
        <p:txBody>
          <a:bodyPr>
            <a:noAutofit/>
          </a:bodyPr>
          <a:lstStyle/>
          <a:p>
            <a:r>
              <a:rPr lang="en-US" altLang="zh-CN" sz="1800" u="sng" dirty="0">
                <a:solidFill>
                  <a:srgbClr val="FBD103"/>
                </a:solidFill>
                <a:latin typeface="Arial" panose="020B0604020202020204" pitchFamily="34" charset="0"/>
                <a:cs typeface="Arial" panose="020B0604020202020204" pitchFamily="34" charset="0"/>
              </a:rPr>
              <a:t>Yunzhe Hao</a:t>
            </a:r>
            <a:r>
              <a:rPr lang="en-US" altLang="zh-CN" sz="1800" dirty="0">
                <a:solidFill>
                  <a:srgbClr val="FBD103"/>
                </a:solidFill>
                <a:latin typeface="Arial" panose="020B0604020202020204" pitchFamily="34" charset="0"/>
                <a:cs typeface="Arial" panose="020B0604020202020204" pitchFamily="34" charset="0"/>
              </a:rPr>
              <a:t>, Jiaming Xu, Peng Zhang, Bo Xu</a:t>
            </a:r>
          </a:p>
          <a:p>
            <a:r>
              <a:rPr lang="en-US" altLang="zh-CN" sz="1800" dirty="0">
                <a:solidFill>
                  <a:srgbClr val="FBD103"/>
                </a:solidFill>
                <a:latin typeface="Arial" panose="020B0604020202020204" pitchFamily="34" charset="0"/>
                <a:cs typeface="Arial" panose="020B0604020202020204" pitchFamily="34" charset="0"/>
              </a:rPr>
              <a:t>haoyunzhe2017@ia.ac.cn</a:t>
            </a:r>
          </a:p>
          <a:p>
            <a:endParaRPr lang="en-US" altLang="zh-CN" sz="1800" dirty="0">
              <a:latin typeface="Arial" panose="020B0604020202020204" pitchFamily="34" charset="0"/>
              <a:cs typeface="Arial" panose="020B0604020202020204" pitchFamily="34" charset="0"/>
            </a:endParaRPr>
          </a:p>
          <a:p>
            <a:endParaRPr lang="en-US" altLang="zh-CN" sz="1800" dirty="0">
              <a:latin typeface="Arial" panose="020B0604020202020204" pitchFamily="34" charset="0"/>
              <a:cs typeface="Arial" panose="020B0604020202020204" pitchFamily="34" charset="0"/>
            </a:endParaRPr>
          </a:p>
          <a:p>
            <a:endParaRPr lang="en-US" altLang="zh-CN" sz="1800" dirty="0">
              <a:latin typeface="Arial" panose="020B0604020202020204" pitchFamily="34" charset="0"/>
              <a:cs typeface="Arial" panose="020B0604020202020204" pitchFamily="34" charset="0"/>
            </a:endParaRPr>
          </a:p>
          <a:p>
            <a:r>
              <a:rPr lang="en-US" altLang="zh-CN" sz="1800" dirty="0">
                <a:latin typeface="Arial" panose="020B0604020202020204" pitchFamily="34" charset="0"/>
                <a:cs typeface="Arial" panose="020B0604020202020204" pitchFamily="34" charset="0"/>
              </a:rPr>
              <a:t>Institute of Automation, Chinese Academy of Sciences (CASIA)</a:t>
            </a:r>
          </a:p>
          <a:p>
            <a:r>
              <a:rPr lang="en-US" altLang="zh-CN" sz="1800" dirty="0">
                <a:latin typeface="Arial" panose="020B0604020202020204" pitchFamily="34" charset="0"/>
                <a:cs typeface="Arial" panose="020B0604020202020204" pitchFamily="34" charset="0"/>
              </a:rPr>
              <a:t>April 2021</a:t>
            </a:r>
          </a:p>
        </p:txBody>
      </p:sp>
      <p:pic>
        <p:nvPicPr>
          <p:cNvPr id="5"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41C64FB7-C314-41C6-B6E8-4FE0C89DB4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D83F9599-4B7C-488F-B017-04584125B1EA}"/>
              </a:ext>
            </a:extLst>
          </p:cNvPr>
          <p:cNvPicPr>
            <a:picLocks noChangeAspect="1"/>
          </p:cNvPicPr>
          <p:nvPr/>
        </p:nvPicPr>
        <p:blipFill>
          <a:blip r:embed="rId4"/>
          <a:stretch>
            <a:fillRect/>
          </a:stretch>
        </p:blipFill>
        <p:spPr>
          <a:xfrm>
            <a:off x="152400" y="186690"/>
            <a:ext cx="1388990" cy="777581"/>
          </a:xfrm>
          <a:prstGeom prst="rect">
            <a:avLst/>
          </a:prstGeom>
        </p:spPr>
      </p:pic>
    </p:spTree>
    <p:extLst>
      <p:ext uri="{BB962C8B-B14F-4D97-AF65-F5344CB8AC3E}">
        <p14:creationId xmlns:p14="http://schemas.microsoft.com/office/powerpoint/2010/main" val="301053569"/>
      </p:ext>
    </p:extLst>
  </p:cSld>
  <p:clrMapOvr>
    <a:masterClrMapping/>
  </p:clrMapOvr>
  <mc:AlternateContent xmlns:mc="http://schemas.openxmlformats.org/markup-compatibility/2006" xmlns:p14="http://schemas.microsoft.com/office/powerpoint/2010/main">
    <mc:Choice Requires="p14">
      <p:transition spd="slow" p14:dur="2000" advTm="10321"/>
    </mc:Choice>
    <mc:Fallback xmlns="">
      <p:transition spd="slow" advTm="103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854ACB7D-1FB3-482A-9DBE-21F7228EC57D}"/>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Result</a:t>
            </a:r>
            <a:endParaRPr lang="zh-CN" altLang="en-US" sz="3600" dirty="0">
              <a:latin typeface="Arial" panose="020B0604020202020204" pitchFamily="34" charset="0"/>
              <a:cs typeface="Arial" panose="020B0604020202020204" pitchFamily="34" charset="0"/>
            </a:endParaRPr>
          </a:p>
        </p:txBody>
      </p:sp>
      <p:sp>
        <p:nvSpPr>
          <p:cNvPr id="8" name="内容占位符 2">
            <a:extLst>
              <a:ext uri="{FF2B5EF4-FFF2-40B4-BE49-F238E27FC236}">
                <a16:creationId xmlns:a16="http://schemas.microsoft.com/office/drawing/2014/main" id="{5C7927DD-5303-42DD-BE9C-0EFB086977BA}"/>
              </a:ext>
            </a:extLst>
          </p:cNvPr>
          <p:cNvSpPr txBox="1">
            <a:spLocks/>
          </p:cNvSpPr>
          <p:nvPr/>
        </p:nvSpPr>
        <p:spPr>
          <a:xfrm>
            <a:off x="990600" y="1236042"/>
            <a:ext cx="1066510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SDR improvements (dB) with onset (onset / offset) cues on WSJ0-2mix dataset.</a:t>
            </a:r>
            <a:endParaRPr lang="zh-CN" altLang="en-US" dirty="0">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7502CCC1-A17C-4040-965B-475B28379E7A}"/>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B3994E9D-D261-483A-A275-CCA1D98C0668}"/>
              </a:ext>
            </a:extLst>
          </p:cNvPr>
          <p:cNvSpPr>
            <a:spLocks noGrp="1"/>
          </p:cNvSpPr>
          <p:nvPr>
            <p:ph type="dt" sz="half" idx="10"/>
          </p:nvPr>
        </p:nvSpPr>
        <p:spPr/>
        <p:txBody>
          <a:bodyPr/>
          <a:lstStyle/>
          <a:p>
            <a:fld id="{3555F16A-EFBF-4E92-B2B5-A37A8689E39C}" type="datetime1">
              <a:rPr lang="zh-CN" altLang="en-US" smtClean="0"/>
              <a:t>2021/4/11</a:t>
            </a:fld>
            <a:endParaRPr lang="zh-CN" altLang="en-US"/>
          </a:p>
        </p:txBody>
      </p:sp>
      <p:pic>
        <p:nvPicPr>
          <p:cNvPr id="6" name="图片 5">
            <a:extLst>
              <a:ext uri="{FF2B5EF4-FFF2-40B4-BE49-F238E27FC236}">
                <a16:creationId xmlns:a16="http://schemas.microsoft.com/office/drawing/2014/main" id="{5116A74C-C80B-406C-A7D0-CBA56D8289B1}"/>
              </a:ext>
            </a:extLst>
          </p:cNvPr>
          <p:cNvPicPr>
            <a:picLocks noChangeAspect="1"/>
          </p:cNvPicPr>
          <p:nvPr/>
        </p:nvPicPr>
        <p:blipFill rotWithShape="1">
          <a:blip r:embed="rId3"/>
          <a:srcRect t="28822"/>
          <a:stretch/>
        </p:blipFill>
        <p:spPr>
          <a:xfrm>
            <a:off x="3192528" y="2047714"/>
            <a:ext cx="5806943" cy="1708633"/>
          </a:xfrm>
          <a:prstGeom prst="rect">
            <a:avLst/>
          </a:prstGeom>
        </p:spPr>
      </p:pic>
      <p:pic>
        <p:nvPicPr>
          <p:cNvPr id="11"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55820215-2267-4E66-A1C4-D52198AB42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4" name="内容占位符 2">
            <a:extLst>
              <a:ext uri="{FF2B5EF4-FFF2-40B4-BE49-F238E27FC236}">
                <a16:creationId xmlns:a16="http://schemas.microsoft.com/office/drawing/2014/main" id="{591043A1-6620-4574-895E-EEE5ECFDCAE7}"/>
              </a:ext>
            </a:extLst>
          </p:cNvPr>
          <p:cNvSpPr txBox="1">
            <a:spLocks/>
          </p:cNvSpPr>
          <p:nvPr/>
        </p:nvSpPr>
        <p:spPr>
          <a:xfrm>
            <a:off x="990600" y="3767803"/>
            <a:ext cx="1066510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ACC and F1 metrics, frame-level evaluation of accuracy and F-score, show that our model can perform SDVAD task </a:t>
            </a: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well</a:t>
            </a:r>
            <a:r>
              <a:rPr lang="en-US" altLang="zh-CN" dirty="0">
                <a:latin typeface="Arial" panose="020B0604020202020204" pitchFamily="34" charset="0"/>
                <a:cs typeface="Arial" panose="020B0604020202020204" pitchFamily="34" charset="0"/>
              </a:rPr>
              <a:t>.</a:t>
            </a:r>
          </a:p>
          <a:p>
            <a:pPr lvl="1">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performance of the model trained with given oracle onset (onset / offset) cues showed that the onset (onset / offset) information is </a:t>
            </a: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enough</a:t>
            </a:r>
            <a:r>
              <a:rPr lang="en-US" altLang="zh-CN" dirty="0">
                <a:latin typeface="Arial" panose="020B0604020202020204" pitchFamily="34" charset="0"/>
                <a:cs typeface="Arial" panose="020B0604020202020204" pitchFamily="34" charset="0"/>
              </a:rPr>
              <a:t> to guide speaker extraction task.</a:t>
            </a:r>
          </a:p>
          <a:p>
            <a:pPr lvl="1">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predicted onset / offset cues performs </a:t>
            </a: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slightly worse </a:t>
            </a:r>
            <a:r>
              <a:rPr lang="en-US" altLang="zh-CN" dirty="0">
                <a:latin typeface="Arial" panose="020B0604020202020204" pitchFamily="34" charset="0"/>
                <a:cs typeface="Arial" panose="020B0604020202020204" pitchFamily="34" charset="0"/>
              </a:rPr>
              <a:t>than oracle onset / offset cues; The case in the predicted onset cue is </a:t>
            </a: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opposite</a:t>
            </a:r>
            <a:r>
              <a:rPr lang="en-US" altLang="zh-CN" dirty="0">
                <a:latin typeface="Arial" panose="020B0604020202020204" pitchFamily="34" charset="0"/>
                <a:cs typeface="Arial" panose="020B0604020202020204" pitchFamily="34" charset="0"/>
              </a:rPr>
              <a:t>.</a:t>
            </a:r>
          </a:p>
        </p:txBody>
      </p:sp>
      <p:sp>
        <p:nvSpPr>
          <p:cNvPr id="15" name="灯片编号占位符 14">
            <a:extLst>
              <a:ext uri="{FF2B5EF4-FFF2-40B4-BE49-F238E27FC236}">
                <a16:creationId xmlns:a16="http://schemas.microsoft.com/office/drawing/2014/main" id="{F6851686-B4F9-425F-9954-FC3DA0C9E211}"/>
              </a:ext>
            </a:extLst>
          </p:cNvPr>
          <p:cNvSpPr>
            <a:spLocks noGrp="1"/>
          </p:cNvSpPr>
          <p:nvPr>
            <p:ph type="sldNum" sz="quarter" idx="12"/>
          </p:nvPr>
        </p:nvSpPr>
        <p:spPr/>
        <p:txBody>
          <a:bodyPr/>
          <a:lstStyle/>
          <a:p>
            <a:fld id="{8CC57BFE-9885-4BA3-9BBD-8B329DA7B9DC}" type="slidenum">
              <a:rPr lang="zh-CN" altLang="en-US" smtClean="0"/>
              <a:pPr/>
              <a:t>9</a:t>
            </a:fld>
            <a:r>
              <a:rPr lang="en-US" altLang="zh-CN" dirty="0"/>
              <a:t>/13</a:t>
            </a:r>
            <a:endParaRPr lang="zh-CN" altLang="en-US" dirty="0"/>
          </a:p>
        </p:txBody>
      </p:sp>
    </p:spTree>
    <p:extLst>
      <p:ext uri="{BB962C8B-B14F-4D97-AF65-F5344CB8AC3E}">
        <p14:creationId xmlns:p14="http://schemas.microsoft.com/office/powerpoint/2010/main" val="2535923042"/>
      </p:ext>
    </p:extLst>
  </p:cSld>
  <p:clrMapOvr>
    <a:masterClrMapping/>
  </p:clrMapOvr>
  <mc:AlternateContent xmlns:mc="http://schemas.openxmlformats.org/markup-compatibility/2006">
    <mc:Choice xmlns:p14="http://schemas.microsoft.com/office/powerpoint/2010/main" Requires="p14">
      <p:transition spd="slow" p14:dur="2000" advTm="53236"/>
    </mc:Choice>
    <mc:Fallback>
      <p:transition spd="slow" advTm="532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854ACB7D-1FB3-482A-9DBE-21F7228EC57D}"/>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Result</a:t>
            </a:r>
            <a:endParaRPr lang="zh-CN" altLang="en-US" sz="3600" dirty="0">
              <a:latin typeface="Arial" panose="020B0604020202020204" pitchFamily="34" charset="0"/>
              <a:cs typeface="Arial" panose="020B0604020202020204" pitchFamily="34" charset="0"/>
            </a:endParaRPr>
          </a:p>
        </p:txBody>
      </p:sp>
      <p:sp>
        <p:nvSpPr>
          <p:cNvPr id="8" name="内容占位符 2">
            <a:extLst>
              <a:ext uri="{FF2B5EF4-FFF2-40B4-BE49-F238E27FC236}">
                <a16:creationId xmlns:a16="http://schemas.microsoft.com/office/drawing/2014/main" id="{5C7927DD-5303-42DD-BE9C-0EFB086977BA}"/>
              </a:ext>
            </a:extLst>
          </p:cNvPr>
          <p:cNvSpPr txBox="1">
            <a:spLocks/>
          </p:cNvSpPr>
          <p:nvPr/>
        </p:nvSpPr>
        <p:spPr>
          <a:xfrm>
            <a:off x="6933062" y="1236042"/>
            <a:ext cx="4722643"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We could achieve the similar effect of onset / offset cues with only onset cue used, because the network have learned the offset cue spontaneously at the absence of the target speech, especially when the target speech is much shorter than the interfering speech.</a:t>
            </a:r>
            <a:endParaRPr lang="zh-CN" altLang="en-US" dirty="0">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7502CCC1-A17C-4040-965B-475B28379E7A}"/>
              </a:ext>
            </a:extLst>
          </p:cNvPr>
          <p:cNvSpPr>
            <a:spLocks noGrp="1"/>
          </p:cNvSpPr>
          <p:nvPr>
            <p:ph type="ftr" sz="quarter" idx="11"/>
          </p:nvPr>
        </p:nvSpPr>
        <p:spPr/>
        <p:txBody>
          <a:bodyPr/>
          <a:lstStyle/>
          <a:p>
            <a:r>
              <a:rPr lang="en-US" altLang="zh-CN" dirty="0" err="1"/>
              <a:t>Yunzhe</a:t>
            </a:r>
            <a:r>
              <a:rPr lang="en-US" altLang="zh-CN" dirty="0"/>
              <a:t> Hao: WASE: Learning When to Attend for Speaker Extraction in Cocktail Party Environments</a:t>
            </a:r>
            <a:endParaRPr lang="zh-CN" altLang="en-US" dirty="0"/>
          </a:p>
        </p:txBody>
      </p:sp>
      <p:sp>
        <p:nvSpPr>
          <p:cNvPr id="3" name="日期占位符 2">
            <a:extLst>
              <a:ext uri="{FF2B5EF4-FFF2-40B4-BE49-F238E27FC236}">
                <a16:creationId xmlns:a16="http://schemas.microsoft.com/office/drawing/2014/main" id="{B3994E9D-D261-483A-A275-CCA1D98C0668}"/>
              </a:ext>
            </a:extLst>
          </p:cNvPr>
          <p:cNvSpPr>
            <a:spLocks noGrp="1"/>
          </p:cNvSpPr>
          <p:nvPr>
            <p:ph type="dt" sz="half" idx="10"/>
          </p:nvPr>
        </p:nvSpPr>
        <p:spPr/>
        <p:txBody>
          <a:bodyPr/>
          <a:lstStyle/>
          <a:p>
            <a:fld id="{0EBFAD01-B634-4AAA-BFD6-11A193172BF4}" type="datetime1">
              <a:rPr lang="zh-CN" altLang="en-US" smtClean="0"/>
              <a:t>2021/4/13</a:t>
            </a:fld>
            <a:endParaRPr lang="zh-CN" altLang="en-US" dirty="0"/>
          </a:p>
        </p:txBody>
      </p:sp>
      <p:pic>
        <p:nvPicPr>
          <p:cNvPr id="11"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55820215-2267-4E66-A1C4-D52198AB42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E221EBC1-9BD6-48B5-B311-24D81E35E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 y="1236042"/>
            <a:ext cx="6460624" cy="5114134"/>
          </a:xfrm>
          <a:prstGeom prst="rect">
            <a:avLst/>
          </a:prstGeom>
        </p:spPr>
      </p:pic>
      <p:sp>
        <p:nvSpPr>
          <p:cNvPr id="4" name="灯片编号占位符 3">
            <a:extLst>
              <a:ext uri="{FF2B5EF4-FFF2-40B4-BE49-F238E27FC236}">
                <a16:creationId xmlns:a16="http://schemas.microsoft.com/office/drawing/2014/main" id="{28DC7A55-10F9-4626-A4C0-40689920A85C}"/>
              </a:ext>
            </a:extLst>
          </p:cNvPr>
          <p:cNvSpPr>
            <a:spLocks noGrp="1"/>
          </p:cNvSpPr>
          <p:nvPr>
            <p:ph type="sldNum" sz="quarter" idx="12"/>
          </p:nvPr>
        </p:nvSpPr>
        <p:spPr/>
        <p:txBody>
          <a:bodyPr/>
          <a:lstStyle/>
          <a:p>
            <a:fld id="{8CC57BFE-9885-4BA3-9BBD-8B329DA7B9DC}" type="slidenum">
              <a:rPr lang="zh-CN" altLang="en-US" smtClean="0"/>
              <a:pPr/>
              <a:t>10</a:t>
            </a:fld>
            <a:r>
              <a:rPr lang="en-US" altLang="zh-CN" dirty="0"/>
              <a:t>/13</a:t>
            </a:r>
            <a:endParaRPr lang="zh-CN" altLang="en-US" dirty="0"/>
          </a:p>
        </p:txBody>
      </p:sp>
      <p:sp>
        <p:nvSpPr>
          <p:cNvPr id="12" name="矩形: 圆角 11">
            <a:extLst>
              <a:ext uri="{FF2B5EF4-FFF2-40B4-BE49-F238E27FC236}">
                <a16:creationId xmlns:a16="http://schemas.microsoft.com/office/drawing/2014/main" id="{BBF52F35-9F11-419A-B008-7C874A76656B}"/>
              </a:ext>
            </a:extLst>
          </p:cNvPr>
          <p:cNvSpPr/>
          <p:nvPr/>
        </p:nvSpPr>
        <p:spPr>
          <a:xfrm>
            <a:off x="2422651" y="1911233"/>
            <a:ext cx="4582711" cy="5145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91619EC4-C0FA-473D-B6B6-961BB0DAB5BB}"/>
              </a:ext>
            </a:extLst>
          </p:cNvPr>
          <p:cNvSpPr/>
          <p:nvPr/>
        </p:nvSpPr>
        <p:spPr>
          <a:xfrm>
            <a:off x="2420317" y="4540856"/>
            <a:ext cx="4582711" cy="15198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5563895"/>
      </p:ext>
    </p:extLst>
  </p:cSld>
  <p:clrMapOvr>
    <a:masterClrMapping/>
  </p:clrMapOvr>
  <mc:AlternateContent xmlns:mc="http://schemas.openxmlformats.org/markup-compatibility/2006">
    <mc:Choice xmlns:p14="http://schemas.microsoft.com/office/powerpoint/2010/main" Requires="p14">
      <p:transition spd="slow" p14:dur="2000" advTm="53236"/>
    </mc:Choice>
    <mc:Fallback>
      <p:transition spd="slow" advTm="532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854ACB7D-1FB3-482A-9DBE-21F7228EC57D}"/>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Result</a:t>
            </a:r>
            <a:endParaRPr lang="zh-CN" altLang="en-US" sz="3600" dirty="0">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7502CCC1-A17C-4040-965B-475B28379E7A}"/>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B3994E9D-D261-483A-A275-CCA1D98C0668}"/>
              </a:ext>
            </a:extLst>
          </p:cNvPr>
          <p:cNvSpPr>
            <a:spLocks noGrp="1"/>
          </p:cNvSpPr>
          <p:nvPr>
            <p:ph type="dt" sz="half" idx="10"/>
          </p:nvPr>
        </p:nvSpPr>
        <p:spPr/>
        <p:txBody>
          <a:bodyPr/>
          <a:lstStyle/>
          <a:p>
            <a:fld id="{3BB0940C-6E7A-4992-BBE2-8B28550D8352}" type="datetime1">
              <a:rPr lang="zh-CN" altLang="en-US" smtClean="0"/>
              <a:t>2021/4/12</a:t>
            </a:fld>
            <a:endParaRPr lang="zh-CN" altLang="en-US"/>
          </a:p>
        </p:txBody>
      </p:sp>
      <p:pic>
        <p:nvPicPr>
          <p:cNvPr id="10" name="图片 9">
            <a:extLst>
              <a:ext uri="{FF2B5EF4-FFF2-40B4-BE49-F238E27FC236}">
                <a16:creationId xmlns:a16="http://schemas.microsoft.com/office/drawing/2014/main" id="{E8F75780-9600-4624-B29F-64D20AC3663A}"/>
              </a:ext>
            </a:extLst>
          </p:cNvPr>
          <p:cNvPicPr>
            <a:picLocks noChangeAspect="1"/>
          </p:cNvPicPr>
          <p:nvPr/>
        </p:nvPicPr>
        <p:blipFill rotWithShape="1">
          <a:blip r:embed="rId3"/>
          <a:srcRect t="36916"/>
          <a:stretch/>
        </p:blipFill>
        <p:spPr>
          <a:xfrm>
            <a:off x="3177287" y="1510980"/>
            <a:ext cx="5837426" cy="1259545"/>
          </a:xfrm>
          <a:prstGeom prst="rect">
            <a:avLst/>
          </a:prstGeom>
        </p:spPr>
      </p:pic>
      <p:pic>
        <p:nvPicPr>
          <p:cNvPr id="11"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0F1E90D6-124B-4A39-A794-32DBF86F23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5" name="内容占位符 2">
            <a:extLst>
              <a:ext uri="{FF2B5EF4-FFF2-40B4-BE49-F238E27FC236}">
                <a16:creationId xmlns:a16="http://schemas.microsoft.com/office/drawing/2014/main" id="{25F2EF64-0F14-4722-8B99-6A0C3C1A48FB}"/>
              </a:ext>
            </a:extLst>
          </p:cNvPr>
          <p:cNvSpPr txBox="1">
            <a:spLocks/>
          </p:cNvSpPr>
          <p:nvPr/>
        </p:nvSpPr>
        <p:spPr>
          <a:xfrm>
            <a:off x="990600" y="1009332"/>
            <a:ext cx="1066510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SDR improvements (dB) with two cues on WSJ0-2mix dataset.</a:t>
            </a:r>
            <a:endParaRPr lang="zh-CN" altLang="en-US" dirty="0">
              <a:latin typeface="Arial" panose="020B0604020202020204" pitchFamily="34" charset="0"/>
              <a:cs typeface="Arial" panose="020B0604020202020204" pitchFamily="34" charset="0"/>
            </a:endParaRPr>
          </a:p>
        </p:txBody>
      </p:sp>
      <p:sp>
        <p:nvSpPr>
          <p:cNvPr id="16" name="内容占位符 2">
            <a:extLst>
              <a:ext uri="{FF2B5EF4-FFF2-40B4-BE49-F238E27FC236}">
                <a16:creationId xmlns:a16="http://schemas.microsoft.com/office/drawing/2014/main" id="{160C2248-CB3D-405D-A4B6-734E85C7C8F4}"/>
              </a:ext>
            </a:extLst>
          </p:cNvPr>
          <p:cNvSpPr txBox="1">
            <a:spLocks/>
          </p:cNvSpPr>
          <p:nvPr/>
        </p:nvSpPr>
        <p:spPr>
          <a:xfrm>
            <a:off x="990600" y="2858693"/>
            <a:ext cx="1066510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altLang="zh-CN" dirty="0">
                <a:latin typeface="Arial" panose="020B0604020202020204" pitchFamily="34" charset="0"/>
                <a:cs typeface="Arial" panose="020B0604020202020204" pitchFamily="34" charset="0"/>
              </a:rPr>
              <a:t>Compared with the voiceprint cue used alone, the performance of the model with two cues is improved while its additional parameters are negligible.</a:t>
            </a:r>
          </a:p>
        </p:txBody>
      </p:sp>
      <p:pic>
        <p:nvPicPr>
          <p:cNvPr id="17" name="图片 16">
            <a:extLst>
              <a:ext uri="{FF2B5EF4-FFF2-40B4-BE49-F238E27FC236}">
                <a16:creationId xmlns:a16="http://schemas.microsoft.com/office/drawing/2014/main" id="{0E8ACE73-C43E-458D-8ED7-BC88A648316B}"/>
              </a:ext>
            </a:extLst>
          </p:cNvPr>
          <p:cNvPicPr>
            <a:picLocks noChangeAspect="1"/>
          </p:cNvPicPr>
          <p:nvPr/>
        </p:nvPicPr>
        <p:blipFill rotWithShape="1">
          <a:blip r:embed="rId5"/>
          <a:srcRect t="28328"/>
          <a:stretch/>
        </p:blipFill>
        <p:spPr>
          <a:xfrm>
            <a:off x="3207769" y="3831797"/>
            <a:ext cx="5776461" cy="1786038"/>
          </a:xfrm>
          <a:prstGeom prst="rect">
            <a:avLst/>
          </a:prstGeom>
        </p:spPr>
      </p:pic>
      <p:sp>
        <p:nvSpPr>
          <p:cNvPr id="18" name="内容占位符 2">
            <a:extLst>
              <a:ext uri="{FF2B5EF4-FFF2-40B4-BE49-F238E27FC236}">
                <a16:creationId xmlns:a16="http://schemas.microsoft.com/office/drawing/2014/main" id="{10D3AE8E-2897-40D0-96E7-5EF2C668DCA7}"/>
              </a:ext>
            </a:extLst>
          </p:cNvPr>
          <p:cNvSpPr txBox="1">
            <a:spLocks/>
          </p:cNvSpPr>
          <p:nvPr/>
        </p:nvSpPr>
        <p:spPr>
          <a:xfrm>
            <a:off x="990600" y="5617835"/>
            <a:ext cx="1066510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altLang="zh-CN" dirty="0">
                <a:latin typeface="Arial" panose="020B0604020202020204" pitchFamily="34" charset="0"/>
                <a:cs typeface="Arial" panose="020B0604020202020204" pitchFamily="34" charset="0"/>
              </a:rPr>
              <a:t>Although our best performance is slightly worse than </a:t>
            </a:r>
            <a:r>
              <a:rPr lang="en-US" altLang="zh-CN" dirty="0" err="1">
                <a:latin typeface="Arial" panose="020B0604020202020204" pitchFamily="34" charset="0"/>
                <a:cs typeface="Arial" panose="020B0604020202020204" pitchFamily="34" charset="0"/>
              </a:rPr>
              <a:t>SpEx</a:t>
            </a:r>
            <a:r>
              <a:rPr lang="en-US" altLang="zh-CN" dirty="0">
                <a:latin typeface="Arial" panose="020B0604020202020204" pitchFamily="34" charset="0"/>
                <a:cs typeface="Arial" panose="020B0604020202020204" pitchFamily="34" charset="0"/>
              </a:rPr>
              <a:t>+, the quantity of the parameters is nearly half of its.</a:t>
            </a:r>
          </a:p>
        </p:txBody>
      </p:sp>
      <p:sp>
        <p:nvSpPr>
          <p:cNvPr id="4" name="灯片编号占位符 3">
            <a:extLst>
              <a:ext uri="{FF2B5EF4-FFF2-40B4-BE49-F238E27FC236}">
                <a16:creationId xmlns:a16="http://schemas.microsoft.com/office/drawing/2014/main" id="{82ACA543-7E34-42CE-AAF0-BE9B684D5678}"/>
              </a:ext>
            </a:extLst>
          </p:cNvPr>
          <p:cNvSpPr>
            <a:spLocks noGrp="1"/>
          </p:cNvSpPr>
          <p:nvPr>
            <p:ph type="sldNum" sz="quarter" idx="12"/>
          </p:nvPr>
        </p:nvSpPr>
        <p:spPr/>
        <p:txBody>
          <a:bodyPr/>
          <a:lstStyle/>
          <a:p>
            <a:fld id="{8CC57BFE-9885-4BA3-9BBD-8B329DA7B9DC}" type="slidenum">
              <a:rPr lang="zh-CN" altLang="en-US" smtClean="0"/>
              <a:pPr/>
              <a:t>11</a:t>
            </a:fld>
            <a:r>
              <a:rPr lang="en-US" altLang="zh-CN" dirty="0"/>
              <a:t>/13</a:t>
            </a:r>
            <a:endParaRPr lang="zh-CN" altLang="en-US" dirty="0"/>
          </a:p>
        </p:txBody>
      </p:sp>
      <p:sp>
        <p:nvSpPr>
          <p:cNvPr id="19" name="矩形: 圆角 18">
            <a:extLst>
              <a:ext uri="{FF2B5EF4-FFF2-40B4-BE49-F238E27FC236}">
                <a16:creationId xmlns:a16="http://schemas.microsoft.com/office/drawing/2014/main" id="{DDD4C9BD-0D86-434E-86F3-4F389C7F3E0A}"/>
              </a:ext>
            </a:extLst>
          </p:cNvPr>
          <p:cNvSpPr/>
          <p:nvPr/>
        </p:nvSpPr>
        <p:spPr>
          <a:xfrm>
            <a:off x="3450406" y="5284457"/>
            <a:ext cx="4960563" cy="2472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70393"/>
      </p:ext>
    </p:extLst>
  </p:cSld>
  <p:clrMapOvr>
    <a:masterClrMapping/>
  </p:clrMapOvr>
  <mc:AlternateContent xmlns:mc="http://schemas.openxmlformats.org/markup-compatibility/2006">
    <mc:Choice xmlns:p14="http://schemas.microsoft.com/office/powerpoint/2010/main" Requires="p14">
      <p:transition spd="slow" p14:dur="2000" advTm="53236"/>
    </mc:Choice>
    <mc:Fallback>
      <p:transition spd="slow" advTm="532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8A210974-E1CB-4B0B-92F9-8CB6F0176F18}"/>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a:t>
            </a:r>
            <a:endParaRPr lang="zh-CN" altLang="en-US" sz="3600" dirty="0">
              <a:latin typeface="Arial" panose="020B0604020202020204" pitchFamily="34" charset="0"/>
              <a:cs typeface="Arial" panose="020B0604020202020204" pitchFamily="34" charset="0"/>
            </a:endParaRPr>
          </a:p>
        </p:txBody>
      </p:sp>
      <p:sp>
        <p:nvSpPr>
          <p:cNvPr id="8" name="内容占位符 2">
            <a:extLst>
              <a:ext uri="{FF2B5EF4-FFF2-40B4-BE49-F238E27FC236}">
                <a16:creationId xmlns:a16="http://schemas.microsoft.com/office/drawing/2014/main" id="{B6A6607F-4CC8-4C85-BD84-A4EA9C7A6395}"/>
              </a:ext>
            </a:extLst>
          </p:cNvPr>
          <p:cNvSpPr txBox="1">
            <a:spLocks/>
          </p:cNvSpPr>
          <p:nvPr/>
        </p:nvSpPr>
        <p:spPr>
          <a:xfrm>
            <a:off x="990600" y="1236042"/>
            <a:ext cx="1066510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Verify the effectiveness of onset cue in the speaker extraction.</a:t>
            </a:r>
          </a:p>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Successfully extend onset cue to onset / offset cues, which verify mutual benefits between the speaker extraction and the </a:t>
            </a:r>
            <a:r>
              <a:rPr lang="en-US" altLang="zh-CN" sz="2800" dirty="0">
                <a:latin typeface="Arial" panose="020B0604020202020204" pitchFamily="34" charset="0"/>
                <a:cs typeface="Arial" panose="020B0604020202020204" pitchFamily="34" charset="0"/>
              </a:rPr>
              <a:t>speaker-dependent voice activity detection.</a:t>
            </a:r>
            <a:endParaRPr lang="en-US" altLang="zh-CN"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Combine the time (onset, onset / offset) cue and voiceprint cue and verify the benefits of multi-cue integration. </a:t>
            </a:r>
          </a:p>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Support that multi-cue can promote the integrity of auditory objects.</a:t>
            </a:r>
          </a:p>
        </p:txBody>
      </p:sp>
      <p:sp>
        <p:nvSpPr>
          <p:cNvPr id="2" name="页脚占位符 1">
            <a:extLst>
              <a:ext uri="{FF2B5EF4-FFF2-40B4-BE49-F238E27FC236}">
                <a16:creationId xmlns:a16="http://schemas.microsoft.com/office/drawing/2014/main" id="{5C76D413-E01F-4CA7-B592-94846D317D3E}"/>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4A1C9C72-843D-40C3-B7D9-633D359576AC}"/>
              </a:ext>
            </a:extLst>
          </p:cNvPr>
          <p:cNvSpPr>
            <a:spLocks noGrp="1"/>
          </p:cNvSpPr>
          <p:nvPr>
            <p:ph type="dt" sz="half" idx="10"/>
          </p:nvPr>
        </p:nvSpPr>
        <p:spPr/>
        <p:txBody>
          <a:bodyPr/>
          <a:lstStyle/>
          <a:p>
            <a:fld id="{C67FA19B-8B29-4C33-9E43-BAB3EF083460}" type="datetime1">
              <a:rPr lang="zh-CN" altLang="en-US" smtClean="0"/>
              <a:t>2021/4/11</a:t>
            </a:fld>
            <a:endParaRPr lang="zh-CN" altLang="en-US" dirty="0"/>
          </a:p>
        </p:txBody>
      </p:sp>
      <p:pic>
        <p:nvPicPr>
          <p:cNvPr id="9"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4C38740B-D8D7-462A-BBEB-3D92F4110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25383A5F-5552-44D6-B49B-C9DFDD3CE85C}"/>
              </a:ext>
            </a:extLst>
          </p:cNvPr>
          <p:cNvSpPr txBox="1">
            <a:spLocks/>
          </p:cNvSpPr>
          <p:nvPr/>
        </p:nvSpPr>
        <p:spPr>
          <a:xfrm>
            <a:off x="990600" y="5964686"/>
            <a:ext cx="10665106" cy="365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dirty="0">
                <a:latin typeface="Arial" panose="020B0604020202020204" pitchFamily="34" charset="0"/>
                <a:cs typeface="Arial" panose="020B0604020202020204" pitchFamily="34" charset="0"/>
              </a:rPr>
              <a:t>The demo and code will be available in </a:t>
            </a:r>
            <a:r>
              <a:rPr lang="en-US" altLang="zh-CN" sz="1800" dirty="0">
                <a:latin typeface="Arial" panose="020B0604020202020204" pitchFamily="34" charset="0"/>
                <a:cs typeface="Arial" panose="020B0604020202020204" pitchFamily="34" charset="0"/>
                <a:hlinkClick r:id="rId4"/>
              </a:rPr>
              <a:t>https://github.com/aispeech-lab/WASE</a:t>
            </a:r>
            <a:r>
              <a:rPr lang="en-US" altLang="zh-CN" sz="1800" dirty="0">
                <a:latin typeface="Arial" panose="020B0604020202020204" pitchFamily="34" charset="0"/>
                <a:cs typeface="Arial" panose="020B0604020202020204" pitchFamily="34" charset="0"/>
              </a:rPr>
              <a:t>.</a:t>
            </a:r>
          </a:p>
        </p:txBody>
      </p:sp>
      <p:sp>
        <p:nvSpPr>
          <p:cNvPr id="5" name="灯片编号占位符 4">
            <a:extLst>
              <a:ext uri="{FF2B5EF4-FFF2-40B4-BE49-F238E27FC236}">
                <a16:creationId xmlns:a16="http://schemas.microsoft.com/office/drawing/2014/main" id="{62E1670B-8E5B-4930-AACC-38A75E5B3C8C}"/>
              </a:ext>
            </a:extLst>
          </p:cNvPr>
          <p:cNvSpPr>
            <a:spLocks noGrp="1"/>
          </p:cNvSpPr>
          <p:nvPr>
            <p:ph type="sldNum" sz="quarter" idx="12"/>
          </p:nvPr>
        </p:nvSpPr>
        <p:spPr/>
        <p:txBody>
          <a:bodyPr/>
          <a:lstStyle/>
          <a:p>
            <a:fld id="{8CC57BFE-9885-4BA3-9BBD-8B329DA7B9DC}" type="slidenum">
              <a:rPr lang="zh-CN" altLang="en-US" smtClean="0"/>
              <a:pPr/>
              <a:t>12</a:t>
            </a:fld>
            <a:r>
              <a:rPr lang="en-US" altLang="zh-CN" dirty="0"/>
              <a:t>/13</a:t>
            </a:r>
            <a:endParaRPr lang="zh-CN" altLang="en-US" dirty="0"/>
          </a:p>
        </p:txBody>
      </p:sp>
    </p:spTree>
    <p:extLst>
      <p:ext uri="{BB962C8B-B14F-4D97-AF65-F5344CB8AC3E}">
        <p14:creationId xmlns:p14="http://schemas.microsoft.com/office/powerpoint/2010/main" val="4182084888"/>
      </p:ext>
    </p:extLst>
  </p:cSld>
  <p:clrMapOvr>
    <a:masterClrMapping/>
  </p:clrMapOvr>
  <mc:AlternateContent xmlns:mc="http://schemas.openxmlformats.org/markup-compatibility/2006" xmlns:p14="http://schemas.microsoft.com/office/powerpoint/2010/main">
    <mc:Choice Requires="p14">
      <p:transition spd="slow" p14:dur="2000" advTm="56398"/>
    </mc:Choice>
    <mc:Fallback xmlns="">
      <p:transition spd="slow" advTm="5639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5C76D413-E01F-4CA7-B592-94846D317D3E}"/>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4A1C9C72-843D-40C3-B7D9-633D359576AC}"/>
              </a:ext>
            </a:extLst>
          </p:cNvPr>
          <p:cNvSpPr>
            <a:spLocks noGrp="1"/>
          </p:cNvSpPr>
          <p:nvPr>
            <p:ph type="dt" sz="half" idx="10"/>
          </p:nvPr>
        </p:nvSpPr>
        <p:spPr/>
        <p:txBody>
          <a:bodyPr/>
          <a:lstStyle/>
          <a:p>
            <a:fld id="{E20DD263-F315-4D7A-8510-30340413AABE}" type="datetime1">
              <a:rPr lang="zh-CN" altLang="en-US" smtClean="0"/>
              <a:t>2021/4/11</a:t>
            </a:fld>
            <a:endParaRPr lang="zh-CN" altLang="en-US" dirty="0"/>
          </a:p>
        </p:txBody>
      </p:sp>
      <p:pic>
        <p:nvPicPr>
          <p:cNvPr id="9"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4C38740B-D8D7-462A-BBEB-3D92F4110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8F73C164-7A0C-4C50-BEB4-4AAB2504146D}"/>
              </a:ext>
            </a:extLst>
          </p:cNvPr>
          <p:cNvSpPr>
            <a:spLocks noGrp="1"/>
          </p:cNvSpPr>
          <p:nvPr>
            <p:ph type="title"/>
          </p:nvPr>
        </p:nvSpPr>
        <p:spPr>
          <a:xfrm>
            <a:off x="5024280" y="2747645"/>
            <a:ext cx="2143439" cy="681355"/>
          </a:xfrm>
        </p:spPr>
        <p:txBody>
          <a:bodyPr>
            <a:noAutofit/>
          </a:bodyPr>
          <a:lstStyle/>
          <a:p>
            <a:r>
              <a:rPr lang="en-US" altLang="zh-CN"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a:t>
            </a:r>
            <a:endParaRPr lang="zh-CN" altLang="en-US" sz="3600" dirty="0">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id="{6DAB6BAB-1006-4753-94B8-D01141B847D2}"/>
              </a:ext>
            </a:extLst>
          </p:cNvPr>
          <p:cNvPicPr>
            <a:picLocks noChangeAspect="1"/>
          </p:cNvPicPr>
          <p:nvPr/>
        </p:nvPicPr>
        <p:blipFill>
          <a:blip r:embed="rId4"/>
          <a:stretch>
            <a:fillRect/>
          </a:stretch>
        </p:blipFill>
        <p:spPr>
          <a:xfrm>
            <a:off x="293395" y="186690"/>
            <a:ext cx="1388990" cy="777581"/>
          </a:xfrm>
          <a:prstGeom prst="rect">
            <a:avLst/>
          </a:prstGeom>
        </p:spPr>
      </p:pic>
      <p:sp>
        <p:nvSpPr>
          <p:cNvPr id="14" name="文本框 13">
            <a:extLst>
              <a:ext uri="{FF2B5EF4-FFF2-40B4-BE49-F238E27FC236}">
                <a16:creationId xmlns:a16="http://schemas.microsoft.com/office/drawing/2014/main" id="{2F09983F-19B4-45F7-9B03-B1F7DDF473FA}"/>
              </a:ext>
            </a:extLst>
          </p:cNvPr>
          <p:cNvSpPr txBox="1"/>
          <p:nvPr/>
        </p:nvSpPr>
        <p:spPr>
          <a:xfrm>
            <a:off x="404734" y="5843561"/>
            <a:ext cx="11494041" cy="520784"/>
          </a:xfrm>
          <a:prstGeom prst="rect">
            <a:avLst/>
          </a:prstGeom>
          <a:noFill/>
        </p:spPr>
        <p:txBody>
          <a:bodyPr wrap="square" rtlCol="0">
            <a:spAutoFit/>
          </a:bodyPr>
          <a:lstStyle/>
          <a:p>
            <a:pPr>
              <a:lnSpc>
                <a:spcPct val="125000"/>
              </a:lnSpc>
            </a:pPr>
            <a:r>
              <a:rPr lang="en-US" altLang="zh-CN" sz="2400" dirty="0"/>
              <a:t>Send email to </a:t>
            </a:r>
            <a:r>
              <a:rPr lang="en-US" altLang="zh-CN" sz="2400" u="sng" dirty="0"/>
              <a:t>haoyunzhe2017@ia.ac.cn</a:t>
            </a:r>
            <a:r>
              <a:rPr lang="en-US" altLang="zh-CN" sz="2400" dirty="0"/>
              <a:t> if you have any questions.</a:t>
            </a:r>
            <a:endParaRPr lang="zh-CN" altLang="en-US" sz="2400" dirty="0"/>
          </a:p>
        </p:txBody>
      </p:sp>
      <p:sp>
        <p:nvSpPr>
          <p:cNvPr id="15" name="灯片编号占位符 14">
            <a:extLst>
              <a:ext uri="{FF2B5EF4-FFF2-40B4-BE49-F238E27FC236}">
                <a16:creationId xmlns:a16="http://schemas.microsoft.com/office/drawing/2014/main" id="{461794E6-FFB9-451F-AC84-495938E16D74}"/>
              </a:ext>
            </a:extLst>
          </p:cNvPr>
          <p:cNvSpPr>
            <a:spLocks noGrp="1"/>
          </p:cNvSpPr>
          <p:nvPr>
            <p:ph type="sldNum" sz="quarter" idx="12"/>
          </p:nvPr>
        </p:nvSpPr>
        <p:spPr/>
        <p:txBody>
          <a:bodyPr/>
          <a:lstStyle/>
          <a:p>
            <a:fld id="{8CC57BFE-9885-4BA3-9BBD-8B329DA7B9DC}" type="slidenum">
              <a:rPr lang="zh-CN" altLang="en-US" smtClean="0"/>
              <a:pPr/>
              <a:t>13</a:t>
            </a:fld>
            <a:r>
              <a:rPr lang="en-US" altLang="zh-CN" dirty="0"/>
              <a:t>/13</a:t>
            </a:r>
            <a:endParaRPr lang="zh-CN" altLang="en-US" dirty="0"/>
          </a:p>
        </p:txBody>
      </p:sp>
    </p:spTree>
    <p:extLst>
      <p:ext uri="{BB962C8B-B14F-4D97-AF65-F5344CB8AC3E}">
        <p14:creationId xmlns:p14="http://schemas.microsoft.com/office/powerpoint/2010/main" val="3701724267"/>
      </p:ext>
    </p:extLst>
  </p:cSld>
  <p:clrMapOvr>
    <a:masterClrMapping/>
  </p:clrMapOvr>
  <mc:AlternateContent xmlns:mc="http://schemas.openxmlformats.org/markup-compatibility/2006">
    <mc:Choice xmlns:p14="http://schemas.microsoft.com/office/powerpoint/2010/main" Requires="p14">
      <p:transition spd="slow" p14:dur="2000" advTm="56398"/>
    </mc:Choice>
    <mc:Fallback>
      <p:transition spd="slow" advTm="5639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AD25F5EC-6D3F-4116-848D-6129C5A38B80}"/>
              </a:ext>
            </a:extLst>
          </p:cNvPr>
          <p:cNvSpPr txBox="1">
            <a:spLocks/>
          </p:cNvSpPr>
          <p:nvPr/>
        </p:nvSpPr>
        <p:spPr>
          <a:xfrm>
            <a:off x="838200" y="1083640"/>
            <a:ext cx="10953466" cy="889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With the rapid development of deep learning, various models have been proposed to solve the </a:t>
            </a: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cocktail party problem</a:t>
            </a:r>
            <a:r>
              <a:rPr lang="en-US" altLang="zh-CN"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Blind source separation</a:t>
            </a:r>
            <a:r>
              <a:rPr lang="en-US" altLang="zh-CN" dirty="0">
                <a:latin typeface="Arial" panose="020B0604020202020204" pitchFamily="34" charset="0"/>
                <a:cs typeface="Arial" panose="020B0604020202020204" pitchFamily="34" charset="0"/>
              </a:rPr>
              <a:t> aims to estimate multiple speakers simultaneously, which bring two problems:</a:t>
            </a:r>
          </a:p>
          <a:p>
            <a:pPr lvl="1"/>
            <a:r>
              <a:rPr lang="en-US" altLang="zh-CN" sz="2000" dirty="0">
                <a:latin typeface="Arial" panose="020B0604020202020204" pitchFamily="34" charset="0"/>
                <a:cs typeface="Arial" panose="020B0604020202020204" pitchFamily="34" charset="0"/>
              </a:rPr>
              <a:t>Uncertain number of source problem;</a:t>
            </a:r>
          </a:p>
          <a:p>
            <a:pPr lvl="1"/>
            <a:r>
              <a:rPr lang="en-US" altLang="zh-CN" sz="2000" dirty="0">
                <a:latin typeface="Arial" panose="020B0604020202020204" pitchFamily="34" charset="0"/>
                <a:cs typeface="Arial" panose="020B0604020202020204" pitchFamily="34" charset="0"/>
              </a:rPr>
              <a:t>Label permutation problem.</a:t>
            </a:r>
          </a:p>
          <a:p>
            <a:pPr>
              <a:buFont typeface="Wingdings" panose="05000000000000000000" pitchFamily="2" charset="2"/>
              <a:buChar char="Ø"/>
            </a:pP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Speaker extraction </a:t>
            </a:r>
            <a:r>
              <a:rPr lang="en-US" altLang="zh-CN" dirty="0">
                <a:latin typeface="Arial" panose="020B0604020202020204" pitchFamily="34" charset="0"/>
                <a:cs typeface="Arial" panose="020B0604020202020204" pitchFamily="34" charset="0"/>
              </a:rPr>
              <a:t>identifies and estimates the speaker of interest with the help of the </a:t>
            </a: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information </a:t>
            </a:r>
            <a:r>
              <a:rPr lang="en-US" altLang="zh-CN" sz="2400" baseline="30000" dirty="0">
                <a:latin typeface="Arial" panose="020B0604020202020204" pitchFamily="34" charset="0"/>
                <a:cs typeface="Arial" panose="020B0604020202020204" pitchFamily="34" charset="0"/>
              </a:rPr>
              <a:t>[1]</a:t>
            </a:r>
            <a:r>
              <a:rPr lang="en-US" altLang="zh-CN" sz="2400" baseline="30000" dirty="0"/>
              <a:t> </a:t>
            </a:r>
            <a:r>
              <a:rPr lang="en-US" altLang="zh-CN" sz="2400" dirty="0">
                <a:latin typeface="Arial" panose="020B0604020202020204" pitchFamily="34" charset="0"/>
                <a:cs typeface="Arial" panose="020B0604020202020204" pitchFamily="34" charset="0"/>
              </a:rPr>
              <a:t>.</a:t>
            </a:r>
          </a:p>
          <a:p>
            <a:pPr lvl="1"/>
            <a:r>
              <a:rPr lang="en-US" altLang="zh-CN" sz="2000" dirty="0">
                <a:latin typeface="Arial" panose="020B0604020202020204" pitchFamily="34" charset="0"/>
                <a:cs typeface="Arial" panose="020B0604020202020204" pitchFamily="34" charset="0"/>
              </a:rPr>
              <a:t>The information includes voiceprint (pitch)</a:t>
            </a:r>
            <a:r>
              <a:rPr lang="en-US" altLang="zh-CN" sz="2000" baseline="30000" dirty="0">
                <a:latin typeface="Arial" panose="020B0604020202020204" pitchFamily="34" charset="0"/>
                <a:cs typeface="Arial" panose="020B0604020202020204" pitchFamily="34" charset="0"/>
              </a:rPr>
              <a:t> [2]</a:t>
            </a:r>
            <a:r>
              <a:rPr lang="en-US" altLang="zh-CN" sz="2000" dirty="0">
                <a:latin typeface="Arial" panose="020B0604020202020204" pitchFamily="34" charset="0"/>
                <a:cs typeface="Arial" panose="020B0604020202020204" pitchFamily="34" charset="0"/>
              </a:rPr>
              <a:t>, visual information (lip movement, facial expression, gender, age)</a:t>
            </a:r>
            <a:r>
              <a:rPr lang="en-US" altLang="zh-CN" sz="2000" baseline="30000" dirty="0">
                <a:latin typeface="Arial" panose="020B0604020202020204" pitchFamily="34" charset="0"/>
                <a:cs typeface="Arial" panose="020B0604020202020204" pitchFamily="34" charset="0"/>
              </a:rPr>
              <a:t> [3]</a:t>
            </a:r>
            <a:r>
              <a:rPr lang="en-US" altLang="zh-CN" sz="2000" dirty="0">
                <a:latin typeface="Arial" panose="020B0604020202020204" pitchFamily="34" charset="0"/>
                <a:cs typeface="Arial" panose="020B0604020202020204" pitchFamily="34" charset="0"/>
              </a:rPr>
              <a:t>, spatial information (azimuth) </a:t>
            </a:r>
            <a:r>
              <a:rPr lang="en-US" altLang="zh-CN" sz="2000" baseline="30000" dirty="0">
                <a:latin typeface="Arial" panose="020B0604020202020204" pitchFamily="34" charset="0"/>
                <a:cs typeface="Arial" panose="020B0604020202020204" pitchFamily="34" charset="0"/>
              </a:rPr>
              <a:t>[4]</a:t>
            </a:r>
            <a:r>
              <a:rPr lang="en-US" altLang="zh-CN" sz="2000" dirty="0">
                <a:latin typeface="Arial" panose="020B0604020202020204" pitchFamily="34" charset="0"/>
                <a:cs typeface="Arial" panose="020B0604020202020204" pitchFamily="34" charset="0"/>
              </a:rPr>
              <a:t> et al.</a:t>
            </a:r>
          </a:p>
        </p:txBody>
      </p:sp>
      <p:sp>
        <p:nvSpPr>
          <p:cNvPr id="7" name="标题 1">
            <a:extLst>
              <a:ext uri="{FF2B5EF4-FFF2-40B4-BE49-F238E27FC236}">
                <a16:creationId xmlns:a16="http://schemas.microsoft.com/office/drawing/2014/main" id="{77419662-6854-46D8-80A7-667029B59785}"/>
              </a:ext>
            </a:extLst>
          </p:cNvPr>
          <p:cNvSpPr txBox="1">
            <a:spLocks/>
          </p:cNvSpPr>
          <p:nvPr/>
        </p:nvSpPr>
        <p:spPr>
          <a:xfrm>
            <a:off x="472440" y="340359"/>
            <a:ext cx="2804160" cy="6813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a:t>
            </a:r>
            <a:endParaRPr lang="zh-CN" altLang="en-US" sz="36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410BEF1B-DEE2-459E-B47A-EEE9A2D3C8FD}"/>
              </a:ext>
            </a:extLst>
          </p:cNvPr>
          <p:cNvSpPr txBox="1"/>
          <p:nvPr/>
        </p:nvSpPr>
        <p:spPr>
          <a:xfrm>
            <a:off x="838200" y="5402243"/>
            <a:ext cx="10515600" cy="954107"/>
          </a:xfrm>
          <a:prstGeom prst="rect">
            <a:avLst/>
          </a:prstGeom>
          <a:noFill/>
        </p:spPr>
        <p:txBody>
          <a:bodyPr wrap="square" rtlCol="0">
            <a:spAutoFit/>
          </a:bodyPr>
          <a:lstStyle/>
          <a:p>
            <a:r>
              <a:rPr lang="en-US" altLang="zh-CN" sz="1400" dirty="0">
                <a:solidFill>
                  <a:schemeClr val="accent5">
                    <a:lumMod val="60000"/>
                    <a:lumOff val="40000"/>
                  </a:schemeClr>
                </a:solidFill>
              </a:rPr>
              <a:t>[1]. Dong Yu: Solving Cocktail Party Problem - From Single Modality to Multi-Modality</a:t>
            </a:r>
          </a:p>
          <a:p>
            <a:r>
              <a:rPr lang="en-US" altLang="zh-CN" sz="1400" dirty="0">
                <a:solidFill>
                  <a:schemeClr val="accent5">
                    <a:lumMod val="60000"/>
                    <a:lumOff val="40000"/>
                  </a:schemeClr>
                </a:solidFill>
              </a:rPr>
              <a:t>[2]. Quan Wang:</a:t>
            </a:r>
            <a:r>
              <a:rPr lang="zh-CN" altLang="en-US" sz="1400" dirty="0">
                <a:solidFill>
                  <a:schemeClr val="accent5">
                    <a:lumMod val="60000"/>
                    <a:lumOff val="40000"/>
                  </a:schemeClr>
                </a:solidFill>
              </a:rPr>
              <a:t> </a:t>
            </a:r>
            <a:r>
              <a:rPr lang="en-US" altLang="zh-CN" sz="1400" dirty="0" err="1">
                <a:solidFill>
                  <a:schemeClr val="accent5">
                    <a:lumMod val="60000"/>
                    <a:lumOff val="40000"/>
                  </a:schemeClr>
                </a:solidFill>
              </a:rPr>
              <a:t>VoiceFilter</a:t>
            </a:r>
            <a:r>
              <a:rPr lang="en-US" altLang="zh-CN" sz="1400" dirty="0">
                <a:solidFill>
                  <a:schemeClr val="accent5">
                    <a:lumMod val="60000"/>
                    <a:lumOff val="40000"/>
                  </a:schemeClr>
                </a:solidFill>
              </a:rPr>
              <a:t>: Targeted Voice Separation by Speaker-Conditioned Spectrogram Masking</a:t>
            </a:r>
          </a:p>
          <a:p>
            <a:r>
              <a:rPr lang="en-US" altLang="zh-CN" sz="1400" dirty="0">
                <a:solidFill>
                  <a:schemeClr val="accent5">
                    <a:lumMod val="60000"/>
                    <a:lumOff val="40000"/>
                  </a:schemeClr>
                </a:solidFill>
              </a:rPr>
              <a:t>[3]. Ariel </a:t>
            </a:r>
            <a:r>
              <a:rPr lang="en-US" altLang="zh-CN" sz="1400" dirty="0" err="1">
                <a:solidFill>
                  <a:schemeClr val="accent5">
                    <a:lumMod val="60000"/>
                    <a:lumOff val="40000"/>
                  </a:schemeClr>
                </a:solidFill>
              </a:rPr>
              <a:t>Ephrat</a:t>
            </a:r>
            <a:r>
              <a:rPr lang="en-US" altLang="zh-CN" sz="1400" dirty="0">
                <a:solidFill>
                  <a:schemeClr val="accent5">
                    <a:lumMod val="60000"/>
                    <a:lumOff val="40000"/>
                  </a:schemeClr>
                </a:solidFill>
              </a:rPr>
              <a:t>: Looking to listen at the cocktail party: A speaker-independent audio-visual model for speech separation</a:t>
            </a:r>
          </a:p>
          <a:p>
            <a:r>
              <a:rPr lang="en-US" altLang="zh-CN" sz="1400" dirty="0">
                <a:solidFill>
                  <a:schemeClr val="accent5">
                    <a:lumMod val="60000"/>
                    <a:lumOff val="40000"/>
                  </a:schemeClr>
                </a:solidFill>
              </a:rPr>
              <a:t>[4]. Dong Yu: Neural spatial filter: Target speaker speech separation assisted with directional information</a:t>
            </a:r>
            <a:endParaRPr lang="zh-CN" altLang="en-US" sz="1400" dirty="0">
              <a:solidFill>
                <a:schemeClr val="accent5">
                  <a:lumMod val="60000"/>
                  <a:lumOff val="40000"/>
                </a:schemeClr>
              </a:solidFill>
            </a:endParaRPr>
          </a:p>
        </p:txBody>
      </p:sp>
      <p:sp>
        <p:nvSpPr>
          <p:cNvPr id="2" name="页脚占位符 1">
            <a:extLst>
              <a:ext uri="{FF2B5EF4-FFF2-40B4-BE49-F238E27FC236}">
                <a16:creationId xmlns:a16="http://schemas.microsoft.com/office/drawing/2014/main" id="{1264AC73-AD79-4B63-BFFD-366DAD2080C7}"/>
              </a:ext>
            </a:extLst>
          </p:cNvPr>
          <p:cNvSpPr>
            <a:spLocks noGrp="1"/>
          </p:cNvSpPr>
          <p:nvPr>
            <p:ph type="ftr" sz="quarter" idx="11"/>
          </p:nvPr>
        </p:nvSpPr>
        <p:spPr/>
        <p:txBody>
          <a:bodyPr/>
          <a:lstStyle/>
          <a:p>
            <a:r>
              <a:rPr lang="en-US" altLang="zh-CN" dirty="0" err="1"/>
              <a:t>Yunzhe</a:t>
            </a:r>
            <a:r>
              <a:rPr lang="en-US" altLang="zh-CN" dirty="0"/>
              <a:t> Hao: WASE: Learning When to Attend for Speaker Extraction in Cocktail Party Environments</a:t>
            </a:r>
            <a:endParaRPr lang="zh-CN" altLang="en-US" dirty="0"/>
          </a:p>
        </p:txBody>
      </p:sp>
      <p:sp>
        <p:nvSpPr>
          <p:cNvPr id="3" name="日期占位符 2">
            <a:extLst>
              <a:ext uri="{FF2B5EF4-FFF2-40B4-BE49-F238E27FC236}">
                <a16:creationId xmlns:a16="http://schemas.microsoft.com/office/drawing/2014/main" id="{90372137-1F8C-4D12-9D59-CA9F1B3C91AD}"/>
              </a:ext>
            </a:extLst>
          </p:cNvPr>
          <p:cNvSpPr>
            <a:spLocks noGrp="1"/>
          </p:cNvSpPr>
          <p:nvPr>
            <p:ph type="dt" sz="half" idx="10"/>
          </p:nvPr>
        </p:nvSpPr>
        <p:spPr/>
        <p:txBody>
          <a:bodyPr/>
          <a:lstStyle/>
          <a:p>
            <a:fld id="{E062B18F-F160-4FEF-A5AA-48A0105A78FA}" type="datetime1">
              <a:rPr lang="zh-CN" altLang="en-US" smtClean="0"/>
              <a:t>2021/4/11</a:t>
            </a:fld>
            <a:endParaRPr lang="zh-CN" altLang="en-US"/>
          </a:p>
        </p:txBody>
      </p:sp>
      <p:pic>
        <p:nvPicPr>
          <p:cNvPr id="11"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5E87D3A3-0882-4655-A312-5EA862068A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0171F68F-B1F8-4F21-82B7-8527D55C226A}"/>
              </a:ext>
            </a:extLst>
          </p:cNvPr>
          <p:cNvSpPr>
            <a:spLocks noGrp="1"/>
          </p:cNvSpPr>
          <p:nvPr>
            <p:ph type="sldNum" sz="quarter" idx="12"/>
          </p:nvPr>
        </p:nvSpPr>
        <p:spPr/>
        <p:txBody>
          <a:bodyPr/>
          <a:lstStyle/>
          <a:p>
            <a:fld id="{8CC57BFE-9885-4BA3-9BBD-8B329DA7B9DC}" type="slidenum">
              <a:rPr lang="zh-CN" altLang="en-US" smtClean="0"/>
              <a:pPr/>
              <a:t>1</a:t>
            </a:fld>
            <a:r>
              <a:rPr lang="en-US" altLang="zh-CN" dirty="0"/>
              <a:t>/13</a:t>
            </a:r>
            <a:endParaRPr lang="zh-CN" altLang="en-US" dirty="0"/>
          </a:p>
        </p:txBody>
      </p:sp>
    </p:spTree>
    <p:extLst>
      <p:ext uri="{BB962C8B-B14F-4D97-AF65-F5344CB8AC3E}">
        <p14:creationId xmlns:p14="http://schemas.microsoft.com/office/powerpoint/2010/main" val="459865613"/>
      </p:ext>
    </p:extLst>
  </p:cSld>
  <p:clrMapOvr>
    <a:masterClrMapping/>
  </p:clrMapOvr>
  <mc:AlternateContent xmlns:mc="http://schemas.openxmlformats.org/markup-compatibility/2006" xmlns:p14="http://schemas.microsoft.com/office/powerpoint/2010/main">
    <mc:Choice Requires="p14">
      <p:transition spd="slow" p14:dur="2000" advTm="105161"/>
    </mc:Choice>
    <mc:Fallback xmlns="">
      <p:transition spd="slow" advTm="1051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E3A69444-6BF6-4310-B1A9-309F82E2C7EA}"/>
              </a:ext>
            </a:extLst>
          </p:cNvPr>
          <p:cNvSpPr>
            <a:spLocks noGrp="1"/>
          </p:cNvSpPr>
          <p:nvPr>
            <p:ph type="title"/>
          </p:nvPr>
        </p:nvSpPr>
        <p:spPr>
          <a:xfrm>
            <a:off x="472440" y="340359"/>
            <a:ext cx="2804160" cy="681355"/>
          </a:xfrm>
        </p:spPr>
        <p:txBody>
          <a:bodyPr>
            <a:norm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Motivation</a:t>
            </a:r>
            <a:endParaRPr lang="zh-CN" altLang="en-US" sz="3600" dirty="0">
              <a:latin typeface="Arial" panose="020B0604020202020204" pitchFamily="34" charset="0"/>
              <a:cs typeface="Arial" panose="020B0604020202020204" pitchFamily="34" charset="0"/>
            </a:endParaRPr>
          </a:p>
        </p:txBody>
      </p:sp>
      <p:sp>
        <p:nvSpPr>
          <p:cNvPr id="8" name="内容占位符 2">
            <a:extLst>
              <a:ext uri="{FF2B5EF4-FFF2-40B4-BE49-F238E27FC236}">
                <a16:creationId xmlns:a16="http://schemas.microsoft.com/office/drawing/2014/main" id="{3E5F02A4-80FC-4777-99FB-6464817C0D0C}"/>
              </a:ext>
            </a:extLst>
          </p:cNvPr>
          <p:cNvSpPr>
            <a:spLocks noGrp="1"/>
          </p:cNvSpPr>
          <p:nvPr>
            <p:ph idx="1"/>
          </p:nvPr>
        </p:nvSpPr>
        <p:spPr>
          <a:xfrm>
            <a:off x="838200" y="1083640"/>
            <a:ext cx="10939818" cy="5272710"/>
          </a:xfrm>
        </p:spPr>
        <p:txBody>
          <a:bodyPr>
            <a:noAutofit/>
          </a:body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However, less attention is paid on</a:t>
            </a:r>
            <a:r>
              <a:rPr lang="en-US" altLang="zh-CN" sz="2800" dirty="0">
                <a:latin typeface="Arial" panose="020B0604020202020204" pitchFamily="34" charset="0"/>
                <a:cs typeface="Arial" panose="020B0604020202020204" pitchFamily="34" charset="0"/>
              </a:rPr>
              <a:t> the cue of </a:t>
            </a:r>
            <a:r>
              <a:rPr lang="en-US" altLang="zh-CN"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sound onset</a:t>
            </a:r>
            <a:r>
              <a:rPr lang="en-US" altLang="zh-CN" sz="2800" dirty="0">
                <a:latin typeface="Arial" panose="020B0604020202020204" pitchFamily="34" charset="0"/>
                <a:cs typeface="Arial" panose="020B0604020202020204" pitchFamily="34" charset="0"/>
              </a:rPr>
              <a:t>, which has been emphasized in the auditory scene analysis and psychology.</a:t>
            </a:r>
            <a:endParaRPr lang="en-US" altLang="zh-CN"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The onset signal is an important cue in the auditory scene analysis;</a:t>
            </a:r>
          </a:p>
          <a:p>
            <a:pPr lvl="1"/>
            <a:r>
              <a:rPr lang="en-US" altLang="zh-CN" sz="2000" dirty="0">
                <a:latin typeface="Arial" panose="020B0604020202020204" pitchFamily="34" charset="0"/>
                <a:cs typeface="Arial" panose="020B0604020202020204" pitchFamily="34" charset="0"/>
              </a:rPr>
              <a:t>Even infants can take advantage of the onset cue and benefit from when to hear.</a:t>
            </a:r>
          </a:p>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We propose a novel model that can learn </a:t>
            </a:r>
            <a:r>
              <a:rPr lang="en-US" altLang="zh-C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to Attend</a:t>
            </a:r>
            <a:r>
              <a:rPr lang="en-US" altLang="zh-CN" dirty="0">
                <a:latin typeface="Arial" panose="020B0604020202020204" pitchFamily="34" charset="0"/>
                <a:cs typeface="Arial" panose="020B0604020202020204" pitchFamily="34" charset="0"/>
              </a:rPr>
              <a:t> for Speaker Extraction (dubbed WASE).</a:t>
            </a:r>
          </a:p>
          <a:p>
            <a:pPr lvl="1"/>
            <a:r>
              <a:rPr lang="en-US" altLang="zh-CN" sz="2000" dirty="0">
                <a:latin typeface="Arial" panose="020B0604020202020204" pitchFamily="34" charset="0"/>
                <a:cs typeface="Arial" panose="020B0604020202020204" pitchFamily="34" charset="0"/>
              </a:rPr>
              <a:t>Extract the target speaker based on</a:t>
            </a:r>
            <a:r>
              <a:rPr lang="zh-CN" altLang="en-US" sz="2000" dirty="0">
                <a:latin typeface="Arial" panose="020B0604020202020204" pitchFamily="34" charset="0"/>
                <a:cs typeface="Arial" panose="020B0604020202020204" pitchFamily="34" charset="0"/>
              </a:rPr>
              <a:t> </a:t>
            </a:r>
            <a:r>
              <a:rPr lang="en-US" altLang="zh-CN"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onset cue</a:t>
            </a:r>
            <a:r>
              <a:rPr lang="en-US" altLang="zh-CN" sz="2000" dirty="0">
                <a:latin typeface="Arial" panose="020B0604020202020204" pitchFamily="34" charset="0"/>
                <a:cs typeface="Arial" panose="020B0604020202020204" pitchFamily="34" charset="0"/>
              </a:rPr>
              <a:t>;</a:t>
            </a:r>
          </a:p>
          <a:p>
            <a:pPr lvl="1"/>
            <a:r>
              <a:rPr lang="en-US" altLang="zh-CN" sz="2000" dirty="0">
                <a:latin typeface="Arial" panose="020B0604020202020204" pitchFamily="34" charset="0"/>
                <a:cs typeface="Arial" panose="020B0604020202020204" pitchFamily="34" charset="0"/>
              </a:rPr>
              <a:t>Extend onset cue to </a:t>
            </a:r>
            <a:r>
              <a:rPr lang="en-US" altLang="zh-CN"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onset / offset cues</a:t>
            </a:r>
            <a:r>
              <a:rPr lang="en-US" altLang="zh-CN" sz="2000" dirty="0">
                <a:latin typeface="Arial" panose="020B0604020202020204" pitchFamily="34" charset="0"/>
                <a:cs typeface="Arial" panose="020B0604020202020204" pitchFamily="34" charset="0"/>
              </a:rPr>
              <a:t>;</a:t>
            </a:r>
          </a:p>
          <a:p>
            <a:pPr lvl="1"/>
            <a:r>
              <a:rPr lang="en-US" altLang="zh-CN" sz="2000" dirty="0">
                <a:latin typeface="Arial" panose="020B0604020202020204" pitchFamily="34" charset="0"/>
                <a:cs typeface="Arial" panose="020B0604020202020204" pitchFamily="34" charset="0"/>
              </a:rPr>
              <a:t>Combine onset (onset / offset) cues with </a:t>
            </a:r>
            <a:r>
              <a:rPr lang="en-US" altLang="zh-CN"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voiceprint</a:t>
            </a:r>
            <a:r>
              <a:rPr lang="en-US" altLang="zh-CN" sz="2000"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Advantages:</a:t>
            </a:r>
          </a:p>
          <a:p>
            <a:pPr lvl="1"/>
            <a:r>
              <a:rPr lang="en-US" altLang="zh-CN" sz="2000" dirty="0">
                <a:latin typeface="Arial" panose="020B0604020202020204" pitchFamily="34" charset="0"/>
                <a:cs typeface="Arial" panose="020B0604020202020204" pitchFamily="34" charset="0"/>
              </a:rPr>
              <a:t>Achieve competitive performance compared to other cues;</a:t>
            </a:r>
          </a:p>
          <a:p>
            <a:pPr lvl="1"/>
            <a:r>
              <a:rPr lang="en-US" altLang="zh-CN" sz="2000" dirty="0">
                <a:latin typeface="Arial" panose="020B0604020202020204" pitchFamily="34" charset="0"/>
                <a:cs typeface="Arial" panose="020B0604020202020204" pitchFamily="34" charset="0"/>
              </a:rPr>
              <a:t>First combine speaker separation and speaker-dependent voice activity detection;</a:t>
            </a:r>
          </a:p>
          <a:p>
            <a:pPr lvl="1"/>
            <a:r>
              <a:rPr lang="en-US" altLang="zh-CN" sz="2000" dirty="0">
                <a:latin typeface="Arial" panose="020B0604020202020204" pitchFamily="34" charset="0"/>
                <a:cs typeface="Arial" panose="020B0604020202020204" pitchFamily="34" charset="0"/>
              </a:rPr>
              <a:t>First utilize two kinds of perception cues above simultaneously to promote the integrity of the auditory object.</a:t>
            </a:r>
          </a:p>
        </p:txBody>
      </p:sp>
      <p:sp>
        <p:nvSpPr>
          <p:cNvPr id="2" name="页脚占位符 1">
            <a:extLst>
              <a:ext uri="{FF2B5EF4-FFF2-40B4-BE49-F238E27FC236}">
                <a16:creationId xmlns:a16="http://schemas.microsoft.com/office/drawing/2014/main" id="{CEABE8F7-3EDC-4808-84F0-DE155B1C782E}"/>
              </a:ext>
            </a:extLst>
          </p:cNvPr>
          <p:cNvSpPr>
            <a:spLocks noGrp="1"/>
          </p:cNvSpPr>
          <p:nvPr>
            <p:ph type="ftr" sz="quarter" idx="11"/>
          </p:nvPr>
        </p:nvSpPr>
        <p:spPr/>
        <p:txBody>
          <a:bodyPr/>
          <a:lstStyle/>
          <a:p>
            <a:r>
              <a:rPr lang="en-US" altLang="zh-CN" dirty="0" err="1"/>
              <a:t>Yunzhe</a:t>
            </a:r>
            <a:r>
              <a:rPr lang="en-US" altLang="zh-CN" dirty="0"/>
              <a:t> Hao: WASE: Learning When to Attend for Speaker Extraction in Cocktail Party Environments</a:t>
            </a:r>
            <a:endParaRPr lang="zh-CN" altLang="en-US" dirty="0"/>
          </a:p>
        </p:txBody>
      </p:sp>
      <p:sp>
        <p:nvSpPr>
          <p:cNvPr id="3" name="日期占位符 2">
            <a:extLst>
              <a:ext uri="{FF2B5EF4-FFF2-40B4-BE49-F238E27FC236}">
                <a16:creationId xmlns:a16="http://schemas.microsoft.com/office/drawing/2014/main" id="{57A2DB94-5E5C-486D-AF7A-8D545F73BA84}"/>
              </a:ext>
            </a:extLst>
          </p:cNvPr>
          <p:cNvSpPr>
            <a:spLocks noGrp="1"/>
          </p:cNvSpPr>
          <p:nvPr>
            <p:ph type="dt" sz="half" idx="10"/>
          </p:nvPr>
        </p:nvSpPr>
        <p:spPr/>
        <p:txBody>
          <a:bodyPr/>
          <a:lstStyle/>
          <a:p>
            <a:fld id="{07B5E657-6BA5-4F82-A505-F3AE3B2170E6}" type="datetime1">
              <a:rPr lang="zh-CN" altLang="en-US" smtClean="0"/>
              <a:t>2021/4/11</a:t>
            </a:fld>
            <a:endParaRPr lang="zh-CN" altLang="en-US" dirty="0"/>
          </a:p>
        </p:txBody>
      </p:sp>
      <p:pic>
        <p:nvPicPr>
          <p:cNvPr id="9"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095C93E7-32B2-40F0-ABD7-0EEBC3A80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a:extLst>
              <a:ext uri="{FF2B5EF4-FFF2-40B4-BE49-F238E27FC236}">
                <a16:creationId xmlns:a16="http://schemas.microsoft.com/office/drawing/2014/main" id="{AA8F96DE-73E0-4065-B8BA-D7E3C2B40AA3}"/>
              </a:ext>
            </a:extLst>
          </p:cNvPr>
          <p:cNvSpPr>
            <a:spLocks noGrp="1"/>
          </p:cNvSpPr>
          <p:nvPr>
            <p:ph type="sldNum" sz="quarter" idx="12"/>
          </p:nvPr>
        </p:nvSpPr>
        <p:spPr/>
        <p:txBody>
          <a:bodyPr/>
          <a:lstStyle/>
          <a:p>
            <a:fld id="{8CC57BFE-9885-4BA3-9BBD-8B329DA7B9DC}" type="slidenum">
              <a:rPr lang="zh-CN" altLang="en-US" smtClean="0"/>
              <a:pPr/>
              <a:t>2</a:t>
            </a:fld>
            <a:r>
              <a:rPr lang="en-US" altLang="zh-CN" dirty="0"/>
              <a:t>/13</a:t>
            </a:r>
            <a:endParaRPr lang="zh-CN" altLang="en-US" dirty="0"/>
          </a:p>
        </p:txBody>
      </p:sp>
    </p:spTree>
    <p:extLst>
      <p:ext uri="{BB962C8B-B14F-4D97-AF65-F5344CB8AC3E}">
        <p14:creationId xmlns:p14="http://schemas.microsoft.com/office/powerpoint/2010/main" val="667748706"/>
      </p:ext>
    </p:extLst>
  </p:cSld>
  <p:clrMapOvr>
    <a:masterClrMapping/>
  </p:clrMapOvr>
  <mc:AlternateContent xmlns:mc="http://schemas.openxmlformats.org/markup-compatibility/2006" xmlns:p14="http://schemas.microsoft.com/office/powerpoint/2010/main">
    <mc:Choice Requires="p14">
      <p:transition spd="slow" p14:dur="2000" advTm="81555"/>
    </mc:Choice>
    <mc:Fallback xmlns="">
      <p:transition spd="slow" advTm="815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a:extLst>
              <a:ext uri="{FF2B5EF4-FFF2-40B4-BE49-F238E27FC236}">
                <a16:creationId xmlns:a16="http://schemas.microsoft.com/office/drawing/2014/main" id="{0FC824E5-B9B2-47A9-A062-ADE5BBB47741}"/>
              </a:ext>
            </a:extLst>
          </p:cNvPr>
          <p:cNvSpPr txBox="1">
            <a:spLocks/>
          </p:cNvSpPr>
          <p:nvPr/>
        </p:nvSpPr>
        <p:spPr>
          <a:xfrm>
            <a:off x="838200" y="1083640"/>
            <a:ext cx="10939818" cy="5272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WASE detects the onset (onset / offset) cue induced from the voiceprint cue and regards the onset (onset / offset) cue as important guidance.</a:t>
            </a:r>
          </a:p>
        </p:txBody>
      </p:sp>
      <p:sp>
        <p:nvSpPr>
          <p:cNvPr id="7" name="标题 1">
            <a:extLst>
              <a:ext uri="{FF2B5EF4-FFF2-40B4-BE49-F238E27FC236}">
                <a16:creationId xmlns:a16="http://schemas.microsoft.com/office/drawing/2014/main" id="{E3A69444-6BF6-4310-B1A9-309F82E2C7EA}"/>
              </a:ext>
            </a:extLst>
          </p:cNvPr>
          <p:cNvSpPr>
            <a:spLocks noGrp="1"/>
          </p:cNvSpPr>
          <p:nvPr>
            <p:ph type="title"/>
          </p:nvPr>
        </p:nvSpPr>
        <p:spPr>
          <a:xfrm>
            <a:off x="472440" y="340359"/>
            <a:ext cx="5623560" cy="681355"/>
          </a:xfrm>
        </p:spPr>
        <p:txBody>
          <a:bodyPr>
            <a:norm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 Structure</a:t>
            </a:r>
            <a:endParaRPr lang="zh-CN" altLang="en-US" sz="3600" dirty="0">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CEABE8F7-3EDC-4808-84F0-DE155B1C782E}"/>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57A2DB94-5E5C-486D-AF7A-8D545F73BA84}"/>
              </a:ext>
            </a:extLst>
          </p:cNvPr>
          <p:cNvSpPr>
            <a:spLocks noGrp="1"/>
          </p:cNvSpPr>
          <p:nvPr>
            <p:ph type="dt" sz="half" idx="10"/>
          </p:nvPr>
        </p:nvSpPr>
        <p:spPr/>
        <p:txBody>
          <a:bodyPr/>
          <a:lstStyle/>
          <a:p>
            <a:fld id="{01672A20-09A7-4E99-A39A-6D1B41B89179}" type="datetime1">
              <a:rPr lang="zh-CN" altLang="en-US" smtClean="0"/>
              <a:t>2021/4/11</a:t>
            </a:fld>
            <a:endParaRPr lang="zh-CN" altLang="en-US"/>
          </a:p>
        </p:txBody>
      </p:sp>
      <p:pic>
        <p:nvPicPr>
          <p:cNvPr id="6" name="图片 5">
            <a:extLst>
              <a:ext uri="{FF2B5EF4-FFF2-40B4-BE49-F238E27FC236}">
                <a16:creationId xmlns:a16="http://schemas.microsoft.com/office/drawing/2014/main" id="{F485C5D0-1227-4983-842F-A6E605CD200A}"/>
              </a:ext>
            </a:extLst>
          </p:cNvPr>
          <p:cNvPicPr>
            <a:picLocks noChangeAspect="1"/>
          </p:cNvPicPr>
          <p:nvPr/>
        </p:nvPicPr>
        <p:blipFill>
          <a:blip r:embed="rId3"/>
          <a:stretch>
            <a:fillRect/>
          </a:stretch>
        </p:blipFill>
        <p:spPr>
          <a:xfrm>
            <a:off x="2239738" y="1939981"/>
            <a:ext cx="7712523" cy="3498102"/>
          </a:xfrm>
          <a:prstGeom prst="rect">
            <a:avLst/>
          </a:prstGeom>
        </p:spPr>
      </p:pic>
      <p:pic>
        <p:nvPicPr>
          <p:cNvPr id="9"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EBC4A49F-E7D8-44A6-96FE-9ED4DA0831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12">
            <a:extLst>
              <a:ext uri="{FF2B5EF4-FFF2-40B4-BE49-F238E27FC236}">
                <a16:creationId xmlns:a16="http://schemas.microsoft.com/office/drawing/2014/main" id="{8BB286FA-7EB1-4DC2-B284-07243C603A14}"/>
              </a:ext>
            </a:extLst>
          </p:cNvPr>
          <p:cNvSpPr>
            <a:spLocks noGrp="1"/>
          </p:cNvSpPr>
          <p:nvPr>
            <p:ph type="sldNum" sz="quarter" idx="12"/>
          </p:nvPr>
        </p:nvSpPr>
        <p:spPr/>
        <p:txBody>
          <a:bodyPr/>
          <a:lstStyle/>
          <a:p>
            <a:fld id="{8CC57BFE-9885-4BA3-9BBD-8B329DA7B9DC}" type="slidenum">
              <a:rPr lang="zh-CN" altLang="en-US" smtClean="0"/>
              <a:pPr/>
              <a:t>3</a:t>
            </a:fld>
            <a:r>
              <a:rPr lang="en-US" altLang="zh-CN" dirty="0"/>
              <a:t>/13</a:t>
            </a:r>
            <a:endParaRPr lang="zh-CN" altLang="en-US" dirty="0"/>
          </a:p>
        </p:txBody>
      </p:sp>
    </p:spTree>
    <p:extLst>
      <p:ext uri="{BB962C8B-B14F-4D97-AF65-F5344CB8AC3E}">
        <p14:creationId xmlns:p14="http://schemas.microsoft.com/office/powerpoint/2010/main" val="2894933073"/>
      </p:ext>
    </p:extLst>
  </p:cSld>
  <p:clrMapOvr>
    <a:masterClrMapping/>
  </p:clrMapOvr>
  <mc:AlternateContent xmlns:mc="http://schemas.openxmlformats.org/markup-compatibility/2006" xmlns:p14="http://schemas.microsoft.com/office/powerpoint/2010/main">
    <mc:Choice Requires="p14">
      <p:transition spd="slow" p14:dur="2000" advTm="81555"/>
    </mc:Choice>
    <mc:Fallback xmlns="">
      <p:transition spd="slow" advTm="815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E42880D-C6BB-47A4-BF72-5AAF1244C567}"/>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Details of Model Structure</a:t>
            </a:r>
            <a:endParaRPr lang="zh-CN" altLang="en-US" sz="3600" dirty="0">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3DC067DF-A8A8-4DAC-A637-D906ADDB555A}"/>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E87AB948-B785-4824-9E9F-C77A0BF34A77}"/>
              </a:ext>
            </a:extLst>
          </p:cNvPr>
          <p:cNvSpPr>
            <a:spLocks noGrp="1"/>
          </p:cNvSpPr>
          <p:nvPr>
            <p:ph type="dt" sz="half" idx="10"/>
          </p:nvPr>
        </p:nvSpPr>
        <p:spPr/>
        <p:txBody>
          <a:bodyPr/>
          <a:lstStyle/>
          <a:p>
            <a:fld id="{A7CF821F-09E3-4D79-B84A-4A726471E8DD}" type="datetime1">
              <a:rPr lang="zh-CN" altLang="en-US" smtClean="0"/>
              <a:t>2021/4/11</a:t>
            </a:fld>
            <a:endParaRPr lang="zh-CN" altLang="en-US"/>
          </a:p>
        </p:txBody>
      </p:sp>
      <p:pic>
        <p:nvPicPr>
          <p:cNvPr id="6" name="图片 5">
            <a:extLst>
              <a:ext uri="{FF2B5EF4-FFF2-40B4-BE49-F238E27FC236}">
                <a16:creationId xmlns:a16="http://schemas.microsoft.com/office/drawing/2014/main" id="{EF57EA11-9F4C-4C81-AEA1-0CFA0F75DF4B}"/>
              </a:ext>
            </a:extLst>
          </p:cNvPr>
          <p:cNvPicPr>
            <a:picLocks noChangeAspect="1"/>
          </p:cNvPicPr>
          <p:nvPr/>
        </p:nvPicPr>
        <p:blipFill>
          <a:blip r:embed="rId3"/>
          <a:stretch>
            <a:fillRect/>
          </a:stretch>
        </p:blipFill>
        <p:spPr>
          <a:xfrm>
            <a:off x="472439" y="1083747"/>
            <a:ext cx="6708887" cy="5210569"/>
          </a:xfrm>
          <a:prstGeom prst="rect">
            <a:avLst/>
          </a:prstGeom>
        </p:spPr>
      </p:pic>
      <p:pic>
        <p:nvPicPr>
          <p:cNvPr id="10"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11CD4591-DE4E-473B-860F-447DB49130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1" name="内容占位符 2">
            <a:extLst>
              <a:ext uri="{FF2B5EF4-FFF2-40B4-BE49-F238E27FC236}">
                <a16:creationId xmlns:a16="http://schemas.microsoft.com/office/drawing/2014/main" id="{B2B4F8F0-6393-476E-AFEB-669B17024B55}"/>
              </a:ext>
            </a:extLst>
          </p:cNvPr>
          <p:cNvSpPr txBox="1">
            <a:spLocks/>
          </p:cNvSpPr>
          <p:nvPr/>
        </p:nvSpPr>
        <p:spPr>
          <a:xfrm>
            <a:off x="7181326" y="1083639"/>
            <a:ext cx="4858274" cy="4225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Voiceprint Encoder</a:t>
            </a:r>
          </a:p>
          <a:p>
            <a:pPr lvl="1"/>
            <a:r>
              <a:rPr lang="en-US" altLang="zh-CN" sz="2000" dirty="0">
                <a:latin typeface="Arial" panose="020B0604020202020204" pitchFamily="34" charset="0"/>
                <a:cs typeface="Arial" panose="020B0604020202020204" pitchFamily="34" charset="0"/>
              </a:rPr>
              <a:t>Two-layer BLSTM, mean-pooling.</a:t>
            </a:r>
          </a:p>
          <a:p>
            <a:pPr lvl="1"/>
            <a:endParaRPr lang="en-US" altLang="zh-CN"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Speech Encoder &amp; Decoder</a:t>
            </a:r>
          </a:p>
          <a:p>
            <a:pPr lvl="1"/>
            <a:r>
              <a:rPr lang="en-US" altLang="zh-CN" sz="2000" dirty="0">
                <a:latin typeface="Arial" panose="020B0604020202020204" pitchFamily="34" charset="0"/>
                <a:cs typeface="Arial" panose="020B0604020202020204" pitchFamily="34" charset="0"/>
              </a:rPr>
              <a:t>1-D convolutional layer &amp; 1-D transpose convolutional layer.</a:t>
            </a:r>
          </a:p>
          <a:p>
            <a:pPr lvl="1"/>
            <a:endParaRPr lang="en-US" altLang="zh-CN"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Extraction Module</a:t>
            </a:r>
          </a:p>
          <a:p>
            <a:pPr lvl="1"/>
            <a:r>
              <a:rPr lang="en-US" altLang="zh-CN" sz="2000" dirty="0">
                <a:latin typeface="Arial" panose="020B0604020202020204" pitchFamily="34" charset="0"/>
                <a:cs typeface="Arial" panose="020B0604020202020204" pitchFamily="34" charset="0"/>
              </a:rPr>
              <a:t>TCN blocks.</a:t>
            </a:r>
          </a:p>
        </p:txBody>
      </p:sp>
      <p:sp>
        <p:nvSpPr>
          <p:cNvPr id="8" name="灯片编号占位符 7">
            <a:extLst>
              <a:ext uri="{FF2B5EF4-FFF2-40B4-BE49-F238E27FC236}">
                <a16:creationId xmlns:a16="http://schemas.microsoft.com/office/drawing/2014/main" id="{8194A902-35B5-4932-AE56-CBEAA774A2B0}"/>
              </a:ext>
            </a:extLst>
          </p:cNvPr>
          <p:cNvSpPr>
            <a:spLocks noGrp="1"/>
          </p:cNvSpPr>
          <p:nvPr>
            <p:ph type="sldNum" sz="quarter" idx="12"/>
          </p:nvPr>
        </p:nvSpPr>
        <p:spPr/>
        <p:txBody>
          <a:bodyPr/>
          <a:lstStyle/>
          <a:p>
            <a:fld id="{8CC57BFE-9885-4BA3-9BBD-8B329DA7B9DC}" type="slidenum">
              <a:rPr lang="zh-CN" altLang="en-US" smtClean="0"/>
              <a:pPr/>
              <a:t>4</a:t>
            </a:fld>
            <a:r>
              <a:rPr lang="en-US" altLang="zh-CN" dirty="0"/>
              <a:t>/13</a:t>
            </a:r>
            <a:endParaRPr lang="zh-CN" altLang="en-US" dirty="0"/>
          </a:p>
        </p:txBody>
      </p:sp>
    </p:spTree>
    <p:extLst>
      <p:ext uri="{BB962C8B-B14F-4D97-AF65-F5344CB8AC3E}">
        <p14:creationId xmlns:p14="http://schemas.microsoft.com/office/powerpoint/2010/main" val="777396727"/>
      </p:ext>
    </p:extLst>
  </p:cSld>
  <p:clrMapOvr>
    <a:masterClrMapping/>
  </p:clrMapOvr>
  <mc:AlternateContent xmlns:mc="http://schemas.openxmlformats.org/markup-compatibility/2006" xmlns:p14="http://schemas.microsoft.com/office/powerpoint/2010/main">
    <mc:Choice Requires="p14">
      <p:transition spd="slow" p14:dur="2000" advTm="140380"/>
    </mc:Choice>
    <mc:Fallback xmlns="">
      <p:transition spd="slow" advTm="1403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E42880D-C6BB-47A4-BF72-5AAF1244C567}"/>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Details of Model Structure</a:t>
            </a:r>
            <a:endParaRPr lang="zh-CN" altLang="en-US" sz="3600" dirty="0">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3DC067DF-A8A8-4DAC-A637-D906ADDB555A}"/>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E87AB948-B785-4824-9E9F-C77A0BF34A77}"/>
              </a:ext>
            </a:extLst>
          </p:cNvPr>
          <p:cNvSpPr>
            <a:spLocks noGrp="1"/>
          </p:cNvSpPr>
          <p:nvPr>
            <p:ph type="dt" sz="half" idx="10"/>
          </p:nvPr>
        </p:nvSpPr>
        <p:spPr/>
        <p:txBody>
          <a:bodyPr/>
          <a:lstStyle/>
          <a:p>
            <a:fld id="{BCCEFAF8-69CD-4E90-9E63-FDE07BD98C5C}" type="datetime1">
              <a:rPr lang="zh-CN" altLang="en-US" smtClean="0"/>
              <a:t>2021/4/13</a:t>
            </a:fld>
            <a:endParaRPr lang="zh-CN" altLang="en-US"/>
          </a:p>
        </p:txBody>
      </p:sp>
      <p:pic>
        <p:nvPicPr>
          <p:cNvPr id="6" name="图片 5">
            <a:extLst>
              <a:ext uri="{FF2B5EF4-FFF2-40B4-BE49-F238E27FC236}">
                <a16:creationId xmlns:a16="http://schemas.microsoft.com/office/drawing/2014/main" id="{EF57EA11-9F4C-4C81-AEA1-0CFA0F75DF4B}"/>
              </a:ext>
            </a:extLst>
          </p:cNvPr>
          <p:cNvPicPr>
            <a:picLocks noChangeAspect="1"/>
          </p:cNvPicPr>
          <p:nvPr/>
        </p:nvPicPr>
        <p:blipFill rotWithShape="1">
          <a:blip r:embed="rId3"/>
          <a:srcRect t="72970"/>
          <a:stretch/>
        </p:blipFill>
        <p:spPr>
          <a:xfrm>
            <a:off x="1958276" y="2742860"/>
            <a:ext cx="8509703" cy="1786467"/>
          </a:xfrm>
          <a:prstGeom prst="rect">
            <a:avLst/>
          </a:prstGeom>
        </p:spPr>
      </p:pic>
      <p:pic>
        <p:nvPicPr>
          <p:cNvPr id="10"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11CD4591-DE4E-473B-860F-447DB49130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2" name="内容占位符 2">
            <a:extLst>
              <a:ext uri="{FF2B5EF4-FFF2-40B4-BE49-F238E27FC236}">
                <a16:creationId xmlns:a16="http://schemas.microsoft.com/office/drawing/2014/main" id="{1B880B51-F35C-4FD9-9415-A2722907D050}"/>
              </a:ext>
            </a:extLst>
          </p:cNvPr>
          <p:cNvSpPr txBox="1">
            <a:spLocks/>
          </p:cNvSpPr>
          <p:nvPr/>
        </p:nvSpPr>
        <p:spPr>
          <a:xfrm>
            <a:off x="838200" y="1083640"/>
            <a:ext cx="10939818" cy="1613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Modulation Module</a:t>
            </a:r>
          </a:p>
          <a:p>
            <a:pPr marL="914400" lvl="1" indent="-457200">
              <a:buFont typeface="+mj-lt"/>
              <a:buAutoNum type="alphaLcParenR"/>
            </a:pPr>
            <a:r>
              <a:rPr lang="en-US" altLang="zh-CN" dirty="0">
                <a:latin typeface="Arial" panose="020B0604020202020204" pitchFamily="34" charset="0"/>
                <a:cs typeface="Arial" panose="020B0604020202020204" pitchFamily="34" charset="0"/>
              </a:rPr>
              <a:t>Only voiceprint vector is used;</a:t>
            </a:r>
          </a:p>
          <a:p>
            <a:pPr marL="914400" lvl="1" indent="-457200">
              <a:buFont typeface="+mj-lt"/>
              <a:buAutoNum type="alphaLcParenR"/>
            </a:pPr>
            <a:r>
              <a:rPr lang="en-US" altLang="zh-CN" dirty="0">
                <a:latin typeface="Arial" panose="020B0604020202020204" pitchFamily="34" charset="0"/>
                <a:cs typeface="Arial" panose="020B0604020202020204" pitchFamily="34" charset="0"/>
              </a:rPr>
              <a:t>Only onset (onset / offset) cue induced from voiceprint cue is used;</a:t>
            </a:r>
          </a:p>
          <a:p>
            <a:pPr marL="914400" lvl="1" indent="-457200">
              <a:buFont typeface="+mj-lt"/>
              <a:buAutoNum type="alphaLcParenR"/>
            </a:pPr>
            <a:r>
              <a:rPr lang="en-US" altLang="zh-CN" dirty="0">
                <a:latin typeface="Arial" panose="020B0604020202020204" pitchFamily="34" charset="0"/>
                <a:cs typeface="Arial" panose="020B0604020202020204" pitchFamily="34" charset="0"/>
              </a:rPr>
              <a:t>Voiceprint vector and onset (onset / offset) vector are used in sequence.</a:t>
            </a:r>
          </a:p>
        </p:txBody>
      </p:sp>
      <p:sp>
        <p:nvSpPr>
          <p:cNvPr id="13" name="内容占位符 2">
            <a:extLst>
              <a:ext uri="{FF2B5EF4-FFF2-40B4-BE49-F238E27FC236}">
                <a16:creationId xmlns:a16="http://schemas.microsoft.com/office/drawing/2014/main" id="{68E8BD5C-7E4A-4E3A-A986-351E25174C1F}"/>
              </a:ext>
            </a:extLst>
          </p:cNvPr>
          <p:cNvSpPr txBox="1">
            <a:spLocks/>
          </p:cNvSpPr>
          <p:nvPr/>
        </p:nvSpPr>
        <p:spPr>
          <a:xfrm>
            <a:off x="838200" y="4496483"/>
            <a:ext cx="10437563" cy="365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00" dirty="0">
                <a:latin typeface="Arial" panose="020B0604020202020204" pitchFamily="34" charset="0"/>
                <a:cs typeface="Arial" panose="020B0604020202020204" pitchFamily="34" charset="0"/>
              </a:rPr>
              <a:t>We apply the reference voice to the intermediate features to detect the onset (onset / offset) cue, then use it for modulation.</a:t>
            </a:r>
          </a:p>
        </p:txBody>
      </p:sp>
      <p:sp>
        <p:nvSpPr>
          <p:cNvPr id="5" name="灯片编号占位符 4">
            <a:extLst>
              <a:ext uri="{FF2B5EF4-FFF2-40B4-BE49-F238E27FC236}">
                <a16:creationId xmlns:a16="http://schemas.microsoft.com/office/drawing/2014/main" id="{A95BCE89-124C-48F1-89E4-D97A90AFDA9C}"/>
              </a:ext>
            </a:extLst>
          </p:cNvPr>
          <p:cNvSpPr>
            <a:spLocks noGrp="1"/>
          </p:cNvSpPr>
          <p:nvPr>
            <p:ph type="sldNum" sz="quarter" idx="12"/>
          </p:nvPr>
        </p:nvSpPr>
        <p:spPr/>
        <p:txBody>
          <a:bodyPr/>
          <a:lstStyle/>
          <a:p>
            <a:fld id="{8CC57BFE-9885-4BA3-9BBD-8B329DA7B9DC}" type="slidenum">
              <a:rPr lang="zh-CN" altLang="en-US" smtClean="0"/>
              <a:pPr/>
              <a:t>5</a:t>
            </a:fld>
            <a:r>
              <a:rPr lang="en-US" altLang="zh-CN" dirty="0"/>
              <a:t>/13</a:t>
            </a:r>
            <a:endParaRPr lang="zh-CN" altLang="en-US" dirty="0"/>
          </a:p>
        </p:txBody>
      </p:sp>
      <p:grpSp>
        <p:nvGrpSpPr>
          <p:cNvPr id="50" name="组合 49">
            <a:extLst>
              <a:ext uri="{FF2B5EF4-FFF2-40B4-BE49-F238E27FC236}">
                <a16:creationId xmlns:a16="http://schemas.microsoft.com/office/drawing/2014/main" id="{B8E23EC2-F0C7-4A62-BCB8-9B7BA1286ED7}"/>
              </a:ext>
            </a:extLst>
          </p:cNvPr>
          <p:cNvGrpSpPr/>
          <p:nvPr/>
        </p:nvGrpSpPr>
        <p:grpSpPr>
          <a:xfrm>
            <a:off x="2057988" y="4999726"/>
            <a:ext cx="8310277" cy="1356624"/>
            <a:chOff x="2068164" y="4632960"/>
            <a:chExt cx="8310277" cy="1356624"/>
          </a:xfrm>
        </p:grpSpPr>
        <p:sp>
          <p:nvSpPr>
            <p:cNvPr id="45" name="矩形: 圆角 44">
              <a:extLst>
                <a:ext uri="{FF2B5EF4-FFF2-40B4-BE49-F238E27FC236}">
                  <a16:creationId xmlns:a16="http://schemas.microsoft.com/office/drawing/2014/main" id="{443AE372-08F2-46BA-AA70-15981AFDDD42}"/>
                </a:ext>
              </a:extLst>
            </p:cNvPr>
            <p:cNvSpPr/>
            <p:nvPr/>
          </p:nvSpPr>
          <p:spPr>
            <a:xfrm>
              <a:off x="2068165" y="4632960"/>
              <a:ext cx="8310276" cy="1355584"/>
            </a:xfrm>
            <a:prstGeom prst="round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a:extLst>
                <a:ext uri="{FF2B5EF4-FFF2-40B4-BE49-F238E27FC236}">
                  <a16:creationId xmlns:a16="http://schemas.microsoft.com/office/drawing/2014/main" id="{81EA4269-0258-4C51-8087-C99C9BBD95D2}"/>
                </a:ext>
              </a:extLst>
            </p:cNvPr>
            <p:cNvGrpSpPr/>
            <p:nvPr/>
          </p:nvGrpSpPr>
          <p:grpSpPr>
            <a:xfrm>
              <a:off x="7625080" y="5429780"/>
              <a:ext cx="2600961" cy="545513"/>
              <a:chOff x="7701280" y="5429780"/>
              <a:chExt cx="2600961" cy="545513"/>
            </a:xfrm>
          </p:grpSpPr>
          <p:sp>
            <p:nvSpPr>
              <p:cNvPr id="17" name="立方体 16">
                <a:extLst>
                  <a:ext uri="{FF2B5EF4-FFF2-40B4-BE49-F238E27FC236}">
                    <a16:creationId xmlns:a16="http://schemas.microsoft.com/office/drawing/2014/main" id="{AB1D3C7F-8C0E-4FDF-8949-09A21FE7FD8E}"/>
                  </a:ext>
                </a:extLst>
              </p:cNvPr>
              <p:cNvSpPr/>
              <p:nvPr/>
            </p:nvSpPr>
            <p:spPr>
              <a:xfrm>
                <a:off x="7701280" y="5429780"/>
                <a:ext cx="2600273" cy="228436"/>
              </a:xfrm>
              <a:prstGeom prst="cube">
                <a:avLst>
                  <a:gd name="adj" fmla="val 70589"/>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9" name="内容占位符 2">
                <a:extLst>
                  <a:ext uri="{FF2B5EF4-FFF2-40B4-BE49-F238E27FC236}">
                    <a16:creationId xmlns:a16="http://schemas.microsoft.com/office/drawing/2014/main" id="{20514221-BD02-4DC7-B7DE-798B62EDCFAC}"/>
                  </a:ext>
                </a:extLst>
              </p:cNvPr>
              <p:cNvSpPr txBox="1">
                <a:spLocks/>
              </p:cNvSpPr>
              <p:nvPr/>
            </p:nvSpPr>
            <p:spPr>
              <a:xfrm>
                <a:off x="7701280" y="5662700"/>
                <a:ext cx="2600961" cy="312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i="1" dirty="0">
                    <a:latin typeface="Arial" panose="020B0604020202020204" pitchFamily="34" charset="0"/>
                    <a:cs typeface="Arial" panose="020B0604020202020204" pitchFamily="34" charset="0"/>
                  </a:rPr>
                  <a:t>Onset (Onset / Offset) Cue</a:t>
                </a:r>
              </a:p>
            </p:txBody>
          </p:sp>
        </p:grpSp>
        <p:grpSp>
          <p:nvGrpSpPr>
            <p:cNvPr id="48" name="组合 47">
              <a:extLst>
                <a:ext uri="{FF2B5EF4-FFF2-40B4-BE49-F238E27FC236}">
                  <a16:creationId xmlns:a16="http://schemas.microsoft.com/office/drawing/2014/main" id="{25919A52-85A7-4A8D-97D3-4E71BBCEEFA1}"/>
                </a:ext>
              </a:extLst>
            </p:cNvPr>
            <p:cNvGrpSpPr/>
            <p:nvPr/>
          </p:nvGrpSpPr>
          <p:grpSpPr>
            <a:xfrm>
              <a:off x="5728880" y="5016391"/>
              <a:ext cx="1343839" cy="973193"/>
              <a:chOff x="5805080" y="5016391"/>
              <a:chExt cx="1343839" cy="973193"/>
            </a:xfrm>
          </p:grpSpPr>
          <p:sp>
            <p:nvSpPr>
              <p:cNvPr id="7" name="立方体 6">
                <a:extLst>
                  <a:ext uri="{FF2B5EF4-FFF2-40B4-BE49-F238E27FC236}">
                    <a16:creationId xmlns:a16="http://schemas.microsoft.com/office/drawing/2014/main" id="{52DE6FA8-4F3F-4B45-B94F-E0262B6A2521}"/>
                  </a:ext>
                </a:extLst>
              </p:cNvPr>
              <p:cNvSpPr/>
              <p:nvPr/>
            </p:nvSpPr>
            <p:spPr>
              <a:xfrm>
                <a:off x="6359872" y="5016391"/>
                <a:ext cx="234256" cy="639013"/>
              </a:xfrm>
              <a:prstGeom prst="cube">
                <a:avLst>
                  <a:gd name="adj" fmla="val 66745"/>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0" name="内容占位符 2">
                <a:extLst>
                  <a:ext uri="{FF2B5EF4-FFF2-40B4-BE49-F238E27FC236}">
                    <a16:creationId xmlns:a16="http://schemas.microsoft.com/office/drawing/2014/main" id="{491DDE94-ABDF-476A-BDB4-7BDDC91D88BF}"/>
                  </a:ext>
                </a:extLst>
              </p:cNvPr>
              <p:cNvSpPr txBox="1">
                <a:spLocks/>
              </p:cNvSpPr>
              <p:nvPr/>
            </p:nvSpPr>
            <p:spPr>
              <a:xfrm>
                <a:off x="5805080" y="5676991"/>
                <a:ext cx="1343839" cy="312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i="1" dirty="0">
                    <a:latin typeface="Arial" panose="020B0604020202020204" pitchFamily="34" charset="0"/>
                    <a:cs typeface="Arial" panose="020B0604020202020204" pitchFamily="34" charset="0"/>
                  </a:rPr>
                  <a:t>Voiceprint Cue</a:t>
                </a:r>
              </a:p>
            </p:txBody>
          </p:sp>
        </p:grpSp>
        <p:grpSp>
          <p:nvGrpSpPr>
            <p:cNvPr id="47" name="组合 46">
              <a:extLst>
                <a:ext uri="{FF2B5EF4-FFF2-40B4-BE49-F238E27FC236}">
                  <a16:creationId xmlns:a16="http://schemas.microsoft.com/office/drawing/2014/main" id="{C2C13696-B9DF-4EFE-8E1E-30DFCE7C9501}"/>
                </a:ext>
              </a:extLst>
            </p:cNvPr>
            <p:cNvGrpSpPr/>
            <p:nvPr/>
          </p:nvGrpSpPr>
          <p:grpSpPr>
            <a:xfrm>
              <a:off x="2068164" y="4697845"/>
              <a:ext cx="3357293" cy="1284074"/>
              <a:chOff x="1306164" y="4697845"/>
              <a:chExt cx="3357293" cy="1284074"/>
            </a:xfrm>
          </p:grpSpPr>
          <p:sp>
            <p:nvSpPr>
              <p:cNvPr id="14" name="立方体 13">
                <a:extLst>
                  <a:ext uri="{FF2B5EF4-FFF2-40B4-BE49-F238E27FC236}">
                    <a16:creationId xmlns:a16="http://schemas.microsoft.com/office/drawing/2014/main" id="{9E645CD5-FB80-45E1-B862-9C669BAD4BFD}"/>
                  </a:ext>
                </a:extLst>
              </p:cNvPr>
              <p:cNvSpPr/>
              <p:nvPr/>
            </p:nvSpPr>
            <p:spPr>
              <a:xfrm>
                <a:off x="2063184" y="5023688"/>
                <a:ext cx="2600273" cy="639013"/>
              </a:xfrm>
              <a:prstGeom prst="cub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8" name="内容占位符 2">
                <a:extLst>
                  <a:ext uri="{FF2B5EF4-FFF2-40B4-BE49-F238E27FC236}">
                    <a16:creationId xmlns:a16="http://schemas.microsoft.com/office/drawing/2014/main" id="{AE354FFE-23EE-4E12-B6A7-8A14F7693E88}"/>
                  </a:ext>
                </a:extLst>
              </p:cNvPr>
              <p:cNvSpPr txBox="1">
                <a:spLocks/>
              </p:cNvSpPr>
              <p:nvPr/>
            </p:nvSpPr>
            <p:spPr>
              <a:xfrm>
                <a:off x="2362406" y="5669326"/>
                <a:ext cx="2001827" cy="312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i="1" dirty="0">
                    <a:latin typeface="Arial" panose="020B0604020202020204" pitchFamily="34" charset="0"/>
                    <a:cs typeface="Arial" panose="020B0604020202020204" pitchFamily="34" charset="0"/>
                  </a:rPr>
                  <a:t>Intermediate Features</a:t>
                </a:r>
              </a:p>
            </p:txBody>
          </p:sp>
          <p:cxnSp>
            <p:nvCxnSpPr>
              <p:cNvPr id="21" name="直接箭头连接符 20">
                <a:extLst>
                  <a:ext uri="{FF2B5EF4-FFF2-40B4-BE49-F238E27FC236}">
                    <a16:creationId xmlns:a16="http://schemas.microsoft.com/office/drawing/2014/main" id="{9977B28A-F6FB-40CD-A5DF-AF7D356C5378}"/>
                  </a:ext>
                </a:extLst>
              </p:cNvPr>
              <p:cNvCxnSpPr>
                <a:cxnSpLocks/>
              </p:cNvCxnSpPr>
              <p:nvPr/>
            </p:nvCxnSpPr>
            <p:spPr>
              <a:xfrm>
                <a:off x="1957944" y="5172177"/>
                <a:ext cx="0" cy="48448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3346758-D933-41E8-9615-EFB5486BEC14}"/>
                  </a:ext>
                </a:extLst>
              </p:cNvPr>
              <p:cNvCxnSpPr/>
              <p:nvPr/>
            </p:nvCxnSpPr>
            <p:spPr>
              <a:xfrm>
                <a:off x="1867944" y="5656663"/>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1874589C-AC09-4560-884C-FD611FD4D5E7}"/>
                  </a:ext>
                </a:extLst>
              </p:cNvPr>
              <p:cNvCxnSpPr/>
              <p:nvPr/>
            </p:nvCxnSpPr>
            <p:spPr>
              <a:xfrm>
                <a:off x="2017464" y="5010293"/>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65313FA-08BD-41FA-9A0C-8C6409BA3A8C}"/>
                  </a:ext>
                </a:extLst>
              </p:cNvPr>
              <p:cNvCxnSpPr/>
              <p:nvPr/>
            </p:nvCxnSpPr>
            <p:spPr>
              <a:xfrm>
                <a:off x="1867944" y="517217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EA1B6C01-208E-4DA0-AEAD-0BA28758B53A}"/>
                  </a:ext>
                </a:extLst>
              </p:cNvPr>
              <p:cNvCxnSpPr>
                <a:cxnSpLocks/>
              </p:cNvCxnSpPr>
              <p:nvPr/>
            </p:nvCxnSpPr>
            <p:spPr>
              <a:xfrm flipH="1">
                <a:off x="1949605" y="5010293"/>
                <a:ext cx="113579" cy="1599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F21BD2F9-C5C7-41D9-8112-89ECC625DCDD}"/>
                  </a:ext>
                </a:extLst>
              </p:cNvPr>
              <p:cNvCxnSpPr>
                <a:cxnSpLocks/>
              </p:cNvCxnSpPr>
              <p:nvPr/>
            </p:nvCxnSpPr>
            <p:spPr>
              <a:xfrm>
                <a:off x="2220324" y="4911171"/>
                <a:ext cx="244313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6F16BD3-4E11-4652-A519-2D7A457B4149}"/>
                  </a:ext>
                </a:extLst>
              </p:cNvPr>
              <p:cNvCxnSpPr>
                <a:cxnSpLocks/>
              </p:cNvCxnSpPr>
              <p:nvPr/>
            </p:nvCxnSpPr>
            <p:spPr>
              <a:xfrm>
                <a:off x="2220324" y="482267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7D48930A-8152-49D7-988D-9457B751199D}"/>
                  </a:ext>
                </a:extLst>
              </p:cNvPr>
              <p:cNvCxnSpPr>
                <a:cxnSpLocks/>
              </p:cNvCxnSpPr>
              <p:nvPr/>
            </p:nvCxnSpPr>
            <p:spPr>
              <a:xfrm>
                <a:off x="4663457" y="482117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内容占位符 2">
                <a:extLst>
                  <a:ext uri="{FF2B5EF4-FFF2-40B4-BE49-F238E27FC236}">
                    <a16:creationId xmlns:a16="http://schemas.microsoft.com/office/drawing/2014/main" id="{1E8BD207-1BF8-48E9-B99F-C1C85EF617A9}"/>
                  </a:ext>
                </a:extLst>
              </p:cNvPr>
              <p:cNvSpPr txBox="1">
                <a:spLocks/>
              </p:cNvSpPr>
              <p:nvPr/>
            </p:nvSpPr>
            <p:spPr>
              <a:xfrm>
                <a:off x="3056451" y="4697845"/>
                <a:ext cx="609620" cy="220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200" i="1" dirty="0">
                    <a:latin typeface="Arial" panose="020B0604020202020204" pitchFamily="34" charset="0"/>
                    <a:cs typeface="Arial" panose="020B0604020202020204" pitchFamily="34" charset="0"/>
                  </a:rPr>
                  <a:t>time</a:t>
                </a:r>
              </a:p>
            </p:txBody>
          </p:sp>
          <p:sp>
            <p:nvSpPr>
              <p:cNvPr id="43" name="内容占位符 2">
                <a:extLst>
                  <a:ext uri="{FF2B5EF4-FFF2-40B4-BE49-F238E27FC236}">
                    <a16:creationId xmlns:a16="http://schemas.microsoft.com/office/drawing/2014/main" id="{B9B7268D-CCF1-445A-B947-AFEB1CE6984B}"/>
                  </a:ext>
                </a:extLst>
              </p:cNvPr>
              <p:cNvSpPr txBox="1">
                <a:spLocks/>
              </p:cNvSpPr>
              <p:nvPr/>
            </p:nvSpPr>
            <p:spPr>
              <a:xfrm>
                <a:off x="1306164" y="4972128"/>
                <a:ext cx="663627" cy="198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200" i="1" dirty="0">
                    <a:latin typeface="Arial" panose="020B0604020202020204" pitchFamily="34" charset="0"/>
                    <a:cs typeface="Arial" panose="020B0604020202020204" pitchFamily="34" charset="0"/>
                  </a:rPr>
                  <a:t>batch</a:t>
                </a:r>
              </a:p>
            </p:txBody>
          </p:sp>
          <p:sp>
            <p:nvSpPr>
              <p:cNvPr id="44" name="内容占位符 2">
                <a:extLst>
                  <a:ext uri="{FF2B5EF4-FFF2-40B4-BE49-F238E27FC236}">
                    <a16:creationId xmlns:a16="http://schemas.microsoft.com/office/drawing/2014/main" id="{E6873BED-F68E-4D0F-AD0F-2D829BDD1D97}"/>
                  </a:ext>
                </a:extLst>
              </p:cNvPr>
              <p:cNvSpPr txBox="1">
                <a:spLocks/>
              </p:cNvSpPr>
              <p:nvPr/>
            </p:nvSpPr>
            <p:spPr>
              <a:xfrm>
                <a:off x="1306164" y="5296652"/>
                <a:ext cx="663627" cy="235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200" i="1" dirty="0">
                    <a:latin typeface="Arial" panose="020B0604020202020204" pitchFamily="34" charset="0"/>
                    <a:cs typeface="Arial" panose="020B0604020202020204" pitchFamily="34" charset="0"/>
                  </a:rPr>
                  <a:t>feature</a:t>
                </a:r>
              </a:p>
            </p:txBody>
          </p:sp>
        </p:grpSp>
      </p:grpSp>
    </p:spTree>
    <p:extLst>
      <p:ext uri="{BB962C8B-B14F-4D97-AF65-F5344CB8AC3E}">
        <p14:creationId xmlns:p14="http://schemas.microsoft.com/office/powerpoint/2010/main" val="2929031516"/>
      </p:ext>
    </p:extLst>
  </p:cSld>
  <p:clrMapOvr>
    <a:masterClrMapping/>
  </p:clrMapOvr>
  <mc:AlternateContent xmlns:mc="http://schemas.openxmlformats.org/markup-compatibility/2006" xmlns:p14="http://schemas.microsoft.com/office/powerpoint/2010/main">
    <mc:Choice Requires="p14">
      <p:transition spd="slow" p14:dur="2000" advTm="140380"/>
    </mc:Choice>
    <mc:Fallback xmlns="">
      <p:transition spd="slow" advTm="14038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00AF04BE-0394-4558-A406-2DA0655AA76E}"/>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Details of Model Structure</a:t>
            </a:r>
            <a:endParaRPr lang="zh-CN" altLang="en-US" sz="3600" dirty="0">
              <a:latin typeface="Arial" panose="020B0604020202020204" pitchFamily="34" charset="0"/>
              <a:cs typeface="Arial" panose="020B0604020202020204" pitchFamily="34" charset="0"/>
            </a:endParaRPr>
          </a:p>
        </p:txBody>
      </p:sp>
      <p:sp>
        <p:nvSpPr>
          <p:cNvPr id="8" name="内容占位符 2">
            <a:extLst>
              <a:ext uri="{FF2B5EF4-FFF2-40B4-BE49-F238E27FC236}">
                <a16:creationId xmlns:a16="http://schemas.microsoft.com/office/drawing/2014/main" id="{17C7BD01-126F-4BCB-B6B7-1BC9089C0125}"/>
              </a:ext>
            </a:extLst>
          </p:cNvPr>
          <p:cNvSpPr txBox="1">
            <a:spLocks/>
          </p:cNvSpPr>
          <p:nvPr/>
        </p:nvSpPr>
        <p:spPr>
          <a:xfrm>
            <a:off x="990600" y="1236042"/>
            <a:ext cx="1066510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Joint Optimization</a:t>
            </a:r>
          </a:p>
          <a:p>
            <a:pPr marL="0" indent="0">
              <a:buNone/>
            </a:pPr>
            <a:endParaRPr lang="en-US" altLang="zh-CN" sz="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Scale-invariant source-to-noise ratio (SI-SNR) loss between predicted speech and the clean speech:</a:t>
            </a: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Cross entropy loss between predicted onset (onset / offset) vector and the oracle.</a:t>
            </a:r>
          </a:p>
          <a:p>
            <a:pPr lvl="1"/>
            <a:r>
              <a:rPr lang="en-US" altLang="zh-CN" sz="2000" dirty="0">
                <a:latin typeface="Arial" panose="020B0604020202020204" pitchFamily="34" charset="0"/>
                <a:cs typeface="Arial" panose="020B0604020202020204" pitchFamily="34" charset="0"/>
              </a:rPr>
              <a:t>The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oracle onset (onset / offset)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generated from VAD results of clean voice.</a:t>
            </a:r>
          </a:p>
        </p:txBody>
      </p:sp>
      <p:pic>
        <p:nvPicPr>
          <p:cNvPr id="9" name="图片 8">
            <a:extLst>
              <a:ext uri="{FF2B5EF4-FFF2-40B4-BE49-F238E27FC236}">
                <a16:creationId xmlns:a16="http://schemas.microsoft.com/office/drawing/2014/main" id="{6BE44A11-E630-4912-845C-AAB819953CCA}"/>
              </a:ext>
            </a:extLst>
          </p:cNvPr>
          <p:cNvPicPr>
            <a:picLocks noChangeAspect="1"/>
          </p:cNvPicPr>
          <p:nvPr/>
        </p:nvPicPr>
        <p:blipFill rotWithShape="1">
          <a:blip r:embed="rId3"/>
          <a:srcRect l="1892" t="6042"/>
          <a:stretch/>
        </p:blipFill>
        <p:spPr>
          <a:xfrm>
            <a:off x="4003296" y="2902294"/>
            <a:ext cx="4114800" cy="1360553"/>
          </a:xfrm>
          <a:prstGeom prst="rect">
            <a:avLst/>
          </a:prstGeom>
        </p:spPr>
      </p:pic>
      <p:sp>
        <p:nvSpPr>
          <p:cNvPr id="2" name="页脚占位符 1">
            <a:extLst>
              <a:ext uri="{FF2B5EF4-FFF2-40B4-BE49-F238E27FC236}">
                <a16:creationId xmlns:a16="http://schemas.microsoft.com/office/drawing/2014/main" id="{BADEDEA9-0846-41DE-BDAC-147CBAC0FFEF}"/>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0E9AB075-C782-4686-ADAB-DFB10E68AE93}"/>
              </a:ext>
            </a:extLst>
          </p:cNvPr>
          <p:cNvSpPr>
            <a:spLocks noGrp="1"/>
          </p:cNvSpPr>
          <p:nvPr>
            <p:ph type="dt" sz="half" idx="10"/>
          </p:nvPr>
        </p:nvSpPr>
        <p:spPr/>
        <p:txBody>
          <a:bodyPr/>
          <a:lstStyle/>
          <a:p>
            <a:fld id="{D7B409FF-4B39-4622-8711-E2B343A34AD1}" type="datetime1">
              <a:rPr lang="zh-CN" altLang="en-US" smtClean="0"/>
              <a:t>2021/4/11</a:t>
            </a:fld>
            <a:endParaRPr lang="zh-CN" altLang="en-US"/>
          </a:p>
        </p:txBody>
      </p:sp>
      <p:pic>
        <p:nvPicPr>
          <p:cNvPr id="10"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AF475505-D3DF-46E9-879B-3747DAE9A1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8ACE8962-A0FD-4155-9874-25BE7414821B}"/>
              </a:ext>
            </a:extLst>
          </p:cNvPr>
          <p:cNvSpPr>
            <a:spLocks noGrp="1"/>
          </p:cNvSpPr>
          <p:nvPr>
            <p:ph type="sldNum" sz="quarter" idx="12"/>
          </p:nvPr>
        </p:nvSpPr>
        <p:spPr/>
        <p:txBody>
          <a:bodyPr/>
          <a:lstStyle/>
          <a:p>
            <a:fld id="{8CC57BFE-9885-4BA3-9BBD-8B329DA7B9DC}" type="slidenum">
              <a:rPr lang="zh-CN" altLang="en-US" smtClean="0"/>
              <a:pPr/>
              <a:t>6</a:t>
            </a:fld>
            <a:r>
              <a:rPr lang="en-US" altLang="zh-CN" dirty="0"/>
              <a:t>/13</a:t>
            </a:r>
            <a:endParaRPr lang="zh-CN" altLang="en-US" dirty="0"/>
          </a:p>
        </p:txBody>
      </p:sp>
    </p:spTree>
    <p:extLst>
      <p:ext uri="{BB962C8B-B14F-4D97-AF65-F5344CB8AC3E}">
        <p14:creationId xmlns:p14="http://schemas.microsoft.com/office/powerpoint/2010/main" val="1252716068"/>
      </p:ext>
    </p:extLst>
  </p:cSld>
  <p:clrMapOvr>
    <a:masterClrMapping/>
  </p:clrMapOvr>
  <mc:AlternateContent xmlns:mc="http://schemas.openxmlformats.org/markup-compatibility/2006" xmlns:p14="http://schemas.microsoft.com/office/powerpoint/2010/main">
    <mc:Choice Requires="p14">
      <p:transition spd="slow" p14:dur="2000" advTm="19891"/>
    </mc:Choice>
    <mc:Fallback xmlns="">
      <p:transition spd="slow" advTm="198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A093631-05B4-4946-9CC6-54B317BF7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866" y="1236042"/>
            <a:ext cx="5110734" cy="3409569"/>
          </a:xfrm>
          <a:prstGeom prst="rect">
            <a:avLst/>
          </a:prstGeom>
        </p:spPr>
      </p:pic>
      <p:sp>
        <p:nvSpPr>
          <p:cNvPr id="8" name="标题 1">
            <a:extLst>
              <a:ext uri="{FF2B5EF4-FFF2-40B4-BE49-F238E27FC236}">
                <a16:creationId xmlns:a16="http://schemas.microsoft.com/office/drawing/2014/main" id="{7749B29A-D3A9-46D3-BA58-4CB94870853C}"/>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Setting</a:t>
            </a:r>
            <a:endParaRPr lang="zh-CN" altLang="en-US" sz="3600" dirty="0">
              <a:latin typeface="Arial" panose="020B0604020202020204" pitchFamily="34" charset="0"/>
              <a:cs typeface="Arial" panose="020B0604020202020204" pitchFamily="34" charset="0"/>
            </a:endParaRPr>
          </a:p>
        </p:txBody>
      </p:sp>
      <p:sp>
        <p:nvSpPr>
          <p:cNvPr id="9" name="内容占位符 2">
            <a:extLst>
              <a:ext uri="{FF2B5EF4-FFF2-40B4-BE49-F238E27FC236}">
                <a16:creationId xmlns:a16="http://schemas.microsoft.com/office/drawing/2014/main" id="{D7157DAA-6ADD-42AF-A695-BD77324DC88F}"/>
              </a:ext>
            </a:extLst>
          </p:cNvPr>
          <p:cNvSpPr txBox="1">
            <a:spLocks/>
          </p:cNvSpPr>
          <p:nvPr/>
        </p:nvSpPr>
        <p:spPr>
          <a:xfrm>
            <a:off x="777240" y="1236042"/>
            <a:ext cx="5938266"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latin typeface="Arial" panose="020B0604020202020204" pitchFamily="34" charset="0"/>
                <a:cs typeface="Arial" panose="020B0604020202020204" pitchFamily="34" charset="0"/>
              </a:rPr>
              <a:t>Evaluating on WSJ0-2mix dataset.</a:t>
            </a:r>
          </a:p>
          <a:p>
            <a:pPr lvl="1"/>
            <a:r>
              <a:rPr lang="en-US" altLang="zh-CN" dirty="0">
                <a:latin typeface="Arial" panose="020B0604020202020204" pitchFamily="34" charset="0"/>
                <a:cs typeface="Arial" panose="020B0604020202020204" pitchFamily="34" charset="0"/>
              </a:rPr>
              <a:t>All samples are down sampled to 8 kHz.</a:t>
            </a:r>
          </a:p>
          <a:p>
            <a:pPr lvl="1"/>
            <a:r>
              <a:rPr lang="en-US" altLang="zh-CN" dirty="0">
                <a:latin typeface="Arial" panose="020B0604020202020204" pitchFamily="34" charset="0"/>
                <a:cs typeface="Arial" panose="020B0604020202020204" pitchFamily="34" charset="0"/>
              </a:rPr>
              <a:t>SIR is between -2.5 dB and 2.5 </a:t>
            </a:r>
            <a:r>
              <a:rPr lang="en-US" altLang="zh-CN" dirty="0" err="1">
                <a:latin typeface="Arial" panose="020B0604020202020204" pitchFamily="34" charset="0"/>
                <a:cs typeface="Arial" panose="020B0604020202020204" pitchFamily="34" charset="0"/>
              </a:rPr>
              <a:t>dB.</a:t>
            </a:r>
            <a:endParaRPr lang="en-US" altLang="zh-CN" dirty="0">
              <a:latin typeface="Arial" panose="020B0604020202020204" pitchFamily="34" charset="0"/>
              <a:cs typeface="Arial" panose="020B0604020202020204" pitchFamily="34" charset="0"/>
            </a:endParaRPr>
          </a:p>
          <a:p>
            <a:pPr lvl="1"/>
            <a:r>
              <a:rPr lang="en-US" altLang="zh-CN" dirty="0">
                <a:latin typeface="Arial" panose="020B0604020202020204" pitchFamily="34" charset="0"/>
                <a:cs typeface="Arial" panose="020B0604020202020204" pitchFamily="34" charset="0"/>
              </a:rPr>
              <a:t>Dynamic mix different speakers as data augmentation.</a:t>
            </a:r>
          </a:p>
          <a:p>
            <a:pPr lvl="1"/>
            <a:r>
              <a:rPr lang="en-US" altLang="zh-CN" dirty="0">
                <a:latin typeface="Arial" panose="020B0604020202020204" pitchFamily="34" charset="0"/>
                <a:cs typeface="Arial" panose="020B0604020202020204" pitchFamily="34" charset="0"/>
              </a:rPr>
              <a:t>To ensure the existence of the offset, we pad silence with a random length of [200, 800] </a:t>
            </a:r>
            <a:r>
              <a:rPr lang="en-US" altLang="zh-CN" dirty="0" err="1">
                <a:latin typeface="Arial" panose="020B0604020202020204" pitchFamily="34" charset="0"/>
                <a:cs typeface="Arial" panose="020B0604020202020204" pitchFamily="34" charset="0"/>
              </a:rPr>
              <a:t>ms</a:t>
            </a:r>
            <a:r>
              <a:rPr lang="en-US" altLang="zh-CN" dirty="0">
                <a:latin typeface="Arial" panose="020B0604020202020204" pitchFamily="34" charset="0"/>
                <a:cs typeface="Arial" panose="020B0604020202020204" pitchFamily="34" charset="0"/>
              </a:rPr>
              <a:t> as the end of the target / interfering voice.</a:t>
            </a:r>
          </a:p>
          <a:p>
            <a:pPr lvl="1"/>
            <a:r>
              <a:rPr lang="en-US" altLang="zh-CN" dirty="0">
                <a:latin typeface="Arial" panose="020B0604020202020204" pitchFamily="34" charset="0"/>
                <a:cs typeface="Arial" panose="020B0604020202020204" pitchFamily="34" charset="0"/>
              </a:rPr>
              <a:t>Add enrolled speech to the test dataset to match the speaker extraction task.</a:t>
            </a:r>
          </a:p>
        </p:txBody>
      </p:sp>
      <p:sp>
        <p:nvSpPr>
          <p:cNvPr id="2" name="页脚占位符 1">
            <a:extLst>
              <a:ext uri="{FF2B5EF4-FFF2-40B4-BE49-F238E27FC236}">
                <a16:creationId xmlns:a16="http://schemas.microsoft.com/office/drawing/2014/main" id="{B1A07E06-A363-41CE-AE82-95FE991EA8DD}"/>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A22784B4-C8B1-462C-A216-40E3F4D64AD0}"/>
              </a:ext>
            </a:extLst>
          </p:cNvPr>
          <p:cNvSpPr>
            <a:spLocks noGrp="1"/>
          </p:cNvSpPr>
          <p:nvPr>
            <p:ph type="dt" sz="half" idx="10"/>
          </p:nvPr>
        </p:nvSpPr>
        <p:spPr/>
        <p:txBody>
          <a:bodyPr/>
          <a:lstStyle/>
          <a:p>
            <a:fld id="{C13BA502-4565-4C78-9D8B-62A41EE313D8}" type="datetime1">
              <a:rPr lang="zh-CN" altLang="en-US" smtClean="0"/>
              <a:t>2021/4/11</a:t>
            </a:fld>
            <a:endParaRPr lang="zh-CN" altLang="en-US"/>
          </a:p>
        </p:txBody>
      </p:sp>
      <p:pic>
        <p:nvPicPr>
          <p:cNvPr id="10"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403B6DA0-D503-427C-9866-686D76A6BE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E4B48312-041D-4563-B38A-CC9241CB976D}"/>
              </a:ext>
            </a:extLst>
          </p:cNvPr>
          <p:cNvSpPr>
            <a:spLocks noGrp="1"/>
          </p:cNvSpPr>
          <p:nvPr>
            <p:ph type="sldNum" sz="quarter" idx="12"/>
          </p:nvPr>
        </p:nvSpPr>
        <p:spPr/>
        <p:txBody>
          <a:bodyPr/>
          <a:lstStyle/>
          <a:p>
            <a:fld id="{8CC57BFE-9885-4BA3-9BBD-8B329DA7B9DC}" type="slidenum">
              <a:rPr lang="zh-CN" altLang="en-US" smtClean="0"/>
              <a:pPr/>
              <a:t>7</a:t>
            </a:fld>
            <a:r>
              <a:rPr lang="en-US" altLang="zh-CN" dirty="0"/>
              <a:t>/13</a:t>
            </a:r>
            <a:endParaRPr lang="zh-CN" altLang="en-US" dirty="0"/>
          </a:p>
        </p:txBody>
      </p:sp>
    </p:spTree>
    <p:extLst>
      <p:ext uri="{BB962C8B-B14F-4D97-AF65-F5344CB8AC3E}">
        <p14:creationId xmlns:p14="http://schemas.microsoft.com/office/powerpoint/2010/main" val="2615994188"/>
      </p:ext>
    </p:extLst>
  </p:cSld>
  <p:clrMapOvr>
    <a:masterClrMapping/>
  </p:clrMapOvr>
  <mc:AlternateContent xmlns:mc="http://schemas.openxmlformats.org/markup-compatibility/2006" xmlns:p14="http://schemas.microsoft.com/office/powerpoint/2010/main">
    <mc:Choice Requires="p14">
      <p:transition spd="slow" p14:dur="2000" advTm="27912"/>
    </mc:Choice>
    <mc:Fallback xmlns="">
      <p:transition spd="slow" advTm="279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854ACB7D-1FB3-482A-9DBE-21F7228EC57D}"/>
              </a:ext>
            </a:extLst>
          </p:cNvPr>
          <p:cNvSpPr>
            <a:spLocks noGrp="1"/>
          </p:cNvSpPr>
          <p:nvPr>
            <p:ph type="title"/>
          </p:nvPr>
        </p:nvSpPr>
        <p:spPr>
          <a:xfrm>
            <a:off x="472439" y="340359"/>
            <a:ext cx="7676137" cy="681355"/>
          </a:xfrm>
        </p:spPr>
        <p:txBody>
          <a:bodyPr>
            <a:noAutofit/>
          </a:bodyPr>
          <a:lstStyle/>
          <a:p>
            <a:r>
              <a:rPr lang="en-US" altLang="zh-CN"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Result</a:t>
            </a:r>
            <a:endParaRPr lang="zh-CN" altLang="en-US" sz="3600" dirty="0">
              <a:latin typeface="Arial" panose="020B0604020202020204" pitchFamily="34" charset="0"/>
              <a:cs typeface="Arial" panose="020B0604020202020204" pitchFamily="34" charset="0"/>
            </a:endParaRPr>
          </a:p>
        </p:txBody>
      </p:sp>
      <p:sp>
        <p:nvSpPr>
          <p:cNvPr id="8" name="内容占位符 2">
            <a:extLst>
              <a:ext uri="{FF2B5EF4-FFF2-40B4-BE49-F238E27FC236}">
                <a16:creationId xmlns:a16="http://schemas.microsoft.com/office/drawing/2014/main" id="{5C7927DD-5303-42DD-BE9C-0EFB086977BA}"/>
              </a:ext>
            </a:extLst>
          </p:cNvPr>
          <p:cNvSpPr txBox="1">
            <a:spLocks/>
          </p:cNvSpPr>
          <p:nvPr/>
        </p:nvSpPr>
        <p:spPr>
          <a:xfrm>
            <a:off x="6775882" y="1236042"/>
            <a:ext cx="4879823" cy="460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Arial" panose="020B0604020202020204" pitchFamily="34" charset="0"/>
                <a:cs typeface="Arial" panose="020B0604020202020204" pitchFamily="34" charset="0"/>
              </a:rPr>
              <a:t>Four modulation modules and their corresponding curves.</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The first curve does not show the signal of onset / offset as the position of first modulation module in the framework might be too early for onset/offset detection.</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Other modulation phenomena are in line with expectations. </a:t>
            </a:r>
          </a:p>
          <a:p>
            <a:r>
              <a:rPr lang="en-US" altLang="zh-CN" sz="2400" dirty="0">
                <a:latin typeface="Arial" panose="020B0604020202020204" pitchFamily="34" charset="0"/>
                <a:cs typeface="Arial" panose="020B0604020202020204" pitchFamily="34" charset="0"/>
              </a:rPr>
              <a:t>The last modulation is most similar to the oracle.</a:t>
            </a:r>
            <a:endParaRPr lang="zh-CN" altLang="en-US" sz="2400" dirty="0">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7502CCC1-A17C-4040-965B-475B28379E7A}"/>
              </a:ext>
            </a:extLst>
          </p:cNvPr>
          <p:cNvSpPr>
            <a:spLocks noGrp="1"/>
          </p:cNvSpPr>
          <p:nvPr>
            <p:ph type="ftr" sz="quarter" idx="11"/>
          </p:nvPr>
        </p:nvSpPr>
        <p:spPr/>
        <p:txBody>
          <a:bodyPr/>
          <a:lstStyle/>
          <a:p>
            <a:r>
              <a:rPr lang="en-US" altLang="zh-CN"/>
              <a:t>Yunzhe Hao: WASE: Learning When to Attend for Speaker Extraction in Cocktail Party Environments</a:t>
            </a:r>
            <a:endParaRPr lang="zh-CN" altLang="en-US"/>
          </a:p>
        </p:txBody>
      </p:sp>
      <p:sp>
        <p:nvSpPr>
          <p:cNvPr id="3" name="日期占位符 2">
            <a:extLst>
              <a:ext uri="{FF2B5EF4-FFF2-40B4-BE49-F238E27FC236}">
                <a16:creationId xmlns:a16="http://schemas.microsoft.com/office/drawing/2014/main" id="{B3994E9D-D261-483A-A275-CCA1D98C0668}"/>
              </a:ext>
            </a:extLst>
          </p:cNvPr>
          <p:cNvSpPr>
            <a:spLocks noGrp="1"/>
          </p:cNvSpPr>
          <p:nvPr>
            <p:ph type="dt" sz="half" idx="10"/>
          </p:nvPr>
        </p:nvSpPr>
        <p:spPr/>
        <p:txBody>
          <a:bodyPr/>
          <a:lstStyle/>
          <a:p>
            <a:fld id="{D06B8369-C1ED-43F8-9ED6-0F6E722F119D}" type="datetime1">
              <a:rPr lang="zh-CN" altLang="en-US" smtClean="0"/>
              <a:t>2021/4/11</a:t>
            </a:fld>
            <a:endParaRPr lang="zh-CN" altLang="en-US"/>
          </a:p>
        </p:txBody>
      </p:sp>
      <p:pic>
        <p:nvPicPr>
          <p:cNvPr id="13" name="图片 12">
            <a:extLst>
              <a:ext uri="{FF2B5EF4-FFF2-40B4-BE49-F238E27FC236}">
                <a16:creationId xmlns:a16="http://schemas.microsoft.com/office/drawing/2014/main" id="{78D3F2D2-5DCB-4562-89CE-E55A8D224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 y="1219449"/>
            <a:ext cx="6239588" cy="4939165"/>
          </a:xfrm>
          <a:prstGeom prst="rect">
            <a:avLst/>
          </a:prstGeom>
        </p:spPr>
      </p:pic>
      <p:pic>
        <p:nvPicPr>
          <p:cNvPr id="15" name="Picture 2" descr="https://timgsa.baidu.com/timg?image&amp;quality=80&amp;size=b9999_10000&amp;sec=1557233179429&amp;di=421458e6c538d75e418891623ac0765c&amp;imgtype=0&amp;src=http%3A%2F%2Fimg.kanzhun.com%2Fimages%2Flogo%2F20140715%2F3529938df455c1defed9594606017810.jpg">
            <a:extLst>
              <a:ext uri="{FF2B5EF4-FFF2-40B4-BE49-F238E27FC236}">
                <a16:creationId xmlns:a16="http://schemas.microsoft.com/office/drawing/2014/main" id="{6324663E-0820-4CA4-B97A-6128FF48F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763" y="186690"/>
            <a:ext cx="763837" cy="723416"/>
          </a:xfrm>
          <a:prstGeom prst="rect">
            <a:avLst/>
          </a:prstGeom>
          <a:noFill/>
          <a:extLst>
            <a:ext uri="{909E8E84-426E-40DD-AFC4-6F175D3DCCD1}">
              <a14:hiddenFill xmlns:a14="http://schemas.microsoft.com/office/drawing/2010/main">
                <a:solidFill>
                  <a:srgbClr val="FFFFFF"/>
                </a:solidFill>
              </a14:hiddenFill>
            </a:ext>
          </a:extLst>
        </p:spPr>
      </p:pic>
      <p:sp>
        <p:nvSpPr>
          <p:cNvPr id="16" name="灯片编号占位符 15">
            <a:extLst>
              <a:ext uri="{FF2B5EF4-FFF2-40B4-BE49-F238E27FC236}">
                <a16:creationId xmlns:a16="http://schemas.microsoft.com/office/drawing/2014/main" id="{9539308A-B2B6-4B6F-9E0A-1C955FC6FB9B}"/>
              </a:ext>
            </a:extLst>
          </p:cNvPr>
          <p:cNvSpPr>
            <a:spLocks noGrp="1"/>
          </p:cNvSpPr>
          <p:nvPr>
            <p:ph type="sldNum" sz="quarter" idx="12"/>
          </p:nvPr>
        </p:nvSpPr>
        <p:spPr/>
        <p:txBody>
          <a:bodyPr/>
          <a:lstStyle/>
          <a:p>
            <a:fld id="{8CC57BFE-9885-4BA3-9BBD-8B329DA7B9DC}" type="slidenum">
              <a:rPr lang="zh-CN" altLang="en-US" smtClean="0"/>
              <a:pPr/>
              <a:t>8</a:t>
            </a:fld>
            <a:r>
              <a:rPr lang="en-US" altLang="zh-CN" dirty="0"/>
              <a:t>/13</a:t>
            </a:r>
            <a:endParaRPr lang="zh-CN" altLang="en-US" dirty="0"/>
          </a:p>
        </p:txBody>
      </p:sp>
    </p:spTree>
    <p:extLst>
      <p:ext uri="{BB962C8B-B14F-4D97-AF65-F5344CB8AC3E}">
        <p14:creationId xmlns:p14="http://schemas.microsoft.com/office/powerpoint/2010/main" val="1282433006"/>
      </p:ext>
    </p:extLst>
  </p:cSld>
  <p:clrMapOvr>
    <a:masterClrMapping/>
  </p:clrMapOvr>
  <mc:AlternateContent xmlns:mc="http://schemas.openxmlformats.org/markup-compatibility/2006" xmlns:p14="http://schemas.microsoft.com/office/powerpoint/2010/main">
    <mc:Choice Requires="p14">
      <p:transition spd="slow" p14:dur="2000" advTm="53236"/>
    </mc:Choice>
    <mc:Fallback xmlns="">
      <p:transition spd="slow" advTm="53236"/>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9664</TotalTime>
  <Words>1260</Words>
  <Application>Microsoft Office PowerPoint</Application>
  <PresentationFormat>宽屏</PresentationFormat>
  <Paragraphs>148</Paragraphs>
  <Slides>14</Slides>
  <Notes>14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等线</vt:lpstr>
      <vt:lpstr>等线 Light</vt:lpstr>
      <vt:lpstr>Arial</vt:lpstr>
      <vt:lpstr>Wingdings</vt:lpstr>
      <vt:lpstr>Office 主题​​</vt:lpstr>
      <vt:lpstr>WASE: Learning When to Attend for Speaker Extraction in Cocktail Party Environments</vt:lpstr>
      <vt:lpstr>PowerPoint 演示文稿</vt:lpstr>
      <vt:lpstr>Motivation</vt:lpstr>
      <vt:lpstr>Model Structure</vt:lpstr>
      <vt:lpstr>Details of Model Structure</vt:lpstr>
      <vt:lpstr>Details of Model Structure</vt:lpstr>
      <vt:lpstr>Details of Model Structure</vt:lpstr>
      <vt:lpstr>Experimental Setting</vt:lpstr>
      <vt:lpstr>Experimental Result</vt:lpstr>
      <vt:lpstr>Experimental Result</vt:lpstr>
      <vt:lpstr>Experimental Result</vt:lpstr>
      <vt:lpstr>Experimental Result</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 yz</dc:creator>
  <cp:lastModifiedBy>hao yz</cp:lastModifiedBy>
  <cp:revision>197</cp:revision>
  <dcterms:created xsi:type="dcterms:W3CDTF">2020-10-02T09:00:42Z</dcterms:created>
  <dcterms:modified xsi:type="dcterms:W3CDTF">2021-04-13T10:07:46Z</dcterms:modified>
</cp:coreProperties>
</file>