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624" r:id="rId3"/>
    <p:sldId id="625" r:id="rId4"/>
    <p:sldId id="607" r:id="rId5"/>
    <p:sldId id="608" r:id="rId6"/>
    <p:sldId id="609" r:id="rId7"/>
    <p:sldId id="604" r:id="rId8"/>
    <p:sldId id="605" r:id="rId9"/>
    <p:sldId id="623" r:id="rId10"/>
    <p:sldId id="534" r:id="rId11"/>
    <p:sldId id="533" r:id="rId12"/>
    <p:sldId id="540" r:id="rId13"/>
    <p:sldId id="535" r:id="rId14"/>
    <p:sldId id="537" r:id="rId15"/>
    <p:sldId id="538" r:id="rId16"/>
    <p:sldId id="536" r:id="rId17"/>
    <p:sldId id="539" r:id="rId18"/>
    <p:sldId id="567" r:id="rId19"/>
    <p:sldId id="572" r:id="rId20"/>
    <p:sldId id="573" r:id="rId21"/>
    <p:sldId id="574" r:id="rId22"/>
    <p:sldId id="544" r:id="rId23"/>
    <p:sldId id="621" r:id="rId24"/>
    <p:sldId id="622" r:id="rId25"/>
    <p:sldId id="611" r:id="rId26"/>
    <p:sldId id="612" r:id="rId27"/>
    <p:sldId id="613" r:id="rId28"/>
    <p:sldId id="614" r:id="rId29"/>
    <p:sldId id="615" r:id="rId30"/>
    <p:sldId id="616" r:id="rId31"/>
    <p:sldId id="617" r:id="rId32"/>
    <p:sldId id="618" r:id="rId33"/>
    <p:sldId id="545" r:id="rId34"/>
    <p:sldId id="561" r:id="rId35"/>
    <p:sldId id="546" r:id="rId36"/>
    <p:sldId id="575" r:id="rId37"/>
    <p:sldId id="576" r:id="rId38"/>
    <p:sldId id="548" r:id="rId39"/>
    <p:sldId id="579" r:id="rId40"/>
    <p:sldId id="582" r:id="rId41"/>
    <p:sldId id="591" r:id="rId42"/>
    <p:sldId id="581" r:id="rId43"/>
    <p:sldId id="583" r:id="rId44"/>
    <p:sldId id="584" r:id="rId45"/>
    <p:sldId id="585" r:id="rId46"/>
    <p:sldId id="578" r:id="rId47"/>
    <p:sldId id="587" r:id="rId48"/>
    <p:sldId id="588" r:id="rId49"/>
    <p:sldId id="590" r:id="rId50"/>
    <p:sldId id="589" r:id="rId51"/>
    <p:sldId id="620" r:id="rId52"/>
    <p:sldId id="626" r:id="rId53"/>
    <p:sldId id="549" r:id="rId54"/>
    <p:sldId id="553" r:id="rId55"/>
    <p:sldId id="595" r:id="rId56"/>
    <p:sldId id="596" r:id="rId57"/>
    <p:sldId id="594" r:id="rId58"/>
    <p:sldId id="597" r:id="rId59"/>
    <p:sldId id="598" r:id="rId60"/>
    <p:sldId id="599" r:id="rId61"/>
    <p:sldId id="600" r:id="rId62"/>
    <p:sldId id="627" r:id="rId63"/>
    <p:sldId id="556" r:id="rId64"/>
    <p:sldId id="61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9497"/>
    <a:srgbClr val="FDEF8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6" autoAdjust="0"/>
    <p:restoredTop sz="81960" autoAdjust="0"/>
  </p:normalViewPr>
  <p:slideViewPr>
    <p:cSldViewPr snapToGrid="0" snapToObjects="1">
      <p:cViewPr>
        <p:scale>
          <a:sx n="89" d="100"/>
          <a:sy n="89" d="100"/>
        </p:scale>
        <p:origin x="1384" y="968"/>
      </p:cViewPr>
      <p:guideLst>
        <p:guide orient="horz" pos="2160"/>
        <p:guide pos="2880"/>
      </p:guideLst>
    </p:cSldViewPr>
  </p:slideViewPr>
  <p:outlineViewPr>
    <p:cViewPr>
      <p:scale>
        <a:sx n="33" d="100"/>
        <a:sy n="33" d="100"/>
      </p:scale>
      <p:origin x="0" y="-1496"/>
    </p:cViewPr>
  </p:outlin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CB84B-3086-824D-91F5-F571CFDD3E7D}" type="datetimeFigureOut">
              <a:rPr lang="en-US" smtClean="0"/>
              <a:t>4/17/18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E9996-E95A-6C4A-95EE-D7EBED57F47A}" type="slidenum">
              <a:rPr lang="en-US" smtClean="0"/>
              <a:t>‹#›</a:t>
            </a:fld>
            <a:endParaRPr lang="en-US"/>
          </a:p>
        </p:txBody>
      </p:sp>
    </p:spTree>
    <p:extLst>
      <p:ext uri="{BB962C8B-B14F-4D97-AF65-F5344CB8AC3E}">
        <p14:creationId xmlns:p14="http://schemas.microsoft.com/office/powerpoint/2010/main" val="4086825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E9996-E95A-6C4A-95EE-D7EBED57F47A}" type="slidenum">
              <a:rPr lang="en-US" smtClean="0"/>
              <a:t>1</a:t>
            </a:fld>
            <a:endParaRPr lang="en-US"/>
          </a:p>
        </p:txBody>
      </p:sp>
    </p:spTree>
    <p:extLst>
      <p:ext uri="{BB962C8B-B14F-4D97-AF65-F5344CB8AC3E}">
        <p14:creationId xmlns:p14="http://schemas.microsoft.com/office/powerpoint/2010/main" val="113253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Sparse representations have been widely used in many computer vision problems</a:t>
            </a:r>
            <a:r>
              <a:rPr lang="en-US" baseline="0" dirty="0" smtClean="0"/>
              <a:t> such as face recognition.</a:t>
            </a:r>
            <a:endParaRPr lang="en-US" dirty="0" smtClean="0"/>
          </a:p>
          <a:p>
            <a:endParaRPr lang="en-US" dirty="0" smtClean="0"/>
          </a:p>
          <a:p>
            <a:r>
              <a:rPr lang="en-US" dirty="0" smtClean="0"/>
              <a:t>We build a dictionary from the gallery images.</a:t>
            </a:r>
          </a:p>
          <a:p>
            <a:endParaRPr lang="en-US" dirty="0" smtClean="0"/>
          </a:p>
          <a:p>
            <a:r>
              <a:rPr lang="en-US" dirty="0" smtClean="0"/>
              <a:t>We reconstruct</a:t>
            </a:r>
            <a:r>
              <a:rPr lang="en-US" baseline="0" dirty="0" smtClean="0"/>
              <a:t> the query image using a sparse combination of the dictionary.</a:t>
            </a:r>
          </a:p>
          <a:p>
            <a:endParaRPr lang="en-US" baseline="0" dirty="0" smtClean="0"/>
          </a:p>
          <a:p>
            <a:r>
              <a:rPr lang="en-US" baseline="0" dirty="0" smtClean="0"/>
              <a:t>We recognize the class by searching the minimal reconstruction error.</a:t>
            </a:r>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25</a:t>
            </a:fld>
            <a:endParaRPr lang="en-US"/>
          </a:p>
        </p:txBody>
      </p:sp>
    </p:spTree>
    <p:extLst>
      <p:ext uri="{BB962C8B-B14F-4D97-AF65-F5344CB8AC3E}">
        <p14:creationId xmlns:p14="http://schemas.microsoft.com/office/powerpoint/2010/main" val="81001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26</a:t>
            </a:fld>
            <a:endParaRPr lang="en-US"/>
          </a:p>
        </p:txBody>
      </p:sp>
    </p:spTree>
    <p:extLst>
      <p:ext uri="{BB962C8B-B14F-4D97-AF65-F5344CB8AC3E}">
        <p14:creationId xmlns:p14="http://schemas.microsoft.com/office/powerpoint/2010/main" val="16507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27</a:t>
            </a:fld>
            <a:endParaRPr lang="en-US"/>
          </a:p>
        </p:txBody>
      </p:sp>
    </p:spTree>
    <p:extLst>
      <p:ext uri="{BB962C8B-B14F-4D97-AF65-F5344CB8AC3E}">
        <p14:creationId xmlns:p14="http://schemas.microsoft.com/office/powerpoint/2010/main" val="181532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28</a:t>
            </a:fld>
            <a:endParaRPr lang="en-US"/>
          </a:p>
        </p:txBody>
      </p:sp>
    </p:spTree>
    <p:extLst>
      <p:ext uri="{BB962C8B-B14F-4D97-AF65-F5344CB8AC3E}">
        <p14:creationId xmlns:p14="http://schemas.microsoft.com/office/powerpoint/2010/main" val="87506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dictionary</a:t>
            </a:r>
          </a:p>
          <a:p>
            <a:endParaRPr lang="en-US" dirty="0" smtClean="0"/>
          </a:p>
          <a:p>
            <a:r>
              <a:rPr lang="en-US" dirty="0" smtClean="0"/>
              <a:t>Sparse representation could be very time consuming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29</a:t>
            </a:fld>
            <a:endParaRPr lang="en-US"/>
          </a:p>
        </p:txBody>
      </p:sp>
    </p:spTree>
    <p:extLst>
      <p:ext uri="{BB962C8B-B14F-4D97-AF65-F5344CB8AC3E}">
        <p14:creationId xmlns:p14="http://schemas.microsoft.com/office/powerpoint/2010/main" val="191274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30</a:t>
            </a:fld>
            <a:endParaRPr lang="en-US"/>
          </a:p>
        </p:txBody>
      </p:sp>
    </p:spTree>
    <p:extLst>
      <p:ext uri="{BB962C8B-B14F-4D97-AF65-F5344CB8AC3E}">
        <p14:creationId xmlns:p14="http://schemas.microsoft.com/office/powerpoint/2010/main" val="130785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31</a:t>
            </a:fld>
            <a:endParaRPr lang="en-US"/>
          </a:p>
        </p:txBody>
      </p:sp>
    </p:spTree>
    <p:extLst>
      <p:ext uri="{BB962C8B-B14F-4D97-AF65-F5344CB8AC3E}">
        <p14:creationId xmlns:p14="http://schemas.microsoft.com/office/powerpoint/2010/main" val="283426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32</a:t>
            </a:fld>
            <a:endParaRPr lang="en-US"/>
          </a:p>
        </p:txBody>
      </p:sp>
    </p:spTree>
    <p:extLst>
      <p:ext uri="{BB962C8B-B14F-4D97-AF65-F5344CB8AC3E}">
        <p14:creationId xmlns:p14="http://schemas.microsoft.com/office/powerpoint/2010/main" val="1058152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E9996-E95A-6C4A-95EE-D7EBED57F47A}" type="slidenum">
              <a:rPr lang="en-US" smtClean="0"/>
              <a:t>34</a:t>
            </a:fld>
            <a:endParaRPr lang="en-US"/>
          </a:p>
        </p:txBody>
      </p:sp>
    </p:spTree>
    <p:extLst>
      <p:ext uri="{BB962C8B-B14F-4D97-AF65-F5344CB8AC3E}">
        <p14:creationId xmlns:p14="http://schemas.microsoft.com/office/powerpoint/2010/main" val="37528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E9996-E95A-6C4A-95EE-D7EBED57F47A}" type="slidenum">
              <a:rPr lang="en-US" smtClean="0"/>
              <a:t>64</a:t>
            </a:fld>
            <a:endParaRPr lang="en-US"/>
          </a:p>
        </p:txBody>
      </p:sp>
    </p:spTree>
    <p:extLst>
      <p:ext uri="{BB962C8B-B14F-4D97-AF65-F5344CB8AC3E}">
        <p14:creationId xmlns:p14="http://schemas.microsoft.com/office/powerpoint/2010/main" val="39555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4</a:t>
            </a:fld>
            <a:endParaRPr lang="en-US"/>
          </a:p>
        </p:txBody>
      </p:sp>
    </p:spTree>
    <p:extLst>
      <p:ext uri="{BB962C8B-B14F-4D97-AF65-F5344CB8AC3E}">
        <p14:creationId xmlns:p14="http://schemas.microsoft.com/office/powerpoint/2010/main" val="24453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5</a:t>
            </a:fld>
            <a:endParaRPr lang="en-US"/>
          </a:p>
        </p:txBody>
      </p:sp>
    </p:spTree>
    <p:extLst>
      <p:ext uri="{BB962C8B-B14F-4D97-AF65-F5344CB8AC3E}">
        <p14:creationId xmlns:p14="http://schemas.microsoft.com/office/powerpoint/2010/main" val="182390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gives rise to some interesting questions</a:t>
            </a:r>
          </a:p>
          <a:p>
            <a:endParaRPr lang="en-US" dirty="0" smtClean="0"/>
          </a:p>
          <a:p>
            <a:r>
              <a:rPr lang="en-US" dirty="0" smtClean="0"/>
              <a:t>This problem raises some interesting questions</a:t>
            </a:r>
          </a:p>
          <a:p>
            <a:endParaRPr lang="en-US" dirty="0" smtClean="0"/>
          </a:p>
          <a:p>
            <a:r>
              <a:rPr lang="en-US" dirty="0" smtClean="0"/>
              <a:t>Some interesting</a:t>
            </a:r>
            <a:r>
              <a:rPr lang="en-US" baseline="0" dirty="0" smtClean="0"/>
              <a:t> questions arise out of this problem</a:t>
            </a:r>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6</a:t>
            </a:fld>
            <a:endParaRPr lang="en-US"/>
          </a:p>
        </p:txBody>
      </p:sp>
    </p:spTree>
    <p:extLst>
      <p:ext uri="{BB962C8B-B14F-4D97-AF65-F5344CB8AC3E}">
        <p14:creationId xmlns:p14="http://schemas.microsoft.com/office/powerpoint/2010/main" val="53296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gives rise to some interesting questions</a:t>
            </a:r>
          </a:p>
          <a:p>
            <a:endParaRPr lang="en-US" dirty="0" smtClean="0"/>
          </a:p>
          <a:p>
            <a:r>
              <a:rPr lang="en-US" dirty="0" smtClean="0"/>
              <a:t>This problem raises some interesting questions</a:t>
            </a:r>
          </a:p>
          <a:p>
            <a:endParaRPr lang="en-US" dirty="0" smtClean="0"/>
          </a:p>
          <a:p>
            <a:r>
              <a:rPr lang="en-US" dirty="0" smtClean="0"/>
              <a:t>Some interesting</a:t>
            </a:r>
            <a:r>
              <a:rPr lang="en-US" baseline="0" dirty="0" smtClean="0"/>
              <a:t> questions arise out of this problem</a:t>
            </a:r>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7</a:t>
            </a:fld>
            <a:endParaRPr lang="en-US"/>
          </a:p>
        </p:txBody>
      </p:sp>
    </p:spTree>
    <p:extLst>
      <p:ext uri="{BB962C8B-B14F-4D97-AF65-F5344CB8AC3E}">
        <p14:creationId xmlns:p14="http://schemas.microsoft.com/office/powerpoint/2010/main" val="39905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gives rise to some interesting questions</a:t>
            </a:r>
          </a:p>
          <a:p>
            <a:endParaRPr lang="en-US" dirty="0" smtClean="0"/>
          </a:p>
          <a:p>
            <a:r>
              <a:rPr lang="en-US" dirty="0" smtClean="0"/>
              <a:t>This problem raises some interesting questions</a:t>
            </a:r>
          </a:p>
          <a:p>
            <a:endParaRPr lang="en-US" dirty="0" smtClean="0"/>
          </a:p>
          <a:p>
            <a:r>
              <a:rPr lang="en-US" dirty="0" smtClean="0"/>
              <a:t>Some interesting</a:t>
            </a:r>
            <a:r>
              <a:rPr lang="en-US" baseline="0" dirty="0" smtClean="0"/>
              <a:t> questions arise out of this problem</a:t>
            </a:r>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8</a:t>
            </a:fld>
            <a:endParaRPr lang="en-US"/>
          </a:p>
        </p:txBody>
      </p:sp>
    </p:spTree>
    <p:extLst>
      <p:ext uri="{BB962C8B-B14F-4D97-AF65-F5344CB8AC3E}">
        <p14:creationId xmlns:p14="http://schemas.microsoft.com/office/powerpoint/2010/main" val="102218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427E9996-E95A-6C4A-95EE-D7EBED57F47A}" type="slidenum">
              <a:rPr lang="en-US" smtClean="0"/>
              <a:t>14</a:t>
            </a:fld>
            <a:endParaRPr lang="en-US"/>
          </a:p>
        </p:txBody>
      </p:sp>
    </p:spTree>
    <p:extLst>
      <p:ext uri="{BB962C8B-B14F-4D97-AF65-F5344CB8AC3E}">
        <p14:creationId xmlns:p14="http://schemas.microsoft.com/office/powerpoint/2010/main" val="169515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23</a:t>
            </a:fld>
            <a:endParaRPr lang="en-US"/>
          </a:p>
        </p:txBody>
      </p:sp>
    </p:spTree>
    <p:extLst>
      <p:ext uri="{BB962C8B-B14F-4D97-AF65-F5344CB8AC3E}">
        <p14:creationId xmlns:p14="http://schemas.microsoft.com/office/powerpoint/2010/main" val="138545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7A511-535A-E54F-A7F4-C5B38C5C83A1}" type="slidenum">
              <a:rPr lang="en-US" smtClean="0"/>
              <a:t>24</a:t>
            </a:fld>
            <a:endParaRPr lang="en-US"/>
          </a:p>
        </p:txBody>
      </p:sp>
    </p:spTree>
    <p:extLst>
      <p:ext uri="{BB962C8B-B14F-4D97-AF65-F5344CB8AC3E}">
        <p14:creationId xmlns:p14="http://schemas.microsoft.com/office/powerpoint/2010/main" val="19513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E09B4-90D0-1245-B83D-B1B2932963E4}"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32353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3AE09B4-90D0-1245-B83D-B1B2932963E4}"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193476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3AE09B4-90D0-1245-B83D-B1B2932963E4}"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134483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3AE09B4-90D0-1245-B83D-B1B2932963E4}"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322968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D3AE09B4-90D0-1245-B83D-B1B2932963E4}"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149071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D3AE09B4-90D0-1245-B83D-B1B2932963E4}"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226256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D3AE09B4-90D0-1245-B83D-B1B2932963E4}" type="datetimeFigureOut">
              <a:rPr lang="en-US" smtClean="0"/>
              <a:t>4/17/18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224856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D3AE09B4-90D0-1245-B83D-B1B2932963E4}" type="datetimeFigureOut">
              <a:rPr lang="en-US" smtClean="0"/>
              <a:t>4/17/18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180185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E09B4-90D0-1245-B83D-B1B2932963E4}" type="datetimeFigureOut">
              <a:rPr lang="en-US" smtClean="0"/>
              <a:t>4/17/18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229277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3AE09B4-90D0-1245-B83D-B1B2932963E4}"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360916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3AE09B4-90D0-1245-B83D-B1B2932963E4}"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B2870-7350-8D40-A01A-CE539DF873CB}" type="slidenum">
              <a:rPr lang="en-US" smtClean="0"/>
              <a:t>‹#›</a:t>
            </a:fld>
            <a:endParaRPr lang="en-US"/>
          </a:p>
        </p:txBody>
      </p:sp>
    </p:spTree>
    <p:extLst>
      <p:ext uri="{BB962C8B-B14F-4D97-AF65-F5344CB8AC3E}">
        <p14:creationId xmlns:p14="http://schemas.microsoft.com/office/powerpoint/2010/main" val="3516119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09B4-90D0-1245-B83D-B1B2932963E4}" type="datetimeFigureOut">
              <a:rPr lang="en-US" smtClean="0"/>
              <a:t>4/17/18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B2870-7350-8D40-A01A-CE539DF873CB}" type="slidenum">
              <a:rPr lang="en-US" smtClean="0"/>
              <a:t>‹#›</a:t>
            </a:fld>
            <a:endParaRPr lang="en-US"/>
          </a:p>
        </p:txBody>
      </p:sp>
    </p:spTree>
    <p:extLst>
      <p:ext uri="{BB962C8B-B14F-4D97-AF65-F5344CB8AC3E}">
        <p14:creationId xmlns:p14="http://schemas.microsoft.com/office/powerpoint/2010/main" val="384376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4.xml.rels><?xml version="1.0" encoding="UTF-8" standalone="yes"?>
<Relationships xmlns="http://schemas.openxmlformats.org/package/2006/relationships"><Relationship Id="rId9" Type="http://schemas.openxmlformats.org/officeDocument/2006/relationships/image" Target="../media/image1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png"/><Relationship Id="rId26" Type="http://schemas.openxmlformats.org/officeDocument/2006/relationships/image" Target="../media/image33.png"/><Relationship Id="rId27" Type="http://schemas.openxmlformats.org/officeDocument/2006/relationships/image" Target="../media/image34.png"/><Relationship Id="rId28" Type="http://schemas.openxmlformats.org/officeDocument/2006/relationships/image" Target="../media/image35.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27" Type="http://schemas.openxmlformats.org/officeDocument/2006/relationships/image" Target="../media/image35.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16.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6.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png"/><Relationship Id="rId26" Type="http://schemas.openxmlformats.org/officeDocument/2006/relationships/image" Target="../media/image33.png"/><Relationship Id="rId27" Type="http://schemas.openxmlformats.org/officeDocument/2006/relationships/image" Target="../media/image34.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7.xml.rels><?xml version="1.0" encoding="UTF-8" standalone="yes"?>
<Relationships xmlns="http://schemas.openxmlformats.org/package/2006/relationships"><Relationship Id="rId9" Type="http://schemas.openxmlformats.org/officeDocument/2006/relationships/image" Target="../media/image1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png"/><Relationship Id="rId26" Type="http://schemas.openxmlformats.org/officeDocument/2006/relationships/image" Target="../media/image33.png"/><Relationship Id="rId27" Type="http://schemas.openxmlformats.org/officeDocument/2006/relationships/image" Target="../media/image34.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9" Type="http://schemas.openxmlformats.org/officeDocument/2006/relationships/image" Target="../media/image1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26" Type="http://schemas.openxmlformats.org/officeDocument/2006/relationships/image" Target="../media/image34.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s>
</file>

<file path=ppt/slides/_rels/slide34.xml.rels><?xml version="1.0" encoding="UTF-8" standalone="yes"?>
<Relationships xmlns="http://schemas.openxmlformats.org/package/2006/relationships"><Relationship Id="rId9" Type="http://schemas.openxmlformats.org/officeDocument/2006/relationships/image" Target="../media/image1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png"/><Relationship Id="rId26" Type="http://schemas.openxmlformats.org/officeDocument/2006/relationships/image" Target="../media/image33.png"/><Relationship Id="rId27" Type="http://schemas.openxmlformats.org/officeDocument/2006/relationships/image" Target="../media/image34.png"/><Relationship Id="rId28" Type="http://schemas.openxmlformats.org/officeDocument/2006/relationships/image" Target="../media/image37.emf"/><Relationship Id="rId29" Type="http://schemas.openxmlformats.org/officeDocument/2006/relationships/image" Target="../media/image38.emf"/><Relationship Id="rId30" Type="http://schemas.openxmlformats.org/officeDocument/2006/relationships/image" Target="../media/image39.emf"/><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mery.ing.puc.cl/" TargetMode="External"/><Relationship Id="rId3"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78" y="1826033"/>
            <a:ext cx="7922942" cy="1470025"/>
          </a:xfrm>
        </p:spPr>
        <p:txBody>
          <a:bodyPr>
            <a:noAutofit/>
          </a:bodyPr>
          <a:lstStyle/>
          <a:p>
            <a:r>
              <a:rPr lang="en-US" sz="3200">
                <a:latin typeface="Trebuchet MS"/>
                <a:cs typeface="Trebuchet MS"/>
              </a:rPr>
              <a:t>Recognition of Faces and Facial Attributes </a:t>
            </a:r>
            <a:br>
              <a:rPr lang="en-US" sz="3200">
                <a:latin typeface="Trebuchet MS"/>
                <a:cs typeface="Trebuchet MS"/>
              </a:rPr>
            </a:br>
            <a:r>
              <a:rPr lang="en-US" sz="3200" smtClean="0">
                <a:latin typeface="Trebuchet MS"/>
                <a:cs typeface="Trebuchet MS"/>
              </a:rPr>
              <a:t>using </a:t>
            </a:r>
            <a:r>
              <a:rPr lang="en-US" sz="3200">
                <a:latin typeface="Trebuchet MS"/>
                <a:cs typeface="Trebuchet MS"/>
              </a:rPr>
              <a:t>Accumulative Local Sparse Representations</a:t>
            </a:r>
            <a:endParaRPr lang="en-US" sz="3200" dirty="0">
              <a:latin typeface="Trebuchet MS"/>
              <a:cs typeface="Trebuchet MS"/>
            </a:endParaRPr>
          </a:p>
        </p:txBody>
      </p:sp>
      <p:sp>
        <p:nvSpPr>
          <p:cNvPr id="5" name="Subtitle 2"/>
          <p:cNvSpPr>
            <a:spLocks noGrp="1"/>
          </p:cNvSpPr>
          <p:nvPr>
            <p:ph type="subTitle" idx="1"/>
          </p:nvPr>
        </p:nvSpPr>
        <p:spPr>
          <a:xfrm>
            <a:off x="1171092" y="3886199"/>
            <a:ext cx="3290072" cy="1938817"/>
          </a:xfrm>
        </p:spPr>
        <p:txBody>
          <a:bodyPr>
            <a:normAutofit/>
          </a:bodyPr>
          <a:lstStyle/>
          <a:p>
            <a:r>
              <a:rPr lang="en-US" dirty="0" smtClean="0">
                <a:latin typeface="Trebuchet MS"/>
                <a:cs typeface="Trebuchet MS"/>
              </a:rPr>
              <a:t>Domingo Mery</a:t>
            </a:r>
          </a:p>
          <a:p>
            <a:endParaRPr lang="en-US" sz="1200" dirty="0" smtClean="0">
              <a:solidFill>
                <a:schemeClr val="tx2">
                  <a:lumMod val="60000"/>
                  <a:lumOff val="40000"/>
                </a:schemeClr>
              </a:solidFill>
              <a:latin typeface="Trebuchet MS"/>
              <a:cs typeface="Trebuchet MS"/>
            </a:endParaRPr>
          </a:p>
          <a:p>
            <a:r>
              <a:rPr lang="en-US" sz="1200" dirty="0" smtClean="0">
                <a:solidFill>
                  <a:schemeClr val="tx2">
                    <a:lumMod val="60000"/>
                    <a:lumOff val="40000"/>
                  </a:schemeClr>
                </a:solidFill>
                <a:latin typeface="Trebuchet MS"/>
                <a:cs typeface="Trebuchet MS"/>
              </a:rPr>
              <a:t>Department of Computer Science</a:t>
            </a:r>
          </a:p>
          <a:p>
            <a:r>
              <a:rPr lang="en-US" sz="1200" dirty="0" smtClean="0">
                <a:solidFill>
                  <a:schemeClr val="tx2">
                    <a:lumMod val="60000"/>
                    <a:lumOff val="40000"/>
                  </a:schemeClr>
                </a:solidFill>
                <a:latin typeface="Trebuchet MS"/>
                <a:cs typeface="Trebuchet MS"/>
              </a:rPr>
              <a:t>Universidad Católica de Chile</a:t>
            </a:r>
          </a:p>
          <a:p>
            <a:endParaRPr lang="en-US" sz="1200" dirty="0">
              <a:solidFill>
                <a:schemeClr val="tx2">
                  <a:lumMod val="60000"/>
                  <a:lumOff val="40000"/>
                </a:schemeClr>
              </a:solidFill>
              <a:latin typeface="Trebuchet MS"/>
              <a:cs typeface="Trebuchet MS"/>
            </a:endParaRPr>
          </a:p>
        </p:txBody>
      </p:sp>
      <p:sp>
        <p:nvSpPr>
          <p:cNvPr id="4" name="Subtitle 2"/>
          <p:cNvSpPr txBox="1">
            <a:spLocks/>
          </p:cNvSpPr>
          <p:nvPr/>
        </p:nvSpPr>
        <p:spPr>
          <a:xfrm>
            <a:off x="4343784" y="3886198"/>
            <a:ext cx="3899672" cy="19388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smtClean="0">
                <a:latin typeface="Trebuchet MS"/>
                <a:cs typeface="Trebuchet MS"/>
              </a:rPr>
              <a:t>Sandipan</a:t>
            </a:r>
            <a:r>
              <a:rPr lang="en-US" dirty="0" smtClean="0">
                <a:latin typeface="Trebuchet MS"/>
                <a:cs typeface="Trebuchet MS"/>
              </a:rPr>
              <a:t> Banerjee</a:t>
            </a:r>
          </a:p>
          <a:p>
            <a:endParaRPr lang="en-US" sz="1200" dirty="0" smtClean="0">
              <a:solidFill>
                <a:schemeClr val="tx2">
                  <a:lumMod val="60000"/>
                  <a:lumOff val="40000"/>
                </a:schemeClr>
              </a:solidFill>
              <a:latin typeface="Trebuchet MS"/>
              <a:cs typeface="Trebuchet MS"/>
            </a:endParaRPr>
          </a:p>
          <a:p>
            <a:r>
              <a:rPr lang="en-US" sz="1200" dirty="0" smtClean="0">
                <a:solidFill>
                  <a:schemeClr val="tx2">
                    <a:lumMod val="60000"/>
                    <a:lumOff val="40000"/>
                  </a:schemeClr>
                </a:solidFill>
                <a:latin typeface="Trebuchet MS"/>
                <a:cs typeface="Trebuchet MS"/>
              </a:rPr>
              <a:t>Department of Computer Science &amp; Engineering</a:t>
            </a:r>
          </a:p>
          <a:p>
            <a:r>
              <a:rPr lang="en-US" sz="1200" dirty="0" smtClean="0">
                <a:solidFill>
                  <a:schemeClr val="tx2">
                    <a:lumMod val="60000"/>
                    <a:lumOff val="40000"/>
                  </a:schemeClr>
                </a:solidFill>
                <a:latin typeface="Trebuchet MS"/>
                <a:cs typeface="Trebuchet MS"/>
              </a:rPr>
              <a:t>University of Notre Dame</a:t>
            </a:r>
          </a:p>
          <a:p>
            <a:endParaRPr lang="en-US" sz="1200" dirty="0">
              <a:solidFill>
                <a:schemeClr val="tx2">
                  <a:lumMod val="60000"/>
                  <a:lumOff val="40000"/>
                </a:schemeClr>
              </a:solidFill>
              <a:latin typeface="Trebuchet MS"/>
              <a:cs typeface="Trebuchet MS"/>
            </a:endParaRPr>
          </a:p>
        </p:txBody>
      </p:sp>
    </p:spTree>
    <p:extLst>
      <p:ext uri="{BB962C8B-B14F-4D97-AF65-F5344CB8AC3E}">
        <p14:creationId xmlns:p14="http://schemas.microsoft.com/office/powerpoint/2010/main" val="1612216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9865"/>
            <a:ext cx="8229600" cy="1143000"/>
          </a:xfrm>
        </p:spPr>
        <p:txBody>
          <a:bodyPr>
            <a:normAutofit fontScale="90000"/>
          </a:bodyPr>
          <a:lstStyle/>
          <a:p>
            <a:r>
              <a:rPr lang="en-US" sz="6700" dirty="0" smtClean="0"/>
              <a:t>SRC</a:t>
            </a:r>
            <a:r>
              <a:rPr lang="en-US" dirty="0" smtClean="0"/>
              <a:t/>
            </a:r>
            <a:br>
              <a:rPr lang="en-US" dirty="0" smtClean="0"/>
            </a:br>
            <a:r>
              <a:rPr lang="en-US" dirty="0" smtClean="0"/>
              <a:t>Sparse Representation Classification</a:t>
            </a:r>
            <a:endParaRPr lang="en-US" dirty="0"/>
          </a:p>
        </p:txBody>
      </p:sp>
      <p:sp>
        <p:nvSpPr>
          <p:cNvPr id="3" name="TextBox 2"/>
          <p:cNvSpPr txBox="1"/>
          <p:nvPr/>
        </p:nvSpPr>
        <p:spPr>
          <a:xfrm>
            <a:off x="2058684" y="1943100"/>
            <a:ext cx="5026632" cy="646331"/>
          </a:xfrm>
          <a:prstGeom prst="rect">
            <a:avLst/>
          </a:prstGeom>
          <a:noFill/>
        </p:spPr>
        <p:txBody>
          <a:bodyPr wrap="none" rtlCol="0">
            <a:spAutoFit/>
          </a:bodyPr>
          <a:lstStyle/>
          <a:p>
            <a:r>
              <a:rPr lang="en-US" sz="3600" dirty="0" smtClean="0">
                <a:solidFill>
                  <a:schemeClr val="accent6">
                    <a:lumMod val="75000"/>
                  </a:schemeClr>
                </a:solidFill>
              </a:rPr>
              <a:t>Our </a:t>
            </a:r>
            <a:r>
              <a:rPr lang="en-US" sz="3600" smtClean="0">
                <a:solidFill>
                  <a:schemeClr val="accent6">
                    <a:lumMod val="75000"/>
                  </a:schemeClr>
                </a:solidFill>
              </a:rPr>
              <a:t>method is based on...</a:t>
            </a:r>
            <a:endParaRPr lang="en-US" sz="3600">
              <a:solidFill>
                <a:schemeClr val="accent6">
                  <a:lumMod val="75000"/>
                </a:schemeClr>
              </a:solidFill>
            </a:endParaRPr>
          </a:p>
        </p:txBody>
      </p:sp>
    </p:spTree>
    <p:extLst>
      <p:ext uri="{BB962C8B-B14F-4D97-AF65-F5344CB8AC3E}">
        <p14:creationId xmlns:p14="http://schemas.microsoft.com/office/powerpoint/2010/main" val="1692787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sp>
        <p:nvSpPr>
          <p:cNvPr id="94" name="TextBox 93"/>
          <p:cNvSpPr txBox="1"/>
          <p:nvPr/>
        </p:nvSpPr>
        <p:spPr>
          <a:xfrm>
            <a:off x="450112" y="152395"/>
            <a:ext cx="847604" cy="369332"/>
          </a:xfrm>
          <a:prstGeom prst="rect">
            <a:avLst/>
          </a:prstGeom>
          <a:noFill/>
        </p:spPr>
        <p:txBody>
          <a:bodyPr wrap="none" rtlCol="0">
            <a:spAutoFit/>
          </a:bodyPr>
          <a:lstStyle/>
          <a:p>
            <a:r>
              <a:rPr lang="en-US" dirty="0" smtClean="0"/>
              <a:t>Gallery</a:t>
            </a:r>
            <a:endParaRPr lang="en-US" dirty="0"/>
          </a:p>
        </p:txBody>
      </p:sp>
    </p:spTree>
    <p:extLst>
      <p:ext uri="{BB962C8B-B14F-4D97-AF65-F5344CB8AC3E}">
        <p14:creationId xmlns:p14="http://schemas.microsoft.com/office/powerpoint/2010/main" val="42334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7421" y="559558"/>
            <a:ext cx="8843749" cy="1774209"/>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sp>
        <p:nvSpPr>
          <p:cNvPr id="94" name="TextBox 93"/>
          <p:cNvSpPr txBox="1"/>
          <p:nvPr/>
        </p:nvSpPr>
        <p:spPr>
          <a:xfrm>
            <a:off x="450112" y="152395"/>
            <a:ext cx="2031518" cy="369332"/>
          </a:xfrm>
          <a:prstGeom prst="rect">
            <a:avLst/>
          </a:prstGeom>
          <a:noFill/>
        </p:spPr>
        <p:txBody>
          <a:bodyPr wrap="none" rtlCol="0">
            <a:spAutoFit/>
          </a:bodyPr>
          <a:lstStyle/>
          <a:p>
            <a:r>
              <a:rPr lang="en-US" dirty="0" smtClean="0"/>
              <a:t>Gallery = Dictionary</a:t>
            </a:r>
            <a:endParaRPr lang="en-US" dirty="0"/>
          </a:p>
        </p:txBody>
      </p:sp>
    </p:spTree>
    <p:extLst>
      <p:ext uri="{BB962C8B-B14F-4D97-AF65-F5344CB8AC3E}">
        <p14:creationId xmlns:p14="http://schemas.microsoft.com/office/powerpoint/2010/main" val="56343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pic>
        <p:nvPicPr>
          <p:cNvPr id="56" name="Picture 5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93" name="TextBox 92"/>
          <p:cNvSpPr txBox="1"/>
          <p:nvPr/>
        </p:nvSpPr>
        <p:spPr>
          <a:xfrm>
            <a:off x="720971" y="6277702"/>
            <a:ext cx="762645" cy="369332"/>
          </a:xfrm>
          <a:prstGeom prst="rect">
            <a:avLst/>
          </a:prstGeom>
          <a:noFill/>
        </p:spPr>
        <p:txBody>
          <a:bodyPr wrap="none" rtlCol="0">
            <a:spAutoFit/>
          </a:bodyPr>
          <a:lstStyle/>
          <a:p>
            <a:r>
              <a:rPr lang="en-US" dirty="0" smtClean="0"/>
              <a:t>Query</a:t>
            </a:r>
            <a:endParaRPr lang="en-US" dirty="0"/>
          </a:p>
        </p:txBody>
      </p:sp>
      <p:grpSp>
        <p:nvGrpSpPr>
          <p:cNvPr id="3" name="Group 2"/>
          <p:cNvGrpSpPr/>
          <p:nvPr/>
        </p:nvGrpSpPr>
        <p:grpSpPr>
          <a:xfrm>
            <a:off x="290566" y="3634420"/>
            <a:ext cx="1616789" cy="937580"/>
            <a:chOff x="290566" y="3634420"/>
            <a:chExt cx="1616789" cy="937580"/>
          </a:xfrm>
        </p:grpSpPr>
        <p:sp>
          <p:nvSpPr>
            <p:cNvPr id="95" name="TextBox 94"/>
            <p:cNvSpPr txBox="1"/>
            <p:nvPr/>
          </p:nvSpPr>
          <p:spPr>
            <a:xfrm>
              <a:off x="290566" y="3634420"/>
              <a:ext cx="1616789" cy="646331"/>
            </a:xfrm>
            <a:prstGeom prst="rect">
              <a:avLst/>
            </a:prstGeom>
            <a:noFill/>
            <a:ln>
              <a:solidFill>
                <a:schemeClr val="bg1">
                  <a:lumMod val="50000"/>
                </a:schemeClr>
              </a:solidFill>
            </a:ln>
          </p:spPr>
          <p:txBody>
            <a:bodyPr wrap="none" rtlCol="0">
              <a:spAutoFit/>
            </a:bodyPr>
            <a:lstStyle/>
            <a:p>
              <a:pPr algn="ctr"/>
              <a:r>
                <a:rPr lang="en-US" dirty="0" smtClean="0"/>
                <a:t>Sparse </a:t>
              </a:r>
            </a:p>
            <a:p>
              <a:pPr algn="ctr"/>
              <a:r>
                <a:rPr lang="en-US" dirty="0" smtClean="0"/>
                <a:t>Representation</a:t>
              </a:r>
              <a:endParaRPr lang="en-US" dirty="0"/>
            </a:p>
          </p:txBody>
        </p:sp>
        <p:cxnSp>
          <p:nvCxnSpPr>
            <p:cNvPr id="116" name="Straight Arrow Connector 115"/>
            <p:cNvCxnSpPr>
              <a:stCxn id="56" idx="0"/>
              <a:endCxn id="95" idx="2"/>
            </p:cNvCxnSpPr>
            <p:nvPr/>
          </p:nvCxnSpPr>
          <p:spPr>
            <a:xfrm flipV="1">
              <a:off x="1098893" y="4280751"/>
              <a:ext cx="68" cy="291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0" name="Rounded Rectangle 59"/>
          <p:cNvSpPr/>
          <p:nvPr/>
        </p:nvSpPr>
        <p:spPr>
          <a:xfrm>
            <a:off x="177421" y="559558"/>
            <a:ext cx="8843749" cy="177420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7" name="TextBox 66"/>
          <p:cNvSpPr txBox="1"/>
          <p:nvPr/>
        </p:nvSpPr>
        <p:spPr>
          <a:xfrm>
            <a:off x="450112" y="152395"/>
            <a:ext cx="2031518" cy="369332"/>
          </a:xfrm>
          <a:prstGeom prst="rect">
            <a:avLst/>
          </a:prstGeom>
          <a:noFill/>
        </p:spPr>
        <p:txBody>
          <a:bodyPr wrap="none" rtlCol="0">
            <a:spAutoFit/>
          </a:bodyPr>
          <a:lstStyle/>
          <a:p>
            <a:r>
              <a:rPr lang="en-US" dirty="0" smtClean="0"/>
              <a:t>Gallery = Dictionary</a:t>
            </a:r>
            <a:endParaRPr lang="en-US" dirty="0"/>
          </a:p>
        </p:txBody>
      </p:sp>
    </p:spTree>
    <p:extLst>
      <p:ext uri="{BB962C8B-B14F-4D97-AF65-F5344CB8AC3E}">
        <p14:creationId xmlns:p14="http://schemas.microsoft.com/office/powerpoint/2010/main" val="5027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pic>
        <p:nvPicPr>
          <p:cNvPr id="56" name="Picture 5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93" name="TextBox 92"/>
          <p:cNvSpPr txBox="1"/>
          <p:nvPr/>
        </p:nvSpPr>
        <p:spPr>
          <a:xfrm>
            <a:off x="720971" y="6277702"/>
            <a:ext cx="762645" cy="369332"/>
          </a:xfrm>
          <a:prstGeom prst="rect">
            <a:avLst/>
          </a:prstGeom>
          <a:noFill/>
        </p:spPr>
        <p:txBody>
          <a:bodyPr wrap="none" rtlCol="0">
            <a:spAutoFit/>
          </a:bodyPr>
          <a:lstStyle/>
          <a:p>
            <a:r>
              <a:rPr lang="en-US" dirty="0" smtClean="0"/>
              <a:t>Query</a:t>
            </a:r>
            <a:endParaRPr lang="en-US" dirty="0"/>
          </a:p>
        </p:txBody>
      </p:sp>
      <p:sp>
        <p:nvSpPr>
          <p:cNvPr id="95" name="TextBox 94"/>
          <p:cNvSpPr txBox="1"/>
          <p:nvPr/>
        </p:nvSpPr>
        <p:spPr>
          <a:xfrm>
            <a:off x="290566" y="3634420"/>
            <a:ext cx="1616789" cy="646331"/>
          </a:xfrm>
          <a:prstGeom prst="rect">
            <a:avLst/>
          </a:prstGeom>
          <a:noFill/>
          <a:ln>
            <a:solidFill>
              <a:schemeClr val="bg1">
                <a:lumMod val="50000"/>
              </a:schemeClr>
            </a:solidFill>
          </a:ln>
        </p:spPr>
        <p:txBody>
          <a:bodyPr wrap="none" rtlCol="0">
            <a:spAutoFit/>
          </a:bodyPr>
          <a:lstStyle/>
          <a:p>
            <a:pPr algn="ctr"/>
            <a:r>
              <a:rPr lang="en-US" dirty="0" smtClean="0"/>
              <a:t>Sparse </a:t>
            </a:r>
          </a:p>
          <a:p>
            <a:pPr algn="ctr"/>
            <a:r>
              <a:rPr lang="en-US" dirty="0" smtClean="0"/>
              <a:t>Representation</a:t>
            </a:r>
            <a:endParaRPr lang="en-US" dirty="0"/>
          </a:p>
        </p:txBody>
      </p:sp>
      <p:cxnSp>
        <p:nvCxnSpPr>
          <p:cNvPr id="116" name="Straight Arrow Connector 115"/>
          <p:cNvCxnSpPr>
            <a:stCxn id="56" idx="0"/>
            <a:endCxn id="95" idx="2"/>
          </p:cNvCxnSpPr>
          <p:nvPr/>
        </p:nvCxnSpPr>
        <p:spPr>
          <a:xfrm flipV="1">
            <a:off x="1098893" y="4280751"/>
            <a:ext cx="68" cy="291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35499" y="2089170"/>
            <a:ext cx="8778240" cy="1548170"/>
            <a:chOff x="235499" y="2089170"/>
            <a:chExt cx="8778240" cy="1548170"/>
          </a:xfrm>
        </p:grpSpPr>
        <p:cxnSp>
          <p:nvCxnSpPr>
            <p:cNvPr id="55" name="Straight Connector 54"/>
            <p:cNvCxnSpPr/>
            <p:nvPr/>
          </p:nvCxnSpPr>
          <p:spPr>
            <a:xfrm>
              <a:off x="235499" y="3226820"/>
              <a:ext cx="8778240" cy="0"/>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endCxn id="76" idx="1"/>
            </p:cNvCxnSpPr>
            <p:nvPr/>
          </p:nvCxnSpPr>
          <p:spPr>
            <a:xfrm flipV="1">
              <a:off x="2351838" y="2667315"/>
              <a:ext cx="0" cy="559505"/>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3269510" y="2180492"/>
              <a:ext cx="0" cy="1042518"/>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7951181" y="2949880"/>
              <a:ext cx="0" cy="274320"/>
            </a:xfrm>
            <a:prstGeom prst="line">
              <a:avLst/>
            </a:prstGeom>
            <a:ln w="666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2239586" y="3115695"/>
              <a:ext cx="228600" cy="209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167507" y="3115695"/>
              <a:ext cx="228600" cy="209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7840056" y="3122045"/>
              <a:ext cx="228600" cy="209550"/>
            </a:xfrm>
            <a:prstGeom prst="ellipse">
              <a:avLst/>
            </a:prstGeom>
            <a:gradFill>
              <a:gsLst>
                <a:gs pos="0">
                  <a:schemeClr val="accent6">
                    <a:lumMod val="60000"/>
                    <a:lumOff val="40000"/>
                  </a:schemeClr>
                </a:gs>
                <a:gs pos="100000">
                  <a:schemeClr val="accent6">
                    <a:lumMod val="75000"/>
                  </a:schemeClr>
                </a:gs>
              </a:gsLst>
            </a:gra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3335878" y="2089170"/>
              <a:ext cx="476412" cy="369332"/>
            </a:xfrm>
            <a:prstGeom prst="rect">
              <a:avLst/>
            </a:prstGeom>
            <a:noFill/>
          </p:spPr>
          <p:txBody>
            <a:bodyPr wrap="none" rtlCol="0">
              <a:spAutoFit/>
            </a:bodyPr>
            <a:lstStyle/>
            <a:p>
              <a:r>
                <a:rPr lang="en-US" dirty="0" smtClean="0"/>
                <a:t>0.6</a:t>
              </a:r>
              <a:endParaRPr lang="en-US" dirty="0"/>
            </a:p>
          </p:txBody>
        </p:sp>
        <p:sp>
          <p:nvSpPr>
            <p:cNvPr id="76" name="TextBox 75"/>
            <p:cNvSpPr txBox="1"/>
            <p:nvPr/>
          </p:nvSpPr>
          <p:spPr>
            <a:xfrm>
              <a:off x="2382155" y="2482649"/>
              <a:ext cx="476412" cy="369332"/>
            </a:xfrm>
            <a:prstGeom prst="rect">
              <a:avLst/>
            </a:prstGeom>
            <a:noFill/>
          </p:spPr>
          <p:txBody>
            <a:bodyPr wrap="none" rtlCol="0">
              <a:spAutoFit/>
            </a:bodyPr>
            <a:lstStyle/>
            <a:p>
              <a:r>
                <a:rPr lang="en-US" dirty="0" smtClean="0"/>
                <a:t>0.3</a:t>
              </a:r>
              <a:endParaRPr lang="en-US" dirty="0"/>
            </a:p>
          </p:txBody>
        </p:sp>
        <p:sp>
          <p:nvSpPr>
            <p:cNvPr id="77" name="TextBox 76"/>
            <p:cNvSpPr txBox="1"/>
            <p:nvPr/>
          </p:nvSpPr>
          <p:spPr>
            <a:xfrm>
              <a:off x="8027382" y="2851362"/>
              <a:ext cx="476412" cy="369332"/>
            </a:xfrm>
            <a:prstGeom prst="rect">
              <a:avLst/>
            </a:prstGeom>
            <a:noFill/>
          </p:spPr>
          <p:txBody>
            <a:bodyPr wrap="none" rtlCol="0">
              <a:spAutoFit/>
            </a:bodyPr>
            <a:lstStyle/>
            <a:p>
              <a:r>
                <a:rPr lang="en-US" dirty="0" smtClean="0"/>
                <a:t>0.1</a:t>
              </a:r>
              <a:endParaRPr lang="en-US" dirty="0"/>
            </a:p>
          </p:txBody>
        </p:sp>
        <p:cxnSp>
          <p:nvCxnSpPr>
            <p:cNvPr id="112" name="Straight Connector 111"/>
            <p:cNvCxnSpPr/>
            <p:nvPr/>
          </p:nvCxnSpPr>
          <p:spPr>
            <a:xfrm flipH="1" flipV="1">
              <a:off x="297711" y="2190307"/>
              <a:ext cx="0" cy="1188913"/>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1108418" y="3454460"/>
              <a:ext cx="68"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450112" y="152395"/>
            <a:ext cx="2031518" cy="369332"/>
          </a:xfrm>
          <a:prstGeom prst="rect">
            <a:avLst/>
          </a:prstGeom>
          <a:noFill/>
        </p:spPr>
        <p:txBody>
          <a:bodyPr wrap="none" rtlCol="0">
            <a:spAutoFit/>
          </a:bodyPr>
          <a:lstStyle/>
          <a:p>
            <a:r>
              <a:rPr lang="en-US" dirty="0" smtClean="0"/>
              <a:t>Gallery = Dictionary</a:t>
            </a:r>
            <a:endParaRPr lang="en-US" dirty="0"/>
          </a:p>
        </p:txBody>
      </p:sp>
    </p:spTree>
    <p:extLst>
      <p:ext uri="{BB962C8B-B14F-4D97-AF65-F5344CB8AC3E}">
        <p14:creationId xmlns:p14="http://schemas.microsoft.com/office/powerpoint/2010/main" val="5027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pic>
        <p:nvPicPr>
          <p:cNvPr id="56" name="Picture 5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93" name="TextBox 92"/>
          <p:cNvSpPr txBox="1"/>
          <p:nvPr/>
        </p:nvSpPr>
        <p:spPr>
          <a:xfrm>
            <a:off x="720971" y="6277702"/>
            <a:ext cx="762645" cy="369332"/>
          </a:xfrm>
          <a:prstGeom prst="rect">
            <a:avLst/>
          </a:prstGeom>
          <a:noFill/>
        </p:spPr>
        <p:txBody>
          <a:bodyPr wrap="none" rtlCol="0">
            <a:spAutoFit/>
          </a:bodyPr>
          <a:lstStyle/>
          <a:p>
            <a:r>
              <a:rPr lang="en-US" dirty="0" smtClean="0"/>
              <a:t>Query</a:t>
            </a:r>
            <a:endParaRPr lang="en-US" dirty="0"/>
          </a:p>
        </p:txBody>
      </p:sp>
      <p:sp>
        <p:nvSpPr>
          <p:cNvPr id="95" name="TextBox 94"/>
          <p:cNvSpPr txBox="1"/>
          <p:nvPr/>
        </p:nvSpPr>
        <p:spPr>
          <a:xfrm>
            <a:off x="290566" y="3634420"/>
            <a:ext cx="1616789" cy="646331"/>
          </a:xfrm>
          <a:prstGeom prst="rect">
            <a:avLst/>
          </a:prstGeom>
          <a:noFill/>
          <a:ln>
            <a:solidFill>
              <a:schemeClr val="bg1">
                <a:lumMod val="50000"/>
              </a:schemeClr>
            </a:solidFill>
          </a:ln>
        </p:spPr>
        <p:txBody>
          <a:bodyPr wrap="none" rtlCol="0">
            <a:spAutoFit/>
          </a:bodyPr>
          <a:lstStyle/>
          <a:p>
            <a:pPr algn="ctr"/>
            <a:r>
              <a:rPr lang="en-US" dirty="0" smtClean="0"/>
              <a:t>Sparse </a:t>
            </a:r>
          </a:p>
          <a:p>
            <a:pPr algn="ctr"/>
            <a:r>
              <a:rPr lang="en-US" dirty="0" smtClean="0"/>
              <a:t>Representation</a:t>
            </a:r>
            <a:endParaRPr lang="en-US" dirty="0"/>
          </a:p>
        </p:txBody>
      </p:sp>
      <p:cxnSp>
        <p:nvCxnSpPr>
          <p:cNvPr id="116" name="Straight Arrow Connector 115"/>
          <p:cNvCxnSpPr>
            <a:stCxn id="56" idx="0"/>
            <a:endCxn id="95" idx="2"/>
          </p:cNvCxnSpPr>
          <p:nvPr/>
        </p:nvCxnSpPr>
        <p:spPr>
          <a:xfrm flipV="1">
            <a:off x="1098893" y="4280751"/>
            <a:ext cx="68" cy="291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35499" y="2089170"/>
            <a:ext cx="8778240" cy="1548170"/>
            <a:chOff x="235499" y="2089170"/>
            <a:chExt cx="8778240" cy="1548170"/>
          </a:xfrm>
        </p:grpSpPr>
        <p:cxnSp>
          <p:nvCxnSpPr>
            <p:cNvPr id="55" name="Straight Connector 54"/>
            <p:cNvCxnSpPr/>
            <p:nvPr/>
          </p:nvCxnSpPr>
          <p:spPr>
            <a:xfrm>
              <a:off x="235499" y="3226820"/>
              <a:ext cx="8778240" cy="0"/>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endCxn id="76" idx="1"/>
            </p:cNvCxnSpPr>
            <p:nvPr/>
          </p:nvCxnSpPr>
          <p:spPr>
            <a:xfrm flipV="1">
              <a:off x="2351838" y="2667315"/>
              <a:ext cx="0" cy="559505"/>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3269510" y="2180492"/>
              <a:ext cx="0" cy="1042518"/>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7951181" y="2949880"/>
              <a:ext cx="0" cy="274320"/>
            </a:xfrm>
            <a:prstGeom prst="line">
              <a:avLst/>
            </a:prstGeom>
            <a:ln w="666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2239586" y="3115695"/>
              <a:ext cx="228600" cy="209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167507" y="3115695"/>
              <a:ext cx="228600" cy="209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7840056" y="3122045"/>
              <a:ext cx="228600" cy="209550"/>
            </a:xfrm>
            <a:prstGeom prst="ellipse">
              <a:avLst/>
            </a:prstGeom>
            <a:gradFill>
              <a:gsLst>
                <a:gs pos="0">
                  <a:schemeClr val="accent6">
                    <a:lumMod val="60000"/>
                    <a:lumOff val="40000"/>
                  </a:schemeClr>
                </a:gs>
                <a:gs pos="100000">
                  <a:schemeClr val="accent6">
                    <a:lumMod val="75000"/>
                  </a:schemeClr>
                </a:gs>
              </a:gsLst>
            </a:gra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3335878" y="2089170"/>
              <a:ext cx="476412" cy="369332"/>
            </a:xfrm>
            <a:prstGeom prst="rect">
              <a:avLst/>
            </a:prstGeom>
            <a:noFill/>
          </p:spPr>
          <p:txBody>
            <a:bodyPr wrap="none" rtlCol="0">
              <a:spAutoFit/>
            </a:bodyPr>
            <a:lstStyle/>
            <a:p>
              <a:r>
                <a:rPr lang="en-US" dirty="0" smtClean="0"/>
                <a:t>0.6</a:t>
              </a:r>
              <a:endParaRPr lang="en-US" dirty="0"/>
            </a:p>
          </p:txBody>
        </p:sp>
        <p:sp>
          <p:nvSpPr>
            <p:cNvPr id="76" name="TextBox 75"/>
            <p:cNvSpPr txBox="1"/>
            <p:nvPr/>
          </p:nvSpPr>
          <p:spPr>
            <a:xfrm>
              <a:off x="2382155" y="2482649"/>
              <a:ext cx="476412" cy="369332"/>
            </a:xfrm>
            <a:prstGeom prst="rect">
              <a:avLst/>
            </a:prstGeom>
            <a:noFill/>
          </p:spPr>
          <p:txBody>
            <a:bodyPr wrap="none" rtlCol="0">
              <a:spAutoFit/>
            </a:bodyPr>
            <a:lstStyle/>
            <a:p>
              <a:r>
                <a:rPr lang="en-US" dirty="0" smtClean="0"/>
                <a:t>0.3</a:t>
              </a:r>
              <a:endParaRPr lang="en-US" dirty="0"/>
            </a:p>
          </p:txBody>
        </p:sp>
        <p:sp>
          <p:nvSpPr>
            <p:cNvPr id="77" name="TextBox 76"/>
            <p:cNvSpPr txBox="1"/>
            <p:nvPr/>
          </p:nvSpPr>
          <p:spPr>
            <a:xfrm>
              <a:off x="8027382" y="2851362"/>
              <a:ext cx="476412" cy="369332"/>
            </a:xfrm>
            <a:prstGeom prst="rect">
              <a:avLst/>
            </a:prstGeom>
            <a:noFill/>
          </p:spPr>
          <p:txBody>
            <a:bodyPr wrap="none" rtlCol="0">
              <a:spAutoFit/>
            </a:bodyPr>
            <a:lstStyle/>
            <a:p>
              <a:r>
                <a:rPr lang="en-US" dirty="0" smtClean="0"/>
                <a:t>0.1</a:t>
              </a:r>
              <a:endParaRPr lang="en-US" dirty="0"/>
            </a:p>
          </p:txBody>
        </p:sp>
        <p:cxnSp>
          <p:nvCxnSpPr>
            <p:cNvPr id="112" name="Straight Connector 111"/>
            <p:cNvCxnSpPr/>
            <p:nvPr/>
          </p:nvCxnSpPr>
          <p:spPr>
            <a:xfrm flipH="1" flipV="1">
              <a:off x="297711" y="2190307"/>
              <a:ext cx="0" cy="1188913"/>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1108418" y="3454460"/>
              <a:ext cx="68"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450112" y="152395"/>
            <a:ext cx="2031518" cy="369332"/>
          </a:xfrm>
          <a:prstGeom prst="rect">
            <a:avLst/>
          </a:prstGeom>
          <a:noFill/>
        </p:spPr>
        <p:txBody>
          <a:bodyPr wrap="none" rtlCol="0">
            <a:spAutoFit/>
          </a:bodyPr>
          <a:lstStyle/>
          <a:p>
            <a:r>
              <a:rPr lang="en-US" dirty="0" smtClean="0"/>
              <a:t>Gallery = Dictionary</a:t>
            </a:r>
            <a:endParaRPr lang="en-US" dirty="0"/>
          </a:p>
        </p:txBody>
      </p:sp>
    </p:spTree>
    <p:extLst>
      <p:ext uri="{BB962C8B-B14F-4D97-AF65-F5344CB8AC3E}">
        <p14:creationId xmlns:p14="http://schemas.microsoft.com/office/powerpoint/2010/main" val="296618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235499" y="3226820"/>
            <a:ext cx="8778240" cy="0"/>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cxnSp>
        <p:nvCxnSpPr>
          <p:cNvPr id="61" name="Straight Connector 60"/>
          <p:cNvCxnSpPr>
            <a:endCxn id="76" idx="1"/>
          </p:cNvCxnSpPr>
          <p:nvPr/>
        </p:nvCxnSpPr>
        <p:spPr>
          <a:xfrm flipV="1">
            <a:off x="2351838" y="2667315"/>
            <a:ext cx="0" cy="559505"/>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flipV="1">
            <a:off x="3269510" y="2180492"/>
            <a:ext cx="0" cy="1042518"/>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7951181" y="2949880"/>
            <a:ext cx="0" cy="274320"/>
          </a:xfrm>
          <a:prstGeom prst="line">
            <a:avLst/>
          </a:prstGeom>
          <a:ln w="666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2239586" y="3115695"/>
            <a:ext cx="228600" cy="209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167507" y="3115695"/>
            <a:ext cx="228600" cy="2095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7840056" y="3122045"/>
            <a:ext cx="228600" cy="209550"/>
          </a:xfrm>
          <a:prstGeom prst="ellipse">
            <a:avLst/>
          </a:prstGeom>
          <a:gradFill>
            <a:gsLst>
              <a:gs pos="0">
                <a:schemeClr val="accent6">
                  <a:lumMod val="60000"/>
                  <a:lumOff val="40000"/>
                </a:schemeClr>
              </a:gs>
              <a:gs pos="100000">
                <a:schemeClr val="accent6">
                  <a:lumMod val="75000"/>
                </a:schemeClr>
              </a:gs>
            </a:gsLst>
          </a:gra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3335878" y="2089170"/>
            <a:ext cx="476412" cy="369332"/>
          </a:xfrm>
          <a:prstGeom prst="rect">
            <a:avLst/>
          </a:prstGeom>
          <a:noFill/>
        </p:spPr>
        <p:txBody>
          <a:bodyPr wrap="none" rtlCol="0">
            <a:spAutoFit/>
          </a:bodyPr>
          <a:lstStyle/>
          <a:p>
            <a:r>
              <a:rPr lang="en-US" dirty="0" smtClean="0"/>
              <a:t>0.6</a:t>
            </a:r>
            <a:endParaRPr lang="en-US" dirty="0"/>
          </a:p>
        </p:txBody>
      </p:sp>
      <p:sp>
        <p:nvSpPr>
          <p:cNvPr id="76" name="TextBox 75"/>
          <p:cNvSpPr txBox="1"/>
          <p:nvPr/>
        </p:nvSpPr>
        <p:spPr>
          <a:xfrm>
            <a:off x="2382155" y="2482649"/>
            <a:ext cx="476412" cy="369332"/>
          </a:xfrm>
          <a:prstGeom prst="rect">
            <a:avLst/>
          </a:prstGeom>
          <a:noFill/>
        </p:spPr>
        <p:txBody>
          <a:bodyPr wrap="none" rtlCol="0">
            <a:spAutoFit/>
          </a:bodyPr>
          <a:lstStyle/>
          <a:p>
            <a:r>
              <a:rPr lang="en-US" dirty="0" smtClean="0"/>
              <a:t>0.3</a:t>
            </a:r>
            <a:endParaRPr lang="en-US" dirty="0"/>
          </a:p>
        </p:txBody>
      </p:sp>
      <p:sp>
        <p:nvSpPr>
          <p:cNvPr id="77" name="TextBox 76"/>
          <p:cNvSpPr txBox="1"/>
          <p:nvPr/>
        </p:nvSpPr>
        <p:spPr>
          <a:xfrm>
            <a:off x="8027382" y="2851362"/>
            <a:ext cx="476412" cy="369332"/>
          </a:xfrm>
          <a:prstGeom prst="rect">
            <a:avLst/>
          </a:prstGeom>
          <a:noFill/>
        </p:spPr>
        <p:txBody>
          <a:bodyPr wrap="none" rtlCol="0">
            <a:spAutoFit/>
          </a:bodyPr>
          <a:lstStyle/>
          <a:p>
            <a:r>
              <a:rPr lang="en-US" dirty="0" smtClean="0"/>
              <a:t>0.1</a:t>
            </a:r>
            <a:endParaRPr lang="en-US" dirty="0"/>
          </a:p>
        </p:txBody>
      </p:sp>
      <p:sp>
        <p:nvSpPr>
          <p:cNvPr id="93" name="TextBox 92"/>
          <p:cNvSpPr txBox="1"/>
          <p:nvPr/>
        </p:nvSpPr>
        <p:spPr>
          <a:xfrm>
            <a:off x="720971" y="6277702"/>
            <a:ext cx="762645" cy="369332"/>
          </a:xfrm>
          <a:prstGeom prst="rect">
            <a:avLst/>
          </a:prstGeom>
          <a:noFill/>
        </p:spPr>
        <p:txBody>
          <a:bodyPr wrap="none" rtlCol="0">
            <a:spAutoFit/>
          </a:bodyPr>
          <a:lstStyle/>
          <a:p>
            <a:r>
              <a:rPr lang="en-US" dirty="0" smtClean="0"/>
              <a:t>Query</a:t>
            </a:r>
            <a:endParaRPr lang="en-US" dirty="0"/>
          </a:p>
        </p:txBody>
      </p:sp>
      <p:sp>
        <p:nvSpPr>
          <p:cNvPr id="95" name="TextBox 94"/>
          <p:cNvSpPr txBox="1"/>
          <p:nvPr/>
        </p:nvSpPr>
        <p:spPr>
          <a:xfrm>
            <a:off x="290566" y="3634420"/>
            <a:ext cx="1616789" cy="646331"/>
          </a:xfrm>
          <a:prstGeom prst="rect">
            <a:avLst/>
          </a:prstGeom>
          <a:noFill/>
          <a:ln>
            <a:solidFill>
              <a:schemeClr val="bg1">
                <a:lumMod val="50000"/>
              </a:schemeClr>
            </a:solidFill>
          </a:ln>
        </p:spPr>
        <p:txBody>
          <a:bodyPr wrap="none" rtlCol="0">
            <a:spAutoFit/>
          </a:bodyPr>
          <a:lstStyle/>
          <a:p>
            <a:pPr algn="ctr"/>
            <a:r>
              <a:rPr lang="en-US" dirty="0" smtClean="0"/>
              <a:t>Sparse </a:t>
            </a:r>
          </a:p>
          <a:p>
            <a:pPr algn="ctr"/>
            <a:r>
              <a:rPr lang="en-US" dirty="0" smtClean="0"/>
              <a:t>Representation</a:t>
            </a:r>
            <a:endParaRPr lang="en-US" dirty="0"/>
          </a:p>
        </p:txBody>
      </p:sp>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03" y="4572000"/>
            <a:ext cx="1143000" cy="1662547"/>
          </a:xfrm>
          <a:prstGeom prst="rect">
            <a:avLst/>
          </a:prstGeom>
          <a:solidFill>
            <a:srgbClr val="FFFFFF">
              <a:shade val="85000"/>
            </a:srgbClr>
          </a:solidFill>
          <a:ln w="635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002" y="4572000"/>
            <a:ext cx="1141566" cy="1660460"/>
          </a:xfrm>
          <a:prstGeom prst="rect">
            <a:avLst/>
          </a:prstGeom>
          <a:ln w="63500">
            <a:solidFill>
              <a:schemeClr val="accent1">
                <a:lumMod val="60000"/>
                <a:lumOff val="40000"/>
              </a:schemeClr>
            </a:solidFill>
          </a:ln>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288" y="4572000"/>
            <a:ext cx="1141566" cy="1660460"/>
          </a:xfrm>
          <a:prstGeom prst="rect">
            <a:avLst/>
          </a:prstGeom>
          <a:ln w="63500">
            <a:solidFill>
              <a:schemeClr val="accent1">
                <a:lumMod val="60000"/>
                <a:lumOff val="40000"/>
              </a:schemeClr>
            </a:solidFill>
          </a:ln>
        </p:spPr>
      </p:pic>
      <p:cxnSp>
        <p:nvCxnSpPr>
          <p:cNvPr id="112" name="Straight Connector 111"/>
          <p:cNvCxnSpPr/>
          <p:nvPr/>
        </p:nvCxnSpPr>
        <p:spPr>
          <a:xfrm flipH="1" flipV="1">
            <a:off x="297711" y="2190307"/>
            <a:ext cx="0" cy="1188913"/>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56" idx="0"/>
            <a:endCxn id="95" idx="2"/>
          </p:cNvCxnSpPr>
          <p:nvPr/>
        </p:nvCxnSpPr>
        <p:spPr>
          <a:xfrm flipV="1">
            <a:off x="1098893" y="4280751"/>
            <a:ext cx="68" cy="291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V="1">
            <a:off x="1108418" y="3454460"/>
            <a:ext cx="68"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0" name="Picture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3" name="Picture 7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2" name="Right Brace 81"/>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3" name="Right Brace 82"/>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5" name="Picture 8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6" name="Picture 8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7" name="Picture 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8" name="Picture 8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9" name="Picture 8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0" name="Picture 8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2" name="Picture 9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7" name="Picture 9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8" name="TextBox 97"/>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99" name="Right Brace 98"/>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0" name="Right Brace 99"/>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01" name="Picture 10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 name="Picture 10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 name="Picture 10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6" name="Right Brace 105"/>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9" name="TextBox 108"/>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sp>
        <p:nvSpPr>
          <p:cNvPr id="110" name="TextBox 109"/>
          <p:cNvSpPr txBox="1"/>
          <p:nvPr/>
        </p:nvSpPr>
        <p:spPr>
          <a:xfrm>
            <a:off x="450112" y="152395"/>
            <a:ext cx="847604" cy="369332"/>
          </a:xfrm>
          <a:prstGeom prst="rect">
            <a:avLst/>
          </a:prstGeom>
          <a:noFill/>
        </p:spPr>
        <p:txBody>
          <a:bodyPr wrap="none" rtlCol="0">
            <a:spAutoFit/>
          </a:bodyPr>
          <a:lstStyle/>
          <a:p>
            <a:r>
              <a:rPr lang="en-US" dirty="0" smtClean="0"/>
              <a:t>Gallery</a:t>
            </a:r>
            <a:endParaRPr lang="en-US" dirty="0"/>
          </a:p>
        </p:txBody>
      </p:sp>
      <p:sp>
        <p:nvSpPr>
          <p:cNvPr id="111" name="TextBox 110"/>
          <p:cNvSpPr txBox="1"/>
          <p:nvPr/>
        </p:nvSpPr>
        <p:spPr>
          <a:xfrm>
            <a:off x="2227006" y="5220932"/>
            <a:ext cx="5238935" cy="369332"/>
          </a:xfrm>
          <a:prstGeom prst="rect">
            <a:avLst/>
          </a:prstGeom>
          <a:noFill/>
        </p:spPr>
        <p:txBody>
          <a:bodyPr wrap="none" rtlCol="0">
            <a:spAutoFit/>
          </a:bodyPr>
          <a:lstStyle/>
          <a:p>
            <a:r>
              <a:rPr lang="en-US" dirty="0" smtClean="0"/>
              <a:t>0.3                                        0.6                                       0.1</a:t>
            </a:r>
            <a:endParaRPr lang="en-US" dirty="0"/>
          </a:p>
        </p:txBody>
      </p:sp>
      <p:sp>
        <p:nvSpPr>
          <p:cNvPr id="113" name="Freeform 112"/>
          <p:cNvSpPr/>
          <p:nvPr/>
        </p:nvSpPr>
        <p:spPr>
          <a:xfrm>
            <a:off x="1885985" y="53008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4" name="Freeform 113"/>
          <p:cNvSpPr/>
          <p:nvPr/>
        </p:nvSpPr>
        <p:spPr>
          <a:xfrm>
            <a:off x="1890059" y="54532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5" name="TextBox 114"/>
          <p:cNvSpPr txBox="1"/>
          <p:nvPr/>
        </p:nvSpPr>
        <p:spPr>
          <a:xfrm>
            <a:off x="1681937" y="4838700"/>
            <a:ext cx="5415265" cy="1107996"/>
          </a:xfrm>
          <a:prstGeom prst="rect">
            <a:avLst/>
          </a:prstGeom>
          <a:noFill/>
        </p:spPr>
        <p:txBody>
          <a:bodyPr wrap="none" rtlCol="0">
            <a:spAutoFit/>
          </a:bodyPr>
          <a:lstStyle/>
          <a:p>
            <a:r>
              <a:rPr lang="en-US" sz="6600" dirty="0"/>
              <a:t> </a:t>
            </a:r>
            <a:r>
              <a:rPr lang="en-US" sz="6600" dirty="0" smtClean="0"/>
              <a:t>           +          +</a:t>
            </a:r>
            <a:endParaRPr lang="en-US" sz="6600" dirty="0"/>
          </a:p>
        </p:txBody>
      </p:sp>
      <p:grpSp>
        <p:nvGrpSpPr>
          <p:cNvPr id="6" name="Group 5"/>
          <p:cNvGrpSpPr/>
          <p:nvPr/>
        </p:nvGrpSpPr>
        <p:grpSpPr>
          <a:xfrm>
            <a:off x="2351837" y="1945820"/>
            <a:ext cx="5602519" cy="2672655"/>
            <a:chOff x="2351837" y="1945820"/>
            <a:chExt cx="5602519" cy="2672655"/>
          </a:xfrm>
        </p:grpSpPr>
        <p:cxnSp>
          <p:nvCxnSpPr>
            <p:cNvPr id="65" name="Elbow Connector 64"/>
            <p:cNvCxnSpPr>
              <a:endCxn id="107" idx="0"/>
            </p:cNvCxnSpPr>
            <p:nvPr/>
          </p:nvCxnSpPr>
          <p:spPr>
            <a:xfrm rot="16200000" flipH="1">
              <a:off x="1533721" y="2763936"/>
              <a:ext cx="2626180" cy="989947"/>
            </a:xfrm>
            <a:prstGeom prst="bentConnector3">
              <a:avLst>
                <a:gd name="adj1" fmla="val 84045"/>
              </a:avLst>
            </a:prstGeom>
            <a:ln w="12700">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9" name="Elbow Connector 68"/>
            <p:cNvCxnSpPr/>
            <p:nvPr/>
          </p:nvCxnSpPr>
          <p:spPr>
            <a:xfrm rot="5400000">
              <a:off x="6639730" y="3303848"/>
              <a:ext cx="2628000" cy="1253"/>
            </a:xfrm>
            <a:prstGeom prst="bentConnector3">
              <a:avLst>
                <a:gd name="adj1" fmla="val 50000"/>
              </a:avLst>
            </a:prstGeom>
            <a:ln w="12700">
              <a:solidFill>
                <a:schemeClr val="accent6">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0" name="Elbow Connector 69"/>
            <p:cNvCxnSpPr>
              <a:endCxn id="108" idx="0"/>
            </p:cNvCxnSpPr>
            <p:nvPr/>
          </p:nvCxnSpPr>
          <p:spPr>
            <a:xfrm rot="16200000" flipH="1">
              <a:off x="3138701" y="2076629"/>
              <a:ext cx="2626179" cy="2364561"/>
            </a:xfrm>
            <a:prstGeom prst="bentConnector3">
              <a:avLst>
                <a:gd name="adj1" fmla="val 70891"/>
              </a:avLst>
            </a:prstGeom>
            <a:ln w="12700">
              <a:prstDash val="dash"/>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30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57" name="TextBox 56"/>
          <p:cNvSpPr txBox="1"/>
          <p:nvPr/>
        </p:nvSpPr>
        <p:spPr>
          <a:xfrm>
            <a:off x="1681937" y="4838700"/>
            <a:ext cx="5415265" cy="1107996"/>
          </a:xfrm>
          <a:prstGeom prst="rect">
            <a:avLst/>
          </a:prstGeom>
          <a:noFill/>
        </p:spPr>
        <p:txBody>
          <a:bodyPr wrap="none" rtlCol="0">
            <a:spAutoFit/>
          </a:bodyPr>
          <a:lstStyle/>
          <a:p>
            <a:r>
              <a:rPr lang="en-US" sz="6600" dirty="0"/>
              <a:t> </a:t>
            </a:r>
            <a:r>
              <a:rPr lang="en-US" sz="6600" dirty="0" smtClean="0"/>
              <a:t>           +          +</a:t>
            </a:r>
            <a:endParaRPr lang="en-US" sz="6600" dirty="0"/>
          </a:p>
        </p:txBody>
      </p:sp>
      <p:sp>
        <p:nvSpPr>
          <p:cNvPr id="74" name="TextBox 73"/>
          <p:cNvSpPr txBox="1"/>
          <p:nvPr/>
        </p:nvSpPr>
        <p:spPr>
          <a:xfrm>
            <a:off x="2227006" y="5220932"/>
            <a:ext cx="5238935" cy="369332"/>
          </a:xfrm>
          <a:prstGeom prst="rect">
            <a:avLst/>
          </a:prstGeom>
          <a:noFill/>
        </p:spPr>
        <p:txBody>
          <a:bodyPr wrap="none" rtlCol="0">
            <a:spAutoFit/>
          </a:bodyPr>
          <a:lstStyle/>
          <a:p>
            <a:r>
              <a:rPr lang="en-US" dirty="0" smtClean="0"/>
              <a:t>0.3                                        0.6                                       0.1</a:t>
            </a:r>
            <a:endParaRPr lang="en-US" dirty="0"/>
          </a:p>
        </p:txBody>
      </p:sp>
      <p:sp>
        <p:nvSpPr>
          <p:cNvPr id="93" name="TextBox 92"/>
          <p:cNvSpPr txBox="1"/>
          <p:nvPr/>
        </p:nvSpPr>
        <p:spPr>
          <a:xfrm>
            <a:off x="720971" y="6277702"/>
            <a:ext cx="762645" cy="369332"/>
          </a:xfrm>
          <a:prstGeom prst="rect">
            <a:avLst/>
          </a:prstGeom>
          <a:noFill/>
        </p:spPr>
        <p:txBody>
          <a:bodyPr wrap="none" rtlCol="0">
            <a:spAutoFit/>
          </a:bodyPr>
          <a:lstStyle/>
          <a:p>
            <a:r>
              <a:rPr lang="en-US" dirty="0" smtClean="0"/>
              <a:t>Query</a:t>
            </a:r>
            <a:endParaRPr lang="en-US" dirty="0"/>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1" name="Picture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8" name="Picture 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9" name="Picture 7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0" name="Picture 7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1" name="Picture 8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2" name="Right Brace 81"/>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3" name="Right Brace 82"/>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84" name="Picture 8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5" name="Picture 8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6" name="Picture 8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7" name="Picture 8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8" name="Picture 8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9" name="Picture 8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0" name="Picture 8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1" name="Picture 9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2" name="Picture 9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7" name="Picture 9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8" name="TextBox 97"/>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99" name="Right Brace 98"/>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0" name="Right Brace 99"/>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01" name="Picture 10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2" name="Picture 10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3" name="Picture 10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6" name="Right Brace 105"/>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9" name="TextBox 108"/>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sp>
        <p:nvSpPr>
          <p:cNvPr id="110" name="TextBox 109"/>
          <p:cNvSpPr txBox="1"/>
          <p:nvPr/>
        </p:nvSpPr>
        <p:spPr>
          <a:xfrm>
            <a:off x="450112" y="152395"/>
            <a:ext cx="847604" cy="369332"/>
          </a:xfrm>
          <a:prstGeom prst="rect">
            <a:avLst/>
          </a:prstGeom>
          <a:noFill/>
        </p:spPr>
        <p:txBody>
          <a:bodyPr wrap="none" rtlCol="0">
            <a:spAutoFit/>
          </a:bodyPr>
          <a:lstStyle/>
          <a:p>
            <a:r>
              <a:rPr lang="en-US" dirty="0" smtClean="0"/>
              <a:t>Gallery</a:t>
            </a:r>
            <a:endParaRPr lang="en-US" dirty="0"/>
          </a:p>
        </p:txBody>
      </p:sp>
      <p:sp>
        <p:nvSpPr>
          <p:cNvPr id="94" name="TextBox 93"/>
          <p:cNvSpPr txBox="1"/>
          <p:nvPr/>
        </p:nvSpPr>
        <p:spPr>
          <a:xfrm>
            <a:off x="407212" y="3077300"/>
            <a:ext cx="8069710" cy="369332"/>
          </a:xfrm>
          <a:prstGeom prst="rect">
            <a:avLst/>
          </a:prstGeom>
          <a:noFill/>
        </p:spPr>
        <p:txBody>
          <a:bodyPr wrap="none" rtlCol="0">
            <a:spAutoFit/>
          </a:bodyPr>
          <a:lstStyle/>
          <a:p>
            <a:r>
              <a:rPr lang="en-US" dirty="0" smtClean="0"/>
              <a:t>The query image is represented as a linear combination of few images of the gallery.</a:t>
            </a:r>
            <a:endParaRPr lang="en-US" dirty="0"/>
          </a:p>
        </p:txBody>
      </p:sp>
      <p:sp>
        <p:nvSpPr>
          <p:cNvPr id="2" name="Freeform 1"/>
          <p:cNvSpPr/>
          <p:nvPr/>
        </p:nvSpPr>
        <p:spPr>
          <a:xfrm>
            <a:off x="1885985" y="53008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1" name="Freeform 110"/>
          <p:cNvSpPr/>
          <p:nvPr/>
        </p:nvSpPr>
        <p:spPr>
          <a:xfrm>
            <a:off x="1890059" y="54532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13" name="Picture 11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81603" y="4572000"/>
            <a:ext cx="1143000" cy="1662547"/>
          </a:xfrm>
          <a:prstGeom prst="rect">
            <a:avLst/>
          </a:prstGeom>
          <a:solidFill>
            <a:srgbClr val="FFFFFF">
              <a:shade val="85000"/>
            </a:srgbClr>
          </a:solidFill>
          <a:ln w="635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4" name="Picture 1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71002" y="4572000"/>
            <a:ext cx="1141566" cy="1660460"/>
          </a:xfrm>
          <a:prstGeom prst="rect">
            <a:avLst/>
          </a:prstGeom>
          <a:ln w="63500">
            <a:solidFill>
              <a:schemeClr val="accent1">
                <a:lumMod val="60000"/>
                <a:lumOff val="40000"/>
              </a:schemeClr>
            </a:solidFill>
          </a:ln>
        </p:spPr>
      </p:pic>
      <p:pic>
        <p:nvPicPr>
          <p:cNvPr id="115" name="Picture 1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63288" y="4572000"/>
            <a:ext cx="1141566" cy="1660460"/>
          </a:xfrm>
          <a:prstGeom prst="rect">
            <a:avLst/>
          </a:prstGeom>
          <a:ln w="63500">
            <a:solidFill>
              <a:schemeClr val="accent1">
                <a:lumMod val="60000"/>
                <a:lumOff val="40000"/>
              </a:schemeClr>
            </a:solidFill>
          </a:ln>
        </p:spPr>
      </p:pic>
    </p:spTree>
    <p:extLst>
      <p:ext uri="{BB962C8B-B14F-4D97-AF65-F5344CB8AC3E}">
        <p14:creationId xmlns:p14="http://schemas.microsoft.com/office/powerpoint/2010/main" val="687877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8110" y="4572000"/>
            <a:ext cx="7996493" cy="2075034"/>
            <a:chOff x="528110" y="4572000"/>
            <a:chExt cx="7996493" cy="2075034"/>
          </a:xfrm>
        </p:grpSpPr>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49" name="TextBox 48"/>
            <p:cNvSpPr txBox="1"/>
            <p:nvPr/>
          </p:nvSpPr>
          <p:spPr>
            <a:xfrm>
              <a:off x="1681937" y="4838700"/>
              <a:ext cx="5415265" cy="1107996"/>
            </a:xfrm>
            <a:prstGeom prst="rect">
              <a:avLst/>
            </a:prstGeom>
            <a:noFill/>
          </p:spPr>
          <p:txBody>
            <a:bodyPr wrap="none" rtlCol="0">
              <a:spAutoFit/>
            </a:bodyPr>
            <a:lstStyle/>
            <a:p>
              <a:r>
                <a:rPr lang="en-US" sz="6600" dirty="0"/>
                <a:t> </a:t>
              </a:r>
              <a:r>
                <a:rPr lang="en-US" sz="6600" dirty="0" smtClean="0"/>
                <a:t>           +          +</a:t>
              </a:r>
              <a:endParaRPr lang="en-US" sz="6600" dirty="0"/>
            </a:p>
          </p:txBody>
        </p:sp>
        <p:sp>
          <p:nvSpPr>
            <p:cNvPr id="50" name="TextBox 49"/>
            <p:cNvSpPr txBox="1"/>
            <p:nvPr/>
          </p:nvSpPr>
          <p:spPr>
            <a:xfrm>
              <a:off x="2227006" y="5220932"/>
              <a:ext cx="5238935" cy="369332"/>
            </a:xfrm>
            <a:prstGeom prst="rect">
              <a:avLst/>
            </a:prstGeom>
            <a:noFill/>
          </p:spPr>
          <p:txBody>
            <a:bodyPr wrap="none" rtlCol="0">
              <a:spAutoFit/>
            </a:bodyPr>
            <a:lstStyle/>
            <a:p>
              <a:r>
                <a:rPr lang="en-US" dirty="0" smtClean="0"/>
                <a:t>0.3                                        0.6                                       0.1</a:t>
              </a:r>
              <a:endParaRPr lang="en-US" dirty="0"/>
            </a:p>
          </p:txBody>
        </p:sp>
        <p:sp>
          <p:nvSpPr>
            <p:cNvPr id="51" name="TextBox 50"/>
            <p:cNvSpPr txBox="1"/>
            <p:nvPr/>
          </p:nvSpPr>
          <p:spPr>
            <a:xfrm>
              <a:off x="720971" y="6277702"/>
              <a:ext cx="762645" cy="369332"/>
            </a:xfrm>
            <a:prstGeom prst="rect">
              <a:avLst/>
            </a:prstGeom>
            <a:noFill/>
          </p:spPr>
          <p:txBody>
            <a:bodyPr wrap="none" rtlCol="0">
              <a:spAutoFit/>
            </a:bodyPr>
            <a:lstStyle/>
            <a:p>
              <a:r>
                <a:rPr lang="en-US" dirty="0" smtClean="0"/>
                <a:t>Query</a:t>
              </a:r>
              <a:endParaRPr lang="en-US" dirty="0"/>
            </a:p>
          </p:txBody>
        </p:sp>
        <p:sp>
          <p:nvSpPr>
            <p:cNvPr id="52" name="Freeform 51"/>
            <p:cNvSpPr/>
            <p:nvPr/>
          </p:nvSpPr>
          <p:spPr>
            <a:xfrm>
              <a:off x="1885985" y="53008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3" name="Freeform 52"/>
            <p:cNvSpPr/>
            <p:nvPr/>
          </p:nvSpPr>
          <p:spPr>
            <a:xfrm>
              <a:off x="1890059" y="54532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03" y="4572000"/>
              <a:ext cx="1143000" cy="1662547"/>
            </a:xfrm>
            <a:prstGeom prst="rect">
              <a:avLst/>
            </a:prstGeom>
            <a:solidFill>
              <a:srgbClr val="FFFFFF">
                <a:shade val="85000"/>
              </a:srgbClr>
            </a:solidFill>
            <a:ln w="635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002" y="4572000"/>
              <a:ext cx="1141566" cy="1660460"/>
            </a:xfrm>
            <a:prstGeom prst="rect">
              <a:avLst/>
            </a:prstGeom>
            <a:ln w="63500">
              <a:solidFill>
                <a:schemeClr val="accent1">
                  <a:lumMod val="60000"/>
                  <a:lumOff val="40000"/>
                </a:schemeClr>
              </a:solidFill>
            </a:ln>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288" y="4572000"/>
              <a:ext cx="1141566" cy="1660460"/>
            </a:xfrm>
            <a:prstGeom prst="rect">
              <a:avLst/>
            </a:prstGeom>
            <a:ln w="63500">
              <a:solidFill>
                <a:schemeClr val="accent1">
                  <a:lumMod val="60000"/>
                  <a:lumOff val="40000"/>
                </a:schemeClr>
              </a:solidFill>
            </a:ln>
          </p:spPr>
        </p:pic>
      </p:grpSp>
    </p:spTree>
    <p:extLst>
      <p:ext uri="{BB962C8B-B14F-4D97-AF65-F5344CB8AC3E}">
        <p14:creationId xmlns:p14="http://schemas.microsoft.com/office/powerpoint/2010/main" val="3596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4.07407E-6 L -0.00087 -0.59305 " pathEditMode="relative" rAng="0" ptsTypes="AA">
                                      <p:cBhvr>
                                        <p:cTn id="6" dur="2000" fill="hold"/>
                                        <p:tgtEl>
                                          <p:spTgt spid="3"/>
                                        </p:tgtEl>
                                        <p:attrNameLst>
                                          <p:attrName>ppt_x</p:attrName>
                                          <p:attrName>ppt_y</p:attrName>
                                        </p:attrNameLst>
                                      </p:cBhvr>
                                      <p:rCtr x="-52" y="-29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8110" y="504966"/>
            <a:ext cx="7996493" cy="2079566"/>
            <a:chOff x="528110" y="4572000"/>
            <a:chExt cx="7996493" cy="2079566"/>
          </a:xfrm>
        </p:grpSpPr>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49" name="TextBox 48"/>
            <p:cNvSpPr txBox="1"/>
            <p:nvPr/>
          </p:nvSpPr>
          <p:spPr>
            <a:xfrm>
              <a:off x="1681937" y="4838700"/>
              <a:ext cx="5415265" cy="1107996"/>
            </a:xfrm>
            <a:prstGeom prst="rect">
              <a:avLst/>
            </a:prstGeom>
            <a:noFill/>
          </p:spPr>
          <p:txBody>
            <a:bodyPr wrap="none" rtlCol="0">
              <a:spAutoFit/>
            </a:bodyPr>
            <a:lstStyle/>
            <a:p>
              <a:r>
                <a:rPr lang="en-US" sz="6600" dirty="0"/>
                <a:t> </a:t>
              </a:r>
              <a:r>
                <a:rPr lang="en-US" sz="6600" dirty="0" smtClean="0"/>
                <a:t>           +          +</a:t>
              </a:r>
              <a:endParaRPr lang="en-US" sz="6600" dirty="0"/>
            </a:p>
          </p:txBody>
        </p:sp>
        <p:sp>
          <p:nvSpPr>
            <p:cNvPr id="50" name="TextBox 49"/>
            <p:cNvSpPr txBox="1"/>
            <p:nvPr/>
          </p:nvSpPr>
          <p:spPr>
            <a:xfrm>
              <a:off x="2227006" y="5220932"/>
              <a:ext cx="5238935" cy="369332"/>
            </a:xfrm>
            <a:prstGeom prst="rect">
              <a:avLst/>
            </a:prstGeom>
            <a:noFill/>
          </p:spPr>
          <p:txBody>
            <a:bodyPr wrap="none" rtlCol="0">
              <a:spAutoFit/>
            </a:bodyPr>
            <a:lstStyle/>
            <a:p>
              <a:r>
                <a:rPr lang="en-US" dirty="0" smtClean="0"/>
                <a:t>0.3                                        0.6                                       0.1</a:t>
              </a:r>
              <a:endParaRPr lang="en-US" dirty="0"/>
            </a:p>
          </p:txBody>
        </p:sp>
        <p:sp>
          <p:nvSpPr>
            <p:cNvPr id="51" name="TextBox 50"/>
            <p:cNvSpPr txBox="1"/>
            <p:nvPr/>
          </p:nvSpPr>
          <p:spPr>
            <a:xfrm>
              <a:off x="720971" y="6282234"/>
              <a:ext cx="762645" cy="369332"/>
            </a:xfrm>
            <a:prstGeom prst="rect">
              <a:avLst/>
            </a:prstGeom>
            <a:noFill/>
          </p:spPr>
          <p:txBody>
            <a:bodyPr wrap="none" rtlCol="0">
              <a:spAutoFit/>
            </a:bodyPr>
            <a:lstStyle/>
            <a:p>
              <a:r>
                <a:rPr lang="en-US" dirty="0" smtClean="0"/>
                <a:t>Query</a:t>
              </a:r>
              <a:endParaRPr lang="en-US" dirty="0"/>
            </a:p>
          </p:txBody>
        </p:sp>
        <p:sp>
          <p:nvSpPr>
            <p:cNvPr id="52" name="Freeform 51"/>
            <p:cNvSpPr/>
            <p:nvPr/>
          </p:nvSpPr>
          <p:spPr>
            <a:xfrm>
              <a:off x="1885985" y="53008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3" name="Freeform 52"/>
            <p:cNvSpPr/>
            <p:nvPr/>
          </p:nvSpPr>
          <p:spPr>
            <a:xfrm>
              <a:off x="1890059" y="54532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03" y="4572000"/>
              <a:ext cx="1143000" cy="1662547"/>
            </a:xfrm>
            <a:prstGeom prst="rect">
              <a:avLst/>
            </a:prstGeom>
            <a:solidFill>
              <a:srgbClr val="FFFFFF">
                <a:shade val="85000"/>
              </a:srgbClr>
            </a:solidFill>
            <a:ln w="635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002" y="4572000"/>
              <a:ext cx="1141566" cy="1660460"/>
            </a:xfrm>
            <a:prstGeom prst="rect">
              <a:avLst/>
            </a:prstGeom>
            <a:ln w="63500">
              <a:solidFill>
                <a:schemeClr val="accent1">
                  <a:lumMod val="60000"/>
                  <a:lumOff val="40000"/>
                </a:schemeClr>
              </a:solidFill>
            </a:ln>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288" y="4572000"/>
              <a:ext cx="1141566" cy="1660460"/>
            </a:xfrm>
            <a:prstGeom prst="rect">
              <a:avLst/>
            </a:prstGeom>
            <a:ln w="63500">
              <a:solidFill>
                <a:schemeClr val="accent1">
                  <a:lumMod val="60000"/>
                  <a:lumOff val="40000"/>
                </a:schemeClr>
              </a:solidFill>
            </a:ln>
          </p:spPr>
        </p:pic>
      </p:grpSp>
      <p:sp>
        <p:nvSpPr>
          <p:cNvPr id="2" name="Left Brace 1"/>
          <p:cNvSpPr/>
          <p:nvPr/>
        </p:nvSpPr>
        <p:spPr>
          <a:xfrm rot="16200000">
            <a:off x="925175" y="1966118"/>
            <a:ext cx="290756" cy="1222773"/>
          </a:xfrm>
          <a:prstGeom prst="leftBrac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Oval 3"/>
          <p:cNvSpPr/>
          <p:nvPr/>
        </p:nvSpPr>
        <p:spPr>
          <a:xfrm>
            <a:off x="802507" y="3238534"/>
            <a:ext cx="599123" cy="528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4" idx="0"/>
          </p:cNvCxnSpPr>
          <p:nvPr/>
        </p:nvCxnSpPr>
        <p:spPr>
          <a:xfrm>
            <a:off x="1070553" y="2778850"/>
            <a:ext cx="0" cy="459684"/>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5400000">
            <a:off x="4237299" y="-31505"/>
            <a:ext cx="684000" cy="6355338"/>
          </a:xfrm>
          <a:prstGeom prst="bentConnector2">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35" name="Left Brace 34"/>
          <p:cNvSpPr/>
          <p:nvPr/>
        </p:nvSpPr>
        <p:spPr>
          <a:xfrm rot="16200000">
            <a:off x="7621748" y="1759821"/>
            <a:ext cx="270438" cy="1615047"/>
          </a:xfrm>
          <a:prstGeom prst="lef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930945" y="3068320"/>
            <a:ext cx="357790" cy="769441"/>
          </a:xfrm>
          <a:prstGeom prst="rect">
            <a:avLst/>
          </a:prstGeom>
          <a:noFill/>
        </p:spPr>
        <p:txBody>
          <a:bodyPr wrap="none" rtlCol="0">
            <a:spAutoFit/>
          </a:bodyPr>
          <a:lstStyle/>
          <a:p>
            <a:r>
              <a:rPr lang="en-US" sz="4400" dirty="0" smtClean="0"/>
              <a:t>-</a:t>
            </a:r>
            <a:endParaRPr lang="en-US" sz="4400" dirty="0"/>
          </a:p>
        </p:txBody>
      </p:sp>
      <p:cxnSp>
        <p:nvCxnSpPr>
          <p:cNvPr id="37" name="Straight Arrow Connector 36"/>
          <p:cNvCxnSpPr/>
          <p:nvPr/>
        </p:nvCxnSpPr>
        <p:spPr>
          <a:xfrm>
            <a:off x="1101033" y="3784690"/>
            <a:ext cx="0" cy="459684"/>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07611" y="4399600"/>
            <a:ext cx="5918928" cy="523220"/>
          </a:xfrm>
          <a:prstGeom prst="rect">
            <a:avLst/>
          </a:prstGeom>
          <a:noFill/>
        </p:spPr>
        <p:txBody>
          <a:bodyPr wrap="none" rtlCol="0">
            <a:spAutoFit/>
          </a:bodyPr>
          <a:lstStyle/>
          <a:p>
            <a:r>
              <a:rPr lang="en-US" sz="2800" dirty="0" smtClean="0"/>
              <a:t>Not similar: reconstruction error is high</a:t>
            </a:r>
            <a:endParaRPr lang="en-US" sz="2800" dirty="0"/>
          </a:p>
        </p:txBody>
      </p:sp>
    </p:spTree>
    <p:extLst>
      <p:ext uri="{BB962C8B-B14F-4D97-AF65-F5344CB8AC3E}">
        <p14:creationId xmlns:p14="http://schemas.microsoft.com/office/powerpoint/2010/main" val="142252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75000"/>
                  </a:schemeClr>
                </a:solidFill>
              </a:rPr>
              <a:t>Agenda</a:t>
            </a:r>
            <a:endParaRPr lang="en-US" dirty="0">
              <a:solidFill>
                <a:schemeClr val="accent6">
                  <a:lumMod val="75000"/>
                </a:schemeClr>
              </a:solidFill>
            </a:endParaRPr>
          </a:p>
        </p:txBody>
      </p:sp>
      <p:sp>
        <p:nvSpPr>
          <p:cNvPr id="3" name="Content Placeholder 2"/>
          <p:cNvSpPr>
            <a:spLocks noGrp="1"/>
          </p:cNvSpPr>
          <p:nvPr>
            <p:ph idx="1"/>
          </p:nvPr>
        </p:nvSpPr>
        <p:spPr>
          <a:xfrm>
            <a:off x="2643192" y="2271719"/>
            <a:ext cx="3986213" cy="2814638"/>
          </a:xfrm>
        </p:spPr>
        <p:txBody>
          <a:bodyPr/>
          <a:lstStyle/>
          <a:p>
            <a:r>
              <a:rPr lang="en-US" dirty="0" smtClean="0"/>
              <a:t>Motivation</a:t>
            </a:r>
          </a:p>
          <a:p>
            <a:r>
              <a:rPr lang="en-US" dirty="0" smtClean="0"/>
              <a:t>Proposed method</a:t>
            </a:r>
          </a:p>
          <a:p>
            <a:r>
              <a:rPr lang="en-US" dirty="0" smtClean="0"/>
              <a:t>Experiments</a:t>
            </a:r>
          </a:p>
          <a:p>
            <a:r>
              <a:rPr lang="en-US" dirty="0" smtClean="0"/>
              <a:t>Conclusions</a:t>
            </a:r>
            <a:endParaRPr lang="en-US" dirty="0"/>
          </a:p>
        </p:txBody>
      </p:sp>
    </p:spTree>
    <p:extLst>
      <p:ext uri="{BB962C8B-B14F-4D97-AF65-F5344CB8AC3E}">
        <p14:creationId xmlns:p14="http://schemas.microsoft.com/office/powerpoint/2010/main" val="904031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8110" y="504966"/>
            <a:ext cx="7996493" cy="2079566"/>
            <a:chOff x="528110" y="4572000"/>
            <a:chExt cx="7996493" cy="2079566"/>
          </a:xfrm>
        </p:grpSpPr>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49" name="TextBox 48"/>
            <p:cNvSpPr txBox="1"/>
            <p:nvPr/>
          </p:nvSpPr>
          <p:spPr>
            <a:xfrm>
              <a:off x="1681937" y="4838700"/>
              <a:ext cx="5415265" cy="1107996"/>
            </a:xfrm>
            <a:prstGeom prst="rect">
              <a:avLst/>
            </a:prstGeom>
            <a:noFill/>
          </p:spPr>
          <p:txBody>
            <a:bodyPr wrap="none" rtlCol="0">
              <a:spAutoFit/>
            </a:bodyPr>
            <a:lstStyle/>
            <a:p>
              <a:r>
                <a:rPr lang="en-US" sz="6600" dirty="0"/>
                <a:t> </a:t>
              </a:r>
              <a:r>
                <a:rPr lang="en-US" sz="6600" dirty="0" smtClean="0"/>
                <a:t>           +          +</a:t>
              </a:r>
              <a:endParaRPr lang="en-US" sz="6600" dirty="0"/>
            </a:p>
          </p:txBody>
        </p:sp>
        <p:sp>
          <p:nvSpPr>
            <p:cNvPr id="50" name="TextBox 49"/>
            <p:cNvSpPr txBox="1"/>
            <p:nvPr/>
          </p:nvSpPr>
          <p:spPr>
            <a:xfrm>
              <a:off x="2227006" y="5220932"/>
              <a:ext cx="5238935" cy="369332"/>
            </a:xfrm>
            <a:prstGeom prst="rect">
              <a:avLst/>
            </a:prstGeom>
            <a:noFill/>
          </p:spPr>
          <p:txBody>
            <a:bodyPr wrap="none" rtlCol="0">
              <a:spAutoFit/>
            </a:bodyPr>
            <a:lstStyle/>
            <a:p>
              <a:r>
                <a:rPr lang="en-US" dirty="0" smtClean="0"/>
                <a:t>0.3                                        0.6                                       0.1</a:t>
              </a:r>
              <a:endParaRPr lang="en-US" dirty="0"/>
            </a:p>
          </p:txBody>
        </p:sp>
        <p:sp>
          <p:nvSpPr>
            <p:cNvPr id="51" name="TextBox 50"/>
            <p:cNvSpPr txBox="1"/>
            <p:nvPr/>
          </p:nvSpPr>
          <p:spPr>
            <a:xfrm>
              <a:off x="720971" y="6282234"/>
              <a:ext cx="762645" cy="369332"/>
            </a:xfrm>
            <a:prstGeom prst="rect">
              <a:avLst/>
            </a:prstGeom>
            <a:noFill/>
          </p:spPr>
          <p:txBody>
            <a:bodyPr wrap="none" rtlCol="0">
              <a:spAutoFit/>
            </a:bodyPr>
            <a:lstStyle/>
            <a:p>
              <a:r>
                <a:rPr lang="en-US" dirty="0" smtClean="0"/>
                <a:t>Query</a:t>
              </a:r>
              <a:endParaRPr lang="en-US" dirty="0"/>
            </a:p>
          </p:txBody>
        </p:sp>
        <p:sp>
          <p:nvSpPr>
            <p:cNvPr id="52" name="Freeform 51"/>
            <p:cNvSpPr/>
            <p:nvPr/>
          </p:nvSpPr>
          <p:spPr>
            <a:xfrm>
              <a:off x="1885985" y="53008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3" name="Freeform 52"/>
            <p:cNvSpPr/>
            <p:nvPr/>
          </p:nvSpPr>
          <p:spPr>
            <a:xfrm>
              <a:off x="1890059" y="5453288"/>
              <a:ext cx="275171" cy="45719"/>
            </a:xfrm>
            <a:custGeom>
              <a:avLst/>
              <a:gdLst>
                <a:gd name="connsiteX0" fmla="*/ 0 w 591670"/>
                <a:gd name="connsiteY0" fmla="*/ 221371 h 438749"/>
                <a:gd name="connsiteX1" fmla="*/ 197223 w 591670"/>
                <a:gd name="connsiteY1" fmla="*/ 6218 h 438749"/>
                <a:gd name="connsiteX2" fmla="*/ 412376 w 591670"/>
                <a:gd name="connsiteY2" fmla="*/ 436524 h 438749"/>
                <a:gd name="connsiteX3" fmla="*/ 591670 w 591670"/>
                <a:gd name="connsiteY3" fmla="*/ 185512 h 438749"/>
              </a:gdLst>
              <a:ahLst/>
              <a:cxnLst>
                <a:cxn ang="0">
                  <a:pos x="connsiteX0" y="connsiteY0"/>
                </a:cxn>
                <a:cxn ang="0">
                  <a:pos x="connsiteX1" y="connsiteY1"/>
                </a:cxn>
                <a:cxn ang="0">
                  <a:pos x="connsiteX2" y="connsiteY2"/>
                </a:cxn>
                <a:cxn ang="0">
                  <a:pos x="connsiteX3" y="connsiteY3"/>
                </a:cxn>
              </a:cxnLst>
              <a:rect l="l" t="t" r="r" b="b"/>
              <a:pathLst>
                <a:path w="591670" h="438749">
                  <a:moveTo>
                    <a:pt x="0" y="221371"/>
                  </a:moveTo>
                  <a:cubicBezTo>
                    <a:pt x="64247" y="95865"/>
                    <a:pt x="128494" y="-29641"/>
                    <a:pt x="197223" y="6218"/>
                  </a:cubicBezTo>
                  <a:cubicBezTo>
                    <a:pt x="265952" y="42077"/>
                    <a:pt x="346635" y="406642"/>
                    <a:pt x="412376" y="436524"/>
                  </a:cubicBezTo>
                  <a:cubicBezTo>
                    <a:pt x="478117" y="466406"/>
                    <a:pt x="591670" y="185512"/>
                    <a:pt x="591670" y="185512"/>
                  </a:cubicBezTo>
                </a:path>
              </a:pathLst>
            </a:cu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03" y="4572000"/>
              <a:ext cx="1143000" cy="1662547"/>
            </a:xfrm>
            <a:prstGeom prst="rect">
              <a:avLst/>
            </a:prstGeom>
            <a:solidFill>
              <a:srgbClr val="FFFFFF">
                <a:shade val="85000"/>
              </a:srgbClr>
            </a:solidFill>
            <a:ln w="635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002" y="4572000"/>
              <a:ext cx="1141566" cy="1660460"/>
            </a:xfrm>
            <a:prstGeom prst="rect">
              <a:avLst/>
            </a:prstGeom>
            <a:ln w="63500">
              <a:solidFill>
                <a:schemeClr val="accent1">
                  <a:lumMod val="60000"/>
                  <a:lumOff val="40000"/>
                </a:schemeClr>
              </a:solidFill>
            </a:ln>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3288" y="4572000"/>
              <a:ext cx="1141566" cy="1660460"/>
            </a:xfrm>
            <a:prstGeom prst="rect">
              <a:avLst/>
            </a:prstGeom>
            <a:ln w="63500">
              <a:solidFill>
                <a:schemeClr val="accent1">
                  <a:lumMod val="60000"/>
                  <a:lumOff val="40000"/>
                </a:schemeClr>
              </a:solidFill>
            </a:ln>
          </p:spPr>
        </p:pic>
      </p:grpSp>
      <p:sp>
        <p:nvSpPr>
          <p:cNvPr id="2" name="Left Brace 1"/>
          <p:cNvSpPr/>
          <p:nvPr/>
        </p:nvSpPr>
        <p:spPr>
          <a:xfrm rot="16200000">
            <a:off x="925175" y="1966118"/>
            <a:ext cx="290756" cy="1222773"/>
          </a:xfrm>
          <a:prstGeom prst="leftBrac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Oval 3"/>
          <p:cNvSpPr/>
          <p:nvPr/>
        </p:nvSpPr>
        <p:spPr>
          <a:xfrm>
            <a:off x="802507" y="3238534"/>
            <a:ext cx="599123" cy="528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4" idx="0"/>
          </p:cNvCxnSpPr>
          <p:nvPr/>
        </p:nvCxnSpPr>
        <p:spPr>
          <a:xfrm>
            <a:off x="1070553" y="2778850"/>
            <a:ext cx="0" cy="459684"/>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30945" y="3068320"/>
            <a:ext cx="357790" cy="769441"/>
          </a:xfrm>
          <a:prstGeom prst="rect">
            <a:avLst/>
          </a:prstGeom>
          <a:noFill/>
        </p:spPr>
        <p:txBody>
          <a:bodyPr wrap="none" rtlCol="0">
            <a:spAutoFit/>
          </a:bodyPr>
          <a:lstStyle/>
          <a:p>
            <a:r>
              <a:rPr lang="en-US" sz="4400" dirty="0" smtClean="0"/>
              <a:t>-</a:t>
            </a:r>
            <a:endParaRPr lang="en-US" sz="4400" dirty="0"/>
          </a:p>
        </p:txBody>
      </p:sp>
      <p:cxnSp>
        <p:nvCxnSpPr>
          <p:cNvPr id="37" name="Straight Arrow Connector 36"/>
          <p:cNvCxnSpPr/>
          <p:nvPr/>
        </p:nvCxnSpPr>
        <p:spPr>
          <a:xfrm>
            <a:off x="1101033" y="3784690"/>
            <a:ext cx="0" cy="459684"/>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Elbow Connector 11"/>
          <p:cNvCxnSpPr>
            <a:endCxn id="4" idx="6"/>
          </p:cNvCxnSpPr>
          <p:nvPr/>
        </p:nvCxnSpPr>
        <p:spPr>
          <a:xfrm rot="5400000">
            <a:off x="2516026" y="1750729"/>
            <a:ext cx="637570" cy="2866361"/>
          </a:xfrm>
          <a:prstGeom prst="bentConnector4">
            <a:avLst>
              <a:gd name="adj1" fmla="val 35855"/>
              <a:gd name="adj2" fmla="val -10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Left Brace 25"/>
          <p:cNvSpPr/>
          <p:nvPr/>
        </p:nvSpPr>
        <p:spPr>
          <a:xfrm rot="16200000">
            <a:off x="4132771" y="506043"/>
            <a:ext cx="270438" cy="408196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507611" y="4399600"/>
            <a:ext cx="6634060" cy="523220"/>
          </a:xfrm>
          <a:prstGeom prst="rect">
            <a:avLst/>
          </a:prstGeom>
          <a:noFill/>
        </p:spPr>
        <p:txBody>
          <a:bodyPr wrap="none" rtlCol="0">
            <a:spAutoFit/>
          </a:bodyPr>
          <a:lstStyle/>
          <a:p>
            <a:r>
              <a:rPr lang="en-US" sz="2800" dirty="0" smtClean="0"/>
              <a:t>Very similar: reconstruction error is very low</a:t>
            </a:r>
            <a:endParaRPr lang="en-US" sz="2800" dirty="0"/>
          </a:p>
        </p:txBody>
      </p:sp>
    </p:spTree>
    <p:extLst>
      <p:ext uri="{BB962C8B-B14F-4D97-AF65-F5344CB8AC3E}">
        <p14:creationId xmlns:p14="http://schemas.microsoft.com/office/powerpoint/2010/main" val="359088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28110" y="504966"/>
            <a:ext cx="5676744" cy="2079566"/>
            <a:chOff x="528110" y="4572000"/>
            <a:chExt cx="5676744" cy="2079566"/>
          </a:xfrm>
        </p:grpSpPr>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10" y="4572000"/>
              <a:ext cx="1141566" cy="1660460"/>
            </a:xfrm>
            <a:prstGeom prst="rect">
              <a:avLst/>
            </a:prstGeom>
          </p:spPr>
        </p:pic>
        <p:sp>
          <p:nvSpPr>
            <p:cNvPr id="51" name="TextBox 50"/>
            <p:cNvSpPr txBox="1"/>
            <p:nvPr/>
          </p:nvSpPr>
          <p:spPr>
            <a:xfrm>
              <a:off x="720971" y="6282234"/>
              <a:ext cx="762645" cy="369332"/>
            </a:xfrm>
            <a:prstGeom prst="rect">
              <a:avLst/>
            </a:prstGeom>
            <a:noFill/>
          </p:spPr>
          <p:txBody>
            <a:bodyPr wrap="none" rtlCol="0">
              <a:spAutoFit/>
            </a:bodyPr>
            <a:lstStyle/>
            <a:p>
              <a:r>
                <a:rPr lang="en-US" dirty="0" smtClean="0"/>
                <a:t>Query</a:t>
              </a:r>
              <a:endParaRPr lang="en-US" dirty="0"/>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002" y="4572000"/>
              <a:ext cx="1141566" cy="1660460"/>
            </a:xfrm>
            <a:prstGeom prst="rect">
              <a:avLst/>
            </a:prstGeom>
            <a:ln w="63500">
              <a:solidFill>
                <a:schemeClr val="accent1">
                  <a:lumMod val="60000"/>
                  <a:lumOff val="40000"/>
                </a:schemeClr>
              </a:solidFill>
            </a:ln>
          </p:spPr>
        </p:pic>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288" y="4572000"/>
              <a:ext cx="1141566" cy="1660460"/>
            </a:xfrm>
            <a:prstGeom prst="rect">
              <a:avLst/>
            </a:prstGeom>
            <a:ln w="63500">
              <a:solidFill>
                <a:schemeClr val="accent1">
                  <a:lumMod val="60000"/>
                  <a:lumOff val="40000"/>
                </a:schemeClr>
              </a:solidFill>
            </a:ln>
          </p:spPr>
        </p:pic>
      </p:grpSp>
      <p:sp>
        <p:nvSpPr>
          <p:cNvPr id="26" name="Left Brace 25"/>
          <p:cNvSpPr/>
          <p:nvPr/>
        </p:nvSpPr>
        <p:spPr>
          <a:xfrm rot="16200000">
            <a:off x="4132771" y="506043"/>
            <a:ext cx="270438" cy="408196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2100720" y="2928623"/>
            <a:ext cx="4326441" cy="461665"/>
          </a:xfrm>
          <a:prstGeom prst="rect">
            <a:avLst/>
          </a:prstGeom>
          <a:noFill/>
        </p:spPr>
        <p:txBody>
          <a:bodyPr wrap="none" rtlCol="0">
            <a:spAutoFit/>
          </a:bodyPr>
          <a:lstStyle/>
          <a:p>
            <a:r>
              <a:rPr lang="en-US" sz="2400" dirty="0" smtClean="0"/>
              <a:t> Query is classified as this subject</a:t>
            </a:r>
          </a:p>
        </p:txBody>
      </p:sp>
      <p:sp>
        <p:nvSpPr>
          <p:cNvPr id="5" name="Rectangle 4"/>
          <p:cNvSpPr/>
          <p:nvPr/>
        </p:nvSpPr>
        <p:spPr>
          <a:xfrm>
            <a:off x="528110" y="4430375"/>
            <a:ext cx="8249920" cy="1200329"/>
          </a:xfrm>
          <a:prstGeom prst="rect">
            <a:avLst/>
          </a:prstGeom>
        </p:spPr>
        <p:txBody>
          <a:bodyPr wrap="square">
            <a:spAutoFit/>
          </a:bodyPr>
          <a:lstStyle/>
          <a:p>
            <a:r>
              <a:rPr lang="en-US" sz="3600" i="1" dirty="0"/>
              <a:t>In </a:t>
            </a:r>
            <a:r>
              <a:rPr lang="en-US" sz="3600" i="1" dirty="0" smtClean="0"/>
              <a:t>SRC, </a:t>
            </a:r>
            <a:r>
              <a:rPr lang="en-US" sz="3600" i="1" dirty="0"/>
              <a:t>the query is classified as the subject with the </a:t>
            </a:r>
            <a:r>
              <a:rPr lang="en-US" sz="3600" i="1" dirty="0" smtClean="0"/>
              <a:t>lowest reconstruction </a:t>
            </a:r>
            <a:r>
              <a:rPr lang="en-US" sz="3600" i="1" dirty="0"/>
              <a:t>error</a:t>
            </a:r>
          </a:p>
        </p:txBody>
      </p:sp>
    </p:spTree>
    <p:extLst>
      <p:ext uri="{BB962C8B-B14F-4D97-AF65-F5344CB8AC3E}">
        <p14:creationId xmlns:p14="http://schemas.microsoft.com/office/powerpoint/2010/main" val="16392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9865"/>
            <a:ext cx="8229600" cy="1143000"/>
          </a:xfrm>
        </p:spPr>
        <p:txBody>
          <a:bodyPr>
            <a:normAutofit fontScale="90000"/>
          </a:bodyPr>
          <a:lstStyle/>
          <a:p>
            <a:r>
              <a:rPr lang="en-US" sz="6700" dirty="0" smtClean="0"/>
              <a:t>ALSR</a:t>
            </a:r>
            <a:r>
              <a:rPr lang="en-US" dirty="0" smtClean="0"/>
              <a:t/>
            </a:r>
            <a:br>
              <a:rPr lang="en-US" dirty="0" smtClean="0"/>
            </a:br>
            <a:r>
              <a:rPr lang="en-US" sz="3100" dirty="0" smtClean="0"/>
              <a:t>Accumulative Local Sparse Representation</a:t>
            </a:r>
            <a:br>
              <a:rPr lang="en-US" sz="3100" dirty="0" smtClean="0"/>
            </a:br>
            <a:r>
              <a:rPr lang="en-US" dirty="0" smtClean="0"/>
              <a:t/>
            </a:r>
            <a:br>
              <a:rPr lang="en-US" dirty="0" smtClean="0"/>
            </a:br>
            <a:r>
              <a:rPr lang="en-US" sz="2200" dirty="0" smtClean="0"/>
              <a:t>[ PROPOSED METHOD ]</a:t>
            </a:r>
            <a:endParaRPr lang="en-US" sz="2200" dirty="0"/>
          </a:p>
        </p:txBody>
      </p:sp>
    </p:spTree>
    <p:extLst>
      <p:ext uri="{BB962C8B-B14F-4D97-AF65-F5344CB8AC3E}">
        <p14:creationId xmlns:p14="http://schemas.microsoft.com/office/powerpoint/2010/main" val="1315654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138" y="3484846"/>
            <a:ext cx="2289396" cy="2798152"/>
          </a:xfrm>
          <a:prstGeom prst="rect">
            <a:avLst/>
          </a:prstGeom>
        </p:spPr>
      </p:pic>
      <p:sp>
        <p:nvSpPr>
          <p:cNvPr id="3" name="TextBox 2"/>
          <p:cNvSpPr txBox="1"/>
          <p:nvPr/>
        </p:nvSpPr>
        <p:spPr>
          <a:xfrm>
            <a:off x="1428825" y="2289482"/>
            <a:ext cx="4613251" cy="523220"/>
          </a:xfrm>
          <a:prstGeom prst="rect">
            <a:avLst/>
          </a:prstGeom>
          <a:noFill/>
        </p:spPr>
        <p:txBody>
          <a:bodyPr wrap="none" rtlCol="0">
            <a:spAutoFit/>
          </a:bodyPr>
          <a:lstStyle/>
          <a:p>
            <a:r>
              <a:rPr lang="en-US" sz="2800" dirty="0" smtClean="0">
                <a:latin typeface="Trebuchet MS"/>
                <a:cs typeface="Trebuchet MS"/>
              </a:rPr>
              <a:t>Our approach uses </a:t>
            </a:r>
            <a:r>
              <a:rPr lang="en-US" sz="2800" dirty="0" smtClean="0">
                <a:solidFill>
                  <a:srgbClr val="FF6600"/>
                </a:solidFill>
                <a:latin typeface="Trebuchet MS"/>
                <a:cs typeface="Trebuchet MS"/>
              </a:rPr>
              <a:t>Patches</a:t>
            </a:r>
            <a:r>
              <a:rPr lang="en-US" sz="2800" dirty="0" smtClean="0">
                <a:latin typeface="Trebuchet MS"/>
                <a:cs typeface="Trebuchet MS"/>
              </a:rPr>
              <a:t>!</a:t>
            </a:r>
            <a:endParaRPr lang="en-US" sz="2800" dirty="0">
              <a:latin typeface="Trebuchet MS"/>
              <a:cs typeface="Trebuchet MS"/>
            </a:endParaRPr>
          </a:p>
        </p:txBody>
      </p:sp>
      <p:grpSp>
        <p:nvGrpSpPr>
          <p:cNvPr id="80" name="Group 79"/>
          <p:cNvGrpSpPr/>
          <p:nvPr/>
        </p:nvGrpSpPr>
        <p:grpSpPr>
          <a:xfrm>
            <a:off x="4155245" y="4582439"/>
            <a:ext cx="1332380" cy="651054"/>
            <a:chOff x="2701475" y="4582439"/>
            <a:chExt cx="1332380" cy="651054"/>
          </a:xfrm>
        </p:grpSpPr>
        <p:sp>
          <p:nvSpPr>
            <p:cNvPr id="81" name="Rectangle 80"/>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82" name="Straight Arrow Connector 81"/>
            <p:cNvCxnSpPr>
              <a:endCxn id="81"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85" name="Rectangle 84"/>
          <p:cNvSpPr/>
          <p:nvPr/>
        </p:nvSpPr>
        <p:spPr>
          <a:xfrm>
            <a:off x="7078823" y="4550950"/>
            <a:ext cx="1061887" cy="706808"/>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classification</a:t>
            </a:r>
          </a:p>
        </p:txBody>
      </p:sp>
      <p:cxnSp>
        <p:nvCxnSpPr>
          <p:cNvPr id="86" name="Straight Arrow Connector 85"/>
          <p:cNvCxnSpPr/>
          <p:nvPr/>
        </p:nvCxnSpPr>
        <p:spPr>
          <a:xfrm flipV="1">
            <a:off x="6799360" y="4904354"/>
            <a:ext cx="287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8140712" y="4933613"/>
            <a:ext cx="25199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8475340" y="4776562"/>
            <a:ext cx="381309"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ID</a:t>
            </a:r>
            <a:endParaRPr lang="en-US" sz="1200" dirty="0">
              <a:latin typeface="Arial"/>
              <a:cs typeface="Arial"/>
            </a:endParaRPr>
          </a:p>
        </p:txBody>
      </p:sp>
      <p:sp>
        <p:nvSpPr>
          <p:cNvPr id="90" name="Right Brace 89"/>
          <p:cNvSpPr/>
          <p:nvPr/>
        </p:nvSpPr>
        <p:spPr>
          <a:xfrm>
            <a:off x="3844669" y="3716349"/>
            <a:ext cx="293867" cy="23820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Rectangle 94"/>
          <p:cNvSpPr/>
          <p:nvPr/>
        </p:nvSpPr>
        <p:spPr>
          <a:xfrm>
            <a:off x="5744033" y="4552942"/>
            <a:ext cx="1061887" cy="706808"/>
          </a:xfrm>
          <a:prstGeom prst="rect">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selection</a:t>
            </a:r>
          </a:p>
        </p:txBody>
      </p:sp>
      <p:cxnSp>
        <p:nvCxnSpPr>
          <p:cNvPr id="96" name="Straight Arrow Connector 95"/>
          <p:cNvCxnSpPr/>
          <p:nvPr/>
        </p:nvCxnSpPr>
        <p:spPr>
          <a:xfrm flipV="1">
            <a:off x="5481279" y="4906346"/>
            <a:ext cx="288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1792207" y="6229792"/>
            <a:ext cx="1454921" cy="369332"/>
          </a:xfrm>
          <a:prstGeom prst="rect">
            <a:avLst/>
          </a:prstGeom>
        </p:spPr>
        <p:txBody>
          <a:bodyPr wrap="none">
            <a:spAutoFit/>
          </a:bodyPr>
          <a:lstStyle/>
          <a:p>
            <a:pPr algn="ctr"/>
            <a:r>
              <a:rPr lang="en-US" dirty="0" smtClean="0">
                <a:latin typeface="Arial"/>
                <a:cs typeface="Arial"/>
              </a:rPr>
              <a:t>query image</a:t>
            </a:r>
            <a:endParaRPr lang="en-US" dirty="0">
              <a:latin typeface="Arial"/>
              <a:cs typeface="Arial"/>
            </a:endParaRPr>
          </a:p>
        </p:txBody>
      </p:sp>
      <p:sp>
        <p:nvSpPr>
          <p:cNvPr id="104" name="Rectangle 103"/>
          <p:cNvSpPr/>
          <p:nvPr/>
        </p:nvSpPr>
        <p:spPr>
          <a:xfrm>
            <a:off x="1769494" y="3777357"/>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5" name="Rectangle 104"/>
          <p:cNvSpPr/>
          <p:nvPr/>
        </p:nvSpPr>
        <p:spPr>
          <a:xfrm>
            <a:off x="2116444" y="3780088"/>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6" name="Rectangle 105"/>
          <p:cNvSpPr/>
          <p:nvPr/>
        </p:nvSpPr>
        <p:spPr>
          <a:xfrm>
            <a:off x="2476366" y="3777362"/>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7" name="Rectangle 106"/>
          <p:cNvSpPr/>
          <p:nvPr/>
        </p:nvSpPr>
        <p:spPr>
          <a:xfrm>
            <a:off x="2855747" y="3780088"/>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8" name="Rectangle 107"/>
          <p:cNvSpPr/>
          <p:nvPr/>
        </p:nvSpPr>
        <p:spPr>
          <a:xfrm>
            <a:off x="1772739" y="4130792"/>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9" name="Rectangle 108"/>
          <p:cNvSpPr/>
          <p:nvPr/>
        </p:nvSpPr>
        <p:spPr>
          <a:xfrm>
            <a:off x="2119689" y="4133523"/>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0" name="Rectangle 109"/>
          <p:cNvSpPr/>
          <p:nvPr/>
        </p:nvSpPr>
        <p:spPr>
          <a:xfrm>
            <a:off x="2479611" y="4130797"/>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1" name="Rectangle 110"/>
          <p:cNvSpPr/>
          <p:nvPr/>
        </p:nvSpPr>
        <p:spPr>
          <a:xfrm>
            <a:off x="2858992" y="4133523"/>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2" name="Rectangle 111"/>
          <p:cNvSpPr/>
          <p:nvPr/>
        </p:nvSpPr>
        <p:spPr>
          <a:xfrm>
            <a:off x="1772739" y="4506929"/>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3" name="Rectangle 112"/>
          <p:cNvSpPr/>
          <p:nvPr/>
        </p:nvSpPr>
        <p:spPr>
          <a:xfrm>
            <a:off x="2119689" y="4509660"/>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4" name="Rectangle 113"/>
          <p:cNvSpPr/>
          <p:nvPr/>
        </p:nvSpPr>
        <p:spPr>
          <a:xfrm>
            <a:off x="2479611" y="4506934"/>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5" name="Rectangle 114"/>
          <p:cNvSpPr/>
          <p:nvPr/>
        </p:nvSpPr>
        <p:spPr>
          <a:xfrm>
            <a:off x="2858992" y="4509660"/>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6" name="Rectangle 115"/>
          <p:cNvSpPr/>
          <p:nvPr/>
        </p:nvSpPr>
        <p:spPr>
          <a:xfrm>
            <a:off x="1772739" y="4870082"/>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7" name="Rectangle 116"/>
          <p:cNvSpPr/>
          <p:nvPr/>
        </p:nvSpPr>
        <p:spPr>
          <a:xfrm>
            <a:off x="2119689" y="4872813"/>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8" name="Rectangle 117"/>
          <p:cNvSpPr/>
          <p:nvPr/>
        </p:nvSpPr>
        <p:spPr>
          <a:xfrm>
            <a:off x="2479611" y="4870087"/>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9" name="Rectangle 118"/>
          <p:cNvSpPr/>
          <p:nvPr/>
        </p:nvSpPr>
        <p:spPr>
          <a:xfrm>
            <a:off x="2858992" y="4872813"/>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0" name="Rectangle 119"/>
          <p:cNvSpPr/>
          <p:nvPr/>
        </p:nvSpPr>
        <p:spPr>
          <a:xfrm>
            <a:off x="1772736" y="5213807"/>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1" name="Rectangle 120"/>
          <p:cNvSpPr/>
          <p:nvPr/>
        </p:nvSpPr>
        <p:spPr>
          <a:xfrm>
            <a:off x="2119686" y="5216538"/>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2" name="Rectangle 121"/>
          <p:cNvSpPr/>
          <p:nvPr/>
        </p:nvSpPr>
        <p:spPr>
          <a:xfrm>
            <a:off x="2479608" y="5213812"/>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3" name="Rectangle 122"/>
          <p:cNvSpPr/>
          <p:nvPr/>
        </p:nvSpPr>
        <p:spPr>
          <a:xfrm>
            <a:off x="2858989" y="5216538"/>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4" name="Rectangle 123"/>
          <p:cNvSpPr/>
          <p:nvPr/>
        </p:nvSpPr>
        <p:spPr>
          <a:xfrm>
            <a:off x="1772736" y="5583459"/>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5" name="Rectangle 124"/>
          <p:cNvSpPr/>
          <p:nvPr/>
        </p:nvSpPr>
        <p:spPr>
          <a:xfrm>
            <a:off x="2119686" y="5586190"/>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6" name="Rectangle 125"/>
          <p:cNvSpPr/>
          <p:nvPr/>
        </p:nvSpPr>
        <p:spPr>
          <a:xfrm>
            <a:off x="2479608" y="5583464"/>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7" name="Rectangle 126"/>
          <p:cNvSpPr/>
          <p:nvPr/>
        </p:nvSpPr>
        <p:spPr>
          <a:xfrm>
            <a:off x="2858989" y="5586190"/>
            <a:ext cx="518615" cy="504968"/>
          </a:xfrm>
          <a:prstGeom prst="rect">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503664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
                                  </p:stCondLst>
                                  <p:childTnLst>
                                    <p:set>
                                      <p:cBhvr>
                                        <p:cTn id="9" dur="1" fill="hold">
                                          <p:stCondLst>
                                            <p:cond delay="0"/>
                                          </p:stCondLst>
                                        </p:cTn>
                                        <p:tgtEl>
                                          <p:spTgt spid="105"/>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grpId="0" nodeType="afterEffect">
                                  <p:stCondLst>
                                    <p:cond delay="200"/>
                                  </p:stCondLst>
                                  <p:childTnLst>
                                    <p:set>
                                      <p:cBhvr>
                                        <p:cTn id="12" dur="1" fill="hold">
                                          <p:stCondLst>
                                            <p:cond delay="0"/>
                                          </p:stCondLst>
                                        </p:cTn>
                                        <p:tgtEl>
                                          <p:spTgt spid="106"/>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200"/>
                                  </p:stCondLst>
                                  <p:childTnLst>
                                    <p:set>
                                      <p:cBhvr>
                                        <p:cTn id="15" dur="1" fill="hold">
                                          <p:stCondLst>
                                            <p:cond delay="0"/>
                                          </p:stCondLst>
                                        </p:cTn>
                                        <p:tgtEl>
                                          <p:spTgt spid="107"/>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200"/>
                                  </p:stCondLst>
                                  <p:childTnLst>
                                    <p:set>
                                      <p:cBhvr>
                                        <p:cTn id="18" dur="1" fill="hold">
                                          <p:stCondLst>
                                            <p:cond delay="0"/>
                                          </p:stCondLst>
                                        </p:cTn>
                                        <p:tgtEl>
                                          <p:spTgt spid="108"/>
                                        </p:tgtEl>
                                        <p:attrNameLst>
                                          <p:attrName>style.visibility</p:attrName>
                                        </p:attrNameLst>
                                      </p:cBhvr>
                                      <p:to>
                                        <p:strVal val="visible"/>
                                      </p:to>
                                    </p:set>
                                  </p:childTnLst>
                                </p:cTn>
                              </p:par>
                            </p:childTnLst>
                          </p:cTn>
                        </p:par>
                        <p:par>
                          <p:cTn id="19" fill="hold">
                            <p:stCondLst>
                              <p:cond delay="1300"/>
                            </p:stCondLst>
                            <p:childTnLst>
                              <p:par>
                                <p:cTn id="20" presetID="1" presetClass="entr" presetSubtype="0" fill="hold" grpId="0" nodeType="afterEffect">
                                  <p:stCondLst>
                                    <p:cond delay="200"/>
                                  </p:stCondLst>
                                  <p:childTnLst>
                                    <p:set>
                                      <p:cBhvr>
                                        <p:cTn id="21" dur="1" fill="hold">
                                          <p:stCondLst>
                                            <p:cond delay="0"/>
                                          </p:stCondLst>
                                        </p:cTn>
                                        <p:tgtEl>
                                          <p:spTgt spid="10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00"/>
                                  </p:stCondLst>
                                  <p:childTnLst>
                                    <p:set>
                                      <p:cBhvr>
                                        <p:cTn id="24" dur="1" fill="hold">
                                          <p:stCondLst>
                                            <p:cond delay="0"/>
                                          </p:stCondLst>
                                        </p:cTn>
                                        <p:tgtEl>
                                          <p:spTgt spid="110"/>
                                        </p:tgtEl>
                                        <p:attrNameLst>
                                          <p:attrName>style.visibility</p:attrName>
                                        </p:attrNameLst>
                                      </p:cBhvr>
                                      <p:to>
                                        <p:strVal val="visible"/>
                                      </p:to>
                                    </p:set>
                                  </p:childTnLst>
                                </p:cTn>
                              </p:par>
                            </p:childTnLst>
                          </p:cTn>
                        </p:par>
                        <p:par>
                          <p:cTn id="25" fill="hold">
                            <p:stCondLst>
                              <p:cond delay="1700"/>
                            </p:stCondLst>
                            <p:childTnLst>
                              <p:par>
                                <p:cTn id="26" presetID="1" presetClass="entr" presetSubtype="0" fill="hold" grpId="0" nodeType="afterEffect">
                                  <p:stCondLst>
                                    <p:cond delay="200"/>
                                  </p:stCondLst>
                                  <p:childTnLst>
                                    <p:set>
                                      <p:cBhvr>
                                        <p:cTn id="27" dur="1" fill="hold">
                                          <p:stCondLst>
                                            <p:cond delay="0"/>
                                          </p:stCondLst>
                                        </p:cTn>
                                        <p:tgtEl>
                                          <p:spTgt spid="111"/>
                                        </p:tgtEl>
                                        <p:attrNameLst>
                                          <p:attrName>style.visibility</p:attrName>
                                        </p:attrNameLst>
                                      </p:cBhvr>
                                      <p:to>
                                        <p:strVal val="visible"/>
                                      </p:to>
                                    </p:set>
                                  </p:childTnLst>
                                </p:cTn>
                              </p:par>
                            </p:childTnLst>
                          </p:cTn>
                        </p:par>
                        <p:par>
                          <p:cTn id="28" fill="hold">
                            <p:stCondLst>
                              <p:cond delay="1900"/>
                            </p:stCondLst>
                            <p:childTnLst>
                              <p:par>
                                <p:cTn id="29" presetID="1" presetClass="entr" presetSubtype="0" fill="hold" grpId="0" nodeType="afterEffect">
                                  <p:stCondLst>
                                    <p:cond delay="200"/>
                                  </p:stCondLst>
                                  <p:childTnLst>
                                    <p:set>
                                      <p:cBhvr>
                                        <p:cTn id="30" dur="1" fill="hold">
                                          <p:stCondLst>
                                            <p:cond delay="0"/>
                                          </p:stCondLst>
                                        </p:cTn>
                                        <p:tgtEl>
                                          <p:spTgt spid="112"/>
                                        </p:tgtEl>
                                        <p:attrNameLst>
                                          <p:attrName>style.visibility</p:attrName>
                                        </p:attrNameLst>
                                      </p:cBhvr>
                                      <p:to>
                                        <p:strVal val="visible"/>
                                      </p:to>
                                    </p:set>
                                  </p:childTnLst>
                                </p:cTn>
                              </p:par>
                            </p:childTnLst>
                          </p:cTn>
                        </p:par>
                        <p:par>
                          <p:cTn id="31" fill="hold">
                            <p:stCondLst>
                              <p:cond delay="2100"/>
                            </p:stCondLst>
                            <p:childTnLst>
                              <p:par>
                                <p:cTn id="32" presetID="1" presetClass="entr" presetSubtype="0" fill="hold" grpId="0" nodeType="afterEffect">
                                  <p:stCondLst>
                                    <p:cond delay="200"/>
                                  </p:stCondLst>
                                  <p:childTnLst>
                                    <p:set>
                                      <p:cBhvr>
                                        <p:cTn id="33" dur="1" fill="hold">
                                          <p:stCondLst>
                                            <p:cond delay="0"/>
                                          </p:stCondLst>
                                        </p:cTn>
                                        <p:tgtEl>
                                          <p:spTgt spid="113"/>
                                        </p:tgtEl>
                                        <p:attrNameLst>
                                          <p:attrName>style.visibility</p:attrName>
                                        </p:attrNameLst>
                                      </p:cBhvr>
                                      <p:to>
                                        <p:strVal val="visible"/>
                                      </p:to>
                                    </p:set>
                                  </p:childTnLst>
                                </p:cTn>
                              </p:par>
                            </p:childTnLst>
                          </p:cTn>
                        </p:par>
                        <p:par>
                          <p:cTn id="34" fill="hold">
                            <p:stCondLst>
                              <p:cond delay="2300"/>
                            </p:stCondLst>
                            <p:childTnLst>
                              <p:par>
                                <p:cTn id="35" presetID="1" presetClass="entr" presetSubtype="0" fill="hold" grpId="0" nodeType="afterEffect">
                                  <p:stCondLst>
                                    <p:cond delay="200"/>
                                  </p:stCondLst>
                                  <p:childTnLst>
                                    <p:set>
                                      <p:cBhvr>
                                        <p:cTn id="36" dur="1" fill="hold">
                                          <p:stCondLst>
                                            <p:cond delay="0"/>
                                          </p:stCondLst>
                                        </p:cTn>
                                        <p:tgtEl>
                                          <p:spTgt spid="114"/>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00"/>
                                  </p:stCondLst>
                                  <p:childTnLst>
                                    <p:set>
                                      <p:cBhvr>
                                        <p:cTn id="39" dur="1" fill="hold">
                                          <p:stCondLst>
                                            <p:cond delay="0"/>
                                          </p:stCondLst>
                                        </p:cTn>
                                        <p:tgtEl>
                                          <p:spTgt spid="115"/>
                                        </p:tgtEl>
                                        <p:attrNameLst>
                                          <p:attrName>style.visibility</p:attrName>
                                        </p:attrNameLst>
                                      </p:cBhvr>
                                      <p:to>
                                        <p:strVal val="visible"/>
                                      </p:to>
                                    </p:set>
                                  </p:childTnLst>
                                </p:cTn>
                              </p:par>
                            </p:childTnLst>
                          </p:cTn>
                        </p:par>
                        <p:par>
                          <p:cTn id="40" fill="hold">
                            <p:stCondLst>
                              <p:cond delay="2700"/>
                            </p:stCondLst>
                            <p:childTnLst>
                              <p:par>
                                <p:cTn id="41" presetID="1" presetClass="entr" presetSubtype="0" fill="hold" grpId="0" nodeType="afterEffect">
                                  <p:stCondLst>
                                    <p:cond delay="200"/>
                                  </p:stCondLst>
                                  <p:childTnLst>
                                    <p:set>
                                      <p:cBhvr>
                                        <p:cTn id="42" dur="1" fill="hold">
                                          <p:stCondLst>
                                            <p:cond delay="0"/>
                                          </p:stCondLst>
                                        </p:cTn>
                                        <p:tgtEl>
                                          <p:spTgt spid="116"/>
                                        </p:tgtEl>
                                        <p:attrNameLst>
                                          <p:attrName>style.visibility</p:attrName>
                                        </p:attrNameLst>
                                      </p:cBhvr>
                                      <p:to>
                                        <p:strVal val="visible"/>
                                      </p:to>
                                    </p:set>
                                  </p:childTnLst>
                                </p:cTn>
                              </p:par>
                            </p:childTnLst>
                          </p:cTn>
                        </p:par>
                        <p:par>
                          <p:cTn id="43" fill="hold">
                            <p:stCondLst>
                              <p:cond delay="2900"/>
                            </p:stCondLst>
                            <p:childTnLst>
                              <p:par>
                                <p:cTn id="44" presetID="1" presetClass="entr" presetSubtype="0" fill="hold" grpId="0" nodeType="afterEffect">
                                  <p:stCondLst>
                                    <p:cond delay="200"/>
                                  </p:stCondLst>
                                  <p:childTnLst>
                                    <p:set>
                                      <p:cBhvr>
                                        <p:cTn id="45" dur="1" fill="hold">
                                          <p:stCondLst>
                                            <p:cond delay="0"/>
                                          </p:stCondLst>
                                        </p:cTn>
                                        <p:tgtEl>
                                          <p:spTgt spid="117"/>
                                        </p:tgtEl>
                                        <p:attrNameLst>
                                          <p:attrName>style.visibility</p:attrName>
                                        </p:attrNameLst>
                                      </p:cBhvr>
                                      <p:to>
                                        <p:strVal val="visible"/>
                                      </p:to>
                                    </p:set>
                                  </p:childTnLst>
                                </p:cTn>
                              </p:par>
                            </p:childTnLst>
                          </p:cTn>
                        </p:par>
                        <p:par>
                          <p:cTn id="46" fill="hold">
                            <p:stCondLst>
                              <p:cond delay="3100"/>
                            </p:stCondLst>
                            <p:childTnLst>
                              <p:par>
                                <p:cTn id="47" presetID="1" presetClass="entr" presetSubtype="0" fill="hold" grpId="0" nodeType="afterEffect">
                                  <p:stCondLst>
                                    <p:cond delay="200"/>
                                  </p:stCondLst>
                                  <p:childTnLst>
                                    <p:set>
                                      <p:cBhvr>
                                        <p:cTn id="48" dur="1" fill="hold">
                                          <p:stCondLst>
                                            <p:cond delay="0"/>
                                          </p:stCondLst>
                                        </p:cTn>
                                        <p:tgtEl>
                                          <p:spTgt spid="118"/>
                                        </p:tgtEl>
                                        <p:attrNameLst>
                                          <p:attrName>style.visibility</p:attrName>
                                        </p:attrNameLst>
                                      </p:cBhvr>
                                      <p:to>
                                        <p:strVal val="visible"/>
                                      </p:to>
                                    </p:set>
                                  </p:childTnLst>
                                </p:cTn>
                              </p:par>
                            </p:childTnLst>
                          </p:cTn>
                        </p:par>
                        <p:par>
                          <p:cTn id="49" fill="hold">
                            <p:stCondLst>
                              <p:cond delay="3300"/>
                            </p:stCondLst>
                            <p:childTnLst>
                              <p:par>
                                <p:cTn id="50" presetID="1" presetClass="entr" presetSubtype="0" fill="hold" grpId="0" nodeType="afterEffect">
                                  <p:stCondLst>
                                    <p:cond delay="200"/>
                                  </p:stCondLst>
                                  <p:childTnLst>
                                    <p:set>
                                      <p:cBhvr>
                                        <p:cTn id="51" dur="1" fill="hold">
                                          <p:stCondLst>
                                            <p:cond delay="0"/>
                                          </p:stCondLst>
                                        </p:cTn>
                                        <p:tgtEl>
                                          <p:spTgt spid="119"/>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200"/>
                                  </p:stCondLst>
                                  <p:childTnLst>
                                    <p:set>
                                      <p:cBhvr>
                                        <p:cTn id="54" dur="1" fill="hold">
                                          <p:stCondLst>
                                            <p:cond delay="0"/>
                                          </p:stCondLst>
                                        </p:cTn>
                                        <p:tgtEl>
                                          <p:spTgt spid="120"/>
                                        </p:tgtEl>
                                        <p:attrNameLst>
                                          <p:attrName>style.visibility</p:attrName>
                                        </p:attrNameLst>
                                      </p:cBhvr>
                                      <p:to>
                                        <p:strVal val="visible"/>
                                      </p:to>
                                    </p:set>
                                  </p:childTnLst>
                                </p:cTn>
                              </p:par>
                            </p:childTnLst>
                          </p:cTn>
                        </p:par>
                        <p:par>
                          <p:cTn id="55" fill="hold">
                            <p:stCondLst>
                              <p:cond delay="3700"/>
                            </p:stCondLst>
                            <p:childTnLst>
                              <p:par>
                                <p:cTn id="56" presetID="1" presetClass="entr" presetSubtype="0" fill="hold" grpId="0" nodeType="afterEffect">
                                  <p:stCondLst>
                                    <p:cond delay="200"/>
                                  </p:stCondLst>
                                  <p:childTnLst>
                                    <p:set>
                                      <p:cBhvr>
                                        <p:cTn id="57" dur="1" fill="hold">
                                          <p:stCondLst>
                                            <p:cond delay="0"/>
                                          </p:stCondLst>
                                        </p:cTn>
                                        <p:tgtEl>
                                          <p:spTgt spid="121"/>
                                        </p:tgtEl>
                                        <p:attrNameLst>
                                          <p:attrName>style.visibility</p:attrName>
                                        </p:attrNameLst>
                                      </p:cBhvr>
                                      <p:to>
                                        <p:strVal val="visible"/>
                                      </p:to>
                                    </p:set>
                                  </p:childTnLst>
                                </p:cTn>
                              </p:par>
                            </p:childTnLst>
                          </p:cTn>
                        </p:par>
                        <p:par>
                          <p:cTn id="58" fill="hold">
                            <p:stCondLst>
                              <p:cond delay="3900"/>
                            </p:stCondLst>
                            <p:childTnLst>
                              <p:par>
                                <p:cTn id="59" presetID="1" presetClass="entr" presetSubtype="0" fill="hold" grpId="0" nodeType="afterEffect">
                                  <p:stCondLst>
                                    <p:cond delay="200"/>
                                  </p:stCondLst>
                                  <p:childTnLst>
                                    <p:set>
                                      <p:cBhvr>
                                        <p:cTn id="60" dur="1" fill="hold">
                                          <p:stCondLst>
                                            <p:cond delay="0"/>
                                          </p:stCondLst>
                                        </p:cTn>
                                        <p:tgtEl>
                                          <p:spTgt spid="122"/>
                                        </p:tgtEl>
                                        <p:attrNameLst>
                                          <p:attrName>style.visibility</p:attrName>
                                        </p:attrNameLst>
                                      </p:cBhvr>
                                      <p:to>
                                        <p:strVal val="visible"/>
                                      </p:to>
                                    </p:set>
                                  </p:childTnLst>
                                </p:cTn>
                              </p:par>
                            </p:childTnLst>
                          </p:cTn>
                        </p:par>
                        <p:par>
                          <p:cTn id="61" fill="hold">
                            <p:stCondLst>
                              <p:cond delay="4100"/>
                            </p:stCondLst>
                            <p:childTnLst>
                              <p:par>
                                <p:cTn id="62" presetID="1" presetClass="entr" presetSubtype="0" fill="hold" grpId="0" nodeType="afterEffect">
                                  <p:stCondLst>
                                    <p:cond delay="200"/>
                                  </p:stCondLst>
                                  <p:childTnLst>
                                    <p:set>
                                      <p:cBhvr>
                                        <p:cTn id="63" dur="1" fill="hold">
                                          <p:stCondLst>
                                            <p:cond delay="0"/>
                                          </p:stCondLst>
                                        </p:cTn>
                                        <p:tgtEl>
                                          <p:spTgt spid="123"/>
                                        </p:tgtEl>
                                        <p:attrNameLst>
                                          <p:attrName>style.visibility</p:attrName>
                                        </p:attrNameLst>
                                      </p:cBhvr>
                                      <p:to>
                                        <p:strVal val="visible"/>
                                      </p:to>
                                    </p:set>
                                  </p:childTnLst>
                                </p:cTn>
                              </p:par>
                            </p:childTnLst>
                          </p:cTn>
                        </p:par>
                        <p:par>
                          <p:cTn id="64" fill="hold">
                            <p:stCondLst>
                              <p:cond delay="4300"/>
                            </p:stCondLst>
                            <p:childTnLst>
                              <p:par>
                                <p:cTn id="65" presetID="1" presetClass="entr" presetSubtype="0" fill="hold" grpId="0" nodeType="afterEffect">
                                  <p:stCondLst>
                                    <p:cond delay="200"/>
                                  </p:stCondLst>
                                  <p:childTnLst>
                                    <p:set>
                                      <p:cBhvr>
                                        <p:cTn id="66" dur="1" fill="hold">
                                          <p:stCondLst>
                                            <p:cond delay="0"/>
                                          </p:stCondLst>
                                        </p:cTn>
                                        <p:tgtEl>
                                          <p:spTgt spid="124"/>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200"/>
                                  </p:stCondLst>
                                  <p:childTnLst>
                                    <p:set>
                                      <p:cBhvr>
                                        <p:cTn id="69" dur="1" fill="hold">
                                          <p:stCondLst>
                                            <p:cond delay="0"/>
                                          </p:stCondLst>
                                        </p:cTn>
                                        <p:tgtEl>
                                          <p:spTgt spid="125"/>
                                        </p:tgtEl>
                                        <p:attrNameLst>
                                          <p:attrName>style.visibility</p:attrName>
                                        </p:attrNameLst>
                                      </p:cBhvr>
                                      <p:to>
                                        <p:strVal val="visible"/>
                                      </p:to>
                                    </p:set>
                                  </p:childTnLst>
                                </p:cTn>
                              </p:par>
                            </p:childTnLst>
                          </p:cTn>
                        </p:par>
                        <p:par>
                          <p:cTn id="70" fill="hold">
                            <p:stCondLst>
                              <p:cond delay="4700"/>
                            </p:stCondLst>
                            <p:childTnLst>
                              <p:par>
                                <p:cTn id="71" presetID="1" presetClass="entr" presetSubtype="0" fill="hold" grpId="0" nodeType="afterEffect">
                                  <p:stCondLst>
                                    <p:cond delay="200"/>
                                  </p:stCondLst>
                                  <p:childTnLst>
                                    <p:set>
                                      <p:cBhvr>
                                        <p:cTn id="72" dur="1" fill="hold">
                                          <p:stCondLst>
                                            <p:cond delay="0"/>
                                          </p:stCondLst>
                                        </p:cTn>
                                        <p:tgtEl>
                                          <p:spTgt spid="126"/>
                                        </p:tgtEl>
                                        <p:attrNameLst>
                                          <p:attrName>style.visibility</p:attrName>
                                        </p:attrNameLst>
                                      </p:cBhvr>
                                      <p:to>
                                        <p:strVal val="visible"/>
                                      </p:to>
                                    </p:set>
                                  </p:childTnLst>
                                </p:cTn>
                              </p:par>
                            </p:childTnLst>
                          </p:cTn>
                        </p:par>
                        <p:par>
                          <p:cTn id="73" fill="hold">
                            <p:stCondLst>
                              <p:cond delay="4900"/>
                            </p:stCondLst>
                            <p:childTnLst>
                              <p:par>
                                <p:cTn id="74" presetID="1" presetClass="entr" presetSubtype="0" fill="hold" grpId="0" nodeType="afterEffect">
                                  <p:stCondLst>
                                    <p:cond delay="200"/>
                                  </p:stCondLst>
                                  <p:childTnLst>
                                    <p:set>
                                      <p:cBhvr>
                                        <p:cTn id="75"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sp>
        <p:nvSpPr>
          <p:cNvPr id="161" name="Oval 160"/>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a:endCxn id="183"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grpSp>
        <p:nvGrpSpPr>
          <p:cNvPr id="211" name="Group 210"/>
          <p:cNvGrpSpPr/>
          <p:nvPr/>
        </p:nvGrpSpPr>
        <p:grpSpPr>
          <a:xfrm>
            <a:off x="4033855" y="4550950"/>
            <a:ext cx="1299921" cy="706808"/>
            <a:chOff x="4033855" y="4550950"/>
            <a:chExt cx="1299921" cy="706808"/>
          </a:xfrm>
        </p:grpSpPr>
        <p:sp>
          <p:nvSpPr>
            <p:cNvPr id="212" name="Rectangle 211"/>
            <p:cNvSpPr/>
            <p:nvPr/>
          </p:nvSpPr>
          <p:spPr>
            <a:xfrm>
              <a:off x="4171283" y="4550950"/>
              <a:ext cx="1162493" cy="706808"/>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classification</a:t>
              </a:r>
            </a:p>
          </p:txBody>
        </p:sp>
        <p:cxnSp>
          <p:nvCxnSpPr>
            <p:cNvPr id="213" name="Straight Arrow Connector 212"/>
            <p:cNvCxnSpPr>
              <a:stCxn id="183" idx="3"/>
              <a:endCxn id="212" idx="1"/>
            </p:cNvCxnSpPr>
            <p:nvPr/>
          </p:nvCxnSpPr>
          <p:spPr>
            <a:xfrm flipV="1">
              <a:off x="4033855" y="4904354"/>
              <a:ext cx="137428"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5341785" y="4776562"/>
            <a:ext cx="1321716" cy="276999"/>
            <a:chOff x="5341785" y="4676290"/>
            <a:chExt cx="1321716" cy="276999"/>
          </a:xfrm>
        </p:grpSpPr>
        <p:cxnSp>
          <p:nvCxnSpPr>
            <p:cNvPr id="217" name="Straight Arrow Connector 216"/>
            <p:cNvCxnSpPr/>
            <p:nvPr/>
          </p:nvCxnSpPr>
          <p:spPr>
            <a:xfrm>
              <a:off x="5341785" y="4833341"/>
              <a:ext cx="756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8" name="Rectangle 217"/>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sp>
        <p:nvSpPr>
          <p:cNvPr id="238" name="Rectangle 237"/>
          <p:cNvSpPr/>
          <p:nvPr/>
        </p:nvSpPr>
        <p:spPr>
          <a:xfrm>
            <a:off x="2318102" y="3505138"/>
            <a:ext cx="4746746"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classifier’s design</a:t>
            </a:r>
            <a:endParaRPr lang="en-US" sz="1100" dirty="0">
              <a:solidFill>
                <a:schemeClr val="tx1"/>
              </a:solidFill>
              <a:latin typeface="Arial"/>
              <a:cs typeface="Arial"/>
            </a:endParaRPr>
          </a:p>
        </p:txBody>
      </p:sp>
      <p:cxnSp>
        <p:nvCxnSpPr>
          <p:cNvPr id="239" name="Straight Arrow Connector 238"/>
          <p:cNvCxnSpPr/>
          <p:nvPr/>
        </p:nvCxnSpPr>
        <p:spPr>
          <a:xfrm>
            <a:off x="4697864" y="3908817"/>
            <a:ext cx="2563" cy="64969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46" name="TextBox 4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47" name="TextBox 4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52" name="TextBox 51"/>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spTree>
    <p:extLst>
      <p:ext uri="{BB962C8B-B14F-4D97-AF65-F5344CB8AC3E}">
        <p14:creationId xmlns:p14="http://schemas.microsoft.com/office/powerpoint/2010/main" val="12805310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a:endCxn id="183"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033855" y="4550950"/>
            <a:ext cx="1325426" cy="706808"/>
            <a:chOff x="4033855" y="4550950"/>
            <a:chExt cx="1325426" cy="706808"/>
          </a:xfrm>
        </p:grpSpPr>
        <p:sp>
          <p:nvSpPr>
            <p:cNvPr id="67" name="Rectangle 66"/>
            <p:cNvSpPr/>
            <p:nvPr/>
          </p:nvSpPr>
          <p:spPr>
            <a:xfrm>
              <a:off x="4171282" y="4550950"/>
              <a:ext cx="1187999" cy="706808"/>
            </a:xfrm>
            <a:prstGeom prst="rect">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sparse</a:t>
              </a:r>
            </a:p>
            <a:p>
              <a:pPr algn="ctr"/>
              <a:r>
                <a:rPr lang="en-US" sz="1100" dirty="0" smtClean="0">
                  <a:solidFill>
                    <a:schemeClr val="tx1"/>
                  </a:solidFill>
                  <a:latin typeface="Arial"/>
                  <a:cs typeface="Arial"/>
                </a:rPr>
                <a:t>representation</a:t>
              </a:r>
            </a:p>
            <a:p>
              <a:pPr algn="ctr"/>
              <a:r>
                <a:rPr lang="en-US" sz="1100" dirty="0" smtClean="0">
                  <a:solidFill>
                    <a:schemeClr val="tx1"/>
                  </a:solidFill>
                  <a:latin typeface="Arial"/>
                  <a:cs typeface="Arial"/>
                </a:rPr>
                <a:t>classification</a:t>
              </a:r>
            </a:p>
          </p:txBody>
        </p:sp>
        <p:cxnSp>
          <p:nvCxnSpPr>
            <p:cNvPr id="68" name="Straight Arrow Connector 67"/>
            <p:cNvCxnSpPr>
              <a:endCxn id="67" idx="1"/>
            </p:cNvCxnSpPr>
            <p:nvPr/>
          </p:nvCxnSpPr>
          <p:spPr>
            <a:xfrm flipV="1">
              <a:off x="4033855" y="4904354"/>
              <a:ext cx="137427"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375206" y="4776562"/>
            <a:ext cx="1288295" cy="276999"/>
            <a:chOff x="5375206" y="4676290"/>
            <a:chExt cx="1288295" cy="276999"/>
          </a:xfrm>
        </p:grpSpPr>
        <p:cxnSp>
          <p:nvCxnSpPr>
            <p:cNvPr id="70" name="Straight Arrow Connector 69"/>
            <p:cNvCxnSpPr/>
            <p:nvPr/>
          </p:nvCxnSpPr>
          <p:spPr>
            <a:xfrm>
              <a:off x="5375206" y="4833341"/>
              <a:ext cx="719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sp>
        <p:nvSpPr>
          <p:cNvPr id="78" name="TextBox 7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spTree>
    <p:extLst>
      <p:ext uri="{BB962C8B-B14F-4D97-AF65-F5344CB8AC3E}">
        <p14:creationId xmlns:p14="http://schemas.microsoft.com/office/powerpoint/2010/main" val="174203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a:endCxn id="183"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033855" y="4550950"/>
            <a:ext cx="1325426" cy="706808"/>
            <a:chOff x="4033855" y="4550950"/>
            <a:chExt cx="1325426" cy="706808"/>
          </a:xfrm>
        </p:grpSpPr>
        <p:sp>
          <p:nvSpPr>
            <p:cNvPr id="67" name="Rectangle 66"/>
            <p:cNvSpPr/>
            <p:nvPr/>
          </p:nvSpPr>
          <p:spPr>
            <a:xfrm>
              <a:off x="4171282" y="4550950"/>
              <a:ext cx="1187999"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a:endCxn id="67" idx="1"/>
            </p:cNvCxnSpPr>
            <p:nvPr/>
          </p:nvCxnSpPr>
          <p:spPr>
            <a:xfrm flipV="1">
              <a:off x="4033855" y="4904354"/>
              <a:ext cx="137427"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375206" y="4776562"/>
            <a:ext cx="1288295" cy="276999"/>
            <a:chOff x="5375206" y="4676290"/>
            <a:chExt cx="1288295" cy="276999"/>
          </a:xfrm>
        </p:grpSpPr>
        <p:cxnSp>
          <p:nvCxnSpPr>
            <p:cNvPr id="70" name="Straight Arrow Connector 69"/>
            <p:cNvCxnSpPr/>
            <p:nvPr/>
          </p:nvCxnSpPr>
          <p:spPr>
            <a:xfrm>
              <a:off x="5375206" y="4833341"/>
              <a:ext cx="719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sp>
        <p:nvSpPr>
          <p:cNvPr id="49" name="TextBox 48"/>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spTree>
    <p:extLst>
      <p:ext uri="{BB962C8B-B14F-4D97-AF65-F5344CB8AC3E}">
        <p14:creationId xmlns:p14="http://schemas.microsoft.com/office/powerpoint/2010/main" val="9981738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033855" y="4550950"/>
            <a:ext cx="1325426" cy="706808"/>
            <a:chOff x="4033855" y="4550950"/>
            <a:chExt cx="1325426" cy="706808"/>
          </a:xfrm>
        </p:grpSpPr>
        <p:sp>
          <p:nvSpPr>
            <p:cNvPr id="67" name="Rectangle 66"/>
            <p:cNvSpPr/>
            <p:nvPr/>
          </p:nvSpPr>
          <p:spPr>
            <a:xfrm>
              <a:off x="4171282" y="4550950"/>
              <a:ext cx="1187999"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a:endCxn id="67" idx="1"/>
            </p:cNvCxnSpPr>
            <p:nvPr/>
          </p:nvCxnSpPr>
          <p:spPr>
            <a:xfrm flipV="1">
              <a:off x="4033855" y="4904354"/>
              <a:ext cx="137427"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375206" y="4776562"/>
            <a:ext cx="1288295" cy="276999"/>
            <a:chOff x="5375206" y="4676290"/>
            <a:chExt cx="1288295" cy="276999"/>
          </a:xfrm>
        </p:grpSpPr>
        <p:cxnSp>
          <p:nvCxnSpPr>
            <p:cNvPr id="70" name="Straight Arrow Connector 69"/>
            <p:cNvCxnSpPr/>
            <p:nvPr/>
          </p:nvCxnSpPr>
          <p:spPr>
            <a:xfrm>
              <a:off x="5375206" y="4833341"/>
              <a:ext cx="719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sp>
        <p:nvSpPr>
          <p:cNvPr id="52" name="TextBox 5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53" name="TextBox 5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54" name="TextBox 5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sp>
        <p:nvSpPr>
          <p:cNvPr id="58" name="TextBox 5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grpSp>
        <p:nvGrpSpPr>
          <p:cNvPr id="59" name="Group 58"/>
          <p:cNvGrpSpPr/>
          <p:nvPr/>
        </p:nvGrpSpPr>
        <p:grpSpPr>
          <a:xfrm>
            <a:off x="3120922" y="1940146"/>
            <a:ext cx="272216" cy="515357"/>
            <a:chOff x="903070" y="1769524"/>
            <a:chExt cx="272216" cy="515357"/>
          </a:xfrm>
        </p:grpSpPr>
        <p:sp>
          <p:nvSpPr>
            <p:cNvPr id="60" name="Rectangle 59"/>
            <p:cNvSpPr/>
            <p:nvPr/>
          </p:nvSpPr>
          <p:spPr>
            <a:xfrm>
              <a:off x="1053966" y="19051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822641" y="1946792"/>
            <a:ext cx="272216" cy="515357"/>
            <a:chOff x="903070" y="1769524"/>
            <a:chExt cx="272216" cy="515357"/>
          </a:xfrm>
        </p:grpSpPr>
        <p:sp>
          <p:nvSpPr>
            <p:cNvPr id="74" name="Rectangle 73"/>
            <p:cNvSpPr/>
            <p:nvPr/>
          </p:nvSpPr>
          <p:spPr>
            <a:xfrm>
              <a:off x="1053966" y="19298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71536" y="1928772"/>
            <a:ext cx="307432" cy="515357"/>
            <a:chOff x="903070" y="1769524"/>
            <a:chExt cx="307432" cy="515357"/>
          </a:xfrm>
        </p:grpSpPr>
        <p:sp>
          <p:nvSpPr>
            <p:cNvPr id="82" name="Rectangle 81"/>
            <p:cNvSpPr/>
            <p:nvPr/>
          </p:nvSpPr>
          <p:spPr>
            <a:xfrm>
              <a:off x="1089182" y="185404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837648" y="2158176"/>
            <a:ext cx="272216" cy="515357"/>
            <a:chOff x="903070" y="1769524"/>
            <a:chExt cx="272216" cy="515357"/>
          </a:xfrm>
        </p:grpSpPr>
        <p:sp>
          <p:nvSpPr>
            <p:cNvPr id="87" name="Rectangle 8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0800000">
            <a:off x="2809966" y="2206329"/>
            <a:ext cx="275956" cy="507860"/>
            <a:chOff x="899330" y="1777021"/>
            <a:chExt cx="275956" cy="507860"/>
          </a:xfrm>
        </p:grpSpPr>
        <p:sp>
          <p:nvSpPr>
            <p:cNvPr id="92" name="Rectangle 9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016806"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899330" y="1777021"/>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rot="10800000">
            <a:off x="4572874" y="2158944"/>
            <a:ext cx="272216" cy="515357"/>
            <a:chOff x="903070" y="1769524"/>
            <a:chExt cx="272216" cy="515357"/>
          </a:xfrm>
        </p:grpSpPr>
        <p:sp>
          <p:nvSpPr>
            <p:cNvPr id="97" name="Rectangle 9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545192" y="2207097"/>
            <a:ext cx="367748" cy="515357"/>
            <a:chOff x="903070" y="1769524"/>
            <a:chExt cx="367748" cy="515357"/>
          </a:xfrm>
        </p:grpSpPr>
        <p:sp>
          <p:nvSpPr>
            <p:cNvPr id="112" name="Rectangle 11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149498" y="195906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97870" y="2158944"/>
            <a:ext cx="272216" cy="458495"/>
            <a:chOff x="903070" y="1769524"/>
            <a:chExt cx="272216" cy="458495"/>
          </a:xfrm>
        </p:grpSpPr>
        <p:sp>
          <p:nvSpPr>
            <p:cNvPr id="117" name="Rectangle 11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903070" y="20254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0800000">
            <a:off x="6222046" y="2207097"/>
            <a:ext cx="320358" cy="515357"/>
            <a:chOff x="903070" y="1769524"/>
            <a:chExt cx="320358" cy="515357"/>
          </a:xfrm>
        </p:grpSpPr>
        <p:sp>
          <p:nvSpPr>
            <p:cNvPr id="122" name="Rectangle 12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102108"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31982" y="2125535"/>
            <a:ext cx="4085442" cy="835223"/>
            <a:chOff x="2731982" y="2125535"/>
            <a:chExt cx="4085442" cy="835223"/>
          </a:xfrm>
        </p:grpSpPr>
        <p:cxnSp>
          <p:nvCxnSpPr>
            <p:cNvPr id="127" name="Straight Arrow Connector 126"/>
            <p:cNvCxnSpPr/>
            <p:nvPr/>
          </p:nvCxnSpPr>
          <p:spPr>
            <a:xfrm>
              <a:off x="648131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6806592" y="21404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6735162"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635521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262962" y="244570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73796"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509907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647692" y="21329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555442" y="24454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24232" y="212553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731982" y="2438003"/>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701475" y="4582439"/>
            <a:ext cx="1332380" cy="651054"/>
            <a:chOff x="2701475" y="4582439"/>
            <a:chExt cx="1332380" cy="651054"/>
          </a:xfrm>
        </p:grpSpPr>
        <p:sp>
          <p:nvSpPr>
            <p:cNvPr id="143" name="Rectangle 14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44" name="Straight Arrow Connector 143"/>
            <p:cNvCxnSpPr>
              <a:endCxn id="143"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grpSp>
        <p:nvGrpSpPr>
          <p:cNvPr id="151" name="Group 150"/>
          <p:cNvGrpSpPr/>
          <p:nvPr/>
        </p:nvGrpSpPr>
        <p:grpSpPr>
          <a:xfrm>
            <a:off x="2701475" y="3354255"/>
            <a:ext cx="4004629" cy="154214"/>
            <a:chOff x="483623" y="1881097"/>
            <a:chExt cx="4004629" cy="219966"/>
          </a:xfrm>
        </p:grpSpPr>
        <p:cxnSp>
          <p:nvCxnSpPr>
            <p:cNvPr id="152" name="Straight Arrow Connector 151"/>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a:off x="91465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a:off x="263040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a:off x="433345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H="1">
              <a:off x="106859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278434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a:off x="448739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flipH="1">
              <a:off x="483623"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6624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p:nvPr/>
          </p:nvCxnSpPr>
          <p:spPr>
            <a:xfrm flipV="1">
              <a:off x="2701475" y="4907965"/>
              <a:ext cx="395998" cy="0"/>
            </a:xfrm>
            <a:prstGeom prst="straightConnector1">
              <a:avLst/>
            </a:prstGeom>
            <a:ln w="28575" cmpd="sng">
              <a:solidFill>
                <a:srgbClr val="FF66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033855" y="4550950"/>
            <a:ext cx="1325426" cy="706808"/>
            <a:chOff x="4033855" y="4550950"/>
            <a:chExt cx="1325426" cy="706808"/>
          </a:xfrm>
        </p:grpSpPr>
        <p:sp>
          <p:nvSpPr>
            <p:cNvPr id="67" name="Rectangle 66"/>
            <p:cNvSpPr/>
            <p:nvPr/>
          </p:nvSpPr>
          <p:spPr>
            <a:xfrm>
              <a:off x="4171282" y="4550950"/>
              <a:ext cx="1187999"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a:endCxn id="67" idx="1"/>
            </p:cNvCxnSpPr>
            <p:nvPr/>
          </p:nvCxnSpPr>
          <p:spPr>
            <a:xfrm flipV="1">
              <a:off x="4033855" y="4904354"/>
              <a:ext cx="137427"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5375206" y="4776562"/>
            <a:ext cx="1288295" cy="276999"/>
            <a:chOff x="5375206" y="4676290"/>
            <a:chExt cx="1288295" cy="276999"/>
          </a:xfrm>
        </p:grpSpPr>
        <p:cxnSp>
          <p:nvCxnSpPr>
            <p:cNvPr id="70" name="Straight Arrow Connector 69"/>
            <p:cNvCxnSpPr/>
            <p:nvPr/>
          </p:nvCxnSpPr>
          <p:spPr>
            <a:xfrm>
              <a:off x="5375206" y="4833341"/>
              <a:ext cx="719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sp>
        <p:nvSpPr>
          <p:cNvPr id="52" name="TextBox 5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53" name="TextBox 5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54" name="TextBox 5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sp>
        <p:nvSpPr>
          <p:cNvPr id="58" name="TextBox 5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grpSp>
        <p:nvGrpSpPr>
          <p:cNvPr id="59" name="Group 58"/>
          <p:cNvGrpSpPr/>
          <p:nvPr/>
        </p:nvGrpSpPr>
        <p:grpSpPr>
          <a:xfrm>
            <a:off x="3120922" y="1940146"/>
            <a:ext cx="272216" cy="515357"/>
            <a:chOff x="903070" y="1769524"/>
            <a:chExt cx="272216" cy="515357"/>
          </a:xfrm>
        </p:grpSpPr>
        <p:sp>
          <p:nvSpPr>
            <p:cNvPr id="60" name="Rectangle 59"/>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822641" y="1946792"/>
            <a:ext cx="272216" cy="515357"/>
            <a:chOff x="903070" y="1769524"/>
            <a:chExt cx="272216" cy="515357"/>
          </a:xfrm>
        </p:grpSpPr>
        <p:sp>
          <p:nvSpPr>
            <p:cNvPr id="74" name="Rectangle 73"/>
            <p:cNvSpPr/>
            <p:nvPr/>
          </p:nvSpPr>
          <p:spPr>
            <a:xfrm>
              <a:off x="1053966" y="19298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71536" y="1928772"/>
            <a:ext cx="307432" cy="515357"/>
            <a:chOff x="903070" y="1769524"/>
            <a:chExt cx="307432" cy="515357"/>
          </a:xfrm>
        </p:grpSpPr>
        <p:sp>
          <p:nvSpPr>
            <p:cNvPr id="82" name="Rectangle 81"/>
            <p:cNvSpPr/>
            <p:nvPr/>
          </p:nvSpPr>
          <p:spPr>
            <a:xfrm>
              <a:off x="1089182" y="185404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837648" y="2158176"/>
            <a:ext cx="272216" cy="515357"/>
            <a:chOff x="903070" y="1769524"/>
            <a:chExt cx="272216" cy="515357"/>
          </a:xfrm>
        </p:grpSpPr>
        <p:sp>
          <p:nvSpPr>
            <p:cNvPr id="87" name="Rectangle 8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0800000">
            <a:off x="2809966" y="2206329"/>
            <a:ext cx="272216" cy="515357"/>
            <a:chOff x="903070" y="1769524"/>
            <a:chExt cx="272216" cy="515357"/>
          </a:xfrm>
        </p:grpSpPr>
        <p:sp>
          <p:nvSpPr>
            <p:cNvPr id="92" name="Rectangle 9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016806"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rot="10800000">
            <a:off x="4572874" y="2158944"/>
            <a:ext cx="272216" cy="515357"/>
            <a:chOff x="903070" y="1769524"/>
            <a:chExt cx="272216" cy="515357"/>
          </a:xfrm>
        </p:grpSpPr>
        <p:sp>
          <p:nvSpPr>
            <p:cNvPr id="97" name="Rectangle 9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545192" y="2207097"/>
            <a:ext cx="367748" cy="515357"/>
            <a:chOff x="903070" y="1769524"/>
            <a:chExt cx="367748" cy="515357"/>
          </a:xfrm>
        </p:grpSpPr>
        <p:sp>
          <p:nvSpPr>
            <p:cNvPr id="112" name="Rectangle 11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149498" y="195906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97870" y="2158944"/>
            <a:ext cx="272216" cy="458495"/>
            <a:chOff x="903070" y="1769524"/>
            <a:chExt cx="272216" cy="458495"/>
          </a:xfrm>
        </p:grpSpPr>
        <p:sp>
          <p:nvSpPr>
            <p:cNvPr id="117" name="Rectangle 11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903070" y="20254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0800000">
            <a:off x="6222046" y="2207097"/>
            <a:ext cx="320358" cy="515357"/>
            <a:chOff x="903070" y="1769524"/>
            <a:chExt cx="320358" cy="515357"/>
          </a:xfrm>
        </p:grpSpPr>
        <p:sp>
          <p:nvSpPr>
            <p:cNvPr id="122" name="Rectangle 12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102108"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31982" y="2125535"/>
            <a:ext cx="4085442" cy="835223"/>
            <a:chOff x="2731982" y="2125535"/>
            <a:chExt cx="4085442" cy="835223"/>
          </a:xfrm>
        </p:grpSpPr>
        <p:cxnSp>
          <p:nvCxnSpPr>
            <p:cNvPr id="127" name="Straight Arrow Connector 126"/>
            <p:cNvCxnSpPr/>
            <p:nvPr/>
          </p:nvCxnSpPr>
          <p:spPr>
            <a:xfrm>
              <a:off x="648131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6806592" y="21404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6735162"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635521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262962" y="244570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73796"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509907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647692" y="21329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555442" y="24454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24232" y="212553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731982" y="2438003"/>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40" name="Rectangle 139"/>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8" name="Group 147"/>
          <p:cNvGrpSpPr/>
          <p:nvPr/>
        </p:nvGrpSpPr>
        <p:grpSpPr>
          <a:xfrm>
            <a:off x="2701475" y="3354255"/>
            <a:ext cx="4004629" cy="154214"/>
            <a:chOff x="483623" y="1881097"/>
            <a:chExt cx="4004629" cy="219966"/>
          </a:xfrm>
        </p:grpSpPr>
        <p:cxnSp>
          <p:nvCxnSpPr>
            <p:cNvPr id="149" name="Straight Arrow Connector 148"/>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a:off x="91465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263040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a:off x="433345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a:off x="106859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p:nvPr/>
          </p:nvCxnSpPr>
          <p:spPr>
            <a:xfrm>
              <a:off x="278434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a:off x="448739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p:nvPr/>
          </p:nvCxnSpPr>
          <p:spPr>
            <a:xfrm flipH="1">
              <a:off x="483623"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39521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p:nvPr/>
          </p:nvCxnSpPr>
          <p:spPr>
            <a:xfrm flipV="1">
              <a:off x="2701475" y="4907965"/>
              <a:ext cx="395998" cy="0"/>
            </a:xfrm>
            <a:prstGeom prst="straightConnector1">
              <a:avLst/>
            </a:prstGeom>
            <a:ln w="28575" cmpd="sng">
              <a:solidFill>
                <a:srgbClr val="FF66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4033855" y="4550950"/>
            <a:ext cx="1325426" cy="706808"/>
            <a:chOff x="4033855" y="4550950"/>
            <a:chExt cx="1325426" cy="706808"/>
          </a:xfrm>
        </p:grpSpPr>
        <p:sp>
          <p:nvSpPr>
            <p:cNvPr id="67" name="Rectangle 66"/>
            <p:cNvSpPr/>
            <p:nvPr/>
          </p:nvSpPr>
          <p:spPr>
            <a:xfrm>
              <a:off x="4171282" y="4550950"/>
              <a:ext cx="1187999"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a:endCxn id="67" idx="1"/>
            </p:cNvCxnSpPr>
            <p:nvPr/>
          </p:nvCxnSpPr>
          <p:spPr>
            <a:xfrm flipV="1">
              <a:off x="4033855" y="4904354"/>
              <a:ext cx="137427"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a:off x="5375200" y="4933613"/>
            <a:ext cx="226798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53" name="TextBox 5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54" name="TextBox 5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sp>
        <p:nvSpPr>
          <p:cNvPr id="58" name="TextBox 5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grpSp>
        <p:nvGrpSpPr>
          <p:cNvPr id="59" name="Group 58"/>
          <p:cNvGrpSpPr/>
          <p:nvPr/>
        </p:nvGrpSpPr>
        <p:grpSpPr>
          <a:xfrm>
            <a:off x="3120922" y="1940146"/>
            <a:ext cx="272216" cy="515357"/>
            <a:chOff x="903070" y="1769524"/>
            <a:chExt cx="272216" cy="515357"/>
          </a:xfrm>
        </p:grpSpPr>
        <p:sp>
          <p:nvSpPr>
            <p:cNvPr id="60" name="Rectangle 59"/>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822641" y="1946792"/>
            <a:ext cx="272216" cy="515357"/>
            <a:chOff x="903070" y="1769524"/>
            <a:chExt cx="272216" cy="515357"/>
          </a:xfrm>
        </p:grpSpPr>
        <p:sp>
          <p:nvSpPr>
            <p:cNvPr id="74" name="Rectangle 73"/>
            <p:cNvSpPr/>
            <p:nvPr/>
          </p:nvSpPr>
          <p:spPr>
            <a:xfrm>
              <a:off x="1053966" y="19298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71536" y="1928772"/>
            <a:ext cx="307432" cy="515357"/>
            <a:chOff x="903070" y="1769524"/>
            <a:chExt cx="307432" cy="515357"/>
          </a:xfrm>
        </p:grpSpPr>
        <p:sp>
          <p:nvSpPr>
            <p:cNvPr id="82" name="Rectangle 81"/>
            <p:cNvSpPr/>
            <p:nvPr/>
          </p:nvSpPr>
          <p:spPr>
            <a:xfrm>
              <a:off x="1089182" y="185404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837648" y="2158176"/>
            <a:ext cx="272216" cy="515357"/>
            <a:chOff x="903070" y="1769524"/>
            <a:chExt cx="272216" cy="515357"/>
          </a:xfrm>
        </p:grpSpPr>
        <p:sp>
          <p:nvSpPr>
            <p:cNvPr id="87" name="Rectangle 8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0800000">
            <a:off x="2809966" y="2206329"/>
            <a:ext cx="272216" cy="515357"/>
            <a:chOff x="903070" y="1769524"/>
            <a:chExt cx="272216" cy="515357"/>
          </a:xfrm>
        </p:grpSpPr>
        <p:sp>
          <p:nvSpPr>
            <p:cNvPr id="92" name="Rectangle 9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016806"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rot="10800000">
            <a:off x="4572874" y="2158944"/>
            <a:ext cx="272216" cy="515357"/>
            <a:chOff x="903070" y="1769524"/>
            <a:chExt cx="272216" cy="515357"/>
          </a:xfrm>
        </p:grpSpPr>
        <p:sp>
          <p:nvSpPr>
            <p:cNvPr id="97" name="Rectangle 9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545192" y="2207097"/>
            <a:ext cx="367748" cy="515357"/>
            <a:chOff x="903070" y="1769524"/>
            <a:chExt cx="367748" cy="515357"/>
          </a:xfrm>
        </p:grpSpPr>
        <p:sp>
          <p:nvSpPr>
            <p:cNvPr id="112" name="Rectangle 11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149498" y="195906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97870" y="2158944"/>
            <a:ext cx="272216" cy="458495"/>
            <a:chOff x="903070" y="1769524"/>
            <a:chExt cx="272216" cy="458495"/>
          </a:xfrm>
        </p:grpSpPr>
        <p:sp>
          <p:nvSpPr>
            <p:cNvPr id="117" name="Rectangle 11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903070" y="20254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0800000">
            <a:off x="6222046" y="2207097"/>
            <a:ext cx="320358" cy="515357"/>
            <a:chOff x="903070" y="1769524"/>
            <a:chExt cx="320358" cy="515357"/>
          </a:xfrm>
        </p:grpSpPr>
        <p:sp>
          <p:nvSpPr>
            <p:cNvPr id="122" name="Rectangle 12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102108"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31982" y="2125535"/>
            <a:ext cx="4085442" cy="835223"/>
            <a:chOff x="2731982" y="2125535"/>
            <a:chExt cx="4085442" cy="835223"/>
          </a:xfrm>
        </p:grpSpPr>
        <p:cxnSp>
          <p:nvCxnSpPr>
            <p:cNvPr id="127" name="Straight Arrow Connector 126"/>
            <p:cNvCxnSpPr/>
            <p:nvPr/>
          </p:nvCxnSpPr>
          <p:spPr>
            <a:xfrm>
              <a:off x="648131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6806592" y="21404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6735162"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635521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262962" y="244570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73796"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509907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647692" y="21329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555442" y="24454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24232" y="212553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731982" y="2438003"/>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40" name="Rectangle 139"/>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5" name="Group 144"/>
          <p:cNvGrpSpPr/>
          <p:nvPr/>
        </p:nvGrpSpPr>
        <p:grpSpPr>
          <a:xfrm>
            <a:off x="5669473" y="4293149"/>
            <a:ext cx="2854642" cy="2057093"/>
            <a:chOff x="5669473" y="4293149"/>
            <a:chExt cx="2854642" cy="2057093"/>
          </a:xfrm>
        </p:grpSpPr>
        <p:sp>
          <p:nvSpPr>
            <p:cNvPr id="146" name="Rectangle 145"/>
            <p:cNvSpPr/>
            <p:nvPr/>
          </p:nvSpPr>
          <p:spPr>
            <a:xfrm>
              <a:off x="5669473" y="5888937"/>
              <a:ext cx="1641645" cy="307777"/>
            </a:xfrm>
            <a:prstGeom prst="rect">
              <a:avLst/>
            </a:prstGeom>
          </p:spPr>
          <p:txBody>
            <a:bodyPr wrap="none">
              <a:spAutoFit/>
            </a:bodyPr>
            <a:lstStyle/>
            <a:p>
              <a:pPr algn="ctr"/>
              <a:r>
                <a:rPr lang="en-US" sz="1400" dirty="0" smtClean="0">
                  <a:latin typeface="Arial"/>
                  <a:cs typeface="Arial"/>
                </a:rPr>
                <a:t>for all test patches</a:t>
              </a:r>
              <a:endParaRPr lang="en-US" sz="1400" dirty="0">
                <a:latin typeface="Arial"/>
                <a:cs typeface="Arial"/>
              </a:endParaRPr>
            </a:p>
          </p:txBody>
        </p:sp>
        <p:cxnSp>
          <p:nvCxnSpPr>
            <p:cNvPr id="147" name="Straight Arrow Connector 146"/>
            <p:cNvCxnSpPr/>
            <p:nvPr/>
          </p:nvCxnSpPr>
          <p:spPr>
            <a:xfrm>
              <a:off x="7926497" y="5331458"/>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7498707" y="4377521"/>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7490817" y="6042699"/>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rot="16200000">
              <a:off x="6757059" y="5183196"/>
              <a:ext cx="2057093" cy="276999"/>
            </a:xfrm>
            <a:prstGeom prst="rect">
              <a:avLst/>
            </a:prstGeom>
            <a:noFill/>
            <a:ln>
              <a:solidFill>
                <a:schemeClr val="tx1"/>
              </a:solidFill>
            </a:ln>
          </p:spPr>
          <p:txBody>
            <a:bodyPr wrap="square" rtlCol="0">
              <a:spAutoFit/>
            </a:bodyPr>
            <a:lstStyle/>
            <a:p>
              <a:pPr algn="ctr"/>
              <a:r>
                <a:rPr lang="en-US" sz="1200" dirty="0" smtClean="0">
                  <a:latin typeface="Arial"/>
                  <a:cs typeface="Arial"/>
                </a:rPr>
                <a:t>majority vote</a:t>
              </a:r>
              <a:endParaRPr lang="en-US" sz="1200" dirty="0">
                <a:latin typeface="Arial"/>
                <a:cs typeface="Arial"/>
              </a:endParaRPr>
            </a:p>
          </p:txBody>
        </p:sp>
        <p:sp>
          <p:nvSpPr>
            <p:cNvPr id="151" name="TextBox 150"/>
            <p:cNvSpPr txBox="1"/>
            <p:nvPr/>
          </p:nvSpPr>
          <p:spPr>
            <a:xfrm>
              <a:off x="7434337" y="4418192"/>
              <a:ext cx="232706" cy="1169551"/>
            </a:xfrm>
            <a:prstGeom prst="rect">
              <a:avLst/>
            </a:prstGeom>
            <a:noFill/>
          </p:spPr>
          <p:txBody>
            <a:bodyPr wrap="none" rtlCol="0">
              <a:spAutoFit/>
            </a:bodyPr>
            <a:lstStyle/>
            <a:p>
              <a:r>
                <a:rPr lang="en-US" sz="1400" dirty="0" smtClean="0"/>
                <a:t>:</a:t>
              </a:r>
            </a:p>
            <a:p>
              <a:endParaRPr lang="en-US" sz="1400" dirty="0"/>
            </a:p>
            <a:p>
              <a:endParaRPr lang="en-US" sz="1400" dirty="0" smtClean="0"/>
            </a:p>
            <a:p>
              <a:endParaRPr lang="en-US" sz="1400" dirty="0"/>
            </a:p>
            <a:p>
              <a:r>
                <a:rPr lang="en-US" sz="1400" dirty="0" smtClean="0"/>
                <a:t>:</a:t>
              </a:r>
              <a:endParaRPr lang="en-US" sz="1400" dirty="0"/>
            </a:p>
          </p:txBody>
        </p:sp>
        <p:sp>
          <p:nvSpPr>
            <p:cNvPr id="152" name="TextBox 151"/>
            <p:cNvSpPr txBox="1"/>
            <p:nvPr/>
          </p:nvSpPr>
          <p:spPr>
            <a:xfrm>
              <a:off x="7988842" y="5188710"/>
              <a:ext cx="535273" cy="276999"/>
            </a:xfrm>
            <a:prstGeom prst="rect">
              <a:avLst/>
            </a:prstGeom>
            <a:noFill/>
          </p:spPr>
          <p:txBody>
            <a:bodyPr wrap="none" rtlCol="0">
              <a:spAutoFit/>
            </a:bodyPr>
            <a:lstStyle/>
            <a:p>
              <a:r>
                <a:rPr lang="en-US" sz="1200" dirty="0" smtClean="0">
                  <a:latin typeface="Arial"/>
                  <a:cs typeface="Arial"/>
                </a:rPr>
                <a:t>class</a:t>
              </a:r>
              <a:endParaRPr lang="en-US" sz="1200" dirty="0">
                <a:latin typeface="Arial"/>
                <a:cs typeface="Arial"/>
              </a:endParaRPr>
            </a:p>
          </p:txBody>
        </p:sp>
      </p:grpSp>
      <p:sp>
        <p:nvSpPr>
          <p:cNvPr id="153" name="Rectangle 152"/>
          <p:cNvSpPr/>
          <p:nvPr/>
        </p:nvSpPr>
        <p:spPr>
          <a:xfrm>
            <a:off x="2971417" y="4299959"/>
            <a:ext cx="1661720" cy="307777"/>
          </a:xfrm>
          <a:prstGeom prst="rect">
            <a:avLst/>
          </a:prstGeom>
        </p:spPr>
        <p:txBody>
          <a:bodyPr wrap="none">
            <a:spAutoFit/>
          </a:bodyPr>
          <a:lstStyle/>
          <a:p>
            <a:pPr algn="ctr"/>
            <a:r>
              <a:rPr lang="en-US" sz="1400" dirty="0" smtClean="0">
                <a:latin typeface="Arial"/>
                <a:cs typeface="Arial"/>
              </a:rPr>
              <a:t>for each test patch</a:t>
            </a:r>
            <a:endParaRPr lang="en-US" sz="1400" dirty="0">
              <a:latin typeface="Arial"/>
              <a:cs typeface="Arial"/>
            </a:endParaRPr>
          </a:p>
        </p:txBody>
      </p:sp>
      <p:sp>
        <p:nvSpPr>
          <p:cNvPr id="154" name="Rectangle 153"/>
          <p:cNvSpPr/>
          <p:nvPr/>
        </p:nvSpPr>
        <p:spPr>
          <a:xfrm>
            <a:off x="245546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2501645" y="47488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237695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268637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260786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2483171" y="50536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86312" y="46950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507802" y="46087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83110" y="47611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2" name="Group 171"/>
          <p:cNvGrpSpPr/>
          <p:nvPr/>
        </p:nvGrpSpPr>
        <p:grpSpPr>
          <a:xfrm>
            <a:off x="2701475" y="3354255"/>
            <a:ext cx="4004629" cy="154214"/>
            <a:chOff x="483623" y="1881097"/>
            <a:chExt cx="4004629" cy="219966"/>
          </a:xfrm>
        </p:grpSpPr>
        <p:cxnSp>
          <p:nvCxnSpPr>
            <p:cNvPr id="173" name="Straight Arrow Connector 172"/>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flipH="1">
              <a:off x="91465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p:nvPr/>
          </p:nvCxnSpPr>
          <p:spPr>
            <a:xfrm>
              <a:off x="263040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433345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flipH="1">
              <a:off x="106859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278434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448739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H="1">
              <a:off x="483623"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41120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75000"/>
                  </a:schemeClr>
                </a:solidFill>
              </a:rPr>
              <a:t>Agenda</a:t>
            </a:r>
            <a:endParaRPr lang="en-US" dirty="0">
              <a:solidFill>
                <a:schemeClr val="accent6">
                  <a:lumMod val="75000"/>
                </a:schemeClr>
              </a:solidFill>
            </a:endParaRPr>
          </a:p>
        </p:txBody>
      </p:sp>
      <p:sp>
        <p:nvSpPr>
          <p:cNvPr id="3" name="Content Placeholder 2"/>
          <p:cNvSpPr>
            <a:spLocks noGrp="1"/>
          </p:cNvSpPr>
          <p:nvPr>
            <p:ph idx="1"/>
          </p:nvPr>
        </p:nvSpPr>
        <p:spPr>
          <a:xfrm>
            <a:off x="2643192" y="2271719"/>
            <a:ext cx="3986213" cy="2814638"/>
          </a:xfrm>
        </p:spPr>
        <p:txBody>
          <a:bodyPr/>
          <a:lstStyle/>
          <a:p>
            <a:r>
              <a:rPr lang="en-US" dirty="0" smtClean="0"/>
              <a:t>Motivation</a:t>
            </a:r>
          </a:p>
          <a:p>
            <a:r>
              <a:rPr lang="en-US" dirty="0" smtClean="0">
                <a:solidFill>
                  <a:schemeClr val="bg1">
                    <a:lumMod val="65000"/>
                  </a:schemeClr>
                </a:solidFill>
              </a:rPr>
              <a:t>Proposed method</a:t>
            </a:r>
          </a:p>
          <a:p>
            <a:r>
              <a:rPr lang="en-US" dirty="0" smtClean="0">
                <a:solidFill>
                  <a:schemeClr val="bg1">
                    <a:lumMod val="65000"/>
                  </a:schemeClr>
                </a:solidFill>
              </a:rPr>
              <a:t>Experiments</a:t>
            </a:r>
          </a:p>
          <a:p>
            <a:r>
              <a:rPr lang="en-US" dirty="0" smtClean="0">
                <a:solidFill>
                  <a:schemeClr val="bg1">
                    <a:lumMod val="65000"/>
                  </a:schemeClr>
                </a:solidFill>
              </a:rPr>
              <a:t>Conclusions</a:t>
            </a:r>
            <a:endParaRPr lang="en-US" dirty="0">
              <a:solidFill>
                <a:schemeClr val="bg1">
                  <a:lumMod val="65000"/>
                </a:schemeClr>
              </a:solidFill>
            </a:endParaRPr>
          </a:p>
        </p:txBody>
      </p:sp>
    </p:spTree>
    <p:extLst>
      <p:ext uri="{BB962C8B-B14F-4D97-AF65-F5344CB8AC3E}">
        <p14:creationId xmlns:p14="http://schemas.microsoft.com/office/powerpoint/2010/main" val="608517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p:nvPr/>
          </p:nvCxnSpPr>
          <p:spPr>
            <a:xfrm flipV="1">
              <a:off x="2701475" y="4907965"/>
              <a:ext cx="395998" cy="0"/>
            </a:xfrm>
            <a:prstGeom prst="straightConnector1">
              <a:avLst/>
            </a:prstGeom>
            <a:ln w="28575" cmpd="sng">
              <a:solidFill>
                <a:srgbClr val="FF66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5328255"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680203"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015285"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5196104" y="4550950"/>
            <a:ext cx="1194575" cy="706808"/>
            <a:chOff x="4164706" y="4550950"/>
            <a:chExt cx="1194575" cy="706808"/>
          </a:xfrm>
        </p:grpSpPr>
        <p:sp>
          <p:nvSpPr>
            <p:cNvPr id="67" name="Rectangle 66"/>
            <p:cNvSpPr/>
            <p:nvPr/>
          </p:nvSpPr>
          <p:spPr>
            <a:xfrm>
              <a:off x="4524703" y="4550950"/>
              <a:ext cx="834578"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p:nvPr/>
          </p:nvCxnSpPr>
          <p:spPr>
            <a:xfrm flipV="1">
              <a:off x="4164706" y="4904354"/>
              <a:ext cx="35999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a:off x="6391508" y="4933613"/>
            <a:ext cx="125167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53" name="TextBox 5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54" name="TextBox 5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sp>
        <p:nvSpPr>
          <p:cNvPr id="58" name="TextBox 5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grpSp>
        <p:nvGrpSpPr>
          <p:cNvPr id="59" name="Group 58"/>
          <p:cNvGrpSpPr/>
          <p:nvPr/>
        </p:nvGrpSpPr>
        <p:grpSpPr>
          <a:xfrm>
            <a:off x="3120922" y="1940146"/>
            <a:ext cx="272216" cy="515357"/>
            <a:chOff x="903070" y="1769524"/>
            <a:chExt cx="272216" cy="515357"/>
          </a:xfrm>
        </p:grpSpPr>
        <p:sp>
          <p:nvSpPr>
            <p:cNvPr id="60" name="Rectangle 59"/>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822641" y="1946792"/>
            <a:ext cx="272216" cy="515357"/>
            <a:chOff x="903070" y="1769524"/>
            <a:chExt cx="272216" cy="515357"/>
          </a:xfrm>
        </p:grpSpPr>
        <p:sp>
          <p:nvSpPr>
            <p:cNvPr id="74" name="Rectangle 73"/>
            <p:cNvSpPr/>
            <p:nvPr/>
          </p:nvSpPr>
          <p:spPr>
            <a:xfrm>
              <a:off x="1053966" y="19298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71536" y="1928772"/>
            <a:ext cx="307432" cy="515357"/>
            <a:chOff x="903070" y="1769524"/>
            <a:chExt cx="307432" cy="515357"/>
          </a:xfrm>
        </p:grpSpPr>
        <p:sp>
          <p:nvSpPr>
            <p:cNvPr id="82" name="Rectangle 81"/>
            <p:cNvSpPr/>
            <p:nvPr/>
          </p:nvSpPr>
          <p:spPr>
            <a:xfrm>
              <a:off x="1089182" y="185404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837648" y="2158176"/>
            <a:ext cx="272216" cy="515357"/>
            <a:chOff x="903070" y="1769524"/>
            <a:chExt cx="272216" cy="515357"/>
          </a:xfrm>
        </p:grpSpPr>
        <p:sp>
          <p:nvSpPr>
            <p:cNvPr id="87" name="Rectangle 8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0800000">
            <a:off x="2809966" y="2206329"/>
            <a:ext cx="272216" cy="515357"/>
            <a:chOff x="903070" y="1769524"/>
            <a:chExt cx="272216" cy="515357"/>
          </a:xfrm>
        </p:grpSpPr>
        <p:sp>
          <p:nvSpPr>
            <p:cNvPr id="92" name="Rectangle 9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016806"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rot="10800000">
            <a:off x="4572874" y="2158944"/>
            <a:ext cx="272216" cy="515357"/>
            <a:chOff x="903070" y="1769524"/>
            <a:chExt cx="272216" cy="515357"/>
          </a:xfrm>
        </p:grpSpPr>
        <p:sp>
          <p:nvSpPr>
            <p:cNvPr id="97" name="Rectangle 9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545192" y="2207097"/>
            <a:ext cx="367748" cy="515357"/>
            <a:chOff x="903070" y="1769524"/>
            <a:chExt cx="367748" cy="515357"/>
          </a:xfrm>
        </p:grpSpPr>
        <p:sp>
          <p:nvSpPr>
            <p:cNvPr id="112" name="Rectangle 11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149498" y="195906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97870" y="2158944"/>
            <a:ext cx="272216" cy="458495"/>
            <a:chOff x="903070" y="1769524"/>
            <a:chExt cx="272216" cy="458495"/>
          </a:xfrm>
        </p:grpSpPr>
        <p:sp>
          <p:nvSpPr>
            <p:cNvPr id="117" name="Rectangle 11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903070" y="20254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0800000">
            <a:off x="6222046" y="2207097"/>
            <a:ext cx="320358" cy="515357"/>
            <a:chOff x="903070" y="1769524"/>
            <a:chExt cx="320358" cy="515357"/>
          </a:xfrm>
        </p:grpSpPr>
        <p:sp>
          <p:nvSpPr>
            <p:cNvPr id="122" name="Rectangle 12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102108"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31982" y="2125535"/>
            <a:ext cx="4085442" cy="835223"/>
            <a:chOff x="2731982" y="2125535"/>
            <a:chExt cx="4085442" cy="835223"/>
          </a:xfrm>
        </p:grpSpPr>
        <p:cxnSp>
          <p:nvCxnSpPr>
            <p:cNvPr id="127" name="Straight Arrow Connector 126"/>
            <p:cNvCxnSpPr/>
            <p:nvPr/>
          </p:nvCxnSpPr>
          <p:spPr>
            <a:xfrm>
              <a:off x="648131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6806592" y="21404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6735162"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635521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262962" y="244570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73796"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509907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647692" y="21329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555442" y="24454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24232" y="212553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731982" y="2438003"/>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40" name="Rectangle 139"/>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5" name="Group 144"/>
          <p:cNvGrpSpPr/>
          <p:nvPr/>
        </p:nvGrpSpPr>
        <p:grpSpPr>
          <a:xfrm>
            <a:off x="5669473" y="4293149"/>
            <a:ext cx="2854642" cy="2057093"/>
            <a:chOff x="5669473" y="4293149"/>
            <a:chExt cx="2854642" cy="2057093"/>
          </a:xfrm>
        </p:grpSpPr>
        <p:sp>
          <p:nvSpPr>
            <p:cNvPr id="146" name="Rectangle 145"/>
            <p:cNvSpPr/>
            <p:nvPr/>
          </p:nvSpPr>
          <p:spPr>
            <a:xfrm>
              <a:off x="5669473" y="5888937"/>
              <a:ext cx="1641645" cy="307777"/>
            </a:xfrm>
            <a:prstGeom prst="rect">
              <a:avLst/>
            </a:prstGeom>
          </p:spPr>
          <p:txBody>
            <a:bodyPr wrap="none">
              <a:spAutoFit/>
            </a:bodyPr>
            <a:lstStyle/>
            <a:p>
              <a:pPr algn="ctr"/>
              <a:r>
                <a:rPr lang="en-US" sz="1400" dirty="0" smtClean="0">
                  <a:latin typeface="Arial"/>
                  <a:cs typeface="Arial"/>
                </a:rPr>
                <a:t>for all test patches</a:t>
              </a:r>
              <a:endParaRPr lang="en-US" sz="1400" dirty="0">
                <a:latin typeface="Arial"/>
                <a:cs typeface="Arial"/>
              </a:endParaRPr>
            </a:p>
          </p:txBody>
        </p:sp>
        <p:cxnSp>
          <p:nvCxnSpPr>
            <p:cNvPr id="147" name="Straight Arrow Connector 146"/>
            <p:cNvCxnSpPr/>
            <p:nvPr/>
          </p:nvCxnSpPr>
          <p:spPr>
            <a:xfrm>
              <a:off x="7926497" y="5331458"/>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7498707" y="4377521"/>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7490817" y="6042699"/>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rot="16200000">
              <a:off x="6757059" y="5183196"/>
              <a:ext cx="2057093" cy="276999"/>
            </a:xfrm>
            <a:prstGeom prst="rect">
              <a:avLst/>
            </a:prstGeom>
            <a:noFill/>
            <a:ln>
              <a:solidFill>
                <a:schemeClr val="tx1"/>
              </a:solidFill>
            </a:ln>
          </p:spPr>
          <p:txBody>
            <a:bodyPr wrap="square" rtlCol="0">
              <a:spAutoFit/>
            </a:bodyPr>
            <a:lstStyle/>
            <a:p>
              <a:pPr algn="ctr"/>
              <a:r>
                <a:rPr lang="en-US" sz="1200" dirty="0" smtClean="0">
                  <a:latin typeface="Arial"/>
                  <a:cs typeface="Arial"/>
                </a:rPr>
                <a:t>majority vote</a:t>
              </a:r>
              <a:endParaRPr lang="en-US" sz="1200" dirty="0">
                <a:latin typeface="Arial"/>
                <a:cs typeface="Arial"/>
              </a:endParaRPr>
            </a:p>
          </p:txBody>
        </p:sp>
        <p:sp>
          <p:nvSpPr>
            <p:cNvPr id="151" name="TextBox 150"/>
            <p:cNvSpPr txBox="1"/>
            <p:nvPr/>
          </p:nvSpPr>
          <p:spPr>
            <a:xfrm>
              <a:off x="7434337" y="4418192"/>
              <a:ext cx="232706" cy="1169551"/>
            </a:xfrm>
            <a:prstGeom prst="rect">
              <a:avLst/>
            </a:prstGeom>
            <a:noFill/>
          </p:spPr>
          <p:txBody>
            <a:bodyPr wrap="none" rtlCol="0">
              <a:spAutoFit/>
            </a:bodyPr>
            <a:lstStyle/>
            <a:p>
              <a:r>
                <a:rPr lang="en-US" sz="1400" dirty="0" smtClean="0"/>
                <a:t>:</a:t>
              </a:r>
            </a:p>
            <a:p>
              <a:endParaRPr lang="en-US" sz="1400" dirty="0"/>
            </a:p>
            <a:p>
              <a:endParaRPr lang="en-US" sz="1400" dirty="0" smtClean="0"/>
            </a:p>
            <a:p>
              <a:endParaRPr lang="en-US" sz="1400" dirty="0"/>
            </a:p>
            <a:p>
              <a:r>
                <a:rPr lang="en-US" sz="1400" dirty="0" smtClean="0"/>
                <a:t>:</a:t>
              </a:r>
              <a:endParaRPr lang="en-US" sz="1400" dirty="0"/>
            </a:p>
          </p:txBody>
        </p:sp>
        <p:sp>
          <p:nvSpPr>
            <p:cNvPr id="152" name="TextBox 151"/>
            <p:cNvSpPr txBox="1"/>
            <p:nvPr/>
          </p:nvSpPr>
          <p:spPr>
            <a:xfrm>
              <a:off x="7988842" y="5188710"/>
              <a:ext cx="535273" cy="276999"/>
            </a:xfrm>
            <a:prstGeom prst="rect">
              <a:avLst/>
            </a:prstGeom>
            <a:noFill/>
          </p:spPr>
          <p:txBody>
            <a:bodyPr wrap="none" rtlCol="0">
              <a:spAutoFit/>
            </a:bodyPr>
            <a:lstStyle/>
            <a:p>
              <a:r>
                <a:rPr lang="en-US" sz="1200" dirty="0" smtClean="0">
                  <a:latin typeface="Arial"/>
                  <a:cs typeface="Arial"/>
                </a:rPr>
                <a:t>class</a:t>
              </a:r>
              <a:endParaRPr lang="en-US" sz="1200" dirty="0">
                <a:latin typeface="Arial"/>
                <a:cs typeface="Arial"/>
              </a:endParaRPr>
            </a:p>
          </p:txBody>
        </p:sp>
      </p:grpSp>
      <p:cxnSp>
        <p:nvCxnSpPr>
          <p:cNvPr id="156" name="Straight Arrow Connector 155"/>
          <p:cNvCxnSpPr/>
          <p:nvPr/>
        </p:nvCxnSpPr>
        <p:spPr>
          <a:xfrm flipV="1">
            <a:off x="4033854" y="4904354"/>
            <a:ext cx="216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7" name="Rectangle 156"/>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245546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2501645" y="47488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37695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68637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60786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483171" y="50536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2586312" y="46950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2507802" y="46087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383110" y="47611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971417" y="4299959"/>
            <a:ext cx="1661720" cy="307777"/>
          </a:xfrm>
          <a:prstGeom prst="rect">
            <a:avLst/>
          </a:prstGeom>
        </p:spPr>
        <p:txBody>
          <a:bodyPr wrap="none">
            <a:spAutoFit/>
          </a:bodyPr>
          <a:lstStyle/>
          <a:p>
            <a:pPr algn="ctr"/>
            <a:r>
              <a:rPr lang="en-US" sz="1400" dirty="0" smtClean="0">
                <a:latin typeface="Arial"/>
                <a:cs typeface="Arial"/>
              </a:rPr>
              <a:t>for each test patch</a:t>
            </a:r>
            <a:endParaRPr lang="en-US" sz="1400" dirty="0">
              <a:latin typeface="Arial"/>
              <a:cs typeface="Arial"/>
            </a:endParaRPr>
          </a:p>
        </p:txBody>
      </p:sp>
      <p:grpSp>
        <p:nvGrpSpPr>
          <p:cNvPr id="180" name="Group 179"/>
          <p:cNvGrpSpPr/>
          <p:nvPr/>
        </p:nvGrpSpPr>
        <p:grpSpPr>
          <a:xfrm>
            <a:off x="2701475" y="3354255"/>
            <a:ext cx="4004629" cy="154214"/>
            <a:chOff x="483623" y="1881097"/>
            <a:chExt cx="4004629" cy="219966"/>
          </a:xfrm>
        </p:grpSpPr>
        <p:cxnSp>
          <p:nvCxnSpPr>
            <p:cNvPr id="182" name="Straight Arrow Connector 181"/>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flipH="1">
              <a:off x="91465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a:off x="263040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a:off x="433345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flipH="1">
              <a:off x="106859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a:off x="278434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a:off x="448739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H="1">
              <a:off x="483623"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03" name="Rectangle 202"/>
          <p:cNvSpPr/>
          <p:nvPr/>
        </p:nvSpPr>
        <p:spPr>
          <a:xfrm>
            <a:off x="4226827" y="4580899"/>
            <a:ext cx="952341" cy="651054"/>
          </a:xfrm>
          <a:prstGeom prst="rect">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selection </a:t>
            </a:r>
          </a:p>
          <a:p>
            <a:pPr algn="ctr"/>
            <a:r>
              <a:rPr lang="en-US" sz="1100" dirty="0" smtClean="0">
                <a:solidFill>
                  <a:schemeClr val="tx1"/>
                </a:solidFill>
                <a:latin typeface="Arial"/>
                <a:cs typeface="Arial"/>
              </a:rPr>
              <a:t>of best</a:t>
            </a:r>
          </a:p>
          <a:p>
            <a:pPr algn="ctr"/>
            <a:r>
              <a:rPr lang="en-US" sz="1100" dirty="0" smtClean="0">
                <a:solidFill>
                  <a:schemeClr val="tx1"/>
                </a:solidFill>
                <a:latin typeface="Arial"/>
                <a:cs typeface="Arial"/>
              </a:rPr>
              <a:t>dictionaries</a:t>
            </a:r>
            <a:endParaRPr lang="en-US" sz="1100" dirty="0">
              <a:solidFill>
                <a:schemeClr val="tx1"/>
              </a:solidFill>
              <a:latin typeface="Arial"/>
              <a:cs typeface="Arial"/>
            </a:endParaRPr>
          </a:p>
        </p:txBody>
      </p:sp>
    </p:spTree>
    <p:extLst>
      <p:ext uri="{BB962C8B-B14F-4D97-AF65-F5344CB8AC3E}">
        <p14:creationId xmlns:p14="http://schemas.microsoft.com/office/powerpoint/2010/main" val="2113573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p:nvPr/>
          </p:nvCxnSpPr>
          <p:spPr>
            <a:xfrm flipV="1">
              <a:off x="2701475" y="4907965"/>
              <a:ext cx="395998" cy="0"/>
            </a:xfrm>
            <a:prstGeom prst="straightConnector1">
              <a:avLst/>
            </a:prstGeom>
            <a:ln w="28575" cmpd="sng">
              <a:solidFill>
                <a:srgbClr val="FF66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63" name="Oval 62"/>
          <p:cNvSpPr/>
          <p:nvPr/>
        </p:nvSpPr>
        <p:spPr>
          <a:xfrm>
            <a:off x="5328255"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680203"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015285"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6956758" y="4933613"/>
            <a:ext cx="683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53" name="TextBox 5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54" name="TextBox 5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sp>
        <p:nvSpPr>
          <p:cNvPr id="58" name="TextBox 5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grpSp>
        <p:nvGrpSpPr>
          <p:cNvPr id="59" name="Group 58"/>
          <p:cNvGrpSpPr/>
          <p:nvPr/>
        </p:nvGrpSpPr>
        <p:grpSpPr>
          <a:xfrm>
            <a:off x="3120922" y="1940146"/>
            <a:ext cx="272216" cy="515357"/>
            <a:chOff x="903070" y="1769524"/>
            <a:chExt cx="272216" cy="515357"/>
          </a:xfrm>
        </p:grpSpPr>
        <p:sp>
          <p:nvSpPr>
            <p:cNvPr id="60" name="Rectangle 59"/>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822641" y="1946792"/>
            <a:ext cx="272216" cy="515357"/>
            <a:chOff x="903070" y="1769524"/>
            <a:chExt cx="272216" cy="515357"/>
          </a:xfrm>
        </p:grpSpPr>
        <p:sp>
          <p:nvSpPr>
            <p:cNvPr id="74" name="Rectangle 73"/>
            <p:cNvSpPr/>
            <p:nvPr/>
          </p:nvSpPr>
          <p:spPr>
            <a:xfrm>
              <a:off x="1053966" y="19298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71536" y="1928772"/>
            <a:ext cx="307432" cy="515357"/>
            <a:chOff x="903070" y="1769524"/>
            <a:chExt cx="307432" cy="515357"/>
          </a:xfrm>
        </p:grpSpPr>
        <p:sp>
          <p:nvSpPr>
            <p:cNvPr id="82" name="Rectangle 81"/>
            <p:cNvSpPr/>
            <p:nvPr/>
          </p:nvSpPr>
          <p:spPr>
            <a:xfrm>
              <a:off x="1089182" y="185404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837648" y="2158176"/>
            <a:ext cx="272216" cy="515357"/>
            <a:chOff x="903070" y="1769524"/>
            <a:chExt cx="272216" cy="515357"/>
          </a:xfrm>
        </p:grpSpPr>
        <p:sp>
          <p:nvSpPr>
            <p:cNvPr id="87" name="Rectangle 8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0800000">
            <a:off x="2809966" y="2206329"/>
            <a:ext cx="272216" cy="515357"/>
            <a:chOff x="903070" y="1769524"/>
            <a:chExt cx="272216" cy="515357"/>
          </a:xfrm>
        </p:grpSpPr>
        <p:sp>
          <p:nvSpPr>
            <p:cNvPr id="92" name="Rectangle 9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016806"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rot="10800000">
            <a:off x="4572874" y="2158944"/>
            <a:ext cx="272216" cy="515357"/>
            <a:chOff x="903070" y="1769524"/>
            <a:chExt cx="272216" cy="515357"/>
          </a:xfrm>
        </p:grpSpPr>
        <p:sp>
          <p:nvSpPr>
            <p:cNvPr id="97" name="Rectangle 9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545192" y="2207097"/>
            <a:ext cx="367748" cy="515357"/>
            <a:chOff x="903070" y="1769524"/>
            <a:chExt cx="367748" cy="515357"/>
          </a:xfrm>
        </p:grpSpPr>
        <p:sp>
          <p:nvSpPr>
            <p:cNvPr id="112" name="Rectangle 11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149498" y="195906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97870" y="2158944"/>
            <a:ext cx="272216" cy="458495"/>
            <a:chOff x="903070" y="1769524"/>
            <a:chExt cx="272216" cy="458495"/>
          </a:xfrm>
        </p:grpSpPr>
        <p:sp>
          <p:nvSpPr>
            <p:cNvPr id="117" name="Rectangle 11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903070" y="20254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0800000">
            <a:off x="6222046" y="2207097"/>
            <a:ext cx="320358" cy="515357"/>
            <a:chOff x="903070" y="1769524"/>
            <a:chExt cx="320358" cy="515357"/>
          </a:xfrm>
        </p:grpSpPr>
        <p:sp>
          <p:nvSpPr>
            <p:cNvPr id="122" name="Rectangle 12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102108"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31982" y="2125535"/>
            <a:ext cx="4085442" cy="835223"/>
            <a:chOff x="2731982" y="2125535"/>
            <a:chExt cx="4085442" cy="835223"/>
          </a:xfrm>
        </p:grpSpPr>
        <p:cxnSp>
          <p:nvCxnSpPr>
            <p:cNvPr id="127" name="Straight Arrow Connector 126"/>
            <p:cNvCxnSpPr/>
            <p:nvPr/>
          </p:nvCxnSpPr>
          <p:spPr>
            <a:xfrm>
              <a:off x="648131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6806592" y="21404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6735162"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635521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262962" y="244570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73796"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509907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647692" y="21329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555442" y="24454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24232" y="212553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731982" y="2438003"/>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40" name="Rectangle 139"/>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6309497" y="5115667"/>
            <a:ext cx="603726" cy="276999"/>
          </a:xfrm>
          <a:prstGeom prst="rect">
            <a:avLst/>
          </a:prstGeom>
        </p:spPr>
        <p:txBody>
          <a:bodyPr wrap="none">
            <a:spAutoFit/>
          </a:bodyPr>
          <a:lstStyle/>
          <a:p>
            <a:pPr algn="ctr"/>
            <a:r>
              <a:rPr lang="en-US" sz="1200" dirty="0">
                <a:solidFill>
                  <a:schemeClr val="tx1">
                    <a:lumMod val="50000"/>
                    <a:lumOff val="50000"/>
                  </a:schemeClr>
                </a:solidFill>
                <a:latin typeface="Arial"/>
                <a:cs typeface="Arial"/>
              </a:rPr>
              <a:t> </a:t>
            </a:r>
            <a:r>
              <a:rPr lang="en-US" sz="1200" dirty="0" smtClean="0">
                <a:solidFill>
                  <a:schemeClr val="tx1">
                    <a:lumMod val="50000"/>
                    <a:lumOff val="50000"/>
                  </a:schemeClr>
                </a:solidFill>
                <a:latin typeface="Arial"/>
                <a:cs typeface="Arial"/>
              </a:rPr>
              <a:t>score</a:t>
            </a:r>
            <a:endParaRPr lang="en-US" sz="1200" dirty="0">
              <a:solidFill>
                <a:schemeClr val="tx1">
                  <a:lumMod val="50000"/>
                  <a:lumOff val="50000"/>
                </a:schemeClr>
              </a:solidFill>
              <a:latin typeface="Arial"/>
              <a:cs typeface="Arial"/>
            </a:endParaRPr>
          </a:p>
        </p:txBody>
      </p:sp>
      <p:grpSp>
        <p:nvGrpSpPr>
          <p:cNvPr id="145" name="Group 144"/>
          <p:cNvGrpSpPr/>
          <p:nvPr/>
        </p:nvGrpSpPr>
        <p:grpSpPr>
          <a:xfrm>
            <a:off x="5669473" y="4293149"/>
            <a:ext cx="2854642" cy="2057093"/>
            <a:chOff x="5669473" y="4293149"/>
            <a:chExt cx="2854642" cy="2057093"/>
          </a:xfrm>
        </p:grpSpPr>
        <p:sp>
          <p:nvSpPr>
            <p:cNvPr id="146" name="Rectangle 145"/>
            <p:cNvSpPr/>
            <p:nvPr/>
          </p:nvSpPr>
          <p:spPr>
            <a:xfrm>
              <a:off x="5669473" y="5888937"/>
              <a:ext cx="1641645" cy="307777"/>
            </a:xfrm>
            <a:prstGeom prst="rect">
              <a:avLst/>
            </a:prstGeom>
          </p:spPr>
          <p:txBody>
            <a:bodyPr wrap="none">
              <a:spAutoFit/>
            </a:bodyPr>
            <a:lstStyle/>
            <a:p>
              <a:pPr algn="ctr"/>
              <a:r>
                <a:rPr lang="en-US" sz="1400" dirty="0" smtClean="0">
                  <a:latin typeface="Arial"/>
                  <a:cs typeface="Arial"/>
                </a:rPr>
                <a:t>for all test patches</a:t>
              </a:r>
              <a:endParaRPr lang="en-US" sz="1400" dirty="0">
                <a:latin typeface="Arial"/>
                <a:cs typeface="Arial"/>
              </a:endParaRPr>
            </a:p>
          </p:txBody>
        </p:sp>
        <p:cxnSp>
          <p:nvCxnSpPr>
            <p:cNvPr id="147" name="Straight Arrow Connector 146"/>
            <p:cNvCxnSpPr/>
            <p:nvPr/>
          </p:nvCxnSpPr>
          <p:spPr>
            <a:xfrm>
              <a:off x="7926497" y="5331458"/>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7498707" y="4377521"/>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7490817" y="6042699"/>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rot="16200000">
              <a:off x="6757059" y="5183196"/>
              <a:ext cx="2057093" cy="276999"/>
            </a:xfrm>
            <a:prstGeom prst="rect">
              <a:avLst/>
            </a:prstGeom>
            <a:noFill/>
            <a:ln>
              <a:solidFill>
                <a:schemeClr val="tx1"/>
              </a:solidFill>
            </a:ln>
          </p:spPr>
          <p:txBody>
            <a:bodyPr wrap="square" rtlCol="0">
              <a:spAutoFit/>
            </a:bodyPr>
            <a:lstStyle/>
            <a:p>
              <a:pPr algn="ctr"/>
              <a:r>
                <a:rPr lang="en-US" sz="1200" dirty="0" smtClean="0">
                  <a:latin typeface="Arial"/>
                  <a:cs typeface="Arial"/>
                </a:rPr>
                <a:t>majority vote</a:t>
              </a:r>
              <a:endParaRPr lang="en-US" sz="1200" dirty="0">
                <a:latin typeface="Arial"/>
                <a:cs typeface="Arial"/>
              </a:endParaRPr>
            </a:p>
          </p:txBody>
        </p:sp>
        <p:sp>
          <p:nvSpPr>
            <p:cNvPr id="151" name="TextBox 150"/>
            <p:cNvSpPr txBox="1"/>
            <p:nvPr/>
          </p:nvSpPr>
          <p:spPr>
            <a:xfrm>
              <a:off x="7434337" y="4418192"/>
              <a:ext cx="232706" cy="1169551"/>
            </a:xfrm>
            <a:prstGeom prst="rect">
              <a:avLst/>
            </a:prstGeom>
            <a:noFill/>
          </p:spPr>
          <p:txBody>
            <a:bodyPr wrap="none" rtlCol="0">
              <a:spAutoFit/>
            </a:bodyPr>
            <a:lstStyle/>
            <a:p>
              <a:r>
                <a:rPr lang="en-US" sz="1400" dirty="0" smtClean="0"/>
                <a:t>:</a:t>
              </a:r>
            </a:p>
            <a:p>
              <a:endParaRPr lang="en-US" sz="1400" dirty="0"/>
            </a:p>
            <a:p>
              <a:endParaRPr lang="en-US" sz="1400" dirty="0" smtClean="0"/>
            </a:p>
            <a:p>
              <a:endParaRPr lang="en-US" sz="1400" dirty="0"/>
            </a:p>
            <a:p>
              <a:r>
                <a:rPr lang="en-US" sz="1400" dirty="0" smtClean="0"/>
                <a:t>:</a:t>
              </a:r>
              <a:endParaRPr lang="en-US" sz="1400" dirty="0"/>
            </a:p>
          </p:txBody>
        </p:sp>
        <p:sp>
          <p:nvSpPr>
            <p:cNvPr id="152" name="TextBox 151"/>
            <p:cNvSpPr txBox="1"/>
            <p:nvPr/>
          </p:nvSpPr>
          <p:spPr>
            <a:xfrm>
              <a:off x="7988842" y="5188710"/>
              <a:ext cx="535273" cy="276999"/>
            </a:xfrm>
            <a:prstGeom prst="rect">
              <a:avLst/>
            </a:prstGeom>
            <a:noFill/>
          </p:spPr>
          <p:txBody>
            <a:bodyPr wrap="none" rtlCol="0">
              <a:spAutoFit/>
            </a:bodyPr>
            <a:lstStyle/>
            <a:p>
              <a:r>
                <a:rPr lang="en-US" sz="1200" dirty="0" smtClean="0">
                  <a:latin typeface="Arial"/>
                  <a:cs typeface="Arial"/>
                </a:rPr>
                <a:t>class</a:t>
              </a:r>
              <a:endParaRPr lang="en-US" sz="1200" dirty="0">
                <a:latin typeface="Arial"/>
                <a:cs typeface="Arial"/>
              </a:endParaRPr>
            </a:p>
          </p:txBody>
        </p:sp>
      </p:grpSp>
      <p:cxnSp>
        <p:nvCxnSpPr>
          <p:cNvPr id="156" name="Straight Arrow Connector 155"/>
          <p:cNvCxnSpPr/>
          <p:nvPr/>
        </p:nvCxnSpPr>
        <p:spPr>
          <a:xfrm flipV="1">
            <a:off x="4033854" y="4904354"/>
            <a:ext cx="216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7" name="Rectangle 156"/>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245546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2501645" y="47488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37695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68637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60786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483171" y="50536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2586312" y="46950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2507802" y="46087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383110" y="47611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971417" y="4299959"/>
            <a:ext cx="1661720" cy="307777"/>
          </a:xfrm>
          <a:prstGeom prst="rect">
            <a:avLst/>
          </a:prstGeom>
        </p:spPr>
        <p:txBody>
          <a:bodyPr wrap="none">
            <a:spAutoFit/>
          </a:bodyPr>
          <a:lstStyle/>
          <a:p>
            <a:pPr algn="ctr"/>
            <a:r>
              <a:rPr lang="en-US" sz="1400" dirty="0" smtClean="0">
                <a:latin typeface="Arial"/>
                <a:cs typeface="Arial"/>
              </a:rPr>
              <a:t>for each test patch</a:t>
            </a:r>
            <a:endParaRPr lang="en-US" sz="1400" dirty="0">
              <a:latin typeface="Arial"/>
              <a:cs typeface="Arial"/>
            </a:endParaRPr>
          </a:p>
        </p:txBody>
      </p:sp>
      <p:sp>
        <p:nvSpPr>
          <p:cNvPr id="2" name="Oval 1"/>
          <p:cNvSpPr/>
          <p:nvPr/>
        </p:nvSpPr>
        <p:spPr>
          <a:xfrm>
            <a:off x="6878967" y="4877545"/>
            <a:ext cx="108000" cy="108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Arrow Connector 154"/>
          <p:cNvCxnSpPr>
            <a:stCxn id="175" idx="6"/>
            <a:endCxn id="2" idx="2"/>
          </p:cNvCxnSpPr>
          <p:nvPr/>
        </p:nvCxnSpPr>
        <p:spPr>
          <a:xfrm flipV="1">
            <a:off x="6394139" y="4931545"/>
            <a:ext cx="484828" cy="31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4" name="Oval 173"/>
          <p:cNvSpPr/>
          <p:nvPr/>
        </p:nvSpPr>
        <p:spPr>
          <a:xfrm>
            <a:off x="6192395" y="5002883"/>
            <a:ext cx="187890" cy="21194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Elbow Connector 6"/>
          <p:cNvCxnSpPr>
            <a:stCxn id="174" idx="6"/>
            <a:endCxn id="2" idx="4"/>
          </p:cNvCxnSpPr>
          <p:nvPr/>
        </p:nvCxnSpPr>
        <p:spPr>
          <a:xfrm flipV="1">
            <a:off x="6380285" y="4985545"/>
            <a:ext cx="552682" cy="123312"/>
          </a:xfrm>
          <a:prstGeom prst="bentConnector2">
            <a:avLst/>
          </a:prstGeom>
          <a:ln>
            <a:solidFill>
              <a:srgbClr val="7F7F7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5" name="Oval 174"/>
          <p:cNvSpPr/>
          <p:nvPr/>
        </p:nvSpPr>
        <p:spPr>
          <a:xfrm>
            <a:off x="6206249" y="4828684"/>
            <a:ext cx="187890" cy="21194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5196104" y="4550950"/>
            <a:ext cx="1194575" cy="706808"/>
            <a:chOff x="4164706" y="4550950"/>
            <a:chExt cx="1194575" cy="706808"/>
          </a:xfrm>
        </p:grpSpPr>
        <p:sp>
          <p:nvSpPr>
            <p:cNvPr id="67" name="Rectangle 66"/>
            <p:cNvSpPr/>
            <p:nvPr/>
          </p:nvSpPr>
          <p:spPr>
            <a:xfrm>
              <a:off x="4524703" y="4550950"/>
              <a:ext cx="834578"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p:nvPr/>
          </p:nvCxnSpPr>
          <p:spPr>
            <a:xfrm flipV="1">
              <a:off x="4164706" y="4904354"/>
              <a:ext cx="35999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76" name="Group 175"/>
          <p:cNvGrpSpPr/>
          <p:nvPr/>
        </p:nvGrpSpPr>
        <p:grpSpPr>
          <a:xfrm>
            <a:off x="2701475" y="3354255"/>
            <a:ext cx="4004629" cy="154214"/>
            <a:chOff x="483623" y="1881097"/>
            <a:chExt cx="4004629" cy="219966"/>
          </a:xfrm>
        </p:grpSpPr>
        <p:cxnSp>
          <p:nvCxnSpPr>
            <p:cNvPr id="180" name="Straight Arrow Connector 179"/>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flipH="1">
              <a:off x="91465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263040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a:off x="433345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H="1">
              <a:off x="106859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278434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a:off x="448739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H="1">
              <a:off x="483623"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02" name="Rectangle 201"/>
          <p:cNvSpPr/>
          <p:nvPr/>
        </p:nvSpPr>
        <p:spPr>
          <a:xfrm>
            <a:off x="4226827" y="4580899"/>
            <a:ext cx="952341" cy="651054"/>
          </a:xfrm>
          <a:prstGeom prst="rect">
            <a:avLst/>
          </a:prstGeom>
          <a:solidFill>
            <a:srgbClr val="558ED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selection </a:t>
            </a:r>
          </a:p>
          <a:p>
            <a:pPr algn="ctr"/>
            <a:r>
              <a:rPr lang="en-US" sz="1100" dirty="0" smtClean="0">
                <a:solidFill>
                  <a:schemeClr val="tx1"/>
                </a:solidFill>
                <a:latin typeface="Arial"/>
                <a:cs typeface="Arial"/>
              </a:rPr>
              <a:t>of best</a:t>
            </a:r>
          </a:p>
          <a:p>
            <a:pPr algn="ctr"/>
            <a:r>
              <a:rPr lang="en-US" sz="1100" dirty="0" smtClean="0">
                <a:solidFill>
                  <a:schemeClr val="tx1"/>
                </a:solidFill>
                <a:latin typeface="Arial"/>
                <a:cs typeface="Arial"/>
              </a:rPr>
              <a:t>dictionaries</a:t>
            </a:r>
            <a:endParaRPr lang="en-US" sz="1100" dirty="0">
              <a:solidFill>
                <a:schemeClr val="tx1"/>
              </a:solidFill>
              <a:latin typeface="Arial"/>
              <a:cs typeface="Arial"/>
            </a:endParaRPr>
          </a:p>
        </p:txBody>
      </p:sp>
    </p:spTree>
    <p:extLst>
      <p:ext uri="{BB962C8B-B14F-4D97-AF65-F5344CB8AC3E}">
        <p14:creationId xmlns:p14="http://schemas.microsoft.com/office/powerpoint/2010/main" val="1566260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810" y="3439277"/>
            <a:ext cx="4993038" cy="5297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6" name="Group 225"/>
          <p:cNvGrpSpPr/>
          <p:nvPr/>
        </p:nvGrpSpPr>
        <p:grpSpPr>
          <a:xfrm>
            <a:off x="2839554" y="2893300"/>
            <a:ext cx="3866083" cy="613403"/>
            <a:chOff x="622169" y="1883506"/>
            <a:chExt cx="3866083" cy="217557"/>
          </a:xfrm>
        </p:grpSpPr>
        <p:cxnSp>
          <p:nvCxnSpPr>
            <p:cNvPr id="230" name="Straight Arrow Connector 229"/>
            <p:cNvCxnSpPr/>
            <p:nvPr/>
          </p:nvCxnSpPr>
          <p:spPr>
            <a:xfrm flipH="1">
              <a:off x="914655" y="1886449"/>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a:off x="2630402" y="1885915"/>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flipH="1">
              <a:off x="1068595" y="1886449"/>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a:off x="4487392" y="1883506"/>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98" name="Picture 9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p:nvPr/>
          </p:nvCxnSpPr>
          <p:spPr>
            <a:xfrm flipV="1">
              <a:off x="2701475" y="4907965"/>
              <a:ext cx="395998" cy="0"/>
            </a:xfrm>
            <a:prstGeom prst="straightConnector1">
              <a:avLst/>
            </a:prstGeom>
            <a:ln w="28575" cmpd="sng">
              <a:solidFill>
                <a:srgbClr val="FF66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cxnSp>
        <p:nvCxnSpPr>
          <p:cNvPr id="239" name="Straight Arrow Connector 238"/>
          <p:cNvCxnSpPr/>
          <p:nvPr/>
        </p:nvCxnSpPr>
        <p:spPr>
          <a:xfrm>
            <a:off x="4697864" y="4000733"/>
            <a:ext cx="2563" cy="54169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320112" y="348105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1</a:t>
            </a:r>
            <a:endParaRPr lang="en-US" sz="1100" dirty="0">
              <a:solidFill>
                <a:schemeClr val="tx1"/>
              </a:solidFill>
              <a:latin typeface="Arial"/>
              <a:cs typeface="Arial"/>
            </a:endParaRPr>
          </a:p>
        </p:txBody>
      </p:sp>
      <p:sp>
        <p:nvSpPr>
          <p:cNvPr id="46" name="Rectangle 45"/>
          <p:cNvSpPr/>
          <p:nvPr/>
        </p:nvSpPr>
        <p:spPr>
          <a:xfrm>
            <a:off x="5739769" y="348996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dictionary </a:t>
            </a:r>
            <a:r>
              <a:rPr lang="en-US" sz="1100" i="1" dirty="0" smtClean="0">
                <a:solidFill>
                  <a:schemeClr val="tx1"/>
                </a:solidFill>
                <a:latin typeface="LM Roman 10 Regular"/>
                <a:cs typeface="LM Roman 10 Regular"/>
              </a:rPr>
              <a:t>k</a:t>
            </a:r>
            <a:endParaRPr lang="en-US" sz="1100" dirty="0">
              <a:solidFill>
                <a:schemeClr val="tx1"/>
              </a:solidFill>
              <a:latin typeface="Arial"/>
              <a:cs typeface="Arial"/>
            </a:endParaRPr>
          </a:p>
        </p:txBody>
      </p:sp>
      <p:sp>
        <p:nvSpPr>
          <p:cNvPr id="51" name="Rectangle 50"/>
          <p:cNvSpPr/>
          <p:nvPr/>
        </p:nvSpPr>
        <p:spPr>
          <a:xfrm>
            <a:off x="4038422" y="348550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dictionary </a:t>
            </a:r>
            <a:r>
              <a:rPr lang="en-US" sz="1100" i="1" dirty="0" err="1" smtClean="0">
                <a:solidFill>
                  <a:schemeClr val="tx1"/>
                </a:solidFill>
                <a:latin typeface="LM Roman 10 Regular"/>
                <a:cs typeface="LM Roman 10 Regular"/>
              </a:rPr>
              <a:t>i</a:t>
            </a:r>
            <a:endParaRPr lang="en-US" sz="1100" i="1" dirty="0">
              <a:solidFill>
                <a:schemeClr val="tx1"/>
              </a:solidFill>
              <a:latin typeface="LM Roman 10 Regular"/>
              <a:cs typeface="LM Roman 10 Regular"/>
            </a:endParaRPr>
          </a:p>
          <a:p>
            <a:pPr algn="ctr"/>
            <a:endParaRPr lang="en-US" sz="1100" dirty="0">
              <a:solidFill>
                <a:schemeClr val="tx1"/>
              </a:solidFill>
              <a:latin typeface="Arial"/>
              <a:cs typeface="Arial"/>
            </a:endParaRPr>
          </a:p>
        </p:txBody>
      </p:sp>
      <p:sp>
        <p:nvSpPr>
          <p:cNvPr id="63" name="Oval 62"/>
          <p:cNvSpPr/>
          <p:nvPr/>
        </p:nvSpPr>
        <p:spPr>
          <a:xfrm>
            <a:off x="5328255"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680203"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015285"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6956758" y="4933613"/>
            <a:ext cx="68399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6309497" y="5115667"/>
            <a:ext cx="603726" cy="276999"/>
          </a:xfrm>
          <a:prstGeom prst="rect">
            <a:avLst/>
          </a:prstGeom>
        </p:spPr>
        <p:txBody>
          <a:bodyPr wrap="none">
            <a:spAutoFit/>
          </a:bodyPr>
          <a:lstStyle/>
          <a:p>
            <a:pPr algn="ctr"/>
            <a:r>
              <a:rPr lang="en-US" sz="1200" dirty="0">
                <a:solidFill>
                  <a:schemeClr val="tx1">
                    <a:lumMod val="50000"/>
                    <a:lumOff val="50000"/>
                  </a:schemeClr>
                </a:solidFill>
                <a:latin typeface="Arial"/>
                <a:cs typeface="Arial"/>
              </a:rPr>
              <a:t> </a:t>
            </a:r>
            <a:r>
              <a:rPr lang="en-US" sz="1200" dirty="0" smtClean="0">
                <a:solidFill>
                  <a:schemeClr val="tx1">
                    <a:lumMod val="50000"/>
                    <a:lumOff val="50000"/>
                  </a:schemeClr>
                </a:solidFill>
                <a:latin typeface="Arial"/>
                <a:cs typeface="Arial"/>
              </a:rPr>
              <a:t>score</a:t>
            </a:r>
            <a:endParaRPr lang="en-US" sz="1200" dirty="0">
              <a:solidFill>
                <a:schemeClr val="tx1">
                  <a:lumMod val="50000"/>
                  <a:lumOff val="50000"/>
                </a:schemeClr>
              </a:solidFill>
              <a:latin typeface="Arial"/>
              <a:cs typeface="Arial"/>
            </a:endParaRPr>
          </a:p>
        </p:txBody>
      </p:sp>
      <p:grpSp>
        <p:nvGrpSpPr>
          <p:cNvPr id="145" name="Group 144"/>
          <p:cNvGrpSpPr/>
          <p:nvPr/>
        </p:nvGrpSpPr>
        <p:grpSpPr>
          <a:xfrm>
            <a:off x="5669473" y="4293149"/>
            <a:ext cx="2854642" cy="2057093"/>
            <a:chOff x="5669473" y="4293149"/>
            <a:chExt cx="2854642" cy="2057093"/>
          </a:xfrm>
        </p:grpSpPr>
        <p:sp>
          <p:nvSpPr>
            <p:cNvPr id="146" name="Rectangle 145"/>
            <p:cNvSpPr/>
            <p:nvPr/>
          </p:nvSpPr>
          <p:spPr>
            <a:xfrm>
              <a:off x="5669473" y="5888937"/>
              <a:ext cx="1641645" cy="307777"/>
            </a:xfrm>
            <a:prstGeom prst="rect">
              <a:avLst/>
            </a:prstGeom>
          </p:spPr>
          <p:txBody>
            <a:bodyPr wrap="none">
              <a:spAutoFit/>
            </a:bodyPr>
            <a:lstStyle/>
            <a:p>
              <a:pPr algn="ctr"/>
              <a:r>
                <a:rPr lang="en-US" sz="1400" dirty="0" smtClean="0">
                  <a:latin typeface="Arial"/>
                  <a:cs typeface="Arial"/>
                </a:rPr>
                <a:t>for all test patches</a:t>
              </a:r>
              <a:endParaRPr lang="en-US" sz="1400" dirty="0">
                <a:latin typeface="Arial"/>
                <a:cs typeface="Arial"/>
              </a:endParaRPr>
            </a:p>
          </p:txBody>
        </p:sp>
        <p:cxnSp>
          <p:nvCxnSpPr>
            <p:cNvPr id="147" name="Straight Arrow Connector 146"/>
            <p:cNvCxnSpPr/>
            <p:nvPr/>
          </p:nvCxnSpPr>
          <p:spPr>
            <a:xfrm>
              <a:off x="7926497" y="5331458"/>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7498707" y="4377521"/>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7490817" y="6042699"/>
              <a:ext cx="151623" cy="12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rot="16200000">
              <a:off x="6757059" y="5183196"/>
              <a:ext cx="2057093" cy="276999"/>
            </a:xfrm>
            <a:prstGeom prst="rect">
              <a:avLst/>
            </a:prstGeom>
            <a:noFill/>
            <a:ln>
              <a:solidFill>
                <a:schemeClr val="tx1"/>
              </a:solidFill>
            </a:ln>
          </p:spPr>
          <p:txBody>
            <a:bodyPr wrap="square" rtlCol="0">
              <a:spAutoFit/>
            </a:bodyPr>
            <a:lstStyle/>
            <a:p>
              <a:pPr algn="ctr"/>
              <a:r>
                <a:rPr lang="en-US" sz="1200" dirty="0" smtClean="0">
                  <a:latin typeface="Arial"/>
                  <a:cs typeface="Arial"/>
                </a:rPr>
                <a:t>majority vote</a:t>
              </a:r>
              <a:endParaRPr lang="en-US" sz="1200" dirty="0">
                <a:latin typeface="Arial"/>
                <a:cs typeface="Arial"/>
              </a:endParaRPr>
            </a:p>
          </p:txBody>
        </p:sp>
        <p:sp>
          <p:nvSpPr>
            <p:cNvPr id="151" name="TextBox 150"/>
            <p:cNvSpPr txBox="1"/>
            <p:nvPr/>
          </p:nvSpPr>
          <p:spPr>
            <a:xfrm>
              <a:off x="7434337" y="4418192"/>
              <a:ext cx="232706" cy="1169551"/>
            </a:xfrm>
            <a:prstGeom prst="rect">
              <a:avLst/>
            </a:prstGeom>
            <a:noFill/>
          </p:spPr>
          <p:txBody>
            <a:bodyPr wrap="none" rtlCol="0">
              <a:spAutoFit/>
            </a:bodyPr>
            <a:lstStyle/>
            <a:p>
              <a:r>
                <a:rPr lang="en-US" sz="1400" dirty="0" smtClean="0"/>
                <a:t>:</a:t>
              </a:r>
            </a:p>
            <a:p>
              <a:endParaRPr lang="en-US" sz="1400" dirty="0"/>
            </a:p>
            <a:p>
              <a:endParaRPr lang="en-US" sz="1400" dirty="0" smtClean="0"/>
            </a:p>
            <a:p>
              <a:endParaRPr lang="en-US" sz="1400" dirty="0"/>
            </a:p>
            <a:p>
              <a:r>
                <a:rPr lang="en-US" sz="1400" dirty="0" smtClean="0"/>
                <a:t>:</a:t>
              </a:r>
              <a:endParaRPr lang="en-US" sz="1400" dirty="0"/>
            </a:p>
          </p:txBody>
        </p:sp>
        <p:sp>
          <p:nvSpPr>
            <p:cNvPr id="152" name="TextBox 151"/>
            <p:cNvSpPr txBox="1"/>
            <p:nvPr/>
          </p:nvSpPr>
          <p:spPr>
            <a:xfrm>
              <a:off x="7988842" y="5188710"/>
              <a:ext cx="535273" cy="276999"/>
            </a:xfrm>
            <a:prstGeom prst="rect">
              <a:avLst/>
            </a:prstGeom>
            <a:noFill/>
          </p:spPr>
          <p:txBody>
            <a:bodyPr wrap="none" rtlCol="0">
              <a:spAutoFit/>
            </a:bodyPr>
            <a:lstStyle/>
            <a:p>
              <a:r>
                <a:rPr lang="en-US" sz="1200" dirty="0" smtClean="0">
                  <a:latin typeface="Arial"/>
                  <a:cs typeface="Arial"/>
                </a:rPr>
                <a:t>class</a:t>
              </a:r>
              <a:endParaRPr lang="en-US" sz="1200" dirty="0">
                <a:latin typeface="Arial"/>
                <a:cs typeface="Arial"/>
              </a:endParaRPr>
            </a:p>
          </p:txBody>
        </p:sp>
      </p:grpSp>
      <p:sp>
        <p:nvSpPr>
          <p:cNvPr id="154" name="Rectangle 153"/>
          <p:cNvSpPr/>
          <p:nvPr/>
        </p:nvSpPr>
        <p:spPr>
          <a:xfrm>
            <a:off x="4226827" y="4580899"/>
            <a:ext cx="952341" cy="651054"/>
          </a:xfrm>
          <a:prstGeom prst="rect">
            <a:avLst/>
          </a:prstGeom>
          <a:solidFill>
            <a:srgbClr val="558ED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selection </a:t>
            </a:r>
          </a:p>
          <a:p>
            <a:pPr algn="ctr"/>
            <a:r>
              <a:rPr lang="en-US" sz="1100" dirty="0" smtClean="0">
                <a:solidFill>
                  <a:schemeClr val="tx1"/>
                </a:solidFill>
                <a:latin typeface="Arial"/>
                <a:cs typeface="Arial"/>
              </a:rPr>
              <a:t>of best</a:t>
            </a:r>
          </a:p>
          <a:p>
            <a:pPr algn="ctr"/>
            <a:r>
              <a:rPr lang="en-US" sz="1100" dirty="0" smtClean="0">
                <a:solidFill>
                  <a:schemeClr val="tx1"/>
                </a:solidFill>
                <a:latin typeface="Arial"/>
                <a:cs typeface="Arial"/>
              </a:rPr>
              <a:t>dictionaries</a:t>
            </a:r>
            <a:endParaRPr lang="en-US" sz="1100" dirty="0">
              <a:solidFill>
                <a:schemeClr val="tx1"/>
              </a:solidFill>
              <a:latin typeface="Arial"/>
              <a:cs typeface="Arial"/>
            </a:endParaRPr>
          </a:p>
        </p:txBody>
      </p:sp>
      <p:cxnSp>
        <p:nvCxnSpPr>
          <p:cNvPr id="156" name="Straight Arrow Connector 155"/>
          <p:cNvCxnSpPr/>
          <p:nvPr/>
        </p:nvCxnSpPr>
        <p:spPr>
          <a:xfrm flipV="1">
            <a:off x="4033854" y="4904354"/>
            <a:ext cx="2160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7" name="Rectangle 156"/>
          <p:cNvSpPr/>
          <p:nvPr/>
        </p:nvSpPr>
        <p:spPr>
          <a:xfrm>
            <a:off x="2580155" y="48350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245546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2501645" y="47488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37695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686373" y="498748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607863" y="49012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483171" y="5053682"/>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2586312" y="46950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2507802" y="46087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383110" y="4761196"/>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971417" y="4299959"/>
            <a:ext cx="1661720" cy="307777"/>
          </a:xfrm>
          <a:prstGeom prst="rect">
            <a:avLst/>
          </a:prstGeom>
        </p:spPr>
        <p:txBody>
          <a:bodyPr wrap="none">
            <a:spAutoFit/>
          </a:bodyPr>
          <a:lstStyle/>
          <a:p>
            <a:pPr algn="ctr"/>
            <a:r>
              <a:rPr lang="en-US" sz="1400" dirty="0" smtClean="0">
                <a:latin typeface="Arial"/>
                <a:cs typeface="Arial"/>
              </a:rPr>
              <a:t>for each test patch</a:t>
            </a:r>
            <a:endParaRPr lang="en-US" sz="1400" dirty="0">
              <a:latin typeface="Arial"/>
              <a:cs typeface="Arial"/>
            </a:endParaRPr>
          </a:p>
        </p:txBody>
      </p:sp>
      <p:sp>
        <p:nvSpPr>
          <p:cNvPr id="2" name="Oval 1"/>
          <p:cNvSpPr/>
          <p:nvPr/>
        </p:nvSpPr>
        <p:spPr>
          <a:xfrm>
            <a:off x="6878967" y="4877545"/>
            <a:ext cx="108000" cy="108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Arrow Connector 154"/>
          <p:cNvCxnSpPr>
            <a:stCxn id="175" idx="6"/>
            <a:endCxn id="2" idx="2"/>
          </p:cNvCxnSpPr>
          <p:nvPr/>
        </p:nvCxnSpPr>
        <p:spPr>
          <a:xfrm flipV="1">
            <a:off x="6394139" y="4931545"/>
            <a:ext cx="484828" cy="311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4" name="Oval 173"/>
          <p:cNvSpPr/>
          <p:nvPr/>
        </p:nvSpPr>
        <p:spPr>
          <a:xfrm>
            <a:off x="6192395" y="5002883"/>
            <a:ext cx="187890" cy="21194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Elbow Connector 6"/>
          <p:cNvCxnSpPr>
            <a:stCxn id="174" idx="6"/>
            <a:endCxn id="2" idx="4"/>
          </p:cNvCxnSpPr>
          <p:nvPr/>
        </p:nvCxnSpPr>
        <p:spPr>
          <a:xfrm flipV="1">
            <a:off x="6380285" y="4985545"/>
            <a:ext cx="552682" cy="123312"/>
          </a:xfrm>
          <a:prstGeom prst="bentConnector2">
            <a:avLst/>
          </a:prstGeom>
          <a:ln>
            <a:solidFill>
              <a:srgbClr val="7F7F7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5" name="Oval 174"/>
          <p:cNvSpPr/>
          <p:nvPr/>
        </p:nvSpPr>
        <p:spPr>
          <a:xfrm>
            <a:off x="6206249" y="4828684"/>
            <a:ext cx="187890" cy="211947"/>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6" name="Group 65"/>
          <p:cNvGrpSpPr/>
          <p:nvPr/>
        </p:nvGrpSpPr>
        <p:grpSpPr>
          <a:xfrm>
            <a:off x="5196104" y="4550950"/>
            <a:ext cx="1194575" cy="706808"/>
            <a:chOff x="4164706" y="4550950"/>
            <a:chExt cx="1194575" cy="706808"/>
          </a:xfrm>
        </p:grpSpPr>
        <p:sp>
          <p:nvSpPr>
            <p:cNvPr id="67" name="Rectangle 66"/>
            <p:cNvSpPr/>
            <p:nvPr/>
          </p:nvSpPr>
          <p:spPr>
            <a:xfrm>
              <a:off x="4524703" y="4550950"/>
              <a:ext cx="834578" cy="706808"/>
            </a:xfrm>
            <a:prstGeom prst="rect">
              <a:avLst/>
            </a:prstGeom>
            <a:solidFill>
              <a:srgbClr val="8EB4E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SRC</a:t>
              </a:r>
            </a:p>
          </p:txBody>
        </p:sp>
        <p:cxnSp>
          <p:nvCxnSpPr>
            <p:cNvPr id="68" name="Straight Arrow Connector 67"/>
            <p:cNvCxnSpPr/>
            <p:nvPr/>
          </p:nvCxnSpPr>
          <p:spPr>
            <a:xfrm flipV="1">
              <a:off x="4164706" y="4904354"/>
              <a:ext cx="359997"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2318102" y="1578218"/>
            <a:ext cx="4746746" cy="1930251"/>
            <a:chOff x="2318102" y="1578218"/>
            <a:chExt cx="4746746" cy="1930251"/>
          </a:xfrm>
        </p:grpSpPr>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245527" y="1596894"/>
              <a:ext cx="684803" cy="307777"/>
            </a:xfrm>
            <a:prstGeom prst="rect">
              <a:avLst/>
            </a:prstGeom>
            <a:noFill/>
          </p:spPr>
          <p:txBody>
            <a:bodyPr wrap="none" rtlCol="0">
              <a:spAutoFit/>
            </a:bodyPr>
            <a:lstStyle/>
            <a:p>
              <a:r>
                <a:rPr lang="en-US" sz="1200" dirty="0" smtClean="0">
                  <a:latin typeface="Arial"/>
                  <a:cs typeface="Arial"/>
                </a:rPr>
                <a:t>class </a:t>
              </a:r>
              <a:r>
                <a:rPr lang="en-US" sz="1400" i="1" dirty="0" smtClean="0">
                  <a:latin typeface="LM Roman 10 Regular"/>
                  <a:cs typeface="LM Roman 10 Regular"/>
                </a:rPr>
                <a:t>k</a:t>
              </a:r>
              <a:endParaRPr lang="en-US" sz="1400" i="1" dirty="0">
                <a:latin typeface="LM Roman 10 Regular"/>
                <a:cs typeface="LM Roman 10 Regular"/>
              </a:endParaRPr>
            </a:p>
          </p:txBody>
        </p:sp>
        <p:sp>
          <p:nvSpPr>
            <p:cNvPr id="56" name="TextBox 55"/>
            <p:cNvSpPr txBox="1"/>
            <p:nvPr/>
          </p:nvSpPr>
          <p:spPr>
            <a:xfrm>
              <a:off x="4606204" y="1578218"/>
              <a:ext cx="659155" cy="307777"/>
            </a:xfrm>
            <a:prstGeom prst="rect">
              <a:avLst/>
            </a:prstGeom>
            <a:noFill/>
          </p:spPr>
          <p:txBody>
            <a:bodyPr wrap="none" rtlCol="0">
              <a:spAutoFit/>
            </a:bodyPr>
            <a:lstStyle/>
            <a:p>
              <a:r>
                <a:rPr lang="en-US" sz="1200" dirty="0" smtClean="0">
                  <a:latin typeface="Arial"/>
                  <a:cs typeface="Arial"/>
                </a:rPr>
                <a:t>class </a:t>
              </a:r>
              <a:r>
                <a:rPr lang="en-US" sz="1400" i="1" dirty="0" err="1" smtClean="0">
                  <a:latin typeface="LM Roman 10 Regular"/>
                  <a:cs typeface="LM Roman 10 Regular"/>
                </a:rPr>
                <a:t>i</a:t>
              </a:r>
              <a:endParaRPr lang="en-US" sz="1400" i="1" dirty="0">
                <a:latin typeface="LM Roman 10 Regular"/>
                <a:cs typeface="LM Roman 10 Regular"/>
              </a:endParaRPr>
            </a:p>
          </p:txBody>
        </p:sp>
        <p:sp>
          <p:nvSpPr>
            <p:cNvPr id="57" name="TextBox 56"/>
            <p:cNvSpPr txBox="1"/>
            <p:nvPr/>
          </p:nvSpPr>
          <p:spPr>
            <a:xfrm>
              <a:off x="2848100" y="1608996"/>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52" name="TextBox 5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53" name="TextBox 5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54" name="TextBox 5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sp>
          <p:nvSpPr>
            <p:cNvPr id="58" name="TextBox 57"/>
            <p:cNvSpPr txBox="1"/>
            <p:nvPr/>
          </p:nvSpPr>
          <p:spPr>
            <a:xfrm>
              <a:off x="3796483" y="2029244"/>
              <a:ext cx="2055333" cy="307777"/>
            </a:xfrm>
            <a:prstGeom prst="rect">
              <a:avLst/>
            </a:prstGeom>
            <a:noFill/>
          </p:spPr>
          <p:txBody>
            <a:bodyPr wrap="none" rtlCol="0">
              <a:spAutoFit/>
            </a:bodyPr>
            <a:lstStyle/>
            <a:p>
              <a:r>
                <a:rPr lang="en-US" sz="1400" b="1" dirty="0" smtClean="0"/>
                <a:t>. . .                                   . . .</a:t>
              </a:r>
              <a:endParaRPr lang="en-US" sz="1400" b="1" dirty="0"/>
            </a:p>
          </p:txBody>
        </p:sp>
        <p:grpSp>
          <p:nvGrpSpPr>
            <p:cNvPr id="59" name="Group 58"/>
            <p:cNvGrpSpPr/>
            <p:nvPr/>
          </p:nvGrpSpPr>
          <p:grpSpPr>
            <a:xfrm>
              <a:off x="3120922" y="1940146"/>
              <a:ext cx="272216" cy="515357"/>
              <a:chOff x="903070" y="1769524"/>
              <a:chExt cx="272216" cy="515357"/>
            </a:xfrm>
          </p:grpSpPr>
          <p:sp>
            <p:nvSpPr>
              <p:cNvPr id="60" name="Rectangle 59"/>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822641" y="1946792"/>
              <a:ext cx="272216" cy="515357"/>
              <a:chOff x="903070" y="1769524"/>
              <a:chExt cx="272216" cy="515357"/>
            </a:xfrm>
          </p:grpSpPr>
          <p:sp>
            <p:nvSpPr>
              <p:cNvPr id="74" name="Rectangle 73"/>
              <p:cNvSpPr/>
              <p:nvPr/>
            </p:nvSpPr>
            <p:spPr>
              <a:xfrm>
                <a:off x="1053966" y="19298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571536" y="1928772"/>
              <a:ext cx="307432" cy="515357"/>
              <a:chOff x="903070" y="1769524"/>
              <a:chExt cx="307432" cy="515357"/>
            </a:xfrm>
          </p:grpSpPr>
          <p:sp>
            <p:nvSpPr>
              <p:cNvPr id="82" name="Rectangle 81"/>
              <p:cNvSpPr/>
              <p:nvPr/>
            </p:nvSpPr>
            <p:spPr>
              <a:xfrm>
                <a:off x="1089182" y="1854049"/>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837648" y="2158176"/>
              <a:ext cx="272216" cy="515357"/>
              <a:chOff x="903070" y="1769524"/>
              <a:chExt cx="272216" cy="515357"/>
            </a:xfrm>
          </p:grpSpPr>
          <p:sp>
            <p:nvSpPr>
              <p:cNvPr id="87" name="Rectangle 8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rot="10800000">
              <a:off x="2809966" y="2206329"/>
              <a:ext cx="272216" cy="515357"/>
              <a:chOff x="903070" y="1769524"/>
              <a:chExt cx="272216" cy="515357"/>
            </a:xfrm>
          </p:grpSpPr>
          <p:sp>
            <p:nvSpPr>
              <p:cNvPr id="92" name="Rectangle 9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016806"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95"/>
            <p:cNvGrpSpPr/>
            <p:nvPr/>
          </p:nvGrpSpPr>
          <p:grpSpPr>
            <a:xfrm rot="10800000">
              <a:off x="4572874" y="2158944"/>
              <a:ext cx="272216" cy="515357"/>
              <a:chOff x="903070" y="1769524"/>
              <a:chExt cx="272216" cy="515357"/>
            </a:xfrm>
          </p:grpSpPr>
          <p:sp>
            <p:nvSpPr>
              <p:cNvPr id="97" name="Rectangle 9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545192" y="2207097"/>
              <a:ext cx="367748" cy="515357"/>
              <a:chOff x="903070" y="1769524"/>
              <a:chExt cx="367748" cy="515357"/>
            </a:xfrm>
          </p:grpSpPr>
          <p:sp>
            <p:nvSpPr>
              <p:cNvPr id="112" name="Rectangle 11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149498" y="195906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97870" y="2158944"/>
              <a:ext cx="272216" cy="458495"/>
              <a:chOff x="903070" y="1769524"/>
              <a:chExt cx="272216" cy="458495"/>
            </a:xfrm>
          </p:grpSpPr>
          <p:sp>
            <p:nvSpPr>
              <p:cNvPr id="117" name="Rectangle 116"/>
              <p:cNvSpPr/>
              <p:nvPr/>
            </p:nvSpPr>
            <p:spPr>
              <a:xfrm>
                <a:off x="1053966" y="190143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016806" y="2082265"/>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903070" y="2025403"/>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1" name="Group 120"/>
            <p:cNvGrpSpPr/>
            <p:nvPr/>
          </p:nvGrpSpPr>
          <p:grpSpPr>
            <a:xfrm rot="10800000">
              <a:off x="6222046" y="2207097"/>
              <a:ext cx="320358" cy="515357"/>
              <a:chOff x="903070" y="1769524"/>
              <a:chExt cx="320358" cy="515357"/>
            </a:xfrm>
          </p:grpSpPr>
          <p:sp>
            <p:nvSpPr>
              <p:cNvPr id="122" name="Rectangle 121"/>
              <p:cNvSpPr/>
              <p:nvPr/>
            </p:nvSpPr>
            <p:spPr>
              <a:xfrm>
                <a:off x="1053966" y="1825618"/>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102108" y="2034880"/>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045240" y="2139127"/>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a:xfrm>
                <a:off x="903070" y="1769524"/>
                <a:ext cx="121320" cy="145754"/>
              </a:xfrm>
              <a:prstGeom prst="rect">
                <a:avLst/>
              </a:prstGeom>
              <a:noFill/>
              <a:ln w="190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31982" y="2125535"/>
              <a:ext cx="4085442" cy="835223"/>
              <a:chOff x="2731982" y="2125535"/>
              <a:chExt cx="4085442" cy="835223"/>
            </a:xfrm>
          </p:grpSpPr>
          <p:cxnSp>
            <p:nvCxnSpPr>
              <p:cNvPr id="127" name="Straight Arrow Connector 126"/>
              <p:cNvCxnSpPr/>
              <p:nvPr/>
            </p:nvCxnSpPr>
            <p:spPr>
              <a:xfrm>
                <a:off x="648131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a:off x="6806592" y="21404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6735162"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635521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262962" y="244570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73796"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5099072"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647692" y="213295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4555442" y="24454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2824232" y="212553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2731982" y="2438003"/>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6" name="Group 175"/>
            <p:cNvGrpSpPr/>
            <p:nvPr/>
          </p:nvGrpSpPr>
          <p:grpSpPr>
            <a:xfrm>
              <a:off x="2701475" y="3354255"/>
              <a:ext cx="4004629" cy="154214"/>
              <a:chOff x="483623" y="1881097"/>
              <a:chExt cx="4004629" cy="219966"/>
            </a:xfrm>
          </p:grpSpPr>
          <p:cxnSp>
            <p:nvCxnSpPr>
              <p:cNvPr id="180" name="Straight Arrow Connector 179"/>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flipH="1">
                <a:off x="91465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a:off x="263040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a:off x="433345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H="1">
                <a:off x="1068595" y="188163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189"/>
              <p:cNvCxnSpPr/>
              <p:nvPr/>
            </p:nvCxnSpPr>
            <p:spPr>
              <a:xfrm>
                <a:off x="2784342" y="188109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a:off x="4487392" y="188109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H="1">
                <a:off x="622169"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2337916"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4040966"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H="1">
                <a:off x="483623" y="1889328"/>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a:off x="2199370" y="1888794"/>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a:off x="3902420" y="1888794"/>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225" name="Rectangle 224"/>
          <p:cNvSpPr/>
          <p:nvPr/>
        </p:nvSpPr>
        <p:spPr>
          <a:xfrm>
            <a:off x="2328406" y="2638717"/>
            <a:ext cx="4752349" cy="406856"/>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Visual Vocabulary &amp; Stop List</a:t>
            </a:r>
            <a:endParaRPr lang="en-US" sz="1100" dirty="0">
              <a:solidFill>
                <a:schemeClr val="tx1"/>
              </a:solidFill>
              <a:latin typeface="Arial"/>
              <a:cs typeface="Arial"/>
            </a:endParaRPr>
          </a:p>
        </p:txBody>
      </p:sp>
      <p:grpSp>
        <p:nvGrpSpPr>
          <p:cNvPr id="12" name="Group 11"/>
          <p:cNvGrpSpPr/>
          <p:nvPr/>
        </p:nvGrpSpPr>
        <p:grpSpPr>
          <a:xfrm>
            <a:off x="2328406" y="2842145"/>
            <a:ext cx="656372" cy="2119820"/>
            <a:chOff x="2328406" y="2842145"/>
            <a:chExt cx="656372" cy="2119820"/>
          </a:xfrm>
        </p:grpSpPr>
        <p:sp>
          <p:nvSpPr>
            <p:cNvPr id="202" name="Oval 201"/>
            <p:cNvSpPr/>
            <p:nvPr/>
          </p:nvSpPr>
          <p:spPr>
            <a:xfrm>
              <a:off x="2876778" y="4853965"/>
              <a:ext cx="108000" cy="108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Elbow Connector 5"/>
            <p:cNvCxnSpPr>
              <a:stCxn id="225" idx="1"/>
              <a:endCxn id="202" idx="0"/>
            </p:cNvCxnSpPr>
            <p:nvPr/>
          </p:nvCxnSpPr>
          <p:spPr>
            <a:xfrm rot="10800000" flipH="1" flipV="1">
              <a:off x="2328406" y="2842145"/>
              <a:ext cx="602372" cy="2011820"/>
            </a:xfrm>
            <a:prstGeom prst="bentConnector4">
              <a:avLst>
                <a:gd name="adj1" fmla="val -46556"/>
                <a:gd name="adj2" fmla="val 77817"/>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2528585" y="4961965"/>
            <a:ext cx="1412141" cy="1434820"/>
            <a:chOff x="2528585" y="4961965"/>
            <a:chExt cx="1412141" cy="1434820"/>
          </a:xfrm>
        </p:grpSpPr>
        <p:grpSp>
          <p:nvGrpSpPr>
            <p:cNvPr id="10" name="Group 9"/>
            <p:cNvGrpSpPr/>
            <p:nvPr/>
          </p:nvGrpSpPr>
          <p:grpSpPr>
            <a:xfrm>
              <a:off x="2528585" y="5557796"/>
              <a:ext cx="805101" cy="799311"/>
              <a:chOff x="2496781" y="5478286"/>
              <a:chExt cx="805101" cy="799311"/>
            </a:xfrm>
          </p:grpSpPr>
          <p:sp>
            <p:nvSpPr>
              <p:cNvPr id="204" name="Rectangle 203"/>
              <p:cNvSpPr/>
              <p:nvPr/>
            </p:nvSpPr>
            <p:spPr>
              <a:xfrm>
                <a:off x="2496781" y="5478286"/>
                <a:ext cx="805101" cy="799311"/>
              </a:xfrm>
              <a:prstGeom prst="rect">
                <a:avLst/>
              </a:prstGeom>
              <a:solidFill>
                <a:schemeClr val="accent6">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2965" y="5558007"/>
                <a:ext cx="551550" cy="661860"/>
              </a:xfrm>
              <a:prstGeom prst="rect">
                <a:avLst/>
              </a:prstGeom>
            </p:spPr>
          </p:pic>
        </p:grpSp>
        <p:cxnSp>
          <p:nvCxnSpPr>
            <p:cNvPr id="9" name="Straight Arrow Connector 8"/>
            <p:cNvCxnSpPr>
              <a:stCxn id="204" idx="0"/>
              <a:endCxn id="202" idx="4"/>
            </p:cNvCxnSpPr>
            <p:nvPr/>
          </p:nvCxnSpPr>
          <p:spPr>
            <a:xfrm flipH="1" flipV="1">
              <a:off x="2930778" y="4961965"/>
              <a:ext cx="358" cy="595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3286380" y="6181341"/>
              <a:ext cx="654346" cy="215444"/>
            </a:xfrm>
            <a:prstGeom prst="rect">
              <a:avLst/>
            </a:prstGeom>
          </p:spPr>
          <p:txBody>
            <a:bodyPr wrap="none">
              <a:spAutoFit/>
            </a:bodyPr>
            <a:lstStyle/>
            <a:p>
              <a:pPr algn="ctr"/>
              <a:r>
                <a:rPr lang="en-US" sz="800" smtClean="0">
                  <a:latin typeface="Arial"/>
                  <a:cs typeface="Arial"/>
                </a:rPr>
                <a:t>face mask</a:t>
              </a:r>
              <a:endParaRPr lang="en-US" sz="800" dirty="0">
                <a:latin typeface="Arial"/>
                <a:cs typeface="Arial"/>
              </a:endParaRPr>
            </a:p>
          </p:txBody>
        </p:sp>
      </p:grpSp>
    </p:spTree>
    <p:extLst>
      <p:ext uri="{BB962C8B-B14F-4D97-AF65-F5344CB8AC3E}">
        <p14:creationId xmlns:p14="http://schemas.microsoft.com/office/powerpoint/2010/main" val="429380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77408E-6 4.90505E-6 L -3.77408E-6 -0.12553 " pathEditMode="relative" rAng="0" ptsTypes="AA">
                                      <p:cBhvr>
                                        <p:cTn id="6" dur="2000" fill="hold"/>
                                        <p:tgtEl>
                                          <p:spTgt spid="4"/>
                                        </p:tgtEl>
                                        <p:attrNameLst>
                                          <p:attrName>ppt_x</p:attrName>
                                          <p:attrName>ppt_y</p:attrName>
                                        </p:attrNameLst>
                                      </p:cBhvr>
                                      <p:rCtr x="0" y="-6276"/>
                                    </p:animMotion>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barn(inVertical)">
                                      <p:cBhvr>
                                        <p:cTn id="10" dur="500"/>
                                        <p:tgtEl>
                                          <p:spTgt spid="225"/>
                                        </p:tgtEl>
                                      </p:cBhvr>
                                    </p:animEffect>
                                  </p:childTnLst>
                                </p:cTn>
                              </p:par>
                            </p:childTnLst>
                          </p:cTn>
                        </p:par>
                        <p:par>
                          <p:cTn id="11" fill="hold">
                            <p:stCondLst>
                              <p:cond delay="2500"/>
                            </p:stCondLst>
                            <p:childTnLst>
                              <p:par>
                                <p:cTn id="12" presetID="22" presetClass="entr" presetSubtype="1" fill="hold" nodeType="afterEffect">
                                  <p:stCondLst>
                                    <p:cond delay="0"/>
                                  </p:stCondLst>
                                  <p:childTnLst>
                                    <p:set>
                                      <p:cBhvr>
                                        <p:cTn id="13" dur="1" fill="hold">
                                          <p:stCondLst>
                                            <p:cond delay="0"/>
                                          </p:stCondLst>
                                        </p:cTn>
                                        <p:tgtEl>
                                          <p:spTgt spid="226"/>
                                        </p:tgtEl>
                                        <p:attrNameLst>
                                          <p:attrName>style.visibility</p:attrName>
                                        </p:attrNameLst>
                                      </p:cBhvr>
                                      <p:to>
                                        <p:strVal val="visible"/>
                                      </p:to>
                                    </p:set>
                                    <p:animEffect transition="in" filter="wipe(up)">
                                      <p:cBhvr>
                                        <p:cTn id="14" dur="2000"/>
                                        <p:tgtEl>
                                          <p:spTgt spid="226"/>
                                        </p:tgtEl>
                                      </p:cBhvr>
                                    </p:animEffect>
                                  </p:childTnLst>
                                </p:cTn>
                              </p:par>
                            </p:childTnLst>
                          </p:cTn>
                        </p:par>
                        <p:par>
                          <p:cTn id="15" fill="hold">
                            <p:stCondLst>
                              <p:cond delay="4500"/>
                            </p:stCondLst>
                            <p:childTnLst>
                              <p:par>
                                <p:cTn id="16" presetID="22" presetClass="entr" presetSubtype="1"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2556588" y="3340077"/>
            <a:ext cx="6307498" cy="2260102"/>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744024" y="685800"/>
            <a:ext cx="7877478" cy="246221"/>
          </a:xfrm>
          <a:prstGeom prst="rect">
            <a:avLst/>
          </a:prstGeom>
          <a:noFill/>
        </p:spPr>
        <p:txBody>
          <a:bodyPr wrap="none" rtlCol="0">
            <a:spAutoFit/>
          </a:bodyPr>
          <a:lstStyle/>
          <a:p>
            <a:r>
              <a:rPr lang="en-US" sz="1000" dirty="0" smtClean="0"/>
              <a:t>Subject-1                                     Subject-2                                       Subject-3                                         Subject-4                                                         Subject-k</a:t>
            </a:r>
            <a:endParaRPr lang="en-US" sz="1000" dirty="0"/>
          </a:p>
        </p:txBody>
      </p:sp>
      <p:sp>
        <p:nvSpPr>
          <p:cNvPr id="94" name="TextBox 93"/>
          <p:cNvSpPr txBox="1"/>
          <p:nvPr/>
        </p:nvSpPr>
        <p:spPr>
          <a:xfrm>
            <a:off x="450112" y="152395"/>
            <a:ext cx="847604" cy="369332"/>
          </a:xfrm>
          <a:prstGeom prst="rect">
            <a:avLst/>
          </a:prstGeom>
          <a:noFill/>
        </p:spPr>
        <p:txBody>
          <a:bodyPr wrap="none" rtlCol="0">
            <a:spAutoFit/>
          </a:bodyPr>
          <a:lstStyle/>
          <a:p>
            <a:r>
              <a:rPr lang="en-US" dirty="0" smtClean="0"/>
              <a:t>Gallery</a:t>
            </a:r>
            <a:endParaRPr lang="en-US" dirty="0"/>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577" y="3057326"/>
            <a:ext cx="1938248" cy="2819273"/>
          </a:xfrm>
          <a:prstGeom prst="rect">
            <a:avLst/>
          </a:prstGeom>
          <a:solidFill>
            <a:srgbClr val="FFFFFF">
              <a:shade val="85000"/>
            </a:srgbClr>
          </a:solidFill>
          <a:ln w="508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18616" y="328910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7" name="TextBox 36"/>
          <p:cNvSpPr txBox="1"/>
          <p:nvPr/>
        </p:nvSpPr>
        <p:spPr>
          <a:xfrm>
            <a:off x="270594" y="2388084"/>
            <a:ext cx="2960939" cy="369332"/>
          </a:xfrm>
          <a:prstGeom prst="rect">
            <a:avLst/>
          </a:prstGeom>
          <a:noFill/>
        </p:spPr>
        <p:txBody>
          <a:bodyPr wrap="none" rtlCol="0">
            <a:spAutoFit/>
          </a:bodyPr>
          <a:lstStyle/>
          <a:p>
            <a:r>
              <a:rPr lang="en-US" dirty="0" smtClean="0"/>
              <a:t>For each image of the gallery:</a:t>
            </a:r>
            <a:endParaRPr lang="en-US" dirty="0"/>
          </a:p>
        </p:txBody>
      </p:sp>
      <p:sp>
        <p:nvSpPr>
          <p:cNvPr id="38" name="Rectangle 37"/>
          <p:cNvSpPr/>
          <p:nvPr/>
        </p:nvSpPr>
        <p:spPr>
          <a:xfrm>
            <a:off x="865566" y="329184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9" name="Rectangle 38"/>
          <p:cNvSpPr/>
          <p:nvPr/>
        </p:nvSpPr>
        <p:spPr>
          <a:xfrm>
            <a:off x="1225488" y="328911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1604869" y="329184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6" name="Rectangle 55"/>
          <p:cNvSpPr/>
          <p:nvPr/>
        </p:nvSpPr>
        <p:spPr>
          <a:xfrm>
            <a:off x="521861" y="364254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7" name="Rectangle 56"/>
          <p:cNvSpPr/>
          <p:nvPr/>
        </p:nvSpPr>
        <p:spPr>
          <a:xfrm>
            <a:off x="868811" y="364527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1228733" y="364254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9" name="Rectangle 58"/>
          <p:cNvSpPr/>
          <p:nvPr/>
        </p:nvSpPr>
        <p:spPr>
          <a:xfrm>
            <a:off x="1608114" y="364527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0" name="Rectangle 59"/>
          <p:cNvSpPr/>
          <p:nvPr/>
        </p:nvSpPr>
        <p:spPr>
          <a:xfrm>
            <a:off x="521861" y="4018681"/>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1" name="Rectangle 60"/>
          <p:cNvSpPr/>
          <p:nvPr/>
        </p:nvSpPr>
        <p:spPr>
          <a:xfrm>
            <a:off x="868811" y="402141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2" name="Rectangle 61"/>
          <p:cNvSpPr/>
          <p:nvPr/>
        </p:nvSpPr>
        <p:spPr>
          <a:xfrm>
            <a:off x="1228733" y="4018686"/>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608114" y="402141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4" name="Rectangle 63"/>
          <p:cNvSpPr/>
          <p:nvPr/>
        </p:nvSpPr>
        <p:spPr>
          <a:xfrm>
            <a:off x="521861" y="438183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5" name="Rectangle 64"/>
          <p:cNvSpPr/>
          <p:nvPr/>
        </p:nvSpPr>
        <p:spPr>
          <a:xfrm>
            <a:off x="868811" y="438456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6" name="Rectangle 65"/>
          <p:cNvSpPr/>
          <p:nvPr/>
        </p:nvSpPr>
        <p:spPr>
          <a:xfrm>
            <a:off x="1228733" y="438183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7" name="Rectangle 66"/>
          <p:cNvSpPr/>
          <p:nvPr/>
        </p:nvSpPr>
        <p:spPr>
          <a:xfrm>
            <a:off x="1608114" y="438456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8" name="Rectangle 67"/>
          <p:cNvSpPr/>
          <p:nvPr/>
        </p:nvSpPr>
        <p:spPr>
          <a:xfrm>
            <a:off x="521858" y="472555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868808" y="472829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1228730" y="472556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608111" y="472829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521858" y="5095211"/>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3" name="Rectangle 72"/>
          <p:cNvSpPr/>
          <p:nvPr/>
        </p:nvSpPr>
        <p:spPr>
          <a:xfrm>
            <a:off x="868808" y="509794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4" name="Rectangle 73"/>
          <p:cNvSpPr/>
          <p:nvPr/>
        </p:nvSpPr>
        <p:spPr>
          <a:xfrm>
            <a:off x="1228730" y="5095216"/>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5" name="Rectangle 74"/>
          <p:cNvSpPr/>
          <p:nvPr/>
        </p:nvSpPr>
        <p:spPr>
          <a:xfrm>
            <a:off x="1608111" y="509794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6" name="Rectángulo redondeado 360"/>
          <p:cNvSpPr/>
          <p:nvPr/>
        </p:nvSpPr>
        <p:spPr>
          <a:xfrm rot="662206">
            <a:off x="2801085" y="3658249"/>
            <a:ext cx="679936" cy="818910"/>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8" name="Rectángulo redondeado 360"/>
          <p:cNvSpPr/>
          <p:nvPr/>
        </p:nvSpPr>
        <p:spPr>
          <a:xfrm rot="662206">
            <a:off x="4558349" y="3642698"/>
            <a:ext cx="679936" cy="818910"/>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9" name="Rectángulo redondeado 360"/>
          <p:cNvSpPr/>
          <p:nvPr/>
        </p:nvSpPr>
        <p:spPr>
          <a:xfrm rot="662206">
            <a:off x="6835021" y="3680021"/>
            <a:ext cx="679936" cy="818910"/>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1" name="TextBox 80"/>
          <p:cNvSpPr txBox="1"/>
          <p:nvPr/>
        </p:nvSpPr>
        <p:spPr>
          <a:xfrm>
            <a:off x="3299936" y="4662784"/>
            <a:ext cx="1204112" cy="646331"/>
          </a:xfrm>
          <a:prstGeom prst="rect">
            <a:avLst/>
          </a:prstGeom>
          <a:noFill/>
        </p:spPr>
        <p:txBody>
          <a:bodyPr wrap="none" rtlCol="0">
            <a:spAutoFit/>
          </a:bodyPr>
          <a:lstStyle/>
          <a:p>
            <a:pPr algn="ctr"/>
            <a:r>
              <a:rPr lang="en-US" dirty="0" smtClean="0"/>
              <a:t>Patches of </a:t>
            </a:r>
          </a:p>
          <a:p>
            <a:pPr algn="ctr"/>
            <a:r>
              <a:rPr lang="en-US" dirty="0" smtClean="0"/>
              <a:t>Subject-1</a:t>
            </a:r>
            <a:endParaRPr lang="en-US" dirty="0"/>
          </a:p>
        </p:txBody>
      </p:sp>
      <p:sp>
        <p:nvSpPr>
          <p:cNvPr id="82" name="TextBox 81"/>
          <p:cNvSpPr txBox="1"/>
          <p:nvPr/>
        </p:nvSpPr>
        <p:spPr>
          <a:xfrm>
            <a:off x="5001199" y="4665896"/>
            <a:ext cx="1204112" cy="646331"/>
          </a:xfrm>
          <a:prstGeom prst="rect">
            <a:avLst/>
          </a:prstGeom>
          <a:noFill/>
        </p:spPr>
        <p:txBody>
          <a:bodyPr wrap="none" rtlCol="0">
            <a:spAutoFit/>
          </a:bodyPr>
          <a:lstStyle/>
          <a:p>
            <a:pPr algn="ctr"/>
            <a:r>
              <a:rPr lang="en-US" dirty="0" smtClean="0"/>
              <a:t>Patches of </a:t>
            </a:r>
          </a:p>
          <a:p>
            <a:pPr algn="ctr"/>
            <a:r>
              <a:rPr lang="en-US" dirty="0" smtClean="0"/>
              <a:t>Subject-2</a:t>
            </a:r>
            <a:endParaRPr lang="en-US" dirty="0"/>
          </a:p>
        </p:txBody>
      </p:sp>
      <p:sp>
        <p:nvSpPr>
          <p:cNvPr id="83" name="TextBox 82"/>
          <p:cNvSpPr txBox="1"/>
          <p:nvPr/>
        </p:nvSpPr>
        <p:spPr>
          <a:xfrm>
            <a:off x="7318301" y="4706328"/>
            <a:ext cx="1204112" cy="646331"/>
          </a:xfrm>
          <a:prstGeom prst="rect">
            <a:avLst/>
          </a:prstGeom>
          <a:noFill/>
        </p:spPr>
        <p:txBody>
          <a:bodyPr wrap="none" rtlCol="0">
            <a:spAutoFit/>
          </a:bodyPr>
          <a:lstStyle/>
          <a:p>
            <a:pPr algn="ctr"/>
            <a:r>
              <a:rPr lang="en-US" dirty="0" smtClean="0"/>
              <a:t>Patches of </a:t>
            </a:r>
          </a:p>
          <a:p>
            <a:pPr algn="ctr"/>
            <a:r>
              <a:rPr lang="en-US" dirty="0" smtClean="0"/>
              <a:t>Subject-k</a:t>
            </a:r>
            <a:endParaRPr lang="en-US" dirty="0"/>
          </a:p>
        </p:txBody>
      </p:sp>
      <p:sp>
        <p:nvSpPr>
          <p:cNvPr id="85" name="TextBox 84"/>
          <p:cNvSpPr txBox="1"/>
          <p:nvPr/>
        </p:nvSpPr>
        <p:spPr>
          <a:xfrm>
            <a:off x="2830296" y="2969688"/>
            <a:ext cx="1147365" cy="369332"/>
          </a:xfrm>
          <a:prstGeom prst="rect">
            <a:avLst/>
          </a:prstGeom>
          <a:noFill/>
        </p:spPr>
        <p:txBody>
          <a:bodyPr wrap="none" rtlCol="0">
            <a:spAutoFit/>
          </a:bodyPr>
          <a:lstStyle/>
          <a:p>
            <a:r>
              <a:rPr lang="en-US" dirty="0" smtClean="0"/>
              <a:t>Dictionary</a:t>
            </a:r>
            <a:endParaRPr lang="en-US" dirty="0"/>
          </a:p>
        </p:txBody>
      </p:sp>
      <p:sp>
        <p:nvSpPr>
          <p:cNvPr id="86" name="TextBox 85"/>
          <p:cNvSpPr txBox="1"/>
          <p:nvPr/>
        </p:nvSpPr>
        <p:spPr>
          <a:xfrm>
            <a:off x="4177015" y="5902610"/>
            <a:ext cx="2888932" cy="369332"/>
          </a:xfrm>
          <a:prstGeom prst="rect">
            <a:avLst/>
          </a:prstGeom>
          <a:noFill/>
        </p:spPr>
        <p:txBody>
          <a:bodyPr wrap="none" rtlCol="0">
            <a:spAutoFit/>
          </a:bodyPr>
          <a:lstStyle/>
          <a:p>
            <a:r>
              <a:rPr lang="en-US" dirty="0" smtClean="0"/>
              <a:t>+ position (</a:t>
            </a:r>
            <a:r>
              <a:rPr lang="en-US" dirty="0" err="1" smtClean="0"/>
              <a:t>x,y</a:t>
            </a:r>
            <a:r>
              <a:rPr lang="en-US" dirty="0" smtClean="0"/>
              <a:t>) of each patch</a:t>
            </a:r>
            <a:endParaRPr lang="en-US" dirty="0"/>
          </a:p>
        </p:txBody>
      </p:sp>
      <p:sp>
        <p:nvSpPr>
          <p:cNvPr id="87" name="TextBox 86"/>
          <p:cNvSpPr txBox="1"/>
          <p:nvPr/>
        </p:nvSpPr>
        <p:spPr>
          <a:xfrm>
            <a:off x="6551553" y="3837992"/>
            <a:ext cx="622286" cy="461665"/>
          </a:xfrm>
          <a:prstGeom prst="rect">
            <a:avLst/>
          </a:prstGeom>
          <a:noFill/>
        </p:spPr>
        <p:txBody>
          <a:bodyPr wrap="none" rtlCol="0">
            <a:spAutoFit/>
          </a:bodyPr>
          <a:lstStyle/>
          <a:p>
            <a:r>
              <a:rPr lang="en-US" sz="2400" dirty="0" smtClean="0"/>
              <a:t>. . . </a:t>
            </a:r>
            <a:endParaRPr lang="en-US" sz="2400" dirty="0"/>
          </a:p>
        </p:txBody>
      </p:sp>
    </p:spTree>
    <p:extLst>
      <p:ext uri="{BB962C8B-B14F-4D97-AF65-F5344CB8AC3E}">
        <p14:creationId xmlns:p14="http://schemas.microsoft.com/office/powerpoint/2010/main" val="19048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200"/>
                                  </p:stCondLst>
                                  <p:childTnLst>
                                    <p:set>
                                      <p:cBhvr>
                                        <p:cTn id="16" dur="1" fill="hold">
                                          <p:stCondLst>
                                            <p:cond delay="0"/>
                                          </p:stCondLst>
                                        </p:cTn>
                                        <p:tgtEl>
                                          <p:spTgt spid="38"/>
                                        </p:tgtEl>
                                        <p:attrNameLst>
                                          <p:attrName>style.visibility</p:attrName>
                                        </p:attrNameLst>
                                      </p:cBhvr>
                                      <p:to>
                                        <p:strVal val="visible"/>
                                      </p:to>
                                    </p:set>
                                  </p:childTnLst>
                                </p:cTn>
                              </p:par>
                            </p:childTnLst>
                          </p:cTn>
                        </p:par>
                        <p:par>
                          <p:cTn id="17" fill="hold">
                            <p:stCondLst>
                              <p:cond delay="700"/>
                            </p:stCondLst>
                            <p:childTnLst>
                              <p:par>
                                <p:cTn id="18" presetID="1" presetClass="entr" presetSubtype="0" fill="hold" grpId="0" nodeType="afterEffect">
                                  <p:stCondLst>
                                    <p:cond delay="200"/>
                                  </p:stCondLst>
                                  <p:childTnLst>
                                    <p:set>
                                      <p:cBhvr>
                                        <p:cTn id="19" dur="1" fill="hold">
                                          <p:stCondLst>
                                            <p:cond delay="0"/>
                                          </p:stCondLst>
                                        </p:cTn>
                                        <p:tgtEl>
                                          <p:spTgt spid="39"/>
                                        </p:tgtEl>
                                        <p:attrNameLst>
                                          <p:attrName>style.visibility</p:attrName>
                                        </p:attrNameLst>
                                      </p:cBhvr>
                                      <p:to>
                                        <p:strVal val="visible"/>
                                      </p:to>
                                    </p:set>
                                  </p:childTnLst>
                                </p:cTn>
                              </p:par>
                            </p:childTnLst>
                          </p:cTn>
                        </p:par>
                        <p:par>
                          <p:cTn id="20" fill="hold">
                            <p:stCondLst>
                              <p:cond delay="900"/>
                            </p:stCondLst>
                            <p:childTnLst>
                              <p:par>
                                <p:cTn id="21" presetID="1" presetClass="entr" presetSubtype="0" fill="hold" grpId="0" nodeType="afterEffect">
                                  <p:stCondLst>
                                    <p:cond delay="200"/>
                                  </p:stCondLst>
                                  <p:childTnLst>
                                    <p:set>
                                      <p:cBhvr>
                                        <p:cTn id="22" dur="1" fill="hold">
                                          <p:stCondLst>
                                            <p:cond delay="0"/>
                                          </p:stCondLst>
                                        </p:cTn>
                                        <p:tgtEl>
                                          <p:spTgt spid="55"/>
                                        </p:tgtEl>
                                        <p:attrNameLst>
                                          <p:attrName>style.visibility</p:attrName>
                                        </p:attrNameLst>
                                      </p:cBhvr>
                                      <p:to>
                                        <p:strVal val="visible"/>
                                      </p:to>
                                    </p:set>
                                  </p:childTnLst>
                                </p:cTn>
                              </p:par>
                            </p:childTnLst>
                          </p:cTn>
                        </p:par>
                        <p:par>
                          <p:cTn id="23" fill="hold">
                            <p:stCondLst>
                              <p:cond delay="1100"/>
                            </p:stCondLst>
                            <p:childTnLst>
                              <p:par>
                                <p:cTn id="24" presetID="1" presetClass="entr" presetSubtype="0" fill="hold" grpId="0" nodeType="afterEffect">
                                  <p:stCondLst>
                                    <p:cond delay="200"/>
                                  </p:stCondLst>
                                  <p:childTnLst>
                                    <p:set>
                                      <p:cBhvr>
                                        <p:cTn id="25" dur="1" fill="hold">
                                          <p:stCondLst>
                                            <p:cond delay="0"/>
                                          </p:stCondLst>
                                        </p:cTn>
                                        <p:tgtEl>
                                          <p:spTgt spid="56"/>
                                        </p:tgtEl>
                                        <p:attrNameLst>
                                          <p:attrName>style.visibility</p:attrName>
                                        </p:attrNameLst>
                                      </p:cBhvr>
                                      <p:to>
                                        <p:strVal val="visible"/>
                                      </p:to>
                                    </p:set>
                                  </p:childTnLst>
                                </p:cTn>
                              </p:par>
                            </p:childTnLst>
                          </p:cTn>
                        </p:par>
                        <p:par>
                          <p:cTn id="26" fill="hold">
                            <p:stCondLst>
                              <p:cond delay="1300"/>
                            </p:stCondLst>
                            <p:childTnLst>
                              <p:par>
                                <p:cTn id="27" presetID="1" presetClass="entr" presetSubtype="0" fill="hold" grpId="0" nodeType="afterEffect">
                                  <p:stCondLst>
                                    <p:cond delay="200"/>
                                  </p:stCondLst>
                                  <p:childTnLst>
                                    <p:set>
                                      <p:cBhvr>
                                        <p:cTn id="28" dur="1" fill="hold">
                                          <p:stCondLst>
                                            <p:cond delay="0"/>
                                          </p:stCondLst>
                                        </p:cTn>
                                        <p:tgtEl>
                                          <p:spTgt spid="57"/>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0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1700"/>
                            </p:stCondLst>
                            <p:childTnLst>
                              <p:par>
                                <p:cTn id="33" presetID="1" presetClass="entr" presetSubtype="0" fill="hold" grpId="0" nodeType="afterEffect">
                                  <p:stCondLst>
                                    <p:cond delay="200"/>
                                  </p:stCondLst>
                                  <p:childTnLst>
                                    <p:set>
                                      <p:cBhvr>
                                        <p:cTn id="34" dur="1" fill="hold">
                                          <p:stCondLst>
                                            <p:cond delay="0"/>
                                          </p:stCondLst>
                                        </p:cTn>
                                        <p:tgtEl>
                                          <p:spTgt spid="59"/>
                                        </p:tgtEl>
                                        <p:attrNameLst>
                                          <p:attrName>style.visibility</p:attrName>
                                        </p:attrNameLst>
                                      </p:cBhvr>
                                      <p:to>
                                        <p:strVal val="visible"/>
                                      </p:to>
                                    </p:set>
                                  </p:childTnLst>
                                </p:cTn>
                              </p:par>
                            </p:childTnLst>
                          </p:cTn>
                        </p:par>
                        <p:par>
                          <p:cTn id="35" fill="hold">
                            <p:stCondLst>
                              <p:cond delay="1900"/>
                            </p:stCondLst>
                            <p:childTnLst>
                              <p:par>
                                <p:cTn id="36" presetID="1" presetClass="entr" presetSubtype="0" fill="hold" grpId="0" nodeType="afterEffect">
                                  <p:stCondLst>
                                    <p:cond delay="200"/>
                                  </p:stCondLst>
                                  <p:childTnLst>
                                    <p:set>
                                      <p:cBhvr>
                                        <p:cTn id="37" dur="1" fill="hold">
                                          <p:stCondLst>
                                            <p:cond delay="0"/>
                                          </p:stCondLst>
                                        </p:cTn>
                                        <p:tgtEl>
                                          <p:spTgt spid="60"/>
                                        </p:tgtEl>
                                        <p:attrNameLst>
                                          <p:attrName>style.visibility</p:attrName>
                                        </p:attrNameLst>
                                      </p:cBhvr>
                                      <p:to>
                                        <p:strVal val="visible"/>
                                      </p:to>
                                    </p:set>
                                  </p:childTnLst>
                                </p:cTn>
                              </p:par>
                            </p:childTnLst>
                          </p:cTn>
                        </p:par>
                        <p:par>
                          <p:cTn id="38" fill="hold">
                            <p:stCondLst>
                              <p:cond delay="2100"/>
                            </p:stCondLst>
                            <p:childTnLst>
                              <p:par>
                                <p:cTn id="39" presetID="1" presetClass="entr" presetSubtype="0" fill="hold" grpId="0" nodeType="afterEffect">
                                  <p:stCondLst>
                                    <p:cond delay="20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2300"/>
                            </p:stCondLst>
                            <p:childTnLst>
                              <p:par>
                                <p:cTn id="42" presetID="1" presetClass="entr" presetSubtype="0" fill="hold" grpId="0" nodeType="afterEffect">
                                  <p:stCondLst>
                                    <p:cond delay="20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2500"/>
                            </p:stCondLst>
                            <p:childTnLst>
                              <p:par>
                                <p:cTn id="45" presetID="1" presetClass="entr" presetSubtype="0" fill="hold" grpId="0" nodeType="afterEffect">
                                  <p:stCondLst>
                                    <p:cond delay="200"/>
                                  </p:stCondLst>
                                  <p:childTnLst>
                                    <p:set>
                                      <p:cBhvr>
                                        <p:cTn id="46" dur="1" fill="hold">
                                          <p:stCondLst>
                                            <p:cond delay="0"/>
                                          </p:stCondLst>
                                        </p:cTn>
                                        <p:tgtEl>
                                          <p:spTgt spid="63"/>
                                        </p:tgtEl>
                                        <p:attrNameLst>
                                          <p:attrName>style.visibility</p:attrName>
                                        </p:attrNameLst>
                                      </p:cBhvr>
                                      <p:to>
                                        <p:strVal val="visible"/>
                                      </p:to>
                                    </p:set>
                                  </p:childTnLst>
                                </p:cTn>
                              </p:par>
                            </p:childTnLst>
                          </p:cTn>
                        </p:par>
                        <p:par>
                          <p:cTn id="47" fill="hold">
                            <p:stCondLst>
                              <p:cond delay="2700"/>
                            </p:stCondLst>
                            <p:childTnLst>
                              <p:par>
                                <p:cTn id="48" presetID="1" presetClass="entr" presetSubtype="0" fill="hold" grpId="0" nodeType="afterEffect">
                                  <p:stCondLst>
                                    <p:cond delay="200"/>
                                  </p:stCondLst>
                                  <p:childTnLst>
                                    <p:set>
                                      <p:cBhvr>
                                        <p:cTn id="49" dur="1" fill="hold">
                                          <p:stCondLst>
                                            <p:cond delay="0"/>
                                          </p:stCondLst>
                                        </p:cTn>
                                        <p:tgtEl>
                                          <p:spTgt spid="64"/>
                                        </p:tgtEl>
                                        <p:attrNameLst>
                                          <p:attrName>style.visibility</p:attrName>
                                        </p:attrNameLst>
                                      </p:cBhvr>
                                      <p:to>
                                        <p:strVal val="visible"/>
                                      </p:to>
                                    </p:set>
                                  </p:childTnLst>
                                </p:cTn>
                              </p:par>
                            </p:childTnLst>
                          </p:cTn>
                        </p:par>
                        <p:par>
                          <p:cTn id="50" fill="hold">
                            <p:stCondLst>
                              <p:cond delay="2900"/>
                            </p:stCondLst>
                            <p:childTnLst>
                              <p:par>
                                <p:cTn id="51" presetID="1" presetClass="entr" presetSubtype="0" fill="hold" grpId="0" nodeType="afterEffect">
                                  <p:stCondLst>
                                    <p:cond delay="200"/>
                                  </p:stCondLst>
                                  <p:childTnLst>
                                    <p:set>
                                      <p:cBhvr>
                                        <p:cTn id="52" dur="1" fill="hold">
                                          <p:stCondLst>
                                            <p:cond delay="0"/>
                                          </p:stCondLst>
                                        </p:cTn>
                                        <p:tgtEl>
                                          <p:spTgt spid="65"/>
                                        </p:tgtEl>
                                        <p:attrNameLst>
                                          <p:attrName>style.visibility</p:attrName>
                                        </p:attrNameLst>
                                      </p:cBhvr>
                                      <p:to>
                                        <p:strVal val="visible"/>
                                      </p:to>
                                    </p:set>
                                  </p:childTnLst>
                                </p:cTn>
                              </p:par>
                            </p:childTnLst>
                          </p:cTn>
                        </p:par>
                        <p:par>
                          <p:cTn id="53" fill="hold">
                            <p:stCondLst>
                              <p:cond delay="3100"/>
                            </p:stCondLst>
                            <p:childTnLst>
                              <p:par>
                                <p:cTn id="54" presetID="1" presetClass="entr" presetSubtype="0" fill="hold" grpId="0" nodeType="afterEffect">
                                  <p:stCondLst>
                                    <p:cond delay="200"/>
                                  </p:stCondLst>
                                  <p:childTnLst>
                                    <p:set>
                                      <p:cBhvr>
                                        <p:cTn id="55" dur="1" fill="hold">
                                          <p:stCondLst>
                                            <p:cond delay="0"/>
                                          </p:stCondLst>
                                        </p:cTn>
                                        <p:tgtEl>
                                          <p:spTgt spid="66"/>
                                        </p:tgtEl>
                                        <p:attrNameLst>
                                          <p:attrName>style.visibility</p:attrName>
                                        </p:attrNameLst>
                                      </p:cBhvr>
                                      <p:to>
                                        <p:strVal val="visible"/>
                                      </p:to>
                                    </p:set>
                                  </p:childTnLst>
                                </p:cTn>
                              </p:par>
                            </p:childTnLst>
                          </p:cTn>
                        </p:par>
                        <p:par>
                          <p:cTn id="56" fill="hold">
                            <p:stCondLst>
                              <p:cond delay="3300"/>
                            </p:stCondLst>
                            <p:childTnLst>
                              <p:par>
                                <p:cTn id="57" presetID="1" presetClass="entr" presetSubtype="0" fill="hold" grpId="0" nodeType="afterEffect">
                                  <p:stCondLst>
                                    <p:cond delay="200"/>
                                  </p:stCondLst>
                                  <p:childTnLst>
                                    <p:set>
                                      <p:cBhvr>
                                        <p:cTn id="58" dur="1" fill="hold">
                                          <p:stCondLst>
                                            <p:cond delay="0"/>
                                          </p:stCondLst>
                                        </p:cTn>
                                        <p:tgtEl>
                                          <p:spTgt spid="67"/>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20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p:stCondLst>
                              <p:cond delay="3700"/>
                            </p:stCondLst>
                            <p:childTnLst>
                              <p:par>
                                <p:cTn id="63" presetID="1" presetClass="entr" presetSubtype="0" fill="hold" grpId="0" nodeType="afterEffect">
                                  <p:stCondLst>
                                    <p:cond delay="200"/>
                                  </p:stCondLst>
                                  <p:childTnLst>
                                    <p:set>
                                      <p:cBhvr>
                                        <p:cTn id="64" dur="1" fill="hold">
                                          <p:stCondLst>
                                            <p:cond delay="0"/>
                                          </p:stCondLst>
                                        </p:cTn>
                                        <p:tgtEl>
                                          <p:spTgt spid="69"/>
                                        </p:tgtEl>
                                        <p:attrNameLst>
                                          <p:attrName>style.visibility</p:attrName>
                                        </p:attrNameLst>
                                      </p:cBhvr>
                                      <p:to>
                                        <p:strVal val="visible"/>
                                      </p:to>
                                    </p:set>
                                  </p:childTnLst>
                                </p:cTn>
                              </p:par>
                            </p:childTnLst>
                          </p:cTn>
                        </p:par>
                        <p:par>
                          <p:cTn id="65" fill="hold">
                            <p:stCondLst>
                              <p:cond delay="3900"/>
                            </p:stCondLst>
                            <p:childTnLst>
                              <p:par>
                                <p:cTn id="66" presetID="1" presetClass="entr" presetSubtype="0" fill="hold" grpId="0" nodeType="afterEffect">
                                  <p:stCondLst>
                                    <p:cond delay="200"/>
                                  </p:stCondLst>
                                  <p:childTnLst>
                                    <p:set>
                                      <p:cBhvr>
                                        <p:cTn id="67" dur="1" fill="hold">
                                          <p:stCondLst>
                                            <p:cond delay="0"/>
                                          </p:stCondLst>
                                        </p:cTn>
                                        <p:tgtEl>
                                          <p:spTgt spid="70"/>
                                        </p:tgtEl>
                                        <p:attrNameLst>
                                          <p:attrName>style.visibility</p:attrName>
                                        </p:attrNameLst>
                                      </p:cBhvr>
                                      <p:to>
                                        <p:strVal val="visible"/>
                                      </p:to>
                                    </p:set>
                                  </p:childTnLst>
                                </p:cTn>
                              </p:par>
                            </p:childTnLst>
                          </p:cTn>
                        </p:par>
                        <p:par>
                          <p:cTn id="68" fill="hold">
                            <p:stCondLst>
                              <p:cond delay="4100"/>
                            </p:stCondLst>
                            <p:childTnLst>
                              <p:par>
                                <p:cTn id="69" presetID="1" presetClass="entr" presetSubtype="0" fill="hold" grpId="0" nodeType="afterEffect">
                                  <p:stCondLst>
                                    <p:cond delay="200"/>
                                  </p:stCondLst>
                                  <p:childTnLst>
                                    <p:set>
                                      <p:cBhvr>
                                        <p:cTn id="70" dur="1" fill="hold">
                                          <p:stCondLst>
                                            <p:cond delay="0"/>
                                          </p:stCondLst>
                                        </p:cTn>
                                        <p:tgtEl>
                                          <p:spTgt spid="71"/>
                                        </p:tgtEl>
                                        <p:attrNameLst>
                                          <p:attrName>style.visibility</p:attrName>
                                        </p:attrNameLst>
                                      </p:cBhvr>
                                      <p:to>
                                        <p:strVal val="visible"/>
                                      </p:to>
                                    </p:set>
                                  </p:childTnLst>
                                </p:cTn>
                              </p:par>
                            </p:childTnLst>
                          </p:cTn>
                        </p:par>
                        <p:par>
                          <p:cTn id="71" fill="hold">
                            <p:stCondLst>
                              <p:cond delay="4300"/>
                            </p:stCondLst>
                            <p:childTnLst>
                              <p:par>
                                <p:cTn id="72" presetID="1" presetClass="entr" presetSubtype="0" fill="hold" grpId="0" nodeType="afterEffect">
                                  <p:stCondLst>
                                    <p:cond delay="200"/>
                                  </p:stCondLst>
                                  <p:childTnLst>
                                    <p:set>
                                      <p:cBhvr>
                                        <p:cTn id="73" dur="1" fill="hold">
                                          <p:stCondLst>
                                            <p:cond delay="0"/>
                                          </p:stCondLst>
                                        </p:cTn>
                                        <p:tgtEl>
                                          <p:spTgt spid="72"/>
                                        </p:tgtEl>
                                        <p:attrNameLst>
                                          <p:attrName>style.visibility</p:attrName>
                                        </p:attrNameLst>
                                      </p:cBhvr>
                                      <p:to>
                                        <p:strVal val="visible"/>
                                      </p:to>
                                    </p:set>
                                  </p:childTnLst>
                                </p:cTn>
                              </p:par>
                            </p:childTnLst>
                          </p:cTn>
                        </p:par>
                        <p:par>
                          <p:cTn id="74" fill="hold">
                            <p:stCondLst>
                              <p:cond delay="4500"/>
                            </p:stCondLst>
                            <p:childTnLst>
                              <p:par>
                                <p:cTn id="75" presetID="1" presetClass="entr" presetSubtype="0" fill="hold" grpId="0" nodeType="afterEffect">
                                  <p:stCondLst>
                                    <p:cond delay="200"/>
                                  </p:stCondLst>
                                  <p:childTnLst>
                                    <p:set>
                                      <p:cBhvr>
                                        <p:cTn id="76" dur="1" fill="hold">
                                          <p:stCondLst>
                                            <p:cond delay="0"/>
                                          </p:stCondLst>
                                        </p:cTn>
                                        <p:tgtEl>
                                          <p:spTgt spid="73"/>
                                        </p:tgtEl>
                                        <p:attrNameLst>
                                          <p:attrName>style.visibility</p:attrName>
                                        </p:attrNameLst>
                                      </p:cBhvr>
                                      <p:to>
                                        <p:strVal val="visible"/>
                                      </p:to>
                                    </p:set>
                                  </p:childTnLst>
                                </p:cTn>
                              </p:par>
                            </p:childTnLst>
                          </p:cTn>
                        </p:par>
                        <p:par>
                          <p:cTn id="77" fill="hold">
                            <p:stCondLst>
                              <p:cond delay="4700"/>
                            </p:stCondLst>
                            <p:childTnLst>
                              <p:par>
                                <p:cTn id="78" presetID="1" presetClass="entr" presetSubtype="0" fill="hold" grpId="0" nodeType="afterEffect">
                                  <p:stCondLst>
                                    <p:cond delay="200"/>
                                  </p:stCondLst>
                                  <p:childTnLst>
                                    <p:set>
                                      <p:cBhvr>
                                        <p:cTn id="79" dur="1" fill="hold">
                                          <p:stCondLst>
                                            <p:cond delay="0"/>
                                          </p:stCondLst>
                                        </p:cTn>
                                        <p:tgtEl>
                                          <p:spTgt spid="74"/>
                                        </p:tgtEl>
                                        <p:attrNameLst>
                                          <p:attrName>style.visibility</p:attrName>
                                        </p:attrNameLst>
                                      </p:cBhvr>
                                      <p:to>
                                        <p:strVal val="visible"/>
                                      </p:to>
                                    </p:set>
                                  </p:childTnLst>
                                </p:cTn>
                              </p:par>
                            </p:childTnLst>
                          </p:cTn>
                        </p:par>
                        <p:par>
                          <p:cTn id="80" fill="hold">
                            <p:stCondLst>
                              <p:cond delay="4900"/>
                            </p:stCondLst>
                            <p:childTnLst>
                              <p:par>
                                <p:cTn id="81" presetID="1" presetClass="entr" presetSubtype="0" fill="hold" grpId="0" nodeType="afterEffect">
                                  <p:stCondLst>
                                    <p:cond delay="200"/>
                                  </p:stCondLst>
                                  <p:childTnLst>
                                    <p:set>
                                      <p:cBhvr>
                                        <p:cTn id="82" dur="1" fill="hold">
                                          <p:stCondLst>
                                            <p:cond delay="0"/>
                                          </p:stCondLst>
                                        </p:cTn>
                                        <p:tgtEl>
                                          <p:spTgt spid="75"/>
                                        </p:tgtEl>
                                        <p:attrNameLst>
                                          <p:attrName>style.visibility</p:attrName>
                                        </p:attrNameLst>
                                      </p:cBhvr>
                                      <p:to>
                                        <p:strVal val="visible"/>
                                      </p:to>
                                    </p:set>
                                  </p:childTnLst>
                                </p:cTn>
                              </p:par>
                            </p:childTnLst>
                          </p:cTn>
                        </p:par>
                        <p:par>
                          <p:cTn id="83" fill="hold">
                            <p:stCondLst>
                              <p:cond delay="5100"/>
                            </p:stCondLst>
                            <p:childTnLst>
                              <p:par>
                                <p:cTn id="84" presetID="22" presetClass="entr" presetSubtype="8"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left)">
                                      <p:cBhvr>
                                        <p:cTn id="86" dur="3000"/>
                                        <p:tgtEl>
                                          <p:spTgt spid="76"/>
                                        </p:tgtEl>
                                      </p:cBhvr>
                                    </p:animEffect>
                                  </p:childTnLst>
                                </p:cTn>
                              </p:par>
                            </p:childTnLst>
                          </p:cTn>
                        </p:par>
                        <p:par>
                          <p:cTn id="87" fill="hold">
                            <p:stCondLst>
                              <p:cond delay="8100"/>
                            </p:stCondLst>
                            <p:childTnLst>
                              <p:par>
                                <p:cTn id="88" presetID="1" presetClass="entr" presetSubtype="0" fill="hold" grpId="0" nodeType="afterEffect">
                                  <p:stCondLst>
                                    <p:cond delay="0"/>
                                  </p:stCondLst>
                                  <p:childTnLst>
                                    <p:set>
                                      <p:cBhvr>
                                        <p:cTn id="89" dur="1" fill="hold">
                                          <p:stCondLst>
                                            <p:cond delay="0"/>
                                          </p:stCondLst>
                                        </p:cTn>
                                        <p:tgtEl>
                                          <p:spTgt spid="8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wipe(left)">
                                      <p:cBhvr>
                                        <p:cTn id="94" dur="500"/>
                                        <p:tgtEl>
                                          <p:spTgt spid="78"/>
                                        </p:tgtEl>
                                      </p:cBhvr>
                                    </p:animEffect>
                                  </p:childTnLst>
                                </p:cTn>
                              </p:par>
                            </p:childTnLst>
                          </p:cTn>
                        </p:par>
                        <p:par>
                          <p:cTn id="95" fill="hold">
                            <p:stCondLst>
                              <p:cond delay="500"/>
                            </p:stCondLst>
                            <p:childTnLst>
                              <p:par>
                                <p:cTn id="96" presetID="1" presetClass="entr" presetSubtype="0" fill="hold" grpId="0" nodeType="afterEffect">
                                  <p:stCondLst>
                                    <p:cond delay="0"/>
                                  </p:stCondLst>
                                  <p:childTnLst>
                                    <p:set>
                                      <p:cBhvr>
                                        <p:cTn id="97" dur="1" fill="hold">
                                          <p:stCondLst>
                                            <p:cond delay="0"/>
                                          </p:stCondLst>
                                        </p:cTn>
                                        <p:tgtEl>
                                          <p:spTgt spid="82"/>
                                        </p:tgtEl>
                                        <p:attrNameLst>
                                          <p:attrName>style.visibility</p:attrName>
                                        </p:attrNameLst>
                                      </p:cBhvr>
                                      <p:to>
                                        <p:strVal val="visible"/>
                                      </p:to>
                                    </p:se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8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wipe(left)">
                                      <p:cBhvr>
                                        <p:cTn id="105" dur="500"/>
                                        <p:tgtEl>
                                          <p:spTgt spid="79"/>
                                        </p:tgtEl>
                                      </p:cBhvr>
                                    </p:animEffect>
                                  </p:childTnLst>
                                </p:cTn>
                              </p:par>
                            </p:childTnLst>
                          </p:cTn>
                        </p:par>
                        <p:par>
                          <p:cTn id="106" fill="hold">
                            <p:stCondLst>
                              <p:cond delay="500"/>
                            </p:stCondLst>
                            <p:childTnLst>
                              <p:par>
                                <p:cTn id="107" presetID="1" presetClass="entr" presetSubtype="0"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3" grpId="0" animBg="1"/>
      <p:bldP spid="37" grpId="0"/>
      <p:bldP spid="38" grpId="0" animBg="1"/>
      <p:bldP spid="39"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8" grpId="0" animBg="1"/>
      <p:bldP spid="79" grpId="0" animBg="1"/>
      <p:bldP spid="81" grpId="0"/>
      <p:bldP spid="82" grpId="0"/>
      <p:bldP spid="83" grpId="0"/>
      <p:bldP spid="85" grpId="0"/>
      <p:bldP spid="86" grpId="0"/>
      <p:bldP spid="8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97710" y="152395"/>
            <a:ext cx="8566376" cy="6046338"/>
            <a:chOff x="297710" y="152395"/>
            <a:chExt cx="8566376" cy="6046338"/>
          </a:xfrm>
        </p:grpSpPr>
        <p:sp>
          <p:nvSpPr>
            <p:cNvPr id="84" name="Rounded Rectangle 83"/>
            <p:cNvSpPr/>
            <p:nvPr/>
          </p:nvSpPr>
          <p:spPr>
            <a:xfrm>
              <a:off x="2556588" y="3340077"/>
              <a:ext cx="6307498" cy="2260102"/>
            </a:xfrm>
            <a:prstGeom prst="roundRect">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18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84"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178"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32"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710" y="1417320"/>
              <a:ext cx="363344" cy="528501"/>
            </a:xfrm>
            <a:prstGeom prst="rect">
              <a:avLst/>
            </a:prstGeom>
            <a:solidFill>
              <a:srgbClr val="FFFFFF">
                <a:shade val="85000"/>
              </a:srgbClr>
            </a:solidFill>
            <a:ln w="25400" cap="rnd">
              <a:solidFill>
                <a:schemeClr val="accent2">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76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9762"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7756"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5910"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7288" y="1417320"/>
              <a:ext cx="363345" cy="528501"/>
            </a:xfrm>
            <a:prstGeom prst="rect">
              <a:avLst/>
            </a:prstGeom>
            <a:solidFill>
              <a:srgbClr val="FFFFFF">
                <a:shade val="85000"/>
              </a:srgbClr>
            </a:solidFill>
            <a:ln w="25400" cap="rnd">
              <a:solidFill>
                <a:schemeClr val="accent3">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6" name="Right Brace 25"/>
            <p:cNvSpPr/>
            <p:nvPr/>
          </p:nvSpPr>
          <p:spPr>
            <a:xfrm rot="16200000">
              <a:off x="1046104" y="400052"/>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Right Brace 26"/>
            <p:cNvSpPr/>
            <p:nvPr/>
          </p:nvSpPr>
          <p:spPr>
            <a:xfrm rot="16200000">
              <a:off x="4186632" y="402336"/>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1616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3169"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91163"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Picture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69317"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0" name="Picture 3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70695" y="1417320"/>
              <a:ext cx="363345" cy="528501"/>
            </a:xfrm>
            <a:prstGeom prst="rect">
              <a:avLst/>
            </a:prstGeom>
            <a:solidFill>
              <a:srgbClr val="FFFFFF">
                <a:shade val="85000"/>
              </a:srgbClr>
            </a:solidFill>
            <a:ln w="254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8191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2" name="Picture 4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88920"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6914"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4" name="Picture 4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35068"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5" name="Picture 4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36446" y="1417320"/>
              <a:ext cx="363344" cy="528501"/>
            </a:xfrm>
            <a:prstGeom prst="rect">
              <a:avLst/>
            </a:prstGeom>
            <a:solidFill>
              <a:srgbClr val="FFFFFF">
                <a:shade val="85000"/>
              </a:srgbClr>
            </a:solidFill>
            <a:ln w="254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6" name="TextBox 45"/>
            <p:cNvSpPr txBox="1"/>
            <p:nvPr/>
          </p:nvSpPr>
          <p:spPr>
            <a:xfrm>
              <a:off x="6660410" y="1371600"/>
              <a:ext cx="622286" cy="461665"/>
            </a:xfrm>
            <a:prstGeom prst="rect">
              <a:avLst/>
            </a:prstGeom>
            <a:noFill/>
          </p:spPr>
          <p:txBody>
            <a:bodyPr wrap="none" rtlCol="0">
              <a:spAutoFit/>
            </a:bodyPr>
            <a:lstStyle/>
            <a:p>
              <a:r>
                <a:rPr lang="en-US" sz="2400" dirty="0" smtClean="0"/>
                <a:t>. . . </a:t>
              </a:r>
              <a:endParaRPr lang="en-US" sz="2400" dirty="0"/>
            </a:p>
          </p:txBody>
        </p:sp>
        <p:sp>
          <p:nvSpPr>
            <p:cNvPr id="47" name="Right Brace 46"/>
            <p:cNvSpPr/>
            <p:nvPr/>
          </p:nvSpPr>
          <p:spPr>
            <a:xfrm rot="16200000">
              <a:off x="2586431" y="402773"/>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Right Brace 47"/>
            <p:cNvSpPr/>
            <p:nvPr/>
          </p:nvSpPr>
          <p:spPr>
            <a:xfrm rot="16200000">
              <a:off x="7969417" y="402336"/>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49" name="Picture 4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9388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0" name="Picture 4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00891"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1" name="Picture 5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668885"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2" name="Picture 5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47039"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3" name="Picture 5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048417" y="1417320"/>
              <a:ext cx="363344" cy="528500"/>
            </a:xfrm>
            <a:prstGeom prst="rect">
              <a:avLst/>
            </a:prstGeom>
            <a:solidFill>
              <a:srgbClr val="FFFFFF">
                <a:shade val="85000"/>
              </a:srgbClr>
            </a:solidFill>
            <a:ln w="25400" cap="rnd">
              <a:solidFill>
                <a:srgbClr val="FDEF8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4" name="Right Brace 53"/>
            <p:cNvSpPr/>
            <p:nvPr/>
          </p:nvSpPr>
          <p:spPr>
            <a:xfrm rot="16200000">
              <a:off x="5814045" y="402336"/>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TextBox 1"/>
            <p:cNvSpPr txBox="1"/>
            <p:nvPr/>
          </p:nvSpPr>
          <p:spPr>
            <a:xfrm>
              <a:off x="863292" y="685800"/>
              <a:ext cx="7556877" cy="246221"/>
            </a:xfrm>
            <a:prstGeom prst="rect">
              <a:avLst/>
            </a:prstGeom>
            <a:noFill/>
          </p:spPr>
          <p:txBody>
            <a:bodyPr wrap="none" rtlCol="0">
              <a:spAutoFit/>
            </a:bodyPr>
            <a:lstStyle/>
            <a:p>
              <a:r>
                <a:rPr lang="en-US" sz="1000" dirty="0" smtClean="0"/>
                <a:t>Class-1                                       Class-2                                            Class-3                                            Class-4                                                                Class-k</a:t>
              </a:r>
              <a:endParaRPr lang="en-US" sz="1000" dirty="0"/>
            </a:p>
          </p:txBody>
        </p:sp>
        <p:sp>
          <p:nvSpPr>
            <p:cNvPr id="94" name="TextBox 93"/>
            <p:cNvSpPr txBox="1"/>
            <p:nvPr/>
          </p:nvSpPr>
          <p:spPr>
            <a:xfrm>
              <a:off x="450112" y="152395"/>
              <a:ext cx="847604" cy="369332"/>
            </a:xfrm>
            <a:prstGeom prst="rect">
              <a:avLst/>
            </a:prstGeom>
            <a:noFill/>
          </p:spPr>
          <p:txBody>
            <a:bodyPr wrap="none" rtlCol="0">
              <a:spAutoFit/>
            </a:bodyPr>
            <a:lstStyle/>
            <a:p>
              <a:r>
                <a:rPr lang="en-US" dirty="0" smtClean="0"/>
                <a:t>Gallery</a:t>
              </a:r>
              <a:endParaRPr lang="en-US" dirty="0"/>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577" y="3057326"/>
              <a:ext cx="1938248" cy="2819273"/>
            </a:xfrm>
            <a:prstGeom prst="rect">
              <a:avLst/>
            </a:prstGeom>
            <a:solidFill>
              <a:srgbClr val="FFFFFF">
                <a:shade val="85000"/>
              </a:srgbClr>
            </a:solidFill>
            <a:ln w="508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18616" y="328910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8" name="Rectangle 37"/>
            <p:cNvSpPr/>
            <p:nvPr/>
          </p:nvSpPr>
          <p:spPr>
            <a:xfrm>
              <a:off x="865566" y="329184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9" name="Rectangle 38"/>
            <p:cNvSpPr/>
            <p:nvPr/>
          </p:nvSpPr>
          <p:spPr>
            <a:xfrm>
              <a:off x="1225488" y="328911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1604869" y="329184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6" name="Rectangle 55"/>
            <p:cNvSpPr/>
            <p:nvPr/>
          </p:nvSpPr>
          <p:spPr>
            <a:xfrm>
              <a:off x="521861" y="364254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7" name="Rectangle 56"/>
            <p:cNvSpPr/>
            <p:nvPr/>
          </p:nvSpPr>
          <p:spPr>
            <a:xfrm>
              <a:off x="868811" y="364527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1228733" y="364254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9" name="Rectangle 58"/>
            <p:cNvSpPr/>
            <p:nvPr/>
          </p:nvSpPr>
          <p:spPr>
            <a:xfrm>
              <a:off x="1608114" y="364527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0" name="Rectangle 59"/>
            <p:cNvSpPr/>
            <p:nvPr/>
          </p:nvSpPr>
          <p:spPr>
            <a:xfrm>
              <a:off x="521861" y="4018681"/>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1" name="Rectangle 60"/>
            <p:cNvSpPr/>
            <p:nvPr/>
          </p:nvSpPr>
          <p:spPr>
            <a:xfrm>
              <a:off x="868811" y="402141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2" name="Rectangle 61"/>
            <p:cNvSpPr/>
            <p:nvPr/>
          </p:nvSpPr>
          <p:spPr>
            <a:xfrm>
              <a:off x="1228733" y="4018686"/>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608114" y="402141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4" name="Rectangle 63"/>
            <p:cNvSpPr/>
            <p:nvPr/>
          </p:nvSpPr>
          <p:spPr>
            <a:xfrm>
              <a:off x="521861" y="438183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5" name="Rectangle 64"/>
            <p:cNvSpPr/>
            <p:nvPr/>
          </p:nvSpPr>
          <p:spPr>
            <a:xfrm>
              <a:off x="868811" y="438456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6" name="Rectangle 65"/>
            <p:cNvSpPr/>
            <p:nvPr/>
          </p:nvSpPr>
          <p:spPr>
            <a:xfrm>
              <a:off x="1228733" y="438183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7" name="Rectangle 66"/>
            <p:cNvSpPr/>
            <p:nvPr/>
          </p:nvSpPr>
          <p:spPr>
            <a:xfrm>
              <a:off x="1608114" y="4384565"/>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8" name="Rectangle 67"/>
            <p:cNvSpPr/>
            <p:nvPr/>
          </p:nvSpPr>
          <p:spPr>
            <a:xfrm>
              <a:off x="521858" y="4725559"/>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868808" y="472829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1228730" y="4725564"/>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608111" y="4728290"/>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521858" y="5095211"/>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3" name="Rectangle 72"/>
            <p:cNvSpPr/>
            <p:nvPr/>
          </p:nvSpPr>
          <p:spPr>
            <a:xfrm>
              <a:off x="868808" y="509794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4" name="Rectangle 73"/>
            <p:cNvSpPr/>
            <p:nvPr/>
          </p:nvSpPr>
          <p:spPr>
            <a:xfrm>
              <a:off x="1228730" y="5095216"/>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5" name="Rectangle 74"/>
            <p:cNvSpPr/>
            <p:nvPr/>
          </p:nvSpPr>
          <p:spPr>
            <a:xfrm>
              <a:off x="1608111" y="5097942"/>
              <a:ext cx="518615" cy="504968"/>
            </a:xfrm>
            <a:prstGeom prst="rect">
              <a:avLst/>
            </a:prstGeom>
            <a:no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6" name="Rectángulo redondeado 360"/>
            <p:cNvSpPr/>
            <p:nvPr/>
          </p:nvSpPr>
          <p:spPr>
            <a:xfrm rot="662206">
              <a:off x="2801085" y="3658249"/>
              <a:ext cx="679936" cy="818910"/>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8" name="Rectángulo redondeado 360"/>
            <p:cNvSpPr/>
            <p:nvPr/>
          </p:nvSpPr>
          <p:spPr>
            <a:xfrm rot="662206">
              <a:off x="4558349" y="3642698"/>
              <a:ext cx="679936" cy="818910"/>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9" name="Rectángulo redondeado 360"/>
            <p:cNvSpPr/>
            <p:nvPr/>
          </p:nvSpPr>
          <p:spPr>
            <a:xfrm rot="662206">
              <a:off x="6835021" y="3680021"/>
              <a:ext cx="679936" cy="818910"/>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1" name="TextBox 80"/>
            <p:cNvSpPr txBox="1"/>
            <p:nvPr/>
          </p:nvSpPr>
          <p:spPr>
            <a:xfrm>
              <a:off x="3339692" y="4662784"/>
              <a:ext cx="1204112" cy="646331"/>
            </a:xfrm>
            <a:prstGeom prst="rect">
              <a:avLst/>
            </a:prstGeom>
            <a:noFill/>
          </p:spPr>
          <p:txBody>
            <a:bodyPr wrap="none" rtlCol="0">
              <a:spAutoFit/>
            </a:bodyPr>
            <a:lstStyle/>
            <a:p>
              <a:pPr algn="ctr"/>
              <a:r>
                <a:rPr lang="en-US" dirty="0" smtClean="0"/>
                <a:t>Patches of </a:t>
              </a:r>
            </a:p>
            <a:p>
              <a:pPr algn="ctr"/>
              <a:r>
                <a:rPr lang="en-US" dirty="0" smtClean="0"/>
                <a:t>Class-1</a:t>
              </a:r>
              <a:endParaRPr lang="en-US" dirty="0"/>
            </a:p>
          </p:txBody>
        </p:sp>
        <p:sp>
          <p:nvSpPr>
            <p:cNvPr id="82" name="TextBox 81"/>
            <p:cNvSpPr txBox="1"/>
            <p:nvPr/>
          </p:nvSpPr>
          <p:spPr>
            <a:xfrm>
              <a:off x="5120470" y="4665896"/>
              <a:ext cx="1204112" cy="646331"/>
            </a:xfrm>
            <a:prstGeom prst="rect">
              <a:avLst/>
            </a:prstGeom>
            <a:noFill/>
          </p:spPr>
          <p:txBody>
            <a:bodyPr wrap="none" rtlCol="0">
              <a:spAutoFit/>
            </a:bodyPr>
            <a:lstStyle/>
            <a:p>
              <a:pPr algn="ctr"/>
              <a:r>
                <a:rPr lang="en-US" dirty="0" smtClean="0"/>
                <a:t>Patches of </a:t>
              </a:r>
            </a:p>
            <a:p>
              <a:pPr algn="ctr"/>
              <a:r>
                <a:rPr lang="en-US" dirty="0" smtClean="0"/>
                <a:t>Class-2</a:t>
              </a:r>
              <a:endParaRPr lang="en-US" dirty="0"/>
            </a:p>
          </p:txBody>
        </p:sp>
        <p:sp>
          <p:nvSpPr>
            <p:cNvPr id="83" name="TextBox 82"/>
            <p:cNvSpPr txBox="1"/>
            <p:nvPr/>
          </p:nvSpPr>
          <p:spPr>
            <a:xfrm>
              <a:off x="7424317" y="4706328"/>
              <a:ext cx="1204112" cy="646331"/>
            </a:xfrm>
            <a:prstGeom prst="rect">
              <a:avLst/>
            </a:prstGeom>
            <a:noFill/>
          </p:spPr>
          <p:txBody>
            <a:bodyPr wrap="none" rtlCol="0">
              <a:spAutoFit/>
            </a:bodyPr>
            <a:lstStyle/>
            <a:p>
              <a:pPr algn="ctr"/>
              <a:r>
                <a:rPr lang="en-US" dirty="0" smtClean="0"/>
                <a:t>Patches of </a:t>
              </a:r>
            </a:p>
            <a:p>
              <a:pPr algn="ctr"/>
              <a:r>
                <a:rPr lang="en-US" dirty="0" smtClean="0"/>
                <a:t>Class-k</a:t>
              </a:r>
              <a:endParaRPr lang="en-US" dirty="0"/>
            </a:p>
          </p:txBody>
        </p:sp>
        <p:sp>
          <p:nvSpPr>
            <p:cNvPr id="85" name="TextBox 84"/>
            <p:cNvSpPr txBox="1"/>
            <p:nvPr/>
          </p:nvSpPr>
          <p:spPr>
            <a:xfrm>
              <a:off x="4561170" y="5829401"/>
              <a:ext cx="1935082" cy="369332"/>
            </a:xfrm>
            <a:prstGeom prst="rect">
              <a:avLst/>
            </a:prstGeom>
            <a:noFill/>
          </p:spPr>
          <p:txBody>
            <a:bodyPr wrap="none" rtlCol="0">
              <a:spAutoFit/>
            </a:bodyPr>
            <a:lstStyle/>
            <a:p>
              <a:r>
                <a:rPr lang="en-US" sz="1600" dirty="0" smtClean="0"/>
                <a:t>General dictionary </a:t>
              </a:r>
              <a:r>
                <a:rPr lang="en-US" b="1" dirty="0" smtClean="0">
                  <a:latin typeface="Times" charset="0"/>
                  <a:ea typeface="Times" charset="0"/>
                  <a:cs typeface="Times" charset="0"/>
                </a:rPr>
                <a:t>D</a:t>
              </a:r>
              <a:endParaRPr lang="en-US" b="1" dirty="0">
                <a:latin typeface="Times" charset="0"/>
                <a:ea typeface="Times" charset="0"/>
                <a:cs typeface="Times" charset="0"/>
              </a:endParaRPr>
            </a:p>
          </p:txBody>
        </p:sp>
        <p:sp>
          <p:nvSpPr>
            <p:cNvPr id="87" name="TextBox 86"/>
            <p:cNvSpPr txBox="1"/>
            <p:nvPr/>
          </p:nvSpPr>
          <p:spPr>
            <a:xfrm>
              <a:off x="6551553" y="3837992"/>
              <a:ext cx="622286" cy="461665"/>
            </a:xfrm>
            <a:prstGeom prst="rect">
              <a:avLst/>
            </a:prstGeom>
            <a:noFill/>
          </p:spPr>
          <p:txBody>
            <a:bodyPr wrap="none" rtlCol="0">
              <a:spAutoFit/>
            </a:bodyPr>
            <a:lstStyle/>
            <a:p>
              <a:r>
                <a:rPr lang="en-US" sz="2400" dirty="0" smtClean="0"/>
                <a:t>. . . </a:t>
              </a:r>
              <a:endParaRPr lang="en-US" sz="2400" dirty="0"/>
            </a:p>
          </p:txBody>
        </p:sp>
      </p:grpSp>
      <p:cxnSp>
        <p:nvCxnSpPr>
          <p:cNvPr id="16" name="Straight Connector 15"/>
          <p:cNvCxnSpPr/>
          <p:nvPr/>
        </p:nvCxnSpPr>
        <p:spPr>
          <a:xfrm>
            <a:off x="780219" y="3566820"/>
            <a:ext cx="2335948" cy="488345"/>
          </a:xfrm>
          <a:prstGeom prst="line">
            <a:avLst/>
          </a:prstGeom>
          <a:ln w="0">
            <a:solidFill>
              <a:schemeClr val="tx1"/>
            </a:solidFill>
            <a:prstDash val="dash"/>
            <a:headEnd type="oval"/>
            <a:tailEnd type="oval"/>
          </a:ln>
        </p:spPr>
        <p:style>
          <a:lnRef idx="2">
            <a:schemeClr val="accent1"/>
          </a:lnRef>
          <a:fillRef idx="0">
            <a:schemeClr val="accent1"/>
          </a:fillRef>
          <a:effectRef idx="1">
            <a:schemeClr val="accent1"/>
          </a:effectRef>
          <a:fontRef idx="minor">
            <a:schemeClr val="tx1"/>
          </a:fontRef>
        </p:style>
      </p:cxnSp>
      <p:sp>
        <p:nvSpPr>
          <p:cNvPr id="90" name="Right Brace 89"/>
          <p:cNvSpPr/>
          <p:nvPr/>
        </p:nvSpPr>
        <p:spPr>
          <a:xfrm rot="5400000" flipV="1">
            <a:off x="1039480" y="1519860"/>
            <a:ext cx="103414" cy="1447798"/>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1" name="Right Brace 90"/>
          <p:cNvSpPr/>
          <p:nvPr/>
        </p:nvSpPr>
        <p:spPr>
          <a:xfrm rot="5400000" flipV="1">
            <a:off x="4180008" y="1522144"/>
            <a:ext cx="103412" cy="1447798"/>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2" name="Right Brace 91"/>
          <p:cNvSpPr/>
          <p:nvPr/>
        </p:nvSpPr>
        <p:spPr>
          <a:xfrm rot="5400000" flipV="1">
            <a:off x="2579807" y="1522581"/>
            <a:ext cx="103414" cy="14477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3" name="Right Brace 92"/>
          <p:cNvSpPr/>
          <p:nvPr/>
        </p:nvSpPr>
        <p:spPr>
          <a:xfrm rot="5400000" flipV="1">
            <a:off x="7962793" y="1522144"/>
            <a:ext cx="103412" cy="1447798"/>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5" name="Right Brace 94"/>
          <p:cNvSpPr/>
          <p:nvPr/>
        </p:nvSpPr>
        <p:spPr>
          <a:xfrm rot="5400000" flipV="1">
            <a:off x="5807421" y="1522144"/>
            <a:ext cx="103412" cy="1447798"/>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04" name="Elbow Connector 103"/>
          <p:cNvCxnSpPr/>
          <p:nvPr/>
        </p:nvCxnSpPr>
        <p:spPr>
          <a:xfrm rot="16200000" flipH="1">
            <a:off x="1845676" y="1554646"/>
            <a:ext cx="1281438" cy="2763078"/>
          </a:xfrm>
          <a:prstGeom prst="bentConnector3">
            <a:avLst>
              <a:gd name="adj1" fmla="val 41727"/>
            </a:avLst>
          </a:prstGeom>
          <a:ln>
            <a:solidFill>
              <a:srgbClr val="DA9497"/>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Elbow Connector 107"/>
          <p:cNvCxnSpPr/>
          <p:nvPr/>
        </p:nvCxnSpPr>
        <p:spPr>
          <a:xfrm rot="16200000" flipH="1">
            <a:off x="3522073" y="1375746"/>
            <a:ext cx="1281438" cy="3081126"/>
          </a:xfrm>
          <a:prstGeom prst="bentConnector3">
            <a:avLst>
              <a:gd name="adj1" fmla="val 24146"/>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8015262" y="2282214"/>
            <a:ext cx="0" cy="128143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20" name="Arc 119"/>
          <p:cNvSpPr/>
          <p:nvPr/>
        </p:nvSpPr>
        <p:spPr>
          <a:xfrm flipH="1">
            <a:off x="91790" y="1680772"/>
            <a:ext cx="544311" cy="2072861"/>
          </a:xfrm>
          <a:prstGeom prst="arc">
            <a:avLst>
              <a:gd name="adj1" fmla="val 16484996"/>
              <a:gd name="adj2" fmla="val 5106455"/>
            </a:avLst>
          </a:prstGeom>
          <a:ln>
            <a:solidFill>
              <a:srgbClr val="DA9497"/>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4"/>
          <p:cNvPicPr>
            <a:picLocks noChangeAspect="1"/>
          </p:cNvPicPr>
          <p:nvPr/>
        </p:nvPicPr>
        <p:blipFill>
          <a:blip r:embed="rId28"/>
          <a:stretch>
            <a:fillRect/>
          </a:stretch>
        </p:blipFill>
        <p:spPr>
          <a:xfrm>
            <a:off x="3724136" y="3891443"/>
            <a:ext cx="317500" cy="241300"/>
          </a:xfrm>
          <a:prstGeom prst="rect">
            <a:avLst/>
          </a:prstGeom>
        </p:spPr>
      </p:pic>
      <p:pic>
        <p:nvPicPr>
          <p:cNvPr id="17" name="Picture 16"/>
          <p:cNvPicPr>
            <a:picLocks noChangeAspect="1"/>
          </p:cNvPicPr>
          <p:nvPr/>
        </p:nvPicPr>
        <p:blipFill>
          <a:blip r:embed="rId29"/>
          <a:stretch>
            <a:fillRect/>
          </a:stretch>
        </p:blipFill>
        <p:spPr>
          <a:xfrm>
            <a:off x="5605948" y="3898119"/>
            <a:ext cx="317500" cy="241300"/>
          </a:xfrm>
          <a:prstGeom prst="rect">
            <a:avLst/>
          </a:prstGeom>
        </p:spPr>
      </p:pic>
      <p:pic>
        <p:nvPicPr>
          <p:cNvPr id="18" name="Picture 17"/>
          <p:cNvPicPr>
            <a:picLocks noChangeAspect="1"/>
          </p:cNvPicPr>
          <p:nvPr/>
        </p:nvPicPr>
        <p:blipFill>
          <a:blip r:embed="rId30"/>
          <a:stretch>
            <a:fillRect/>
          </a:stretch>
        </p:blipFill>
        <p:spPr>
          <a:xfrm>
            <a:off x="7872623" y="3898119"/>
            <a:ext cx="342900" cy="241300"/>
          </a:xfrm>
          <a:prstGeom prst="rect">
            <a:avLst/>
          </a:prstGeom>
        </p:spPr>
      </p:pic>
    </p:spTree>
    <p:extLst>
      <p:ext uri="{BB962C8B-B14F-4D97-AF65-F5344CB8AC3E}">
        <p14:creationId xmlns:p14="http://schemas.microsoft.com/office/powerpoint/2010/main" val="1701818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ángulo redondeado 360"/>
          <p:cNvSpPr/>
          <p:nvPr/>
        </p:nvSpPr>
        <p:spPr>
          <a:xfrm rot="662206">
            <a:off x="319142" y="753911"/>
            <a:ext cx="679936" cy="818910"/>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8" name="Rectángulo redondeado 360"/>
          <p:cNvSpPr/>
          <p:nvPr/>
        </p:nvSpPr>
        <p:spPr>
          <a:xfrm rot="662206">
            <a:off x="2076406" y="753911"/>
            <a:ext cx="679936" cy="818910"/>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9" name="Rectángulo redondeado 360"/>
          <p:cNvSpPr/>
          <p:nvPr/>
        </p:nvSpPr>
        <p:spPr>
          <a:xfrm rot="662206">
            <a:off x="6573737" y="750206"/>
            <a:ext cx="679936" cy="818910"/>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7" name="Rectángulo redondeado 360"/>
          <p:cNvSpPr/>
          <p:nvPr/>
        </p:nvSpPr>
        <p:spPr>
          <a:xfrm rot="662206">
            <a:off x="3852333" y="753911"/>
            <a:ext cx="679936" cy="818910"/>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15621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3676259"/>
            <a:ext cx="1938528" cy="2819677"/>
          </a:xfrm>
          <a:prstGeom prst="rect">
            <a:avLst/>
          </a:prstGeom>
        </p:spPr>
      </p:pic>
      <p:sp>
        <p:nvSpPr>
          <p:cNvPr id="88" name="TextBox 87"/>
          <p:cNvSpPr txBox="1"/>
          <p:nvPr/>
        </p:nvSpPr>
        <p:spPr>
          <a:xfrm>
            <a:off x="776954" y="6464312"/>
            <a:ext cx="762645" cy="369332"/>
          </a:xfrm>
          <a:prstGeom prst="rect">
            <a:avLst/>
          </a:prstGeom>
          <a:noFill/>
        </p:spPr>
        <p:txBody>
          <a:bodyPr wrap="none" rtlCol="0">
            <a:spAutoFit/>
          </a:bodyPr>
          <a:lstStyle/>
          <a:p>
            <a:r>
              <a:rPr lang="en-US" dirty="0" smtClean="0"/>
              <a:t>Query</a:t>
            </a:r>
            <a:endParaRPr lang="en-US" dirty="0"/>
          </a:p>
        </p:txBody>
      </p:sp>
      <p:sp>
        <p:nvSpPr>
          <p:cNvPr id="89" name="Rounded Rectangle 88"/>
          <p:cNvSpPr/>
          <p:nvPr/>
        </p:nvSpPr>
        <p:spPr>
          <a:xfrm>
            <a:off x="74646" y="503567"/>
            <a:ext cx="8994710" cy="138121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0" name="TextBox 89"/>
          <p:cNvSpPr txBox="1"/>
          <p:nvPr/>
        </p:nvSpPr>
        <p:spPr>
          <a:xfrm>
            <a:off x="161741" y="151843"/>
            <a:ext cx="1147365" cy="369332"/>
          </a:xfrm>
          <a:prstGeom prst="rect">
            <a:avLst/>
          </a:prstGeom>
          <a:noFill/>
        </p:spPr>
        <p:txBody>
          <a:bodyPr wrap="none" rtlCol="0">
            <a:spAutoFit/>
          </a:bodyPr>
          <a:lstStyle/>
          <a:p>
            <a:r>
              <a:rPr lang="en-US" dirty="0" smtClean="0"/>
              <a:t>Dictionary</a:t>
            </a:r>
            <a:endParaRPr lang="en-US" dirty="0"/>
          </a:p>
        </p:txBody>
      </p:sp>
      <p:sp>
        <p:nvSpPr>
          <p:cNvPr id="91" name="Rectangle 90"/>
          <p:cNvSpPr/>
          <p:nvPr/>
        </p:nvSpPr>
        <p:spPr>
          <a:xfrm>
            <a:off x="499955" y="394224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46905" y="394497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206827" y="394225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5" name="Rectangle 94"/>
          <p:cNvSpPr/>
          <p:nvPr/>
        </p:nvSpPr>
        <p:spPr>
          <a:xfrm>
            <a:off x="1586208" y="394497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503200" y="429568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7" name="Rectangle 96"/>
          <p:cNvSpPr/>
          <p:nvPr/>
        </p:nvSpPr>
        <p:spPr>
          <a:xfrm>
            <a:off x="850150" y="429841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8" name="Rectangle 97"/>
          <p:cNvSpPr/>
          <p:nvPr/>
        </p:nvSpPr>
        <p:spPr>
          <a:xfrm>
            <a:off x="1210072" y="429568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9" name="Rectangle 98"/>
          <p:cNvSpPr/>
          <p:nvPr/>
        </p:nvSpPr>
        <p:spPr>
          <a:xfrm>
            <a:off x="1589453" y="429841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0" name="Rectangle 99"/>
          <p:cNvSpPr/>
          <p:nvPr/>
        </p:nvSpPr>
        <p:spPr>
          <a:xfrm>
            <a:off x="503200" y="4671817"/>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1" name="Rectangle 100"/>
          <p:cNvSpPr/>
          <p:nvPr/>
        </p:nvSpPr>
        <p:spPr>
          <a:xfrm>
            <a:off x="850150" y="467454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2" name="Rectangle 101"/>
          <p:cNvSpPr/>
          <p:nvPr/>
        </p:nvSpPr>
        <p:spPr>
          <a:xfrm>
            <a:off x="1210072" y="4671822"/>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3" name="Rectangle 102"/>
          <p:cNvSpPr/>
          <p:nvPr/>
        </p:nvSpPr>
        <p:spPr>
          <a:xfrm>
            <a:off x="1589453" y="467454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4" name="Rectangle 103"/>
          <p:cNvSpPr/>
          <p:nvPr/>
        </p:nvSpPr>
        <p:spPr>
          <a:xfrm>
            <a:off x="503200" y="503497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5" name="Rectangle 104"/>
          <p:cNvSpPr/>
          <p:nvPr/>
        </p:nvSpPr>
        <p:spPr>
          <a:xfrm>
            <a:off x="850150" y="503770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6" name="Rectangle 105"/>
          <p:cNvSpPr/>
          <p:nvPr/>
        </p:nvSpPr>
        <p:spPr>
          <a:xfrm>
            <a:off x="1210072" y="503497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7" name="Rectangle 106"/>
          <p:cNvSpPr/>
          <p:nvPr/>
        </p:nvSpPr>
        <p:spPr>
          <a:xfrm>
            <a:off x="1589453" y="503770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8" name="Rectangle 107"/>
          <p:cNvSpPr/>
          <p:nvPr/>
        </p:nvSpPr>
        <p:spPr>
          <a:xfrm>
            <a:off x="503197" y="537869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9" name="Rectangle 108"/>
          <p:cNvSpPr/>
          <p:nvPr/>
        </p:nvSpPr>
        <p:spPr>
          <a:xfrm>
            <a:off x="850147" y="538142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0" name="Rectangle 109"/>
          <p:cNvSpPr/>
          <p:nvPr/>
        </p:nvSpPr>
        <p:spPr>
          <a:xfrm>
            <a:off x="1210069" y="537870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1" name="Rectangle 110"/>
          <p:cNvSpPr/>
          <p:nvPr/>
        </p:nvSpPr>
        <p:spPr>
          <a:xfrm>
            <a:off x="1589450" y="538142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2" name="Rectangle 111"/>
          <p:cNvSpPr/>
          <p:nvPr/>
        </p:nvSpPr>
        <p:spPr>
          <a:xfrm>
            <a:off x="503197" y="5748347"/>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3" name="Rectangle 112"/>
          <p:cNvSpPr/>
          <p:nvPr/>
        </p:nvSpPr>
        <p:spPr>
          <a:xfrm>
            <a:off x="850147" y="575107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4" name="Rectangle 113"/>
          <p:cNvSpPr/>
          <p:nvPr/>
        </p:nvSpPr>
        <p:spPr>
          <a:xfrm>
            <a:off x="1210069" y="5748352"/>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5" name="Rectangle 114"/>
          <p:cNvSpPr/>
          <p:nvPr/>
        </p:nvSpPr>
        <p:spPr>
          <a:xfrm>
            <a:off x="1589450" y="575107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895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
                                  </p:stCondLst>
                                  <p:childTnLst>
                                    <p:set>
                                      <p:cBhvr>
                                        <p:cTn id="9" dur="1" fill="hold">
                                          <p:stCondLst>
                                            <p:cond delay="0"/>
                                          </p:stCondLst>
                                        </p:cTn>
                                        <p:tgtEl>
                                          <p:spTgt spid="92"/>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grpId="0" nodeType="afterEffect">
                                  <p:stCondLst>
                                    <p:cond delay="200"/>
                                  </p:stCondLst>
                                  <p:childTnLst>
                                    <p:set>
                                      <p:cBhvr>
                                        <p:cTn id="12" dur="1" fill="hold">
                                          <p:stCondLst>
                                            <p:cond delay="0"/>
                                          </p:stCondLst>
                                        </p:cTn>
                                        <p:tgtEl>
                                          <p:spTgt spid="93"/>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200"/>
                                  </p:stCondLst>
                                  <p:childTnLst>
                                    <p:set>
                                      <p:cBhvr>
                                        <p:cTn id="15" dur="1" fill="hold">
                                          <p:stCondLst>
                                            <p:cond delay="0"/>
                                          </p:stCondLst>
                                        </p:cTn>
                                        <p:tgtEl>
                                          <p:spTgt spid="95"/>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200"/>
                                  </p:stCondLst>
                                  <p:childTnLst>
                                    <p:set>
                                      <p:cBhvr>
                                        <p:cTn id="18" dur="1" fill="hold">
                                          <p:stCondLst>
                                            <p:cond delay="0"/>
                                          </p:stCondLst>
                                        </p:cTn>
                                        <p:tgtEl>
                                          <p:spTgt spid="96"/>
                                        </p:tgtEl>
                                        <p:attrNameLst>
                                          <p:attrName>style.visibility</p:attrName>
                                        </p:attrNameLst>
                                      </p:cBhvr>
                                      <p:to>
                                        <p:strVal val="visible"/>
                                      </p:to>
                                    </p:set>
                                  </p:childTnLst>
                                </p:cTn>
                              </p:par>
                            </p:childTnLst>
                          </p:cTn>
                        </p:par>
                        <p:par>
                          <p:cTn id="19" fill="hold">
                            <p:stCondLst>
                              <p:cond delay="1300"/>
                            </p:stCondLst>
                            <p:childTnLst>
                              <p:par>
                                <p:cTn id="20" presetID="1" presetClass="entr" presetSubtype="0" fill="hold" grpId="0" nodeType="afterEffect">
                                  <p:stCondLst>
                                    <p:cond delay="200"/>
                                  </p:stCondLst>
                                  <p:childTnLst>
                                    <p:set>
                                      <p:cBhvr>
                                        <p:cTn id="21" dur="1" fill="hold">
                                          <p:stCondLst>
                                            <p:cond delay="0"/>
                                          </p:stCondLst>
                                        </p:cTn>
                                        <p:tgtEl>
                                          <p:spTgt spid="97"/>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00"/>
                                  </p:stCondLst>
                                  <p:childTnLst>
                                    <p:set>
                                      <p:cBhvr>
                                        <p:cTn id="24" dur="1" fill="hold">
                                          <p:stCondLst>
                                            <p:cond delay="0"/>
                                          </p:stCondLst>
                                        </p:cTn>
                                        <p:tgtEl>
                                          <p:spTgt spid="98"/>
                                        </p:tgtEl>
                                        <p:attrNameLst>
                                          <p:attrName>style.visibility</p:attrName>
                                        </p:attrNameLst>
                                      </p:cBhvr>
                                      <p:to>
                                        <p:strVal val="visible"/>
                                      </p:to>
                                    </p:set>
                                  </p:childTnLst>
                                </p:cTn>
                              </p:par>
                            </p:childTnLst>
                          </p:cTn>
                        </p:par>
                        <p:par>
                          <p:cTn id="25" fill="hold">
                            <p:stCondLst>
                              <p:cond delay="1700"/>
                            </p:stCondLst>
                            <p:childTnLst>
                              <p:par>
                                <p:cTn id="26" presetID="1" presetClass="entr" presetSubtype="0" fill="hold" grpId="0" nodeType="afterEffect">
                                  <p:stCondLst>
                                    <p:cond delay="200"/>
                                  </p:stCondLst>
                                  <p:childTnLst>
                                    <p:set>
                                      <p:cBhvr>
                                        <p:cTn id="27" dur="1" fill="hold">
                                          <p:stCondLst>
                                            <p:cond delay="0"/>
                                          </p:stCondLst>
                                        </p:cTn>
                                        <p:tgtEl>
                                          <p:spTgt spid="99"/>
                                        </p:tgtEl>
                                        <p:attrNameLst>
                                          <p:attrName>style.visibility</p:attrName>
                                        </p:attrNameLst>
                                      </p:cBhvr>
                                      <p:to>
                                        <p:strVal val="visible"/>
                                      </p:to>
                                    </p:set>
                                  </p:childTnLst>
                                </p:cTn>
                              </p:par>
                            </p:childTnLst>
                          </p:cTn>
                        </p:par>
                        <p:par>
                          <p:cTn id="28" fill="hold">
                            <p:stCondLst>
                              <p:cond delay="1900"/>
                            </p:stCondLst>
                            <p:childTnLst>
                              <p:par>
                                <p:cTn id="29" presetID="1" presetClass="entr" presetSubtype="0" fill="hold" grpId="0" nodeType="afterEffect">
                                  <p:stCondLst>
                                    <p:cond delay="200"/>
                                  </p:stCondLst>
                                  <p:childTnLst>
                                    <p:set>
                                      <p:cBhvr>
                                        <p:cTn id="30" dur="1" fill="hold">
                                          <p:stCondLst>
                                            <p:cond delay="0"/>
                                          </p:stCondLst>
                                        </p:cTn>
                                        <p:tgtEl>
                                          <p:spTgt spid="100"/>
                                        </p:tgtEl>
                                        <p:attrNameLst>
                                          <p:attrName>style.visibility</p:attrName>
                                        </p:attrNameLst>
                                      </p:cBhvr>
                                      <p:to>
                                        <p:strVal val="visible"/>
                                      </p:to>
                                    </p:set>
                                  </p:childTnLst>
                                </p:cTn>
                              </p:par>
                            </p:childTnLst>
                          </p:cTn>
                        </p:par>
                        <p:par>
                          <p:cTn id="31" fill="hold">
                            <p:stCondLst>
                              <p:cond delay="2100"/>
                            </p:stCondLst>
                            <p:childTnLst>
                              <p:par>
                                <p:cTn id="32" presetID="1" presetClass="entr" presetSubtype="0" fill="hold" grpId="0" nodeType="afterEffect">
                                  <p:stCondLst>
                                    <p:cond delay="200"/>
                                  </p:stCondLst>
                                  <p:childTnLst>
                                    <p:set>
                                      <p:cBhvr>
                                        <p:cTn id="33" dur="1" fill="hold">
                                          <p:stCondLst>
                                            <p:cond delay="0"/>
                                          </p:stCondLst>
                                        </p:cTn>
                                        <p:tgtEl>
                                          <p:spTgt spid="101"/>
                                        </p:tgtEl>
                                        <p:attrNameLst>
                                          <p:attrName>style.visibility</p:attrName>
                                        </p:attrNameLst>
                                      </p:cBhvr>
                                      <p:to>
                                        <p:strVal val="visible"/>
                                      </p:to>
                                    </p:set>
                                  </p:childTnLst>
                                </p:cTn>
                              </p:par>
                            </p:childTnLst>
                          </p:cTn>
                        </p:par>
                        <p:par>
                          <p:cTn id="34" fill="hold">
                            <p:stCondLst>
                              <p:cond delay="2300"/>
                            </p:stCondLst>
                            <p:childTnLst>
                              <p:par>
                                <p:cTn id="35" presetID="1" presetClass="entr" presetSubtype="0" fill="hold" grpId="0" nodeType="afterEffect">
                                  <p:stCondLst>
                                    <p:cond delay="200"/>
                                  </p:stCondLst>
                                  <p:childTnLst>
                                    <p:set>
                                      <p:cBhvr>
                                        <p:cTn id="36" dur="1" fill="hold">
                                          <p:stCondLst>
                                            <p:cond delay="0"/>
                                          </p:stCondLst>
                                        </p:cTn>
                                        <p:tgtEl>
                                          <p:spTgt spid="10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00"/>
                                  </p:stCondLst>
                                  <p:childTnLst>
                                    <p:set>
                                      <p:cBhvr>
                                        <p:cTn id="39" dur="1" fill="hold">
                                          <p:stCondLst>
                                            <p:cond delay="0"/>
                                          </p:stCondLst>
                                        </p:cTn>
                                        <p:tgtEl>
                                          <p:spTgt spid="103"/>
                                        </p:tgtEl>
                                        <p:attrNameLst>
                                          <p:attrName>style.visibility</p:attrName>
                                        </p:attrNameLst>
                                      </p:cBhvr>
                                      <p:to>
                                        <p:strVal val="visible"/>
                                      </p:to>
                                    </p:set>
                                  </p:childTnLst>
                                </p:cTn>
                              </p:par>
                            </p:childTnLst>
                          </p:cTn>
                        </p:par>
                        <p:par>
                          <p:cTn id="40" fill="hold">
                            <p:stCondLst>
                              <p:cond delay="2700"/>
                            </p:stCondLst>
                            <p:childTnLst>
                              <p:par>
                                <p:cTn id="41" presetID="1" presetClass="entr" presetSubtype="0" fill="hold" grpId="0" nodeType="afterEffect">
                                  <p:stCondLst>
                                    <p:cond delay="200"/>
                                  </p:stCondLst>
                                  <p:childTnLst>
                                    <p:set>
                                      <p:cBhvr>
                                        <p:cTn id="42" dur="1" fill="hold">
                                          <p:stCondLst>
                                            <p:cond delay="0"/>
                                          </p:stCondLst>
                                        </p:cTn>
                                        <p:tgtEl>
                                          <p:spTgt spid="104"/>
                                        </p:tgtEl>
                                        <p:attrNameLst>
                                          <p:attrName>style.visibility</p:attrName>
                                        </p:attrNameLst>
                                      </p:cBhvr>
                                      <p:to>
                                        <p:strVal val="visible"/>
                                      </p:to>
                                    </p:set>
                                  </p:childTnLst>
                                </p:cTn>
                              </p:par>
                            </p:childTnLst>
                          </p:cTn>
                        </p:par>
                        <p:par>
                          <p:cTn id="43" fill="hold">
                            <p:stCondLst>
                              <p:cond delay="2900"/>
                            </p:stCondLst>
                            <p:childTnLst>
                              <p:par>
                                <p:cTn id="44" presetID="1" presetClass="entr" presetSubtype="0" fill="hold" grpId="0" nodeType="afterEffect">
                                  <p:stCondLst>
                                    <p:cond delay="200"/>
                                  </p:stCondLst>
                                  <p:childTnLst>
                                    <p:set>
                                      <p:cBhvr>
                                        <p:cTn id="45" dur="1" fill="hold">
                                          <p:stCondLst>
                                            <p:cond delay="0"/>
                                          </p:stCondLst>
                                        </p:cTn>
                                        <p:tgtEl>
                                          <p:spTgt spid="105"/>
                                        </p:tgtEl>
                                        <p:attrNameLst>
                                          <p:attrName>style.visibility</p:attrName>
                                        </p:attrNameLst>
                                      </p:cBhvr>
                                      <p:to>
                                        <p:strVal val="visible"/>
                                      </p:to>
                                    </p:set>
                                  </p:childTnLst>
                                </p:cTn>
                              </p:par>
                            </p:childTnLst>
                          </p:cTn>
                        </p:par>
                        <p:par>
                          <p:cTn id="46" fill="hold">
                            <p:stCondLst>
                              <p:cond delay="3100"/>
                            </p:stCondLst>
                            <p:childTnLst>
                              <p:par>
                                <p:cTn id="47" presetID="1" presetClass="entr" presetSubtype="0" fill="hold" grpId="0" nodeType="afterEffect">
                                  <p:stCondLst>
                                    <p:cond delay="200"/>
                                  </p:stCondLst>
                                  <p:childTnLst>
                                    <p:set>
                                      <p:cBhvr>
                                        <p:cTn id="48" dur="1" fill="hold">
                                          <p:stCondLst>
                                            <p:cond delay="0"/>
                                          </p:stCondLst>
                                        </p:cTn>
                                        <p:tgtEl>
                                          <p:spTgt spid="106"/>
                                        </p:tgtEl>
                                        <p:attrNameLst>
                                          <p:attrName>style.visibility</p:attrName>
                                        </p:attrNameLst>
                                      </p:cBhvr>
                                      <p:to>
                                        <p:strVal val="visible"/>
                                      </p:to>
                                    </p:set>
                                  </p:childTnLst>
                                </p:cTn>
                              </p:par>
                            </p:childTnLst>
                          </p:cTn>
                        </p:par>
                        <p:par>
                          <p:cTn id="49" fill="hold">
                            <p:stCondLst>
                              <p:cond delay="3300"/>
                            </p:stCondLst>
                            <p:childTnLst>
                              <p:par>
                                <p:cTn id="50" presetID="1" presetClass="entr" presetSubtype="0" fill="hold" grpId="0" nodeType="afterEffect">
                                  <p:stCondLst>
                                    <p:cond delay="200"/>
                                  </p:stCondLst>
                                  <p:childTnLst>
                                    <p:set>
                                      <p:cBhvr>
                                        <p:cTn id="51" dur="1" fill="hold">
                                          <p:stCondLst>
                                            <p:cond delay="0"/>
                                          </p:stCondLst>
                                        </p:cTn>
                                        <p:tgtEl>
                                          <p:spTgt spid="107"/>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200"/>
                                  </p:stCondLst>
                                  <p:childTnLst>
                                    <p:set>
                                      <p:cBhvr>
                                        <p:cTn id="54" dur="1" fill="hold">
                                          <p:stCondLst>
                                            <p:cond delay="0"/>
                                          </p:stCondLst>
                                        </p:cTn>
                                        <p:tgtEl>
                                          <p:spTgt spid="108"/>
                                        </p:tgtEl>
                                        <p:attrNameLst>
                                          <p:attrName>style.visibility</p:attrName>
                                        </p:attrNameLst>
                                      </p:cBhvr>
                                      <p:to>
                                        <p:strVal val="visible"/>
                                      </p:to>
                                    </p:set>
                                  </p:childTnLst>
                                </p:cTn>
                              </p:par>
                            </p:childTnLst>
                          </p:cTn>
                        </p:par>
                        <p:par>
                          <p:cTn id="55" fill="hold">
                            <p:stCondLst>
                              <p:cond delay="3700"/>
                            </p:stCondLst>
                            <p:childTnLst>
                              <p:par>
                                <p:cTn id="56" presetID="1" presetClass="entr" presetSubtype="0" fill="hold" grpId="0" nodeType="afterEffect">
                                  <p:stCondLst>
                                    <p:cond delay="200"/>
                                  </p:stCondLst>
                                  <p:childTnLst>
                                    <p:set>
                                      <p:cBhvr>
                                        <p:cTn id="57" dur="1" fill="hold">
                                          <p:stCondLst>
                                            <p:cond delay="0"/>
                                          </p:stCondLst>
                                        </p:cTn>
                                        <p:tgtEl>
                                          <p:spTgt spid="109"/>
                                        </p:tgtEl>
                                        <p:attrNameLst>
                                          <p:attrName>style.visibility</p:attrName>
                                        </p:attrNameLst>
                                      </p:cBhvr>
                                      <p:to>
                                        <p:strVal val="visible"/>
                                      </p:to>
                                    </p:set>
                                  </p:childTnLst>
                                </p:cTn>
                              </p:par>
                            </p:childTnLst>
                          </p:cTn>
                        </p:par>
                        <p:par>
                          <p:cTn id="58" fill="hold">
                            <p:stCondLst>
                              <p:cond delay="3900"/>
                            </p:stCondLst>
                            <p:childTnLst>
                              <p:par>
                                <p:cTn id="59" presetID="1" presetClass="entr" presetSubtype="0" fill="hold" grpId="0" nodeType="afterEffect">
                                  <p:stCondLst>
                                    <p:cond delay="200"/>
                                  </p:stCondLst>
                                  <p:childTnLst>
                                    <p:set>
                                      <p:cBhvr>
                                        <p:cTn id="60" dur="1" fill="hold">
                                          <p:stCondLst>
                                            <p:cond delay="0"/>
                                          </p:stCondLst>
                                        </p:cTn>
                                        <p:tgtEl>
                                          <p:spTgt spid="110"/>
                                        </p:tgtEl>
                                        <p:attrNameLst>
                                          <p:attrName>style.visibility</p:attrName>
                                        </p:attrNameLst>
                                      </p:cBhvr>
                                      <p:to>
                                        <p:strVal val="visible"/>
                                      </p:to>
                                    </p:set>
                                  </p:childTnLst>
                                </p:cTn>
                              </p:par>
                            </p:childTnLst>
                          </p:cTn>
                        </p:par>
                        <p:par>
                          <p:cTn id="61" fill="hold">
                            <p:stCondLst>
                              <p:cond delay="4100"/>
                            </p:stCondLst>
                            <p:childTnLst>
                              <p:par>
                                <p:cTn id="62" presetID="1" presetClass="entr" presetSubtype="0" fill="hold" grpId="0" nodeType="afterEffect">
                                  <p:stCondLst>
                                    <p:cond delay="200"/>
                                  </p:stCondLst>
                                  <p:childTnLst>
                                    <p:set>
                                      <p:cBhvr>
                                        <p:cTn id="63" dur="1" fill="hold">
                                          <p:stCondLst>
                                            <p:cond delay="0"/>
                                          </p:stCondLst>
                                        </p:cTn>
                                        <p:tgtEl>
                                          <p:spTgt spid="111"/>
                                        </p:tgtEl>
                                        <p:attrNameLst>
                                          <p:attrName>style.visibility</p:attrName>
                                        </p:attrNameLst>
                                      </p:cBhvr>
                                      <p:to>
                                        <p:strVal val="visible"/>
                                      </p:to>
                                    </p:set>
                                  </p:childTnLst>
                                </p:cTn>
                              </p:par>
                            </p:childTnLst>
                          </p:cTn>
                        </p:par>
                        <p:par>
                          <p:cTn id="64" fill="hold">
                            <p:stCondLst>
                              <p:cond delay="4300"/>
                            </p:stCondLst>
                            <p:childTnLst>
                              <p:par>
                                <p:cTn id="65" presetID="1" presetClass="entr" presetSubtype="0" fill="hold" grpId="0" nodeType="afterEffect">
                                  <p:stCondLst>
                                    <p:cond delay="200"/>
                                  </p:stCondLst>
                                  <p:childTnLst>
                                    <p:set>
                                      <p:cBhvr>
                                        <p:cTn id="66" dur="1" fill="hold">
                                          <p:stCondLst>
                                            <p:cond delay="0"/>
                                          </p:stCondLst>
                                        </p:cTn>
                                        <p:tgtEl>
                                          <p:spTgt spid="11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20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p:stCondLst>
                              <p:cond delay="4700"/>
                            </p:stCondLst>
                            <p:childTnLst>
                              <p:par>
                                <p:cTn id="71" presetID="1" presetClass="entr" presetSubtype="0" fill="hold" grpId="0" nodeType="afterEffect">
                                  <p:stCondLst>
                                    <p:cond delay="200"/>
                                  </p:stCondLst>
                                  <p:childTnLst>
                                    <p:set>
                                      <p:cBhvr>
                                        <p:cTn id="72" dur="1" fill="hold">
                                          <p:stCondLst>
                                            <p:cond delay="0"/>
                                          </p:stCondLst>
                                        </p:cTn>
                                        <p:tgtEl>
                                          <p:spTgt spid="114"/>
                                        </p:tgtEl>
                                        <p:attrNameLst>
                                          <p:attrName>style.visibility</p:attrName>
                                        </p:attrNameLst>
                                      </p:cBhvr>
                                      <p:to>
                                        <p:strVal val="visible"/>
                                      </p:to>
                                    </p:set>
                                  </p:childTnLst>
                                </p:cTn>
                              </p:par>
                            </p:childTnLst>
                          </p:cTn>
                        </p:par>
                        <p:par>
                          <p:cTn id="73" fill="hold">
                            <p:stCondLst>
                              <p:cond delay="4900"/>
                            </p:stCondLst>
                            <p:childTnLst>
                              <p:par>
                                <p:cTn id="74" presetID="1" presetClass="entr" presetSubtype="0" fill="hold" grpId="0" nodeType="afterEffect">
                                  <p:stCondLst>
                                    <p:cond delay="200"/>
                                  </p:stCondLst>
                                  <p:childTnLst>
                                    <p:set>
                                      <p:cBhvr>
                                        <p:cTn id="75"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3732242"/>
            <a:ext cx="1938528" cy="2819677"/>
          </a:xfrm>
          <a:prstGeom prst="rect">
            <a:avLst/>
          </a:prstGeom>
        </p:spPr>
      </p:pic>
      <p:sp>
        <p:nvSpPr>
          <p:cNvPr id="88" name="TextBox 87"/>
          <p:cNvSpPr txBox="1"/>
          <p:nvPr/>
        </p:nvSpPr>
        <p:spPr>
          <a:xfrm>
            <a:off x="179793" y="6520295"/>
            <a:ext cx="1293239" cy="400110"/>
          </a:xfrm>
          <a:prstGeom prst="rect">
            <a:avLst/>
          </a:prstGeom>
          <a:noFill/>
        </p:spPr>
        <p:txBody>
          <a:bodyPr wrap="none" rtlCol="0">
            <a:spAutoFit/>
          </a:bodyPr>
          <a:lstStyle/>
          <a:p>
            <a:r>
              <a:rPr lang="en-US" sz="2000" dirty="0" smtClean="0"/>
              <a:t>For patch </a:t>
            </a:r>
            <a:r>
              <a:rPr lang="en-US" sz="2000" i="1" dirty="0" err="1" smtClean="0">
                <a:latin typeface="Times New Roman" charset="0"/>
                <a:ea typeface="Times New Roman" charset="0"/>
                <a:cs typeface="Times New Roman" charset="0"/>
              </a:rPr>
              <a:t>i</a:t>
            </a:r>
            <a:endParaRPr lang="en-US" sz="2000" i="1" dirty="0">
              <a:latin typeface="Times New Roman" charset="0"/>
              <a:ea typeface="Times New Roman" charset="0"/>
              <a:cs typeface="Times New Roman" charset="0"/>
            </a:endParaRPr>
          </a:p>
        </p:txBody>
      </p:sp>
      <p:grpSp>
        <p:nvGrpSpPr>
          <p:cNvPr id="4" name="Group 3"/>
          <p:cNvGrpSpPr/>
          <p:nvPr/>
        </p:nvGrpSpPr>
        <p:grpSpPr>
          <a:xfrm>
            <a:off x="161741" y="151843"/>
            <a:ext cx="7853707" cy="567636"/>
            <a:chOff x="161741" y="151843"/>
            <a:chExt cx="7853707" cy="567636"/>
          </a:xfrm>
        </p:grpSpPr>
        <p:sp>
          <p:nvSpPr>
            <p:cNvPr id="76" name="Rectángulo redondeado 360"/>
            <p:cNvSpPr/>
            <p:nvPr/>
          </p:nvSpPr>
          <p:spPr>
            <a:xfrm rot="662206">
              <a:off x="4687046" y="285426"/>
              <a:ext cx="365647" cy="434053"/>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8" name="Rectángulo redondeado 360"/>
            <p:cNvSpPr/>
            <p:nvPr/>
          </p:nvSpPr>
          <p:spPr>
            <a:xfrm rot="662206">
              <a:off x="5590870" y="285426"/>
              <a:ext cx="365647" cy="434053"/>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9" name="Rectángulo redondeado 360"/>
            <p:cNvSpPr/>
            <p:nvPr/>
          </p:nvSpPr>
          <p:spPr>
            <a:xfrm rot="662206">
              <a:off x="7649801" y="281721"/>
              <a:ext cx="365647" cy="434053"/>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7" name="Rectángulo redondeado 360"/>
            <p:cNvSpPr/>
            <p:nvPr/>
          </p:nvSpPr>
          <p:spPr>
            <a:xfrm rot="662206">
              <a:off x="6498117" y="285426"/>
              <a:ext cx="365647" cy="434053"/>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90" name="TextBox 89"/>
            <p:cNvSpPr txBox="1"/>
            <p:nvPr/>
          </p:nvSpPr>
          <p:spPr>
            <a:xfrm>
              <a:off x="161741" y="151843"/>
              <a:ext cx="2139625" cy="369332"/>
            </a:xfrm>
            <a:prstGeom prst="rect">
              <a:avLst/>
            </a:prstGeom>
            <a:noFill/>
          </p:spPr>
          <p:txBody>
            <a:bodyPr wrap="none" rtlCol="0">
              <a:spAutoFit/>
            </a:bodyPr>
            <a:lstStyle/>
            <a:p>
              <a:r>
                <a:rPr lang="en-US" dirty="0" smtClean="0"/>
                <a:t>0. Original dictionary</a:t>
              </a:r>
              <a:endParaRPr lang="en-US" dirty="0"/>
            </a:p>
          </p:txBody>
        </p:sp>
      </p:grpSp>
      <p:sp>
        <p:nvSpPr>
          <p:cNvPr id="111" name="Rectangle 110"/>
          <p:cNvSpPr/>
          <p:nvPr/>
        </p:nvSpPr>
        <p:spPr>
          <a:xfrm>
            <a:off x="619070" y="4672299"/>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5" name="Group 4"/>
          <p:cNvGrpSpPr/>
          <p:nvPr/>
        </p:nvGrpSpPr>
        <p:grpSpPr>
          <a:xfrm>
            <a:off x="166400" y="2291023"/>
            <a:ext cx="8657560" cy="1290050"/>
            <a:chOff x="2376200" y="4104583"/>
            <a:chExt cx="8657560" cy="1290050"/>
          </a:xfrm>
        </p:grpSpPr>
        <p:sp>
          <p:nvSpPr>
            <p:cNvPr id="46" name="TextBox 45"/>
            <p:cNvSpPr txBox="1"/>
            <p:nvPr/>
          </p:nvSpPr>
          <p:spPr>
            <a:xfrm>
              <a:off x="2376200" y="4372940"/>
              <a:ext cx="2516971" cy="369332"/>
            </a:xfrm>
            <a:prstGeom prst="rect">
              <a:avLst/>
            </a:prstGeom>
            <a:noFill/>
          </p:spPr>
          <p:txBody>
            <a:bodyPr wrap="none" rtlCol="0">
              <a:spAutoFit/>
            </a:bodyPr>
            <a:lstStyle/>
            <a:p>
              <a:r>
                <a:rPr lang="en-US" dirty="0" smtClean="0"/>
                <a:t>3. Sparse Representation</a:t>
              </a:r>
              <a:endParaRPr lang="en-US" dirty="0"/>
            </a:p>
          </p:txBody>
        </p:sp>
        <p:grpSp>
          <p:nvGrpSpPr>
            <p:cNvPr id="47" name="Group 46"/>
            <p:cNvGrpSpPr/>
            <p:nvPr/>
          </p:nvGrpSpPr>
          <p:grpSpPr>
            <a:xfrm>
              <a:off x="6937989" y="4104583"/>
              <a:ext cx="4095771" cy="1290050"/>
              <a:chOff x="2216699" y="2089170"/>
              <a:chExt cx="4095771" cy="1290050"/>
            </a:xfrm>
          </p:grpSpPr>
          <p:cxnSp>
            <p:nvCxnSpPr>
              <p:cNvPr id="48" name="Straight Connector 47"/>
              <p:cNvCxnSpPr/>
              <p:nvPr/>
            </p:nvCxnSpPr>
            <p:spPr>
              <a:xfrm>
                <a:off x="2216699" y="3226820"/>
                <a:ext cx="4095771" cy="327"/>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646929" y="2667315"/>
                <a:ext cx="0" cy="559505"/>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3809758" y="2180492"/>
                <a:ext cx="0" cy="1042518"/>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5646212" y="2949880"/>
                <a:ext cx="0" cy="274320"/>
              </a:xfrm>
              <a:prstGeom prst="line">
                <a:avLst/>
              </a:prstGeom>
              <a:ln w="666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801478" y="2089170"/>
                <a:ext cx="476412" cy="369332"/>
              </a:xfrm>
              <a:prstGeom prst="rect">
                <a:avLst/>
              </a:prstGeom>
              <a:noFill/>
            </p:spPr>
            <p:txBody>
              <a:bodyPr wrap="none" rtlCol="0">
                <a:spAutoFit/>
              </a:bodyPr>
              <a:lstStyle/>
              <a:p>
                <a:r>
                  <a:rPr lang="en-US" dirty="0" smtClean="0"/>
                  <a:t>0.5</a:t>
                </a:r>
                <a:endParaRPr lang="en-US" dirty="0"/>
              </a:p>
            </p:txBody>
          </p:sp>
          <p:sp>
            <p:nvSpPr>
              <p:cNvPr id="56" name="TextBox 55"/>
              <p:cNvSpPr txBox="1"/>
              <p:nvPr/>
            </p:nvSpPr>
            <p:spPr>
              <a:xfrm>
                <a:off x="3229379" y="2482649"/>
                <a:ext cx="476412" cy="369332"/>
              </a:xfrm>
              <a:prstGeom prst="rect">
                <a:avLst/>
              </a:prstGeom>
              <a:noFill/>
            </p:spPr>
            <p:txBody>
              <a:bodyPr wrap="none" rtlCol="0">
                <a:spAutoFit/>
              </a:bodyPr>
              <a:lstStyle/>
              <a:p>
                <a:r>
                  <a:rPr lang="en-US" dirty="0" smtClean="0"/>
                  <a:t>0.3</a:t>
                </a:r>
                <a:endParaRPr lang="en-US" dirty="0"/>
              </a:p>
            </p:txBody>
          </p:sp>
          <p:sp>
            <p:nvSpPr>
              <p:cNvPr id="57" name="TextBox 56"/>
              <p:cNvSpPr txBox="1"/>
              <p:nvPr/>
            </p:nvSpPr>
            <p:spPr>
              <a:xfrm>
                <a:off x="5703760" y="2851362"/>
                <a:ext cx="476412" cy="369332"/>
              </a:xfrm>
              <a:prstGeom prst="rect">
                <a:avLst/>
              </a:prstGeom>
              <a:noFill/>
            </p:spPr>
            <p:txBody>
              <a:bodyPr wrap="none" rtlCol="0">
                <a:spAutoFit/>
              </a:bodyPr>
              <a:lstStyle/>
              <a:p>
                <a:r>
                  <a:rPr lang="en-US" dirty="0" smtClean="0"/>
                  <a:t>0.2</a:t>
                </a:r>
                <a:endParaRPr lang="en-US" dirty="0"/>
              </a:p>
            </p:txBody>
          </p:sp>
          <p:cxnSp>
            <p:nvCxnSpPr>
              <p:cNvPr id="58" name="Straight Connector 57"/>
              <p:cNvCxnSpPr/>
              <p:nvPr/>
            </p:nvCxnSpPr>
            <p:spPr>
              <a:xfrm flipH="1" flipV="1">
                <a:off x="2248431" y="2190307"/>
                <a:ext cx="0" cy="1188913"/>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7" name="Rectangle 6"/>
          <p:cNvSpPr/>
          <p:nvPr/>
        </p:nvSpPr>
        <p:spPr>
          <a:xfrm>
            <a:off x="814279" y="4196058"/>
            <a:ext cx="284052" cy="523220"/>
          </a:xfrm>
          <a:prstGeom prst="rect">
            <a:avLst/>
          </a:prstGeom>
        </p:spPr>
        <p:txBody>
          <a:bodyPr wrap="none">
            <a:spAutoFit/>
          </a:bodyPr>
          <a:lstStyle/>
          <a:p>
            <a:r>
              <a:rPr lang="en-US" sz="2800" i="1">
                <a:latin typeface="Times New Roman" charset="0"/>
                <a:ea typeface="Times New Roman" charset="0"/>
                <a:cs typeface="Times New Roman" charset="0"/>
              </a:rPr>
              <a:t>i</a:t>
            </a:r>
            <a:endParaRPr lang="es-ES_tradnl" sz="2800" i="1" dirty="0">
              <a:latin typeface="Times New Roman" charset="0"/>
              <a:ea typeface="Times New Roman" charset="0"/>
              <a:cs typeface="Times New Roman" charset="0"/>
            </a:endParaRPr>
          </a:p>
        </p:txBody>
      </p:sp>
      <p:sp>
        <p:nvSpPr>
          <p:cNvPr id="10" name="Rounded Rectangle 9"/>
          <p:cNvSpPr/>
          <p:nvPr/>
        </p:nvSpPr>
        <p:spPr>
          <a:xfrm>
            <a:off x="335902" y="4329404"/>
            <a:ext cx="1138335" cy="1194318"/>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9" name="Group 38"/>
          <p:cNvGrpSpPr/>
          <p:nvPr/>
        </p:nvGrpSpPr>
        <p:grpSpPr>
          <a:xfrm>
            <a:off x="161741" y="807163"/>
            <a:ext cx="8112787" cy="646331"/>
            <a:chOff x="161741" y="151843"/>
            <a:chExt cx="8112787" cy="646331"/>
          </a:xfrm>
        </p:grpSpPr>
        <p:sp>
          <p:nvSpPr>
            <p:cNvPr id="52" name="Rectángulo redondeado 360"/>
            <p:cNvSpPr/>
            <p:nvPr/>
          </p:nvSpPr>
          <p:spPr>
            <a:xfrm rot="662206">
              <a:off x="4946126" y="285426"/>
              <a:ext cx="365647" cy="434053"/>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3" name="Rectángulo redondeado 360"/>
            <p:cNvSpPr/>
            <p:nvPr/>
          </p:nvSpPr>
          <p:spPr>
            <a:xfrm rot="662206">
              <a:off x="5849950" y="285426"/>
              <a:ext cx="365647" cy="434053"/>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Rectángulo redondeado 360"/>
            <p:cNvSpPr/>
            <p:nvPr/>
          </p:nvSpPr>
          <p:spPr>
            <a:xfrm rot="662206">
              <a:off x="7908881" y="281721"/>
              <a:ext cx="365647" cy="434053"/>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9" name="Rectángulo redondeado 360"/>
            <p:cNvSpPr/>
            <p:nvPr/>
          </p:nvSpPr>
          <p:spPr>
            <a:xfrm rot="662206">
              <a:off x="6757197" y="285426"/>
              <a:ext cx="365647" cy="434053"/>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0" name="TextBox 59"/>
            <p:cNvSpPr txBox="1"/>
            <p:nvPr/>
          </p:nvSpPr>
          <p:spPr>
            <a:xfrm>
              <a:off x="161741" y="151843"/>
              <a:ext cx="3425168" cy="646331"/>
            </a:xfrm>
            <a:prstGeom prst="rect">
              <a:avLst/>
            </a:prstGeom>
            <a:noFill/>
          </p:spPr>
          <p:txBody>
            <a:bodyPr wrap="none" rtlCol="0">
              <a:spAutoFit/>
            </a:bodyPr>
            <a:lstStyle/>
            <a:p>
              <a:r>
                <a:rPr lang="en-US" dirty="0" smtClean="0"/>
                <a:t>1. Selection of the nearest patches</a:t>
              </a:r>
            </a:p>
            <a:p>
              <a:r>
                <a:rPr lang="en-US" dirty="0" smtClean="0"/>
                <a:t>	(using (</a:t>
              </a:r>
              <a:r>
                <a:rPr lang="en-US" dirty="0" err="1" smtClean="0"/>
                <a:t>x,y</a:t>
              </a:r>
              <a:r>
                <a:rPr lang="en-US" dirty="0" smtClean="0"/>
                <a:t>) information)</a:t>
              </a:r>
            </a:p>
          </p:txBody>
        </p:sp>
      </p:grpSp>
      <p:grpSp>
        <p:nvGrpSpPr>
          <p:cNvPr id="61" name="Group 60"/>
          <p:cNvGrpSpPr/>
          <p:nvPr/>
        </p:nvGrpSpPr>
        <p:grpSpPr>
          <a:xfrm>
            <a:off x="161741" y="1492963"/>
            <a:ext cx="8112787" cy="646331"/>
            <a:chOff x="161741" y="151843"/>
            <a:chExt cx="8112787" cy="646331"/>
          </a:xfrm>
        </p:grpSpPr>
        <p:sp>
          <p:nvSpPr>
            <p:cNvPr id="63" name="Rectángulo redondeado 360"/>
            <p:cNvSpPr/>
            <p:nvPr/>
          </p:nvSpPr>
          <p:spPr>
            <a:xfrm rot="662206">
              <a:off x="4946126" y="285426"/>
              <a:ext cx="365647" cy="434053"/>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1905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4" name="Rectángulo redondeado 360"/>
            <p:cNvSpPr/>
            <p:nvPr/>
          </p:nvSpPr>
          <p:spPr>
            <a:xfrm rot="662206">
              <a:off x="5849950" y="285426"/>
              <a:ext cx="365647" cy="434053"/>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5" name="Rectángulo redondeado 360"/>
            <p:cNvSpPr/>
            <p:nvPr/>
          </p:nvSpPr>
          <p:spPr>
            <a:xfrm rot="662206">
              <a:off x="7908881" y="281721"/>
              <a:ext cx="365647" cy="434053"/>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1270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6" name="Rectángulo redondeado 360"/>
            <p:cNvSpPr/>
            <p:nvPr/>
          </p:nvSpPr>
          <p:spPr>
            <a:xfrm rot="662206">
              <a:off x="6757197" y="285426"/>
              <a:ext cx="365647" cy="434053"/>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635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7" name="TextBox 66"/>
            <p:cNvSpPr txBox="1"/>
            <p:nvPr/>
          </p:nvSpPr>
          <p:spPr>
            <a:xfrm>
              <a:off x="161741" y="151843"/>
              <a:ext cx="3867405" cy="646331"/>
            </a:xfrm>
            <a:prstGeom prst="rect">
              <a:avLst/>
            </a:prstGeom>
            <a:noFill/>
          </p:spPr>
          <p:txBody>
            <a:bodyPr wrap="none" rtlCol="0">
              <a:spAutoFit/>
            </a:bodyPr>
            <a:lstStyle/>
            <a:p>
              <a:r>
                <a:rPr lang="en-US" dirty="0"/>
                <a:t>2</a:t>
              </a:r>
              <a:r>
                <a:rPr lang="en-US" dirty="0" smtClean="0"/>
                <a:t>. Selection of the most similar patches</a:t>
              </a:r>
            </a:p>
            <a:p>
              <a:r>
                <a:rPr lang="en-US" dirty="0" smtClean="0"/>
                <a:t>	(using intensity information)</a:t>
              </a:r>
            </a:p>
          </p:txBody>
        </p:sp>
      </p:grpSp>
      <p:graphicFrame>
        <p:nvGraphicFramePr>
          <p:cNvPr id="40" name="Table 39"/>
          <p:cNvGraphicFramePr>
            <a:graphicFrameLocks noGrp="1"/>
          </p:cNvGraphicFramePr>
          <p:nvPr>
            <p:extLst>
              <p:ext uri="{D42A27DB-BD31-4B8C-83A1-F6EECF244321}">
                <p14:modId xmlns:p14="http://schemas.microsoft.com/office/powerpoint/2010/main" val="1687107470"/>
              </p:ext>
            </p:extLst>
          </p:nvPr>
        </p:nvGraphicFramePr>
        <p:xfrm>
          <a:off x="4920654" y="4080183"/>
          <a:ext cx="3720424" cy="375816"/>
        </p:xfrm>
        <a:graphic>
          <a:graphicData uri="http://schemas.openxmlformats.org/drawingml/2006/table">
            <a:tbl>
              <a:tblPr firstRow="1" bandRow="1">
                <a:tableStyleId>{BC89EF96-8CEA-46FF-86C4-4CE0E7609802}</a:tableStyleId>
              </a:tblPr>
              <a:tblGrid>
                <a:gridCol w="855306"/>
                <a:gridCol w="975360"/>
                <a:gridCol w="716280"/>
                <a:gridCol w="457724"/>
                <a:gridCol w="715754"/>
              </a:tblGrid>
              <a:tr h="375816">
                <a:tc>
                  <a:txBody>
                    <a:bodyPr/>
                    <a:lstStyle/>
                    <a:p>
                      <a:pPr algn="ctr"/>
                      <a:r>
                        <a:rPr lang="es-ES_tradnl" dirty="0" smtClean="0"/>
                        <a:t>0</a:t>
                      </a:r>
                      <a:endParaRPr lang="es-ES_tradnl" dirty="0"/>
                    </a:p>
                  </a:txBody>
                  <a:tcPr>
                    <a:solidFill>
                      <a:schemeClr val="accent2">
                        <a:lumMod val="40000"/>
                        <a:lumOff val="60000"/>
                      </a:schemeClr>
                    </a:solidFill>
                  </a:tcPr>
                </a:tc>
                <a:tc>
                  <a:txBody>
                    <a:bodyPr/>
                    <a:lstStyle/>
                    <a:p>
                      <a:pPr algn="ctr"/>
                      <a:r>
                        <a:rPr lang="es-ES_tradnl" dirty="0" smtClean="0"/>
                        <a:t>0.8</a:t>
                      </a:r>
                      <a:endParaRPr lang="es-ES_tradnl" dirty="0"/>
                    </a:p>
                  </a:txBody>
                  <a:tcPr>
                    <a:solidFill>
                      <a:schemeClr val="accent1">
                        <a:lumMod val="20000"/>
                        <a:lumOff val="80000"/>
                      </a:schemeClr>
                    </a:solidFill>
                  </a:tcPr>
                </a:tc>
                <a:tc>
                  <a:txBody>
                    <a:bodyPr/>
                    <a:lstStyle/>
                    <a:p>
                      <a:pPr algn="ctr"/>
                      <a:r>
                        <a:rPr lang="es-ES_tradnl" dirty="0" smtClean="0"/>
                        <a:t>0</a:t>
                      </a:r>
                      <a:endParaRPr lang="es-ES_tradnl" dirty="0"/>
                    </a:p>
                  </a:txBody>
                  <a:tcPr>
                    <a:solidFill>
                      <a:schemeClr val="accent3">
                        <a:lumMod val="20000"/>
                        <a:lumOff val="80000"/>
                      </a:schemeClr>
                    </a:solidFill>
                  </a:tcPr>
                </a:tc>
                <a:tc>
                  <a:txBody>
                    <a:bodyPr/>
                    <a:lstStyle/>
                    <a:p>
                      <a:pPr algn="ctr"/>
                      <a:r>
                        <a:rPr lang="es-ES_tradnl" dirty="0" smtClean="0"/>
                        <a:t>...</a:t>
                      </a:r>
                      <a:endParaRPr lang="es-ES_tradnl" dirty="0"/>
                    </a:p>
                  </a:txBody>
                  <a:tcPr/>
                </a:tc>
                <a:tc>
                  <a:txBody>
                    <a:bodyPr/>
                    <a:lstStyle/>
                    <a:p>
                      <a:pPr algn="ctr"/>
                      <a:r>
                        <a:rPr lang="es-ES_tradnl" dirty="0" smtClean="0"/>
                        <a:t>0.2</a:t>
                      </a:r>
                      <a:endParaRPr lang="es-ES_tradnl" dirty="0"/>
                    </a:p>
                  </a:txBody>
                  <a:tcPr>
                    <a:solidFill>
                      <a:schemeClr val="accent6">
                        <a:lumMod val="20000"/>
                        <a:lumOff val="80000"/>
                      </a:schemeClr>
                    </a:solidFill>
                  </a:tcPr>
                </a:tc>
              </a:tr>
            </a:tbl>
          </a:graphicData>
        </a:graphic>
      </p:graphicFrame>
      <p:grpSp>
        <p:nvGrpSpPr>
          <p:cNvPr id="2" name="Group 1"/>
          <p:cNvGrpSpPr/>
          <p:nvPr/>
        </p:nvGrpSpPr>
        <p:grpSpPr>
          <a:xfrm>
            <a:off x="2332634" y="3581073"/>
            <a:ext cx="6226599" cy="882208"/>
            <a:chOff x="2332634" y="3581073"/>
            <a:chExt cx="6226599" cy="882208"/>
          </a:xfrm>
        </p:grpSpPr>
        <p:sp>
          <p:nvSpPr>
            <p:cNvPr id="38" name="TextBox 37"/>
            <p:cNvSpPr txBox="1"/>
            <p:nvPr/>
          </p:nvSpPr>
          <p:spPr>
            <a:xfrm>
              <a:off x="2551712" y="4063171"/>
              <a:ext cx="1683025" cy="400110"/>
            </a:xfrm>
            <a:prstGeom prst="rect">
              <a:avLst/>
            </a:prstGeom>
            <a:noFill/>
          </p:spPr>
          <p:txBody>
            <a:bodyPr wrap="none" rtlCol="0">
              <a:spAutoFit/>
            </a:bodyPr>
            <a:lstStyle/>
            <a:p>
              <a:r>
                <a:rPr lang="en-US" dirty="0" smtClean="0"/>
                <a:t>Contribution   </a:t>
              </a:r>
              <a:r>
                <a:rPr lang="en-US" sz="2000" b="1" dirty="0" err="1" smtClean="0">
                  <a:solidFill>
                    <a:schemeClr val="bg1"/>
                  </a:solidFill>
                  <a:latin typeface="Times New Roman" charset="0"/>
                  <a:ea typeface="Times New Roman" charset="0"/>
                  <a:cs typeface="Times New Roman" charset="0"/>
                </a:rPr>
                <a:t>s</a:t>
              </a:r>
              <a:r>
                <a:rPr lang="en-US" sz="2000" i="1" baseline="-25000" dirty="0" err="1" smtClean="0">
                  <a:solidFill>
                    <a:schemeClr val="bg1"/>
                  </a:solidFill>
                  <a:latin typeface="Times New Roman" charset="0"/>
                  <a:ea typeface="Times New Roman" charset="0"/>
                  <a:cs typeface="Times New Roman" charset="0"/>
                </a:rPr>
                <a:t>i</a:t>
              </a:r>
              <a:endParaRPr lang="en-US" dirty="0">
                <a:solidFill>
                  <a:schemeClr val="bg1"/>
                </a:solidFill>
              </a:endParaRPr>
            </a:p>
          </p:txBody>
        </p:sp>
        <p:sp>
          <p:nvSpPr>
            <p:cNvPr id="41" name="Right Brace 40"/>
            <p:cNvSpPr/>
            <p:nvPr/>
          </p:nvSpPr>
          <p:spPr>
            <a:xfrm rot="5400000" flipV="1">
              <a:off x="5256402" y="3371746"/>
              <a:ext cx="119340" cy="537993"/>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Right Brace 41"/>
            <p:cNvSpPr/>
            <p:nvPr/>
          </p:nvSpPr>
          <p:spPr>
            <a:xfrm rot="5400000" flipV="1">
              <a:off x="7031962" y="3374033"/>
              <a:ext cx="119336" cy="537991"/>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Right Brace 42"/>
            <p:cNvSpPr/>
            <p:nvPr/>
          </p:nvSpPr>
          <p:spPr>
            <a:xfrm rot="5400000" flipV="1">
              <a:off x="6213634" y="3374467"/>
              <a:ext cx="119340" cy="5379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4" name="Right Brace 43"/>
            <p:cNvSpPr/>
            <p:nvPr/>
          </p:nvSpPr>
          <p:spPr>
            <a:xfrm rot="5400000" flipV="1">
              <a:off x="8230570" y="3374033"/>
              <a:ext cx="119336" cy="537991"/>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5" name="TextBox 44"/>
            <p:cNvSpPr txBox="1"/>
            <p:nvPr/>
          </p:nvSpPr>
          <p:spPr>
            <a:xfrm>
              <a:off x="2332634" y="4086979"/>
              <a:ext cx="359394" cy="369332"/>
            </a:xfrm>
            <a:prstGeom prst="rect">
              <a:avLst/>
            </a:prstGeom>
            <a:noFill/>
          </p:spPr>
          <p:txBody>
            <a:bodyPr wrap="none" rtlCol="0">
              <a:spAutoFit/>
            </a:bodyPr>
            <a:lstStyle/>
            <a:p>
              <a:r>
                <a:rPr lang="en-US" smtClean="0"/>
                <a:t>4.</a:t>
              </a:r>
              <a:endParaRPr lang="en-US" dirty="0">
                <a:solidFill>
                  <a:schemeClr val="bg1"/>
                </a:solidFill>
              </a:endParaRPr>
            </a:p>
          </p:txBody>
        </p:sp>
      </p:grpSp>
    </p:spTree>
    <p:extLst>
      <p:ext uri="{BB962C8B-B14F-4D97-AF65-F5344CB8AC3E}">
        <p14:creationId xmlns:p14="http://schemas.microsoft.com/office/powerpoint/2010/main" val="1638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3732242"/>
            <a:ext cx="1938528" cy="2819677"/>
          </a:xfrm>
          <a:prstGeom prst="rect">
            <a:avLst/>
          </a:prstGeom>
        </p:spPr>
      </p:pic>
      <p:sp>
        <p:nvSpPr>
          <p:cNvPr id="88" name="TextBox 87"/>
          <p:cNvSpPr txBox="1"/>
          <p:nvPr/>
        </p:nvSpPr>
        <p:spPr>
          <a:xfrm>
            <a:off x="179793" y="6520295"/>
            <a:ext cx="1293239" cy="400110"/>
          </a:xfrm>
          <a:prstGeom prst="rect">
            <a:avLst/>
          </a:prstGeom>
          <a:noFill/>
        </p:spPr>
        <p:txBody>
          <a:bodyPr wrap="none" rtlCol="0">
            <a:spAutoFit/>
          </a:bodyPr>
          <a:lstStyle/>
          <a:p>
            <a:r>
              <a:rPr lang="en-US" sz="2000" dirty="0" smtClean="0"/>
              <a:t>For patch </a:t>
            </a:r>
            <a:r>
              <a:rPr lang="en-US" sz="2000" i="1" dirty="0" err="1" smtClean="0">
                <a:latin typeface="Times New Roman" charset="0"/>
                <a:ea typeface="Times New Roman" charset="0"/>
                <a:cs typeface="Times New Roman" charset="0"/>
              </a:rPr>
              <a:t>i</a:t>
            </a:r>
            <a:endParaRPr lang="en-US" sz="2000" i="1" dirty="0">
              <a:latin typeface="Times New Roman" charset="0"/>
              <a:ea typeface="Times New Roman" charset="0"/>
              <a:cs typeface="Times New Roman" charset="0"/>
            </a:endParaRPr>
          </a:p>
        </p:txBody>
      </p:sp>
      <p:grpSp>
        <p:nvGrpSpPr>
          <p:cNvPr id="4" name="Group 3"/>
          <p:cNvGrpSpPr/>
          <p:nvPr/>
        </p:nvGrpSpPr>
        <p:grpSpPr>
          <a:xfrm>
            <a:off x="161741" y="151843"/>
            <a:ext cx="7853707" cy="567636"/>
            <a:chOff x="161741" y="151843"/>
            <a:chExt cx="7853707" cy="567636"/>
          </a:xfrm>
        </p:grpSpPr>
        <p:sp>
          <p:nvSpPr>
            <p:cNvPr id="76" name="Rectángulo redondeado 360"/>
            <p:cNvSpPr/>
            <p:nvPr/>
          </p:nvSpPr>
          <p:spPr>
            <a:xfrm rot="662206">
              <a:off x="4687046" y="285426"/>
              <a:ext cx="365647" cy="434053"/>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8" name="Rectángulo redondeado 360"/>
            <p:cNvSpPr/>
            <p:nvPr/>
          </p:nvSpPr>
          <p:spPr>
            <a:xfrm rot="662206">
              <a:off x="5590870" y="285426"/>
              <a:ext cx="365647" cy="434053"/>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9" name="Rectángulo redondeado 360"/>
            <p:cNvSpPr/>
            <p:nvPr/>
          </p:nvSpPr>
          <p:spPr>
            <a:xfrm rot="662206">
              <a:off x="7649801" y="281721"/>
              <a:ext cx="365647" cy="434053"/>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7" name="Rectángulo redondeado 360"/>
            <p:cNvSpPr/>
            <p:nvPr/>
          </p:nvSpPr>
          <p:spPr>
            <a:xfrm rot="662206">
              <a:off x="6498117" y="285426"/>
              <a:ext cx="365647" cy="434053"/>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7620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90" name="TextBox 89"/>
            <p:cNvSpPr txBox="1"/>
            <p:nvPr/>
          </p:nvSpPr>
          <p:spPr>
            <a:xfrm>
              <a:off x="161741" y="151843"/>
              <a:ext cx="2192523" cy="369332"/>
            </a:xfrm>
            <a:prstGeom prst="rect">
              <a:avLst/>
            </a:prstGeom>
            <a:noFill/>
          </p:spPr>
          <p:txBody>
            <a:bodyPr wrap="none" rtlCol="0">
              <a:spAutoFit/>
            </a:bodyPr>
            <a:lstStyle/>
            <a:p>
              <a:r>
                <a:rPr lang="en-US" dirty="0" smtClean="0"/>
                <a:t>0. Original dictionary </a:t>
              </a:r>
              <a:endParaRPr lang="en-US" dirty="0"/>
            </a:p>
          </p:txBody>
        </p:sp>
      </p:grpSp>
      <p:sp>
        <p:nvSpPr>
          <p:cNvPr id="111" name="Rectangle 110"/>
          <p:cNvSpPr/>
          <p:nvPr/>
        </p:nvSpPr>
        <p:spPr>
          <a:xfrm>
            <a:off x="619070" y="4672299"/>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5" name="Group 4"/>
          <p:cNvGrpSpPr/>
          <p:nvPr/>
        </p:nvGrpSpPr>
        <p:grpSpPr>
          <a:xfrm>
            <a:off x="166400" y="2291023"/>
            <a:ext cx="8657560" cy="1290050"/>
            <a:chOff x="2376200" y="4104583"/>
            <a:chExt cx="8657560" cy="1290050"/>
          </a:xfrm>
        </p:grpSpPr>
        <p:sp>
          <p:nvSpPr>
            <p:cNvPr id="46" name="TextBox 45"/>
            <p:cNvSpPr txBox="1"/>
            <p:nvPr/>
          </p:nvSpPr>
          <p:spPr>
            <a:xfrm>
              <a:off x="2376200" y="4372940"/>
              <a:ext cx="3784947" cy="369332"/>
            </a:xfrm>
            <a:prstGeom prst="rect">
              <a:avLst/>
            </a:prstGeom>
            <a:noFill/>
          </p:spPr>
          <p:txBody>
            <a:bodyPr wrap="none" rtlCol="0">
              <a:spAutoFit/>
            </a:bodyPr>
            <a:lstStyle/>
            <a:p>
              <a:r>
                <a:rPr lang="en-US" dirty="0" smtClean="0"/>
                <a:t>3. Sparse Representation of </a:t>
              </a:r>
              <a:r>
                <a:rPr lang="en-US" b="1" dirty="0" err="1" smtClean="0">
                  <a:latin typeface="Times New Roman" charset="0"/>
                  <a:ea typeface="Times New Roman" charset="0"/>
                  <a:cs typeface="Times New Roman" charset="0"/>
                </a:rPr>
                <a:t>y</a:t>
              </a:r>
              <a:r>
                <a:rPr lang="en-US" i="1" baseline="-25000" dirty="0" err="1" smtClean="0">
                  <a:latin typeface="Times New Roman" charset="0"/>
                  <a:ea typeface="Times New Roman" charset="0"/>
                  <a:cs typeface="Times New Roman" charset="0"/>
                </a:rPr>
                <a:t>i</a:t>
              </a:r>
              <a:r>
                <a:rPr lang="en-US" dirty="0" smtClean="0"/>
                <a:t> using </a:t>
              </a:r>
              <a:r>
                <a:rPr lang="en-US" b="1" dirty="0" smtClean="0">
                  <a:latin typeface="Times New Roman" charset="0"/>
                  <a:ea typeface="Times New Roman" charset="0"/>
                  <a:cs typeface="Times New Roman" charset="0"/>
                </a:rPr>
                <a:t>D</a:t>
              </a:r>
              <a:r>
                <a:rPr lang="en-US" baseline="-25000" dirty="0" smtClean="0">
                  <a:latin typeface="Times New Roman" charset="0"/>
                  <a:ea typeface="Times New Roman" charset="0"/>
                  <a:cs typeface="Times New Roman" charset="0"/>
                </a:rPr>
                <a:t>s</a:t>
              </a:r>
              <a:endParaRPr lang="en-US" dirty="0"/>
            </a:p>
          </p:txBody>
        </p:sp>
        <p:grpSp>
          <p:nvGrpSpPr>
            <p:cNvPr id="47" name="Group 46"/>
            <p:cNvGrpSpPr/>
            <p:nvPr/>
          </p:nvGrpSpPr>
          <p:grpSpPr>
            <a:xfrm>
              <a:off x="6937989" y="4104583"/>
              <a:ext cx="4095771" cy="1290050"/>
              <a:chOff x="2216699" y="2089170"/>
              <a:chExt cx="4095771" cy="1290050"/>
            </a:xfrm>
          </p:grpSpPr>
          <p:cxnSp>
            <p:nvCxnSpPr>
              <p:cNvPr id="48" name="Straight Connector 47"/>
              <p:cNvCxnSpPr/>
              <p:nvPr/>
            </p:nvCxnSpPr>
            <p:spPr>
              <a:xfrm>
                <a:off x="2216699" y="3226820"/>
                <a:ext cx="4095771" cy="327"/>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646929" y="2667315"/>
                <a:ext cx="0" cy="559505"/>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3809758" y="2180492"/>
                <a:ext cx="0" cy="1042518"/>
              </a:xfrm>
              <a:prstGeom prst="line">
                <a:avLst/>
              </a:prstGeom>
              <a:ln w="66675"/>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5646212" y="2949880"/>
                <a:ext cx="0" cy="274320"/>
              </a:xfrm>
              <a:prstGeom prst="line">
                <a:avLst/>
              </a:prstGeom>
              <a:ln w="666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801478" y="2089170"/>
                <a:ext cx="476412" cy="369332"/>
              </a:xfrm>
              <a:prstGeom prst="rect">
                <a:avLst/>
              </a:prstGeom>
              <a:noFill/>
            </p:spPr>
            <p:txBody>
              <a:bodyPr wrap="none" rtlCol="0">
                <a:spAutoFit/>
              </a:bodyPr>
              <a:lstStyle/>
              <a:p>
                <a:r>
                  <a:rPr lang="en-US" dirty="0" smtClean="0"/>
                  <a:t>0.5</a:t>
                </a:r>
                <a:endParaRPr lang="en-US" dirty="0"/>
              </a:p>
            </p:txBody>
          </p:sp>
          <p:sp>
            <p:nvSpPr>
              <p:cNvPr id="56" name="TextBox 55"/>
              <p:cNvSpPr txBox="1"/>
              <p:nvPr/>
            </p:nvSpPr>
            <p:spPr>
              <a:xfrm>
                <a:off x="3229379" y="2482649"/>
                <a:ext cx="476412" cy="369332"/>
              </a:xfrm>
              <a:prstGeom prst="rect">
                <a:avLst/>
              </a:prstGeom>
              <a:noFill/>
            </p:spPr>
            <p:txBody>
              <a:bodyPr wrap="none" rtlCol="0">
                <a:spAutoFit/>
              </a:bodyPr>
              <a:lstStyle/>
              <a:p>
                <a:r>
                  <a:rPr lang="en-US" dirty="0" smtClean="0"/>
                  <a:t>0.3</a:t>
                </a:r>
                <a:endParaRPr lang="en-US" dirty="0"/>
              </a:p>
            </p:txBody>
          </p:sp>
          <p:sp>
            <p:nvSpPr>
              <p:cNvPr id="57" name="TextBox 56"/>
              <p:cNvSpPr txBox="1"/>
              <p:nvPr/>
            </p:nvSpPr>
            <p:spPr>
              <a:xfrm>
                <a:off x="5703760" y="2851362"/>
                <a:ext cx="476412" cy="369332"/>
              </a:xfrm>
              <a:prstGeom prst="rect">
                <a:avLst/>
              </a:prstGeom>
              <a:noFill/>
            </p:spPr>
            <p:txBody>
              <a:bodyPr wrap="none" rtlCol="0">
                <a:spAutoFit/>
              </a:bodyPr>
              <a:lstStyle/>
              <a:p>
                <a:r>
                  <a:rPr lang="en-US" dirty="0" smtClean="0"/>
                  <a:t>0.2</a:t>
                </a:r>
                <a:endParaRPr lang="en-US" dirty="0"/>
              </a:p>
            </p:txBody>
          </p:sp>
          <p:cxnSp>
            <p:nvCxnSpPr>
              <p:cNvPr id="58" name="Straight Connector 57"/>
              <p:cNvCxnSpPr/>
              <p:nvPr/>
            </p:nvCxnSpPr>
            <p:spPr>
              <a:xfrm flipH="1" flipV="1">
                <a:off x="2248431" y="2190307"/>
                <a:ext cx="0" cy="1188913"/>
              </a:xfrm>
              <a:prstGeom prst="line">
                <a:avLst/>
              </a:prstGeom>
              <a:ln w="28575">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7" name="Rectangle 6"/>
          <p:cNvSpPr/>
          <p:nvPr/>
        </p:nvSpPr>
        <p:spPr>
          <a:xfrm>
            <a:off x="814279" y="4196058"/>
            <a:ext cx="284052" cy="523220"/>
          </a:xfrm>
          <a:prstGeom prst="rect">
            <a:avLst/>
          </a:prstGeom>
        </p:spPr>
        <p:txBody>
          <a:bodyPr wrap="none">
            <a:spAutoFit/>
          </a:bodyPr>
          <a:lstStyle/>
          <a:p>
            <a:r>
              <a:rPr lang="en-US" sz="2800" i="1">
                <a:latin typeface="Times New Roman" charset="0"/>
                <a:ea typeface="Times New Roman" charset="0"/>
                <a:cs typeface="Times New Roman" charset="0"/>
              </a:rPr>
              <a:t>i</a:t>
            </a:r>
            <a:endParaRPr lang="es-ES_tradnl" sz="2800" i="1" dirty="0">
              <a:latin typeface="Times New Roman" charset="0"/>
              <a:ea typeface="Times New Roman" charset="0"/>
              <a:cs typeface="Times New Roman" charset="0"/>
            </a:endParaRPr>
          </a:p>
        </p:txBody>
      </p:sp>
      <p:sp>
        <p:nvSpPr>
          <p:cNvPr id="10" name="Rounded Rectangle 9"/>
          <p:cNvSpPr/>
          <p:nvPr/>
        </p:nvSpPr>
        <p:spPr>
          <a:xfrm>
            <a:off x="335902" y="4329404"/>
            <a:ext cx="1138335" cy="1194318"/>
          </a:xfrm>
          <a:prstGeom prst="round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pSp>
        <p:nvGrpSpPr>
          <p:cNvPr id="39" name="Group 38"/>
          <p:cNvGrpSpPr/>
          <p:nvPr/>
        </p:nvGrpSpPr>
        <p:grpSpPr>
          <a:xfrm>
            <a:off x="161741" y="807163"/>
            <a:ext cx="8112787" cy="646331"/>
            <a:chOff x="161741" y="151843"/>
            <a:chExt cx="8112787" cy="646331"/>
          </a:xfrm>
        </p:grpSpPr>
        <p:sp>
          <p:nvSpPr>
            <p:cNvPr id="52" name="Rectángulo redondeado 360"/>
            <p:cNvSpPr/>
            <p:nvPr/>
          </p:nvSpPr>
          <p:spPr>
            <a:xfrm rot="662206">
              <a:off x="4946126" y="285426"/>
              <a:ext cx="365647" cy="434053"/>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3" name="Rectángulo redondeado 360"/>
            <p:cNvSpPr/>
            <p:nvPr/>
          </p:nvSpPr>
          <p:spPr>
            <a:xfrm rot="662206">
              <a:off x="5849950" y="285426"/>
              <a:ext cx="365647" cy="434053"/>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Rectángulo redondeado 360"/>
            <p:cNvSpPr/>
            <p:nvPr/>
          </p:nvSpPr>
          <p:spPr>
            <a:xfrm rot="662206">
              <a:off x="7908881" y="281721"/>
              <a:ext cx="365647" cy="434053"/>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9" name="Rectángulo redondeado 360"/>
            <p:cNvSpPr/>
            <p:nvPr/>
          </p:nvSpPr>
          <p:spPr>
            <a:xfrm rot="662206">
              <a:off x="6757197" y="285426"/>
              <a:ext cx="365647" cy="434053"/>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0" name="TextBox 59"/>
            <p:cNvSpPr txBox="1"/>
            <p:nvPr/>
          </p:nvSpPr>
          <p:spPr>
            <a:xfrm>
              <a:off x="161741" y="151843"/>
              <a:ext cx="3425168" cy="646331"/>
            </a:xfrm>
            <a:prstGeom prst="rect">
              <a:avLst/>
            </a:prstGeom>
            <a:noFill/>
          </p:spPr>
          <p:txBody>
            <a:bodyPr wrap="none" rtlCol="0">
              <a:spAutoFit/>
            </a:bodyPr>
            <a:lstStyle/>
            <a:p>
              <a:r>
                <a:rPr lang="en-US" dirty="0" smtClean="0"/>
                <a:t>1. Selection of the nearest patches</a:t>
              </a:r>
            </a:p>
            <a:p>
              <a:r>
                <a:rPr lang="en-US" dirty="0" smtClean="0"/>
                <a:t>	(using (</a:t>
              </a:r>
              <a:r>
                <a:rPr lang="en-US" dirty="0" err="1" smtClean="0"/>
                <a:t>x,y</a:t>
              </a:r>
              <a:r>
                <a:rPr lang="en-US" dirty="0" smtClean="0"/>
                <a:t>) information)</a:t>
              </a:r>
            </a:p>
          </p:txBody>
        </p:sp>
      </p:grpSp>
      <p:grpSp>
        <p:nvGrpSpPr>
          <p:cNvPr id="61" name="Group 60"/>
          <p:cNvGrpSpPr/>
          <p:nvPr/>
        </p:nvGrpSpPr>
        <p:grpSpPr>
          <a:xfrm>
            <a:off x="161741" y="1492963"/>
            <a:ext cx="8112787" cy="646331"/>
            <a:chOff x="161741" y="151843"/>
            <a:chExt cx="8112787" cy="646331"/>
          </a:xfrm>
        </p:grpSpPr>
        <p:sp>
          <p:nvSpPr>
            <p:cNvPr id="63" name="Rectángulo redondeado 360"/>
            <p:cNvSpPr/>
            <p:nvPr/>
          </p:nvSpPr>
          <p:spPr>
            <a:xfrm rot="662206">
              <a:off x="4946126" y="285426"/>
              <a:ext cx="365647" cy="434053"/>
            </a:xfrm>
            <a:prstGeom prst="roundRect">
              <a:avLst/>
            </a:prstGeom>
            <a:solidFill>
              <a:schemeClr val="accent2">
                <a:lumMod val="60000"/>
                <a:lumOff val="40000"/>
              </a:schemeClr>
            </a:solidFill>
            <a:ln>
              <a:solidFill>
                <a:srgbClr val="FFFFFF"/>
              </a:solidFill>
            </a:ln>
            <a:scene3d>
              <a:camera prst="isometricLeftUp">
                <a:rot lat="21190071" lon="4149312" rev="764547"/>
              </a:camera>
              <a:lightRig rig="chilly" dir="t"/>
            </a:scene3d>
            <a:sp3d extrusionH="190500" contourW="12700" prstMaterial="powder">
              <a:extrusionClr>
                <a:schemeClr val="accent2">
                  <a:lumMod val="60000"/>
                  <a:lumOff val="40000"/>
                </a:schemeClr>
              </a:extrusionClr>
              <a:contourClr>
                <a:schemeClr val="accent2">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4" name="Rectángulo redondeado 360"/>
            <p:cNvSpPr/>
            <p:nvPr/>
          </p:nvSpPr>
          <p:spPr>
            <a:xfrm rot="662206">
              <a:off x="5849950" y="285426"/>
              <a:ext cx="365647" cy="434053"/>
            </a:xfrm>
            <a:prstGeom prst="roundRect">
              <a:avLst/>
            </a:prstGeom>
            <a:solidFill>
              <a:schemeClr val="accent1">
                <a:lumMod val="60000"/>
                <a:lumOff val="40000"/>
              </a:schemeClr>
            </a:solidFill>
            <a:ln>
              <a:solidFill>
                <a:srgbClr val="FFFFFF"/>
              </a:solidFill>
            </a:ln>
            <a:scene3d>
              <a:camera prst="isometricLeftUp">
                <a:rot lat="21190071" lon="4149312" rev="764547"/>
              </a:camera>
              <a:lightRig rig="chilly" dir="t"/>
            </a:scene3d>
            <a:sp3d extrusionH="317500" contourW="12700" prstMaterial="powder">
              <a:extrusionClr>
                <a:schemeClr val="accent1">
                  <a:lumMod val="60000"/>
                  <a:lumOff val="40000"/>
                </a:schemeClr>
              </a:extrusionClr>
              <a:contourClr>
                <a:schemeClr val="accent1">
                  <a:lumMod val="40000"/>
                  <a:lumOff val="6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5" name="Rectángulo redondeado 360"/>
            <p:cNvSpPr/>
            <p:nvPr/>
          </p:nvSpPr>
          <p:spPr>
            <a:xfrm rot="662206">
              <a:off x="7908881" y="281721"/>
              <a:ext cx="365647" cy="434053"/>
            </a:xfrm>
            <a:prstGeom prst="roundRect">
              <a:avLst/>
            </a:prstGeom>
            <a:solidFill>
              <a:schemeClr val="accent6">
                <a:lumMod val="60000"/>
                <a:lumOff val="40000"/>
              </a:schemeClr>
            </a:solidFill>
            <a:ln>
              <a:solidFill>
                <a:srgbClr val="FFFFFF"/>
              </a:solidFill>
            </a:ln>
            <a:scene3d>
              <a:camera prst="isometricLeftUp">
                <a:rot lat="21190071" lon="4149312" rev="764547"/>
              </a:camera>
              <a:lightRig rig="chilly" dir="t"/>
            </a:scene3d>
            <a:sp3d extrusionH="127000" contourW="12700" prstMaterial="powder">
              <a:extrusionClr>
                <a:schemeClr val="accent6">
                  <a:lumMod val="60000"/>
                  <a:lumOff val="40000"/>
                </a:schemeClr>
              </a:extrusionClr>
              <a:contourClr>
                <a:schemeClr val="accent6">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6" name="Rectángulo redondeado 360"/>
            <p:cNvSpPr/>
            <p:nvPr/>
          </p:nvSpPr>
          <p:spPr>
            <a:xfrm rot="662206">
              <a:off x="6757197" y="285426"/>
              <a:ext cx="365647" cy="434053"/>
            </a:xfrm>
            <a:prstGeom prst="roundRect">
              <a:avLst/>
            </a:prstGeom>
            <a:solidFill>
              <a:schemeClr val="accent3">
                <a:lumMod val="60000"/>
                <a:lumOff val="40000"/>
              </a:schemeClr>
            </a:solidFill>
            <a:ln>
              <a:solidFill>
                <a:srgbClr val="FFFFFF"/>
              </a:solidFill>
            </a:ln>
            <a:scene3d>
              <a:camera prst="isometricLeftUp">
                <a:rot lat="21190071" lon="4149312" rev="764547"/>
              </a:camera>
              <a:lightRig rig="chilly" dir="t"/>
            </a:scene3d>
            <a:sp3d extrusionH="63500" contourW="12700" prstMaterial="powder">
              <a:extrusionClr>
                <a:schemeClr val="accent3">
                  <a:lumMod val="40000"/>
                  <a:lumOff val="60000"/>
                </a:schemeClr>
              </a:extrusionClr>
              <a:contourClr>
                <a:schemeClr val="accent3">
                  <a:lumMod val="60000"/>
                  <a:lumOff val="4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7" name="TextBox 66"/>
            <p:cNvSpPr txBox="1"/>
            <p:nvPr/>
          </p:nvSpPr>
          <p:spPr>
            <a:xfrm>
              <a:off x="161741" y="151843"/>
              <a:ext cx="3867405" cy="646331"/>
            </a:xfrm>
            <a:prstGeom prst="rect">
              <a:avLst/>
            </a:prstGeom>
            <a:noFill/>
          </p:spPr>
          <p:txBody>
            <a:bodyPr wrap="none" rtlCol="0">
              <a:spAutoFit/>
            </a:bodyPr>
            <a:lstStyle/>
            <a:p>
              <a:r>
                <a:rPr lang="en-US" dirty="0"/>
                <a:t>2</a:t>
              </a:r>
              <a:r>
                <a:rPr lang="en-US" dirty="0" smtClean="0"/>
                <a:t>. Selection of the most similar patches</a:t>
              </a:r>
            </a:p>
            <a:p>
              <a:r>
                <a:rPr lang="en-US" dirty="0" smtClean="0"/>
                <a:t>	(using intensity information)</a:t>
              </a:r>
            </a:p>
          </p:txBody>
        </p:sp>
      </p:grpSp>
      <p:graphicFrame>
        <p:nvGraphicFramePr>
          <p:cNvPr id="40" name="Table 39"/>
          <p:cNvGraphicFramePr>
            <a:graphicFrameLocks noGrp="1"/>
          </p:cNvGraphicFramePr>
          <p:nvPr>
            <p:extLst>
              <p:ext uri="{D42A27DB-BD31-4B8C-83A1-F6EECF244321}">
                <p14:modId xmlns:p14="http://schemas.microsoft.com/office/powerpoint/2010/main" val="1687107470"/>
              </p:ext>
            </p:extLst>
          </p:nvPr>
        </p:nvGraphicFramePr>
        <p:xfrm>
          <a:off x="4920654" y="4080183"/>
          <a:ext cx="3720424" cy="375816"/>
        </p:xfrm>
        <a:graphic>
          <a:graphicData uri="http://schemas.openxmlformats.org/drawingml/2006/table">
            <a:tbl>
              <a:tblPr firstRow="1" bandRow="1">
                <a:tableStyleId>{BC89EF96-8CEA-46FF-86C4-4CE0E7609802}</a:tableStyleId>
              </a:tblPr>
              <a:tblGrid>
                <a:gridCol w="855306"/>
                <a:gridCol w="975360"/>
                <a:gridCol w="716280"/>
                <a:gridCol w="457724"/>
                <a:gridCol w="715754"/>
              </a:tblGrid>
              <a:tr h="375816">
                <a:tc>
                  <a:txBody>
                    <a:bodyPr/>
                    <a:lstStyle/>
                    <a:p>
                      <a:pPr algn="ctr"/>
                      <a:r>
                        <a:rPr lang="es-ES_tradnl" dirty="0" smtClean="0"/>
                        <a:t>0</a:t>
                      </a:r>
                      <a:endParaRPr lang="es-ES_tradnl" dirty="0"/>
                    </a:p>
                  </a:txBody>
                  <a:tcPr>
                    <a:solidFill>
                      <a:schemeClr val="accent2">
                        <a:lumMod val="40000"/>
                        <a:lumOff val="60000"/>
                      </a:schemeClr>
                    </a:solidFill>
                  </a:tcPr>
                </a:tc>
                <a:tc>
                  <a:txBody>
                    <a:bodyPr/>
                    <a:lstStyle/>
                    <a:p>
                      <a:pPr algn="ctr"/>
                      <a:r>
                        <a:rPr lang="es-ES_tradnl" dirty="0" smtClean="0"/>
                        <a:t>0.8</a:t>
                      </a:r>
                      <a:endParaRPr lang="es-ES_tradnl" dirty="0"/>
                    </a:p>
                  </a:txBody>
                  <a:tcPr>
                    <a:solidFill>
                      <a:schemeClr val="accent1">
                        <a:lumMod val="20000"/>
                        <a:lumOff val="80000"/>
                      </a:schemeClr>
                    </a:solidFill>
                  </a:tcPr>
                </a:tc>
                <a:tc>
                  <a:txBody>
                    <a:bodyPr/>
                    <a:lstStyle/>
                    <a:p>
                      <a:pPr algn="ctr"/>
                      <a:r>
                        <a:rPr lang="es-ES_tradnl" dirty="0" smtClean="0"/>
                        <a:t>0</a:t>
                      </a:r>
                      <a:endParaRPr lang="es-ES_tradnl" dirty="0"/>
                    </a:p>
                  </a:txBody>
                  <a:tcPr>
                    <a:solidFill>
                      <a:schemeClr val="accent3">
                        <a:lumMod val="20000"/>
                        <a:lumOff val="80000"/>
                      </a:schemeClr>
                    </a:solidFill>
                  </a:tcPr>
                </a:tc>
                <a:tc>
                  <a:txBody>
                    <a:bodyPr/>
                    <a:lstStyle/>
                    <a:p>
                      <a:pPr algn="ctr"/>
                      <a:r>
                        <a:rPr lang="es-ES_tradnl" dirty="0" smtClean="0"/>
                        <a:t>...</a:t>
                      </a:r>
                      <a:endParaRPr lang="es-ES_tradnl" dirty="0"/>
                    </a:p>
                  </a:txBody>
                  <a:tcPr/>
                </a:tc>
                <a:tc>
                  <a:txBody>
                    <a:bodyPr/>
                    <a:lstStyle/>
                    <a:p>
                      <a:pPr algn="ctr"/>
                      <a:r>
                        <a:rPr lang="es-ES_tradnl" dirty="0" smtClean="0"/>
                        <a:t>0.2</a:t>
                      </a:r>
                      <a:endParaRPr lang="es-ES_tradnl" dirty="0"/>
                    </a:p>
                  </a:txBody>
                  <a:tcPr>
                    <a:solidFill>
                      <a:schemeClr val="accent6">
                        <a:lumMod val="20000"/>
                        <a:lumOff val="80000"/>
                      </a:schemeClr>
                    </a:solidFill>
                  </a:tcPr>
                </a:tc>
              </a:tr>
            </a:tbl>
          </a:graphicData>
        </a:graphic>
      </p:graphicFrame>
      <p:grpSp>
        <p:nvGrpSpPr>
          <p:cNvPr id="2" name="Group 1"/>
          <p:cNvGrpSpPr/>
          <p:nvPr/>
        </p:nvGrpSpPr>
        <p:grpSpPr>
          <a:xfrm>
            <a:off x="2332634" y="3581073"/>
            <a:ext cx="6226599" cy="882208"/>
            <a:chOff x="2332634" y="3581073"/>
            <a:chExt cx="6226599" cy="882208"/>
          </a:xfrm>
        </p:grpSpPr>
        <p:sp>
          <p:nvSpPr>
            <p:cNvPr id="38" name="TextBox 37"/>
            <p:cNvSpPr txBox="1"/>
            <p:nvPr/>
          </p:nvSpPr>
          <p:spPr>
            <a:xfrm>
              <a:off x="2551712" y="4063171"/>
              <a:ext cx="1500283" cy="400110"/>
            </a:xfrm>
            <a:prstGeom prst="rect">
              <a:avLst/>
            </a:prstGeom>
            <a:noFill/>
          </p:spPr>
          <p:txBody>
            <a:bodyPr wrap="none" rtlCol="0">
              <a:spAutoFit/>
            </a:bodyPr>
            <a:lstStyle/>
            <a:p>
              <a:r>
                <a:rPr lang="en-US" dirty="0" smtClean="0"/>
                <a:t>Contribution </a:t>
              </a:r>
              <a:r>
                <a:rPr lang="en-US" sz="2000" i="1" dirty="0" err="1" smtClean="0">
                  <a:latin typeface="Times New Roman" charset="0"/>
                  <a:ea typeface="Times New Roman" charset="0"/>
                  <a:cs typeface="Times New Roman" charset="0"/>
                </a:rPr>
                <a:t>i</a:t>
              </a:r>
              <a:endParaRPr lang="en-US" sz="2000" i="1" dirty="0">
                <a:solidFill>
                  <a:schemeClr val="bg1"/>
                </a:solidFill>
                <a:latin typeface="Times New Roman" charset="0"/>
                <a:ea typeface="Times New Roman" charset="0"/>
                <a:cs typeface="Times New Roman" charset="0"/>
              </a:endParaRPr>
            </a:p>
          </p:txBody>
        </p:sp>
        <p:sp>
          <p:nvSpPr>
            <p:cNvPr id="41" name="Right Brace 40"/>
            <p:cNvSpPr/>
            <p:nvPr/>
          </p:nvSpPr>
          <p:spPr>
            <a:xfrm rot="5400000" flipV="1">
              <a:off x="5256402" y="3371746"/>
              <a:ext cx="119340" cy="537993"/>
            </a:xfrm>
            <a:prstGeom prst="righ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Right Brace 41"/>
            <p:cNvSpPr/>
            <p:nvPr/>
          </p:nvSpPr>
          <p:spPr>
            <a:xfrm rot="5400000" flipV="1">
              <a:off x="7031962" y="3374033"/>
              <a:ext cx="119336" cy="537991"/>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Right Brace 42"/>
            <p:cNvSpPr/>
            <p:nvPr/>
          </p:nvSpPr>
          <p:spPr>
            <a:xfrm rot="5400000" flipV="1">
              <a:off x="6213634" y="3374467"/>
              <a:ext cx="119340" cy="5379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4" name="Right Brace 43"/>
            <p:cNvSpPr/>
            <p:nvPr/>
          </p:nvSpPr>
          <p:spPr>
            <a:xfrm rot="5400000" flipV="1">
              <a:off x="8230570" y="3374033"/>
              <a:ext cx="119336" cy="537991"/>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5" name="TextBox 44"/>
            <p:cNvSpPr txBox="1"/>
            <p:nvPr/>
          </p:nvSpPr>
          <p:spPr>
            <a:xfrm>
              <a:off x="2332634" y="4086979"/>
              <a:ext cx="359394" cy="369332"/>
            </a:xfrm>
            <a:prstGeom prst="rect">
              <a:avLst/>
            </a:prstGeom>
            <a:noFill/>
          </p:spPr>
          <p:txBody>
            <a:bodyPr wrap="none" rtlCol="0">
              <a:spAutoFit/>
            </a:bodyPr>
            <a:lstStyle/>
            <a:p>
              <a:r>
                <a:rPr lang="en-US" smtClean="0"/>
                <a:t>4.</a:t>
              </a:r>
              <a:endParaRPr lang="en-US" dirty="0">
                <a:solidFill>
                  <a:schemeClr val="bg1"/>
                </a:solidFill>
              </a:endParaRPr>
            </a:p>
          </p:txBody>
        </p:sp>
      </p:grpSp>
      <p:sp>
        <p:nvSpPr>
          <p:cNvPr id="3" name="Rectangle 2"/>
          <p:cNvSpPr/>
          <p:nvPr/>
        </p:nvSpPr>
        <p:spPr>
          <a:xfrm>
            <a:off x="4253431" y="243944"/>
            <a:ext cx="407484" cy="461665"/>
          </a:xfrm>
          <a:prstGeom prst="rect">
            <a:avLst/>
          </a:prstGeom>
        </p:spPr>
        <p:txBody>
          <a:bodyPr wrap="none">
            <a:spAutoFit/>
          </a:bodyPr>
          <a:lstStyle/>
          <a:p>
            <a:r>
              <a:rPr lang="en-US" sz="2400" b="1">
                <a:latin typeface="Times New Roman" charset="0"/>
                <a:ea typeface="Times New Roman" charset="0"/>
                <a:cs typeface="Times New Roman" charset="0"/>
              </a:rPr>
              <a:t>D</a:t>
            </a:r>
            <a:endParaRPr lang="en-US" sz="2400"/>
          </a:p>
        </p:txBody>
      </p:sp>
      <p:sp>
        <p:nvSpPr>
          <p:cNvPr id="62" name="Rectangle 61"/>
          <p:cNvSpPr/>
          <p:nvPr/>
        </p:nvSpPr>
        <p:spPr>
          <a:xfrm>
            <a:off x="4262951" y="896412"/>
            <a:ext cx="510076" cy="461665"/>
          </a:xfrm>
          <a:prstGeom prst="rect">
            <a:avLst/>
          </a:prstGeom>
        </p:spPr>
        <p:txBody>
          <a:bodyPr wrap="none">
            <a:spAutoFit/>
          </a:bodyPr>
          <a:lstStyle/>
          <a:p>
            <a:r>
              <a:rPr lang="en-US" sz="2400" b="1" dirty="0" err="1" smtClean="0">
                <a:latin typeface="Times New Roman" charset="0"/>
                <a:ea typeface="Times New Roman" charset="0"/>
                <a:cs typeface="Times New Roman" charset="0"/>
              </a:rPr>
              <a:t>D</a:t>
            </a:r>
            <a:r>
              <a:rPr lang="en-US" sz="2400" baseline="-25000" dirty="0" err="1" smtClean="0">
                <a:latin typeface="Times New Roman" charset="0"/>
                <a:ea typeface="Times New Roman" charset="0"/>
                <a:cs typeface="Times New Roman" charset="0"/>
              </a:rPr>
              <a:t>n</a:t>
            </a:r>
            <a:endParaRPr lang="en-US" sz="2400" baseline="-25000" dirty="0"/>
          </a:p>
        </p:txBody>
      </p:sp>
      <p:sp>
        <p:nvSpPr>
          <p:cNvPr id="68" name="Rectangle 67"/>
          <p:cNvSpPr/>
          <p:nvPr/>
        </p:nvSpPr>
        <p:spPr>
          <a:xfrm>
            <a:off x="4286759" y="1563168"/>
            <a:ext cx="487634" cy="461665"/>
          </a:xfrm>
          <a:prstGeom prst="rect">
            <a:avLst/>
          </a:prstGeom>
        </p:spPr>
        <p:txBody>
          <a:bodyPr wrap="none">
            <a:spAutoFit/>
          </a:bodyPr>
          <a:lstStyle/>
          <a:p>
            <a:r>
              <a:rPr lang="en-US" sz="2400" b="1" dirty="0" smtClean="0">
                <a:latin typeface="Times New Roman" charset="0"/>
                <a:ea typeface="Times New Roman" charset="0"/>
                <a:cs typeface="Times New Roman" charset="0"/>
              </a:rPr>
              <a:t>D</a:t>
            </a:r>
            <a:r>
              <a:rPr lang="en-US" sz="2400" baseline="-25000" dirty="0" smtClean="0">
                <a:latin typeface="Times New Roman" charset="0"/>
                <a:ea typeface="Times New Roman" charset="0"/>
                <a:cs typeface="Times New Roman" charset="0"/>
              </a:rPr>
              <a:t>s</a:t>
            </a:r>
            <a:endParaRPr lang="en-US" sz="2400" baseline="-25000" dirty="0"/>
          </a:p>
        </p:txBody>
      </p:sp>
      <p:sp>
        <p:nvSpPr>
          <p:cNvPr id="70" name="TextBox 69"/>
          <p:cNvSpPr txBox="1"/>
          <p:nvPr/>
        </p:nvSpPr>
        <p:spPr>
          <a:xfrm>
            <a:off x="2888833" y="4720171"/>
            <a:ext cx="929998" cy="400110"/>
          </a:xfrm>
          <a:prstGeom prst="rect">
            <a:avLst/>
          </a:prstGeom>
          <a:noFill/>
        </p:spPr>
        <p:txBody>
          <a:bodyPr wrap="none" rtlCol="0">
            <a:spAutoFit/>
          </a:bodyPr>
          <a:lstStyle/>
          <a:p>
            <a:r>
              <a:rPr lang="en-US" dirty="0" smtClean="0"/>
              <a:t>Patch </a:t>
            </a:r>
            <a:r>
              <a:rPr lang="en-US" sz="2000" b="1" dirty="0" err="1" smtClean="0">
                <a:latin typeface="Times New Roman" charset="0"/>
                <a:ea typeface="Times New Roman" charset="0"/>
                <a:cs typeface="Times New Roman" charset="0"/>
              </a:rPr>
              <a:t>y</a:t>
            </a:r>
            <a:r>
              <a:rPr lang="en-US" sz="2000" i="1" baseline="-25000" dirty="0" err="1" smtClean="0">
                <a:latin typeface="Times New Roman" charset="0"/>
                <a:ea typeface="Times New Roman" charset="0"/>
                <a:cs typeface="Times New Roman" charset="0"/>
              </a:rPr>
              <a:t>i</a:t>
            </a:r>
            <a:endParaRPr lang="en-US" sz="2000" dirty="0"/>
          </a:p>
        </p:txBody>
      </p:sp>
      <p:cxnSp>
        <p:nvCxnSpPr>
          <p:cNvPr id="71" name="Straight Arrow Connector 70"/>
          <p:cNvCxnSpPr/>
          <p:nvPr/>
        </p:nvCxnSpPr>
        <p:spPr>
          <a:xfrm flipV="1">
            <a:off x="1137685" y="4920226"/>
            <a:ext cx="1751148" cy="4557"/>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1473583" y="5297688"/>
            <a:ext cx="1404000" cy="4557"/>
          </a:xfrm>
          <a:prstGeom prst="straightConnector1">
            <a:avLst/>
          </a:prstGeom>
          <a:ln>
            <a:solidFill>
              <a:schemeClr val="bg1">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882209" y="5084603"/>
            <a:ext cx="2018501" cy="400110"/>
          </a:xfrm>
          <a:prstGeom prst="rect">
            <a:avLst/>
          </a:prstGeom>
          <a:noFill/>
        </p:spPr>
        <p:txBody>
          <a:bodyPr wrap="none" rtlCol="0">
            <a:spAutoFit/>
          </a:bodyPr>
          <a:lstStyle/>
          <a:p>
            <a:r>
              <a:rPr lang="en-US" dirty="0" smtClean="0"/>
              <a:t>Neighborhood of </a:t>
            </a:r>
            <a:r>
              <a:rPr lang="en-US" sz="2000" b="1" dirty="0" err="1" smtClean="0">
                <a:latin typeface="Times New Roman" charset="0"/>
                <a:ea typeface="Times New Roman" charset="0"/>
                <a:cs typeface="Times New Roman" charset="0"/>
              </a:rPr>
              <a:t>y</a:t>
            </a:r>
            <a:r>
              <a:rPr lang="en-US" sz="2000" i="1" baseline="-25000" dirty="0" err="1" smtClean="0">
                <a:latin typeface="Times New Roman" charset="0"/>
                <a:ea typeface="Times New Roman" charset="0"/>
                <a:cs typeface="Times New Roman" charset="0"/>
              </a:rPr>
              <a:t>i</a:t>
            </a:r>
            <a:endParaRPr lang="en-US" sz="2000" dirty="0"/>
          </a:p>
        </p:txBody>
      </p:sp>
      <p:sp>
        <p:nvSpPr>
          <p:cNvPr id="6" name="Rectangle 5"/>
          <p:cNvSpPr/>
          <p:nvPr/>
        </p:nvSpPr>
        <p:spPr>
          <a:xfrm>
            <a:off x="4373869" y="2287063"/>
            <a:ext cx="396262" cy="369332"/>
          </a:xfrm>
          <a:prstGeom prst="rect">
            <a:avLst/>
          </a:prstGeom>
        </p:spPr>
        <p:txBody>
          <a:bodyPr wrap="none">
            <a:spAutoFit/>
          </a:bodyPr>
          <a:lstStyle/>
          <a:p>
            <a:r>
              <a:rPr lang="en-US" b="1">
                <a:latin typeface="Times New Roman" charset="0"/>
                <a:ea typeface="Times New Roman" charset="0"/>
                <a:cs typeface="Times New Roman" charset="0"/>
              </a:rPr>
              <a:t>x</a:t>
            </a:r>
            <a:r>
              <a:rPr lang="en-US" i="1" baseline="-25000">
                <a:latin typeface="Times New Roman" charset="0"/>
                <a:ea typeface="Times New Roman" charset="0"/>
                <a:cs typeface="Times New Roman" charset="0"/>
              </a:rPr>
              <a:t>i</a:t>
            </a:r>
            <a:r>
              <a:rPr lang="en-US"/>
              <a:t> </a:t>
            </a:r>
          </a:p>
        </p:txBody>
      </p:sp>
      <p:sp>
        <p:nvSpPr>
          <p:cNvPr id="69" name="Rectangle 68"/>
          <p:cNvSpPr/>
          <p:nvPr/>
        </p:nvSpPr>
        <p:spPr>
          <a:xfrm>
            <a:off x="4383389" y="4053971"/>
            <a:ext cx="370614" cy="369332"/>
          </a:xfrm>
          <a:prstGeom prst="rect">
            <a:avLst/>
          </a:prstGeom>
        </p:spPr>
        <p:txBody>
          <a:bodyPr wrap="none">
            <a:spAutoFit/>
          </a:bodyPr>
          <a:lstStyle/>
          <a:p>
            <a:r>
              <a:rPr lang="en-US" b="1" smtClean="0">
                <a:latin typeface="Times New Roman" charset="0"/>
                <a:ea typeface="Times New Roman" charset="0"/>
                <a:cs typeface="Times New Roman" charset="0"/>
              </a:rPr>
              <a:t>s</a:t>
            </a:r>
            <a:r>
              <a:rPr lang="en-US" i="1" baseline="-25000" smtClean="0">
                <a:latin typeface="Times New Roman" charset="0"/>
                <a:ea typeface="Times New Roman" charset="0"/>
                <a:cs typeface="Times New Roman" charset="0"/>
              </a:rPr>
              <a:t>i</a:t>
            </a:r>
            <a:r>
              <a:rPr lang="en-US" dirty="0" smtClean="0"/>
              <a:t> </a:t>
            </a:r>
            <a:endParaRPr lang="en-US" dirty="0"/>
          </a:p>
        </p:txBody>
      </p:sp>
    </p:spTree>
    <p:extLst>
      <p:ext uri="{BB962C8B-B14F-4D97-AF65-F5344CB8AC3E}">
        <p14:creationId xmlns:p14="http://schemas.microsoft.com/office/powerpoint/2010/main" val="870978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3676259"/>
            <a:ext cx="1938528" cy="2819677"/>
          </a:xfrm>
          <a:prstGeom prst="rect">
            <a:avLst/>
          </a:prstGeom>
        </p:spPr>
      </p:pic>
      <p:sp>
        <p:nvSpPr>
          <p:cNvPr id="88" name="TextBox 87"/>
          <p:cNvSpPr txBox="1"/>
          <p:nvPr/>
        </p:nvSpPr>
        <p:spPr>
          <a:xfrm>
            <a:off x="776954" y="6464312"/>
            <a:ext cx="762645" cy="369332"/>
          </a:xfrm>
          <a:prstGeom prst="rect">
            <a:avLst/>
          </a:prstGeom>
          <a:noFill/>
        </p:spPr>
        <p:txBody>
          <a:bodyPr wrap="none" rtlCol="0">
            <a:spAutoFit/>
          </a:bodyPr>
          <a:lstStyle/>
          <a:p>
            <a:r>
              <a:rPr lang="en-US" dirty="0" smtClean="0"/>
              <a:t>Query</a:t>
            </a:r>
            <a:endParaRPr lang="en-US" dirty="0"/>
          </a:p>
        </p:txBody>
      </p:sp>
      <p:sp>
        <p:nvSpPr>
          <p:cNvPr id="91" name="Rectangle 90"/>
          <p:cNvSpPr/>
          <p:nvPr/>
        </p:nvSpPr>
        <p:spPr>
          <a:xfrm>
            <a:off x="499955" y="394224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46905" y="394497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206827" y="394225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5" name="Rectangle 94"/>
          <p:cNvSpPr/>
          <p:nvPr/>
        </p:nvSpPr>
        <p:spPr>
          <a:xfrm>
            <a:off x="1586208" y="394497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503200" y="429568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7" name="Rectangle 96"/>
          <p:cNvSpPr/>
          <p:nvPr/>
        </p:nvSpPr>
        <p:spPr>
          <a:xfrm>
            <a:off x="850150" y="429841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8" name="Rectangle 97"/>
          <p:cNvSpPr/>
          <p:nvPr/>
        </p:nvSpPr>
        <p:spPr>
          <a:xfrm>
            <a:off x="1210072" y="429568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9" name="Rectangle 98"/>
          <p:cNvSpPr/>
          <p:nvPr/>
        </p:nvSpPr>
        <p:spPr>
          <a:xfrm>
            <a:off x="1589453" y="429841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0" name="Rectangle 99"/>
          <p:cNvSpPr/>
          <p:nvPr/>
        </p:nvSpPr>
        <p:spPr>
          <a:xfrm>
            <a:off x="503200" y="4671817"/>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1" name="Rectangle 100"/>
          <p:cNvSpPr/>
          <p:nvPr/>
        </p:nvSpPr>
        <p:spPr>
          <a:xfrm>
            <a:off x="850150" y="467454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2" name="Rectangle 101"/>
          <p:cNvSpPr/>
          <p:nvPr/>
        </p:nvSpPr>
        <p:spPr>
          <a:xfrm>
            <a:off x="1210072" y="4671822"/>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3" name="Rectangle 102"/>
          <p:cNvSpPr/>
          <p:nvPr/>
        </p:nvSpPr>
        <p:spPr>
          <a:xfrm>
            <a:off x="1589453" y="467454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4" name="Rectangle 103"/>
          <p:cNvSpPr/>
          <p:nvPr/>
        </p:nvSpPr>
        <p:spPr>
          <a:xfrm>
            <a:off x="503200" y="503497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5" name="Rectangle 104"/>
          <p:cNvSpPr/>
          <p:nvPr/>
        </p:nvSpPr>
        <p:spPr>
          <a:xfrm>
            <a:off x="850150" y="503770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6" name="Rectangle 105"/>
          <p:cNvSpPr/>
          <p:nvPr/>
        </p:nvSpPr>
        <p:spPr>
          <a:xfrm>
            <a:off x="1210072" y="503497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7" name="Rectangle 106"/>
          <p:cNvSpPr/>
          <p:nvPr/>
        </p:nvSpPr>
        <p:spPr>
          <a:xfrm>
            <a:off x="1589453" y="5037701"/>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8" name="Rectangle 107"/>
          <p:cNvSpPr/>
          <p:nvPr/>
        </p:nvSpPr>
        <p:spPr>
          <a:xfrm>
            <a:off x="503197" y="5378695"/>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9" name="Rectangle 108"/>
          <p:cNvSpPr/>
          <p:nvPr/>
        </p:nvSpPr>
        <p:spPr>
          <a:xfrm>
            <a:off x="850147" y="538142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0" name="Rectangle 109"/>
          <p:cNvSpPr/>
          <p:nvPr/>
        </p:nvSpPr>
        <p:spPr>
          <a:xfrm>
            <a:off x="1210069" y="5378700"/>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1" name="Rectangle 110"/>
          <p:cNvSpPr/>
          <p:nvPr/>
        </p:nvSpPr>
        <p:spPr>
          <a:xfrm>
            <a:off x="1589450" y="5381426"/>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2" name="Rectangle 111"/>
          <p:cNvSpPr/>
          <p:nvPr/>
        </p:nvSpPr>
        <p:spPr>
          <a:xfrm>
            <a:off x="503197" y="5748347"/>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3" name="Rectangle 112"/>
          <p:cNvSpPr/>
          <p:nvPr/>
        </p:nvSpPr>
        <p:spPr>
          <a:xfrm>
            <a:off x="850147" y="575107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4" name="Rectangle 113"/>
          <p:cNvSpPr/>
          <p:nvPr/>
        </p:nvSpPr>
        <p:spPr>
          <a:xfrm>
            <a:off x="1210069" y="5748352"/>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5" name="Rectangle 114"/>
          <p:cNvSpPr/>
          <p:nvPr/>
        </p:nvSpPr>
        <p:spPr>
          <a:xfrm>
            <a:off x="1589450" y="5751078"/>
            <a:ext cx="518615" cy="50496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aphicFrame>
        <p:nvGraphicFramePr>
          <p:cNvPr id="34" name="Table 33"/>
          <p:cNvGraphicFramePr>
            <a:graphicFrameLocks noGrp="1"/>
          </p:cNvGraphicFramePr>
          <p:nvPr>
            <p:extLst>
              <p:ext uri="{D42A27DB-BD31-4B8C-83A1-F6EECF244321}">
                <p14:modId xmlns:p14="http://schemas.microsoft.com/office/powerpoint/2010/main" val="608149056"/>
              </p:ext>
            </p:extLst>
          </p:nvPr>
        </p:nvGraphicFramePr>
        <p:xfrm>
          <a:off x="5144277" y="793517"/>
          <a:ext cx="3103984" cy="5120640"/>
        </p:xfrm>
        <a:graphic>
          <a:graphicData uri="http://schemas.openxmlformats.org/drawingml/2006/table">
            <a:tbl>
              <a:tblPr firstRow="1" bandRow="1">
                <a:tableStyleId>{B301B821-A1FF-4177-AEE7-76D212191A09}</a:tableStyleId>
              </a:tblPr>
              <a:tblGrid>
                <a:gridCol w="620797"/>
                <a:gridCol w="620797"/>
                <a:gridCol w="620797"/>
                <a:gridCol w="644433"/>
                <a:gridCol w="597160"/>
              </a:tblGrid>
              <a:tr h="0">
                <a:tc>
                  <a:txBody>
                    <a:bodyPr/>
                    <a:lstStyle/>
                    <a:p>
                      <a:pPr algn="ctr"/>
                      <a:r>
                        <a:rPr lang="es-ES_tradnl" dirty="0" smtClean="0"/>
                        <a:t>1</a:t>
                      </a:r>
                      <a:endParaRPr lang="es-ES_tradnl" b="0" dirty="0"/>
                    </a:p>
                  </a:txBody>
                  <a:tcPr/>
                </a:tc>
                <a:tc>
                  <a:txBody>
                    <a:bodyPr/>
                    <a:lstStyle/>
                    <a:p>
                      <a:pPr algn="ctr"/>
                      <a:r>
                        <a:rPr lang="es-ES_tradnl" dirty="0" smtClean="0"/>
                        <a:t>2</a:t>
                      </a:r>
                      <a:endParaRPr lang="es-ES_tradnl" b="0" dirty="0"/>
                    </a:p>
                  </a:txBody>
                  <a:tcPr/>
                </a:tc>
                <a:tc>
                  <a:txBody>
                    <a:bodyPr/>
                    <a:lstStyle/>
                    <a:p>
                      <a:pPr algn="ctr"/>
                      <a:r>
                        <a:rPr lang="es-ES_tradnl" dirty="0" smtClean="0"/>
                        <a:t>3</a:t>
                      </a:r>
                      <a:endParaRPr lang="es-ES_tradnl" b="0" dirty="0"/>
                    </a:p>
                  </a:txBody>
                  <a:tcPr/>
                </a:tc>
                <a:tc>
                  <a:txBody>
                    <a:bodyPr/>
                    <a:lstStyle/>
                    <a:p>
                      <a:pPr algn="ctr"/>
                      <a:endParaRPr lang="es-ES_tradnl" b="0" dirty="0"/>
                    </a:p>
                  </a:txBody>
                  <a:tcPr/>
                </a:tc>
                <a:tc>
                  <a:txBody>
                    <a:bodyPr/>
                    <a:lstStyle/>
                    <a:p>
                      <a:pPr algn="ctr"/>
                      <a:r>
                        <a:rPr lang="es-ES_tradnl" dirty="0" smtClean="0"/>
                        <a:t>N</a:t>
                      </a:r>
                      <a:endParaRPr lang="es-ES_tradnl" b="0" dirty="0"/>
                    </a:p>
                  </a:txBody>
                  <a:tcPr/>
                </a:tc>
              </a:tr>
              <a:tr h="0">
                <a:tc>
                  <a:txBody>
                    <a:bodyPr/>
                    <a:lstStyle/>
                    <a:p>
                      <a:pPr algn="ctr"/>
                      <a:r>
                        <a:rPr lang="es-ES_tradnl" dirty="0" smtClean="0"/>
                        <a:t>0.1</a:t>
                      </a:r>
                      <a:endParaRPr lang="es-ES_tradnl" dirty="0"/>
                    </a:p>
                  </a:txBody>
                  <a:tcPr/>
                </a:tc>
                <a:tc>
                  <a:txBody>
                    <a:bodyPr/>
                    <a:lstStyle/>
                    <a:p>
                      <a:pPr algn="ctr"/>
                      <a:r>
                        <a:rPr lang="es-ES_tradnl" dirty="0" smtClean="0"/>
                        <a:t>0.5</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0.2</a:t>
                      </a:r>
                      <a:endParaRPr lang="es-ES_tradnl" dirty="0"/>
                    </a:p>
                  </a:txBody>
                  <a:tcPr/>
                </a:tc>
              </a:tr>
              <a:tr h="0">
                <a:tc>
                  <a:txBody>
                    <a:bodyPr/>
                    <a:lstStyle/>
                    <a:p>
                      <a:pPr algn="ctr"/>
                      <a:r>
                        <a:rPr lang="es-ES_tradnl" dirty="0" smtClean="0"/>
                        <a:t>0</a:t>
                      </a:r>
                      <a:endParaRPr lang="es-ES_tradnl" dirty="0"/>
                    </a:p>
                  </a:txBody>
                  <a:tcPr/>
                </a:tc>
                <a:tc>
                  <a:txBody>
                    <a:bodyPr/>
                    <a:lstStyle/>
                    <a:p>
                      <a:pPr algn="ctr"/>
                      <a:r>
                        <a:rPr lang="es-ES_tradnl" dirty="0" smtClean="0"/>
                        <a:t>0.3</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0.1</a:t>
                      </a:r>
                      <a:endParaRPr lang="es-ES_tradnl" dirty="0"/>
                    </a:p>
                  </a:txBody>
                  <a:tcPr/>
                </a:tc>
              </a:tr>
              <a:tr h="0">
                <a:tc>
                  <a:txBody>
                    <a:bodyPr/>
                    <a:lstStyle/>
                    <a:p>
                      <a:pPr algn="ctr"/>
                      <a:r>
                        <a:rPr lang="es-ES_tradnl" dirty="0" smtClean="0"/>
                        <a:t>0.2</a:t>
                      </a:r>
                      <a:endParaRPr lang="es-ES_tradnl" dirty="0"/>
                    </a:p>
                  </a:txBody>
                  <a:tcPr/>
                </a:tc>
                <a:tc>
                  <a:txBody>
                    <a:bodyPr/>
                    <a:lstStyle/>
                    <a:p>
                      <a:pPr algn="ctr"/>
                      <a:r>
                        <a:rPr lang="es-ES_tradnl" dirty="0" smtClean="0"/>
                        <a:t>0.4</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a:t>
                      </a:r>
                      <a:endParaRPr lang="es-ES_tradnl" dirty="0"/>
                    </a:p>
                  </a:txBody>
                  <a:tcPr/>
                </a:tc>
              </a:tr>
              <a:tr h="0">
                <a:tc>
                  <a:txBody>
                    <a:bodyPr/>
                    <a:lstStyle/>
                    <a:p>
                      <a:pPr algn="ctr"/>
                      <a:r>
                        <a:rPr lang="es-ES_tradnl" dirty="0" smtClean="0"/>
                        <a:t>0.1</a:t>
                      </a:r>
                      <a:endParaRPr lang="es-ES_tradnl" dirty="0"/>
                    </a:p>
                  </a:txBody>
                  <a:tcPr/>
                </a:tc>
                <a:tc>
                  <a:txBody>
                    <a:bodyPr/>
                    <a:lstStyle/>
                    <a:p>
                      <a:pPr algn="ctr"/>
                      <a:r>
                        <a:rPr lang="es-ES_tradnl" dirty="0" smtClean="0"/>
                        <a:t>0.6</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0.2</a:t>
                      </a:r>
                      <a:endParaRPr lang="es-ES_tradnl" dirty="0"/>
                    </a:p>
                  </a:txBody>
                  <a:tcPr/>
                </a:tc>
              </a:tr>
              <a:tr h="0">
                <a:tc>
                  <a:txBody>
                    <a:bodyPr/>
                    <a:lstStyle/>
                    <a:p>
                      <a:pPr algn="ctr"/>
                      <a:r>
                        <a:rPr lang="es-ES_tradnl" dirty="0" smtClean="0"/>
                        <a:t>0</a:t>
                      </a:r>
                      <a:endParaRPr lang="es-ES_tradnl" dirty="0"/>
                    </a:p>
                  </a:txBody>
                  <a:tcPr/>
                </a:tc>
                <a:tc>
                  <a:txBody>
                    <a:bodyPr/>
                    <a:lstStyle/>
                    <a:p>
                      <a:pPr algn="ctr"/>
                      <a:r>
                        <a:rPr lang="es-ES_tradnl" dirty="0" smtClean="0"/>
                        <a:t>0.3</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a:t>
                      </a:r>
                    </a:p>
                  </a:txBody>
                  <a:tcPr/>
                </a:tc>
              </a:tr>
              <a:tr h="0">
                <a:tc>
                  <a:txBody>
                    <a:bodyPr/>
                    <a:lstStyle/>
                    <a:p>
                      <a:pPr algn="ctr"/>
                      <a:r>
                        <a:rPr lang="es-ES_tradnl" dirty="0" smtClean="0"/>
                        <a:t>0.2</a:t>
                      </a:r>
                      <a:endParaRPr lang="es-ES_tradnl" dirty="0"/>
                    </a:p>
                  </a:txBody>
                  <a:tcPr/>
                </a:tc>
                <a:tc>
                  <a:txBody>
                    <a:bodyPr/>
                    <a:lstStyle/>
                    <a:p>
                      <a:pPr algn="ctr"/>
                      <a:r>
                        <a:rPr lang="es-ES_tradnl" dirty="0" smtClean="0"/>
                        <a:t>0</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a:t>
                      </a:r>
                      <a:endParaRPr lang="es-ES_tradnl" dirty="0"/>
                    </a:p>
                  </a:txBody>
                  <a:tcPr/>
                </a:tc>
              </a:tr>
              <a:tr h="0">
                <a:tc>
                  <a:txBody>
                    <a:bodyPr/>
                    <a:lstStyle/>
                    <a:p>
                      <a:pPr algn="ctr"/>
                      <a:r>
                        <a:rPr lang="es-ES_tradnl" dirty="0" smtClean="0"/>
                        <a:t>0</a:t>
                      </a:r>
                    </a:p>
                  </a:txBody>
                  <a:tcPr/>
                </a:tc>
                <a:tc>
                  <a:txBody>
                    <a:bodyPr/>
                    <a:lstStyle/>
                    <a:p>
                      <a:pPr algn="ctr"/>
                      <a:r>
                        <a:rPr lang="es-ES_tradnl" dirty="0" smtClean="0"/>
                        <a:t>0</a:t>
                      </a:r>
                      <a:endParaRPr lang="es-ES_tradnl" dirty="0"/>
                    </a:p>
                  </a:txBody>
                  <a:tcPr/>
                </a:tc>
                <a:tc>
                  <a:txBody>
                    <a:bodyPr/>
                    <a:lstStyle/>
                    <a:p>
                      <a:pPr algn="ctr"/>
                      <a:r>
                        <a:rPr lang="es-ES_tradnl" dirty="0" smtClean="0"/>
                        <a:t>0.1</a:t>
                      </a:r>
                      <a:endParaRPr lang="es-ES_tradnl" dirty="0"/>
                    </a:p>
                  </a:txBody>
                  <a:tcPr/>
                </a:tc>
                <a:tc>
                  <a:txBody>
                    <a:bodyPr/>
                    <a:lstStyle/>
                    <a:p>
                      <a:pPr algn="ctr"/>
                      <a:endParaRPr lang="es-ES_tradnl" dirty="0"/>
                    </a:p>
                  </a:txBody>
                  <a:tcPr/>
                </a:tc>
                <a:tc>
                  <a:txBody>
                    <a:bodyPr/>
                    <a:lstStyle/>
                    <a:p>
                      <a:pPr algn="ctr"/>
                      <a:r>
                        <a:rPr lang="es-ES_tradnl" dirty="0" smtClean="0"/>
                        <a:t>0</a:t>
                      </a:r>
                      <a:endParaRPr lang="es-ES_tradnl" dirty="0"/>
                    </a:p>
                  </a:txBody>
                  <a:tcPr/>
                </a:tc>
              </a:tr>
              <a:tr h="0">
                <a:tc>
                  <a:txBody>
                    <a:bodyPr/>
                    <a:lstStyle/>
                    <a:p>
                      <a:pPr algn="ctr"/>
                      <a:r>
                        <a:rPr lang="es-ES_tradnl" dirty="0" smtClean="0"/>
                        <a:t>0</a:t>
                      </a:r>
                      <a:endParaRPr lang="es-ES_tradnl" dirty="0"/>
                    </a:p>
                  </a:txBody>
                  <a:tcPr/>
                </a:tc>
                <a:tc>
                  <a:txBody>
                    <a:bodyPr/>
                    <a:lstStyle/>
                    <a:p>
                      <a:pPr algn="ctr"/>
                      <a:r>
                        <a:rPr lang="es-ES_tradnl" dirty="0" smtClean="0"/>
                        <a:t>0.1</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a:t>
                      </a:r>
                      <a:endParaRPr lang="es-ES_tradnl" dirty="0"/>
                    </a:p>
                  </a:txBody>
                  <a:tcPr/>
                </a:tc>
              </a:tr>
              <a:tr h="0">
                <a:tc>
                  <a:txBody>
                    <a:bodyPr/>
                    <a:lstStyle/>
                    <a:p>
                      <a:pPr algn="ctr"/>
                      <a:r>
                        <a:rPr lang="es-ES_tradnl" dirty="0" smtClean="0"/>
                        <a:t>0</a:t>
                      </a:r>
                      <a:endParaRPr lang="es-ES_tradnl" dirty="0"/>
                    </a:p>
                  </a:txBody>
                  <a:tcPr/>
                </a:tc>
                <a:tc>
                  <a:txBody>
                    <a:bodyPr/>
                    <a:lstStyle/>
                    <a:p>
                      <a:pPr algn="ctr"/>
                      <a:r>
                        <a:rPr lang="es-ES_tradnl" dirty="0" smtClean="0"/>
                        <a:t>0.4</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a:t>
                      </a:r>
                      <a:endParaRPr lang="es-ES_tradnl" dirty="0"/>
                    </a:p>
                  </a:txBody>
                  <a:tcPr/>
                </a:tc>
              </a:tr>
              <a:tr h="0">
                <a:tc>
                  <a:txBody>
                    <a:bodyPr/>
                    <a:lstStyle/>
                    <a:p>
                      <a:pPr algn="ctr"/>
                      <a:r>
                        <a:rPr lang="es-ES_tradnl" dirty="0" smtClean="0"/>
                        <a:t>0</a:t>
                      </a:r>
                      <a:endParaRPr lang="es-ES_tradnl" dirty="0"/>
                    </a:p>
                  </a:txBody>
                  <a:tcPr/>
                </a:tc>
                <a:tc>
                  <a:txBody>
                    <a:bodyPr/>
                    <a:lstStyle/>
                    <a:p>
                      <a:pPr algn="ctr"/>
                      <a:r>
                        <a:rPr lang="es-ES_tradnl" dirty="0" smtClean="0"/>
                        <a:t>0.5</a:t>
                      </a:r>
                      <a:endParaRPr lang="es-ES_tradnl" dirty="0"/>
                    </a:p>
                  </a:txBody>
                  <a:tcPr/>
                </a:tc>
                <a:tc>
                  <a:txBody>
                    <a:bodyPr/>
                    <a:lstStyle/>
                    <a:p>
                      <a:pPr algn="ctr"/>
                      <a:r>
                        <a:rPr lang="es-ES_tradnl" dirty="0" smtClean="0"/>
                        <a:t>0.2</a:t>
                      </a:r>
                      <a:endParaRPr lang="es-ES_tradnl" dirty="0"/>
                    </a:p>
                  </a:txBody>
                  <a:tcPr/>
                </a:tc>
                <a:tc>
                  <a:txBody>
                    <a:bodyPr/>
                    <a:lstStyle/>
                    <a:p>
                      <a:pPr algn="ctr"/>
                      <a:endParaRPr lang="es-ES_tradnl" dirty="0"/>
                    </a:p>
                  </a:txBody>
                  <a:tcPr/>
                </a:tc>
                <a:tc>
                  <a:txBody>
                    <a:bodyPr/>
                    <a:lstStyle/>
                    <a:p>
                      <a:pPr algn="ctr"/>
                      <a:r>
                        <a:rPr lang="es-ES_tradnl" dirty="0" smtClean="0"/>
                        <a:t>0.1</a:t>
                      </a:r>
                      <a:endParaRPr lang="es-ES_tradnl" dirty="0"/>
                    </a:p>
                  </a:txBody>
                  <a:tcPr/>
                </a:tc>
              </a:tr>
              <a:tr h="0">
                <a:tc>
                  <a:txBody>
                    <a:bodyPr/>
                    <a:lstStyle/>
                    <a:p>
                      <a:pPr algn="ctr"/>
                      <a:r>
                        <a:rPr lang="es-ES_tradnl" dirty="0" smtClean="0"/>
                        <a:t>0</a:t>
                      </a:r>
                      <a:endParaRPr lang="es-ES_tradnl" dirty="0"/>
                    </a:p>
                  </a:txBody>
                  <a:tcPr/>
                </a:tc>
                <a:tc>
                  <a:txBody>
                    <a:bodyPr/>
                    <a:lstStyle/>
                    <a:p>
                      <a:pPr algn="ctr"/>
                      <a:r>
                        <a:rPr lang="es-ES_tradnl" dirty="0" smtClean="0"/>
                        <a:t>0.6</a:t>
                      </a:r>
                      <a:endParaRPr lang="es-ES_tradnl" dirty="0"/>
                    </a:p>
                  </a:txBody>
                  <a:tcPr/>
                </a:tc>
                <a:tc>
                  <a:txBody>
                    <a:bodyPr/>
                    <a:lstStyle/>
                    <a:p>
                      <a:pPr algn="ctr"/>
                      <a:r>
                        <a:rPr lang="es-ES_tradnl" dirty="0" smtClean="0"/>
                        <a:t>0.2</a:t>
                      </a:r>
                      <a:endParaRPr lang="es-ES_tradnl" dirty="0"/>
                    </a:p>
                  </a:txBody>
                  <a:tcPr/>
                </a:tc>
                <a:tc>
                  <a:txBody>
                    <a:bodyPr/>
                    <a:lstStyle/>
                    <a:p>
                      <a:pPr algn="ctr"/>
                      <a:endParaRPr lang="es-ES_tradnl" dirty="0"/>
                    </a:p>
                  </a:txBody>
                  <a:tcPr/>
                </a:tc>
                <a:tc>
                  <a:txBody>
                    <a:bodyPr/>
                    <a:lstStyle/>
                    <a:p>
                      <a:pPr algn="ctr"/>
                      <a:r>
                        <a:rPr lang="es-ES_tradnl" dirty="0" smtClean="0"/>
                        <a:t>0.1</a:t>
                      </a:r>
                      <a:endParaRPr lang="es-ES_tradnl" dirty="0"/>
                    </a:p>
                  </a:txBody>
                  <a:tcPr/>
                </a:tc>
              </a:tr>
              <a:tr h="0">
                <a:tc>
                  <a:txBody>
                    <a:bodyPr/>
                    <a:lstStyle/>
                    <a:p>
                      <a:pPr algn="ctr"/>
                      <a:r>
                        <a:rPr lang="es-ES_tradnl" dirty="0" smtClean="0"/>
                        <a:t>:</a:t>
                      </a:r>
                      <a:endParaRPr lang="es-ES_tradnl" dirty="0"/>
                    </a:p>
                  </a:txBody>
                  <a:tcPr/>
                </a:tc>
                <a:tc>
                  <a:txBody>
                    <a:bodyPr/>
                    <a:lstStyle/>
                    <a:p>
                      <a:pPr algn="ctr"/>
                      <a:r>
                        <a:rPr lang="es-ES_tradnl" dirty="0" smtClean="0"/>
                        <a:t>:</a:t>
                      </a:r>
                      <a:endParaRPr lang="es-ES_tradnl" dirty="0"/>
                    </a:p>
                  </a:txBody>
                  <a:tcPr/>
                </a:tc>
                <a:tc>
                  <a:txBody>
                    <a:bodyPr/>
                    <a:lstStyle/>
                    <a:p>
                      <a:pPr algn="ctr"/>
                      <a:r>
                        <a:rPr lang="es-ES_tradnl" dirty="0" smtClean="0"/>
                        <a:t>:</a:t>
                      </a:r>
                      <a:endParaRPr lang="es-ES_tradnl" dirty="0"/>
                    </a:p>
                  </a:txBody>
                  <a:tcPr/>
                </a:tc>
                <a:tc>
                  <a:txBody>
                    <a:bodyPr/>
                    <a:lstStyle/>
                    <a:p>
                      <a:pPr algn="ctr"/>
                      <a:endParaRPr lang="es-ES_tradnl" dirty="0"/>
                    </a:p>
                  </a:txBody>
                  <a:tcPr/>
                </a:tc>
                <a:tc>
                  <a:txBody>
                    <a:bodyPr/>
                    <a:lstStyle/>
                    <a:p>
                      <a:pPr algn="ctr"/>
                      <a:r>
                        <a:rPr lang="es-ES_tradnl" dirty="0" smtClean="0"/>
                        <a:t>:</a:t>
                      </a:r>
                      <a:endParaRPr lang="es-ES_tradnl" dirty="0"/>
                    </a:p>
                  </a:txBody>
                  <a:tcPr/>
                </a:tc>
              </a:tr>
              <a:tr h="0">
                <a:tc>
                  <a:txBody>
                    <a:bodyPr/>
                    <a:lstStyle/>
                    <a:p>
                      <a:pPr algn="ctr"/>
                      <a:r>
                        <a:rPr lang="es-ES_tradnl" dirty="0" smtClean="0"/>
                        <a:t>0.1</a:t>
                      </a:r>
                      <a:endParaRPr lang="es-ES_tradnl" dirty="0"/>
                    </a:p>
                  </a:txBody>
                  <a:tcPr/>
                </a:tc>
                <a:tc>
                  <a:txBody>
                    <a:bodyPr/>
                    <a:lstStyle/>
                    <a:p>
                      <a:pPr algn="ctr"/>
                      <a:r>
                        <a:rPr lang="es-ES_tradnl" dirty="0" smtClean="0"/>
                        <a:t>0.7</a:t>
                      </a:r>
                      <a:endParaRPr lang="es-ES_tradnl" dirty="0"/>
                    </a:p>
                  </a:txBody>
                  <a:tcPr/>
                </a:tc>
                <a:tc>
                  <a:txBody>
                    <a:bodyPr/>
                    <a:lstStyle/>
                    <a:p>
                      <a:pPr algn="ctr"/>
                      <a:r>
                        <a:rPr lang="es-ES_tradnl" dirty="0" smtClean="0"/>
                        <a:t>0</a:t>
                      </a:r>
                      <a:endParaRPr lang="es-ES_tradnl" dirty="0"/>
                    </a:p>
                  </a:txBody>
                  <a:tcPr/>
                </a:tc>
                <a:tc>
                  <a:txBody>
                    <a:bodyPr/>
                    <a:lstStyle/>
                    <a:p>
                      <a:pPr algn="ctr"/>
                      <a:endParaRPr lang="es-ES_tradnl" dirty="0"/>
                    </a:p>
                  </a:txBody>
                  <a:tcPr/>
                </a:tc>
                <a:tc>
                  <a:txBody>
                    <a:bodyPr/>
                    <a:lstStyle/>
                    <a:p>
                      <a:pPr algn="ctr"/>
                      <a:r>
                        <a:rPr lang="es-ES_tradnl" dirty="0" smtClean="0"/>
                        <a:t>0.2</a:t>
                      </a:r>
                      <a:endParaRPr lang="es-ES_tradnl" dirty="0"/>
                    </a:p>
                  </a:txBody>
                  <a:tcPr/>
                </a:tc>
              </a:tr>
            </a:tbl>
          </a:graphicData>
        </a:graphic>
      </p:graphicFrame>
      <p:sp>
        <p:nvSpPr>
          <p:cNvPr id="35" name="TextBox 34"/>
          <p:cNvSpPr txBox="1"/>
          <p:nvPr/>
        </p:nvSpPr>
        <p:spPr>
          <a:xfrm>
            <a:off x="2304663" y="811755"/>
            <a:ext cx="2765052" cy="369332"/>
          </a:xfrm>
          <a:prstGeom prst="rect">
            <a:avLst/>
          </a:prstGeom>
          <a:noFill/>
        </p:spPr>
        <p:txBody>
          <a:bodyPr wrap="none" rtlCol="0">
            <a:spAutoFit/>
          </a:bodyPr>
          <a:lstStyle/>
          <a:p>
            <a:r>
              <a:rPr lang="en-US" dirty="0" smtClean="0"/>
              <a:t>Contribution of each patch:</a:t>
            </a:r>
            <a:endParaRPr lang="en-US" dirty="0"/>
          </a:p>
        </p:txBody>
      </p:sp>
      <p:graphicFrame>
        <p:nvGraphicFramePr>
          <p:cNvPr id="36" name="Table 35"/>
          <p:cNvGraphicFramePr>
            <a:graphicFrameLocks noGrp="1"/>
          </p:cNvGraphicFramePr>
          <p:nvPr>
            <p:extLst>
              <p:ext uri="{D42A27DB-BD31-4B8C-83A1-F6EECF244321}">
                <p14:modId xmlns:p14="http://schemas.microsoft.com/office/powerpoint/2010/main" val="1183446961"/>
              </p:ext>
            </p:extLst>
          </p:nvPr>
        </p:nvGraphicFramePr>
        <p:xfrm>
          <a:off x="5144277" y="6174275"/>
          <a:ext cx="3103984" cy="375816"/>
        </p:xfrm>
        <a:graphic>
          <a:graphicData uri="http://schemas.openxmlformats.org/drawingml/2006/table">
            <a:tbl>
              <a:tblPr firstRow="1" bandRow="1">
                <a:tableStyleId>{BC89EF96-8CEA-46FF-86C4-4CE0E7609802}</a:tableStyleId>
              </a:tblPr>
              <a:tblGrid>
                <a:gridCol w="620797"/>
                <a:gridCol w="620797"/>
                <a:gridCol w="620797"/>
                <a:gridCol w="644433"/>
                <a:gridCol w="597160"/>
              </a:tblGrid>
              <a:tr h="375816">
                <a:tc>
                  <a:txBody>
                    <a:bodyPr/>
                    <a:lstStyle/>
                    <a:p>
                      <a:pPr algn="ctr"/>
                      <a:r>
                        <a:rPr lang="es-ES_tradnl" dirty="0" smtClean="0"/>
                        <a:t>1.1</a:t>
                      </a:r>
                      <a:endParaRPr lang="es-ES_tradnl" dirty="0"/>
                    </a:p>
                  </a:txBody>
                  <a:tcPr/>
                </a:tc>
                <a:tc>
                  <a:txBody>
                    <a:bodyPr/>
                    <a:lstStyle/>
                    <a:p>
                      <a:pPr algn="ctr"/>
                      <a:r>
                        <a:rPr lang="es-ES_tradnl" dirty="0" smtClean="0"/>
                        <a:t>14.1</a:t>
                      </a:r>
                      <a:endParaRPr lang="es-ES_tradnl" dirty="0"/>
                    </a:p>
                  </a:txBody>
                  <a:tcPr/>
                </a:tc>
                <a:tc>
                  <a:txBody>
                    <a:bodyPr/>
                    <a:lstStyle/>
                    <a:p>
                      <a:pPr algn="ctr"/>
                      <a:r>
                        <a:rPr lang="es-ES_tradnl" dirty="0" smtClean="0"/>
                        <a:t>0.7</a:t>
                      </a:r>
                      <a:endParaRPr lang="es-ES_tradnl" dirty="0"/>
                    </a:p>
                  </a:txBody>
                  <a:tcPr/>
                </a:tc>
                <a:tc>
                  <a:txBody>
                    <a:bodyPr/>
                    <a:lstStyle/>
                    <a:p>
                      <a:pPr algn="ctr"/>
                      <a:endParaRPr lang="es-ES_tradnl" dirty="0"/>
                    </a:p>
                  </a:txBody>
                  <a:tcPr/>
                </a:tc>
                <a:tc>
                  <a:txBody>
                    <a:bodyPr/>
                    <a:lstStyle/>
                    <a:p>
                      <a:pPr algn="ctr"/>
                      <a:r>
                        <a:rPr lang="es-ES_tradnl" dirty="0" smtClean="0"/>
                        <a:t>1.5</a:t>
                      </a:r>
                      <a:endParaRPr lang="es-ES_tradnl" dirty="0"/>
                    </a:p>
                  </a:txBody>
                  <a:tcPr/>
                </a:tc>
              </a:tr>
            </a:tbl>
          </a:graphicData>
        </a:graphic>
      </p:graphicFrame>
      <p:sp>
        <p:nvSpPr>
          <p:cNvPr id="37" name="TextBox 36"/>
          <p:cNvSpPr txBox="1"/>
          <p:nvPr/>
        </p:nvSpPr>
        <p:spPr>
          <a:xfrm>
            <a:off x="6357263" y="385656"/>
            <a:ext cx="878767" cy="369332"/>
          </a:xfrm>
          <a:prstGeom prst="rect">
            <a:avLst/>
          </a:prstGeom>
          <a:noFill/>
        </p:spPr>
        <p:txBody>
          <a:bodyPr wrap="none" rtlCol="0">
            <a:spAutoFit/>
          </a:bodyPr>
          <a:lstStyle/>
          <a:p>
            <a:r>
              <a:rPr lang="en-US" smtClean="0"/>
              <a:t>Subject</a:t>
            </a:r>
            <a:endParaRPr lang="en-US" dirty="0"/>
          </a:p>
        </p:txBody>
      </p:sp>
      <p:sp>
        <p:nvSpPr>
          <p:cNvPr id="38" name="TextBox 37"/>
          <p:cNvSpPr txBox="1"/>
          <p:nvPr/>
        </p:nvSpPr>
        <p:spPr>
          <a:xfrm>
            <a:off x="8289012" y="6173747"/>
            <a:ext cx="761683" cy="369332"/>
          </a:xfrm>
          <a:prstGeom prst="rect">
            <a:avLst/>
          </a:prstGeom>
          <a:noFill/>
        </p:spPr>
        <p:txBody>
          <a:bodyPr wrap="none" rtlCol="0">
            <a:spAutoFit/>
          </a:bodyPr>
          <a:lstStyle/>
          <a:p>
            <a:r>
              <a:rPr lang="en-US" dirty="0" smtClean="0"/>
              <a:t>TOTAL</a:t>
            </a:r>
            <a:endParaRPr lang="en-US" dirty="0"/>
          </a:p>
        </p:txBody>
      </p:sp>
      <p:cxnSp>
        <p:nvCxnSpPr>
          <p:cNvPr id="3" name="Straight Arrow Connector 2"/>
          <p:cNvCxnSpPr/>
          <p:nvPr/>
        </p:nvCxnSpPr>
        <p:spPr>
          <a:xfrm>
            <a:off x="4814596" y="1380933"/>
            <a:ext cx="0" cy="43107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5728996" y="578498"/>
            <a:ext cx="690466" cy="6139543"/>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2" name="TextBox 41"/>
          <p:cNvSpPr txBox="1"/>
          <p:nvPr/>
        </p:nvSpPr>
        <p:spPr>
          <a:xfrm>
            <a:off x="2401079" y="6488668"/>
            <a:ext cx="1577676" cy="369332"/>
          </a:xfrm>
          <a:prstGeom prst="rect">
            <a:avLst/>
          </a:prstGeom>
          <a:noFill/>
        </p:spPr>
        <p:txBody>
          <a:bodyPr wrap="none" rtlCol="0">
            <a:spAutoFit/>
          </a:bodyPr>
          <a:lstStyle/>
          <a:p>
            <a:r>
              <a:rPr lang="en-US" dirty="0" smtClean="0">
                <a:solidFill>
                  <a:srgbClr val="FF0000"/>
                </a:solidFill>
              </a:rPr>
              <a:t>classified as #2</a:t>
            </a:r>
            <a:endParaRPr lang="en-US" dirty="0">
              <a:solidFill>
                <a:srgbClr val="FF0000"/>
              </a:solidFill>
            </a:endParaRPr>
          </a:p>
        </p:txBody>
      </p:sp>
      <p:cxnSp>
        <p:nvCxnSpPr>
          <p:cNvPr id="6" name="Straight Arrow Connector 5"/>
          <p:cNvCxnSpPr>
            <a:stCxn id="42" idx="3"/>
          </p:cNvCxnSpPr>
          <p:nvPr/>
        </p:nvCxnSpPr>
        <p:spPr>
          <a:xfrm>
            <a:off x="3978755" y="6673334"/>
            <a:ext cx="161961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684330" y="6148991"/>
            <a:ext cx="287258" cy="369332"/>
          </a:xfrm>
          <a:prstGeom prst="rect">
            <a:avLst/>
          </a:prstGeom>
        </p:spPr>
        <p:txBody>
          <a:bodyPr wrap="none">
            <a:spAutoFit/>
          </a:bodyPr>
          <a:lstStyle/>
          <a:p>
            <a:r>
              <a:rPr lang="en-US" b="1" smtClean="0">
                <a:latin typeface="Times New Roman" charset="0"/>
                <a:ea typeface="Times New Roman" charset="0"/>
                <a:cs typeface="Times New Roman" charset="0"/>
              </a:rPr>
              <a:t>z</a:t>
            </a:r>
            <a:endParaRPr lang="en-US" dirty="0"/>
          </a:p>
        </p:txBody>
      </p:sp>
    </p:spTree>
    <p:extLst>
      <p:ext uri="{BB962C8B-B14F-4D97-AF65-F5344CB8AC3E}">
        <p14:creationId xmlns:p14="http://schemas.microsoft.com/office/powerpoint/2010/main" val="9400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00"/>
                                  </p:stCondLst>
                                  <p:childTnLst>
                                    <p:set>
                                      <p:cBhvr>
                                        <p:cTn id="9" dur="1" fill="hold">
                                          <p:stCondLst>
                                            <p:cond delay="0"/>
                                          </p:stCondLst>
                                        </p:cTn>
                                        <p:tgtEl>
                                          <p:spTgt spid="92"/>
                                        </p:tgtEl>
                                        <p:attrNameLst>
                                          <p:attrName>style.visibility</p:attrName>
                                        </p:attrNameLst>
                                      </p:cBhvr>
                                      <p:to>
                                        <p:strVal val="visible"/>
                                      </p:to>
                                    </p:set>
                                  </p:childTnLst>
                                </p:cTn>
                              </p:par>
                            </p:childTnLst>
                          </p:cTn>
                        </p:par>
                        <p:par>
                          <p:cTn id="10" fill="hold">
                            <p:stCondLst>
                              <p:cond delay="700"/>
                            </p:stCondLst>
                            <p:childTnLst>
                              <p:par>
                                <p:cTn id="11" presetID="1" presetClass="entr" presetSubtype="0" fill="hold" grpId="0" nodeType="afterEffect">
                                  <p:stCondLst>
                                    <p:cond delay="200"/>
                                  </p:stCondLst>
                                  <p:childTnLst>
                                    <p:set>
                                      <p:cBhvr>
                                        <p:cTn id="12" dur="1" fill="hold">
                                          <p:stCondLst>
                                            <p:cond delay="0"/>
                                          </p:stCondLst>
                                        </p:cTn>
                                        <p:tgtEl>
                                          <p:spTgt spid="93"/>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grpId="0" nodeType="afterEffect">
                                  <p:stCondLst>
                                    <p:cond delay="200"/>
                                  </p:stCondLst>
                                  <p:childTnLst>
                                    <p:set>
                                      <p:cBhvr>
                                        <p:cTn id="15" dur="1" fill="hold">
                                          <p:stCondLst>
                                            <p:cond delay="0"/>
                                          </p:stCondLst>
                                        </p:cTn>
                                        <p:tgtEl>
                                          <p:spTgt spid="95"/>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grpId="0" nodeType="afterEffect">
                                  <p:stCondLst>
                                    <p:cond delay="200"/>
                                  </p:stCondLst>
                                  <p:childTnLst>
                                    <p:set>
                                      <p:cBhvr>
                                        <p:cTn id="18" dur="1" fill="hold">
                                          <p:stCondLst>
                                            <p:cond delay="0"/>
                                          </p:stCondLst>
                                        </p:cTn>
                                        <p:tgtEl>
                                          <p:spTgt spid="96"/>
                                        </p:tgtEl>
                                        <p:attrNameLst>
                                          <p:attrName>style.visibility</p:attrName>
                                        </p:attrNameLst>
                                      </p:cBhvr>
                                      <p:to>
                                        <p:strVal val="visible"/>
                                      </p:to>
                                    </p:set>
                                  </p:childTnLst>
                                </p:cTn>
                              </p:par>
                            </p:childTnLst>
                          </p:cTn>
                        </p:par>
                        <p:par>
                          <p:cTn id="19" fill="hold">
                            <p:stCondLst>
                              <p:cond delay="1300"/>
                            </p:stCondLst>
                            <p:childTnLst>
                              <p:par>
                                <p:cTn id="20" presetID="1" presetClass="entr" presetSubtype="0" fill="hold" grpId="0" nodeType="afterEffect">
                                  <p:stCondLst>
                                    <p:cond delay="200"/>
                                  </p:stCondLst>
                                  <p:childTnLst>
                                    <p:set>
                                      <p:cBhvr>
                                        <p:cTn id="21" dur="1" fill="hold">
                                          <p:stCondLst>
                                            <p:cond delay="0"/>
                                          </p:stCondLst>
                                        </p:cTn>
                                        <p:tgtEl>
                                          <p:spTgt spid="97"/>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00"/>
                                  </p:stCondLst>
                                  <p:childTnLst>
                                    <p:set>
                                      <p:cBhvr>
                                        <p:cTn id="24" dur="1" fill="hold">
                                          <p:stCondLst>
                                            <p:cond delay="0"/>
                                          </p:stCondLst>
                                        </p:cTn>
                                        <p:tgtEl>
                                          <p:spTgt spid="98"/>
                                        </p:tgtEl>
                                        <p:attrNameLst>
                                          <p:attrName>style.visibility</p:attrName>
                                        </p:attrNameLst>
                                      </p:cBhvr>
                                      <p:to>
                                        <p:strVal val="visible"/>
                                      </p:to>
                                    </p:set>
                                  </p:childTnLst>
                                </p:cTn>
                              </p:par>
                            </p:childTnLst>
                          </p:cTn>
                        </p:par>
                        <p:par>
                          <p:cTn id="25" fill="hold">
                            <p:stCondLst>
                              <p:cond delay="1700"/>
                            </p:stCondLst>
                            <p:childTnLst>
                              <p:par>
                                <p:cTn id="26" presetID="1" presetClass="entr" presetSubtype="0" fill="hold" grpId="0" nodeType="afterEffect">
                                  <p:stCondLst>
                                    <p:cond delay="200"/>
                                  </p:stCondLst>
                                  <p:childTnLst>
                                    <p:set>
                                      <p:cBhvr>
                                        <p:cTn id="27" dur="1" fill="hold">
                                          <p:stCondLst>
                                            <p:cond delay="0"/>
                                          </p:stCondLst>
                                        </p:cTn>
                                        <p:tgtEl>
                                          <p:spTgt spid="99"/>
                                        </p:tgtEl>
                                        <p:attrNameLst>
                                          <p:attrName>style.visibility</p:attrName>
                                        </p:attrNameLst>
                                      </p:cBhvr>
                                      <p:to>
                                        <p:strVal val="visible"/>
                                      </p:to>
                                    </p:set>
                                  </p:childTnLst>
                                </p:cTn>
                              </p:par>
                            </p:childTnLst>
                          </p:cTn>
                        </p:par>
                        <p:par>
                          <p:cTn id="28" fill="hold">
                            <p:stCondLst>
                              <p:cond delay="1900"/>
                            </p:stCondLst>
                            <p:childTnLst>
                              <p:par>
                                <p:cTn id="29" presetID="1" presetClass="entr" presetSubtype="0" fill="hold" grpId="0" nodeType="afterEffect">
                                  <p:stCondLst>
                                    <p:cond delay="200"/>
                                  </p:stCondLst>
                                  <p:childTnLst>
                                    <p:set>
                                      <p:cBhvr>
                                        <p:cTn id="30" dur="1" fill="hold">
                                          <p:stCondLst>
                                            <p:cond delay="0"/>
                                          </p:stCondLst>
                                        </p:cTn>
                                        <p:tgtEl>
                                          <p:spTgt spid="100"/>
                                        </p:tgtEl>
                                        <p:attrNameLst>
                                          <p:attrName>style.visibility</p:attrName>
                                        </p:attrNameLst>
                                      </p:cBhvr>
                                      <p:to>
                                        <p:strVal val="visible"/>
                                      </p:to>
                                    </p:set>
                                  </p:childTnLst>
                                </p:cTn>
                              </p:par>
                            </p:childTnLst>
                          </p:cTn>
                        </p:par>
                        <p:par>
                          <p:cTn id="31" fill="hold">
                            <p:stCondLst>
                              <p:cond delay="2100"/>
                            </p:stCondLst>
                            <p:childTnLst>
                              <p:par>
                                <p:cTn id="32" presetID="1" presetClass="entr" presetSubtype="0" fill="hold" grpId="0" nodeType="afterEffect">
                                  <p:stCondLst>
                                    <p:cond delay="200"/>
                                  </p:stCondLst>
                                  <p:childTnLst>
                                    <p:set>
                                      <p:cBhvr>
                                        <p:cTn id="33" dur="1" fill="hold">
                                          <p:stCondLst>
                                            <p:cond delay="0"/>
                                          </p:stCondLst>
                                        </p:cTn>
                                        <p:tgtEl>
                                          <p:spTgt spid="101"/>
                                        </p:tgtEl>
                                        <p:attrNameLst>
                                          <p:attrName>style.visibility</p:attrName>
                                        </p:attrNameLst>
                                      </p:cBhvr>
                                      <p:to>
                                        <p:strVal val="visible"/>
                                      </p:to>
                                    </p:set>
                                  </p:childTnLst>
                                </p:cTn>
                              </p:par>
                            </p:childTnLst>
                          </p:cTn>
                        </p:par>
                        <p:par>
                          <p:cTn id="34" fill="hold">
                            <p:stCondLst>
                              <p:cond delay="2300"/>
                            </p:stCondLst>
                            <p:childTnLst>
                              <p:par>
                                <p:cTn id="35" presetID="1" presetClass="entr" presetSubtype="0" fill="hold" grpId="0" nodeType="afterEffect">
                                  <p:stCondLst>
                                    <p:cond delay="200"/>
                                  </p:stCondLst>
                                  <p:childTnLst>
                                    <p:set>
                                      <p:cBhvr>
                                        <p:cTn id="36" dur="1" fill="hold">
                                          <p:stCondLst>
                                            <p:cond delay="0"/>
                                          </p:stCondLst>
                                        </p:cTn>
                                        <p:tgtEl>
                                          <p:spTgt spid="102"/>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00"/>
                                  </p:stCondLst>
                                  <p:childTnLst>
                                    <p:set>
                                      <p:cBhvr>
                                        <p:cTn id="39" dur="1" fill="hold">
                                          <p:stCondLst>
                                            <p:cond delay="0"/>
                                          </p:stCondLst>
                                        </p:cTn>
                                        <p:tgtEl>
                                          <p:spTgt spid="103"/>
                                        </p:tgtEl>
                                        <p:attrNameLst>
                                          <p:attrName>style.visibility</p:attrName>
                                        </p:attrNameLst>
                                      </p:cBhvr>
                                      <p:to>
                                        <p:strVal val="visible"/>
                                      </p:to>
                                    </p:set>
                                  </p:childTnLst>
                                </p:cTn>
                              </p:par>
                            </p:childTnLst>
                          </p:cTn>
                        </p:par>
                        <p:par>
                          <p:cTn id="40" fill="hold">
                            <p:stCondLst>
                              <p:cond delay="2700"/>
                            </p:stCondLst>
                            <p:childTnLst>
                              <p:par>
                                <p:cTn id="41" presetID="1" presetClass="entr" presetSubtype="0" fill="hold" grpId="0" nodeType="afterEffect">
                                  <p:stCondLst>
                                    <p:cond delay="200"/>
                                  </p:stCondLst>
                                  <p:childTnLst>
                                    <p:set>
                                      <p:cBhvr>
                                        <p:cTn id="42" dur="1" fill="hold">
                                          <p:stCondLst>
                                            <p:cond delay="0"/>
                                          </p:stCondLst>
                                        </p:cTn>
                                        <p:tgtEl>
                                          <p:spTgt spid="104"/>
                                        </p:tgtEl>
                                        <p:attrNameLst>
                                          <p:attrName>style.visibility</p:attrName>
                                        </p:attrNameLst>
                                      </p:cBhvr>
                                      <p:to>
                                        <p:strVal val="visible"/>
                                      </p:to>
                                    </p:set>
                                  </p:childTnLst>
                                </p:cTn>
                              </p:par>
                            </p:childTnLst>
                          </p:cTn>
                        </p:par>
                        <p:par>
                          <p:cTn id="43" fill="hold">
                            <p:stCondLst>
                              <p:cond delay="2900"/>
                            </p:stCondLst>
                            <p:childTnLst>
                              <p:par>
                                <p:cTn id="44" presetID="1" presetClass="entr" presetSubtype="0" fill="hold" grpId="0" nodeType="afterEffect">
                                  <p:stCondLst>
                                    <p:cond delay="200"/>
                                  </p:stCondLst>
                                  <p:childTnLst>
                                    <p:set>
                                      <p:cBhvr>
                                        <p:cTn id="45" dur="1" fill="hold">
                                          <p:stCondLst>
                                            <p:cond delay="0"/>
                                          </p:stCondLst>
                                        </p:cTn>
                                        <p:tgtEl>
                                          <p:spTgt spid="105"/>
                                        </p:tgtEl>
                                        <p:attrNameLst>
                                          <p:attrName>style.visibility</p:attrName>
                                        </p:attrNameLst>
                                      </p:cBhvr>
                                      <p:to>
                                        <p:strVal val="visible"/>
                                      </p:to>
                                    </p:set>
                                  </p:childTnLst>
                                </p:cTn>
                              </p:par>
                            </p:childTnLst>
                          </p:cTn>
                        </p:par>
                        <p:par>
                          <p:cTn id="46" fill="hold">
                            <p:stCondLst>
                              <p:cond delay="3100"/>
                            </p:stCondLst>
                            <p:childTnLst>
                              <p:par>
                                <p:cTn id="47" presetID="1" presetClass="entr" presetSubtype="0" fill="hold" grpId="0" nodeType="afterEffect">
                                  <p:stCondLst>
                                    <p:cond delay="200"/>
                                  </p:stCondLst>
                                  <p:childTnLst>
                                    <p:set>
                                      <p:cBhvr>
                                        <p:cTn id="48" dur="1" fill="hold">
                                          <p:stCondLst>
                                            <p:cond delay="0"/>
                                          </p:stCondLst>
                                        </p:cTn>
                                        <p:tgtEl>
                                          <p:spTgt spid="106"/>
                                        </p:tgtEl>
                                        <p:attrNameLst>
                                          <p:attrName>style.visibility</p:attrName>
                                        </p:attrNameLst>
                                      </p:cBhvr>
                                      <p:to>
                                        <p:strVal val="visible"/>
                                      </p:to>
                                    </p:set>
                                  </p:childTnLst>
                                </p:cTn>
                              </p:par>
                            </p:childTnLst>
                          </p:cTn>
                        </p:par>
                        <p:par>
                          <p:cTn id="49" fill="hold">
                            <p:stCondLst>
                              <p:cond delay="3300"/>
                            </p:stCondLst>
                            <p:childTnLst>
                              <p:par>
                                <p:cTn id="50" presetID="1" presetClass="entr" presetSubtype="0" fill="hold" grpId="0" nodeType="afterEffect">
                                  <p:stCondLst>
                                    <p:cond delay="200"/>
                                  </p:stCondLst>
                                  <p:childTnLst>
                                    <p:set>
                                      <p:cBhvr>
                                        <p:cTn id="51" dur="1" fill="hold">
                                          <p:stCondLst>
                                            <p:cond delay="0"/>
                                          </p:stCondLst>
                                        </p:cTn>
                                        <p:tgtEl>
                                          <p:spTgt spid="107"/>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200"/>
                                  </p:stCondLst>
                                  <p:childTnLst>
                                    <p:set>
                                      <p:cBhvr>
                                        <p:cTn id="54" dur="1" fill="hold">
                                          <p:stCondLst>
                                            <p:cond delay="0"/>
                                          </p:stCondLst>
                                        </p:cTn>
                                        <p:tgtEl>
                                          <p:spTgt spid="108"/>
                                        </p:tgtEl>
                                        <p:attrNameLst>
                                          <p:attrName>style.visibility</p:attrName>
                                        </p:attrNameLst>
                                      </p:cBhvr>
                                      <p:to>
                                        <p:strVal val="visible"/>
                                      </p:to>
                                    </p:set>
                                  </p:childTnLst>
                                </p:cTn>
                              </p:par>
                            </p:childTnLst>
                          </p:cTn>
                        </p:par>
                        <p:par>
                          <p:cTn id="55" fill="hold">
                            <p:stCondLst>
                              <p:cond delay="3700"/>
                            </p:stCondLst>
                            <p:childTnLst>
                              <p:par>
                                <p:cTn id="56" presetID="1" presetClass="entr" presetSubtype="0" fill="hold" grpId="0" nodeType="afterEffect">
                                  <p:stCondLst>
                                    <p:cond delay="200"/>
                                  </p:stCondLst>
                                  <p:childTnLst>
                                    <p:set>
                                      <p:cBhvr>
                                        <p:cTn id="57" dur="1" fill="hold">
                                          <p:stCondLst>
                                            <p:cond delay="0"/>
                                          </p:stCondLst>
                                        </p:cTn>
                                        <p:tgtEl>
                                          <p:spTgt spid="109"/>
                                        </p:tgtEl>
                                        <p:attrNameLst>
                                          <p:attrName>style.visibility</p:attrName>
                                        </p:attrNameLst>
                                      </p:cBhvr>
                                      <p:to>
                                        <p:strVal val="visible"/>
                                      </p:to>
                                    </p:set>
                                  </p:childTnLst>
                                </p:cTn>
                              </p:par>
                            </p:childTnLst>
                          </p:cTn>
                        </p:par>
                        <p:par>
                          <p:cTn id="58" fill="hold">
                            <p:stCondLst>
                              <p:cond delay="3900"/>
                            </p:stCondLst>
                            <p:childTnLst>
                              <p:par>
                                <p:cTn id="59" presetID="1" presetClass="entr" presetSubtype="0" fill="hold" grpId="0" nodeType="afterEffect">
                                  <p:stCondLst>
                                    <p:cond delay="200"/>
                                  </p:stCondLst>
                                  <p:childTnLst>
                                    <p:set>
                                      <p:cBhvr>
                                        <p:cTn id="60" dur="1" fill="hold">
                                          <p:stCondLst>
                                            <p:cond delay="0"/>
                                          </p:stCondLst>
                                        </p:cTn>
                                        <p:tgtEl>
                                          <p:spTgt spid="110"/>
                                        </p:tgtEl>
                                        <p:attrNameLst>
                                          <p:attrName>style.visibility</p:attrName>
                                        </p:attrNameLst>
                                      </p:cBhvr>
                                      <p:to>
                                        <p:strVal val="visible"/>
                                      </p:to>
                                    </p:set>
                                  </p:childTnLst>
                                </p:cTn>
                              </p:par>
                            </p:childTnLst>
                          </p:cTn>
                        </p:par>
                        <p:par>
                          <p:cTn id="61" fill="hold">
                            <p:stCondLst>
                              <p:cond delay="4100"/>
                            </p:stCondLst>
                            <p:childTnLst>
                              <p:par>
                                <p:cTn id="62" presetID="1" presetClass="entr" presetSubtype="0" fill="hold" grpId="0" nodeType="afterEffect">
                                  <p:stCondLst>
                                    <p:cond delay="200"/>
                                  </p:stCondLst>
                                  <p:childTnLst>
                                    <p:set>
                                      <p:cBhvr>
                                        <p:cTn id="63" dur="1" fill="hold">
                                          <p:stCondLst>
                                            <p:cond delay="0"/>
                                          </p:stCondLst>
                                        </p:cTn>
                                        <p:tgtEl>
                                          <p:spTgt spid="111"/>
                                        </p:tgtEl>
                                        <p:attrNameLst>
                                          <p:attrName>style.visibility</p:attrName>
                                        </p:attrNameLst>
                                      </p:cBhvr>
                                      <p:to>
                                        <p:strVal val="visible"/>
                                      </p:to>
                                    </p:set>
                                  </p:childTnLst>
                                </p:cTn>
                              </p:par>
                            </p:childTnLst>
                          </p:cTn>
                        </p:par>
                        <p:par>
                          <p:cTn id="64" fill="hold">
                            <p:stCondLst>
                              <p:cond delay="4300"/>
                            </p:stCondLst>
                            <p:childTnLst>
                              <p:par>
                                <p:cTn id="65" presetID="1" presetClass="entr" presetSubtype="0" fill="hold" grpId="0" nodeType="afterEffect">
                                  <p:stCondLst>
                                    <p:cond delay="200"/>
                                  </p:stCondLst>
                                  <p:childTnLst>
                                    <p:set>
                                      <p:cBhvr>
                                        <p:cTn id="66" dur="1" fill="hold">
                                          <p:stCondLst>
                                            <p:cond delay="0"/>
                                          </p:stCondLst>
                                        </p:cTn>
                                        <p:tgtEl>
                                          <p:spTgt spid="11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20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p:stCondLst>
                              <p:cond delay="4700"/>
                            </p:stCondLst>
                            <p:childTnLst>
                              <p:par>
                                <p:cTn id="71" presetID="1" presetClass="entr" presetSubtype="0" fill="hold" grpId="0" nodeType="afterEffect">
                                  <p:stCondLst>
                                    <p:cond delay="200"/>
                                  </p:stCondLst>
                                  <p:childTnLst>
                                    <p:set>
                                      <p:cBhvr>
                                        <p:cTn id="72" dur="1" fill="hold">
                                          <p:stCondLst>
                                            <p:cond delay="0"/>
                                          </p:stCondLst>
                                        </p:cTn>
                                        <p:tgtEl>
                                          <p:spTgt spid="114"/>
                                        </p:tgtEl>
                                        <p:attrNameLst>
                                          <p:attrName>style.visibility</p:attrName>
                                        </p:attrNameLst>
                                      </p:cBhvr>
                                      <p:to>
                                        <p:strVal val="visible"/>
                                      </p:to>
                                    </p:set>
                                  </p:childTnLst>
                                </p:cTn>
                              </p:par>
                            </p:childTnLst>
                          </p:cTn>
                        </p:par>
                        <p:par>
                          <p:cTn id="73" fill="hold">
                            <p:stCondLst>
                              <p:cond delay="4900"/>
                            </p:stCondLst>
                            <p:childTnLst>
                              <p:par>
                                <p:cTn id="74" presetID="1" presetClass="entr" presetSubtype="0" fill="hold" grpId="0" nodeType="afterEffect">
                                  <p:stCondLst>
                                    <p:cond delay="200"/>
                                  </p:stCondLst>
                                  <p:childTnLst>
                                    <p:set>
                                      <p:cBhvr>
                                        <p:cTn id="75" dur="1" fill="hold">
                                          <p:stCondLst>
                                            <p:cond delay="0"/>
                                          </p:stCondLst>
                                        </p:cTn>
                                        <p:tgtEl>
                                          <p:spTgt spid="11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22" presetClass="entr" presetSubtype="1" fill="hold" nodeType="with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42"/>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35" grpId="0"/>
      <p:bldP spid="37" grpId="0"/>
      <p:bldP spid="38" grpId="0"/>
      <p:bldP spid="4" grpId="0" animBg="1"/>
      <p:bldP spid="42" grpId="0"/>
      <p:bldP spid="42" grpId="1"/>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extLst>
              <p:ext uri="{D42A27DB-BD31-4B8C-83A1-F6EECF244321}">
                <p14:modId xmlns:p14="http://schemas.microsoft.com/office/powerpoint/2010/main" val="288818398"/>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0.3</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0.6</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p>
                  </a:txBody>
                  <a:tcPr/>
                </a:tc>
              </a:tr>
              <a:tr h="182880">
                <a:tc>
                  <a:txBody>
                    <a:bodyPr/>
                    <a:lstStyle/>
                    <a:p>
                      <a:pPr algn="ctr"/>
                      <a:r>
                        <a:rPr lang="es-ES_tradnl" sz="1200" dirty="0" smtClean="0"/>
                        <a:t>0.3</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0.7</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0.3</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cxnSp>
        <p:nvCxnSpPr>
          <p:cNvPr id="28" name="Straight Arrow Connector 27"/>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016000" y="16519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016000" y="301363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83" name="Rectangle 82"/>
          <p:cNvSpPr/>
          <p:nvPr/>
        </p:nvSpPr>
        <p:spPr>
          <a:xfrm>
            <a:off x="456900" y="469653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4" name="Rectangle 8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5" name="Rectangle 84"/>
          <p:cNvSpPr/>
          <p:nvPr/>
        </p:nvSpPr>
        <p:spPr>
          <a:xfrm>
            <a:off x="1163772" y="469653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7" name="Rectangle 86"/>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angle 8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9" name="Rectangle 88"/>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1" name="Rectangle 90"/>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5" name="Rectangle 94"/>
          <p:cNvSpPr/>
          <p:nvPr/>
        </p:nvSpPr>
        <p:spPr>
          <a:xfrm>
            <a:off x="456897" y="577954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7" name="Rectangle 96"/>
          <p:cNvSpPr/>
          <p:nvPr/>
        </p:nvSpPr>
        <p:spPr>
          <a:xfrm>
            <a:off x="1163769" y="577955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p:cNvSpPr txBox="1"/>
          <p:nvPr/>
        </p:nvSpPr>
        <p:spPr>
          <a:xfrm>
            <a:off x="379581" y="129612"/>
            <a:ext cx="3280513" cy="307777"/>
          </a:xfrm>
          <a:prstGeom prst="rect">
            <a:avLst/>
          </a:prstGeom>
          <a:noFill/>
        </p:spPr>
        <p:txBody>
          <a:bodyPr wrap="none" rtlCol="0">
            <a:spAutoFit/>
          </a:bodyPr>
          <a:lstStyle/>
          <a:p>
            <a:r>
              <a:rPr lang="en-US" sz="1400" dirty="0" smtClean="0"/>
              <a:t>Patches                                        Contribution</a:t>
            </a:r>
            <a:endParaRPr lang="en-US" sz="1400" dirty="0"/>
          </a:p>
        </p:txBody>
      </p:sp>
      <p:cxnSp>
        <p:nvCxnSpPr>
          <p:cNvPr id="47" name="Straight Arrow Connector 46"/>
          <p:cNvCxnSpPr/>
          <p:nvPr/>
        </p:nvCxnSpPr>
        <p:spPr>
          <a:xfrm>
            <a:off x="2016000" y="85692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016000" y="385305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0633" y="4762307"/>
            <a:ext cx="263214" cy="276999"/>
          </a:xfrm>
          <a:prstGeom prst="rect">
            <a:avLst/>
          </a:prstGeom>
          <a:noFill/>
        </p:spPr>
        <p:txBody>
          <a:bodyPr wrap="none" rtlCol="0">
            <a:spAutoFit/>
          </a:bodyPr>
          <a:lstStyle/>
          <a:p>
            <a:r>
              <a:rPr lang="en-US" sz="1200" b="1" dirty="0" smtClean="0">
                <a:solidFill>
                  <a:schemeClr val="bg1"/>
                </a:solidFill>
              </a:rPr>
              <a:t>1</a:t>
            </a:r>
            <a:endParaRPr lang="en-US" sz="1200" b="1" dirty="0">
              <a:solidFill>
                <a:schemeClr val="bg1"/>
              </a:solidFill>
            </a:endParaRPr>
          </a:p>
        </p:txBody>
      </p:sp>
      <p:sp>
        <p:nvSpPr>
          <p:cNvPr id="55" name="TextBox 54"/>
          <p:cNvSpPr txBox="1"/>
          <p:nvPr/>
        </p:nvSpPr>
        <p:spPr>
          <a:xfrm>
            <a:off x="1341214" y="6049027"/>
            <a:ext cx="341760" cy="276999"/>
          </a:xfrm>
          <a:prstGeom prst="rect">
            <a:avLst/>
          </a:prstGeom>
          <a:noFill/>
        </p:spPr>
        <p:txBody>
          <a:bodyPr wrap="none" rtlCol="0">
            <a:spAutoFit/>
          </a:bodyPr>
          <a:lstStyle/>
          <a:p>
            <a:r>
              <a:rPr lang="en-US" sz="1200" b="1" dirty="0" smtClean="0">
                <a:solidFill>
                  <a:schemeClr val="bg1"/>
                </a:solidFill>
              </a:rPr>
              <a:t>12</a:t>
            </a:r>
            <a:endParaRPr lang="en-US" sz="1200" b="1" dirty="0">
              <a:solidFill>
                <a:schemeClr val="bg1"/>
              </a:solidFill>
            </a:endParaRPr>
          </a:p>
        </p:txBody>
      </p:sp>
    </p:spTree>
    <p:extLst>
      <p:ext uri="{BB962C8B-B14F-4D97-AF65-F5344CB8AC3E}">
        <p14:creationId xmlns:p14="http://schemas.microsoft.com/office/powerpoint/2010/main" val="507055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6329077" y="1596894"/>
            <a:ext cx="663613" cy="276999"/>
          </a:xfrm>
          <a:prstGeom prst="rect">
            <a:avLst/>
          </a:prstGeom>
          <a:noFill/>
        </p:spPr>
        <p:txBody>
          <a:bodyPr wrap="none" rtlCol="0">
            <a:spAutoFit/>
          </a:bodyPr>
          <a:lstStyle/>
          <a:p>
            <a:r>
              <a:rPr lang="en-US" sz="1200" dirty="0">
                <a:latin typeface="Arial"/>
                <a:cs typeface="Arial"/>
              </a:rPr>
              <a:t>c</a:t>
            </a:r>
            <a:r>
              <a:rPr lang="en-US" sz="1200" dirty="0" smtClean="0">
                <a:latin typeface="Arial"/>
                <a:cs typeface="Arial"/>
              </a:rPr>
              <a:t>lass 3</a:t>
            </a:r>
            <a:endParaRPr lang="en-US" sz="1400" i="1" dirty="0">
              <a:latin typeface="LM Roman 10 Regular"/>
              <a:cs typeface="LM Roman 10 Regular"/>
            </a:endParaRPr>
          </a:p>
        </p:txBody>
      </p:sp>
      <p:sp>
        <p:nvSpPr>
          <p:cNvPr id="100" name="TextBox 99"/>
          <p:cNvSpPr txBox="1"/>
          <p:nvPr/>
        </p:nvSpPr>
        <p:spPr>
          <a:xfrm>
            <a:off x="4606204" y="1578218"/>
            <a:ext cx="663613" cy="276999"/>
          </a:xfrm>
          <a:prstGeom prst="rect">
            <a:avLst/>
          </a:prstGeom>
          <a:noFill/>
        </p:spPr>
        <p:txBody>
          <a:bodyPr wrap="none" rtlCol="0">
            <a:spAutoFit/>
          </a:bodyPr>
          <a:lstStyle/>
          <a:p>
            <a:r>
              <a:rPr lang="en-US" sz="1200" dirty="0">
                <a:latin typeface="Arial"/>
                <a:cs typeface="Arial"/>
              </a:rPr>
              <a:t>c</a:t>
            </a:r>
            <a:r>
              <a:rPr lang="en-US" sz="1200" dirty="0" smtClean="0">
                <a:latin typeface="Arial"/>
                <a:cs typeface="Arial"/>
              </a:rPr>
              <a:t>lass 2</a:t>
            </a:r>
            <a:endParaRPr lang="en-US" sz="1400" i="1" dirty="0">
              <a:latin typeface="LM Roman 10 Regular"/>
              <a:cs typeface="LM Roman 10 Regular"/>
            </a:endParaRPr>
          </a:p>
        </p:txBody>
      </p:sp>
      <p:sp>
        <p:nvSpPr>
          <p:cNvPr id="101" name="TextBox 100"/>
          <p:cNvSpPr txBox="1"/>
          <p:nvPr/>
        </p:nvSpPr>
        <p:spPr>
          <a:xfrm>
            <a:off x="2898230" y="1575572"/>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sp>
        <p:nvSpPr>
          <p:cNvPr id="161" name="Oval 160"/>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a:endCxn id="183"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grpSp>
        <p:nvGrpSpPr>
          <p:cNvPr id="211" name="Group 210"/>
          <p:cNvGrpSpPr/>
          <p:nvPr/>
        </p:nvGrpSpPr>
        <p:grpSpPr>
          <a:xfrm>
            <a:off x="4033855" y="4550950"/>
            <a:ext cx="1199315" cy="706808"/>
            <a:chOff x="4033855" y="4550950"/>
            <a:chExt cx="1199315" cy="706808"/>
          </a:xfrm>
        </p:grpSpPr>
        <p:sp>
          <p:nvSpPr>
            <p:cNvPr id="212" name="Rectangle 211"/>
            <p:cNvSpPr/>
            <p:nvPr/>
          </p:nvSpPr>
          <p:spPr>
            <a:xfrm>
              <a:off x="4171283" y="4550950"/>
              <a:ext cx="1061887" cy="706808"/>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classification</a:t>
              </a:r>
            </a:p>
          </p:txBody>
        </p:sp>
        <p:cxnSp>
          <p:nvCxnSpPr>
            <p:cNvPr id="213" name="Straight Arrow Connector 212"/>
            <p:cNvCxnSpPr>
              <a:stCxn id="183" idx="3"/>
              <a:endCxn id="212" idx="1"/>
            </p:cNvCxnSpPr>
            <p:nvPr/>
          </p:nvCxnSpPr>
          <p:spPr>
            <a:xfrm flipV="1">
              <a:off x="4033855" y="4904354"/>
              <a:ext cx="137428"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5233170" y="4776562"/>
            <a:ext cx="1430331" cy="276999"/>
            <a:chOff x="5233170" y="4676290"/>
            <a:chExt cx="1430331" cy="276999"/>
          </a:xfrm>
        </p:grpSpPr>
        <p:cxnSp>
          <p:nvCxnSpPr>
            <p:cNvPr id="217" name="Straight Arrow Connector 216"/>
            <p:cNvCxnSpPr/>
            <p:nvPr/>
          </p:nvCxnSpPr>
          <p:spPr>
            <a:xfrm>
              <a:off x="5233170" y="4833341"/>
              <a:ext cx="887102"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8" name="Rectangle 217"/>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sp>
        <p:nvSpPr>
          <p:cNvPr id="238" name="Rectangle 237"/>
          <p:cNvSpPr/>
          <p:nvPr/>
        </p:nvSpPr>
        <p:spPr>
          <a:xfrm>
            <a:off x="2318102" y="3505138"/>
            <a:ext cx="4746746"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classifier’s design</a:t>
            </a:r>
            <a:endParaRPr lang="en-US" sz="1100" dirty="0">
              <a:solidFill>
                <a:schemeClr val="tx1"/>
              </a:solidFill>
              <a:latin typeface="Arial"/>
              <a:cs typeface="Arial"/>
            </a:endParaRPr>
          </a:p>
        </p:txBody>
      </p:sp>
      <p:cxnSp>
        <p:nvCxnSpPr>
          <p:cNvPr id="239" name="Straight Arrow Connector 238"/>
          <p:cNvCxnSpPr/>
          <p:nvPr/>
        </p:nvCxnSpPr>
        <p:spPr>
          <a:xfrm>
            <a:off x="4697864" y="3908817"/>
            <a:ext cx="2563" cy="64969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08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556954027"/>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83" name="Rectangle 82"/>
          <p:cNvSpPr/>
          <p:nvPr/>
        </p:nvSpPr>
        <p:spPr>
          <a:xfrm>
            <a:off x="456900" y="469653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4" name="Rectangle 8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5" name="Rectangle 84"/>
          <p:cNvSpPr/>
          <p:nvPr/>
        </p:nvSpPr>
        <p:spPr>
          <a:xfrm>
            <a:off x="1163772" y="469653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7" name="Rectangle 86"/>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angle 8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9" name="Rectangle 88"/>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1" name="Rectangle 90"/>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5" name="Rectangle 94"/>
          <p:cNvSpPr/>
          <p:nvPr/>
        </p:nvSpPr>
        <p:spPr>
          <a:xfrm>
            <a:off x="456897" y="577954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7" name="Rectangle 96"/>
          <p:cNvSpPr/>
          <p:nvPr/>
        </p:nvSpPr>
        <p:spPr>
          <a:xfrm>
            <a:off x="1163769" y="577955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p:cNvSpPr txBox="1"/>
          <p:nvPr/>
        </p:nvSpPr>
        <p:spPr>
          <a:xfrm>
            <a:off x="379581" y="129612"/>
            <a:ext cx="3272499" cy="307777"/>
          </a:xfrm>
          <a:prstGeom prst="rect">
            <a:avLst/>
          </a:prstGeom>
          <a:noFill/>
        </p:spPr>
        <p:txBody>
          <a:bodyPr wrap="none" rtlCol="0">
            <a:spAutoFit/>
          </a:bodyPr>
          <a:lstStyle/>
          <a:p>
            <a:r>
              <a:rPr lang="en-US" sz="1400" dirty="0" smtClean="0"/>
              <a:t>Patches           Mask                   Contribution</a:t>
            </a:r>
            <a:endParaRPr lang="en-US" sz="1400" dirty="0"/>
          </a:p>
        </p:txBody>
      </p:sp>
      <p:sp>
        <p:nvSpPr>
          <p:cNvPr id="2" name="TextBox 1"/>
          <p:cNvSpPr txBox="1"/>
          <p:nvPr/>
        </p:nvSpPr>
        <p:spPr>
          <a:xfrm>
            <a:off x="500559" y="4677307"/>
            <a:ext cx="303288" cy="400110"/>
          </a:xfrm>
          <a:prstGeom prst="rect">
            <a:avLst/>
          </a:prstGeom>
          <a:noFill/>
        </p:spPr>
        <p:txBody>
          <a:bodyPr wrap="none" rtlCol="0">
            <a:spAutoFit/>
          </a:bodyPr>
          <a:lstStyle/>
          <a:p>
            <a:r>
              <a:rPr lang="en-US" sz="2000" b="1" dirty="0" smtClean="0">
                <a:solidFill>
                  <a:srgbClr val="FF0000"/>
                </a:solidFill>
              </a:rPr>
              <a:t>x</a:t>
            </a:r>
            <a:endParaRPr lang="en-US" sz="2000" b="1" dirty="0">
              <a:solidFill>
                <a:srgbClr val="FF0000"/>
              </a:solidFill>
            </a:endParaRPr>
          </a:p>
        </p:txBody>
      </p:sp>
      <p:sp>
        <p:nvSpPr>
          <p:cNvPr id="35" name="TextBox 34"/>
          <p:cNvSpPr txBox="1"/>
          <p:nvPr/>
        </p:nvSpPr>
        <p:spPr>
          <a:xfrm>
            <a:off x="1428459" y="4690807"/>
            <a:ext cx="303288" cy="400110"/>
          </a:xfrm>
          <a:prstGeom prst="rect">
            <a:avLst/>
          </a:prstGeom>
          <a:noFill/>
        </p:spPr>
        <p:txBody>
          <a:bodyPr wrap="none" rtlCol="0">
            <a:spAutoFit/>
          </a:bodyPr>
          <a:lstStyle/>
          <a:p>
            <a:r>
              <a:rPr lang="en-US" sz="2000" b="1" dirty="0" smtClean="0">
                <a:solidFill>
                  <a:srgbClr val="FF0000"/>
                </a:solidFill>
              </a:rPr>
              <a:t>x</a:t>
            </a:r>
            <a:endParaRPr lang="en-US" sz="2000" b="1" dirty="0">
              <a:solidFill>
                <a:srgbClr val="FF0000"/>
              </a:solidFill>
            </a:endParaRPr>
          </a:p>
        </p:txBody>
      </p:sp>
      <p:sp>
        <p:nvSpPr>
          <p:cNvPr id="36" name="TextBox 35"/>
          <p:cNvSpPr txBox="1"/>
          <p:nvPr/>
        </p:nvSpPr>
        <p:spPr>
          <a:xfrm>
            <a:off x="504414" y="6023824"/>
            <a:ext cx="303288" cy="400110"/>
          </a:xfrm>
          <a:prstGeom prst="rect">
            <a:avLst/>
          </a:prstGeom>
          <a:noFill/>
        </p:spPr>
        <p:txBody>
          <a:bodyPr wrap="none" rtlCol="0">
            <a:spAutoFit/>
          </a:bodyPr>
          <a:lstStyle/>
          <a:p>
            <a:r>
              <a:rPr lang="en-US" sz="2000" b="1" dirty="0" smtClean="0">
                <a:solidFill>
                  <a:srgbClr val="FF0000"/>
                </a:solidFill>
              </a:rPr>
              <a:t>x</a:t>
            </a:r>
            <a:endParaRPr lang="en-US" sz="2000" b="1" dirty="0">
              <a:solidFill>
                <a:srgbClr val="FF0000"/>
              </a:solidFill>
            </a:endParaRPr>
          </a:p>
        </p:txBody>
      </p:sp>
      <p:sp>
        <p:nvSpPr>
          <p:cNvPr id="37" name="TextBox 36"/>
          <p:cNvSpPr txBox="1"/>
          <p:nvPr/>
        </p:nvSpPr>
        <p:spPr>
          <a:xfrm>
            <a:off x="1430384" y="6035405"/>
            <a:ext cx="303288" cy="400110"/>
          </a:xfrm>
          <a:prstGeom prst="rect">
            <a:avLst/>
          </a:prstGeom>
          <a:noFill/>
        </p:spPr>
        <p:txBody>
          <a:bodyPr wrap="none" rtlCol="0">
            <a:spAutoFit/>
          </a:bodyPr>
          <a:lstStyle/>
          <a:p>
            <a:r>
              <a:rPr lang="en-US" sz="2000" b="1" dirty="0" smtClean="0">
                <a:solidFill>
                  <a:srgbClr val="FF0000"/>
                </a:solidFill>
              </a:rPr>
              <a:t>x</a:t>
            </a:r>
            <a:endParaRPr lang="en-US" sz="2000" b="1" dirty="0">
              <a:solidFill>
                <a:srgbClr val="FF0000"/>
              </a:solidFill>
            </a:endParaRPr>
          </a:p>
        </p:txBody>
      </p:sp>
      <p:cxnSp>
        <p:nvCxnSpPr>
          <p:cNvPr id="39" name="Straight Arrow Connector 38"/>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356359" y="4364392"/>
            <a:ext cx="4997458" cy="369332"/>
          </a:xfrm>
          <a:prstGeom prst="rect">
            <a:avLst/>
          </a:prstGeom>
          <a:noFill/>
        </p:spPr>
        <p:txBody>
          <a:bodyPr wrap="none" rtlCol="0">
            <a:spAutoFit/>
          </a:bodyPr>
          <a:lstStyle/>
          <a:p>
            <a:r>
              <a:rPr lang="en-US" smtClean="0"/>
              <a:t>Patches </a:t>
            </a:r>
            <a:r>
              <a:rPr lang="en-US" dirty="0" smtClean="0"/>
              <a:t>that are </a:t>
            </a:r>
            <a:r>
              <a:rPr lang="en-US" smtClean="0"/>
              <a:t>not discriminative </a:t>
            </a:r>
            <a:r>
              <a:rPr lang="en-US" dirty="0" smtClean="0"/>
              <a:t>can </a:t>
            </a:r>
            <a:r>
              <a:rPr lang="en-US" smtClean="0"/>
              <a:t>be removed</a:t>
            </a:r>
            <a:endParaRPr lang="en-US" dirty="0"/>
          </a:p>
        </p:txBody>
      </p:sp>
      <p:graphicFrame>
        <p:nvGraphicFramePr>
          <p:cNvPr id="53" name="Table 52"/>
          <p:cNvGraphicFramePr>
            <a:graphicFrameLocks noGrp="1"/>
          </p:cNvGraphicFramePr>
          <p:nvPr>
            <p:extLst>
              <p:ext uri="{D42A27DB-BD31-4B8C-83A1-F6EECF244321}">
                <p14:modId xmlns:p14="http://schemas.microsoft.com/office/powerpoint/2010/main" val="661603033"/>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0.3</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0.6</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p>
                  </a:txBody>
                  <a:tcPr/>
                </a:tc>
              </a:tr>
              <a:tr h="182880">
                <a:tc>
                  <a:txBody>
                    <a:bodyPr/>
                    <a:lstStyle/>
                    <a:p>
                      <a:pPr algn="ctr"/>
                      <a:r>
                        <a:rPr lang="es-ES_tradnl" sz="1200" dirty="0" smtClean="0"/>
                        <a:t>0.3</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0.7</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0.3</a:t>
                      </a:r>
                      <a:endParaRPr lang="es-ES_tradnl" sz="1200" dirty="0"/>
                    </a:p>
                  </a:txBody>
                  <a:tcPr/>
                </a:tc>
              </a:tr>
            </a:tbl>
          </a:graphicData>
        </a:graphic>
      </p:graphicFrame>
      <p:grpSp>
        <p:nvGrpSpPr>
          <p:cNvPr id="5" name="Group 4"/>
          <p:cNvGrpSpPr/>
          <p:nvPr/>
        </p:nvGrpSpPr>
        <p:grpSpPr>
          <a:xfrm>
            <a:off x="3119271" y="4984269"/>
            <a:ext cx="5491674" cy="1873731"/>
            <a:chOff x="3119271" y="4984269"/>
            <a:chExt cx="5491674" cy="187373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271" y="4984269"/>
              <a:ext cx="3471634" cy="1873731"/>
            </a:xfrm>
            <a:prstGeom prst="rect">
              <a:avLst/>
            </a:prstGeom>
          </p:spPr>
        </p:pic>
        <p:sp>
          <p:nvSpPr>
            <p:cNvPr id="4" name="TextBox 3"/>
            <p:cNvSpPr txBox="1"/>
            <p:nvPr/>
          </p:nvSpPr>
          <p:spPr>
            <a:xfrm>
              <a:off x="6590905" y="6112349"/>
              <a:ext cx="2020040" cy="646331"/>
            </a:xfrm>
            <a:prstGeom prst="rect">
              <a:avLst/>
            </a:prstGeom>
            <a:noFill/>
          </p:spPr>
          <p:txBody>
            <a:bodyPr wrap="none" rtlCol="0">
              <a:spAutoFit/>
            </a:bodyPr>
            <a:lstStyle/>
            <a:p>
              <a:r>
                <a:rPr lang="en-US" dirty="0" smtClean="0"/>
                <a:t>Face masks used </a:t>
              </a:r>
              <a:r>
                <a:rPr lang="en-US" smtClean="0"/>
                <a:t>in </a:t>
              </a:r>
            </a:p>
            <a:p>
              <a:r>
                <a:rPr lang="en-US" dirty="0" smtClean="0"/>
                <a:t>our experiments</a:t>
              </a:r>
              <a:endParaRPr lang="en-US" dirty="0"/>
            </a:p>
          </p:txBody>
        </p:sp>
      </p:grpSp>
    </p:spTree>
    <p:extLst>
      <p:ext uri="{BB962C8B-B14F-4D97-AF65-F5344CB8AC3E}">
        <p14:creationId xmlns:p14="http://schemas.microsoft.com/office/powerpoint/2010/main" val="9212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556954027"/>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solidFill>
                            <a:srgbClr val="FF0000"/>
                          </a:solidFill>
                        </a:rPr>
                        <a:t>0</a:t>
                      </a:r>
                      <a:endParaRPr lang="es-ES_tradnl" sz="1200" dirty="0">
                        <a:solidFill>
                          <a:srgbClr val="FF0000"/>
                        </a:solidFill>
                      </a:endParaRPr>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6" name="TextBox 5"/>
          <p:cNvSpPr txBox="1"/>
          <p:nvPr/>
        </p:nvSpPr>
        <p:spPr>
          <a:xfrm>
            <a:off x="379581" y="129612"/>
            <a:ext cx="3272499" cy="307777"/>
          </a:xfrm>
          <a:prstGeom prst="rect">
            <a:avLst/>
          </a:prstGeom>
          <a:noFill/>
        </p:spPr>
        <p:txBody>
          <a:bodyPr wrap="none" rtlCol="0">
            <a:spAutoFit/>
          </a:bodyPr>
          <a:lstStyle/>
          <a:p>
            <a:r>
              <a:rPr lang="en-US" sz="1400" dirty="0" smtClean="0"/>
              <a:t>Patches           Mask                   Contribution</a:t>
            </a:r>
            <a:endParaRPr lang="en-US" sz="1400" dirty="0"/>
          </a:p>
        </p:txBody>
      </p:sp>
      <p:graphicFrame>
        <p:nvGraphicFramePr>
          <p:cNvPr id="38" name="Table 37"/>
          <p:cNvGraphicFramePr>
            <a:graphicFrameLocks noGrp="1"/>
          </p:cNvGraphicFramePr>
          <p:nvPr>
            <p:extLst>
              <p:ext uri="{D42A27DB-BD31-4B8C-83A1-F6EECF244321}">
                <p14:modId xmlns:p14="http://schemas.microsoft.com/office/powerpoint/2010/main" val="1094104095"/>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p>
                  </a:txBody>
                  <a:tcPr/>
                </a:tc>
              </a:tr>
              <a:tr h="182880">
                <a:tc>
                  <a:txBody>
                    <a:bodyPr/>
                    <a:lstStyle/>
                    <a:p>
                      <a:pPr algn="ctr"/>
                      <a:r>
                        <a:rPr lang="es-ES_tradnl" sz="1200" dirty="0" smtClean="0"/>
                        <a:t>0.3</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39" name="Straight Arrow Connector 38"/>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2356359" y="4721585"/>
            <a:ext cx="4997458" cy="369332"/>
          </a:xfrm>
          <a:prstGeom prst="rect">
            <a:avLst/>
          </a:prstGeom>
          <a:noFill/>
        </p:spPr>
        <p:txBody>
          <a:bodyPr wrap="none" rtlCol="0">
            <a:spAutoFit/>
          </a:bodyPr>
          <a:lstStyle/>
          <a:p>
            <a:r>
              <a:rPr lang="en-US" smtClean="0"/>
              <a:t>Patches </a:t>
            </a:r>
            <a:r>
              <a:rPr lang="en-US" dirty="0" smtClean="0"/>
              <a:t>that are </a:t>
            </a:r>
            <a:r>
              <a:rPr lang="en-US" smtClean="0"/>
              <a:t>not discriminative </a:t>
            </a:r>
            <a:r>
              <a:rPr lang="en-US" dirty="0" smtClean="0"/>
              <a:t>can </a:t>
            </a:r>
            <a:r>
              <a:rPr lang="en-US" smtClean="0"/>
              <a:t>be removed</a:t>
            </a:r>
            <a:endParaRPr lang="en-US" dirty="0"/>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34" name="Rectangle 3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0" name="Rectangle 39"/>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2" name="Rectangle 41"/>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5" name="Rectangle 44"/>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7" name="Rectangle 46"/>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 name="Rectangle 50"/>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3" name="Rectangle 5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4" name="Rectangle 53"/>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683394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ext uri="{D42A27DB-BD31-4B8C-83A1-F6EECF244321}">
                <p14:modId xmlns:p14="http://schemas.microsoft.com/office/powerpoint/2010/main" val="603661635"/>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0.3</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0.4</a:t>
                      </a:r>
                    </a:p>
                  </a:txBody>
                  <a:tcPr/>
                </a:tc>
              </a:tr>
              <a:tr h="182880">
                <a:tc>
                  <a:txBody>
                    <a:bodyPr/>
                    <a:lstStyle/>
                    <a:p>
                      <a:pPr algn="ctr"/>
                      <a:r>
                        <a:rPr lang="es-ES_tradnl" sz="1200" dirty="0" smtClean="0">
                          <a:solidFill>
                            <a:schemeClr val="tx1"/>
                          </a:solidFill>
                        </a:rPr>
                        <a:t>0.8</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0.5</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6251920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84" name="Rectangle 8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7" name="Rectangle 86"/>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angle 8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9" name="Rectangle 88"/>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1" name="Rectangle 90"/>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p:cNvSpPr txBox="1"/>
          <p:nvPr/>
        </p:nvSpPr>
        <p:spPr>
          <a:xfrm>
            <a:off x="379581" y="129612"/>
            <a:ext cx="4857868" cy="307777"/>
          </a:xfrm>
          <a:prstGeom prst="rect">
            <a:avLst/>
          </a:prstGeom>
          <a:noFill/>
        </p:spPr>
        <p:txBody>
          <a:bodyPr wrap="none" rtlCol="0">
            <a:spAutoFit/>
          </a:bodyPr>
          <a:lstStyle/>
          <a:p>
            <a:r>
              <a:rPr lang="en-US" sz="1400" dirty="0" smtClean="0"/>
              <a:t>Patches           Mask                   Contribution                  SCI             </a:t>
            </a:r>
            <a:endParaRPr lang="en-US" sz="1400" dirty="0"/>
          </a:p>
        </p:txBody>
      </p:sp>
      <p:graphicFrame>
        <p:nvGraphicFramePr>
          <p:cNvPr id="35" name="Table 34"/>
          <p:cNvGraphicFramePr>
            <a:graphicFrameLocks noGrp="1"/>
          </p:cNvGraphicFramePr>
          <p:nvPr>
            <p:extLst>
              <p:ext uri="{D42A27DB-BD31-4B8C-83A1-F6EECF244321}">
                <p14:modId xmlns:p14="http://schemas.microsoft.com/office/powerpoint/2010/main" val="1328796212"/>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p>
                  </a:txBody>
                  <a:tcPr/>
                </a:tc>
              </a:tr>
              <a:tr h="182880">
                <a:tc>
                  <a:txBody>
                    <a:bodyPr/>
                    <a:lstStyle/>
                    <a:p>
                      <a:pPr algn="ctr"/>
                      <a:r>
                        <a:rPr lang="es-ES_tradnl" sz="1200" dirty="0" smtClean="0"/>
                        <a:t>0.3</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36" name="Straight Arrow Connector 35"/>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426106" y="4699263"/>
            <a:ext cx="4025333" cy="369332"/>
          </a:xfrm>
          <a:prstGeom prst="rect">
            <a:avLst/>
          </a:prstGeom>
          <a:noFill/>
        </p:spPr>
        <p:txBody>
          <a:bodyPr wrap="none" rtlCol="0">
            <a:spAutoFit/>
          </a:bodyPr>
          <a:lstStyle/>
          <a:p>
            <a:r>
              <a:rPr lang="en-US" dirty="0" smtClean="0"/>
              <a:t>SCI: Sparsity Concentration Index (score) </a:t>
            </a:r>
            <a:endParaRPr lang="en-US" dirty="0"/>
          </a:p>
        </p:txBody>
      </p:sp>
    </p:spTree>
    <p:extLst>
      <p:ext uri="{BB962C8B-B14F-4D97-AF65-F5344CB8AC3E}">
        <p14:creationId xmlns:p14="http://schemas.microsoft.com/office/powerpoint/2010/main" val="1859290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ext uri="{D42A27DB-BD31-4B8C-83A1-F6EECF244321}">
                <p14:modId xmlns:p14="http://schemas.microsoft.com/office/powerpoint/2010/main" val="923224446"/>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6251920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84" name="Rectangle 8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7" name="Rectangle 86"/>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angle 8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9" name="Rectangle 88"/>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1" name="Rectangle 90"/>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p:cNvSpPr txBox="1"/>
          <p:nvPr/>
        </p:nvSpPr>
        <p:spPr>
          <a:xfrm>
            <a:off x="379581" y="129612"/>
            <a:ext cx="4857868" cy="307777"/>
          </a:xfrm>
          <a:prstGeom prst="rect">
            <a:avLst/>
          </a:prstGeom>
          <a:noFill/>
        </p:spPr>
        <p:txBody>
          <a:bodyPr wrap="none" rtlCol="0">
            <a:spAutoFit/>
          </a:bodyPr>
          <a:lstStyle/>
          <a:p>
            <a:r>
              <a:rPr lang="en-US" sz="1400" dirty="0" smtClean="0"/>
              <a:t>Patches           Mask                   Contribution                  SCI             </a:t>
            </a:r>
            <a:endParaRPr lang="en-US" sz="1400" dirty="0"/>
          </a:p>
        </p:txBody>
      </p:sp>
      <p:graphicFrame>
        <p:nvGraphicFramePr>
          <p:cNvPr id="35" name="Table 34"/>
          <p:cNvGraphicFramePr>
            <a:graphicFrameLocks noGrp="1"/>
          </p:cNvGraphicFramePr>
          <p:nvPr>
            <p:extLst>
              <p:ext uri="{D42A27DB-BD31-4B8C-83A1-F6EECF244321}">
                <p14:modId xmlns:p14="http://schemas.microsoft.com/office/powerpoint/2010/main" val="1328796212"/>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p>
                  </a:txBody>
                  <a:tcPr/>
                </a:tc>
              </a:tr>
              <a:tr h="182880">
                <a:tc>
                  <a:txBody>
                    <a:bodyPr/>
                    <a:lstStyle/>
                    <a:p>
                      <a:pPr algn="ctr"/>
                      <a:r>
                        <a:rPr lang="es-ES_tradnl" sz="1200" dirty="0" smtClean="0"/>
                        <a:t>0.3</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36" name="Straight Arrow Connector 35"/>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426106" y="4699263"/>
            <a:ext cx="3961277" cy="369332"/>
          </a:xfrm>
          <a:prstGeom prst="rect">
            <a:avLst/>
          </a:prstGeom>
          <a:noFill/>
        </p:spPr>
        <p:txBody>
          <a:bodyPr wrap="none" rtlCol="0">
            <a:spAutoFit/>
          </a:bodyPr>
          <a:lstStyle/>
          <a:p>
            <a:r>
              <a:rPr lang="en-US" dirty="0" smtClean="0"/>
              <a:t>SCI: Sparsity </a:t>
            </a:r>
            <a:r>
              <a:rPr lang="en-US" smtClean="0"/>
              <a:t>Concentration Index &gt; 0.25 </a:t>
            </a:r>
            <a:endParaRPr lang="en-US" dirty="0"/>
          </a:p>
        </p:txBody>
      </p:sp>
    </p:spTree>
    <p:extLst>
      <p:ext uri="{BB962C8B-B14F-4D97-AF65-F5344CB8AC3E}">
        <p14:creationId xmlns:p14="http://schemas.microsoft.com/office/powerpoint/2010/main" val="1998808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ext uri="{D42A27DB-BD31-4B8C-83A1-F6EECF244321}">
                <p14:modId xmlns:p14="http://schemas.microsoft.com/office/powerpoint/2010/main" val="923224446"/>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0.2</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6251920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84" name="Rectangle 8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7" name="Rectangle 86"/>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angle 8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9" name="Rectangle 88"/>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1" name="Rectangle 90"/>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p:cNvSpPr txBox="1"/>
          <p:nvPr/>
        </p:nvSpPr>
        <p:spPr>
          <a:xfrm>
            <a:off x="379581" y="129612"/>
            <a:ext cx="4857868" cy="307777"/>
          </a:xfrm>
          <a:prstGeom prst="rect">
            <a:avLst/>
          </a:prstGeom>
          <a:noFill/>
        </p:spPr>
        <p:txBody>
          <a:bodyPr wrap="none" rtlCol="0">
            <a:spAutoFit/>
          </a:bodyPr>
          <a:lstStyle/>
          <a:p>
            <a:r>
              <a:rPr lang="en-US" sz="1400" dirty="0" smtClean="0"/>
              <a:t>Patches           Mask                   Contribution                  SCI             </a:t>
            </a:r>
            <a:endParaRPr lang="en-US" sz="1400" dirty="0"/>
          </a:p>
        </p:txBody>
      </p:sp>
      <p:graphicFrame>
        <p:nvGraphicFramePr>
          <p:cNvPr id="35" name="Table 34"/>
          <p:cNvGraphicFramePr>
            <a:graphicFrameLocks noGrp="1"/>
          </p:cNvGraphicFramePr>
          <p:nvPr>
            <p:extLst>
              <p:ext uri="{D42A27DB-BD31-4B8C-83A1-F6EECF244321}">
                <p14:modId xmlns:p14="http://schemas.microsoft.com/office/powerpoint/2010/main" val="1791478630"/>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36" name="Straight Arrow Connector 35"/>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426106" y="4699263"/>
            <a:ext cx="3961277" cy="369332"/>
          </a:xfrm>
          <a:prstGeom prst="rect">
            <a:avLst/>
          </a:prstGeom>
          <a:noFill/>
        </p:spPr>
        <p:txBody>
          <a:bodyPr wrap="none" rtlCol="0">
            <a:spAutoFit/>
          </a:bodyPr>
          <a:lstStyle/>
          <a:p>
            <a:r>
              <a:rPr lang="en-US" dirty="0" smtClean="0"/>
              <a:t>SCI: Sparsity </a:t>
            </a:r>
            <a:r>
              <a:rPr lang="en-US" smtClean="0"/>
              <a:t>Concentration Index &gt; 0.25 </a:t>
            </a:r>
            <a:endParaRPr lang="en-US" dirty="0"/>
          </a:p>
        </p:txBody>
      </p:sp>
    </p:spTree>
    <p:extLst>
      <p:ext uri="{BB962C8B-B14F-4D97-AF65-F5344CB8AC3E}">
        <p14:creationId xmlns:p14="http://schemas.microsoft.com/office/powerpoint/2010/main" val="1063914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38"/>
          <p:cNvGraphicFramePr>
            <a:graphicFrameLocks noGrp="1"/>
          </p:cNvGraphicFramePr>
          <p:nvPr>
            <p:extLst>
              <p:ext uri="{D42A27DB-BD31-4B8C-83A1-F6EECF244321}">
                <p14:modId xmlns:p14="http://schemas.microsoft.com/office/powerpoint/2010/main" val="219155605"/>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6251920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84" name="Rectangle 83"/>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7" name="Rectangle 86"/>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8" name="Rectangle 8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9" name="Rectangle 88"/>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1" name="Rectangle 90"/>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2" name="Rectangle 91"/>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3" name="Rectangle 92"/>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6" name="Rectangle 95"/>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 name="TextBox 5"/>
          <p:cNvSpPr txBox="1"/>
          <p:nvPr/>
        </p:nvSpPr>
        <p:spPr>
          <a:xfrm>
            <a:off x="379581" y="129612"/>
            <a:ext cx="4857868" cy="307777"/>
          </a:xfrm>
          <a:prstGeom prst="rect">
            <a:avLst/>
          </a:prstGeom>
          <a:noFill/>
        </p:spPr>
        <p:txBody>
          <a:bodyPr wrap="none" rtlCol="0">
            <a:spAutoFit/>
          </a:bodyPr>
          <a:lstStyle/>
          <a:p>
            <a:r>
              <a:rPr lang="en-US" sz="1400" dirty="0" smtClean="0"/>
              <a:t>Patches           Mask                   Contribution                  SCI             </a:t>
            </a:r>
            <a:endParaRPr lang="en-US" sz="1400" dirty="0"/>
          </a:p>
        </p:txBody>
      </p:sp>
      <p:graphicFrame>
        <p:nvGraphicFramePr>
          <p:cNvPr id="35" name="Table 34"/>
          <p:cNvGraphicFramePr>
            <a:graphicFrameLocks noGrp="1"/>
          </p:cNvGraphicFramePr>
          <p:nvPr>
            <p:extLst>
              <p:ext uri="{D42A27DB-BD31-4B8C-83A1-F6EECF244321}">
                <p14:modId xmlns:p14="http://schemas.microsoft.com/office/powerpoint/2010/main" val="1791478630"/>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0.3</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36" name="Straight Arrow Connector 35"/>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426106" y="4699263"/>
            <a:ext cx="3961277" cy="369332"/>
          </a:xfrm>
          <a:prstGeom prst="rect">
            <a:avLst/>
          </a:prstGeom>
          <a:noFill/>
        </p:spPr>
        <p:txBody>
          <a:bodyPr wrap="none" rtlCol="0">
            <a:spAutoFit/>
          </a:bodyPr>
          <a:lstStyle/>
          <a:p>
            <a:r>
              <a:rPr lang="en-US" dirty="0" smtClean="0"/>
              <a:t>SCI: Sparsity </a:t>
            </a:r>
            <a:r>
              <a:rPr lang="en-US" smtClean="0"/>
              <a:t>Concentration Index &gt; 0.25 </a:t>
            </a:r>
            <a:endParaRPr lang="en-US" dirty="0"/>
          </a:p>
        </p:txBody>
      </p:sp>
    </p:spTree>
    <p:extLst>
      <p:ext uri="{BB962C8B-B14F-4D97-AF65-F5344CB8AC3E}">
        <p14:creationId xmlns:p14="http://schemas.microsoft.com/office/powerpoint/2010/main" val="916259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110505183"/>
              </p:ext>
            </p:extLst>
          </p:nvPr>
        </p:nvGraphicFramePr>
        <p:xfrm>
          <a:off x="5099116" y="430960"/>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err="1" smtClean="0"/>
                        <a:t>max</a:t>
                      </a:r>
                      <a:endParaRPr lang="es-ES_tradnl" sz="1200" b="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0.4</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0.6</a:t>
                      </a:r>
                      <a:endParaRPr lang="es-ES_tradnl" sz="1200" dirty="0" smtClean="0"/>
                    </a:p>
                  </a:txBody>
                  <a:tcPr/>
                </a:tc>
              </a:tr>
              <a:tr h="182880">
                <a:tc>
                  <a:txBody>
                    <a:bodyPr/>
                    <a:lstStyle/>
                    <a:p>
                      <a:pPr algn="ctr"/>
                      <a:r>
                        <a:rPr lang="es-ES_tradnl" sz="1200" dirty="0" smtClean="0">
                          <a:solidFill>
                            <a:srgbClr val="FF0000"/>
                          </a:solidFill>
                        </a:rPr>
                        <a:t>0.3</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solidFill>
                            <a:srgbClr val="FF0000"/>
                          </a:solidFill>
                        </a:rPr>
                        <a:t>0.5</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sp>
        <p:nvSpPr>
          <p:cNvPr id="6" name="TextBox 5"/>
          <p:cNvSpPr txBox="1"/>
          <p:nvPr/>
        </p:nvSpPr>
        <p:spPr>
          <a:xfrm>
            <a:off x="379581" y="129612"/>
            <a:ext cx="6005618" cy="307777"/>
          </a:xfrm>
          <a:prstGeom prst="rect">
            <a:avLst/>
          </a:prstGeom>
          <a:noFill/>
        </p:spPr>
        <p:txBody>
          <a:bodyPr wrap="none" rtlCol="0">
            <a:spAutoFit/>
          </a:bodyPr>
          <a:lstStyle/>
          <a:p>
            <a:r>
              <a:rPr lang="en-US" sz="1400" dirty="0" smtClean="0"/>
              <a:t>Patches           Mask                   Contribution                  SCI                  max                   </a:t>
            </a:r>
            <a:endParaRPr lang="en-US" sz="1400" dirty="0"/>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52" name="Rectangle 51"/>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aphicFrame>
        <p:nvGraphicFramePr>
          <p:cNvPr id="73" name="Table 72"/>
          <p:cNvGraphicFramePr>
            <a:graphicFrameLocks noGrp="1"/>
          </p:cNvGraphicFramePr>
          <p:nvPr>
            <p:extLst>
              <p:ext uri="{D42A27DB-BD31-4B8C-83A1-F6EECF244321}">
                <p14:modId xmlns:p14="http://schemas.microsoft.com/office/powerpoint/2010/main" val="1131449938"/>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465321727"/>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rgbClr val="FF0000"/>
                          </a:solidFill>
                        </a:rPr>
                        <a:t>0.4</a:t>
                      </a:r>
                      <a:endParaRPr lang="es-ES_tradnl" sz="1200" b="0" dirty="0">
                        <a:solidFill>
                          <a:srgbClr val="FF0000"/>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solidFill>
                            <a:srgbClr val="FF0000"/>
                          </a:solidFill>
                        </a:rPr>
                        <a:t>0.6</a:t>
                      </a:r>
                      <a:endParaRPr lang="es-ES_tradnl" sz="1200" dirty="0">
                        <a:solidFill>
                          <a:srgbClr val="FF0000"/>
                        </a:solidFill>
                      </a:endParaRPr>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0.1</a:t>
                      </a:r>
                      <a:endParaRPr lang="es-ES_tradnl" sz="1200" b="0" dirty="0">
                        <a:solidFill>
                          <a:schemeClr val="tx1"/>
                        </a:solidFill>
                      </a:endParaRPr>
                    </a:p>
                  </a:txBody>
                  <a:tcPr/>
                </a:tc>
                <a:tc>
                  <a:txBody>
                    <a:bodyPr/>
                    <a:lstStyle/>
                    <a:p>
                      <a:pPr algn="ctr"/>
                      <a:r>
                        <a:rPr lang="es-ES_tradnl" sz="1200" dirty="0" smtClean="0">
                          <a:solidFill>
                            <a:srgbClr val="FF0000"/>
                          </a:solidFill>
                        </a:rPr>
                        <a:t>0.3</a:t>
                      </a:r>
                      <a:endParaRPr lang="es-ES_tradnl" sz="1200" dirty="0">
                        <a:solidFill>
                          <a:srgbClr val="FF0000"/>
                        </a:solidFill>
                      </a:endParaRPr>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solidFill>
                            <a:srgbClr val="FF0000"/>
                          </a:solidFill>
                        </a:rPr>
                        <a:t>0.5</a:t>
                      </a:r>
                      <a:endParaRPr lang="es-ES_tradnl" sz="1200" dirty="0">
                        <a:solidFill>
                          <a:srgbClr val="FF0000"/>
                        </a:solidFill>
                      </a:endParaRPr>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75" name="Straight Arrow Connector 74"/>
          <p:cNvCxnSpPr/>
          <p:nvPr/>
        </p:nvCxnSpPr>
        <p:spPr>
          <a:xfrm>
            <a:off x="4711611" y="138271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697760" y="248513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94407" y="275628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691830" y="328671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02" name="Table 101"/>
          <p:cNvGraphicFramePr>
            <a:graphicFrameLocks noGrp="1"/>
          </p:cNvGraphicFramePr>
          <p:nvPr>
            <p:extLst>
              <p:ext uri="{D42A27DB-BD31-4B8C-83A1-F6EECF244321}">
                <p14:modId xmlns:p14="http://schemas.microsoft.com/office/powerpoint/2010/main" val="142223015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cxnSp>
        <p:nvCxnSpPr>
          <p:cNvPr id="103" name="Straight Arrow Connector 102"/>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426106" y="4699263"/>
            <a:ext cx="3506537" cy="369332"/>
          </a:xfrm>
          <a:prstGeom prst="rect">
            <a:avLst/>
          </a:prstGeom>
          <a:noFill/>
        </p:spPr>
        <p:txBody>
          <a:bodyPr wrap="none" rtlCol="0">
            <a:spAutoFit/>
          </a:bodyPr>
          <a:lstStyle/>
          <a:p>
            <a:r>
              <a:rPr lang="en-US" dirty="0" smtClean="0"/>
              <a:t>Maximal value of each contribution</a:t>
            </a:r>
            <a:endParaRPr lang="en-US" dirty="0"/>
          </a:p>
        </p:txBody>
      </p:sp>
    </p:spTree>
    <p:extLst>
      <p:ext uri="{BB962C8B-B14F-4D97-AF65-F5344CB8AC3E}">
        <p14:creationId xmlns:p14="http://schemas.microsoft.com/office/powerpoint/2010/main" val="1237853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110505183"/>
              </p:ext>
            </p:extLst>
          </p:nvPr>
        </p:nvGraphicFramePr>
        <p:xfrm>
          <a:off x="5099116" y="430960"/>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err="1" smtClean="0"/>
                        <a:t>max</a:t>
                      </a:r>
                      <a:endParaRPr lang="es-ES_tradnl" sz="1200" b="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0.4</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0.6</a:t>
                      </a:r>
                      <a:endParaRPr lang="es-ES_tradnl" sz="1200" dirty="0" smtClean="0"/>
                    </a:p>
                  </a:txBody>
                  <a:tcPr/>
                </a:tc>
              </a:tr>
              <a:tr h="182880">
                <a:tc>
                  <a:txBody>
                    <a:bodyPr/>
                    <a:lstStyle/>
                    <a:p>
                      <a:pPr algn="ctr"/>
                      <a:r>
                        <a:rPr lang="es-ES_tradnl" sz="1200" dirty="0" smtClean="0">
                          <a:solidFill>
                            <a:srgbClr val="FF0000"/>
                          </a:solidFill>
                        </a:rPr>
                        <a:t>0.3</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solidFill>
                            <a:srgbClr val="FF0000"/>
                          </a:solidFill>
                        </a:rPr>
                        <a:t>0.5</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52" name="Rectangle 51"/>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aphicFrame>
        <p:nvGraphicFramePr>
          <p:cNvPr id="73" name="Table 72"/>
          <p:cNvGraphicFramePr>
            <a:graphicFrameLocks noGrp="1"/>
          </p:cNvGraphicFramePr>
          <p:nvPr>
            <p:extLst>
              <p:ext uri="{D42A27DB-BD31-4B8C-83A1-F6EECF244321}">
                <p14:modId xmlns:p14="http://schemas.microsoft.com/office/powerpoint/2010/main" val="1131449938"/>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2017384333"/>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0.1</a:t>
                      </a:r>
                      <a:endParaRPr lang="es-ES_tradnl" sz="1200" b="0" dirty="0">
                        <a:solidFill>
                          <a:schemeClr val="tx1"/>
                        </a:solidFill>
                      </a:endParaRPr>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75" name="Straight Arrow Connector 74"/>
          <p:cNvCxnSpPr/>
          <p:nvPr/>
        </p:nvCxnSpPr>
        <p:spPr>
          <a:xfrm>
            <a:off x="4711611" y="138271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697760" y="248513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94407" y="275628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691830" y="328671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02" name="Table 101"/>
          <p:cNvGraphicFramePr>
            <a:graphicFrameLocks noGrp="1"/>
          </p:cNvGraphicFramePr>
          <p:nvPr>
            <p:extLst>
              <p:ext uri="{D42A27DB-BD31-4B8C-83A1-F6EECF244321}">
                <p14:modId xmlns:p14="http://schemas.microsoft.com/office/powerpoint/2010/main" val="142223015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cxnSp>
        <p:nvCxnSpPr>
          <p:cNvPr id="103" name="Straight Arrow Connector 102"/>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254300291"/>
              </p:ext>
            </p:extLst>
          </p:nvPr>
        </p:nvGraphicFramePr>
        <p:xfrm>
          <a:off x="6130679" y="427577"/>
          <a:ext cx="1913142" cy="3566160"/>
        </p:xfrm>
        <a:graphic>
          <a:graphicData uri="http://schemas.openxmlformats.org/drawingml/2006/table">
            <a:tbl>
              <a:tblPr firstRow="1" bandRow="1">
                <a:tableStyleId>{10A1B5D5-9B99-4C35-A422-299274C87663}</a:tableStyleId>
              </a:tblPr>
              <a:tblGrid>
                <a:gridCol w="460401"/>
                <a:gridCol w="460401"/>
                <a:gridCol w="460401"/>
                <a:gridCol w="531939"/>
              </a:tblGrid>
              <a:tr h="182880">
                <a:tc>
                  <a:txBody>
                    <a:bodyPr/>
                    <a:lstStyle/>
                    <a:p>
                      <a:pPr algn="ctr"/>
                      <a:r>
                        <a:rPr lang="es-ES_tradnl" sz="1200" dirty="0" smtClean="0"/>
                        <a:t>1</a:t>
                      </a:r>
                      <a:endParaRPr lang="es-ES_tradnl" sz="1200" b="0" dirty="0"/>
                    </a:p>
                  </a:txBody>
                  <a:tcPr/>
                </a:tc>
                <a:tc>
                  <a:txBody>
                    <a:bodyPr/>
                    <a:lstStyle/>
                    <a:p>
                      <a:pPr algn="ctr"/>
                      <a:r>
                        <a:rPr lang="es-ES_tradnl" sz="1200" dirty="0" smtClean="0"/>
                        <a:t>2</a:t>
                      </a:r>
                      <a:endParaRPr lang="es-ES_tradnl" sz="1200" b="0" dirty="0"/>
                    </a:p>
                  </a:txBody>
                  <a:tcPr/>
                </a:tc>
                <a:tc>
                  <a:txBody>
                    <a:bodyPr/>
                    <a:lstStyle/>
                    <a:p>
                      <a:pPr algn="ctr"/>
                      <a:r>
                        <a:rPr lang="es-ES_tradnl" sz="1200" dirty="0" smtClean="0"/>
                        <a:t>3</a:t>
                      </a:r>
                      <a:endParaRPr lang="es-ES_tradnl" sz="1200" b="0" dirty="0"/>
                    </a:p>
                  </a:txBody>
                  <a:tcPr/>
                </a:tc>
                <a:tc>
                  <a:txBody>
                    <a:bodyPr/>
                    <a:lstStyle/>
                    <a:p>
                      <a:pPr algn="ctr"/>
                      <a:r>
                        <a:rPr lang="es-ES_tradnl" sz="1200" dirty="0" smtClean="0"/>
                        <a:t>4</a:t>
                      </a:r>
                      <a:endParaRPr lang="es-ES_tradnl" sz="1200" b="0" i="1"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0.25</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0.17</a:t>
                      </a:r>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0.17</a:t>
                      </a:r>
                      <a:endParaRPr lang="es-ES_tradnl" sz="1200" dirty="0"/>
                    </a:p>
                  </a:txBody>
                  <a:tcPr/>
                </a:tc>
                <a:tc>
                  <a:txBody>
                    <a:bodyPr/>
                    <a:lstStyle/>
                    <a:p>
                      <a:pPr algn="ctr"/>
                      <a:r>
                        <a:rPr lang="es-ES_tradnl" sz="1200" dirty="0" smtClean="0"/>
                        <a:t>0.33</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dirty="0" smtClean="0"/>
                        <a:t>0.33</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0.4</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sp>
        <p:nvSpPr>
          <p:cNvPr id="31" name="TextBox 30"/>
          <p:cNvSpPr txBox="1"/>
          <p:nvPr/>
        </p:nvSpPr>
        <p:spPr>
          <a:xfrm>
            <a:off x="379581" y="129612"/>
            <a:ext cx="7275518" cy="307777"/>
          </a:xfrm>
          <a:prstGeom prst="rect">
            <a:avLst/>
          </a:prstGeom>
          <a:noFill/>
        </p:spPr>
        <p:txBody>
          <a:bodyPr wrap="none" rtlCol="0">
            <a:spAutoFit/>
          </a:bodyPr>
          <a:lstStyle/>
          <a:p>
            <a:r>
              <a:rPr lang="en-US" sz="1400" dirty="0" smtClean="0"/>
              <a:t>Patches           Mask                   Contribution                  SCI                  max                          Normalization</a:t>
            </a:r>
            <a:endParaRPr lang="en-US" sz="1400" dirty="0"/>
          </a:p>
        </p:txBody>
      </p:sp>
      <p:cxnSp>
        <p:nvCxnSpPr>
          <p:cNvPr id="32" name="Straight Arrow Connector 31"/>
          <p:cNvCxnSpPr/>
          <p:nvPr/>
        </p:nvCxnSpPr>
        <p:spPr>
          <a:xfrm>
            <a:off x="5755265" y="137306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741414" y="247548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738061" y="274663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735484" y="3277067"/>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26106" y="4699263"/>
            <a:ext cx="4377160" cy="369332"/>
          </a:xfrm>
          <a:prstGeom prst="rect">
            <a:avLst/>
          </a:prstGeom>
          <a:noFill/>
        </p:spPr>
        <p:txBody>
          <a:bodyPr wrap="none" rtlCol="0">
            <a:spAutoFit/>
          </a:bodyPr>
          <a:lstStyle/>
          <a:p>
            <a:r>
              <a:rPr lang="en-US" dirty="0" smtClean="0"/>
              <a:t>Each contribution is divided by its maximum</a:t>
            </a:r>
            <a:endParaRPr lang="en-US" dirty="0"/>
          </a:p>
        </p:txBody>
      </p:sp>
    </p:spTree>
    <p:extLst>
      <p:ext uri="{BB962C8B-B14F-4D97-AF65-F5344CB8AC3E}">
        <p14:creationId xmlns:p14="http://schemas.microsoft.com/office/powerpoint/2010/main" val="250750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110505183"/>
              </p:ext>
            </p:extLst>
          </p:nvPr>
        </p:nvGraphicFramePr>
        <p:xfrm>
          <a:off x="5099116" y="430960"/>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err="1" smtClean="0"/>
                        <a:t>max</a:t>
                      </a:r>
                      <a:endParaRPr lang="es-ES_tradnl" sz="1200" b="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0.4</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0.6</a:t>
                      </a:r>
                      <a:endParaRPr lang="es-ES_tradnl" sz="1200" dirty="0" smtClean="0"/>
                    </a:p>
                  </a:txBody>
                  <a:tcPr/>
                </a:tc>
              </a:tr>
              <a:tr h="182880">
                <a:tc>
                  <a:txBody>
                    <a:bodyPr/>
                    <a:lstStyle/>
                    <a:p>
                      <a:pPr algn="ctr"/>
                      <a:r>
                        <a:rPr lang="es-ES_tradnl" sz="1200" dirty="0" smtClean="0">
                          <a:solidFill>
                            <a:srgbClr val="FF0000"/>
                          </a:solidFill>
                        </a:rPr>
                        <a:t>0.3</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solidFill>
                            <a:srgbClr val="FF0000"/>
                          </a:solidFill>
                        </a:rPr>
                        <a:t>0.5</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52" name="Rectangle 51"/>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aphicFrame>
        <p:nvGraphicFramePr>
          <p:cNvPr id="73" name="Table 72"/>
          <p:cNvGraphicFramePr>
            <a:graphicFrameLocks noGrp="1"/>
          </p:cNvGraphicFramePr>
          <p:nvPr>
            <p:extLst>
              <p:ext uri="{D42A27DB-BD31-4B8C-83A1-F6EECF244321}">
                <p14:modId xmlns:p14="http://schemas.microsoft.com/office/powerpoint/2010/main" val="1131449938"/>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916371760"/>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0.1</a:t>
                      </a:r>
                      <a:endParaRPr lang="es-ES_tradnl" sz="1200" b="0" dirty="0">
                        <a:solidFill>
                          <a:schemeClr val="tx1"/>
                        </a:solidFill>
                      </a:endParaRPr>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75" name="Straight Arrow Connector 74"/>
          <p:cNvCxnSpPr/>
          <p:nvPr/>
        </p:nvCxnSpPr>
        <p:spPr>
          <a:xfrm>
            <a:off x="4711611" y="138271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697760" y="248513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94407" y="275628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691830" y="328671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02" name="Table 101"/>
          <p:cNvGraphicFramePr>
            <a:graphicFrameLocks noGrp="1"/>
          </p:cNvGraphicFramePr>
          <p:nvPr>
            <p:extLst>
              <p:ext uri="{D42A27DB-BD31-4B8C-83A1-F6EECF244321}">
                <p14:modId xmlns:p14="http://schemas.microsoft.com/office/powerpoint/2010/main" val="142223015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cxnSp>
        <p:nvCxnSpPr>
          <p:cNvPr id="103" name="Straight Arrow Connector 102"/>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1925202045"/>
              </p:ext>
            </p:extLst>
          </p:nvPr>
        </p:nvGraphicFramePr>
        <p:xfrm>
          <a:off x="6130679" y="427577"/>
          <a:ext cx="1913142" cy="3566160"/>
        </p:xfrm>
        <a:graphic>
          <a:graphicData uri="http://schemas.openxmlformats.org/drawingml/2006/table">
            <a:tbl>
              <a:tblPr firstRow="1" bandRow="1">
                <a:tableStyleId>{10A1B5D5-9B99-4C35-A422-299274C87663}</a:tableStyleId>
              </a:tblPr>
              <a:tblGrid>
                <a:gridCol w="460401"/>
                <a:gridCol w="460401"/>
                <a:gridCol w="460401"/>
                <a:gridCol w="531939"/>
              </a:tblGrid>
              <a:tr h="182880">
                <a:tc>
                  <a:txBody>
                    <a:bodyPr/>
                    <a:lstStyle/>
                    <a:p>
                      <a:pPr algn="ctr"/>
                      <a:r>
                        <a:rPr lang="es-ES_tradnl" sz="1200" dirty="0" smtClean="0"/>
                        <a:t>1</a:t>
                      </a:r>
                      <a:endParaRPr lang="es-ES_tradnl" sz="1200" b="0" dirty="0"/>
                    </a:p>
                  </a:txBody>
                  <a:tcPr/>
                </a:tc>
                <a:tc>
                  <a:txBody>
                    <a:bodyPr/>
                    <a:lstStyle/>
                    <a:p>
                      <a:pPr algn="ctr"/>
                      <a:r>
                        <a:rPr lang="es-ES_tradnl" sz="1200" dirty="0" smtClean="0"/>
                        <a:t>2</a:t>
                      </a:r>
                      <a:endParaRPr lang="es-ES_tradnl" sz="1200" b="0" dirty="0"/>
                    </a:p>
                  </a:txBody>
                  <a:tcPr/>
                </a:tc>
                <a:tc>
                  <a:txBody>
                    <a:bodyPr/>
                    <a:lstStyle/>
                    <a:p>
                      <a:pPr algn="ctr"/>
                      <a:r>
                        <a:rPr lang="es-ES_tradnl" sz="1200" dirty="0" smtClean="0"/>
                        <a:t>3</a:t>
                      </a:r>
                      <a:endParaRPr lang="es-ES_tradnl" sz="1200" b="0" dirty="0"/>
                    </a:p>
                  </a:txBody>
                  <a:tcPr/>
                </a:tc>
                <a:tc>
                  <a:txBody>
                    <a:bodyPr/>
                    <a:lstStyle/>
                    <a:p>
                      <a:pPr algn="ctr"/>
                      <a:r>
                        <a:rPr lang="es-ES_tradnl" sz="1200" dirty="0" smtClean="0"/>
                        <a:t>4</a:t>
                      </a:r>
                      <a:endParaRPr lang="es-ES_tradnl" sz="1200" b="0" i="1"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0.25</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strike="sngStrike" dirty="0" smtClean="0"/>
                        <a:t>0</a:t>
                      </a:r>
                      <a:endParaRPr lang="es-ES_tradnl" sz="1200" strike="sngStrike" dirty="0"/>
                    </a:p>
                  </a:txBody>
                  <a:tcPr/>
                </a:tc>
                <a:tc>
                  <a:txBody>
                    <a:bodyPr/>
                    <a:lstStyle/>
                    <a:p>
                      <a:pPr algn="ctr"/>
                      <a:r>
                        <a:rPr lang="es-ES_tradnl" sz="1200" strike="sngStrike" dirty="0" smtClean="0"/>
                        <a:t>0</a:t>
                      </a:r>
                      <a:endParaRPr lang="es-ES_tradnl" sz="1200" strike="sngStrike" dirty="0"/>
                    </a:p>
                  </a:txBody>
                  <a:tcPr/>
                </a:tc>
              </a:tr>
              <a:tr h="182880">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0.17</a:t>
                      </a:r>
                    </a:p>
                  </a:txBody>
                  <a:tcPr/>
                </a:tc>
                <a:tc>
                  <a:txBody>
                    <a:bodyPr/>
                    <a:lstStyle/>
                    <a:p>
                      <a:pPr algn="ctr"/>
                      <a:r>
                        <a:rPr lang="es-ES_tradnl" sz="1200" dirty="0" smtClean="0"/>
                        <a:t>1.0</a:t>
                      </a:r>
                      <a:endParaRPr lang="es-ES_tradnl" sz="1200" dirty="0"/>
                    </a:p>
                  </a:txBody>
                  <a:tcPr/>
                </a:tc>
                <a:tc>
                  <a:txBody>
                    <a:bodyPr/>
                    <a:lstStyle/>
                    <a:p>
                      <a:pPr algn="ctr"/>
                      <a:r>
                        <a:rPr lang="es-ES_tradnl" sz="1200" strike="sngStrike" dirty="0" smtClean="0"/>
                        <a:t>0.17</a:t>
                      </a:r>
                      <a:endParaRPr lang="es-ES_tradnl" sz="1200" strike="sngStrike" dirty="0"/>
                    </a:p>
                  </a:txBody>
                  <a:tcPr/>
                </a:tc>
                <a:tc>
                  <a:txBody>
                    <a:bodyPr/>
                    <a:lstStyle/>
                    <a:p>
                      <a:pPr algn="ctr"/>
                      <a:r>
                        <a:rPr lang="es-ES_tradnl" sz="1200" dirty="0" smtClean="0"/>
                        <a:t>0.33</a:t>
                      </a:r>
                      <a:endParaRPr lang="es-ES_tradnl" sz="1200" dirty="0"/>
                    </a:p>
                  </a:txBody>
                  <a:tcPr/>
                </a:tc>
              </a:tr>
              <a:tr h="182880">
                <a:tc>
                  <a:txBody>
                    <a:bodyPr/>
                    <a:lstStyle/>
                    <a:p>
                      <a:pPr algn="ctr"/>
                      <a:r>
                        <a:rPr lang="es-ES_tradnl" sz="1200" strike="sngStrike" dirty="0" smtClean="0"/>
                        <a:t>0</a:t>
                      </a:r>
                      <a:endParaRPr lang="es-ES_tradnl" sz="1200" strike="sngStrike" dirty="0"/>
                    </a:p>
                  </a:txBody>
                  <a:tcPr/>
                </a:tc>
                <a:tc>
                  <a:txBody>
                    <a:bodyPr/>
                    <a:lstStyle/>
                    <a:p>
                      <a:pPr algn="ctr"/>
                      <a:r>
                        <a:rPr lang="es-ES_tradnl" sz="1200" dirty="0" smtClean="0"/>
                        <a:t>0.33</a:t>
                      </a:r>
                      <a:endParaRPr lang="es-ES_tradnl" sz="1200" dirty="0"/>
                    </a:p>
                  </a:txBody>
                  <a:tcPr/>
                </a:tc>
                <a:tc>
                  <a:txBody>
                    <a:bodyPr/>
                    <a:lstStyle/>
                    <a:p>
                      <a:pPr algn="ctr"/>
                      <a:r>
                        <a:rPr lang="es-ES_tradnl" sz="1200" strike="noStrike" dirty="0" smtClean="0"/>
                        <a:t>1.0</a:t>
                      </a:r>
                      <a:endParaRPr lang="es-ES_tradnl" sz="1200" strike="noStrike" dirty="0"/>
                    </a:p>
                  </a:txBody>
                  <a:tcPr/>
                </a:tc>
                <a:tc>
                  <a:txBody>
                    <a:bodyPr/>
                    <a:lstStyle/>
                    <a:p>
                      <a:pPr algn="ctr"/>
                      <a:r>
                        <a:rPr lang="es-ES_tradnl" sz="1200" strike="sngStrike" dirty="0" smtClean="0"/>
                        <a:t>0</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0.2</a:t>
                      </a:r>
                      <a:endParaRPr lang="es-ES_tradnl" sz="1200" strike="sngStrike"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0.4</a:t>
                      </a:r>
                      <a:endParaRPr lang="es-ES_tradnl" sz="1200" dirty="0"/>
                    </a:p>
                  </a:txBody>
                  <a:tcPr/>
                </a:tc>
                <a:tc>
                  <a:txBody>
                    <a:bodyPr/>
                    <a:lstStyle/>
                    <a:p>
                      <a:pPr algn="ctr"/>
                      <a:r>
                        <a:rPr lang="es-ES_tradnl" sz="1200" strike="sngStrike" dirty="0" smtClean="0"/>
                        <a:t>0.2</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sp>
        <p:nvSpPr>
          <p:cNvPr id="31" name="TextBox 30"/>
          <p:cNvSpPr txBox="1"/>
          <p:nvPr/>
        </p:nvSpPr>
        <p:spPr>
          <a:xfrm>
            <a:off x="379581" y="129612"/>
            <a:ext cx="7275518" cy="307777"/>
          </a:xfrm>
          <a:prstGeom prst="rect">
            <a:avLst/>
          </a:prstGeom>
          <a:noFill/>
        </p:spPr>
        <p:txBody>
          <a:bodyPr wrap="none" rtlCol="0">
            <a:spAutoFit/>
          </a:bodyPr>
          <a:lstStyle/>
          <a:p>
            <a:r>
              <a:rPr lang="en-US" sz="1400" dirty="0" smtClean="0"/>
              <a:t>Patches           Mask                   Contribution                  SCI                  max                          Normalization</a:t>
            </a:r>
            <a:endParaRPr lang="en-US" sz="1400" dirty="0"/>
          </a:p>
        </p:txBody>
      </p:sp>
      <p:cxnSp>
        <p:nvCxnSpPr>
          <p:cNvPr id="32" name="Straight Arrow Connector 31"/>
          <p:cNvCxnSpPr/>
          <p:nvPr/>
        </p:nvCxnSpPr>
        <p:spPr>
          <a:xfrm>
            <a:off x="5755265" y="137306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741414" y="247548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738061" y="274663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735484" y="3277067"/>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26106" y="4699263"/>
            <a:ext cx="5317802" cy="369332"/>
          </a:xfrm>
          <a:prstGeom prst="rect">
            <a:avLst/>
          </a:prstGeom>
          <a:noFill/>
        </p:spPr>
        <p:txBody>
          <a:bodyPr wrap="none" rtlCol="0">
            <a:spAutoFit/>
          </a:bodyPr>
          <a:lstStyle/>
          <a:p>
            <a:r>
              <a:rPr lang="en-US" dirty="0" smtClean="0"/>
              <a:t>The normalized contributions must be greater than 0.2</a:t>
            </a:r>
            <a:endParaRPr lang="en-US" dirty="0"/>
          </a:p>
        </p:txBody>
      </p:sp>
    </p:spTree>
    <p:extLst>
      <p:ext uri="{BB962C8B-B14F-4D97-AF65-F5344CB8AC3E}">
        <p14:creationId xmlns:p14="http://schemas.microsoft.com/office/powerpoint/2010/main" val="464245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110505183"/>
              </p:ext>
            </p:extLst>
          </p:nvPr>
        </p:nvGraphicFramePr>
        <p:xfrm>
          <a:off x="5099116" y="430960"/>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err="1" smtClean="0"/>
                        <a:t>max</a:t>
                      </a:r>
                      <a:endParaRPr lang="es-ES_tradnl" sz="1200" b="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0.4</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0.6</a:t>
                      </a:r>
                      <a:endParaRPr lang="es-ES_tradnl" sz="1200" dirty="0" smtClean="0"/>
                    </a:p>
                  </a:txBody>
                  <a:tcPr/>
                </a:tc>
              </a:tr>
              <a:tr h="182880">
                <a:tc>
                  <a:txBody>
                    <a:bodyPr/>
                    <a:lstStyle/>
                    <a:p>
                      <a:pPr algn="ctr"/>
                      <a:r>
                        <a:rPr lang="es-ES_tradnl" sz="1200" dirty="0" smtClean="0">
                          <a:solidFill>
                            <a:srgbClr val="FF0000"/>
                          </a:solidFill>
                        </a:rPr>
                        <a:t>0.3</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solidFill>
                            <a:srgbClr val="FF0000"/>
                          </a:solidFill>
                        </a:rPr>
                        <a:t>0.5</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52" name="Rectangle 51"/>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aphicFrame>
        <p:nvGraphicFramePr>
          <p:cNvPr id="73" name="Table 72"/>
          <p:cNvGraphicFramePr>
            <a:graphicFrameLocks noGrp="1"/>
          </p:cNvGraphicFramePr>
          <p:nvPr>
            <p:extLst>
              <p:ext uri="{D42A27DB-BD31-4B8C-83A1-F6EECF244321}">
                <p14:modId xmlns:p14="http://schemas.microsoft.com/office/powerpoint/2010/main" val="1131449938"/>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655633385"/>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0.1</a:t>
                      </a:r>
                      <a:endParaRPr lang="es-ES_tradnl" sz="1200" b="0" dirty="0">
                        <a:solidFill>
                          <a:schemeClr val="tx1"/>
                        </a:solidFill>
                      </a:endParaRPr>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75" name="Straight Arrow Connector 74"/>
          <p:cNvCxnSpPr/>
          <p:nvPr/>
        </p:nvCxnSpPr>
        <p:spPr>
          <a:xfrm>
            <a:off x="4711611" y="138271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697760" y="248513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94407" y="275628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691830" y="328671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02" name="Table 101"/>
          <p:cNvGraphicFramePr>
            <a:graphicFrameLocks noGrp="1"/>
          </p:cNvGraphicFramePr>
          <p:nvPr>
            <p:extLst>
              <p:ext uri="{D42A27DB-BD31-4B8C-83A1-F6EECF244321}">
                <p14:modId xmlns:p14="http://schemas.microsoft.com/office/powerpoint/2010/main" val="142223015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cxnSp>
        <p:nvCxnSpPr>
          <p:cNvPr id="103" name="Straight Arrow Connector 102"/>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843177491"/>
              </p:ext>
            </p:extLst>
          </p:nvPr>
        </p:nvGraphicFramePr>
        <p:xfrm>
          <a:off x="6130679" y="427577"/>
          <a:ext cx="1913142" cy="3566160"/>
        </p:xfrm>
        <a:graphic>
          <a:graphicData uri="http://schemas.openxmlformats.org/drawingml/2006/table">
            <a:tbl>
              <a:tblPr firstRow="1" bandRow="1">
                <a:tableStyleId>{10A1B5D5-9B99-4C35-A422-299274C87663}</a:tableStyleId>
              </a:tblPr>
              <a:tblGrid>
                <a:gridCol w="460401"/>
                <a:gridCol w="460401"/>
                <a:gridCol w="460401"/>
                <a:gridCol w="531939"/>
              </a:tblGrid>
              <a:tr h="182880">
                <a:tc>
                  <a:txBody>
                    <a:bodyPr/>
                    <a:lstStyle/>
                    <a:p>
                      <a:pPr algn="ctr"/>
                      <a:r>
                        <a:rPr lang="es-ES_tradnl" sz="1200" dirty="0" smtClean="0"/>
                        <a:t>1</a:t>
                      </a:r>
                      <a:endParaRPr lang="es-ES_tradnl" sz="1200" b="0" dirty="0"/>
                    </a:p>
                  </a:txBody>
                  <a:tcPr/>
                </a:tc>
                <a:tc>
                  <a:txBody>
                    <a:bodyPr/>
                    <a:lstStyle/>
                    <a:p>
                      <a:pPr algn="ctr"/>
                      <a:r>
                        <a:rPr lang="es-ES_tradnl" sz="1200" dirty="0" smtClean="0"/>
                        <a:t>2</a:t>
                      </a:r>
                      <a:endParaRPr lang="es-ES_tradnl" sz="1200" b="0" dirty="0"/>
                    </a:p>
                  </a:txBody>
                  <a:tcPr/>
                </a:tc>
                <a:tc>
                  <a:txBody>
                    <a:bodyPr/>
                    <a:lstStyle/>
                    <a:p>
                      <a:pPr algn="ctr"/>
                      <a:r>
                        <a:rPr lang="es-ES_tradnl" sz="1200" dirty="0" smtClean="0"/>
                        <a:t>3</a:t>
                      </a:r>
                      <a:endParaRPr lang="es-ES_tradnl" sz="1200" b="0" dirty="0"/>
                    </a:p>
                  </a:txBody>
                  <a:tcPr/>
                </a:tc>
                <a:tc>
                  <a:txBody>
                    <a:bodyPr/>
                    <a:lstStyle/>
                    <a:p>
                      <a:pPr algn="ctr"/>
                      <a:r>
                        <a:rPr lang="es-ES_tradnl" sz="1200" dirty="0" smtClean="0"/>
                        <a:t>4</a:t>
                      </a:r>
                      <a:endParaRPr lang="es-ES_tradnl" sz="1200" b="0" i="1"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0.25</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a:t>
                      </a:r>
                    </a:p>
                  </a:txBody>
                  <a:tcPr/>
                </a:tc>
                <a:tc>
                  <a:txBody>
                    <a:bodyPr/>
                    <a:lstStyle/>
                    <a:p>
                      <a:pPr algn="ctr"/>
                      <a:r>
                        <a:rPr lang="es-ES_tradnl" sz="1200" dirty="0" smtClean="0"/>
                        <a:t>1.0</a:t>
                      </a:r>
                      <a:endParaRPr lang="es-ES_tradnl" sz="1200" dirty="0"/>
                    </a:p>
                  </a:txBody>
                  <a:tcPr/>
                </a:tc>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0.33</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0.33</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0.4</a:t>
                      </a:r>
                      <a:endParaRPr lang="es-ES_tradnl" sz="1200" dirty="0"/>
                    </a:p>
                  </a:txBody>
                  <a:tcPr/>
                </a:tc>
                <a:tc>
                  <a:txBody>
                    <a:bodyPr/>
                    <a:lstStyle/>
                    <a:p>
                      <a:pPr algn="ctr"/>
                      <a:r>
                        <a:rPr lang="es-ES_tradnl" sz="1200" strike="sngStrike" dirty="0" smtClean="0"/>
                        <a:t>-</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sp>
        <p:nvSpPr>
          <p:cNvPr id="31" name="TextBox 30"/>
          <p:cNvSpPr txBox="1"/>
          <p:nvPr/>
        </p:nvSpPr>
        <p:spPr>
          <a:xfrm>
            <a:off x="379581" y="129612"/>
            <a:ext cx="7275518" cy="307777"/>
          </a:xfrm>
          <a:prstGeom prst="rect">
            <a:avLst/>
          </a:prstGeom>
          <a:noFill/>
        </p:spPr>
        <p:txBody>
          <a:bodyPr wrap="none" rtlCol="0">
            <a:spAutoFit/>
          </a:bodyPr>
          <a:lstStyle/>
          <a:p>
            <a:r>
              <a:rPr lang="en-US" sz="1400" dirty="0" smtClean="0"/>
              <a:t>Patches           Mask                   Contribution                  SCI                  max                          Normalization</a:t>
            </a:r>
            <a:endParaRPr lang="en-US" sz="1400" dirty="0"/>
          </a:p>
        </p:txBody>
      </p:sp>
      <p:cxnSp>
        <p:nvCxnSpPr>
          <p:cNvPr id="32" name="Straight Arrow Connector 31"/>
          <p:cNvCxnSpPr/>
          <p:nvPr/>
        </p:nvCxnSpPr>
        <p:spPr>
          <a:xfrm>
            <a:off x="5755265" y="137306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741414" y="247548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738061" y="274663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735484" y="3277067"/>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426106" y="4699263"/>
            <a:ext cx="5317802" cy="369332"/>
          </a:xfrm>
          <a:prstGeom prst="rect">
            <a:avLst/>
          </a:prstGeom>
          <a:noFill/>
        </p:spPr>
        <p:txBody>
          <a:bodyPr wrap="none" rtlCol="0">
            <a:spAutoFit/>
          </a:bodyPr>
          <a:lstStyle/>
          <a:p>
            <a:r>
              <a:rPr lang="en-US" dirty="0" smtClean="0"/>
              <a:t>The normalized contributions must be greater than 0.2</a:t>
            </a:r>
            <a:endParaRPr lang="en-US" dirty="0"/>
          </a:p>
        </p:txBody>
      </p:sp>
    </p:spTree>
    <p:extLst>
      <p:ext uri="{BB962C8B-B14F-4D97-AF65-F5344CB8AC3E}">
        <p14:creationId xmlns:p14="http://schemas.microsoft.com/office/powerpoint/2010/main" val="128537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p:cNvSpPr/>
          <p:nvPr/>
        </p:nvSpPr>
        <p:spPr>
          <a:xfrm>
            <a:off x="2192810" y="5202004"/>
            <a:ext cx="787395" cy="215444"/>
          </a:xfrm>
          <a:prstGeom prst="rect">
            <a:avLst/>
          </a:prstGeom>
        </p:spPr>
        <p:txBody>
          <a:bodyPr wrap="none">
            <a:spAutoFit/>
          </a:bodyPr>
          <a:lstStyle/>
          <a:p>
            <a:pPr algn="ctr"/>
            <a:r>
              <a:rPr lang="en-US" sz="800" dirty="0" smtClean="0">
                <a:latin typeface="Arial"/>
                <a:cs typeface="Arial"/>
              </a:rPr>
              <a:t>query image</a:t>
            </a:r>
            <a:endParaRPr lang="en-US" sz="800" dirty="0">
              <a:latin typeface="Arial"/>
              <a:cs typeface="Arial"/>
            </a:endParaRPr>
          </a:p>
        </p:txBody>
      </p:sp>
      <p:grpSp>
        <p:nvGrpSpPr>
          <p:cNvPr id="2" name="Group 1"/>
          <p:cNvGrpSpPr/>
          <p:nvPr/>
        </p:nvGrpSpPr>
        <p:grpSpPr>
          <a:xfrm>
            <a:off x="2191120" y="1575572"/>
            <a:ext cx="4994728" cy="3682186"/>
            <a:chOff x="2191120" y="1575572"/>
            <a:chExt cx="4994728" cy="3682186"/>
          </a:xfrm>
        </p:grpSpPr>
        <p:cxnSp>
          <p:nvCxnSpPr>
            <p:cNvPr id="181" name="Straight Arrow Connector 180"/>
            <p:cNvCxnSpPr/>
            <p:nvPr/>
          </p:nvCxnSpPr>
          <p:spPr>
            <a:xfrm>
              <a:off x="3275612" y="2132755"/>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a:off x="4995763" y="2140172"/>
              <a:ext cx="10832" cy="81954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318102" y="2952637"/>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sp>
          <p:nvSpPr>
            <p:cNvPr id="178" name="Rectangle 177"/>
            <p:cNvSpPr/>
            <p:nvPr/>
          </p:nvSpPr>
          <p:spPr>
            <a:xfrm>
              <a:off x="5737759" y="2961541"/>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grpSp>
          <p:nvGrpSpPr>
            <p:cNvPr id="216" name="Group 215"/>
            <p:cNvGrpSpPr/>
            <p:nvPr/>
          </p:nvGrpSpPr>
          <p:grpSpPr>
            <a:xfrm>
              <a:off x="2980107" y="3355328"/>
              <a:ext cx="3419657" cy="148817"/>
              <a:chOff x="762255" y="1882637"/>
              <a:chExt cx="3419657" cy="212269"/>
            </a:xfrm>
          </p:grpSpPr>
          <p:cxnSp>
            <p:nvCxnSpPr>
              <p:cNvPr id="196" name="Straight Arrow Connector 195"/>
              <p:cNvCxnSpPr/>
              <p:nvPr/>
            </p:nvCxnSpPr>
            <p:spPr>
              <a:xfrm flipH="1">
                <a:off x="762255" y="1883171"/>
                <a:ext cx="506" cy="2028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a:off x="2478002" y="1882637"/>
                <a:ext cx="2563" cy="20781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4181052" y="1882637"/>
                <a:ext cx="860" cy="21226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99" name="TextBox 98"/>
            <p:cNvSpPr txBox="1"/>
            <p:nvPr/>
          </p:nvSpPr>
          <p:spPr>
            <a:xfrm>
              <a:off x="6329077" y="1596894"/>
              <a:ext cx="663613" cy="276999"/>
            </a:xfrm>
            <a:prstGeom prst="rect">
              <a:avLst/>
            </a:prstGeom>
            <a:noFill/>
          </p:spPr>
          <p:txBody>
            <a:bodyPr wrap="none" rtlCol="0">
              <a:spAutoFit/>
            </a:bodyPr>
            <a:lstStyle/>
            <a:p>
              <a:r>
                <a:rPr lang="en-US" sz="1200" dirty="0">
                  <a:latin typeface="Arial"/>
                  <a:cs typeface="Arial"/>
                </a:rPr>
                <a:t>c</a:t>
              </a:r>
              <a:r>
                <a:rPr lang="en-US" sz="1200" dirty="0" smtClean="0">
                  <a:latin typeface="Arial"/>
                  <a:cs typeface="Arial"/>
                </a:rPr>
                <a:t>lass 3</a:t>
              </a:r>
              <a:endParaRPr lang="en-US" sz="1400" i="1" dirty="0">
                <a:latin typeface="LM Roman 10 Regular"/>
                <a:cs typeface="LM Roman 10 Regular"/>
              </a:endParaRPr>
            </a:p>
          </p:txBody>
        </p:sp>
        <p:sp>
          <p:nvSpPr>
            <p:cNvPr id="100" name="TextBox 99"/>
            <p:cNvSpPr txBox="1"/>
            <p:nvPr/>
          </p:nvSpPr>
          <p:spPr>
            <a:xfrm>
              <a:off x="4606204" y="1578218"/>
              <a:ext cx="663613" cy="276999"/>
            </a:xfrm>
            <a:prstGeom prst="rect">
              <a:avLst/>
            </a:prstGeom>
            <a:noFill/>
          </p:spPr>
          <p:txBody>
            <a:bodyPr wrap="none" rtlCol="0">
              <a:spAutoFit/>
            </a:bodyPr>
            <a:lstStyle/>
            <a:p>
              <a:r>
                <a:rPr lang="en-US" sz="1200" dirty="0">
                  <a:latin typeface="Arial"/>
                  <a:cs typeface="Arial"/>
                </a:rPr>
                <a:t>c</a:t>
              </a:r>
              <a:r>
                <a:rPr lang="en-US" sz="1200" dirty="0" smtClean="0">
                  <a:latin typeface="Arial"/>
                  <a:cs typeface="Arial"/>
                </a:rPr>
                <a:t>lass 2</a:t>
              </a:r>
              <a:endParaRPr lang="en-US" sz="1400" i="1" dirty="0">
                <a:latin typeface="LM Roman 10 Regular"/>
                <a:cs typeface="LM Roman 10 Regular"/>
              </a:endParaRPr>
            </a:p>
          </p:txBody>
        </p:sp>
        <p:sp>
          <p:nvSpPr>
            <p:cNvPr id="101" name="TextBox 100"/>
            <p:cNvSpPr txBox="1"/>
            <p:nvPr/>
          </p:nvSpPr>
          <p:spPr>
            <a:xfrm>
              <a:off x="2898230" y="1575572"/>
              <a:ext cx="663613" cy="276999"/>
            </a:xfrm>
            <a:prstGeom prst="rect">
              <a:avLst/>
            </a:prstGeom>
            <a:noFill/>
          </p:spPr>
          <p:txBody>
            <a:bodyPr wrap="none" rtlCol="0">
              <a:spAutoFit/>
            </a:bodyPr>
            <a:lstStyle/>
            <a:p>
              <a:r>
                <a:rPr lang="en-US" sz="1200" dirty="0" smtClean="0">
                  <a:latin typeface="Arial"/>
                  <a:cs typeface="Arial"/>
                </a:rPr>
                <a:t>class 1</a:t>
              </a:r>
              <a:endParaRPr lang="en-US" sz="1200" dirty="0">
                <a:latin typeface="Arial"/>
                <a:cs typeface="Arial"/>
              </a:endParaRPr>
            </a:p>
          </p:txBody>
        </p:sp>
        <p:sp>
          <p:nvSpPr>
            <p:cNvPr id="102" name="TextBox 101"/>
            <p:cNvSpPr txBox="1"/>
            <p:nvPr/>
          </p:nvSpPr>
          <p:spPr>
            <a:xfrm rot="3230707">
              <a:off x="3249257" y="2451755"/>
              <a:ext cx="311149" cy="276999"/>
            </a:xfrm>
            <a:prstGeom prst="rect">
              <a:avLst/>
            </a:prstGeom>
            <a:noFill/>
          </p:spPr>
          <p:txBody>
            <a:bodyPr wrap="square" rtlCol="0">
              <a:spAutoFit/>
            </a:bodyPr>
            <a:lstStyle/>
            <a:p>
              <a:r>
                <a:rPr lang="en-US" sz="1200" dirty="0"/>
                <a:t>:</a:t>
              </a:r>
              <a:endParaRPr lang="en-US" sz="1200" dirty="0" smtClean="0"/>
            </a:p>
          </p:txBody>
        </p:sp>
        <p:sp>
          <p:nvSpPr>
            <p:cNvPr id="103" name="TextBox 102"/>
            <p:cNvSpPr txBox="1"/>
            <p:nvPr/>
          </p:nvSpPr>
          <p:spPr>
            <a:xfrm rot="3230707">
              <a:off x="4974589" y="2440968"/>
              <a:ext cx="311149" cy="276999"/>
            </a:xfrm>
            <a:prstGeom prst="rect">
              <a:avLst/>
            </a:prstGeom>
            <a:noFill/>
          </p:spPr>
          <p:txBody>
            <a:bodyPr wrap="square" rtlCol="0">
              <a:spAutoFit/>
            </a:bodyPr>
            <a:lstStyle/>
            <a:p>
              <a:r>
                <a:rPr lang="en-US" sz="1200" dirty="0"/>
                <a:t>:</a:t>
              </a:r>
              <a:endParaRPr lang="en-US" sz="1200" dirty="0" smtClean="0"/>
            </a:p>
          </p:txBody>
        </p:sp>
        <p:sp>
          <p:nvSpPr>
            <p:cNvPr id="104" name="TextBox 103"/>
            <p:cNvSpPr txBox="1"/>
            <p:nvPr/>
          </p:nvSpPr>
          <p:spPr>
            <a:xfrm rot="3230707">
              <a:off x="6685252" y="2446975"/>
              <a:ext cx="311149" cy="276999"/>
            </a:xfrm>
            <a:prstGeom prst="rect">
              <a:avLst/>
            </a:prstGeom>
            <a:noFill/>
          </p:spPr>
          <p:txBody>
            <a:bodyPr wrap="square" rtlCol="0">
              <a:spAutoFit/>
            </a:bodyPr>
            <a:lstStyle/>
            <a:p>
              <a:r>
                <a:rPr lang="en-US" sz="1200" dirty="0"/>
                <a:t>:</a:t>
              </a:r>
              <a:endParaRPr lang="en-US" sz="1200" dirty="0" smtClean="0"/>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73" y="1910111"/>
              <a:ext cx="489660" cy="598473"/>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758" y="1910111"/>
              <a:ext cx="489660" cy="598473"/>
            </a:xfrm>
            <a:prstGeom prst="rect">
              <a:avLst/>
            </a:prstGeom>
          </p:spPr>
        </p:pic>
        <p:pic>
          <p:nvPicPr>
            <p:cNvPr id="108" name="Picture 1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32" y="1924156"/>
              <a:ext cx="489659" cy="598472"/>
            </a:xfrm>
            <a:prstGeom prst="rect">
              <a:avLst/>
            </a:prstGeom>
          </p:spPr>
        </p:pic>
        <p:pic>
          <p:nvPicPr>
            <p:cNvPr id="109" name="Picture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614" y="2145358"/>
              <a:ext cx="489660" cy="598473"/>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323" y="2145893"/>
              <a:ext cx="489659" cy="598472"/>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564" y="2145358"/>
              <a:ext cx="489660" cy="598473"/>
            </a:xfrm>
            <a:prstGeom prst="rect">
              <a:avLst/>
            </a:prstGeom>
          </p:spPr>
        </p:pic>
        <p:sp>
          <p:nvSpPr>
            <p:cNvPr id="162" name="Rectangle 161"/>
            <p:cNvSpPr/>
            <p:nvPr/>
          </p:nvSpPr>
          <p:spPr>
            <a:xfrm>
              <a:off x="4036412" y="2957089"/>
              <a:ext cx="1327089"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smtClean="0">
                <a:solidFill>
                  <a:schemeClr val="tx1"/>
                </a:solidFill>
                <a:latin typeface="Arial"/>
                <a:cs typeface="Arial"/>
              </a:endParaRPr>
            </a:p>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a:p>
              <a:pPr algn="ctr"/>
              <a:endParaRPr lang="en-US" sz="1100" dirty="0">
                <a:solidFill>
                  <a:schemeClr val="tx1"/>
                </a:solidFill>
                <a:latin typeface="Arial"/>
                <a:cs typeface="Arial"/>
              </a:endParaRPr>
            </a:p>
          </p:txBody>
        </p:sp>
        <p:cxnSp>
          <p:nvCxnSpPr>
            <p:cNvPr id="165" name="Straight Arrow Connector 164"/>
            <p:cNvCxnSpPr/>
            <p:nvPr/>
          </p:nvCxnSpPr>
          <p:spPr>
            <a:xfrm>
              <a:off x="6420546" y="274773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6692623" y="2452920"/>
              <a:ext cx="0" cy="507838"/>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a:off x="4688718" y="2747452"/>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a:off x="2950336" y="2733095"/>
              <a:ext cx="0" cy="212269"/>
            </a:xfrm>
            <a:prstGeom prst="straightConnector1">
              <a:avLst/>
            </a:prstGeom>
            <a:ln w="3175" cmpd="sng">
              <a:solidFill>
                <a:schemeClr val="tx1">
                  <a:lumMod val="50000"/>
                  <a:lumOff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2217854" y="4144006"/>
              <a:ext cx="4967994" cy="1"/>
            </a:xfrm>
            <a:prstGeom prst="line">
              <a:avLst/>
            </a:prstGeom>
            <a:ln w="12700"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91120" y="3911994"/>
              <a:ext cx="971390" cy="461665"/>
            </a:xfrm>
            <a:prstGeom prst="rect">
              <a:avLst/>
            </a:prstGeom>
            <a:noFill/>
          </p:spPr>
          <p:txBody>
            <a:bodyPr wrap="none" rtlCol="0">
              <a:spAutoFit/>
            </a:bodyPr>
            <a:lstStyle/>
            <a:p>
              <a:r>
                <a:rPr lang="en-US" sz="1200" dirty="0" smtClean="0">
                  <a:solidFill>
                    <a:schemeClr val="bg1">
                      <a:lumMod val="50000"/>
                    </a:schemeClr>
                  </a:solidFill>
                  <a:latin typeface="Arial"/>
                  <a:cs typeface="Arial"/>
                </a:rPr>
                <a:t>LEARNING</a:t>
              </a:r>
            </a:p>
            <a:p>
              <a:r>
                <a:rPr lang="en-US" sz="1200" dirty="0" smtClean="0">
                  <a:solidFill>
                    <a:schemeClr val="bg1">
                      <a:lumMod val="50000"/>
                    </a:schemeClr>
                  </a:solidFill>
                  <a:latin typeface="Arial"/>
                  <a:cs typeface="Arial"/>
                </a:rPr>
                <a:t>TESTING</a:t>
              </a:r>
              <a:endParaRPr lang="en-US" sz="1200" dirty="0">
                <a:solidFill>
                  <a:schemeClr val="bg1">
                    <a:lumMod val="50000"/>
                  </a:schemeClr>
                </a:solidFill>
                <a:latin typeface="Arial"/>
                <a:cs typeface="Arial"/>
              </a:endParaRPr>
            </a:p>
          </p:txBody>
        </p:sp>
        <p:sp>
          <p:nvSpPr>
            <p:cNvPr id="161" name="Oval 160"/>
            <p:cNvSpPr/>
            <p:nvPr/>
          </p:nvSpPr>
          <p:spPr>
            <a:xfrm>
              <a:off x="4296857" y="4745221"/>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4648805" y="4742374"/>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4983887" y="4741796"/>
              <a:ext cx="93577" cy="1475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7" name="Group 176"/>
            <p:cNvGrpSpPr/>
            <p:nvPr/>
          </p:nvGrpSpPr>
          <p:grpSpPr>
            <a:xfrm>
              <a:off x="2701475" y="4582439"/>
              <a:ext cx="1332380" cy="651054"/>
              <a:chOff x="2701475" y="4582439"/>
              <a:chExt cx="1332380" cy="651054"/>
            </a:xfrm>
          </p:grpSpPr>
          <p:sp>
            <p:nvSpPr>
              <p:cNvPr id="183" name="Rectangle 182"/>
              <p:cNvSpPr/>
              <p:nvPr/>
            </p:nvSpPr>
            <p:spPr>
              <a:xfrm>
                <a:off x="3081514" y="4582439"/>
                <a:ext cx="952341" cy="65105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description</a:t>
                </a:r>
                <a:endParaRPr lang="en-US" sz="1100" dirty="0">
                  <a:solidFill>
                    <a:schemeClr val="tx1"/>
                  </a:solidFill>
                  <a:latin typeface="Arial"/>
                  <a:cs typeface="Arial"/>
                </a:endParaRPr>
              </a:p>
            </p:txBody>
          </p:sp>
          <p:cxnSp>
            <p:nvCxnSpPr>
              <p:cNvPr id="186" name="Straight Arrow Connector 185"/>
              <p:cNvCxnSpPr>
                <a:endCxn id="183" idx="1"/>
              </p:cNvCxnSpPr>
              <p:nvPr/>
            </p:nvCxnSpPr>
            <p:spPr>
              <a:xfrm flipV="1">
                <a:off x="2701475" y="4907966"/>
                <a:ext cx="380039" cy="5431"/>
              </a:xfrm>
              <a:prstGeom prst="straightConnector1">
                <a:avLst/>
              </a:prstGeom>
              <a:ln w="28575" cmpd="sng">
                <a:solidFill>
                  <a:schemeClr val="tx1">
                    <a:lumMod val="85000"/>
                    <a:lumOff val="1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11" name="Group 210"/>
            <p:cNvGrpSpPr/>
            <p:nvPr/>
          </p:nvGrpSpPr>
          <p:grpSpPr>
            <a:xfrm>
              <a:off x="4033855" y="4550950"/>
              <a:ext cx="1199315" cy="706808"/>
              <a:chOff x="4033855" y="4550950"/>
              <a:chExt cx="1199315" cy="706808"/>
            </a:xfrm>
          </p:grpSpPr>
          <p:sp>
            <p:nvSpPr>
              <p:cNvPr id="212" name="Rectangle 211"/>
              <p:cNvSpPr/>
              <p:nvPr/>
            </p:nvSpPr>
            <p:spPr>
              <a:xfrm>
                <a:off x="4171283" y="4550950"/>
                <a:ext cx="1061887" cy="706808"/>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classification</a:t>
                </a:r>
              </a:p>
            </p:txBody>
          </p:sp>
          <p:cxnSp>
            <p:nvCxnSpPr>
              <p:cNvPr id="213" name="Straight Arrow Connector 212"/>
              <p:cNvCxnSpPr>
                <a:stCxn id="183" idx="3"/>
                <a:endCxn id="212" idx="1"/>
              </p:cNvCxnSpPr>
              <p:nvPr/>
            </p:nvCxnSpPr>
            <p:spPr>
              <a:xfrm flipV="1">
                <a:off x="4033855" y="4904354"/>
                <a:ext cx="137428" cy="361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15" name="Group 214"/>
            <p:cNvGrpSpPr/>
            <p:nvPr/>
          </p:nvGrpSpPr>
          <p:grpSpPr>
            <a:xfrm>
              <a:off x="5233170" y="4776562"/>
              <a:ext cx="1430331" cy="276999"/>
              <a:chOff x="5233170" y="4676290"/>
              <a:chExt cx="1430331" cy="276999"/>
            </a:xfrm>
          </p:grpSpPr>
          <p:cxnSp>
            <p:nvCxnSpPr>
              <p:cNvPr id="217" name="Straight Arrow Connector 216"/>
              <p:cNvCxnSpPr/>
              <p:nvPr/>
            </p:nvCxnSpPr>
            <p:spPr>
              <a:xfrm>
                <a:off x="5233170" y="4833341"/>
                <a:ext cx="887102"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8" name="Rectangle 217"/>
              <p:cNvSpPr/>
              <p:nvPr/>
            </p:nvSpPr>
            <p:spPr>
              <a:xfrm>
                <a:off x="6081290" y="4676290"/>
                <a:ext cx="582211" cy="276999"/>
              </a:xfrm>
              <a:prstGeom prst="rect">
                <a:avLst/>
              </a:prstGeom>
            </p:spPr>
            <p:txBody>
              <a:bodyPr wrap="none">
                <a:spAutoFit/>
              </a:bodyPr>
              <a:lstStyle/>
              <a:p>
                <a:pPr algn="ctr"/>
                <a:r>
                  <a:rPr lang="en-US" sz="1200" dirty="0">
                    <a:latin typeface="Arial"/>
                    <a:cs typeface="Arial"/>
                  </a:rPr>
                  <a:t> </a:t>
                </a:r>
                <a:r>
                  <a:rPr lang="en-US" sz="1200" dirty="0" smtClean="0">
                    <a:latin typeface="Arial"/>
                    <a:cs typeface="Arial"/>
                  </a:rPr>
                  <a:t>class</a:t>
                </a:r>
                <a:endParaRPr lang="en-US" sz="1200" dirty="0">
                  <a:latin typeface="Arial"/>
                  <a:cs typeface="Arial"/>
                </a:endParaRPr>
              </a:p>
            </p:txBody>
          </p:sp>
        </p:grpSp>
        <p:sp>
          <p:nvSpPr>
            <p:cNvPr id="238" name="Rectangle 237"/>
            <p:cNvSpPr/>
            <p:nvPr/>
          </p:nvSpPr>
          <p:spPr>
            <a:xfrm>
              <a:off x="2318102" y="3505138"/>
              <a:ext cx="4746746" cy="40685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latin typeface="Arial"/>
                  <a:cs typeface="Arial"/>
                </a:rPr>
                <a:t>classifier’s design</a:t>
              </a:r>
              <a:endParaRPr lang="en-US" sz="1100" dirty="0">
                <a:solidFill>
                  <a:schemeClr val="tx1"/>
                </a:solidFill>
                <a:latin typeface="Arial"/>
                <a:cs typeface="Arial"/>
              </a:endParaRPr>
            </a:p>
          </p:txBody>
        </p:sp>
        <p:cxnSp>
          <p:nvCxnSpPr>
            <p:cNvPr id="239" name="Straight Arrow Connector 238"/>
            <p:cNvCxnSpPr/>
            <p:nvPr/>
          </p:nvCxnSpPr>
          <p:spPr>
            <a:xfrm>
              <a:off x="4697864" y="3908817"/>
              <a:ext cx="2563" cy="64969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98" name="Picture 9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4424" y="4552908"/>
            <a:ext cx="571500" cy="698500"/>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7138" y="3484846"/>
            <a:ext cx="2289396" cy="2798152"/>
          </a:xfrm>
          <a:prstGeom prst="rect">
            <a:avLst/>
          </a:prstGeom>
        </p:spPr>
      </p:pic>
    </p:spTree>
    <p:extLst>
      <p:ext uri="{BB962C8B-B14F-4D97-AF65-F5344CB8AC3E}">
        <p14:creationId xmlns:p14="http://schemas.microsoft.com/office/powerpoint/2010/main" val="1716485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16" fill="hold" nodeType="withEffect">
                                  <p:stCondLst>
                                    <p:cond delay="0"/>
                                  </p:stCondLst>
                                  <p:childTnLst>
                                    <p:animEffect transition="out" filter="circle(in)">
                                      <p:cBhvr>
                                        <p:cTn id="6" dur="3000"/>
                                        <p:tgtEl>
                                          <p:spTgt spid="2"/>
                                        </p:tgtEl>
                                      </p:cBhvr>
                                    </p:animEffect>
                                    <p:set>
                                      <p:cBhvr>
                                        <p:cTn id="7" dur="1" fill="hold">
                                          <p:stCondLst>
                                            <p:cond delay="2999"/>
                                          </p:stCondLst>
                                        </p:cTn>
                                        <p:tgtEl>
                                          <p:spTgt spid="2"/>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3000" fill="hold"/>
                                        <p:tgtEl>
                                          <p:spTgt spid="98"/>
                                        </p:tgtEl>
                                      </p:cBhvr>
                                      <p:by x="400000" y="400000"/>
                                    </p:animScale>
                                  </p:childTnLst>
                                </p:cTn>
                              </p:par>
                            </p:childTnLst>
                          </p:cTn>
                        </p:par>
                        <p:par>
                          <p:cTn id="10" fill="hold">
                            <p:stCondLst>
                              <p:cond delay="3000"/>
                            </p:stCondLst>
                            <p:childTnLst>
                              <p:par>
                                <p:cTn id="11" presetID="9"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ssolve">
                                      <p:cBhvr>
                                        <p:cTn id="1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extLst>
              <p:ext uri="{D42A27DB-BD31-4B8C-83A1-F6EECF244321}">
                <p14:modId xmlns:p14="http://schemas.microsoft.com/office/powerpoint/2010/main" val="1602212477"/>
              </p:ext>
            </p:extLst>
          </p:nvPr>
        </p:nvGraphicFramePr>
        <p:xfrm>
          <a:off x="6130679" y="427577"/>
          <a:ext cx="1913142" cy="3566160"/>
        </p:xfrm>
        <a:graphic>
          <a:graphicData uri="http://schemas.openxmlformats.org/drawingml/2006/table">
            <a:tbl>
              <a:tblPr firstRow="1" bandRow="1">
                <a:tableStyleId>{10A1B5D5-9B99-4C35-A422-299274C87663}</a:tableStyleId>
              </a:tblPr>
              <a:tblGrid>
                <a:gridCol w="460401"/>
                <a:gridCol w="460401"/>
                <a:gridCol w="460401"/>
                <a:gridCol w="531939"/>
              </a:tblGrid>
              <a:tr h="182880">
                <a:tc>
                  <a:txBody>
                    <a:bodyPr/>
                    <a:lstStyle/>
                    <a:p>
                      <a:pPr algn="ctr"/>
                      <a:r>
                        <a:rPr lang="es-ES_tradnl" sz="1200" dirty="0" smtClean="0"/>
                        <a:t>1</a:t>
                      </a:r>
                      <a:endParaRPr lang="es-ES_tradnl" sz="1200" b="0" dirty="0"/>
                    </a:p>
                  </a:txBody>
                  <a:tcPr/>
                </a:tc>
                <a:tc>
                  <a:txBody>
                    <a:bodyPr/>
                    <a:lstStyle/>
                    <a:p>
                      <a:pPr algn="ctr"/>
                      <a:r>
                        <a:rPr lang="es-ES_tradnl" sz="1200" dirty="0" smtClean="0"/>
                        <a:t>2</a:t>
                      </a:r>
                      <a:endParaRPr lang="es-ES_tradnl" sz="1200" b="0" dirty="0"/>
                    </a:p>
                  </a:txBody>
                  <a:tcPr/>
                </a:tc>
                <a:tc>
                  <a:txBody>
                    <a:bodyPr/>
                    <a:lstStyle/>
                    <a:p>
                      <a:pPr algn="ctr"/>
                      <a:r>
                        <a:rPr lang="es-ES_tradnl" sz="1200" dirty="0" smtClean="0"/>
                        <a:t>3</a:t>
                      </a:r>
                      <a:endParaRPr lang="es-ES_tradnl" sz="1200" b="0" dirty="0"/>
                    </a:p>
                  </a:txBody>
                  <a:tcPr/>
                </a:tc>
                <a:tc>
                  <a:txBody>
                    <a:bodyPr/>
                    <a:lstStyle/>
                    <a:p>
                      <a:pPr algn="ctr"/>
                      <a:r>
                        <a:rPr lang="es-ES_tradnl" sz="1200" dirty="0" smtClean="0"/>
                        <a:t>4</a:t>
                      </a:r>
                      <a:endParaRPr lang="es-ES_tradnl" sz="1200" b="0" i="1"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0.25</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a:t>
                      </a:r>
                    </a:p>
                  </a:txBody>
                  <a:tcPr/>
                </a:tc>
                <a:tc>
                  <a:txBody>
                    <a:bodyPr/>
                    <a:lstStyle/>
                    <a:p>
                      <a:pPr algn="ctr"/>
                      <a:r>
                        <a:rPr lang="es-ES_tradnl" sz="1200" dirty="0" smtClean="0"/>
                        <a:t>1.0</a:t>
                      </a:r>
                      <a:endParaRPr lang="es-ES_tradnl" sz="1200" dirty="0"/>
                    </a:p>
                  </a:txBody>
                  <a:tcPr/>
                </a:tc>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0.33</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0.33</a:t>
                      </a:r>
                      <a:endParaRPr lang="es-ES_tradnl" sz="1200"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strike="sngStrike" dirty="0" smtClean="0"/>
                        <a:t>-</a:t>
                      </a:r>
                      <a:endParaRPr lang="es-ES_tradnl" sz="1200" strike="sngStrike" dirty="0"/>
                    </a:p>
                  </a:txBody>
                  <a:tcPr/>
                </a:tc>
                <a:tc>
                  <a:txBody>
                    <a:bodyPr/>
                    <a:lstStyle/>
                    <a:p>
                      <a:pPr algn="ctr"/>
                      <a:r>
                        <a:rPr lang="es-ES_tradnl" sz="1200" dirty="0" smtClean="0"/>
                        <a:t>1.0</a:t>
                      </a:r>
                      <a:endParaRPr lang="es-ES_tradnl" sz="1200" dirty="0"/>
                    </a:p>
                  </a:txBody>
                  <a:tcPr/>
                </a:tc>
                <a:tc>
                  <a:txBody>
                    <a:bodyPr/>
                    <a:lstStyle/>
                    <a:p>
                      <a:pPr algn="ctr"/>
                      <a:r>
                        <a:rPr lang="es-ES_tradnl" sz="1200" dirty="0" smtClean="0"/>
                        <a:t>0.4</a:t>
                      </a:r>
                      <a:endParaRPr lang="es-ES_tradnl" sz="1200" dirty="0"/>
                    </a:p>
                  </a:txBody>
                  <a:tcPr/>
                </a:tc>
                <a:tc>
                  <a:txBody>
                    <a:bodyPr/>
                    <a:lstStyle/>
                    <a:p>
                      <a:pPr algn="ctr"/>
                      <a:r>
                        <a:rPr lang="es-ES_tradnl" sz="1200" strike="sngStrike" dirty="0" smtClean="0"/>
                        <a:t>-</a:t>
                      </a:r>
                      <a:endParaRPr lang="es-ES_tradnl" sz="1200" strike="sngStrike"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110505183"/>
              </p:ext>
            </p:extLst>
          </p:nvPr>
        </p:nvGraphicFramePr>
        <p:xfrm>
          <a:off x="5099116" y="430960"/>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err="1" smtClean="0"/>
                        <a:t>max</a:t>
                      </a:r>
                      <a:endParaRPr lang="es-ES_tradnl" sz="1200" b="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0.4</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solidFill>
                            <a:srgbClr val="FF0000"/>
                          </a:solidFill>
                        </a:rPr>
                        <a:t>0.6</a:t>
                      </a:r>
                      <a:endParaRPr lang="es-ES_tradnl" sz="1200" dirty="0" smtClean="0"/>
                    </a:p>
                  </a:txBody>
                  <a:tcPr/>
                </a:tc>
              </a:tr>
              <a:tr h="182880">
                <a:tc>
                  <a:txBody>
                    <a:bodyPr/>
                    <a:lstStyle/>
                    <a:p>
                      <a:pPr algn="ctr"/>
                      <a:r>
                        <a:rPr lang="es-ES_tradnl" sz="1200" dirty="0" smtClean="0">
                          <a:solidFill>
                            <a:srgbClr val="FF0000"/>
                          </a:solidFill>
                        </a:rPr>
                        <a:t>0.3</a:t>
                      </a:r>
                      <a:endParaRPr lang="es-ES_tradnl" sz="1200" dirty="0">
                        <a:solidFill>
                          <a:srgbClr val="FF0000"/>
                        </a:solidFill>
                      </a:endParaRPr>
                    </a:p>
                  </a:txBody>
                  <a:tcPr/>
                </a:tc>
              </a:tr>
              <a:tr h="182880">
                <a:tc>
                  <a:txBody>
                    <a:bodyPr/>
                    <a:lstStyle/>
                    <a:p>
                      <a:pPr algn="ctr"/>
                      <a:r>
                        <a:rPr lang="es-ES_tradnl" sz="1200" dirty="0" smtClean="0"/>
                        <a:t>-</a:t>
                      </a:r>
                      <a:endParaRPr lang="es-ES_tradnl" sz="1200" dirty="0">
                        <a:solidFill>
                          <a:srgbClr val="FF0000"/>
                        </a:solidFill>
                      </a:endParaRPr>
                    </a:p>
                  </a:txBody>
                  <a:tcPr/>
                </a:tc>
              </a:tr>
              <a:tr h="182880">
                <a:tc>
                  <a:txBody>
                    <a:bodyPr/>
                    <a:lstStyle/>
                    <a:p>
                      <a:pPr algn="ctr"/>
                      <a:r>
                        <a:rPr lang="es-ES_tradnl" sz="1200" dirty="0" smtClean="0">
                          <a:solidFill>
                            <a:srgbClr val="FF0000"/>
                          </a:solidFill>
                        </a:rPr>
                        <a:t>0.5</a:t>
                      </a:r>
                      <a:endParaRPr lang="es-ES_tradnl" sz="1200" dirty="0"/>
                    </a:p>
                  </a:txBody>
                  <a:tcPr/>
                </a:tc>
              </a:tr>
              <a:tr h="182880">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54356453"/>
              </p:ext>
            </p:extLst>
          </p:nvPr>
        </p:nvGraphicFramePr>
        <p:xfrm>
          <a:off x="531331" y="427577"/>
          <a:ext cx="481893" cy="3566160"/>
        </p:xfrm>
        <a:graphic>
          <a:graphicData uri="http://schemas.openxmlformats.org/drawingml/2006/table">
            <a:tbl>
              <a:tblPr firstRow="1" bandRow="1">
                <a:tableStyleId>{793D81CF-94F2-401A-BA57-92F5A7B2D0C5}</a:tableStyleId>
              </a:tblPr>
              <a:tblGrid>
                <a:gridCol w="481893"/>
              </a:tblGrid>
              <a:tr h="182880">
                <a:tc>
                  <a:txBody>
                    <a:bodyPr/>
                    <a:lstStyle/>
                    <a:p>
                      <a:pPr algn="ctr"/>
                      <a:r>
                        <a:rPr lang="es-ES_tradnl" sz="1200" dirty="0" smtClean="0"/>
                        <a:t>p</a:t>
                      </a:r>
                      <a:endParaRPr lang="es-ES_tradnl" sz="1200" b="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2</a:t>
                      </a:r>
                      <a:endParaRPr lang="es-ES_tradnl" sz="1200" dirty="0"/>
                    </a:p>
                  </a:txBody>
                  <a:tcPr/>
                </a:tc>
              </a:tr>
              <a:tr h="182880">
                <a:tc>
                  <a:txBody>
                    <a:bodyPr/>
                    <a:lstStyle/>
                    <a:p>
                      <a:pPr algn="ctr"/>
                      <a:r>
                        <a:rPr lang="es-ES_tradnl" sz="1200" dirty="0" smtClean="0"/>
                        <a:t>3</a:t>
                      </a:r>
                      <a:endParaRPr lang="es-ES_tradnl" sz="1200" dirty="0"/>
                    </a:p>
                  </a:txBody>
                  <a:tcPr/>
                </a:tc>
              </a:tr>
              <a:tr h="182880">
                <a:tc>
                  <a:txBody>
                    <a:bodyPr/>
                    <a:lstStyle/>
                    <a:p>
                      <a:pPr algn="ctr"/>
                      <a:r>
                        <a:rPr lang="es-ES_tradnl" sz="1200" dirty="0" smtClean="0"/>
                        <a:t>4</a:t>
                      </a:r>
                      <a:endParaRPr lang="es-ES_tradnl" sz="1200" dirty="0"/>
                    </a:p>
                  </a:txBody>
                  <a:tcPr/>
                </a:tc>
              </a:tr>
              <a:tr h="182880">
                <a:tc>
                  <a:txBody>
                    <a:bodyPr/>
                    <a:lstStyle/>
                    <a:p>
                      <a:pPr algn="ctr"/>
                      <a:r>
                        <a:rPr lang="es-ES_tradnl" sz="1200" dirty="0" smtClean="0"/>
                        <a:t>5</a:t>
                      </a:r>
                      <a:endParaRPr lang="es-ES_tradnl" sz="1200" dirty="0"/>
                    </a:p>
                  </a:txBody>
                  <a:tcPr/>
                </a:tc>
              </a:tr>
              <a:tr h="182880">
                <a:tc>
                  <a:txBody>
                    <a:bodyPr/>
                    <a:lstStyle/>
                    <a:p>
                      <a:pPr algn="ctr"/>
                      <a:r>
                        <a:rPr lang="es-ES_tradnl" sz="1200" dirty="0" smtClean="0"/>
                        <a:t>6</a:t>
                      </a:r>
                      <a:endParaRPr lang="es-ES_tradnl" sz="1200" dirty="0"/>
                    </a:p>
                  </a:txBody>
                  <a:tcPr/>
                </a:tc>
              </a:tr>
              <a:tr h="182880">
                <a:tc>
                  <a:txBody>
                    <a:bodyPr/>
                    <a:lstStyle/>
                    <a:p>
                      <a:pPr algn="ctr"/>
                      <a:r>
                        <a:rPr lang="es-ES_tradnl" sz="1200" dirty="0" smtClean="0"/>
                        <a:t>7</a:t>
                      </a:r>
                    </a:p>
                  </a:txBody>
                  <a:tcPr/>
                </a:tc>
              </a:tr>
              <a:tr h="182880">
                <a:tc>
                  <a:txBody>
                    <a:bodyPr/>
                    <a:lstStyle/>
                    <a:p>
                      <a:pPr algn="ctr"/>
                      <a:r>
                        <a:rPr lang="es-ES_tradnl" sz="1200" dirty="0" smtClean="0"/>
                        <a:t>8</a:t>
                      </a:r>
                      <a:endParaRPr lang="es-ES_tradnl" sz="1200" dirty="0"/>
                    </a:p>
                  </a:txBody>
                  <a:tcPr/>
                </a:tc>
              </a:tr>
              <a:tr h="182880">
                <a:tc>
                  <a:txBody>
                    <a:bodyPr/>
                    <a:lstStyle/>
                    <a:p>
                      <a:pPr algn="ctr"/>
                      <a:r>
                        <a:rPr lang="es-ES_tradnl" sz="1200" dirty="0" smtClean="0"/>
                        <a:t>9</a:t>
                      </a:r>
                      <a:endParaRPr lang="es-ES_tradnl" sz="1200" dirty="0"/>
                    </a:p>
                  </a:txBody>
                  <a:tcPr/>
                </a:tc>
              </a:tr>
              <a:tr h="182880">
                <a:tc>
                  <a:txBody>
                    <a:bodyPr/>
                    <a:lstStyle/>
                    <a:p>
                      <a:pPr algn="ctr"/>
                      <a:r>
                        <a:rPr lang="es-ES_tradnl" sz="1200" dirty="0" smtClean="0"/>
                        <a:t>10</a:t>
                      </a:r>
                      <a:endParaRPr lang="es-ES_tradnl" sz="1200" dirty="0"/>
                    </a:p>
                  </a:txBody>
                  <a:tcPr/>
                </a:tc>
              </a:tr>
              <a:tr h="182880">
                <a:tc>
                  <a:txBody>
                    <a:bodyPr/>
                    <a:lstStyle/>
                    <a:p>
                      <a:pPr algn="ctr"/>
                      <a:r>
                        <a:rPr lang="es-ES_tradnl" sz="1200" dirty="0" smtClean="0"/>
                        <a:t>11</a:t>
                      </a:r>
                      <a:endParaRPr lang="es-ES_tradnl" sz="1200" dirty="0"/>
                    </a:p>
                  </a:txBody>
                  <a:tcPr/>
                </a:tc>
              </a:tr>
              <a:tr h="182880">
                <a:tc>
                  <a:txBody>
                    <a:bodyPr/>
                    <a:lstStyle/>
                    <a:p>
                      <a:pPr algn="ctr"/>
                      <a:r>
                        <a:rPr lang="es-ES_tradnl" sz="1200" dirty="0" smtClean="0"/>
                        <a:t>12</a:t>
                      </a:r>
                      <a:endParaRPr lang="es-ES_tradnl" sz="1200" dirty="0"/>
                    </a:p>
                  </a:txBody>
                  <a:tcPr/>
                </a:tc>
              </a:tr>
            </a:tbl>
          </a:graphicData>
        </a:graphic>
      </p:graphicFrame>
      <p:sp>
        <p:nvSpPr>
          <p:cNvPr id="78" name="TextBox 77"/>
          <p:cNvSpPr txBox="1"/>
          <p:nvPr/>
        </p:nvSpPr>
        <p:spPr>
          <a:xfrm>
            <a:off x="1913316" y="6423947"/>
            <a:ext cx="1210702" cy="369332"/>
          </a:xfrm>
          <a:prstGeom prst="rect">
            <a:avLst/>
          </a:prstGeom>
          <a:noFill/>
        </p:spPr>
        <p:txBody>
          <a:bodyPr wrap="square" rtlCol="0">
            <a:spAutoFit/>
          </a:bodyPr>
          <a:lstStyle/>
          <a:p>
            <a:r>
              <a:rPr lang="en-US" dirty="0" smtClean="0"/>
              <a:t>Query</a:t>
            </a:r>
            <a:endParaRPr lang="en-US" dirty="0"/>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5" y="4375286"/>
            <a:ext cx="1609141" cy="2340569"/>
          </a:xfrm>
          <a:prstGeom prst="rect">
            <a:avLst/>
          </a:prstGeom>
        </p:spPr>
      </p:pic>
      <p:sp>
        <p:nvSpPr>
          <p:cNvPr id="52" name="Rectangle 51"/>
          <p:cNvSpPr/>
          <p:nvPr/>
        </p:nvSpPr>
        <p:spPr>
          <a:xfrm>
            <a:off x="803850" y="469926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5" name="Rectangle 54"/>
          <p:cNvSpPr/>
          <p:nvPr/>
        </p:nvSpPr>
        <p:spPr>
          <a:xfrm>
            <a:off x="456900" y="5072669"/>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803850" y="5075400"/>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3" name="Rectangle 62"/>
          <p:cNvSpPr/>
          <p:nvPr/>
        </p:nvSpPr>
        <p:spPr>
          <a:xfrm>
            <a:off x="1163772" y="5072674"/>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69" name="Rectangle 68"/>
          <p:cNvSpPr/>
          <p:nvPr/>
        </p:nvSpPr>
        <p:spPr>
          <a:xfrm>
            <a:off x="456900" y="5435822"/>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0" name="Rectangle 69"/>
          <p:cNvSpPr/>
          <p:nvPr/>
        </p:nvSpPr>
        <p:spPr>
          <a:xfrm>
            <a:off x="803850" y="5438553"/>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1" name="Rectangle 70"/>
          <p:cNvSpPr/>
          <p:nvPr/>
        </p:nvSpPr>
        <p:spPr>
          <a:xfrm>
            <a:off x="1163772" y="5435827"/>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72" name="Rectangle 71"/>
          <p:cNvSpPr/>
          <p:nvPr/>
        </p:nvSpPr>
        <p:spPr>
          <a:xfrm>
            <a:off x="803847" y="5782278"/>
            <a:ext cx="572431" cy="644400"/>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graphicFrame>
        <p:nvGraphicFramePr>
          <p:cNvPr id="73" name="Table 72"/>
          <p:cNvGraphicFramePr>
            <a:graphicFrameLocks noGrp="1"/>
          </p:cNvGraphicFramePr>
          <p:nvPr>
            <p:extLst>
              <p:ext uri="{D42A27DB-BD31-4B8C-83A1-F6EECF244321}">
                <p14:modId xmlns:p14="http://schemas.microsoft.com/office/powerpoint/2010/main" val="1131449938"/>
              </p:ext>
            </p:extLst>
          </p:nvPr>
        </p:nvGraphicFramePr>
        <p:xfrm>
          <a:off x="4127828" y="434202"/>
          <a:ext cx="481893" cy="3566160"/>
        </p:xfrm>
        <a:graphic>
          <a:graphicData uri="http://schemas.openxmlformats.org/drawingml/2006/table">
            <a:tbl>
              <a:tblPr firstRow="1" bandRow="1">
                <a:tableStyleId>{1FECB4D8-DB02-4DC6-A0A2-4F2EBAE1DC90}</a:tableStyleId>
              </a:tblPr>
              <a:tblGrid>
                <a:gridCol w="481893"/>
              </a:tblGrid>
              <a:tr h="182880">
                <a:tc>
                  <a:txBody>
                    <a:bodyPr/>
                    <a:lstStyle/>
                    <a:p>
                      <a:pPr algn="ctr"/>
                      <a:r>
                        <a:rPr lang="es-ES_tradnl" sz="1200" dirty="0" smtClean="0"/>
                        <a:t>SCI</a:t>
                      </a:r>
                      <a:endParaRPr lang="es-ES_tradnl" sz="1200" b="0" dirty="0"/>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0.3</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0.4</a:t>
                      </a:r>
                    </a:p>
                  </a:txBody>
                  <a:tcPr/>
                </a:tc>
              </a:tr>
              <a:tr h="182880">
                <a:tc>
                  <a:txBody>
                    <a:bodyPr/>
                    <a:lstStyle/>
                    <a:p>
                      <a:pPr algn="ctr"/>
                      <a:r>
                        <a:rPr lang="es-ES_tradnl" sz="1200" b="1" dirty="0" smtClean="0">
                          <a:solidFill>
                            <a:schemeClr val="tx1"/>
                          </a:solidFill>
                        </a:rPr>
                        <a:t>0.8</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b="1" dirty="0" smtClean="0">
                          <a:solidFill>
                            <a:schemeClr val="tx1"/>
                          </a:solidFill>
                        </a:rPr>
                        <a:t>0.5</a:t>
                      </a:r>
                      <a:endParaRPr lang="es-ES_tradnl" sz="1200" b="1"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r h="182880">
                <a:tc>
                  <a:txBody>
                    <a:bodyPr/>
                    <a:lstStyle/>
                    <a:p>
                      <a:pPr algn="ctr"/>
                      <a:r>
                        <a:rPr lang="es-ES_tradnl" sz="1200" dirty="0" smtClean="0">
                          <a:solidFill>
                            <a:schemeClr val="tx1"/>
                          </a:solidFill>
                        </a:rPr>
                        <a:t>-</a:t>
                      </a:r>
                      <a:endParaRPr lang="es-ES_tradnl" sz="1200" dirty="0">
                        <a:solidFill>
                          <a:schemeClr val="tx1"/>
                        </a:solidFill>
                      </a:endParaRPr>
                    </a:p>
                  </a:txBody>
                  <a:tcPr/>
                </a:tc>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814272390"/>
              </p:ext>
            </p:extLst>
          </p:nvPr>
        </p:nvGraphicFramePr>
        <p:xfrm>
          <a:off x="2302226" y="434202"/>
          <a:ext cx="1690971" cy="3566160"/>
        </p:xfrm>
        <a:graphic>
          <a:graphicData uri="http://schemas.openxmlformats.org/drawingml/2006/table">
            <a:tbl>
              <a:tblPr firstRow="1" bandRow="1">
                <a:tableStyleId>{B301B821-A1FF-4177-AEE7-76D212191A09}</a:tableStyleId>
              </a:tblPr>
              <a:tblGrid>
                <a:gridCol w="406935"/>
                <a:gridCol w="406935"/>
                <a:gridCol w="406935"/>
                <a:gridCol w="470166"/>
              </a:tblGrid>
              <a:tr h="182880">
                <a:tc>
                  <a:txBody>
                    <a:bodyPr/>
                    <a:lstStyle/>
                    <a:p>
                      <a:pPr algn="ctr"/>
                      <a:r>
                        <a:rPr lang="es-ES_tradnl" sz="1200" b="1" dirty="0" smtClean="0"/>
                        <a:t>1</a:t>
                      </a:r>
                      <a:endParaRPr lang="es-ES_tradnl" sz="1200" b="1" dirty="0"/>
                    </a:p>
                  </a:txBody>
                  <a:tcPr/>
                </a:tc>
                <a:tc>
                  <a:txBody>
                    <a:bodyPr/>
                    <a:lstStyle/>
                    <a:p>
                      <a:pPr algn="ctr"/>
                      <a:r>
                        <a:rPr lang="es-ES_tradnl" sz="1200" b="1" dirty="0" smtClean="0"/>
                        <a:t>2</a:t>
                      </a:r>
                      <a:endParaRPr lang="es-ES_tradnl" sz="1200" b="1" dirty="0"/>
                    </a:p>
                  </a:txBody>
                  <a:tcPr/>
                </a:tc>
                <a:tc>
                  <a:txBody>
                    <a:bodyPr/>
                    <a:lstStyle/>
                    <a:p>
                      <a:pPr algn="ctr"/>
                      <a:r>
                        <a:rPr lang="es-ES_tradnl" sz="1200" b="1" dirty="0" smtClean="0"/>
                        <a:t>3</a:t>
                      </a:r>
                      <a:endParaRPr lang="es-ES_tradnl" sz="1200" b="1" dirty="0"/>
                    </a:p>
                  </a:txBody>
                  <a:tcPr/>
                </a:tc>
                <a:tc>
                  <a:txBody>
                    <a:bodyPr/>
                    <a:lstStyle/>
                    <a:p>
                      <a:pPr algn="ctr"/>
                      <a:r>
                        <a:rPr lang="es-ES_tradnl" sz="1200" b="1" i="0" dirty="0" smtClean="0"/>
                        <a:t>4</a:t>
                      </a:r>
                      <a:endParaRPr lang="es-ES_tradnl" sz="1200" b="1" i="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b="0" dirty="0" smtClean="0">
                          <a:solidFill>
                            <a:schemeClr val="tx1"/>
                          </a:solidFill>
                        </a:rPr>
                        <a:t>0.4</a:t>
                      </a:r>
                      <a:endParaRPr lang="es-ES_tradnl" sz="1200" b="0" dirty="0">
                        <a:solidFill>
                          <a:schemeClr val="tx1"/>
                        </a:solidFill>
                      </a:endParaRPr>
                    </a:p>
                  </a:txBody>
                  <a:tcPr/>
                </a:tc>
                <a:tc>
                  <a:txBody>
                    <a:bodyPr/>
                    <a:lstStyle/>
                    <a:p>
                      <a:pPr algn="ctr"/>
                      <a:r>
                        <a:rPr lang="es-ES_tradnl" sz="1200" dirty="0" smtClean="0"/>
                        <a:t>0</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p>
                  </a:txBody>
                  <a:tcPr/>
                </a:tc>
                <a:tc>
                  <a:txBody>
                    <a:bodyPr/>
                    <a:lstStyle/>
                    <a:p>
                      <a:pPr algn="ctr"/>
                      <a:r>
                        <a:rPr lang="es-ES_tradnl" sz="1200" dirty="0" smtClean="0"/>
                        <a:t>0.6</a:t>
                      </a:r>
                      <a:endParaRPr lang="es-ES_tradnl" sz="1200" dirty="0"/>
                    </a:p>
                  </a:txBody>
                  <a:tcPr/>
                </a:tc>
                <a:tc>
                  <a:txBody>
                    <a:bodyPr/>
                    <a:lstStyle/>
                    <a:p>
                      <a:pPr algn="ctr"/>
                      <a:r>
                        <a:rPr lang="es-ES_tradnl" sz="1200" dirty="0" smtClean="0"/>
                        <a:t>0.1</a:t>
                      </a:r>
                      <a:endParaRPr lang="es-ES_tradnl" sz="1200" dirty="0"/>
                    </a:p>
                  </a:txBody>
                  <a:tcPr/>
                </a:tc>
                <a:tc>
                  <a:txBody>
                    <a:bodyPr/>
                    <a:lstStyle/>
                    <a:p>
                      <a:pPr algn="ctr"/>
                      <a:r>
                        <a:rPr lang="es-ES_tradnl" sz="1200" dirty="0" smtClean="0"/>
                        <a:t>0.2</a:t>
                      </a:r>
                      <a:endParaRPr lang="es-ES_tradnl" sz="1200" dirty="0"/>
                    </a:p>
                  </a:txBody>
                  <a:tcPr/>
                </a:tc>
              </a:tr>
              <a:tr h="182880">
                <a:tc>
                  <a:txBody>
                    <a:bodyPr/>
                    <a:lstStyle/>
                    <a:p>
                      <a:pPr algn="ctr"/>
                      <a:r>
                        <a:rPr lang="es-ES_tradnl" sz="1200" dirty="0" smtClean="0"/>
                        <a:t>0</a:t>
                      </a:r>
                      <a:endParaRPr lang="es-ES_tradnl" sz="1200" dirty="0"/>
                    </a:p>
                  </a:txBody>
                  <a:tcPr/>
                </a:tc>
                <a:tc>
                  <a:txBody>
                    <a:bodyPr/>
                    <a:lstStyle/>
                    <a:p>
                      <a:pPr algn="ctr"/>
                      <a:r>
                        <a:rPr lang="es-ES_tradnl" sz="1200" b="0" dirty="0" smtClean="0">
                          <a:solidFill>
                            <a:schemeClr val="tx1"/>
                          </a:solidFill>
                        </a:rPr>
                        <a:t>0.1</a:t>
                      </a:r>
                      <a:endParaRPr lang="es-ES_tradnl" sz="1200" b="0" dirty="0">
                        <a:solidFill>
                          <a:schemeClr val="tx1"/>
                        </a:solidFill>
                      </a:endParaRPr>
                    </a:p>
                  </a:txBody>
                  <a:tcPr/>
                </a:tc>
                <a:tc>
                  <a:txBody>
                    <a:bodyPr/>
                    <a:lstStyle/>
                    <a:p>
                      <a:pPr algn="ctr"/>
                      <a:r>
                        <a:rPr lang="es-ES_tradnl" sz="1200" dirty="0" smtClean="0"/>
                        <a:t>0.3</a:t>
                      </a:r>
                      <a:endParaRPr lang="es-ES_tradnl" sz="1200" dirty="0"/>
                    </a:p>
                  </a:txBody>
                  <a:tcPr/>
                </a:tc>
                <a:tc>
                  <a:txBody>
                    <a:bodyPr/>
                    <a:lstStyle/>
                    <a:p>
                      <a:pPr algn="ctr"/>
                      <a:r>
                        <a:rPr lang="es-ES_tradnl" sz="1200" dirty="0" smtClean="0"/>
                        <a:t>0</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b="0" dirty="0" smtClean="0">
                          <a:solidFill>
                            <a:schemeClr val="tx1"/>
                          </a:solidFill>
                        </a:rPr>
                        <a:t>-</a:t>
                      </a:r>
                      <a:endParaRPr lang="es-ES_tradnl" sz="1200" b="0" dirty="0">
                        <a:solidFill>
                          <a:schemeClr val="tx1"/>
                        </a:solidFill>
                      </a:endParaRPr>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0.1</a:t>
                      </a:r>
                      <a:endParaRPr lang="es-ES_tradnl" sz="1200" dirty="0"/>
                    </a:p>
                  </a:txBody>
                  <a:tcPr/>
                </a:tc>
                <a:tc>
                  <a:txBody>
                    <a:bodyPr/>
                    <a:lstStyle/>
                    <a:p>
                      <a:pPr algn="ctr"/>
                      <a:r>
                        <a:rPr lang="es-ES_tradnl" sz="1200" dirty="0" smtClean="0"/>
                        <a:t>0.5</a:t>
                      </a:r>
                      <a:endParaRPr lang="es-ES_tradnl" sz="1200" dirty="0"/>
                    </a:p>
                  </a:txBody>
                  <a:tcPr/>
                </a:tc>
                <a:tc>
                  <a:txBody>
                    <a:bodyPr/>
                    <a:lstStyle/>
                    <a:p>
                      <a:pPr algn="ctr"/>
                      <a:r>
                        <a:rPr lang="es-ES_tradnl" sz="1200" dirty="0" smtClean="0"/>
                        <a:t>0.2</a:t>
                      </a:r>
                      <a:endParaRPr lang="es-ES_tradnl" sz="1200" dirty="0"/>
                    </a:p>
                  </a:txBody>
                  <a:tcPr/>
                </a:tc>
                <a:tc>
                  <a:txBody>
                    <a:bodyPr/>
                    <a:lstStyle/>
                    <a:p>
                      <a:pPr algn="ctr"/>
                      <a:r>
                        <a:rPr lang="es-ES_tradnl" sz="1200" dirty="0" smtClean="0"/>
                        <a:t>0.1</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r h="182880">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c>
                  <a:txBody>
                    <a:bodyPr/>
                    <a:lstStyle/>
                    <a:p>
                      <a:pPr algn="ctr"/>
                      <a:r>
                        <a:rPr lang="es-ES_tradnl" sz="1200" dirty="0" smtClean="0"/>
                        <a:t>-</a:t>
                      </a:r>
                      <a:endParaRPr lang="es-ES_tradnl" sz="1200" dirty="0"/>
                    </a:p>
                  </a:txBody>
                  <a:tcPr/>
                </a:tc>
              </a:tr>
            </a:tbl>
          </a:graphicData>
        </a:graphic>
      </p:graphicFrame>
      <p:cxnSp>
        <p:nvCxnSpPr>
          <p:cNvPr id="75" name="Straight Arrow Connector 74"/>
          <p:cNvCxnSpPr/>
          <p:nvPr/>
        </p:nvCxnSpPr>
        <p:spPr>
          <a:xfrm>
            <a:off x="4711611" y="138271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4697760" y="248513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94407" y="275628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4691830" y="328671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02" name="Table 101"/>
          <p:cNvGraphicFramePr>
            <a:graphicFrameLocks noGrp="1"/>
          </p:cNvGraphicFramePr>
          <p:nvPr>
            <p:extLst>
              <p:ext uri="{D42A27DB-BD31-4B8C-83A1-F6EECF244321}">
                <p14:modId xmlns:p14="http://schemas.microsoft.com/office/powerpoint/2010/main" val="1422230150"/>
              </p:ext>
            </p:extLst>
          </p:nvPr>
        </p:nvGraphicFramePr>
        <p:xfrm>
          <a:off x="1431423" y="427577"/>
          <a:ext cx="481893" cy="3566160"/>
        </p:xfrm>
        <a:graphic>
          <a:graphicData uri="http://schemas.openxmlformats.org/drawingml/2006/table">
            <a:tbl>
              <a:tblPr firstRow="1" bandRow="1">
                <a:tableStyleId>{FABFCF23-3B69-468F-B69F-88F6DE6A72F2}</a:tableStyleId>
              </a:tblPr>
              <a:tblGrid>
                <a:gridCol w="481893"/>
              </a:tblGrid>
              <a:tr h="182880">
                <a:tc>
                  <a:txBody>
                    <a:bodyPr/>
                    <a:lstStyle/>
                    <a:p>
                      <a:pPr algn="ctr"/>
                      <a:r>
                        <a:rPr lang="es-ES_tradnl" sz="1200" dirty="0" smtClean="0"/>
                        <a:t>q</a:t>
                      </a:r>
                      <a:endParaRPr lang="es-ES_tradnl" sz="1200" b="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1</a:t>
                      </a:r>
                      <a:endParaRPr lang="es-ES_tradnl" sz="1200" dirty="0"/>
                    </a:p>
                  </a:txBody>
                  <a:tcPr/>
                </a:tc>
              </a:tr>
              <a:tr h="182880">
                <a:tc>
                  <a:txBody>
                    <a:bodyPr/>
                    <a:lstStyle/>
                    <a:p>
                      <a:pPr algn="ctr"/>
                      <a:r>
                        <a:rPr lang="es-ES_tradnl" sz="1200" dirty="0" smtClean="0"/>
                        <a:t>0</a:t>
                      </a:r>
                      <a:endParaRPr lang="es-ES_tradnl" sz="1200" dirty="0"/>
                    </a:p>
                  </a:txBody>
                  <a:tcPr/>
                </a:tc>
              </a:tr>
            </a:tbl>
          </a:graphicData>
        </a:graphic>
      </p:graphicFrame>
      <p:cxnSp>
        <p:nvCxnSpPr>
          <p:cNvPr id="103" name="Straight Arrow Connector 102"/>
          <p:cNvCxnSpPr/>
          <p:nvPr/>
        </p:nvCxnSpPr>
        <p:spPr>
          <a:xfrm>
            <a:off x="2016000" y="110963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016000" y="1380788"/>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2016000" y="248321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016000" y="2754360"/>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016000" y="3284791"/>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a:off x="2016000" y="191515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16000" y="218630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2016000" y="3581903"/>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79581" y="129612"/>
            <a:ext cx="7275518" cy="307777"/>
          </a:xfrm>
          <a:prstGeom prst="rect">
            <a:avLst/>
          </a:prstGeom>
          <a:noFill/>
        </p:spPr>
        <p:txBody>
          <a:bodyPr wrap="none" rtlCol="0">
            <a:spAutoFit/>
          </a:bodyPr>
          <a:lstStyle/>
          <a:p>
            <a:r>
              <a:rPr lang="en-US" sz="1400" dirty="0" smtClean="0"/>
              <a:t>Patches           Mask                   Contribution                  SCI                  max                          Normalization</a:t>
            </a:r>
            <a:endParaRPr lang="en-US" sz="1400" dirty="0"/>
          </a:p>
        </p:txBody>
      </p:sp>
      <p:cxnSp>
        <p:nvCxnSpPr>
          <p:cNvPr id="32" name="Straight Arrow Connector 31"/>
          <p:cNvCxnSpPr/>
          <p:nvPr/>
        </p:nvCxnSpPr>
        <p:spPr>
          <a:xfrm>
            <a:off x="5755265" y="1373064"/>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741414" y="247548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738061" y="2746636"/>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735484" y="3277067"/>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6" name="Table 35"/>
          <p:cNvGraphicFramePr>
            <a:graphicFrameLocks noGrp="1"/>
          </p:cNvGraphicFramePr>
          <p:nvPr>
            <p:extLst>
              <p:ext uri="{D42A27DB-BD31-4B8C-83A1-F6EECF244321}">
                <p14:modId xmlns:p14="http://schemas.microsoft.com/office/powerpoint/2010/main" val="1409126030"/>
              </p:ext>
            </p:extLst>
          </p:nvPr>
        </p:nvGraphicFramePr>
        <p:xfrm>
          <a:off x="6130678" y="4234818"/>
          <a:ext cx="1913142" cy="274320"/>
        </p:xfrm>
        <a:graphic>
          <a:graphicData uri="http://schemas.openxmlformats.org/drawingml/2006/table">
            <a:tbl>
              <a:tblPr firstRow="1" bandRow="1">
                <a:tableStyleId>{10A1B5D5-9B99-4C35-A422-299274C87663}</a:tableStyleId>
              </a:tblPr>
              <a:tblGrid>
                <a:gridCol w="460401"/>
                <a:gridCol w="460401"/>
                <a:gridCol w="460401"/>
                <a:gridCol w="531939"/>
              </a:tblGrid>
              <a:tr h="182880">
                <a:tc>
                  <a:txBody>
                    <a:bodyPr/>
                    <a:lstStyle/>
                    <a:p>
                      <a:pPr algn="ctr"/>
                      <a:r>
                        <a:rPr lang="es-ES_tradnl" sz="1200" dirty="0" smtClean="0"/>
                        <a:t>0.25</a:t>
                      </a:r>
                      <a:endParaRPr lang="es-ES_tradnl" sz="1200" dirty="0"/>
                    </a:p>
                  </a:txBody>
                  <a:tcPr>
                    <a:solidFill>
                      <a:schemeClr val="bg1">
                        <a:lumMod val="75000"/>
                      </a:schemeClr>
                    </a:solidFill>
                  </a:tcPr>
                </a:tc>
                <a:tc>
                  <a:txBody>
                    <a:bodyPr/>
                    <a:lstStyle/>
                    <a:p>
                      <a:pPr algn="ctr"/>
                      <a:r>
                        <a:rPr lang="es-ES_tradnl" sz="1200" dirty="0" smtClean="0"/>
                        <a:t>3.33</a:t>
                      </a:r>
                      <a:endParaRPr lang="es-ES_tradnl" sz="1200" dirty="0"/>
                    </a:p>
                  </a:txBody>
                  <a:tcPr>
                    <a:solidFill>
                      <a:schemeClr val="bg1">
                        <a:lumMod val="75000"/>
                      </a:schemeClr>
                    </a:solidFill>
                  </a:tcPr>
                </a:tc>
                <a:tc>
                  <a:txBody>
                    <a:bodyPr/>
                    <a:lstStyle/>
                    <a:p>
                      <a:pPr algn="ctr"/>
                      <a:r>
                        <a:rPr lang="es-ES_tradnl" sz="1200" dirty="0" smtClean="0"/>
                        <a:t>1.4</a:t>
                      </a:r>
                      <a:endParaRPr lang="es-ES_tradnl" sz="1200" dirty="0"/>
                    </a:p>
                  </a:txBody>
                  <a:tcPr>
                    <a:solidFill>
                      <a:schemeClr val="bg1">
                        <a:lumMod val="75000"/>
                      </a:schemeClr>
                    </a:solidFill>
                  </a:tcPr>
                </a:tc>
                <a:tc>
                  <a:txBody>
                    <a:bodyPr/>
                    <a:lstStyle/>
                    <a:p>
                      <a:pPr algn="ctr"/>
                      <a:r>
                        <a:rPr lang="es-ES_tradnl" sz="1200" dirty="0" smtClean="0"/>
                        <a:t>0.33</a:t>
                      </a:r>
                      <a:endParaRPr lang="es-ES_tradnl" sz="1200" dirty="0"/>
                    </a:p>
                  </a:txBody>
                  <a:tcPr>
                    <a:solidFill>
                      <a:schemeClr val="bg1">
                        <a:lumMod val="75000"/>
                      </a:schemeClr>
                    </a:solidFill>
                  </a:tcPr>
                </a:tc>
              </a:tr>
            </a:tbl>
          </a:graphicData>
        </a:graphic>
      </p:graphicFrame>
      <p:cxnSp>
        <p:nvCxnSpPr>
          <p:cNvPr id="37" name="Straight Arrow Connector 36"/>
          <p:cNvCxnSpPr/>
          <p:nvPr/>
        </p:nvCxnSpPr>
        <p:spPr>
          <a:xfrm rot="5400000">
            <a:off x="6254613" y="410292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6715772" y="410292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7176929" y="410292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7673712" y="4102925"/>
            <a:ext cx="216000"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634788" y="4194312"/>
            <a:ext cx="360000" cy="360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6623085" y="4514407"/>
            <a:ext cx="413896" cy="253916"/>
          </a:xfrm>
          <a:prstGeom prst="rect">
            <a:avLst/>
          </a:prstGeom>
          <a:noFill/>
        </p:spPr>
        <p:txBody>
          <a:bodyPr wrap="none" rtlCol="0">
            <a:spAutoFit/>
          </a:bodyPr>
          <a:lstStyle/>
          <a:p>
            <a:r>
              <a:rPr lang="en-US" sz="1050" dirty="0" smtClean="0"/>
              <a:t>max</a:t>
            </a:r>
            <a:endParaRPr lang="en-US" sz="1050" dirty="0"/>
          </a:p>
        </p:txBody>
      </p:sp>
      <p:sp>
        <p:nvSpPr>
          <p:cNvPr id="44" name="Rounded Rectangle 43"/>
          <p:cNvSpPr/>
          <p:nvPr/>
        </p:nvSpPr>
        <p:spPr>
          <a:xfrm>
            <a:off x="6600634" y="427577"/>
            <a:ext cx="432000" cy="4314242"/>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6" name="TextBox 45"/>
          <p:cNvSpPr txBox="1"/>
          <p:nvPr/>
        </p:nvSpPr>
        <p:spPr>
          <a:xfrm>
            <a:off x="3426107" y="5370594"/>
            <a:ext cx="4617714" cy="646331"/>
          </a:xfrm>
          <a:prstGeom prst="rect">
            <a:avLst/>
          </a:prstGeom>
          <a:noFill/>
        </p:spPr>
        <p:txBody>
          <a:bodyPr wrap="square" rtlCol="0">
            <a:spAutoFit/>
          </a:bodyPr>
          <a:lstStyle/>
          <a:p>
            <a:r>
              <a:rPr lang="en-US" dirty="0" smtClean="0"/>
              <a:t>The query is classified according the maximal </a:t>
            </a:r>
            <a:r>
              <a:rPr lang="en-US" smtClean="0"/>
              <a:t>normalized contribution</a:t>
            </a:r>
            <a:endParaRPr lang="en-US" dirty="0"/>
          </a:p>
        </p:txBody>
      </p:sp>
    </p:spTree>
    <p:extLst>
      <p:ext uri="{BB962C8B-B14F-4D97-AF65-F5344CB8AC3E}">
        <p14:creationId xmlns:p14="http://schemas.microsoft.com/office/powerpoint/2010/main" val="11021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9931" y="2716698"/>
            <a:ext cx="7752521" cy="3046988"/>
          </a:xfrm>
          <a:prstGeom prst="rect">
            <a:avLst/>
          </a:prstGeom>
          <a:noFill/>
        </p:spPr>
        <p:txBody>
          <a:bodyPr wrap="square" rtlCol="0">
            <a:spAutoFit/>
          </a:bodyPr>
          <a:lstStyle/>
          <a:p>
            <a:r>
              <a:rPr lang="en-US" sz="3200" dirty="0" smtClean="0"/>
              <a:t>The </a:t>
            </a:r>
            <a:r>
              <a:rPr lang="en-US" sz="3200" dirty="0"/>
              <a:t>code of the MATLAB </a:t>
            </a:r>
            <a:r>
              <a:rPr lang="en-US" sz="3200" dirty="0" smtClean="0"/>
              <a:t>implementation </a:t>
            </a:r>
            <a:r>
              <a:rPr lang="en-US" sz="3200" dirty="0"/>
              <a:t>i</a:t>
            </a:r>
            <a:r>
              <a:rPr lang="en-US" sz="3200" dirty="0" smtClean="0"/>
              <a:t>s </a:t>
            </a:r>
            <a:r>
              <a:rPr lang="en-US" sz="3200" dirty="0"/>
              <a:t>available on our </a:t>
            </a:r>
            <a:r>
              <a:rPr lang="en-US" sz="3200" dirty="0" smtClean="0"/>
              <a:t>webpage:</a:t>
            </a:r>
          </a:p>
          <a:p>
            <a:endParaRPr lang="en-US" sz="3200" dirty="0"/>
          </a:p>
          <a:p>
            <a:endParaRPr lang="en-US" sz="3200" dirty="0" smtClean="0"/>
          </a:p>
          <a:p>
            <a:r>
              <a:rPr lang="en-US" sz="3200" dirty="0" smtClean="0">
                <a:hlinkClick r:id="rId2"/>
              </a:rPr>
              <a:t>http://dmery.ing.puc.cl</a:t>
            </a:r>
            <a:r>
              <a:rPr lang="en-US" sz="3200" dirty="0" smtClean="0"/>
              <a:t> &gt; Material &gt; ALSR </a:t>
            </a:r>
            <a:endParaRPr lang="en-US" sz="3200" dirty="0"/>
          </a:p>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96" y="279952"/>
            <a:ext cx="1886778" cy="1784790"/>
          </a:xfrm>
          <a:prstGeom prst="rect">
            <a:avLst/>
          </a:prstGeom>
        </p:spPr>
      </p:pic>
    </p:spTree>
    <p:extLst>
      <p:ext uri="{BB962C8B-B14F-4D97-AF65-F5344CB8AC3E}">
        <p14:creationId xmlns:p14="http://schemas.microsoft.com/office/powerpoint/2010/main" val="1054085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75000"/>
                  </a:schemeClr>
                </a:solidFill>
              </a:rPr>
              <a:t>Agenda</a:t>
            </a:r>
            <a:endParaRPr lang="en-US" dirty="0">
              <a:solidFill>
                <a:schemeClr val="accent6">
                  <a:lumMod val="75000"/>
                </a:schemeClr>
              </a:solidFill>
            </a:endParaRPr>
          </a:p>
        </p:txBody>
      </p:sp>
      <p:sp>
        <p:nvSpPr>
          <p:cNvPr id="3" name="Content Placeholder 2"/>
          <p:cNvSpPr>
            <a:spLocks noGrp="1"/>
          </p:cNvSpPr>
          <p:nvPr>
            <p:ph idx="1"/>
          </p:nvPr>
        </p:nvSpPr>
        <p:spPr>
          <a:xfrm>
            <a:off x="2643192" y="2271719"/>
            <a:ext cx="3986213" cy="2814638"/>
          </a:xfrm>
        </p:spPr>
        <p:txBody>
          <a:bodyPr/>
          <a:lstStyle/>
          <a:p>
            <a:r>
              <a:rPr lang="en-US" dirty="0" smtClean="0">
                <a:solidFill>
                  <a:schemeClr val="bg1">
                    <a:lumMod val="65000"/>
                  </a:schemeClr>
                </a:solidFill>
              </a:rPr>
              <a:t>Motivation</a:t>
            </a:r>
          </a:p>
          <a:p>
            <a:r>
              <a:rPr lang="en-US" dirty="0" smtClean="0">
                <a:solidFill>
                  <a:schemeClr val="bg1">
                    <a:lumMod val="65000"/>
                  </a:schemeClr>
                </a:solidFill>
              </a:rPr>
              <a:t>Proposed method</a:t>
            </a:r>
          </a:p>
          <a:p>
            <a:r>
              <a:rPr lang="en-US" dirty="0" smtClean="0"/>
              <a:t>Experiments</a:t>
            </a:r>
          </a:p>
          <a:p>
            <a:r>
              <a:rPr lang="en-US" dirty="0" smtClean="0">
                <a:solidFill>
                  <a:schemeClr val="bg1">
                    <a:lumMod val="65000"/>
                  </a:schemeClr>
                </a:solidFill>
              </a:rPr>
              <a:t>Conclusions</a:t>
            </a:r>
            <a:endParaRPr lang="en-US" dirty="0">
              <a:solidFill>
                <a:schemeClr val="bg1">
                  <a:lumMod val="65000"/>
                </a:schemeClr>
              </a:solidFill>
            </a:endParaRPr>
          </a:p>
        </p:txBody>
      </p:sp>
    </p:spTree>
    <p:extLst>
      <p:ext uri="{BB962C8B-B14F-4D97-AF65-F5344CB8AC3E}">
        <p14:creationId xmlns:p14="http://schemas.microsoft.com/office/powerpoint/2010/main" val="10297726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226"/>
            <a:ext cx="8229600" cy="1143000"/>
          </a:xfrm>
        </p:spPr>
        <p:txBody>
          <a:bodyPr>
            <a:normAutofit/>
          </a:bodyPr>
          <a:lstStyle/>
          <a:p>
            <a:r>
              <a:rPr lang="en-US" sz="6700" dirty="0" smtClean="0"/>
              <a:t>Experiments</a:t>
            </a:r>
            <a:endParaRPr lang="en-US" sz="2200" dirty="0"/>
          </a:p>
        </p:txBody>
      </p:sp>
      <p:sp>
        <p:nvSpPr>
          <p:cNvPr id="3" name="TextBox 2"/>
          <p:cNvSpPr txBox="1"/>
          <p:nvPr/>
        </p:nvSpPr>
        <p:spPr>
          <a:xfrm>
            <a:off x="2257064" y="3414531"/>
            <a:ext cx="5216043" cy="1569660"/>
          </a:xfrm>
          <a:prstGeom prst="rect">
            <a:avLst/>
          </a:prstGeom>
          <a:noFill/>
        </p:spPr>
        <p:txBody>
          <a:bodyPr wrap="none" rtlCol="0">
            <a:spAutoFit/>
          </a:bodyPr>
          <a:lstStyle/>
          <a:p>
            <a:pPr marL="342900" indent="-342900">
              <a:buFont typeface="Arial" charset="0"/>
              <a:buChar char="•"/>
            </a:pPr>
            <a:r>
              <a:rPr lang="en-US" sz="2400" dirty="0" smtClean="0"/>
              <a:t>Face Recognition in LFW</a:t>
            </a:r>
          </a:p>
          <a:p>
            <a:pPr marL="342900" indent="-342900">
              <a:buFont typeface="Arial" charset="0"/>
              <a:buChar char="•"/>
            </a:pPr>
            <a:r>
              <a:rPr lang="en-US" sz="2400" dirty="0" smtClean="0"/>
              <a:t>Gender Recognition in AR</a:t>
            </a:r>
          </a:p>
          <a:p>
            <a:pPr marL="342900" indent="-342900">
              <a:buFont typeface="Arial" charset="0"/>
              <a:buChar char="•"/>
            </a:pPr>
            <a:r>
              <a:rPr lang="en-US" sz="2400" dirty="0" smtClean="0"/>
              <a:t>Expression Recognition in Oulu-CASIA</a:t>
            </a:r>
          </a:p>
          <a:p>
            <a:pPr marL="342900" indent="-342900">
              <a:buFont typeface="Arial" charset="0"/>
              <a:buChar char="•"/>
            </a:pPr>
            <a:endParaRPr lang="en-US" sz="2400" dirty="0"/>
          </a:p>
        </p:txBody>
      </p:sp>
    </p:spTree>
    <p:extLst>
      <p:ext uri="{BB962C8B-B14F-4D97-AF65-F5344CB8AC3E}">
        <p14:creationId xmlns:p14="http://schemas.microsoft.com/office/powerpoint/2010/main" val="5489121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494" y="386834"/>
            <a:ext cx="3352713" cy="1200329"/>
          </a:xfrm>
          <a:prstGeom prst="rect">
            <a:avLst/>
          </a:prstGeom>
          <a:noFill/>
        </p:spPr>
        <p:txBody>
          <a:bodyPr wrap="none" rtlCol="0">
            <a:spAutoFit/>
          </a:bodyPr>
          <a:lstStyle/>
          <a:p>
            <a:r>
              <a:rPr lang="en-US" sz="3600" smtClean="0"/>
              <a:t>Face Recognition</a:t>
            </a:r>
          </a:p>
          <a:p>
            <a:r>
              <a:rPr lang="en-US" sz="3600" dirty="0" smtClean="0"/>
              <a:t>in LFW</a:t>
            </a:r>
            <a:endParaRPr lang="en-US" sz="3600" dirty="0"/>
          </a:p>
        </p:txBody>
      </p:sp>
      <p:sp>
        <p:nvSpPr>
          <p:cNvPr id="9" name="Rectangle 8"/>
          <p:cNvSpPr/>
          <p:nvPr/>
        </p:nvSpPr>
        <p:spPr>
          <a:xfrm>
            <a:off x="266494" y="2541589"/>
            <a:ext cx="3352713" cy="2031325"/>
          </a:xfrm>
          <a:prstGeom prst="rect">
            <a:avLst/>
          </a:prstGeom>
        </p:spPr>
        <p:txBody>
          <a:bodyPr wrap="square">
            <a:spAutoFit/>
          </a:bodyPr>
          <a:lstStyle/>
          <a:p>
            <a:r>
              <a:rPr lang="en-US" dirty="0" smtClean="0"/>
              <a:t>[ PROTOCOL ]</a:t>
            </a:r>
          </a:p>
          <a:p>
            <a:endParaRPr lang="en-US" dirty="0"/>
          </a:p>
          <a:p>
            <a:r>
              <a:rPr lang="en-US" dirty="0" smtClean="0"/>
              <a:t>The gallery has 143 subjects with at least 11 images per subject (10 for training, the rest for testing). There are 1430 images for training and 2744 for testing.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870" y="0"/>
            <a:ext cx="5367130" cy="6858000"/>
          </a:xfrm>
          <a:prstGeom prst="rect">
            <a:avLst/>
          </a:prstGeom>
        </p:spPr>
      </p:pic>
    </p:spTree>
    <p:extLst>
      <p:ext uri="{BB962C8B-B14F-4D97-AF65-F5344CB8AC3E}">
        <p14:creationId xmlns:p14="http://schemas.microsoft.com/office/powerpoint/2010/main" val="1585677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65" y="1325958"/>
            <a:ext cx="8491806" cy="1340328"/>
          </a:xfrm>
          <a:prstGeom prst="rect">
            <a:avLst/>
          </a:prstGeom>
        </p:spPr>
      </p:pic>
      <p:sp>
        <p:nvSpPr>
          <p:cNvPr id="7" name="TextBox 6"/>
          <p:cNvSpPr txBox="1"/>
          <p:nvPr/>
        </p:nvSpPr>
        <p:spPr>
          <a:xfrm>
            <a:off x="544287" y="386834"/>
            <a:ext cx="3471207" cy="707886"/>
          </a:xfrm>
          <a:prstGeom prst="rect">
            <a:avLst/>
          </a:prstGeom>
          <a:noFill/>
        </p:spPr>
        <p:txBody>
          <a:bodyPr wrap="none" rtlCol="0">
            <a:spAutoFit/>
          </a:bodyPr>
          <a:lstStyle/>
          <a:p>
            <a:r>
              <a:rPr lang="en-US" sz="4000" dirty="0" smtClean="0"/>
              <a:t>Example </a:t>
            </a:r>
            <a:r>
              <a:rPr lang="en-US" sz="4000" smtClean="0"/>
              <a:t>in LFW</a:t>
            </a:r>
            <a:endParaRPr lang="en-US" sz="4000" dirty="0"/>
          </a:p>
        </p:txBody>
      </p:sp>
      <p:sp>
        <p:nvSpPr>
          <p:cNvPr id="8" name="TextBox 7"/>
          <p:cNvSpPr txBox="1"/>
          <p:nvPr/>
        </p:nvSpPr>
        <p:spPr>
          <a:xfrm>
            <a:off x="544287" y="2774970"/>
            <a:ext cx="5464637" cy="369332"/>
          </a:xfrm>
          <a:prstGeom prst="rect">
            <a:avLst/>
          </a:prstGeom>
          <a:noFill/>
        </p:spPr>
        <p:txBody>
          <a:bodyPr wrap="none" rtlCol="0">
            <a:spAutoFit/>
          </a:bodyPr>
          <a:lstStyle/>
          <a:p>
            <a:r>
              <a:rPr lang="en-US" dirty="0" smtClean="0"/>
              <a:t>Images of the same subject in the gallery (subject #117).</a:t>
            </a:r>
            <a:endParaRPr lang="en-US" dirty="0"/>
          </a:p>
        </p:txBody>
      </p:sp>
      <p:sp>
        <p:nvSpPr>
          <p:cNvPr id="11" name="TextBox 10"/>
          <p:cNvSpPr txBox="1"/>
          <p:nvPr/>
        </p:nvSpPr>
        <p:spPr>
          <a:xfrm>
            <a:off x="4680769" y="5397287"/>
            <a:ext cx="4331635" cy="307777"/>
          </a:xfrm>
          <a:prstGeom prst="rect">
            <a:avLst/>
          </a:prstGeom>
          <a:solidFill>
            <a:schemeClr val="bg1"/>
          </a:solidFill>
        </p:spPr>
        <p:txBody>
          <a:bodyPr wrap="none" rtlCol="0">
            <a:spAutoFit/>
          </a:bodyPr>
          <a:lstStyle/>
          <a:p>
            <a:r>
              <a:rPr lang="en-US" sz="1400" dirty="0" smtClean="0"/>
              <a:t>1                                              ...                                             143</a:t>
            </a:r>
            <a:endParaRPr lang="en-US" sz="1400" dirty="0"/>
          </a:p>
        </p:txBody>
      </p:sp>
      <p:sp>
        <p:nvSpPr>
          <p:cNvPr id="16" name="TextBox 15"/>
          <p:cNvSpPr txBox="1"/>
          <p:nvPr/>
        </p:nvSpPr>
        <p:spPr>
          <a:xfrm>
            <a:off x="544247" y="3558911"/>
            <a:ext cx="1249829" cy="338554"/>
          </a:xfrm>
          <a:prstGeom prst="rect">
            <a:avLst/>
          </a:prstGeom>
          <a:noFill/>
        </p:spPr>
        <p:txBody>
          <a:bodyPr wrap="none" rtlCol="0">
            <a:spAutoFit/>
          </a:bodyPr>
          <a:lstStyle/>
          <a:p>
            <a:r>
              <a:rPr lang="en-US" sz="1600" dirty="0" smtClean="0"/>
              <a:t>Query image</a:t>
            </a:r>
            <a:endParaRPr lang="en-US" sz="16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982" y="3827511"/>
            <a:ext cx="4597422" cy="154314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87" y="3897465"/>
            <a:ext cx="1249789" cy="1599693"/>
          </a:xfrm>
          <a:prstGeom prst="rect">
            <a:avLst/>
          </a:prstGeom>
        </p:spPr>
      </p:pic>
      <p:cxnSp>
        <p:nvCxnSpPr>
          <p:cNvPr id="20" name="Straight Arrow Connector 19"/>
          <p:cNvCxnSpPr/>
          <p:nvPr/>
        </p:nvCxnSpPr>
        <p:spPr>
          <a:xfrm>
            <a:off x="2395959" y="4599082"/>
            <a:ext cx="14005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680769" y="3827511"/>
            <a:ext cx="1856598" cy="307777"/>
          </a:xfrm>
          <a:prstGeom prst="rect">
            <a:avLst/>
          </a:prstGeom>
          <a:noFill/>
        </p:spPr>
        <p:txBody>
          <a:bodyPr wrap="none" rtlCol="0">
            <a:spAutoFit/>
          </a:bodyPr>
          <a:lstStyle/>
          <a:p>
            <a:r>
              <a:rPr lang="en-US" sz="1400" dirty="0" smtClean="0"/>
              <a:t>Contributions per class</a:t>
            </a:r>
            <a:endParaRPr lang="en-US" sz="1400" dirty="0"/>
          </a:p>
        </p:txBody>
      </p:sp>
      <p:sp>
        <p:nvSpPr>
          <p:cNvPr id="22" name="TextBox 21"/>
          <p:cNvSpPr txBox="1"/>
          <p:nvPr/>
        </p:nvSpPr>
        <p:spPr>
          <a:xfrm>
            <a:off x="6417402" y="4387859"/>
            <a:ext cx="1575688" cy="307777"/>
          </a:xfrm>
          <a:prstGeom prst="rect">
            <a:avLst/>
          </a:prstGeom>
          <a:noFill/>
        </p:spPr>
        <p:txBody>
          <a:bodyPr wrap="none" rtlCol="0">
            <a:spAutoFit/>
          </a:bodyPr>
          <a:lstStyle/>
          <a:p>
            <a:r>
              <a:rPr lang="en-US" sz="1400" dirty="0" smtClean="0"/>
              <a:t>Maximum for #117</a:t>
            </a:r>
            <a:endParaRPr lang="en-US" sz="1400" dirty="0"/>
          </a:p>
        </p:txBody>
      </p:sp>
      <p:grpSp>
        <p:nvGrpSpPr>
          <p:cNvPr id="29" name="Group 28"/>
          <p:cNvGrpSpPr/>
          <p:nvPr/>
        </p:nvGrpSpPr>
        <p:grpSpPr>
          <a:xfrm>
            <a:off x="88900" y="981608"/>
            <a:ext cx="9058984" cy="5426193"/>
            <a:chOff x="88900" y="981608"/>
            <a:chExt cx="9058984" cy="5426193"/>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981608"/>
              <a:ext cx="9055100" cy="5154605"/>
            </a:xfrm>
            <a:prstGeom prst="rect">
              <a:avLst/>
            </a:prstGeom>
          </p:spPr>
        </p:pic>
        <p:sp>
          <p:nvSpPr>
            <p:cNvPr id="24" name="TextBox 23"/>
            <p:cNvSpPr txBox="1"/>
            <p:nvPr/>
          </p:nvSpPr>
          <p:spPr>
            <a:xfrm>
              <a:off x="666283" y="1202441"/>
              <a:ext cx="3040063" cy="461665"/>
            </a:xfrm>
            <a:prstGeom prst="rect">
              <a:avLst/>
            </a:prstGeom>
            <a:noFill/>
          </p:spPr>
          <p:txBody>
            <a:bodyPr wrap="none" rtlCol="0">
              <a:spAutoFit/>
            </a:bodyPr>
            <a:lstStyle/>
            <a:p>
              <a:r>
                <a:rPr lang="en-US" sz="2400" dirty="0" smtClean="0"/>
                <a:t>Contributions per class</a:t>
              </a:r>
              <a:endParaRPr lang="en-US" sz="2400" dirty="0"/>
            </a:p>
          </p:txBody>
        </p:sp>
        <p:sp>
          <p:nvSpPr>
            <p:cNvPr id="25" name="TextBox 24"/>
            <p:cNvSpPr txBox="1"/>
            <p:nvPr/>
          </p:nvSpPr>
          <p:spPr>
            <a:xfrm>
              <a:off x="4833599" y="2859962"/>
              <a:ext cx="2564228" cy="461665"/>
            </a:xfrm>
            <a:prstGeom prst="rect">
              <a:avLst/>
            </a:prstGeom>
            <a:noFill/>
          </p:spPr>
          <p:txBody>
            <a:bodyPr wrap="none" rtlCol="0">
              <a:spAutoFit/>
            </a:bodyPr>
            <a:lstStyle/>
            <a:p>
              <a:r>
                <a:rPr lang="en-US" sz="2400" dirty="0" smtClean="0"/>
                <a:t>Maximum for #117</a:t>
              </a:r>
              <a:endParaRPr lang="en-US" sz="2400" dirty="0"/>
            </a:p>
          </p:txBody>
        </p:sp>
        <p:sp>
          <p:nvSpPr>
            <p:cNvPr id="28" name="TextBox 27"/>
            <p:cNvSpPr txBox="1"/>
            <p:nvPr/>
          </p:nvSpPr>
          <p:spPr>
            <a:xfrm>
              <a:off x="544247" y="5946136"/>
              <a:ext cx="8603637" cy="461665"/>
            </a:xfrm>
            <a:prstGeom prst="rect">
              <a:avLst/>
            </a:prstGeom>
            <a:noFill/>
          </p:spPr>
          <p:txBody>
            <a:bodyPr wrap="none" rtlCol="0">
              <a:spAutoFit/>
            </a:bodyPr>
            <a:lstStyle/>
            <a:p>
              <a:r>
                <a:rPr lang="en-US" sz="2400" dirty="0" smtClean="0"/>
                <a:t>1                         ...                                                                  117            143</a:t>
              </a:r>
              <a:endParaRPr lang="en-US" sz="2400" dirty="0"/>
            </a:p>
          </p:txBody>
        </p:sp>
      </p:grpSp>
    </p:spTree>
    <p:extLst>
      <p:ext uri="{BB962C8B-B14F-4D97-AF65-F5344CB8AC3E}">
        <p14:creationId xmlns:p14="http://schemas.microsoft.com/office/powerpoint/2010/main" val="146710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724" y="3839591"/>
            <a:ext cx="4410276" cy="16735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7" y="1412494"/>
            <a:ext cx="8379963" cy="1241476"/>
          </a:xfrm>
          <a:prstGeom prst="rect">
            <a:avLst/>
          </a:prstGeom>
        </p:spPr>
      </p:pic>
      <p:sp>
        <p:nvSpPr>
          <p:cNvPr id="7" name="TextBox 6"/>
          <p:cNvSpPr txBox="1"/>
          <p:nvPr/>
        </p:nvSpPr>
        <p:spPr>
          <a:xfrm>
            <a:off x="544287" y="386834"/>
            <a:ext cx="3471207" cy="707886"/>
          </a:xfrm>
          <a:prstGeom prst="rect">
            <a:avLst/>
          </a:prstGeom>
          <a:noFill/>
        </p:spPr>
        <p:txBody>
          <a:bodyPr wrap="none" rtlCol="0">
            <a:spAutoFit/>
          </a:bodyPr>
          <a:lstStyle/>
          <a:p>
            <a:r>
              <a:rPr lang="en-US" sz="4000" dirty="0" smtClean="0"/>
              <a:t>Example </a:t>
            </a:r>
            <a:r>
              <a:rPr lang="en-US" sz="4000" smtClean="0"/>
              <a:t>in LFW</a:t>
            </a:r>
            <a:endParaRPr lang="en-US" sz="4000" dirty="0"/>
          </a:p>
        </p:txBody>
      </p:sp>
      <p:sp>
        <p:nvSpPr>
          <p:cNvPr id="8" name="TextBox 7"/>
          <p:cNvSpPr txBox="1"/>
          <p:nvPr/>
        </p:nvSpPr>
        <p:spPr>
          <a:xfrm>
            <a:off x="544287" y="2774970"/>
            <a:ext cx="5347618" cy="369332"/>
          </a:xfrm>
          <a:prstGeom prst="rect">
            <a:avLst/>
          </a:prstGeom>
          <a:noFill/>
        </p:spPr>
        <p:txBody>
          <a:bodyPr wrap="none" rtlCol="0">
            <a:spAutoFit/>
          </a:bodyPr>
          <a:lstStyle/>
          <a:p>
            <a:r>
              <a:rPr lang="en-US" dirty="0" smtClean="0"/>
              <a:t>Images of the same subject in the gallery (subject #98).</a:t>
            </a:r>
            <a:endParaRPr lang="en-US" dirty="0"/>
          </a:p>
        </p:txBody>
      </p:sp>
      <p:sp>
        <p:nvSpPr>
          <p:cNvPr id="11" name="TextBox 10"/>
          <p:cNvSpPr txBox="1"/>
          <p:nvPr/>
        </p:nvSpPr>
        <p:spPr>
          <a:xfrm>
            <a:off x="4680769" y="5397287"/>
            <a:ext cx="4331635" cy="307777"/>
          </a:xfrm>
          <a:prstGeom prst="rect">
            <a:avLst/>
          </a:prstGeom>
          <a:solidFill>
            <a:schemeClr val="bg1"/>
          </a:solidFill>
        </p:spPr>
        <p:txBody>
          <a:bodyPr wrap="none" rtlCol="0">
            <a:spAutoFit/>
          </a:bodyPr>
          <a:lstStyle/>
          <a:p>
            <a:r>
              <a:rPr lang="en-US" sz="1400" dirty="0" smtClean="0"/>
              <a:t>1                                              ...                                             143</a:t>
            </a:r>
            <a:endParaRPr lang="en-US" sz="1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87" y="3566237"/>
            <a:ext cx="3962400" cy="1854200"/>
          </a:xfrm>
          <a:prstGeom prst="rect">
            <a:avLst/>
          </a:prstGeom>
        </p:spPr>
      </p:pic>
    </p:spTree>
    <p:extLst>
      <p:ext uri="{BB962C8B-B14F-4D97-AF65-F5344CB8AC3E}">
        <p14:creationId xmlns:p14="http://schemas.microsoft.com/office/powerpoint/2010/main" val="404687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86" y="279043"/>
            <a:ext cx="6489700" cy="5219700"/>
          </a:xfrm>
          <a:prstGeom prst="rect">
            <a:avLst/>
          </a:prstGeom>
        </p:spPr>
      </p:pic>
      <p:grpSp>
        <p:nvGrpSpPr>
          <p:cNvPr id="6" name="Group 5"/>
          <p:cNvGrpSpPr/>
          <p:nvPr/>
        </p:nvGrpSpPr>
        <p:grpSpPr>
          <a:xfrm>
            <a:off x="6072188" y="4300529"/>
            <a:ext cx="1798876" cy="728667"/>
            <a:chOff x="6072188" y="4829171"/>
            <a:chExt cx="1798876" cy="728667"/>
          </a:xfrm>
        </p:grpSpPr>
        <p:cxnSp>
          <p:nvCxnSpPr>
            <p:cNvPr id="4" name="Straight Connector 3"/>
            <p:cNvCxnSpPr/>
            <p:nvPr/>
          </p:nvCxnSpPr>
          <p:spPr>
            <a:xfrm flipV="1">
              <a:off x="6072188" y="5100638"/>
              <a:ext cx="857250" cy="457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058021" y="4829171"/>
              <a:ext cx="813043" cy="523220"/>
            </a:xfrm>
            <a:prstGeom prst="rect">
              <a:avLst/>
            </a:prstGeom>
            <a:noFill/>
          </p:spPr>
          <p:txBody>
            <a:bodyPr wrap="none" rtlCol="0">
              <a:spAutoFit/>
            </a:bodyPr>
            <a:lstStyle/>
            <a:p>
              <a:r>
                <a:rPr lang="en-US" sz="2800" b="1" dirty="0" smtClean="0">
                  <a:solidFill>
                    <a:srgbClr val="FF0000"/>
                  </a:solidFill>
                  <a:latin typeface="Times New Roman" charset="0"/>
                  <a:ea typeface="Times New Roman" charset="0"/>
                  <a:cs typeface="Times New Roman" charset="0"/>
                </a:rPr>
                <a:t>80.8</a:t>
              </a:r>
              <a:endParaRPr lang="en-US" sz="2800" b="1" dirty="0">
                <a:solidFill>
                  <a:srgbClr val="FF0000"/>
                </a:solidFill>
                <a:latin typeface="Times New Roman" charset="0"/>
                <a:ea typeface="Times New Roman" charset="0"/>
                <a:cs typeface="Times New Roman" charset="0"/>
              </a:endParaRPr>
            </a:p>
          </p:txBody>
        </p:sp>
      </p:grpSp>
      <p:sp>
        <p:nvSpPr>
          <p:cNvPr id="7" name="TextBox 6"/>
          <p:cNvSpPr txBox="1"/>
          <p:nvPr/>
        </p:nvSpPr>
        <p:spPr>
          <a:xfrm>
            <a:off x="871541" y="5555895"/>
            <a:ext cx="7686675" cy="1015663"/>
          </a:xfrm>
          <a:prstGeom prst="rect">
            <a:avLst/>
          </a:prstGeom>
          <a:noFill/>
        </p:spPr>
        <p:txBody>
          <a:bodyPr wrap="square" rtlCol="0">
            <a:spAutoFit/>
          </a:bodyPr>
          <a:lstStyle/>
          <a:p>
            <a:r>
              <a:rPr lang="en-US" sz="2000" dirty="0"/>
              <a:t>In this table, we do </a:t>
            </a:r>
            <a:r>
              <a:rPr lang="en-US" sz="2000"/>
              <a:t>not </a:t>
            </a:r>
            <a:r>
              <a:rPr lang="en-US" sz="2000" smtClean="0"/>
              <a:t>report deep </a:t>
            </a:r>
            <a:r>
              <a:rPr lang="en-US" sz="2000" dirty="0"/>
              <a:t>learning methods that require millions of training images (for the sake of truth, </a:t>
            </a:r>
            <a:r>
              <a:rPr lang="en-US" sz="2000" dirty="0" smtClean="0"/>
              <a:t>VGG-Face </a:t>
            </a:r>
            <a:r>
              <a:rPr lang="en-US" sz="2000" dirty="0"/>
              <a:t>in this experiment achieves 97.7%) </a:t>
            </a:r>
          </a:p>
        </p:txBody>
      </p:sp>
    </p:spTree>
    <p:extLst>
      <p:ext uri="{BB962C8B-B14F-4D97-AF65-F5344CB8AC3E}">
        <p14:creationId xmlns:p14="http://schemas.microsoft.com/office/powerpoint/2010/main" val="12991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494" y="386834"/>
            <a:ext cx="3901709" cy="1200329"/>
          </a:xfrm>
          <a:prstGeom prst="rect">
            <a:avLst/>
          </a:prstGeom>
          <a:noFill/>
        </p:spPr>
        <p:txBody>
          <a:bodyPr wrap="none" rtlCol="0">
            <a:spAutoFit/>
          </a:bodyPr>
          <a:lstStyle/>
          <a:p>
            <a:r>
              <a:rPr lang="en-US" sz="3600" dirty="0" smtClean="0"/>
              <a:t>Gender Recognition</a:t>
            </a:r>
          </a:p>
          <a:p>
            <a:r>
              <a:rPr lang="en-US" sz="3600" dirty="0" smtClean="0"/>
              <a:t>in AR</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94" y="1934404"/>
            <a:ext cx="7886700" cy="2159000"/>
          </a:xfrm>
          <a:prstGeom prst="rect">
            <a:avLst/>
          </a:prstGeom>
        </p:spPr>
      </p:pic>
      <p:sp>
        <p:nvSpPr>
          <p:cNvPr id="9" name="Rectangle 8"/>
          <p:cNvSpPr/>
          <p:nvPr/>
        </p:nvSpPr>
        <p:spPr>
          <a:xfrm>
            <a:off x="266494" y="4069719"/>
            <a:ext cx="7777911" cy="1754326"/>
          </a:xfrm>
          <a:prstGeom prst="rect">
            <a:avLst/>
          </a:prstGeom>
          <a:solidFill>
            <a:schemeClr val="bg1"/>
          </a:solidFill>
        </p:spPr>
        <p:txBody>
          <a:bodyPr wrap="square">
            <a:spAutoFit/>
          </a:bodyPr>
          <a:lstStyle/>
          <a:p>
            <a:endParaRPr lang="en-US" dirty="0" smtClean="0"/>
          </a:p>
          <a:p>
            <a:r>
              <a:rPr lang="en-US" dirty="0" smtClean="0"/>
              <a:t>[ PROTOCOL ]</a:t>
            </a:r>
          </a:p>
          <a:p>
            <a:endParaRPr lang="en-US" dirty="0"/>
          </a:p>
          <a:p>
            <a:r>
              <a:rPr lang="en-US" dirty="0" smtClean="0"/>
              <a:t>100 </a:t>
            </a:r>
            <a:r>
              <a:rPr lang="en-US" dirty="0"/>
              <a:t>subjects (50 women and 50 men). For gender recognition, 14 non-occluded images per subject. In this experiment, the first 25 males and 25 females were used for training and the last 25 males and 25 females were used for testing. </a:t>
            </a:r>
            <a:endParaRPr lang="es-ES_tradnl" dirty="0"/>
          </a:p>
        </p:txBody>
      </p:sp>
    </p:spTree>
    <p:extLst>
      <p:ext uri="{BB962C8B-B14F-4D97-AF65-F5344CB8AC3E}">
        <p14:creationId xmlns:p14="http://schemas.microsoft.com/office/powerpoint/2010/main" val="10278194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600" y="1333500"/>
            <a:ext cx="6642100" cy="4178300"/>
          </a:xfrm>
          <a:prstGeom prst="rect">
            <a:avLst/>
          </a:prstGeom>
        </p:spPr>
      </p:pic>
    </p:spTree>
    <p:extLst>
      <p:ext uri="{BB962C8B-B14F-4D97-AF65-F5344CB8AC3E}">
        <p14:creationId xmlns:p14="http://schemas.microsoft.com/office/powerpoint/2010/main" val="186772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138" y="3484846"/>
            <a:ext cx="2289396" cy="2798152"/>
          </a:xfrm>
          <a:prstGeom prst="rect">
            <a:avLst/>
          </a:prstGeom>
        </p:spPr>
      </p:pic>
      <p:sp>
        <p:nvSpPr>
          <p:cNvPr id="3" name="TextBox 2"/>
          <p:cNvSpPr txBox="1"/>
          <p:nvPr/>
        </p:nvSpPr>
        <p:spPr>
          <a:xfrm>
            <a:off x="1428825" y="2289482"/>
            <a:ext cx="5886347" cy="523220"/>
          </a:xfrm>
          <a:prstGeom prst="rect">
            <a:avLst/>
          </a:prstGeom>
          <a:noFill/>
        </p:spPr>
        <p:txBody>
          <a:bodyPr wrap="none" rtlCol="0">
            <a:spAutoFit/>
          </a:bodyPr>
          <a:lstStyle/>
          <a:p>
            <a:r>
              <a:rPr lang="en-US" sz="2800" dirty="0" smtClean="0">
                <a:latin typeface="Trebuchet MS"/>
                <a:cs typeface="Trebuchet MS"/>
              </a:rPr>
              <a:t>Are all parts of the face important?</a:t>
            </a:r>
            <a:endParaRPr lang="en-US" sz="2800" dirty="0">
              <a:latin typeface="Trebuchet MS"/>
              <a:cs typeface="Trebuchet MS"/>
            </a:endParaRPr>
          </a:p>
        </p:txBody>
      </p:sp>
      <p:grpSp>
        <p:nvGrpSpPr>
          <p:cNvPr id="27" name="Group 26"/>
          <p:cNvGrpSpPr/>
          <p:nvPr/>
        </p:nvGrpSpPr>
        <p:grpSpPr>
          <a:xfrm>
            <a:off x="1854911" y="5147153"/>
            <a:ext cx="5533517" cy="852289"/>
            <a:chOff x="1854911" y="5147153"/>
            <a:chExt cx="5533517" cy="852289"/>
          </a:xfrm>
        </p:grpSpPr>
        <p:sp>
          <p:nvSpPr>
            <p:cNvPr id="4" name="Oval 3"/>
            <p:cNvSpPr/>
            <p:nvPr/>
          </p:nvSpPr>
          <p:spPr>
            <a:xfrm>
              <a:off x="1854911" y="5147153"/>
              <a:ext cx="1378650" cy="852289"/>
            </a:xfrm>
            <a:prstGeom prst="ellipse">
              <a:avLst/>
            </a:prstGeom>
            <a:gradFill flip="none" rotWithShape="1">
              <a:gsLst>
                <a:gs pos="0">
                  <a:schemeClr val="accent1">
                    <a:tint val="100000"/>
                    <a:shade val="100000"/>
                    <a:satMod val="130000"/>
                    <a:alpha val="43000"/>
                  </a:schemeClr>
                </a:gs>
                <a:gs pos="100000">
                  <a:schemeClr val="accent1">
                    <a:tint val="50000"/>
                    <a:shade val="100000"/>
                    <a:satMod val="350000"/>
                    <a:alpha val="4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564067" y="5391468"/>
              <a:ext cx="2824361" cy="369332"/>
            </a:xfrm>
            <a:prstGeom prst="rect">
              <a:avLst/>
            </a:prstGeom>
            <a:noFill/>
          </p:spPr>
          <p:txBody>
            <a:bodyPr wrap="none" rtlCol="0">
              <a:spAutoFit/>
            </a:bodyPr>
            <a:lstStyle/>
            <a:p>
              <a:r>
                <a:rPr lang="en-US" dirty="0" smtClean="0">
                  <a:latin typeface="Trebuchet MS"/>
                  <a:cs typeface="Trebuchet MS"/>
                </a:rPr>
                <a:t>Important for expression. </a:t>
              </a:r>
              <a:endParaRPr lang="en-US" dirty="0">
                <a:latin typeface="Trebuchet MS"/>
                <a:cs typeface="Trebuchet MS"/>
              </a:endParaRPr>
            </a:p>
          </p:txBody>
        </p:sp>
        <p:cxnSp>
          <p:nvCxnSpPr>
            <p:cNvPr id="6" name="Straight Arrow Connector 5"/>
            <p:cNvCxnSpPr>
              <a:stCxn id="4" idx="6"/>
              <a:endCxn id="49" idx="1"/>
            </p:cNvCxnSpPr>
            <p:nvPr/>
          </p:nvCxnSpPr>
          <p:spPr>
            <a:xfrm>
              <a:off x="3233561" y="5573298"/>
              <a:ext cx="1330506" cy="2836"/>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781770" y="4355349"/>
            <a:ext cx="4963044" cy="557845"/>
            <a:chOff x="1781770" y="4355349"/>
            <a:chExt cx="4963044" cy="557845"/>
          </a:xfrm>
        </p:grpSpPr>
        <p:sp>
          <p:nvSpPr>
            <p:cNvPr id="54" name="Oval 53"/>
            <p:cNvSpPr/>
            <p:nvPr/>
          </p:nvSpPr>
          <p:spPr>
            <a:xfrm>
              <a:off x="2665390" y="4361713"/>
              <a:ext cx="735280" cy="551481"/>
            </a:xfrm>
            <a:prstGeom prst="ellipse">
              <a:avLst/>
            </a:prstGeom>
            <a:solidFill>
              <a:schemeClr val="accent6">
                <a:lumMod val="40000"/>
                <a:lumOff val="60000"/>
                <a:alpha val="43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4557722" y="4457588"/>
              <a:ext cx="2187092" cy="369332"/>
            </a:xfrm>
            <a:prstGeom prst="rect">
              <a:avLst/>
            </a:prstGeom>
            <a:noFill/>
          </p:spPr>
          <p:txBody>
            <a:bodyPr wrap="none" rtlCol="0">
              <a:spAutoFit/>
            </a:bodyPr>
            <a:lstStyle/>
            <a:p>
              <a:r>
                <a:rPr lang="en-US" dirty="0" smtClean="0">
                  <a:latin typeface="Trebuchet MS"/>
                  <a:cs typeface="Trebuchet MS"/>
                </a:rPr>
                <a:t>Important for race. </a:t>
              </a:r>
              <a:endParaRPr lang="en-US" dirty="0">
                <a:latin typeface="Trebuchet MS"/>
                <a:cs typeface="Trebuchet MS"/>
              </a:endParaRPr>
            </a:p>
          </p:txBody>
        </p:sp>
        <p:cxnSp>
          <p:nvCxnSpPr>
            <p:cNvPr id="56" name="Straight Arrow Connector 55"/>
            <p:cNvCxnSpPr>
              <a:endCxn id="55" idx="1"/>
            </p:cNvCxnSpPr>
            <p:nvPr/>
          </p:nvCxnSpPr>
          <p:spPr>
            <a:xfrm>
              <a:off x="2982897" y="4637454"/>
              <a:ext cx="1574825" cy="480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1781770" y="4355349"/>
              <a:ext cx="735280" cy="551481"/>
            </a:xfrm>
            <a:prstGeom prst="ellipse">
              <a:avLst/>
            </a:prstGeom>
            <a:solidFill>
              <a:schemeClr val="accent6">
                <a:lumMod val="40000"/>
                <a:lumOff val="60000"/>
                <a:alpha val="43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476422" y="3529465"/>
            <a:ext cx="5496538" cy="2711030"/>
            <a:chOff x="1476422" y="3529465"/>
            <a:chExt cx="5496538" cy="2711030"/>
          </a:xfrm>
        </p:grpSpPr>
        <p:sp>
          <p:nvSpPr>
            <p:cNvPr id="64" name="TextBox 63"/>
            <p:cNvSpPr txBox="1"/>
            <p:nvPr/>
          </p:nvSpPr>
          <p:spPr>
            <a:xfrm>
              <a:off x="4555712" y="3713954"/>
              <a:ext cx="2417248" cy="369332"/>
            </a:xfrm>
            <a:prstGeom prst="rect">
              <a:avLst/>
            </a:prstGeom>
            <a:noFill/>
          </p:spPr>
          <p:txBody>
            <a:bodyPr wrap="none" rtlCol="0">
              <a:spAutoFit/>
            </a:bodyPr>
            <a:lstStyle/>
            <a:p>
              <a:r>
                <a:rPr lang="en-US" dirty="0" smtClean="0">
                  <a:latin typeface="Trebuchet MS"/>
                  <a:cs typeface="Trebuchet MS"/>
                </a:rPr>
                <a:t>Important for gender. </a:t>
              </a:r>
              <a:endParaRPr lang="en-US" dirty="0">
                <a:latin typeface="Trebuchet MS"/>
                <a:cs typeface="Trebuchet MS"/>
              </a:endParaRPr>
            </a:p>
          </p:txBody>
        </p:sp>
        <p:cxnSp>
          <p:nvCxnSpPr>
            <p:cNvPr id="65" name="Straight Arrow Connector 64"/>
            <p:cNvCxnSpPr>
              <a:endCxn id="64" idx="1"/>
            </p:cNvCxnSpPr>
            <p:nvPr/>
          </p:nvCxnSpPr>
          <p:spPr>
            <a:xfrm>
              <a:off x="3425726" y="3895784"/>
              <a:ext cx="1129986" cy="2836"/>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476422" y="3529465"/>
              <a:ext cx="2171992" cy="2711030"/>
            </a:xfrm>
            <a:custGeom>
              <a:avLst/>
              <a:gdLst>
                <a:gd name="connsiteX0" fmla="*/ 345068 w 2218918"/>
                <a:gd name="connsiteY0" fmla="*/ 1015154 h 2881591"/>
                <a:gd name="connsiteX1" fmla="*/ 328357 w 2218918"/>
                <a:gd name="connsiteY1" fmla="*/ 2644529 h 2881591"/>
                <a:gd name="connsiteX2" fmla="*/ 111115 w 2218918"/>
                <a:gd name="connsiteY2" fmla="*/ 2636173 h 2881591"/>
                <a:gd name="connsiteX3" fmla="*/ 169603 w 2218918"/>
                <a:gd name="connsiteY3" fmla="*/ 421894 h 2881591"/>
                <a:gd name="connsiteX4" fmla="*/ 2074647 w 2218918"/>
                <a:gd name="connsiteY4" fmla="*/ 212999 h 2881591"/>
                <a:gd name="connsiteX5" fmla="*/ 2066292 w 2218918"/>
                <a:gd name="connsiteY5" fmla="*/ 2778222 h 2881591"/>
                <a:gd name="connsiteX6" fmla="*/ 1915893 w 2218918"/>
                <a:gd name="connsiteY6" fmla="*/ 380115 h 2881591"/>
                <a:gd name="connsiteX7" fmla="*/ 403556 w 2218918"/>
                <a:gd name="connsiteY7" fmla="*/ 505452 h 2881591"/>
                <a:gd name="connsiteX8" fmla="*/ 345068 w 2218918"/>
                <a:gd name="connsiteY8" fmla="*/ 1015154 h 2881591"/>
                <a:gd name="connsiteX0" fmla="*/ 345068 w 2218918"/>
                <a:gd name="connsiteY0" fmla="*/ 1015154 h 2881591"/>
                <a:gd name="connsiteX1" fmla="*/ 328357 w 2218918"/>
                <a:gd name="connsiteY1" fmla="*/ 2644529 h 2881591"/>
                <a:gd name="connsiteX2" fmla="*/ 111115 w 2218918"/>
                <a:gd name="connsiteY2" fmla="*/ 2636173 h 2881591"/>
                <a:gd name="connsiteX3" fmla="*/ 169603 w 2218918"/>
                <a:gd name="connsiteY3" fmla="*/ 421894 h 2881591"/>
                <a:gd name="connsiteX4" fmla="*/ 2074647 w 2218918"/>
                <a:gd name="connsiteY4" fmla="*/ 212999 h 2881591"/>
                <a:gd name="connsiteX5" fmla="*/ 2066292 w 2218918"/>
                <a:gd name="connsiteY5" fmla="*/ 2778222 h 2881591"/>
                <a:gd name="connsiteX6" fmla="*/ 1915893 w 2218918"/>
                <a:gd name="connsiteY6" fmla="*/ 380115 h 2881591"/>
                <a:gd name="connsiteX7" fmla="*/ 686109 w 2218918"/>
                <a:gd name="connsiteY7" fmla="*/ 424501 h 2881591"/>
                <a:gd name="connsiteX8" fmla="*/ 345068 w 2218918"/>
                <a:gd name="connsiteY8" fmla="*/ 1015154 h 2881591"/>
                <a:gd name="connsiteX0" fmla="*/ 345068 w 2218918"/>
                <a:gd name="connsiteY0" fmla="*/ 1015154 h 2881591"/>
                <a:gd name="connsiteX1" fmla="*/ 328357 w 2218918"/>
                <a:gd name="connsiteY1" fmla="*/ 2644529 h 2881591"/>
                <a:gd name="connsiteX2" fmla="*/ 111115 w 2218918"/>
                <a:gd name="connsiteY2" fmla="*/ 2636173 h 2881591"/>
                <a:gd name="connsiteX3" fmla="*/ 169603 w 2218918"/>
                <a:gd name="connsiteY3" fmla="*/ 421894 h 2881591"/>
                <a:gd name="connsiteX4" fmla="*/ 2074647 w 2218918"/>
                <a:gd name="connsiteY4" fmla="*/ 212999 h 2881591"/>
                <a:gd name="connsiteX5" fmla="*/ 2066292 w 2218918"/>
                <a:gd name="connsiteY5" fmla="*/ 2778222 h 2881591"/>
                <a:gd name="connsiteX6" fmla="*/ 1915893 w 2218918"/>
                <a:gd name="connsiteY6" fmla="*/ 551011 h 2881591"/>
                <a:gd name="connsiteX7" fmla="*/ 686109 w 2218918"/>
                <a:gd name="connsiteY7" fmla="*/ 424501 h 2881591"/>
                <a:gd name="connsiteX8" fmla="*/ 345068 w 2218918"/>
                <a:gd name="connsiteY8" fmla="*/ 1015154 h 2881591"/>
                <a:gd name="connsiteX0" fmla="*/ 345068 w 2229600"/>
                <a:gd name="connsiteY0" fmla="*/ 990963 h 2903491"/>
                <a:gd name="connsiteX1" fmla="*/ 328357 w 2229600"/>
                <a:gd name="connsiteY1" fmla="*/ 2620338 h 2903491"/>
                <a:gd name="connsiteX2" fmla="*/ 111115 w 2229600"/>
                <a:gd name="connsiteY2" fmla="*/ 2611982 h 2903491"/>
                <a:gd name="connsiteX3" fmla="*/ 169603 w 2229600"/>
                <a:gd name="connsiteY3" fmla="*/ 397703 h 2903491"/>
                <a:gd name="connsiteX4" fmla="*/ 2074647 w 2229600"/>
                <a:gd name="connsiteY4" fmla="*/ 188808 h 2903491"/>
                <a:gd name="connsiteX5" fmla="*/ 2112961 w 2229600"/>
                <a:gd name="connsiteY5" fmla="*/ 2422326 h 2903491"/>
                <a:gd name="connsiteX6" fmla="*/ 2066292 w 2229600"/>
                <a:gd name="connsiteY6" fmla="*/ 2754031 h 2903491"/>
                <a:gd name="connsiteX7" fmla="*/ 1915893 w 2229600"/>
                <a:gd name="connsiteY7" fmla="*/ 526820 h 2903491"/>
                <a:gd name="connsiteX8" fmla="*/ 686109 w 2229600"/>
                <a:gd name="connsiteY8" fmla="*/ 400310 h 2903491"/>
                <a:gd name="connsiteX9" fmla="*/ 345068 w 2229600"/>
                <a:gd name="connsiteY9" fmla="*/ 990963 h 2903491"/>
                <a:gd name="connsiteX0" fmla="*/ 345068 w 2295301"/>
                <a:gd name="connsiteY0" fmla="*/ 993581 h 2918279"/>
                <a:gd name="connsiteX1" fmla="*/ 328357 w 2295301"/>
                <a:gd name="connsiteY1" fmla="*/ 2622956 h 2918279"/>
                <a:gd name="connsiteX2" fmla="*/ 111115 w 2295301"/>
                <a:gd name="connsiteY2" fmla="*/ 2614600 h 2918279"/>
                <a:gd name="connsiteX3" fmla="*/ 169603 w 2295301"/>
                <a:gd name="connsiteY3" fmla="*/ 400321 h 2918279"/>
                <a:gd name="connsiteX4" fmla="*/ 2074647 w 2295301"/>
                <a:gd name="connsiteY4" fmla="*/ 191426 h 2918279"/>
                <a:gd name="connsiteX5" fmla="*/ 2254239 w 2295301"/>
                <a:gd name="connsiteY5" fmla="*/ 2460922 h 2918279"/>
                <a:gd name="connsiteX6" fmla="*/ 2066292 w 2295301"/>
                <a:gd name="connsiteY6" fmla="*/ 2756649 h 2918279"/>
                <a:gd name="connsiteX7" fmla="*/ 1915893 w 2295301"/>
                <a:gd name="connsiteY7" fmla="*/ 529438 h 2918279"/>
                <a:gd name="connsiteX8" fmla="*/ 686109 w 2295301"/>
                <a:gd name="connsiteY8" fmla="*/ 402928 h 2918279"/>
                <a:gd name="connsiteX9" fmla="*/ 345068 w 2295301"/>
                <a:gd name="connsiteY9" fmla="*/ 993581 h 291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5301" h="2918279">
                  <a:moveTo>
                    <a:pt x="345068" y="993581"/>
                  </a:moveTo>
                  <a:cubicBezTo>
                    <a:pt x="285443" y="1363586"/>
                    <a:pt x="367349" y="2352786"/>
                    <a:pt x="328357" y="2622956"/>
                  </a:cubicBezTo>
                  <a:cubicBezTo>
                    <a:pt x="289365" y="2893126"/>
                    <a:pt x="137574" y="2985039"/>
                    <a:pt x="111115" y="2614600"/>
                  </a:cubicBezTo>
                  <a:cubicBezTo>
                    <a:pt x="84656" y="2244161"/>
                    <a:pt x="-157652" y="804183"/>
                    <a:pt x="169603" y="400321"/>
                  </a:cubicBezTo>
                  <a:cubicBezTo>
                    <a:pt x="496858" y="-3541"/>
                    <a:pt x="1727208" y="-152007"/>
                    <a:pt x="2074647" y="191426"/>
                  </a:cubicBezTo>
                  <a:cubicBezTo>
                    <a:pt x="2422086" y="534859"/>
                    <a:pt x="2255631" y="2033385"/>
                    <a:pt x="2254239" y="2460922"/>
                  </a:cubicBezTo>
                  <a:cubicBezTo>
                    <a:pt x="2252847" y="2888459"/>
                    <a:pt x="2122683" y="3078563"/>
                    <a:pt x="2066292" y="2756649"/>
                  </a:cubicBezTo>
                  <a:cubicBezTo>
                    <a:pt x="2009901" y="2434735"/>
                    <a:pt x="2193016" y="908233"/>
                    <a:pt x="1915893" y="529438"/>
                  </a:cubicBezTo>
                  <a:cubicBezTo>
                    <a:pt x="1638770" y="150643"/>
                    <a:pt x="947913" y="325571"/>
                    <a:pt x="686109" y="402928"/>
                  </a:cubicBezTo>
                  <a:cubicBezTo>
                    <a:pt x="424305" y="480285"/>
                    <a:pt x="404693" y="623576"/>
                    <a:pt x="345068" y="993581"/>
                  </a:cubicBezTo>
                  <a:close/>
                </a:path>
              </a:pathLst>
            </a:custGeom>
            <a:solidFill>
              <a:schemeClr val="accent3">
                <a:lumMod val="40000"/>
                <a:lumOff val="60000"/>
                <a:alpha val="4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4563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494" y="386834"/>
            <a:ext cx="2784737" cy="1754326"/>
          </a:xfrm>
          <a:prstGeom prst="rect">
            <a:avLst/>
          </a:prstGeom>
          <a:noFill/>
        </p:spPr>
        <p:txBody>
          <a:bodyPr wrap="none" rtlCol="0">
            <a:spAutoFit/>
          </a:bodyPr>
          <a:lstStyle/>
          <a:p>
            <a:r>
              <a:rPr lang="en-US" sz="3600" dirty="0" smtClean="0"/>
              <a:t>Expression </a:t>
            </a:r>
          </a:p>
          <a:p>
            <a:r>
              <a:rPr lang="en-US" sz="3600" dirty="0" smtClean="0"/>
              <a:t>Recognition</a:t>
            </a:r>
          </a:p>
          <a:p>
            <a:r>
              <a:rPr lang="en-US" sz="3600" dirty="0" smtClean="0"/>
              <a:t>in Oulu-CASIA</a:t>
            </a:r>
            <a:endParaRPr lang="en-US" sz="3600" dirty="0"/>
          </a:p>
        </p:txBody>
      </p:sp>
      <p:sp>
        <p:nvSpPr>
          <p:cNvPr id="9" name="Rectangle 8"/>
          <p:cNvSpPr/>
          <p:nvPr/>
        </p:nvSpPr>
        <p:spPr>
          <a:xfrm>
            <a:off x="266495" y="2125173"/>
            <a:ext cx="3515408" cy="4247317"/>
          </a:xfrm>
          <a:prstGeom prst="rect">
            <a:avLst/>
          </a:prstGeom>
          <a:solidFill>
            <a:schemeClr val="bg1"/>
          </a:solidFill>
        </p:spPr>
        <p:txBody>
          <a:bodyPr wrap="square">
            <a:spAutoFit/>
          </a:bodyPr>
          <a:lstStyle/>
          <a:p>
            <a:endParaRPr lang="en-US" dirty="0" smtClean="0"/>
          </a:p>
          <a:p>
            <a:r>
              <a:rPr lang="en-US" dirty="0" smtClean="0"/>
              <a:t>[ PROTOCOL ]</a:t>
            </a:r>
          </a:p>
          <a:p>
            <a:endParaRPr lang="en-US" dirty="0"/>
          </a:p>
          <a:p>
            <a:r>
              <a:rPr lang="en-US" dirty="0" smtClean="0"/>
              <a:t>Six </a:t>
            </a:r>
            <a:r>
              <a:rPr lang="en-US" dirty="0"/>
              <a:t>different facial expressions (surprise, happiness, sadness, anger, fear and dis- gust) under normal illumination from 80 subjects (59 males and 21 females) ranging from 23 to 58 years in age. </a:t>
            </a:r>
            <a:r>
              <a:rPr lang="en-US" dirty="0" smtClean="0"/>
              <a:t>The dataset contains 480 sequences: the first </a:t>
            </a:r>
            <a:r>
              <a:rPr lang="en-US" dirty="0"/>
              <a:t>9 images of each sequence are not considered, the first 40 individuals are taken as training subset and the rest as testing.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902" y="34725"/>
            <a:ext cx="7156174" cy="6858000"/>
          </a:xfrm>
          <a:prstGeom prst="rect">
            <a:avLst/>
          </a:prstGeom>
        </p:spPr>
      </p:pic>
    </p:spTree>
    <p:extLst>
      <p:ext uri="{BB962C8B-B14F-4D97-AF65-F5344CB8AC3E}">
        <p14:creationId xmlns:p14="http://schemas.microsoft.com/office/powerpoint/2010/main" val="14236006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46" y="1752469"/>
            <a:ext cx="8356600" cy="2971800"/>
          </a:xfrm>
          <a:prstGeom prst="rect">
            <a:avLst/>
          </a:prstGeom>
        </p:spPr>
      </p:pic>
    </p:spTree>
    <p:extLst>
      <p:ext uri="{BB962C8B-B14F-4D97-AF65-F5344CB8AC3E}">
        <p14:creationId xmlns:p14="http://schemas.microsoft.com/office/powerpoint/2010/main" val="1070315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75000"/>
                  </a:schemeClr>
                </a:solidFill>
              </a:rPr>
              <a:t>Agenda</a:t>
            </a:r>
            <a:endParaRPr lang="en-US" dirty="0">
              <a:solidFill>
                <a:schemeClr val="accent6">
                  <a:lumMod val="75000"/>
                </a:schemeClr>
              </a:solidFill>
            </a:endParaRPr>
          </a:p>
        </p:txBody>
      </p:sp>
      <p:sp>
        <p:nvSpPr>
          <p:cNvPr id="3" name="Content Placeholder 2"/>
          <p:cNvSpPr>
            <a:spLocks noGrp="1"/>
          </p:cNvSpPr>
          <p:nvPr>
            <p:ph idx="1"/>
          </p:nvPr>
        </p:nvSpPr>
        <p:spPr>
          <a:xfrm>
            <a:off x="2643192" y="2271719"/>
            <a:ext cx="3986213" cy="2814638"/>
          </a:xfrm>
        </p:spPr>
        <p:txBody>
          <a:bodyPr/>
          <a:lstStyle/>
          <a:p>
            <a:r>
              <a:rPr lang="en-US" dirty="0" smtClean="0">
                <a:solidFill>
                  <a:schemeClr val="bg1">
                    <a:lumMod val="65000"/>
                  </a:schemeClr>
                </a:solidFill>
              </a:rPr>
              <a:t>Motivation</a:t>
            </a:r>
          </a:p>
          <a:p>
            <a:r>
              <a:rPr lang="en-US" dirty="0" smtClean="0">
                <a:solidFill>
                  <a:schemeClr val="bg1">
                    <a:lumMod val="65000"/>
                  </a:schemeClr>
                </a:solidFill>
              </a:rPr>
              <a:t>Proposed method</a:t>
            </a:r>
          </a:p>
          <a:p>
            <a:r>
              <a:rPr lang="en-US" dirty="0" smtClean="0">
                <a:solidFill>
                  <a:schemeClr val="bg1">
                    <a:lumMod val="65000"/>
                  </a:schemeClr>
                </a:solidFill>
              </a:rPr>
              <a:t>Experiments</a:t>
            </a:r>
          </a:p>
          <a:p>
            <a:r>
              <a:rPr lang="en-US" dirty="0" smtClean="0"/>
              <a:t>Conclusions</a:t>
            </a:r>
            <a:endParaRPr lang="en-US" dirty="0"/>
          </a:p>
        </p:txBody>
      </p:sp>
    </p:spTree>
    <p:extLst>
      <p:ext uri="{BB962C8B-B14F-4D97-AF65-F5344CB8AC3E}">
        <p14:creationId xmlns:p14="http://schemas.microsoft.com/office/powerpoint/2010/main" val="612171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2354" y="937549"/>
            <a:ext cx="7477246" cy="5355312"/>
          </a:xfrm>
          <a:prstGeom prst="rect">
            <a:avLst/>
          </a:prstGeom>
          <a:noFill/>
        </p:spPr>
        <p:txBody>
          <a:bodyPr wrap="square" rtlCol="0">
            <a:spAutoFit/>
          </a:bodyPr>
          <a:lstStyle/>
          <a:p>
            <a:r>
              <a:rPr lang="en-US" dirty="0" smtClean="0"/>
              <a:t>We </a:t>
            </a:r>
            <a:r>
              <a:rPr lang="en-US" dirty="0"/>
              <a:t>presented a new algorithm that is able to recognize faces and facial attributes automatically from face images captured under less constrained conditions including some variability in ambient lighting, pose, expression, size of the face and distance from the camera. </a:t>
            </a:r>
            <a:endParaRPr lang="en-US" dirty="0" smtClean="0"/>
          </a:p>
          <a:p>
            <a:endParaRPr lang="en-US" dirty="0"/>
          </a:p>
          <a:p>
            <a:r>
              <a:rPr lang="en-US" dirty="0" smtClean="0"/>
              <a:t>The </a:t>
            </a:r>
            <a:r>
              <a:rPr lang="en-US" dirty="0"/>
              <a:t>robustness of our algorithm is due to two </a:t>
            </a:r>
            <a:r>
              <a:rPr lang="en-US" dirty="0" smtClean="0"/>
              <a:t>reasons:</a:t>
            </a:r>
          </a:p>
          <a:p>
            <a:pPr marL="285750" indent="-285750">
              <a:buFont typeface="Arial" charset="0"/>
              <a:buChar char="•"/>
            </a:pPr>
            <a:r>
              <a:rPr lang="en-US" dirty="0" smtClean="0"/>
              <a:t>The </a:t>
            </a:r>
            <a:r>
              <a:rPr lang="en-US" dirty="0"/>
              <a:t>dictionary used in the recognition corresponds to a rich collection of representations of relevant parts which were selected using closeness and </a:t>
            </a:r>
            <a:r>
              <a:rPr lang="en-US" dirty="0" smtClean="0"/>
              <a:t>similarity criteria.</a:t>
            </a:r>
          </a:p>
          <a:p>
            <a:pPr marL="285750" indent="-285750">
              <a:buFont typeface="Arial" charset="0"/>
              <a:buChar char="•"/>
            </a:pPr>
            <a:r>
              <a:rPr lang="en-US" dirty="0" smtClean="0"/>
              <a:t>The </a:t>
            </a:r>
            <a:r>
              <a:rPr lang="en-US" dirty="0"/>
              <a:t>testing stage is based on accumulative sparse contributions according to location and relevance </a:t>
            </a:r>
            <a:r>
              <a:rPr lang="en-US" dirty="0" smtClean="0"/>
              <a:t>criteria</a:t>
            </a:r>
            <a:r>
              <a:rPr lang="en-US" dirty="0"/>
              <a:t>. </a:t>
            </a:r>
            <a:endParaRPr lang="en-US" dirty="0" smtClean="0"/>
          </a:p>
          <a:p>
            <a:pPr marL="285750" indent="-285750">
              <a:buFont typeface="Arial" charset="0"/>
              <a:buChar char="•"/>
            </a:pPr>
            <a:endParaRPr lang="en-US" dirty="0"/>
          </a:p>
          <a:p>
            <a:r>
              <a:rPr lang="en-US" dirty="0" smtClean="0"/>
              <a:t>We </a:t>
            </a:r>
            <a:r>
              <a:rPr lang="en-US" dirty="0"/>
              <a:t>believe that this new approach can be used to solve other kind of computer vision </a:t>
            </a:r>
            <a:r>
              <a:rPr lang="en-US" dirty="0" smtClean="0"/>
              <a:t>problems </a:t>
            </a:r>
            <a:r>
              <a:rPr lang="en-US" dirty="0"/>
              <a:t>in which there are similar unconstrained conditions and a huge number of training images is not available. </a:t>
            </a:r>
            <a:endParaRPr lang="en-US" dirty="0" smtClean="0"/>
          </a:p>
          <a:p>
            <a:endParaRPr lang="en-US" dirty="0"/>
          </a:p>
          <a:p>
            <a:r>
              <a:rPr lang="en-US" dirty="0" smtClean="0"/>
              <a:t>In </a:t>
            </a:r>
            <a:r>
              <a:rPr lang="en-US" dirty="0"/>
              <a:t>the </a:t>
            </a:r>
            <a:r>
              <a:rPr lang="en-US" dirty="0" smtClean="0"/>
              <a:t>future</a:t>
            </a:r>
            <a:r>
              <a:rPr lang="en-US" dirty="0"/>
              <a:t>, we will train our own deep learning network to obtain a better description of the patches, and we will learn the face image masks from training data, instead of manual selection. </a:t>
            </a:r>
          </a:p>
        </p:txBody>
      </p:sp>
    </p:spTree>
    <p:extLst>
      <p:ext uri="{BB962C8B-B14F-4D97-AF65-F5344CB8AC3E}">
        <p14:creationId xmlns:p14="http://schemas.microsoft.com/office/powerpoint/2010/main" val="10210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678" y="1826033"/>
            <a:ext cx="7922942" cy="1470025"/>
          </a:xfrm>
        </p:spPr>
        <p:txBody>
          <a:bodyPr>
            <a:noAutofit/>
          </a:bodyPr>
          <a:lstStyle/>
          <a:p>
            <a:r>
              <a:rPr lang="en-US" sz="3200">
                <a:latin typeface="Trebuchet MS"/>
                <a:cs typeface="Trebuchet MS"/>
              </a:rPr>
              <a:t>Recognition of Faces and Facial Attributes </a:t>
            </a:r>
            <a:br>
              <a:rPr lang="en-US" sz="3200">
                <a:latin typeface="Trebuchet MS"/>
                <a:cs typeface="Trebuchet MS"/>
              </a:rPr>
            </a:br>
            <a:r>
              <a:rPr lang="en-US" sz="3200" smtClean="0">
                <a:latin typeface="Trebuchet MS"/>
                <a:cs typeface="Trebuchet MS"/>
              </a:rPr>
              <a:t>using </a:t>
            </a:r>
            <a:r>
              <a:rPr lang="en-US" sz="3200">
                <a:latin typeface="Trebuchet MS"/>
                <a:cs typeface="Trebuchet MS"/>
              </a:rPr>
              <a:t>Accumulative Local Sparse Representations</a:t>
            </a:r>
            <a:endParaRPr lang="en-US" sz="3200" dirty="0">
              <a:latin typeface="Trebuchet MS"/>
              <a:cs typeface="Trebuchet MS"/>
            </a:endParaRPr>
          </a:p>
        </p:txBody>
      </p:sp>
      <p:sp>
        <p:nvSpPr>
          <p:cNvPr id="5" name="Subtitle 2"/>
          <p:cNvSpPr>
            <a:spLocks noGrp="1"/>
          </p:cNvSpPr>
          <p:nvPr>
            <p:ph type="subTitle" idx="1"/>
          </p:nvPr>
        </p:nvSpPr>
        <p:spPr>
          <a:xfrm>
            <a:off x="1171092" y="3886199"/>
            <a:ext cx="3290072" cy="1938817"/>
          </a:xfrm>
        </p:spPr>
        <p:txBody>
          <a:bodyPr>
            <a:normAutofit/>
          </a:bodyPr>
          <a:lstStyle/>
          <a:p>
            <a:r>
              <a:rPr lang="en-US" dirty="0" smtClean="0">
                <a:latin typeface="Trebuchet MS"/>
                <a:cs typeface="Trebuchet MS"/>
              </a:rPr>
              <a:t>Domingo Mery</a:t>
            </a:r>
          </a:p>
          <a:p>
            <a:endParaRPr lang="en-US" sz="1200" dirty="0" smtClean="0">
              <a:solidFill>
                <a:schemeClr val="tx2">
                  <a:lumMod val="60000"/>
                  <a:lumOff val="40000"/>
                </a:schemeClr>
              </a:solidFill>
              <a:latin typeface="Trebuchet MS"/>
              <a:cs typeface="Trebuchet MS"/>
            </a:endParaRPr>
          </a:p>
          <a:p>
            <a:r>
              <a:rPr lang="en-US" sz="1200" dirty="0" smtClean="0">
                <a:solidFill>
                  <a:schemeClr val="tx2">
                    <a:lumMod val="60000"/>
                    <a:lumOff val="40000"/>
                  </a:schemeClr>
                </a:solidFill>
                <a:latin typeface="Trebuchet MS"/>
                <a:cs typeface="Trebuchet MS"/>
              </a:rPr>
              <a:t>Department of Computer Science</a:t>
            </a:r>
          </a:p>
          <a:p>
            <a:r>
              <a:rPr lang="en-US" sz="1200" dirty="0" smtClean="0">
                <a:solidFill>
                  <a:schemeClr val="tx2">
                    <a:lumMod val="60000"/>
                    <a:lumOff val="40000"/>
                  </a:schemeClr>
                </a:solidFill>
                <a:latin typeface="Trebuchet MS"/>
                <a:cs typeface="Trebuchet MS"/>
              </a:rPr>
              <a:t>Universidad Católica de Chile</a:t>
            </a:r>
          </a:p>
          <a:p>
            <a:endParaRPr lang="en-US" sz="1200" dirty="0">
              <a:solidFill>
                <a:schemeClr val="tx2">
                  <a:lumMod val="60000"/>
                  <a:lumOff val="40000"/>
                </a:schemeClr>
              </a:solidFill>
              <a:latin typeface="Trebuchet MS"/>
              <a:cs typeface="Trebuchet MS"/>
            </a:endParaRPr>
          </a:p>
        </p:txBody>
      </p:sp>
      <p:sp>
        <p:nvSpPr>
          <p:cNvPr id="4" name="Subtitle 2"/>
          <p:cNvSpPr txBox="1">
            <a:spLocks/>
          </p:cNvSpPr>
          <p:nvPr/>
        </p:nvSpPr>
        <p:spPr>
          <a:xfrm>
            <a:off x="4343784" y="3886198"/>
            <a:ext cx="3899672" cy="19388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err="1" smtClean="0">
                <a:latin typeface="Trebuchet MS"/>
                <a:cs typeface="Trebuchet MS"/>
              </a:rPr>
              <a:t>Sandipan</a:t>
            </a:r>
            <a:r>
              <a:rPr lang="en-US" dirty="0" smtClean="0">
                <a:latin typeface="Trebuchet MS"/>
                <a:cs typeface="Trebuchet MS"/>
              </a:rPr>
              <a:t> Banerjee</a:t>
            </a:r>
          </a:p>
          <a:p>
            <a:endParaRPr lang="en-US" sz="1200" dirty="0" smtClean="0">
              <a:solidFill>
                <a:schemeClr val="tx2">
                  <a:lumMod val="60000"/>
                  <a:lumOff val="40000"/>
                </a:schemeClr>
              </a:solidFill>
              <a:latin typeface="Trebuchet MS"/>
              <a:cs typeface="Trebuchet MS"/>
            </a:endParaRPr>
          </a:p>
          <a:p>
            <a:r>
              <a:rPr lang="en-US" sz="1200" dirty="0" smtClean="0">
                <a:solidFill>
                  <a:schemeClr val="tx2">
                    <a:lumMod val="60000"/>
                    <a:lumOff val="40000"/>
                  </a:schemeClr>
                </a:solidFill>
                <a:latin typeface="Trebuchet MS"/>
                <a:cs typeface="Trebuchet MS"/>
              </a:rPr>
              <a:t>Department of Computer Science &amp; Engineering</a:t>
            </a:r>
          </a:p>
          <a:p>
            <a:r>
              <a:rPr lang="en-US" sz="1200" dirty="0" smtClean="0">
                <a:solidFill>
                  <a:schemeClr val="tx2">
                    <a:lumMod val="60000"/>
                    <a:lumOff val="40000"/>
                  </a:schemeClr>
                </a:solidFill>
                <a:latin typeface="Trebuchet MS"/>
                <a:cs typeface="Trebuchet MS"/>
              </a:rPr>
              <a:t>University of Notre Dame</a:t>
            </a:r>
          </a:p>
          <a:p>
            <a:endParaRPr lang="en-US" sz="1200" dirty="0">
              <a:solidFill>
                <a:schemeClr val="tx2">
                  <a:lumMod val="60000"/>
                  <a:lumOff val="40000"/>
                </a:schemeClr>
              </a:solidFill>
              <a:latin typeface="Trebuchet MS"/>
              <a:cs typeface="Trebuchet MS"/>
            </a:endParaRPr>
          </a:p>
        </p:txBody>
      </p:sp>
    </p:spTree>
    <p:extLst>
      <p:ext uri="{BB962C8B-B14F-4D97-AF65-F5344CB8AC3E}">
        <p14:creationId xmlns:p14="http://schemas.microsoft.com/office/powerpoint/2010/main" val="1529340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138" y="3484846"/>
            <a:ext cx="2289396" cy="2798152"/>
          </a:xfrm>
          <a:prstGeom prst="rect">
            <a:avLst/>
          </a:prstGeom>
        </p:spPr>
      </p:pic>
      <p:sp>
        <p:nvSpPr>
          <p:cNvPr id="3" name="TextBox 2"/>
          <p:cNvSpPr txBox="1"/>
          <p:nvPr/>
        </p:nvSpPr>
        <p:spPr>
          <a:xfrm>
            <a:off x="1428825" y="2289482"/>
            <a:ext cx="5886347" cy="523220"/>
          </a:xfrm>
          <a:prstGeom prst="rect">
            <a:avLst/>
          </a:prstGeom>
          <a:noFill/>
        </p:spPr>
        <p:txBody>
          <a:bodyPr wrap="none" rtlCol="0">
            <a:spAutoFit/>
          </a:bodyPr>
          <a:lstStyle/>
          <a:p>
            <a:r>
              <a:rPr lang="en-US" sz="2800" dirty="0" smtClean="0">
                <a:latin typeface="Trebuchet MS"/>
                <a:cs typeface="Trebuchet MS"/>
              </a:rPr>
              <a:t>Are all parts of the face important?</a:t>
            </a:r>
            <a:endParaRPr lang="en-US" sz="2800" dirty="0">
              <a:latin typeface="Trebuchet MS"/>
              <a:cs typeface="Trebuchet MS"/>
            </a:endParaRPr>
          </a:p>
        </p:txBody>
      </p:sp>
      <p:grpSp>
        <p:nvGrpSpPr>
          <p:cNvPr id="28" name="Group 27"/>
          <p:cNvGrpSpPr/>
          <p:nvPr/>
        </p:nvGrpSpPr>
        <p:grpSpPr>
          <a:xfrm>
            <a:off x="1781770" y="4355349"/>
            <a:ext cx="4972286" cy="557845"/>
            <a:chOff x="1781770" y="4355349"/>
            <a:chExt cx="4972286" cy="557845"/>
          </a:xfrm>
        </p:grpSpPr>
        <p:sp>
          <p:nvSpPr>
            <p:cNvPr id="54" name="Oval 53"/>
            <p:cNvSpPr/>
            <p:nvPr/>
          </p:nvSpPr>
          <p:spPr>
            <a:xfrm>
              <a:off x="2665390" y="4361713"/>
              <a:ext cx="735280" cy="551481"/>
            </a:xfrm>
            <a:prstGeom prst="ellipse">
              <a:avLst/>
            </a:prstGeom>
            <a:solidFill>
              <a:schemeClr val="accent6">
                <a:lumMod val="40000"/>
                <a:lumOff val="60000"/>
                <a:alpha val="43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4557722" y="4457588"/>
              <a:ext cx="2196334" cy="369332"/>
            </a:xfrm>
            <a:prstGeom prst="rect">
              <a:avLst/>
            </a:prstGeom>
            <a:noFill/>
          </p:spPr>
          <p:txBody>
            <a:bodyPr wrap="none" rtlCol="0">
              <a:spAutoFit/>
            </a:bodyPr>
            <a:lstStyle/>
            <a:p>
              <a:r>
                <a:rPr lang="en-US" dirty="0" smtClean="0">
                  <a:latin typeface="Trebuchet MS"/>
                  <a:cs typeface="Trebuchet MS"/>
                </a:rPr>
                <a:t>Important for Mary. </a:t>
              </a:r>
              <a:endParaRPr lang="en-US" dirty="0">
                <a:latin typeface="Trebuchet MS"/>
                <a:cs typeface="Trebuchet MS"/>
              </a:endParaRPr>
            </a:p>
          </p:txBody>
        </p:sp>
        <p:cxnSp>
          <p:nvCxnSpPr>
            <p:cNvPr id="56" name="Straight Arrow Connector 55"/>
            <p:cNvCxnSpPr>
              <a:endCxn id="55" idx="1"/>
            </p:cNvCxnSpPr>
            <p:nvPr/>
          </p:nvCxnSpPr>
          <p:spPr>
            <a:xfrm>
              <a:off x="2982897" y="4637454"/>
              <a:ext cx="1574825" cy="480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1781770" y="4355349"/>
              <a:ext cx="735280" cy="551481"/>
            </a:xfrm>
            <a:prstGeom prst="ellipse">
              <a:avLst/>
            </a:prstGeom>
            <a:solidFill>
              <a:schemeClr val="accent6">
                <a:lumMod val="40000"/>
                <a:lumOff val="60000"/>
                <a:alpha val="43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4516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26" y="3484846"/>
            <a:ext cx="2297708" cy="2798152"/>
          </a:xfrm>
          <a:prstGeom prst="rect">
            <a:avLst/>
          </a:prstGeom>
        </p:spPr>
      </p:pic>
      <p:sp>
        <p:nvSpPr>
          <p:cNvPr id="3" name="TextBox 2"/>
          <p:cNvSpPr txBox="1"/>
          <p:nvPr/>
        </p:nvSpPr>
        <p:spPr>
          <a:xfrm>
            <a:off x="1428825" y="2289482"/>
            <a:ext cx="5886347" cy="523220"/>
          </a:xfrm>
          <a:prstGeom prst="rect">
            <a:avLst/>
          </a:prstGeom>
          <a:noFill/>
        </p:spPr>
        <p:txBody>
          <a:bodyPr wrap="none" rtlCol="0">
            <a:spAutoFit/>
          </a:bodyPr>
          <a:lstStyle/>
          <a:p>
            <a:r>
              <a:rPr lang="en-US" sz="2800" dirty="0" smtClean="0">
                <a:latin typeface="Trebuchet MS"/>
                <a:cs typeface="Trebuchet MS"/>
              </a:rPr>
              <a:t>Are all parts of the face important?</a:t>
            </a:r>
            <a:endParaRPr lang="en-US" sz="2800" dirty="0">
              <a:latin typeface="Trebuchet MS"/>
              <a:cs typeface="Trebuchet MS"/>
            </a:endParaRPr>
          </a:p>
        </p:txBody>
      </p:sp>
      <p:grpSp>
        <p:nvGrpSpPr>
          <p:cNvPr id="27" name="Group 26"/>
          <p:cNvGrpSpPr/>
          <p:nvPr/>
        </p:nvGrpSpPr>
        <p:grpSpPr>
          <a:xfrm>
            <a:off x="1821492" y="5091497"/>
            <a:ext cx="5144044" cy="1191502"/>
            <a:chOff x="1821492" y="5091497"/>
            <a:chExt cx="5144044" cy="1191502"/>
          </a:xfrm>
        </p:grpSpPr>
        <p:sp>
          <p:nvSpPr>
            <p:cNvPr id="4" name="Oval 3"/>
            <p:cNvSpPr/>
            <p:nvPr/>
          </p:nvSpPr>
          <p:spPr>
            <a:xfrm>
              <a:off x="1821492" y="5091497"/>
              <a:ext cx="1545759" cy="1191502"/>
            </a:xfrm>
            <a:prstGeom prst="ellipse">
              <a:avLst/>
            </a:prstGeom>
            <a:gradFill flip="none" rotWithShape="1">
              <a:gsLst>
                <a:gs pos="0">
                  <a:schemeClr val="accent1">
                    <a:tint val="100000"/>
                    <a:shade val="100000"/>
                    <a:satMod val="130000"/>
                    <a:alpha val="43000"/>
                  </a:schemeClr>
                </a:gs>
                <a:gs pos="100000">
                  <a:schemeClr val="accent1">
                    <a:tint val="50000"/>
                    <a:shade val="100000"/>
                    <a:satMod val="350000"/>
                    <a:alpha val="4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4564067" y="5508452"/>
              <a:ext cx="2401469" cy="369332"/>
            </a:xfrm>
            <a:prstGeom prst="rect">
              <a:avLst/>
            </a:prstGeom>
            <a:noFill/>
          </p:spPr>
          <p:txBody>
            <a:bodyPr wrap="none" rtlCol="0">
              <a:spAutoFit/>
            </a:bodyPr>
            <a:lstStyle/>
            <a:p>
              <a:r>
                <a:rPr lang="en-US" dirty="0" smtClean="0">
                  <a:latin typeface="Trebuchet MS"/>
                  <a:cs typeface="Trebuchet MS"/>
                </a:rPr>
                <a:t>Important for Miguel. </a:t>
              </a:r>
              <a:endParaRPr lang="en-US" dirty="0">
                <a:latin typeface="Trebuchet MS"/>
                <a:cs typeface="Trebuchet MS"/>
              </a:endParaRPr>
            </a:p>
          </p:txBody>
        </p:sp>
        <p:cxnSp>
          <p:nvCxnSpPr>
            <p:cNvPr id="6" name="Straight Arrow Connector 5"/>
            <p:cNvCxnSpPr>
              <a:stCxn id="4" idx="6"/>
              <a:endCxn id="49" idx="1"/>
            </p:cNvCxnSpPr>
            <p:nvPr/>
          </p:nvCxnSpPr>
          <p:spPr>
            <a:xfrm>
              <a:off x="3367251" y="5687248"/>
              <a:ext cx="1196816" cy="587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781770" y="4355349"/>
            <a:ext cx="6181113" cy="557845"/>
            <a:chOff x="1781770" y="4355349"/>
            <a:chExt cx="6181113" cy="557845"/>
          </a:xfrm>
        </p:grpSpPr>
        <p:sp>
          <p:nvSpPr>
            <p:cNvPr id="54" name="Oval 53"/>
            <p:cNvSpPr/>
            <p:nvPr/>
          </p:nvSpPr>
          <p:spPr>
            <a:xfrm>
              <a:off x="2665390" y="4361713"/>
              <a:ext cx="735280" cy="551481"/>
            </a:xfrm>
            <a:prstGeom prst="ellipse">
              <a:avLst/>
            </a:prstGeom>
            <a:solidFill>
              <a:schemeClr val="accent6">
                <a:lumMod val="40000"/>
                <a:lumOff val="60000"/>
                <a:alpha val="43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4557722" y="4457588"/>
              <a:ext cx="3405161" cy="369332"/>
            </a:xfrm>
            <a:prstGeom prst="rect">
              <a:avLst/>
            </a:prstGeom>
            <a:noFill/>
          </p:spPr>
          <p:txBody>
            <a:bodyPr wrap="none" rtlCol="0">
              <a:spAutoFit/>
            </a:bodyPr>
            <a:lstStyle/>
            <a:p>
              <a:r>
                <a:rPr lang="en-US" dirty="0" smtClean="0">
                  <a:latin typeface="Trebuchet MS"/>
                  <a:cs typeface="Trebuchet MS"/>
                </a:rPr>
                <a:t>Important for Mary </a:t>
              </a:r>
              <a:r>
                <a:rPr lang="en-US" smtClean="0">
                  <a:latin typeface="Trebuchet MS"/>
                  <a:cs typeface="Trebuchet MS"/>
                </a:rPr>
                <a:t>and Miguel. </a:t>
              </a:r>
              <a:endParaRPr lang="en-US" dirty="0">
                <a:latin typeface="Trebuchet MS"/>
                <a:cs typeface="Trebuchet MS"/>
              </a:endParaRPr>
            </a:p>
          </p:txBody>
        </p:sp>
        <p:cxnSp>
          <p:nvCxnSpPr>
            <p:cNvPr id="56" name="Straight Arrow Connector 55"/>
            <p:cNvCxnSpPr>
              <a:endCxn id="55" idx="1"/>
            </p:cNvCxnSpPr>
            <p:nvPr/>
          </p:nvCxnSpPr>
          <p:spPr>
            <a:xfrm>
              <a:off x="2982897" y="4637454"/>
              <a:ext cx="1574825" cy="4800"/>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Oval 68"/>
            <p:cNvSpPr/>
            <p:nvPr/>
          </p:nvSpPr>
          <p:spPr>
            <a:xfrm>
              <a:off x="1781770" y="4355349"/>
              <a:ext cx="735280" cy="551481"/>
            </a:xfrm>
            <a:prstGeom prst="ellipse">
              <a:avLst/>
            </a:prstGeom>
            <a:solidFill>
              <a:schemeClr val="accent6">
                <a:lumMod val="40000"/>
                <a:lumOff val="60000"/>
                <a:alpha val="43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1" name="Picture 90"/>
          <p:cNvPicPr>
            <a:picLocks noChangeAspect="1"/>
          </p:cNvPicPr>
          <p:nvPr/>
        </p:nvPicPr>
        <p:blipFill>
          <a:blip r:embed="rId4">
            <a:duotone>
              <a:prstClr val="black"/>
              <a:srgbClr val="D9C3A5">
                <a:tint val="50000"/>
                <a:satMod val="180000"/>
              </a:srgbClr>
            </a:duotone>
          </a:blip>
          <a:stretch>
            <a:fillRect/>
          </a:stretch>
        </p:blipFill>
        <p:spPr>
          <a:xfrm rot="21302670">
            <a:off x="1584309" y="4222924"/>
            <a:ext cx="2031680" cy="838660"/>
          </a:xfrm>
          <a:prstGeom prst="rect">
            <a:avLst/>
          </a:prstGeom>
        </p:spPr>
      </p:pic>
      <p:grpSp>
        <p:nvGrpSpPr>
          <p:cNvPr id="31" name="Group 30"/>
          <p:cNvGrpSpPr/>
          <p:nvPr/>
        </p:nvGrpSpPr>
        <p:grpSpPr>
          <a:xfrm>
            <a:off x="3135297" y="4789854"/>
            <a:ext cx="4006720" cy="486308"/>
            <a:chOff x="3135297" y="4789854"/>
            <a:chExt cx="4006720" cy="486308"/>
          </a:xfrm>
        </p:grpSpPr>
        <p:sp>
          <p:nvSpPr>
            <p:cNvPr id="93" name="TextBox 92"/>
            <p:cNvSpPr txBox="1"/>
            <p:nvPr/>
          </p:nvSpPr>
          <p:spPr>
            <a:xfrm>
              <a:off x="4564067" y="4906830"/>
              <a:ext cx="2577950" cy="369332"/>
            </a:xfrm>
            <a:prstGeom prst="rect">
              <a:avLst/>
            </a:prstGeom>
            <a:noFill/>
          </p:spPr>
          <p:txBody>
            <a:bodyPr wrap="none" rtlCol="0">
              <a:spAutoFit/>
            </a:bodyPr>
            <a:lstStyle/>
            <a:p>
              <a:r>
                <a:rPr lang="en-US" dirty="0" smtClean="0">
                  <a:solidFill>
                    <a:srgbClr val="FF0000"/>
                  </a:solidFill>
                  <a:latin typeface="Trebuchet MS"/>
                  <a:cs typeface="Trebuchet MS"/>
                </a:rPr>
                <a:t>Not important at all!!! </a:t>
              </a:r>
              <a:endParaRPr lang="en-US" dirty="0">
                <a:solidFill>
                  <a:srgbClr val="FF0000"/>
                </a:solidFill>
                <a:latin typeface="Trebuchet MS"/>
                <a:cs typeface="Trebuchet MS"/>
              </a:endParaRPr>
            </a:p>
          </p:txBody>
        </p:sp>
        <p:cxnSp>
          <p:nvCxnSpPr>
            <p:cNvPr id="94" name="Straight Arrow Connector 93"/>
            <p:cNvCxnSpPr>
              <a:endCxn id="93" idx="1"/>
            </p:cNvCxnSpPr>
            <p:nvPr/>
          </p:nvCxnSpPr>
          <p:spPr>
            <a:xfrm>
              <a:off x="3135297" y="4789854"/>
              <a:ext cx="1428770" cy="301642"/>
            </a:xfrm>
            <a:prstGeom prst="straightConnector1">
              <a:avLst/>
            </a:prstGeom>
            <a:ln>
              <a:solidFill>
                <a:schemeClr val="tx1">
                  <a:lumMod val="75000"/>
                  <a:lumOff val="25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685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75000"/>
                  </a:schemeClr>
                </a:solidFill>
              </a:rPr>
              <a:t>Agenda</a:t>
            </a:r>
            <a:endParaRPr lang="en-US" dirty="0">
              <a:solidFill>
                <a:schemeClr val="accent6">
                  <a:lumMod val="75000"/>
                </a:schemeClr>
              </a:solidFill>
            </a:endParaRPr>
          </a:p>
        </p:txBody>
      </p:sp>
      <p:sp>
        <p:nvSpPr>
          <p:cNvPr id="3" name="Content Placeholder 2"/>
          <p:cNvSpPr>
            <a:spLocks noGrp="1"/>
          </p:cNvSpPr>
          <p:nvPr>
            <p:ph idx="1"/>
          </p:nvPr>
        </p:nvSpPr>
        <p:spPr>
          <a:xfrm>
            <a:off x="2643192" y="2271719"/>
            <a:ext cx="3986213" cy="2814638"/>
          </a:xfrm>
        </p:spPr>
        <p:txBody>
          <a:bodyPr/>
          <a:lstStyle/>
          <a:p>
            <a:r>
              <a:rPr lang="en-US" dirty="0" smtClean="0">
                <a:solidFill>
                  <a:schemeClr val="bg1">
                    <a:lumMod val="65000"/>
                  </a:schemeClr>
                </a:solidFill>
              </a:rPr>
              <a:t>Motivation</a:t>
            </a:r>
          </a:p>
          <a:p>
            <a:r>
              <a:rPr lang="en-US" dirty="0" smtClean="0"/>
              <a:t>Proposed method</a:t>
            </a:r>
          </a:p>
          <a:p>
            <a:r>
              <a:rPr lang="en-US" dirty="0" smtClean="0">
                <a:solidFill>
                  <a:schemeClr val="bg1">
                    <a:lumMod val="65000"/>
                  </a:schemeClr>
                </a:solidFill>
              </a:rPr>
              <a:t>Experiments</a:t>
            </a:r>
          </a:p>
          <a:p>
            <a:r>
              <a:rPr lang="en-US" dirty="0" smtClean="0">
                <a:solidFill>
                  <a:schemeClr val="bg1">
                    <a:lumMod val="65000"/>
                  </a:schemeClr>
                </a:solidFill>
              </a:rPr>
              <a:t>Conclusions</a:t>
            </a:r>
            <a:endParaRPr lang="en-US" dirty="0">
              <a:solidFill>
                <a:schemeClr val="bg1">
                  <a:lumMod val="65000"/>
                </a:schemeClr>
              </a:solidFill>
            </a:endParaRPr>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12577</TotalTime>
  <Words>3070</Words>
  <Application>Microsoft Macintosh PowerPoint</Application>
  <PresentationFormat>On-screen Show (4:3)</PresentationFormat>
  <Paragraphs>2000</Paragraphs>
  <Slides>64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Calibri</vt:lpstr>
      <vt:lpstr>LM Roman 10 Regular</vt:lpstr>
      <vt:lpstr>Times</vt:lpstr>
      <vt:lpstr>Times New Roman</vt:lpstr>
      <vt:lpstr>Trebuchet MS</vt:lpstr>
      <vt:lpstr>Arial</vt:lpstr>
      <vt:lpstr>Office Theme</vt:lpstr>
      <vt:lpstr>Recognition of Faces and Facial Attributes  using Accumulative Local Sparse Representations</vt:lpstr>
      <vt:lpstr>Agenda</vt:lpstr>
      <vt:lpstr>Agenda</vt:lpstr>
      <vt:lpstr>PowerPoint Presentation</vt:lpstr>
      <vt:lpstr>PowerPoint Presentation</vt:lpstr>
      <vt:lpstr>PowerPoint Presentation</vt:lpstr>
      <vt:lpstr>PowerPoint Presentation</vt:lpstr>
      <vt:lpstr>PowerPoint Presentation</vt:lpstr>
      <vt:lpstr>Agenda</vt:lpstr>
      <vt:lpstr>SRC Sparse Representation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ALSR Accumulative Local Sparse Representation  [ PROPOSED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Recognition of Faces and Facial Attributes  using Accumulative Local Sparse Representations</vt:lpstr>
    </vt:vector>
  </TitlesOfParts>
  <Company>Escuela de Ingenieria PUC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 Recognition using Adaptive Sparse Representations</dc:title>
  <dc:creator>Domingo Mery</dc:creator>
  <cp:lastModifiedBy>Domingo Mery</cp:lastModifiedBy>
  <cp:revision>297</cp:revision>
  <dcterms:created xsi:type="dcterms:W3CDTF">2013-11-07T20:27:34Z</dcterms:created>
  <dcterms:modified xsi:type="dcterms:W3CDTF">2018-04-17T17:43:08Z</dcterms:modified>
</cp:coreProperties>
</file>