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14"/>
  </p:notesMasterIdLst>
  <p:sldIdLst>
    <p:sldId id="256" r:id="rId2"/>
    <p:sldId id="258" r:id="rId3"/>
    <p:sldId id="259" r:id="rId4"/>
    <p:sldId id="260" r:id="rId5"/>
    <p:sldId id="261" r:id="rId6"/>
    <p:sldId id="262" r:id="rId7"/>
    <p:sldId id="265" r:id="rId8"/>
    <p:sldId id="267" r:id="rId9"/>
    <p:sldId id="268" r:id="rId10"/>
    <p:sldId id="269"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674"/>
  </p:normalViewPr>
  <p:slideViewPr>
    <p:cSldViewPr snapToGrid="0" snapToObjects="1">
      <p:cViewPr varScale="1">
        <p:scale>
          <a:sx n="119" d="100"/>
          <a:sy n="119"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22623-1129-D344-92A1-F814003A50B9}" type="datetimeFigureOut">
              <a:rPr lang="el-GR" smtClean="0"/>
              <a:t>19/9/19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FC14D-B584-6141-BD25-DD78594EB176}" type="slidenum">
              <a:rPr lang="el-GR" smtClean="0"/>
              <a:t>‹#›</a:t>
            </a:fld>
            <a:endParaRPr lang="el-GR"/>
          </a:p>
        </p:txBody>
      </p:sp>
    </p:spTree>
    <p:extLst>
      <p:ext uri="{BB962C8B-B14F-4D97-AF65-F5344CB8AC3E}">
        <p14:creationId xmlns:p14="http://schemas.microsoft.com/office/powerpoint/2010/main" val="93101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 growth in the deployment of hyperspectral imaging sensors of high spatial and spectral resolution has led to the increasing use of hyperspectral data in a variety of applications. These sensors are vastly used for material, object and terrain land detection and also classiﬁcation but have recently started being utilized in additional domains other than remote sensing, such as computer vision, agricultural and environmental monitoring, and biomedical engineering.</a:t>
            </a:r>
            <a:endParaRPr lang="el-GR" dirty="0"/>
          </a:p>
        </p:txBody>
      </p:sp>
      <p:sp>
        <p:nvSpPr>
          <p:cNvPr id="4" name="Slide Number Placeholder 3"/>
          <p:cNvSpPr>
            <a:spLocks noGrp="1"/>
          </p:cNvSpPr>
          <p:nvPr>
            <p:ph type="sldNum" sz="quarter" idx="5"/>
          </p:nvPr>
        </p:nvSpPr>
        <p:spPr/>
        <p:txBody>
          <a:bodyPr/>
          <a:lstStyle/>
          <a:p>
            <a:fld id="{96AFC14D-B584-6141-BD25-DD78594EB176}" type="slidenum">
              <a:rPr lang="el-GR" smtClean="0"/>
              <a:t>2</a:t>
            </a:fld>
            <a:endParaRPr lang="el-GR"/>
          </a:p>
        </p:txBody>
      </p:sp>
    </p:spTree>
    <p:extLst>
      <p:ext uri="{BB962C8B-B14F-4D97-AF65-F5344CB8AC3E}">
        <p14:creationId xmlns:p14="http://schemas.microsoft.com/office/powerpoint/2010/main" val="380730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Tesnor</a:t>
            </a:r>
            <a:r>
              <a:rPr lang="en-US" dirty="0"/>
              <a:t>-based machine learning models have been proposed as promising alternatives for hyperspectral data classification. In this particular work, we propose a more general tensor-based nonlinear classifier, Rank-R FNN, whose weights should satisfy a rank-R CP decomposition. Allowing the model’s weights to satisfy a CP (Canonical Polyadic) decomposition of larger ranks, permits the classifier to capture more complex statistical relations, thus increasing its learning capacity , at the expense of more trainable parameters</a:t>
            </a:r>
            <a:endParaRPr lang="el-GR" dirty="0"/>
          </a:p>
        </p:txBody>
      </p:sp>
      <p:sp>
        <p:nvSpPr>
          <p:cNvPr id="4" name="Slide Number Placeholder 3"/>
          <p:cNvSpPr>
            <a:spLocks noGrp="1"/>
          </p:cNvSpPr>
          <p:nvPr>
            <p:ph type="sldNum" sz="quarter" idx="5"/>
          </p:nvPr>
        </p:nvSpPr>
        <p:spPr/>
        <p:txBody>
          <a:bodyPr/>
          <a:lstStyle/>
          <a:p>
            <a:fld id="{96AFC14D-B584-6141-BD25-DD78594EB176}" type="slidenum">
              <a:rPr lang="el-GR" smtClean="0"/>
              <a:t>4</a:t>
            </a:fld>
            <a:endParaRPr lang="el-GR"/>
          </a:p>
        </p:txBody>
      </p:sp>
    </p:spTree>
    <p:extLst>
      <p:ext uri="{BB962C8B-B14F-4D97-AF65-F5344CB8AC3E}">
        <p14:creationId xmlns:p14="http://schemas.microsoft.com/office/powerpoint/2010/main" val="16965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strength of Rank-1 FNN lies in the significant reduction of the number of trainable parameters, but nevertheless this reduction also affects its learning capacity [meaning limiting its ability to model complex statistical relations between input / output]. To address this limitation, we hereby propose the Rank-R FNN, whose weights should satisfy a rank-R CP decomposition</a:t>
            </a:r>
            <a:endParaRPr lang="el-GR" dirty="0"/>
          </a:p>
        </p:txBody>
      </p:sp>
      <p:sp>
        <p:nvSpPr>
          <p:cNvPr id="4" name="Slide Number Placeholder 3"/>
          <p:cNvSpPr>
            <a:spLocks noGrp="1"/>
          </p:cNvSpPr>
          <p:nvPr>
            <p:ph type="sldNum" sz="quarter" idx="5"/>
          </p:nvPr>
        </p:nvSpPr>
        <p:spPr/>
        <p:txBody>
          <a:bodyPr/>
          <a:lstStyle/>
          <a:p>
            <a:fld id="{96AFC14D-B584-6141-BD25-DD78594EB176}" type="slidenum">
              <a:rPr lang="el-GR" smtClean="0"/>
              <a:t>6</a:t>
            </a:fld>
            <a:endParaRPr lang="el-GR"/>
          </a:p>
        </p:txBody>
      </p:sp>
    </p:spTree>
    <p:extLst>
      <p:ext uri="{BB962C8B-B14F-4D97-AF65-F5344CB8AC3E}">
        <p14:creationId xmlns:p14="http://schemas.microsoft.com/office/powerpoint/2010/main" val="28125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hyperspectral image is represented as a 3-order tensor of dimensions p1 x p2 x p3, where p1,p2 correspond to the height and width of the image and p3 to the spectral bands.</a:t>
            </a:r>
            <a:endParaRPr lang="el-GR" dirty="0"/>
          </a:p>
        </p:txBody>
      </p:sp>
      <p:sp>
        <p:nvSpPr>
          <p:cNvPr id="4" name="Slide Number Placeholder 3"/>
          <p:cNvSpPr>
            <a:spLocks noGrp="1"/>
          </p:cNvSpPr>
          <p:nvPr>
            <p:ph type="sldNum" sz="quarter" idx="5"/>
          </p:nvPr>
        </p:nvSpPr>
        <p:spPr/>
        <p:txBody>
          <a:bodyPr/>
          <a:lstStyle/>
          <a:p>
            <a:fld id="{96AFC14D-B584-6141-BD25-DD78594EB176}" type="slidenum">
              <a:rPr lang="el-GR" smtClean="0"/>
              <a:t>9</a:t>
            </a:fld>
            <a:endParaRPr lang="el-GR"/>
          </a:p>
        </p:txBody>
      </p:sp>
    </p:spTree>
    <p:extLst>
      <p:ext uri="{BB962C8B-B14F-4D97-AF65-F5344CB8AC3E}">
        <p14:creationId xmlns:p14="http://schemas.microsoft.com/office/powerpoint/2010/main" val="331070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6AFC14D-B584-6141-BD25-DD78594EB176}" type="slidenum">
              <a:rPr lang="el-GR" smtClean="0"/>
              <a:t>10</a:t>
            </a:fld>
            <a:endParaRPr lang="el-GR"/>
          </a:p>
        </p:txBody>
      </p:sp>
    </p:spTree>
    <p:extLst>
      <p:ext uri="{BB962C8B-B14F-4D97-AF65-F5344CB8AC3E}">
        <p14:creationId xmlns:p14="http://schemas.microsoft.com/office/powerpoint/2010/main" val="429244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coclude</a:t>
            </a:r>
            <a:r>
              <a:rPr lang="en-US" dirty="0"/>
              <a:t>, in this work we presented a tensor-based non-linear classifier, called Rank-R FNN, which is a generalization of the Rank-1 FNN and permits the appropriate setting of the rank of the Canonical Polyadic Decomposition imposed on the parameter weights of the model, in order to balance the trade-off between high learning capacity and overfitting.</a:t>
            </a:r>
            <a:endParaRPr lang="el-GR" dirty="0"/>
          </a:p>
        </p:txBody>
      </p:sp>
      <p:sp>
        <p:nvSpPr>
          <p:cNvPr id="4" name="Slide Number Placeholder 3"/>
          <p:cNvSpPr>
            <a:spLocks noGrp="1"/>
          </p:cNvSpPr>
          <p:nvPr>
            <p:ph type="sldNum" sz="quarter" idx="5"/>
          </p:nvPr>
        </p:nvSpPr>
        <p:spPr/>
        <p:txBody>
          <a:bodyPr/>
          <a:lstStyle/>
          <a:p>
            <a:fld id="{96AFC14D-B584-6141-BD25-DD78594EB176}" type="slidenum">
              <a:rPr lang="el-GR" smtClean="0"/>
              <a:t>12</a:t>
            </a:fld>
            <a:endParaRPr lang="el-GR"/>
          </a:p>
        </p:txBody>
      </p:sp>
    </p:spTree>
    <p:extLst>
      <p:ext uri="{BB962C8B-B14F-4D97-AF65-F5344CB8AC3E}">
        <p14:creationId xmlns:p14="http://schemas.microsoft.com/office/powerpoint/2010/main" val="261624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77A74B9-72CC-B645-B217-F6D9DABD3249}" type="datetimeFigureOut">
              <a:rPr lang="en-US" smtClean="0"/>
              <a:t>9/19/19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EDE6F2E-0BF6-B14C-943B-1B97AFD948A6}" type="slidenum">
              <a:rPr lang="en-US" smtClean="0"/>
              <a:t>‹#›</a:t>
            </a:fld>
            <a:endParaRPr lang="en-US"/>
          </a:p>
        </p:txBody>
      </p:sp>
    </p:spTree>
    <p:extLst>
      <p:ext uri="{BB962C8B-B14F-4D97-AF65-F5344CB8AC3E}">
        <p14:creationId xmlns:p14="http://schemas.microsoft.com/office/powerpoint/2010/main" val="424639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A74B9-72CC-B645-B217-F6D9DABD3249}"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E6F2E-0BF6-B14C-943B-1B97AFD948A6}" type="slidenum">
              <a:rPr lang="en-US" smtClean="0"/>
              <a:t>‹#›</a:t>
            </a:fld>
            <a:endParaRPr lang="en-US"/>
          </a:p>
        </p:txBody>
      </p:sp>
    </p:spTree>
    <p:extLst>
      <p:ext uri="{BB962C8B-B14F-4D97-AF65-F5344CB8AC3E}">
        <p14:creationId xmlns:p14="http://schemas.microsoft.com/office/powerpoint/2010/main" val="123973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77A74B9-72CC-B645-B217-F6D9DABD3249}" type="datetimeFigureOut">
              <a:rPr lang="en-US" smtClean="0"/>
              <a:t>9/19/19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EDE6F2E-0BF6-B14C-943B-1B97AFD948A6}" type="slidenum">
              <a:rPr lang="en-US" smtClean="0"/>
              <a:t>‹#›</a:t>
            </a:fld>
            <a:endParaRPr lang="en-US"/>
          </a:p>
        </p:txBody>
      </p:sp>
    </p:spTree>
    <p:extLst>
      <p:ext uri="{BB962C8B-B14F-4D97-AF65-F5344CB8AC3E}">
        <p14:creationId xmlns:p14="http://schemas.microsoft.com/office/powerpoint/2010/main" val="45382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A74B9-72CC-B645-B217-F6D9DABD3249}"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EDE6F2E-0BF6-B14C-943B-1B97AFD948A6}" type="slidenum">
              <a:rPr lang="en-US" smtClean="0"/>
              <a:t>‹#›</a:t>
            </a:fld>
            <a:endParaRPr lang="en-US"/>
          </a:p>
        </p:txBody>
      </p:sp>
    </p:spTree>
    <p:extLst>
      <p:ext uri="{BB962C8B-B14F-4D97-AF65-F5344CB8AC3E}">
        <p14:creationId xmlns:p14="http://schemas.microsoft.com/office/powerpoint/2010/main" val="9539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77A74B9-72CC-B645-B217-F6D9DABD3249}" type="datetimeFigureOut">
              <a:rPr lang="en-US" smtClean="0"/>
              <a:t>9/19/19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EDE6F2E-0BF6-B14C-943B-1B97AFD948A6}" type="slidenum">
              <a:rPr lang="en-US" smtClean="0"/>
              <a:t>‹#›</a:t>
            </a:fld>
            <a:endParaRPr lang="en-US"/>
          </a:p>
        </p:txBody>
      </p:sp>
    </p:spTree>
    <p:extLst>
      <p:ext uri="{BB962C8B-B14F-4D97-AF65-F5344CB8AC3E}">
        <p14:creationId xmlns:p14="http://schemas.microsoft.com/office/powerpoint/2010/main" val="124397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7A74B9-72CC-B645-B217-F6D9DABD3249}"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E6F2E-0BF6-B14C-943B-1B97AFD948A6}" type="slidenum">
              <a:rPr lang="en-US" smtClean="0"/>
              <a:t>‹#›</a:t>
            </a:fld>
            <a:endParaRPr lang="en-US"/>
          </a:p>
        </p:txBody>
      </p:sp>
    </p:spTree>
    <p:extLst>
      <p:ext uri="{BB962C8B-B14F-4D97-AF65-F5344CB8AC3E}">
        <p14:creationId xmlns:p14="http://schemas.microsoft.com/office/powerpoint/2010/main" val="28646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7A74B9-72CC-B645-B217-F6D9DABD3249}"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E6F2E-0BF6-B14C-943B-1B97AFD948A6}" type="slidenum">
              <a:rPr lang="en-US" smtClean="0"/>
              <a:t>‹#›</a:t>
            </a:fld>
            <a:endParaRPr lang="en-US"/>
          </a:p>
        </p:txBody>
      </p:sp>
    </p:spTree>
    <p:extLst>
      <p:ext uri="{BB962C8B-B14F-4D97-AF65-F5344CB8AC3E}">
        <p14:creationId xmlns:p14="http://schemas.microsoft.com/office/powerpoint/2010/main" val="284960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7A74B9-72CC-B645-B217-F6D9DABD3249}" type="datetimeFigureOut">
              <a:rPr lang="en-US" smtClean="0"/>
              <a:t>9/19/19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E6F2E-0BF6-B14C-943B-1B97AFD948A6}"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23132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A74B9-72CC-B645-B217-F6D9DABD3249}" type="datetimeFigureOut">
              <a:rPr lang="en-US" smtClean="0"/>
              <a:t>9/19/19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E6F2E-0BF6-B14C-943B-1B97AFD948A6}" type="slidenum">
              <a:rPr lang="en-US" smtClean="0"/>
              <a:t>‹#›</a:t>
            </a:fld>
            <a:endParaRPr lang="en-US"/>
          </a:p>
        </p:txBody>
      </p:sp>
    </p:spTree>
    <p:extLst>
      <p:ext uri="{BB962C8B-B14F-4D97-AF65-F5344CB8AC3E}">
        <p14:creationId xmlns:p14="http://schemas.microsoft.com/office/powerpoint/2010/main" val="270877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77A74B9-72CC-B645-B217-F6D9DABD3249}" type="datetimeFigureOut">
              <a:rPr lang="en-US" smtClean="0"/>
              <a:t>9/19/19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EDE6F2E-0BF6-B14C-943B-1B97AFD948A6}" type="slidenum">
              <a:rPr lang="en-US" smtClean="0"/>
              <a:t>‹#›</a:t>
            </a:fld>
            <a:endParaRPr lang="en-US"/>
          </a:p>
        </p:txBody>
      </p:sp>
    </p:spTree>
    <p:extLst>
      <p:ext uri="{BB962C8B-B14F-4D97-AF65-F5344CB8AC3E}">
        <p14:creationId xmlns:p14="http://schemas.microsoft.com/office/powerpoint/2010/main" val="418250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7A74B9-72CC-B645-B217-F6D9DABD3249}"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DE6F2E-0BF6-B14C-943B-1B97AFD948A6}" type="slidenum">
              <a:rPr lang="en-US" smtClean="0"/>
              <a:t>‹#›</a:t>
            </a:fld>
            <a:endParaRPr lang="en-US"/>
          </a:p>
        </p:txBody>
      </p:sp>
    </p:spTree>
    <p:extLst>
      <p:ext uri="{BB962C8B-B14F-4D97-AF65-F5344CB8AC3E}">
        <p14:creationId xmlns:p14="http://schemas.microsoft.com/office/powerpoint/2010/main" val="354347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77A74B9-72CC-B645-B217-F6D9DABD3249}" type="datetimeFigureOut">
              <a:rPr lang="en-US" smtClean="0"/>
              <a:t>9/19/19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EDE6F2E-0BF6-B14C-943B-1B97AFD948A6}"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443549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DFCA-D76C-EC42-B6A4-D1D16DAE7191}"/>
              </a:ext>
            </a:extLst>
          </p:cNvPr>
          <p:cNvSpPr>
            <a:spLocks noGrp="1"/>
          </p:cNvSpPr>
          <p:nvPr>
            <p:ph type="ctrTitle"/>
          </p:nvPr>
        </p:nvSpPr>
        <p:spPr/>
        <p:txBody>
          <a:bodyPr/>
          <a:lstStyle/>
          <a:p>
            <a:pPr algn="ctr"/>
            <a:r>
              <a:rPr lang="en-US" dirty="0"/>
              <a:t>Hyperspectral image classification with tensor-based Rank-R learning models</a:t>
            </a:r>
          </a:p>
        </p:txBody>
      </p:sp>
      <p:sp>
        <p:nvSpPr>
          <p:cNvPr id="3" name="Subtitle 2">
            <a:extLst>
              <a:ext uri="{FF2B5EF4-FFF2-40B4-BE49-F238E27FC236}">
                <a16:creationId xmlns:a16="http://schemas.microsoft.com/office/drawing/2014/main" id="{4263234C-66D4-FD41-B430-AA1247D4A147}"/>
              </a:ext>
            </a:extLst>
          </p:cNvPr>
          <p:cNvSpPr>
            <a:spLocks noGrp="1"/>
          </p:cNvSpPr>
          <p:nvPr>
            <p:ph type="subTitle" idx="1"/>
          </p:nvPr>
        </p:nvSpPr>
        <p:spPr/>
        <p:txBody>
          <a:bodyPr>
            <a:normAutofit/>
          </a:bodyPr>
          <a:lstStyle/>
          <a:p>
            <a:pPr algn="ctr"/>
            <a:r>
              <a:rPr lang="en-US" cap="none" dirty="0"/>
              <a:t>K. Makantasis, A. </a:t>
            </a:r>
            <a:r>
              <a:rPr lang="en-US" cap="none" dirty="0" err="1"/>
              <a:t>Voulodimos</a:t>
            </a:r>
            <a:r>
              <a:rPr lang="en-US" cap="none" dirty="0"/>
              <a:t>, A. </a:t>
            </a:r>
            <a:r>
              <a:rPr lang="en-US" cap="none" dirty="0" err="1"/>
              <a:t>Doulamis</a:t>
            </a:r>
            <a:r>
              <a:rPr lang="en-US" cap="none" dirty="0"/>
              <a:t>, N. </a:t>
            </a:r>
            <a:r>
              <a:rPr lang="en-US" cap="none" dirty="0" err="1"/>
              <a:t>Doulamis</a:t>
            </a:r>
            <a:r>
              <a:rPr lang="en-US" cap="none" dirty="0"/>
              <a:t>, I. </a:t>
            </a:r>
            <a:r>
              <a:rPr lang="en-US" cap="none" dirty="0" err="1"/>
              <a:t>Georgoulas</a:t>
            </a:r>
            <a:endParaRPr lang="en-US" cap="none" dirty="0"/>
          </a:p>
        </p:txBody>
      </p:sp>
      <p:sp>
        <p:nvSpPr>
          <p:cNvPr id="4" name="TextBox 3">
            <a:extLst>
              <a:ext uri="{FF2B5EF4-FFF2-40B4-BE49-F238E27FC236}">
                <a16:creationId xmlns:a16="http://schemas.microsoft.com/office/drawing/2014/main" id="{77CF7EC7-BE8C-5B4B-B191-FA75B614ED76}"/>
              </a:ext>
            </a:extLst>
          </p:cNvPr>
          <p:cNvSpPr txBox="1"/>
          <p:nvPr/>
        </p:nvSpPr>
        <p:spPr>
          <a:xfrm>
            <a:off x="581191" y="3281683"/>
            <a:ext cx="523415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Technical University of Crete, Greece</a:t>
            </a:r>
          </a:p>
          <a:p>
            <a:pPr marL="285750" indent="-285750">
              <a:buFont typeface="Arial" panose="020B0604020202020204" pitchFamily="34" charset="0"/>
              <a:buChar char="•"/>
            </a:pPr>
            <a:r>
              <a:rPr lang="en-US" dirty="0">
                <a:solidFill>
                  <a:schemeClr val="bg1"/>
                </a:solidFill>
              </a:rPr>
              <a:t>National Technical University of Athens, Greece</a:t>
            </a:r>
          </a:p>
          <a:p>
            <a:pPr marL="285750" indent="-285750">
              <a:buFont typeface="Arial" panose="020B0604020202020204" pitchFamily="34" charset="0"/>
              <a:buChar char="•"/>
            </a:pPr>
            <a:r>
              <a:rPr lang="en-US" dirty="0">
                <a:solidFill>
                  <a:schemeClr val="bg1"/>
                </a:solidFill>
              </a:rPr>
              <a:t>University of West Attica, Greece</a:t>
            </a:r>
          </a:p>
        </p:txBody>
      </p:sp>
      <p:pic>
        <p:nvPicPr>
          <p:cNvPr id="6" name="Picture 5">
            <a:extLst>
              <a:ext uri="{FF2B5EF4-FFF2-40B4-BE49-F238E27FC236}">
                <a16:creationId xmlns:a16="http://schemas.microsoft.com/office/drawing/2014/main" id="{73939854-8238-814B-A164-A3BF46C7A274}"/>
              </a:ext>
            </a:extLst>
          </p:cNvPr>
          <p:cNvPicPr>
            <a:picLocks noChangeAspect="1"/>
          </p:cNvPicPr>
          <p:nvPr/>
        </p:nvPicPr>
        <p:blipFill>
          <a:blip r:embed="rId2"/>
          <a:stretch>
            <a:fillRect/>
          </a:stretch>
        </p:blipFill>
        <p:spPr>
          <a:xfrm>
            <a:off x="8650014" y="4693282"/>
            <a:ext cx="2779768" cy="1459647"/>
          </a:xfrm>
          <a:prstGeom prst="rect">
            <a:avLst/>
          </a:prstGeom>
        </p:spPr>
      </p:pic>
    </p:spTree>
    <p:extLst>
      <p:ext uri="{BB962C8B-B14F-4D97-AF65-F5344CB8AC3E}">
        <p14:creationId xmlns:p14="http://schemas.microsoft.com/office/powerpoint/2010/main" val="277544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Hyperspectral data classification</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a:xfrm>
            <a:off x="581192" y="2684667"/>
            <a:ext cx="11029615" cy="3678303"/>
          </a:xfrm>
        </p:spPr>
        <p:txBody>
          <a:bodyPr>
            <a:normAutofit fontScale="92500" lnSpcReduction="20000"/>
          </a:bodyPr>
          <a:lstStyle/>
          <a:p>
            <a:r>
              <a:rPr lang="en-US" sz="2800" dirty="0"/>
              <a:t>Experimental Results</a:t>
            </a:r>
          </a:p>
          <a:p>
            <a:pPr lvl="1"/>
            <a:r>
              <a:rPr lang="en-US" sz="2200" dirty="0">
                <a:solidFill>
                  <a:schemeClr val="tx1"/>
                </a:solidFill>
              </a:rPr>
              <a:t>Different Experiments using training datasets of </a:t>
            </a:r>
            <a:br>
              <a:rPr lang="en-US" sz="2200" dirty="0">
                <a:solidFill>
                  <a:schemeClr val="tx1"/>
                </a:solidFill>
              </a:rPr>
            </a:br>
            <a:r>
              <a:rPr lang="en-US" sz="2200" dirty="0">
                <a:solidFill>
                  <a:schemeClr val="tx1"/>
                </a:solidFill>
              </a:rPr>
              <a:t>50, 100, 200 samples from each class respectively</a:t>
            </a:r>
            <a:endParaRPr lang="en-US" sz="2200" dirty="0">
              <a:solidFill>
                <a:srgbClr val="00B050"/>
              </a:solidFill>
            </a:endParaRPr>
          </a:p>
          <a:p>
            <a:pPr lvl="1"/>
            <a:r>
              <a:rPr lang="en-US" sz="2200" dirty="0">
                <a:solidFill>
                  <a:schemeClr val="tx1"/>
                </a:solidFill>
              </a:rPr>
              <a:t>Same training set for all classifiers – 50 epochs</a:t>
            </a:r>
          </a:p>
          <a:p>
            <a:pPr>
              <a:buFont typeface="Wingdings" pitchFamily="2" charset="2"/>
              <a:buChar char="Ø"/>
            </a:pPr>
            <a:r>
              <a:rPr lang="en-US" dirty="0"/>
              <a:t>The CNN model employs 700K parameters, while the Rank-1 FNN</a:t>
            </a:r>
            <a:br>
              <a:rPr lang="en-US" dirty="0"/>
            </a:br>
            <a:r>
              <a:rPr lang="en-US" dirty="0"/>
              <a:t>only 17K parameters – almost 40 times less parameters.</a:t>
            </a:r>
          </a:p>
          <a:p>
            <a:pPr>
              <a:buFont typeface="Wingdings" pitchFamily="2" charset="2"/>
              <a:buChar char="Ø"/>
            </a:pPr>
            <a:r>
              <a:rPr lang="en-US" u="sng" dirty="0"/>
              <a:t>Indian Pines</a:t>
            </a:r>
            <a:r>
              <a:rPr lang="en-US" dirty="0"/>
              <a:t>: Rank-2 FNN performs better than all other classifiers </a:t>
            </a:r>
            <a:br>
              <a:rPr lang="en-US" dirty="0"/>
            </a:br>
            <a:r>
              <a:rPr lang="en-US" dirty="0"/>
              <a:t>[50-100samples]. Also better than Rank-1 due to higher learning </a:t>
            </a:r>
            <a:br>
              <a:rPr lang="en-US" dirty="0"/>
            </a:br>
            <a:r>
              <a:rPr lang="en-US" dirty="0"/>
              <a:t>capacity</a:t>
            </a:r>
          </a:p>
          <a:p>
            <a:pPr>
              <a:buFont typeface="Wingdings" pitchFamily="2" charset="2"/>
              <a:buChar char="Ø"/>
            </a:pPr>
            <a:r>
              <a:rPr lang="en-US" u="sng" dirty="0"/>
              <a:t>Salinas</a:t>
            </a:r>
            <a:r>
              <a:rPr lang="en-US" dirty="0"/>
              <a:t>: Rank-4 FNN performs better than all other classifiers</a:t>
            </a:r>
            <a:br>
              <a:rPr lang="en-US" dirty="0"/>
            </a:br>
            <a:r>
              <a:rPr lang="en-US" dirty="0"/>
              <a:t>[50-100-200samples]. It has adequate learning capacity to fit the data,</a:t>
            </a:r>
            <a:br>
              <a:rPr lang="en-US" dirty="0"/>
            </a:br>
            <a:r>
              <a:rPr lang="en-US" dirty="0"/>
              <a:t>while at same time avoiding overfitting.</a:t>
            </a:r>
          </a:p>
          <a:p>
            <a:pPr>
              <a:buFont typeface="Wingdings" pitchFamily="2" charset="2"/>
              <a:buChar char="Ø"/>
            </a:pPr>
            <a:endParaRPr lang="en-US" sz="2400" dirty="0"/>
          </a:p>
          <a:p>
            <a:endParaRPr lang="en-US" sz="2400" dirty="0"/>
          </a:p>
        </p:txBody>
      </p:sp>
      <p:pic>
        <p:nvPicPr>
          <p:cNvPr id="5" name="Picture 4">
            <a:extLst>
              <a:ext uri="{FF2B5EF4-FFF2-40B4-BE49-F238E27FC236}">
                <a16:creationId xmlns:a16="http://schemas.microsoft.com/office/drawing/2014/main" id="{B8927E8E-5694-364E-954F-EB7CDA93A072}"/>
              </a:ext>
            </a:extLst>
          </p:cNvPr>
          <p:cNvPicPr>
            <a:picLocks noChangeAspect="1"/>
          </p:cNvPicPr>
          <p:nvPr/>
        </p:nvPicPr>
        <p:blipFill>
          <a:blip r:embed="rId3"/>
          <a:stretch>
            <a:fillRect/>
          </a:stretch>
        </p:blipFill>
        <p:spPr>
          <a:xfrm>
            <a:off x="7301786" y="1832852"/>
            <a:ext cx="4309021" cy="4025947"/>
          </a:xfrm>
          <a:prstGeom prst="rect">
            <a:avLst/>
          </a:prstGeom>
        </p:spPr>
      </p:pic>
    </p:spTree>
    <p:extLst>
      <p:ext uri="{BB962C8B-B14F-4D97-AF65-F5344CB8AC3E}">
        <p14:creationId xmlns:p14="http://schemas.microsoft.com/office/powerpoint/2010/main" val="410071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p:txBody>
          <a:bodyPr>
            <a:normAutofit/>
          </a:bodyPr>
          <a:lstStyle/>
          <a:p>
            <a:r>
              <a:rPr lang="en-US" sz="2400" dirty="0">
                <a:solidFill>
                  <a:schemeClr val="bg1">
                    <a:lumMod val="75000"/>
                  </a:schemeClr>
                </a:solidFill>
              </a:rPr>
              <a:t>Motivation</a:t>
            </a:r>
          </a:p>
          <a:p>
            <a:r>
              <a:rPr lang="en-US" sz="2400" dirty="0">
                <a:solidFill>
                  <a:schemeClr val="bg1">
                    <a:lumMod val="75000"/>
                  </a:schemeClr>
                </a:solidFill>
              </a:rPr>
              <a:t>Rank-R tensor-based learning machine</a:t>
            </a:r>
          </a:p>
          <a:p>
            <a:r>
              <a:rPr lang="en-US" sz="2400" dirty="0">
                <a:solidFill>
                  <a:schemeClr val="bg1">
                    <a:lumMod val="75000"/>
                  </a:schemeClr>
                </a:solidFill>
              </a:rPr>
              <a:t>Hyperspectral data classification</a:t>
            </a:r>
          </a:p>
          <a:p>
            <a:r>
              <a:rPr lang="en-US" sz="2400" dirty="0"/>
              <a:t>Conclusions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66725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p:txBody>
          <a:bodyPr>
            <a:normAutofit/>
          </a:bodyPr>
          <a:lstStyle/>
          <a:p>
            <a:pPr marL="0" indent="0">
              <a:buNone/>
            </a:pPr>
            <a:endParaRPr lang="en-US" sz="2400" dirty="0">
              <a:solidFill>
                <a:srgbClr val="00B050"/>
              </a:solidFill>
            </a:endParaRPr>
          </a:p>
          <a:p>
            <a:pPr lvl="1"/>
            <a:r>
              <a:rPr lang="en-US" sz="2200" dirty="0">
                <a:solidFill>
                  <a:schemeClr val="tx1"/>
                </a:solidFill>
              </a:rPr>
              <a:t>Significant reduction of trainable parameters</a:t>
            </a:r>
          </a:p>
          <a:p>
            <a:pPr lvl="1"/>
            <a:r>
              <a:rPr lang="en-US" sz="2200" dirty="0">
                <a:solidFill>
                  <a:schemeClr val="tx1"/>
                </a:solidFill>
              </a:rPr>
              <a:t>Fully exploit the structural information of the input</a:t>
            </a:r>
          </a:p>
          <a:p>
            <a:pPr lvl="1"/>
            <a:r>
              <a:rPr lang="en-US" sz="2200" dirty="0">
                <a:solidFill>
                  <a:schemeClr val="tx1"/>
                </a:solidFill>
              </a:rPr>
              <a:t>Process multilinear data of arbitrary order</a:t>
            </a:r>
          </a:p>
          <a:p>
            <a:pPr lvl="1"/>
            <a:r>
              <a:rPr lang="en-US" sz="2200" dirty="0">
                <a:solidFill>
                  <a:schemeClr val="tx1"/>
                </a:solidFill>
              </a:rPr>
              <a:t>Performs better than state-of-the-art CNN architecture</a:t>
            </a:r>
          </a:p>
          <a:p>
            <a:pPr lvl="3"/>
            <a:r>
              <a:rPr lang="en-US" sz="1800" dirty="0">
                <a:solidFill>
                  <a:schemeClr val="tx1"/>
                </a:solidFill>
              </a:rPr>
              <a:t>Especially in cases, where the number of training samples is small.</a:t>
            </a:r>
          </a:p>
          <a:p>
            <a:pPr lvl="1"/>
            <a:endParaRPr lang="en-US" sz="2200" dirty="0">
              <a:solidFill>
                <a:schemeClr val="bg1">
                  <a:lumMod val="75000"/>
                </a:schemeClr>
              </a:solidFill>
            </a:endParaRPr>
          </a:p>
          <a:p>
            <a:pPr lvl="1"/>
            <a:endParaRPr lang="en-US" sz="2200" dirty="0">
              <a:solidFill>
                <a:schemeClr val="bg1">
                  <a:lumMod val="75000"/>
                </a:schemeClr>
              </a:solidFill>
            </a:endParaRPr>
          </a:p>
        </p:txBody>
      </p:sp>
    </p:spTree>
    <p:extLst>
      <p:ext uri="{BB962C8B-B14F-4D97-AF65-F5344CB8AC3E}">
        <p14:creationId xmlns:p14="http://schemas.microsoft.com/office/powerpoint/2010/main" val="8997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a:xfrm>
            <a:off x="581191" y="1164324"/>
            <a:ext cx="11029616" cy="506534"/>
          </a:xfrm>
        </p:spPr>
        <p:txBody>
          <a:bodyPr>
            <a:normAutofit fontScale="90000"/>
          </a:bodyPr>
          <a:lstStyle/>
          <a:p>
            <a:r>
              <a:rPr lang="en-US" sz="3100" dirty="0"/>
              <a:t>Outline</a:t>
            </a:r>
            <a:endParaRPr lang="en-US" dirty="0"/>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p:txBody>
          <a:bodyPr>
            <a:normAutofit fontScale="32500" lnSpcReduction="20000"/>
          </a:bodyPr>
          <a:lstStyle/>
          <a:p>
            <a:endParaRPr lang="en-US" sz="2400" dirty="0"/>
          </a:p>
          <a:p>
            <a:endParaRPr lang="en-US" sz="2400" dirty="0"/>
          </a:p>
          <a:p>
            <a:endParaRPr lang="en-US" sz="2400" dirty="0"/>
          </a:p>
          <a:p>
            <a:endParaRPr lang="en-US" sz="2400" dirty="0"/>
          </a:p>
          <a:p>
            <a:endParaRPr lang="en-US" sz="2400" dirty="0"/>
          </a:p>
          <a:p>
            <a:pPr marL="0" indent="0">
              <a:buNone/>
            </a:pPr>
            <a:endParaRPr lang="el-GR" sz="3100" dirty="0"/>
          </a:p>
          <a:p>
            <a:pPr marL="0" indent="0">
              <a:buNone/>
            </a:pPr>
            <a:endParaRPr lang="en-US" sz="3100" dirty="0"/>
          </a:p>
          <a:p>
            <a:r>
              <a:rPr lang="en-US" sz="7400" dirty="0"/>
              <a:t>Motivation</a:t>
            </a:r>
          </a:p>
          <a:p>
            <a:r>
              <a:rPr lang="en-US" sz="7400" dirty="0"/>
              <a:t>Rank-R tensor-based learning machine</a:t>
            </a:r>
          </a:p>
          <a:p>
            <a:r>
              <a:rPr lang="en-US" sz="7400" dirty="0"/>
              <a:t>Hyperspectral data classification</a:t>
            </a:r>
          </a:p>
          <a:p>
            <a:r>
              <a:rPr lang="en-US" sz="7400" dirty="0"/>
              <a:t>Conclusions</a:t>
            </a:r>
          </a:p>
          <a:p>
            <a:endParaRPr lang="en-US" sz="2400" dirty="0"/>
          </a:p>
          <a:p>
            <a:endParaRPr lang="en-US" sz="2400" dirty="0"/>
          </a:p>
          <a:p>
            <a:endParaRPr lang="en-US" sz="2400" dirty="0"/>
          </a:p>
          <a:p>
            <a:endParaRPr lang="en-US" sz="2400" dirty="0"/>
          </a:p>
        </p:txBody>
      </p:sp>
      <p:sp>
        <p:nvSpPr>
          <p:cNvPr id="4" name="Right Arrow 3">
            <a:extLst>
              <a:ext uri="{FF2B5EF4-FFF2-40B4-BE49-F238E27FC236}">
                <a16:creationId xmlns:a16="http://schemas.microsoft.com/office/drawing/2014/main" id="{76ED650C-6AC1-834C-98C0-1AE3565D8472}"/>
              </a:ext>
            </a:extLst>
          </p:cNvPr>
          <p:cNvSpPr/>
          <p:nvPr/>
        </p:nvSpPr>
        <p:spPr>
          <a:xfrm>
            <a:off x="7779384" y="2910880"/>
            <a:ext cx="1608083" cy="262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C91D46-A240-F04F-8A62-E37354B98FB3}"/>
              </a:ext>
            </a:extLst>
          </p:cNvPr>
          <p:cNvSpPr txBox="1"/>
          <p:nvPr/>
        </p:nvSpPr>
        <p:spPr>
          <a:xfrm>
            <a:off x="9503081" y="2769762"/>
            <a:ext cx="1471448" cy="523220"/>
          </a:xfrm>
          <a:prstGeom prst="rect">
            <a:avLst/>
          </a:prstGeom>
          <a:noFill/>
          <a:ln>
            <a:solidFill>
              <a:schemeClr val="tx1"/>
            </a:solidFill>
          </a:ln>
        </p:spPr>
        <p:txBody>
          <a:bodyPr wrap="square" rtlCol="0">
            <a:spAutoFit/>
          </a:bodyPr>
          <a:lstStyle/>
          <a:p>
            <a:r>
              <a:rPr lang="en-US" sz="2800" dirty="0"/>
              <a:t>Decision</a:t>
            </a:r>
          </a:p>
        </p:txBody>
      </p:sp>
      <p:sp>
        <p:nvSpPr>
          <p:cNvPr id="6" name="TextBox 5">
            <a:extLst>
              <a:ext uri="{FF2B5EF4-FFF2-40B4-BE49-F238E27FC236}">
                <a16:creationId xmlns:a16="http://schemas.microsoft.com/office/drawing/2014/main" id="{B07B08CD-39E0-E741-B1B9-9DBF4F224873}"/>
              </a:ext>
            </a:extLst>
          </p:cNvPr>
          <p:cNvSpPr txBox="1"/>
          <p:nvPr/>
        </p:nvSpPr>
        <p:spPr>
          <a:xfrm>
            <a:off x="8412181" y="2323486"/>
            <a:ext cx="599090" cy="707886"/>
          </a:xfrm>
          <a:prstGeom prst="rect">
            <a:avLst/>
          </a:prstGeom>
          <a:noFill/>
        </p:spPr>
        <p:txBody>
          <a:bodyPr wrap="square" rtlCol="0">
            <a:spAutoFit/>
          </a:bodyPr>
          <a:lstStyle/>
          <a:p>
            <a:r>
              <a:rPr lang="en-US" sz="4000" i="1" dirty="0">
                <a:solidFill>
                  <a:srgbClr val="C00000"/>
                </a:solidFill>
              </a:rPr>
              <a:t>?</a:t>
            </a:r>
          </a:p>
        </p:txBody>
      </p:sp>
      <p:pic>
        <p:nvPicPr>
          <p:cNvPr id="7" name="Picture 6">
            <a:extLst>
              <a:ext uri="{FF2B5EF4-FFF2-40B4-BE49-F238E27FC236}">
                <a16:creationId xmlns:a16="http://schemas.microsoft.com/office/drawing/2014/main" id="{19F16D41-FA21-A248-81E3-6ECA533F2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465" y="2180496"/>
            <a:ext cx="1775847" cy="1788739"/>
          </a:xfrm>
          <a:prstGeom prst="rect">
            <a:avLst/>
          </a:prstGeom>
        </p:spPr>
      </p:pic>
      <p:sp>
        <p:nvSpPr>
          <p:cNvPr id="10" name="TextBox 9">
            <a:extLst>
              <a:ext uri="{FF2B5EF4-FFF2-40B4-BE49-F238E27FC236}">
                <a16:creationId xmlns:a16="http://schemas.microsoft.com/office/drawing/2014/main" id="{06A5F8EE-2DE4-4640-9605-1F63D6A5EF3B}"/>
              </a:ext>
            </a:extLst>
          </p:cNvPr>
          <p:cNvSpPr txBox="1"/>
          <p:nvPr/>
        </p:nvSpPr>
        <p:spPr>
          <a:xfrm>
            <a:off x="5950465" y="4740165"/>
            <a:ext cx="5660342" cy="1292662"/>
          </a:xfrm>
          <a:prstGeom prst="rect">
            <a:avLst/>
          </a:prstGeom>
          <a:noFill/>
        </p:spPr>
        <p:txBody>
          <a:bodyPr wrap="square" rtlCol="0">
            <a:spAutoFit/>
          </a:bodyPr>
          <a:lstStyle/>
          <a:p>
            <a:r>
              <a:rPr lang="en-US" sz="2000" i="1" dirty="0">
                <a:solidFill>
                  <a:srgbClr val="C00000"/>
                </a:solidFill>
              </a:rPr>
              <a:t>Is it possible to develop tensor-based learning machines of varying complexity for processing inputs in the form of multilinear arrays without vectorizing them?</a:t>
            </a:r>
          </a:p>
          <a:p>
            <a:endParaRPr lang="el-GR" dirty="0"/>
          </a:p>
        </p:txBody>
      </p:sp>
    </p:spTree>
    <p:extLst>
      <p:ext uri="{BB962C8B-B14F-4D97-AF65-F5344CB8AC3E}">
        <p14:creationId xmlns:p14="http://schemas.microsoft.com/office/powerpoint/2010/main" val="204844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p:txBody>
          <a:bodyPr>
            <a:normAutofit/>
          </a:bodyPr>
          <a:lstStyle/>
          <a:p>
            <a:r>
              <a:rPr lang="en-US" sz="2400" dirty="0"/>
              <a:t>Motivation</a:t>
            </a:r>
          </a:p>
          <a:p>
            <a:r>
              <a:rPr lang="en-US" sz="2400" dirty="0">
                <a:solidFill>
                  <a:schemeClr val="bg1">
                    <a:lumMod val="75000"/>
                  </a:schemeClr>
                </a:solidFill>
              </a:rPr>
              <a:t>Rank-R tensor-based learning machine</a:t>
            </a:r>
          </a:p>
          <a:p>
            <a:r>
              <a:rPr lang="en-US" sz="2400" dirty="0">
                <a:solidFill>
                  <a:schemeClr val="bg1">
                    <a:lumMod val="75000"/>
                  </a:schemeClr>
                </a:solidFill>
              </a:rPr>
              <a:t>Hyperspectral data classification</a:t>
            </a:r>
          </a:p>
          <a:p>
            <a:r>
              <a:rPr lang="en-US" sz="2400" dirty="0">
                <a:solidFill>
                  <a:schemeClr val="bg1">
                    <a:lumMod val="75000"/>
                  </a:schemeClr>
                </a:solidFill>
              </a:rPr>
              <a:t>Conclusions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2396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2137-0770-454B-9AF0-73E8917072ED}"/>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1AD0639-FB70-3F45-B7A2-F74423018CBB}"/>
              </a:ext>
            </a:extLst>
          </p:cNvPr>
          <p:cNvSpPr>
            <a:spLocks noGrp="1"/>
          </p:cNvSpPr>
          <p:nvPr>
            <p:ph idx="1"/>
          </p:nvPr>
        </p:nvSpPr>
        <p:spPr/>
        <p:txBody>
          <a:bodyPr>
            <a:normAutofit/>
          </a:bodyPr>
          <a:lstStyle/>
          <a:p>
            <a:r>
              <a:rPr lang="en-US" sz="2400" dirty="0"/>
              <a:t>Advances in sensing technologies</a:t>
            </a:r>
          </a:p>
          <a:p>
            <a:pPr lvl="1"/>
            <a:r>
              <a:rPr lang="en-US" sz="2000" dirty="0"/>
              <a:t>Large amounts of high-order data</a:t>
            </a:r>
          </a:p>
          <a:p>
            <a:pPr lvl="1"/>
            <a:endParaRPr lang="en-US" sz="2000" dirty="0"/>
          </a:p>
          <a:p>
            <a:r>
              <a:rPr lang="en-US" sz="2200" dirty="0"/>
              <a:t>Vectorization of data</a:t>
            </a:r>
          </a:p>
          <a:p>
            <a:pPr lvl="1"/>
            <a:r>
              <a:rPr lang="en-US" sz="2000" dirty="0"/>
              <a:t>Destroys the structural information</a:t>
            </a:r>
          </a:p>
          <a:p>
            <a:pPr lvl="1"/>
            <a:endParaRPr lang="en-US" sz="2000" dirty="0"/>
          </a:p>
          <a:p>
            <a:r>
              <a:rPr lang="en-US" sz="2200" dirty="0"/>
              <a:t>Convolutional Neural Networks</a:t>
            </a:r>
          </a:p>
          <a:p>
            <a:pPr lvl="1"/>
            <a:r>
              <a:rPr lang="en-US" sz="2000" dirty="0"/>
              <a:t>Neighboring regions/High computational cost</a:t>
            </a:r>
          </a:p>
        </p:txBody>
      </p:sp>
      <p:grpSp>
        <p:nvGrpSpPr>
          <p:cNvPr id="15" name="Group 14">
            <a:extLst>
              <a:ext uri="{FF2B5EF4-FFF2-40B4-BE49-F238E27FC236}">
                <a16:creationId xmlns:a16="http://schemas.microsoft.com/office/drawing/2014/main" id="{3E684C72-E744-3D4C-94AF-E45971029C44}"/>
              </a:ext>
            </a:extLst>
          </p:cNvPr>
          <p:cNvGrpSpPr/>
          <p:nvPr/>
        </p:nvGrpSpPr>
        <p:grpSpPr>
          <a:xfrm>
            <a:off x="6022426" y="1864722"/>
            <a:ext cx="1667608" cy="1492504"/>
            <a:chOff x="1609343" y="2617041"/>
            <a:chExt cx="2338621" cy="1747491"/>
          </a:xfrm>
        </p:grpSpPr>
        <p:pic>
          <p:nvPicPr>
            <p:cNvPr id="4" name="Picture 3">
              <a:extLst>
                <a:ext uri="{FF2B5EF4-FFF2-40B4-BE49-F238E27FC236}">
                  <a16:creationId xmlns:a16="http://schemas.microsoft.com/office/drawing/2014/main" id="{FBCA195C-DF00-2446-9D88-30E4EB5E26E7}"/>
                </a:ext>
              </a:extLst>
            </p:cNvPr>
            <p:cNvPicPr>
              <a:picLocks noChangeAspect="1"/>
            </p:cNvPicPr>
            <p:nvPr/>
          </p:nvPicPr>
          <p:blipFill rotWithShape="1">
            <a:blip r:embed="rId3">
              <a:extLst>
                <a:ext uri="{28A0092B-C50C-407E-A947-70E740481C1C}">
                  <a14:useLocalDpi xmlns:a14="http://schemas.microsoft.com/office/drawing/2010/main" val="0"/>
                </a:ext>
              </a:extLst>
            </a:blip>
            <a:srcRect l="9050" t="14739" r="5901" b="14531"/>
            <a:stretch/>
          </p:blipFill>
          <p:spPr>
            <a:xfrm>
              <a:off x="1609343" y="2934373"/>
              <a:ext cx="1386197" cy="724842"/>
            </a:xfrm>
            <a:prstGeom prst="rect">
              <a:avLst/>
            </a:prstGeom>
          </p:spPr>
        </p:pic>
        <p:pic>
          <p:nvPicPr>
            <p:cNvPr id="5" name="Picture 4">
              <a:extLst>
                <a:ext uri="{FF2B5EF4-FFF2-40B4-BE49-F238E27FC236}">
                  <a16:creationId xmlns:a16="http://schemas.microsoft.com/office/drawing/2014/main" id="{021A566D-E126-3C42-AFDB-8F2F9E7B6C59}"/>
                </a:ext>
              </a:extLst>
            </p:cNvPr>
            <p:cNvPicPr>
              <a:picLocks noChangeAspect="1"/>
            </p:cNvPicPr>
            <p:nvPr/>
          </p:nvPicPr>
          <p:blipFill rotWithShape="1">
            <a:blip r:embed="rId3">
              <a:extLst>
                <a:ext uri="{28A0092B-C50C-407E-A947-70E740481C1C}">
                  <a14:useLocalDpi xmlns:a14="http://schemas.microsoft.com/office/drawing/2010/main" val="0"/>
                </a:ext>
              </a:extLst>
            </a:blip>
            <a:srcRect l="9050" t="14739" r="5901" b="14531"/>
            <a:stretch/>
          </p:blipFill>
          <p:spPr>
            <a:xfrm>
              <a:off x="1742697" y="3068695"/>
              <a:ext cx="1386197" cy="724842"/>
            </a:xfrm>
            <a:prstGeom prst="rect">
              <a:avLst/>
            </a:prstGeom>
          </p:spPr>
        </p:pic>
        <p:pic>
          <p:nvPicPr>
            <p:cNvPr id="6" name="Picture 5">
              <a:extLst>
                <a:ext uri="{FF2B5EF4-FFF2-40B4-BE49-F238E27FC236}">
                  <a16:creationId xmlns:a16="http://schemas.microsoft.com/office/drawing/2014/main" id="{4502F735-2CF7-7F40-BF6B-7AA2B92FD503}"/>
                </a:ext>
              </a:extLst>
            </p:cNvPr>
            <p:cNvPicPr>
              <a:picLocks noChangeAspect="1"/>
            </p:cNvPicPr>
            <p:nvPr/>
          </p:nvPicPr>
          <p:blipFill rotWithShape="1">
            <a:blip r:embed="rId3">
              <a:extLst>
                <a:ext uri="{28A0092B-C50C-407E-A947-70E740481C1C}">
                  <a14:useLocalDpi xmlns:a14="http://schemas.microsoft.com/office/drawing/2010/main" val="0"/>
                </a:ext>
              </a:extLst>
            </a:blip>
            <a:srcRect l="9050" t="14739" r="5901" b="14531"/>
            <a:stretch/>
          </p:blipFill>
          <p:spPr>
            <a:xfrm>
              <a:off x="1876051" y="3203018"/>
              <a:ext cx="1386197" cy="724842"/>
            </a:xfrm>
            <a:prstGeom prst="rect">
              <a:avLst/>
            </a:prstGeom>
          </p:spPr>
        </p:pic>
        <p:pic>
          <p:nvPicPr>
            <p:cNvPr id="7" name="Picture 6">
              <a:extLst>
                <a:ext uri="{FF2B5EF4-FFF2-40B4-BE49-F238E27FC236}">
                  <a16:creationId xmlns:a16="http://schemas.microsoft.com/office/drawing/2014/main" id="{5C3234A8-B12F-F54A-B1D3-46B96786E5FF}"/>
                </a:ext>
              </a:extLst>
            </p:cNvPr>
            <p:cNvPicPr>
              <a:picLocks noChangeAspect="1"/>
            </p:cNvPicPr>
            <p:nvPr/>
          </p:nvPicPr>
          <p:blipFill rotWithShape="1">
            <a:blip r:embed="rId3">
              <a:extLst>
                <a:ext uri="{28A0092B-C50C-407E-A947-70E740481C1C}">
                  <a14:useLocalDpi xmlns:a14="http://schemas.microsoft.com/office/drawing/2010/main" val="0"/>
                </a:ext>
              </a:extLst>
            </a:blip>
            <a:srcRect l="9050" t="14739" r="5901" b="14531"/>
            <a:stretch/>
          </p:blipFill>
          <p:spPr>
            <a:xfrm>
              <a:off x="2009405" y="3337340"/>
              <a:ext cx="1386197" cy="724842"/>
            </a:xfrm>
            <a:prstGeom prst="rect">
              <a:avLst/>
            </a:prstGeom>
          </p:spPr>
        </p:pic>
        <p:cxnSp>
          <p:nvCxnSpPr>
            <p:cNvPr id="8" name="Straight Arrow Connector 7">
              <a:extLst>
                <a:ext uri="{FF2B5EF4-FFF2-40B4-BE49-F238E27FC236}">
                  <a16:creationId xmlns:a16="http://schemas.microsoft.com/office/drawing/2014/main" id="{41F228D2-EE35-9042-892F-BD9A4ACA8F44}"/>
                </a:ext>
              </a:extLst>
            </p:cNvPr>
            <p:cNvCxnSpPr/>
            <p:nvPr/>
          </p:nvCxnSpPr>
          <p:spPr>
            <a:xfrm>
              <a:off x="2176423" y="4140234"/>
              <a:ext cx="108582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378E9520-3B8E-4041-B89A-D605F774013C}"/>
                </a:ext>
              </a:extLst>
            </p:cNvPr>
            <p:cNvCxnSpPr/>
            <p:nvPr/>
          </p:nvCxnSpPr>
          <p:spPr>
            <a:xfrm>
              <a:off x="3499610" y="3378638"/>
              <a:ext cx="0" cy="6346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DF2A6CD1-2803-CF4D-BCA4-53E4DF904D0A}"/>
                </a:ext>
              </a:extLst>
            </p:cNvPr>
            <p:cNvCxnSpPr/>
            <p:nvPr/>
          </p:nvCxnSpPr>
          <p:spPr>
            <a:xfrm flipH="1" flipV="1">
              <a:off x="3121557" y="2934373"/>
              <a:ext cx="378054" cy="444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27EDDC28-337F-8249-A979-E02F5053730D}"/>
                </a:ext>
              </a:extLst>
            </p:cNvPr>
            <p:cNvSpPr txBox="1"/>
            <p:nvPr/>
          </p:nvSpPr>
          <p:spPr>
            <a:xfrm>
              <a:off x="2469458" y="4133954"/>
              <a:ext cx="841126" cy="230578"/>
            </a:xfrm>
            <a:prstGeom prst="rect">
              <a:avLst/>
            </a:prstGeom>
            <a:noFill/>
          </p:spPr>
          <p:txBody>
            <a:bodyPr wrap="square" rtlCol="0">
              <a:spAutoFit/>
            </a:bodyPr>
            <a:lstStyle/>
            <a:p>
              <a:r>
                <a:rPr lang="en-US" sz="1100" dirty="0"/>
                <a:t>time</a:t>
              </a:r>
            </a:p>
          </p:txBody>
        </p:sp>
        <p:sp>
          <p:nvSpPr>
            <p:cNvPr id="12" name="TextBox 11">
              <a:extLst>
                <a:ext uri="{FF2B5EF4-FFF2-40B4-BE49-F238E27FC236}">
                  <a16:creationId xmlns:a16="http://schemas.microsoft.com/office/drawing/2014/main" id="{0F1641AA-DA4F-424F-AC65-C05682806E35}"/>
                </a:ext>
              </a:extLst>
            </p:cNvPr>
            <p:cNvSpPr txBox="1"/>
            <p:nvPr/>
          </p:nvSpPr>
          <p:spPr>
            <a:xfrm>
              <a:off x="3451601" y="3344468"/>
              <a:ext cx="496363" cy="634662"/>
            </a:xfrm>
            <a:prstGeom prst="rect">
              <a:avLst/>
            </a:prstGeom>
            <a:noFill/>
          </p:spPr>
          <p:txBody>
            <a:bodyPr vert="vert270" wrap="square" rtlCol="0">
              <a:spAutoFit/>
            </a:bodyPr>
            <a:lstStyle/>
            <a:p>
              <a:r>
                <a:rPr lang="en-US" sz="1100" dirty="0"/>
                <a:t>channel</a:t>
              </a:r>
            </a:p>
          </p:txBody>
        </p:sp>
        <p:sp>
          <p:nvSpPr>
            <p:cNvPr id="13" name="TextBox 12">
              <a:extLst>
                <a:ext uri="{FF2B5EF4-FFF2-40B4-BE49-F238E27FC236}">
                  <a16:creationId xmlns:a16="http://schemas.microsoft.com/office/drawing/2014/main" id="{F9A708B6-3C0F-504A-AAFA-5F6E5ED1CD3A}"/>
                </a:ext>
              </a:extLst>
            </p:cNvPr>
            <p:cNvSpPr txBox="1"/>
            <p:nvPr/>
          </p:nvSpPr>
          <p:spPr>
            <a:xfrm rot="8796143">
              <a:off x="3265667" y="2790534"/>
              <a:ext cx="496363" cy="634662"/>
            </a:xfrm>
            <a:prstGeom prst="rect">
              <a:avLst/>
            </a:prstGeom>
            <a:noFill/>
          </p:spPr>
          <p:txBody>
            <a:bodyPr vert="vert270" wrap="square" rtlCol="0">
              <a:spAutoFit/>
            </a:bodyPr>
            <a:lstStyle/>
            <a:p>
              <a:r>
                <a:rPr lang="en-US" sz="1100" dirty="0"/>
                <a:t>subject</a:t>
              </a:r>
            </a:p>
          </p:txBody>
        </p:sp>
        <p:sp>
          <p:nvSpPr>
            <p:cNvPr id="14" name="TextBox 13">
              <a:extLst>
                <a:ext uri="{FF2B5EF4-FFF2-40B4-BE49-F238E27FC236}">
                  <a16:creationId xmlns:a16="http://schemas.microsoft.com/office/drawing/2014/main" id="{13020C6B-80AF-1D4F-97D3-691DE142D685}"/>
                </a:ext>
              </a:extLst>
            </p:cNvPr>
            <p:cNvSpPr txBox="1"/>
            <p:nvPr/>
          </p:nvSpPr>
          <p:spPr>
            <a:xfrm>
              <a:off x="2142759" y="2617041"/>
              <a:ext cx="841126" cy="271268"/>
            </a:xfrm>
            <a:prstGeom prst="rect">
              <a:avLst/>
            </a:prstGeom>
            <a:noFill/>
          </p:spPr>
          <p:txBody>
            <a:bodyPr wrap="square" rtlCol="0">
              <a:spAutoFit/>
            </a:bodyPr>
            <a:lstStyle/>
            <a:p>
              <a:pPr algn="ctr"/>
              <a:r>
                <a:rPr lang="en-US" sz="1400" dirty="0"/>
                <a:t>EEG</a:t>
              </a:r>
            </a:p>
          </p:txBody>
        </p:sp>
      </p:grpSp>
      <p:pic>
        <p:nvPicPr>
          <p:cNvPr id="16" name="Picture 15">
            <a:extLst>
              <a:ext uri="{FF2B5EF4-FFF2-40B4-BE49-F238E27FC236}">
                <a16:creationId xmlns:a16="http://schemas.microsoft.com/office/drawing/2014/main" id="{F27EF4DE-46D5-9E40-BDEF-3B30E011D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301" y="2128021"/>
            <a:ext cx="2300387" cy="1032272"/>
          </a:xfrm>
          <a:prstGeom prst="rect">
            <a:avLst/>
          </a:prstGeom>
        </p:spPr>
      </p:pic>
      <p:sp>
        <p:nvSpPr>
          <p:cNvPr id="17" name="TextBox 16">
            <a:extLst>
              <a:ext uri="{FF2B5EF4-FFF2-40B4-BE49-F238E27FC236}">
                <a16:creationId xmlns:a16="http://schemas.microsoft.com/office/drawing/2014/main" id="{524BC47D-575F-AF43-AD2E-FC4E69493330}"/>
              </a:ext>
            </a:extLst>
          </p:cNvPr>
          <p:cNvSpPr txBox="1"/>
          <p:nvPr/>
        </p:nvSpPr>
        <p:spPr>
          <a:xfrm>
            <a:off x="8548709" y="1856753"/>
            <a:ext cx="841126" cy="271268"/>
          </a:xfrm>
          <a:prstGeom prst="rect">
            <a:avLst/>
          </a:prstGeom>
          <a:noFill/>
        </p:spPr>
        <p:txBody>
          <a:bodyPr wrap="square" rtlCol="0">
            <a:spAutoFit/>
          </a:bodyPr>
          <a:lstStyle/>
          <a:p>
            <a:pPr algn="ctr"/>
            <a:r>
              <a:rPr lang="en-US" sz="1400" dirty="0"/>
              <a:t>fMRI</a:t>
            </a:r>
          </a:p>
        </p:txBody>
      </p:sp>
      <p:pic>
        <p:nvPicPr>
          <p:cNvPr id="18" name="Picture 17">
            <a:extLst>
              <a:ext uri="{FF2B5EF4-FFF2-40B4-BE49-F238E27FC236}">
                <a16:creationId xmlns:a16="http://schemas.microsoft.com/office/drawing/2014/main" id="{6D948911-973A-C048-BAEF-ABF938EC7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471502" y="2192255"/>
            <a:ext cx="1047836" cy="1055442"/>
          </a:xfrm>
          <a:prstGeom prst="rect">
            <a:avLst/>
          </a:prstGeom>
        </p:spPr>
      </p:pic>
      <p:sp>
        <p:nvSpPr>
          <p:cNvPr id="19" name="TextBox 18">
            <a:extLst>
              <a:ext uri="{FF2B5EF4-FFF2-40B4-BE49-F238E27FC236}">
                <a16:creationId xmlns:a16="http://schemas.microsoft.com/office/drawing/2014/main" id="{DF5D95E6-C049-114D-B30F-04CA9B9488F1}"/>
              </a:ext>
            </a:extLst>
          </p:cNvPr>
          <p:cNvSpPr txBox="1"/>
          <p:nvPr/>
        </p:nvSpPr>
        <p:spPr>
          <a:xfrm>
            <a:off x="10330569" y="1864722"/>
            <a:ext cx="1305082" cy="307777"/>
          </a:xfrm>
          <a:prstGeom prst="rect">
            <a:avLst/>
          </a:prstGeom>
          <a:noFill/>
        </p:spPr>
        <p:txBody>
          <a:bodyPr wrap="square" rtlCol="0">
            <a:spAutoFit/>
          </a:bodyPr>
          <a:lstStyle/>
          <a:p>
            <a:pPr algn="ctr"/>
            <a:r>
              <a:rPr lang="en-US" sz="1400" dirty="0"/>
              <a:t>HSI </a:t>
            </a:r>
          </a:p>
        </p:txBody>
      </p:sp>
      <p:grpSp>
        <p:nvGrpSpPr>
          <p:cNvPr id="40" name="Group 39">
            <a:extLst>
              <a:ext uri="{FF2B5EF4-FFF2-40B4-BE49-F238E27FC236}">
                <a16:creationId xmlns:a16="http://schemas.microsoft.com/office/drawing/2014/main" id="{A998BDEF-82F7-284C-819E-90C03EB26DDD}"/>
              </a:ext>
            </a:extLst>
          </p:cNvPr>
          <p:cNvGrpSpPr/>
          <p:nvPr/>
        </p:nvGrpSpPr>
        <p:grpSpPr>
          <a:xfrm>
            <a:off x="6002901" y="3488345"/>
            <a:ext cx="5455274" cy="1153322"/>
            <a:chOff x="6095997" y="3751101"/>
            <a:chExt cx="5666976" cy="1171959"/>
          </a:xfrm>
        </p:grpSpPr>
        <p:sp>
          <p:nvSpPr>
            <p:cNvPr id="21" name="Rectangle 20">
              <a:extLst>
                <a:ext uri="{FF2B5EF4-FFF2-40B4-BE49-F238E27FC236}">
                  <a16:creationId xmlns:a16="http://schemas.microsoft.com/office/drawing/2014/main" id="{C4F365C2-7E1B-FF4D-95E9-F5F8095941EC}"/>
                </a:ext>
              </a:extLst>
            </p:cNvPr>
            <p:cNvSpPr/>
            <p:nvPr/>
          </p:nvSpPr>
          <p:spPr>
            <a:xfrm>
              <a:off x="6095999" y="3752193"/>
              <a:ext cx="330797" cy="34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A7CE9E-5703-E34B-80C2-D059D17C6E3A}"/>
                </a:ext>
              </a:extLst>
            </p:cNvPr>
            <p:cNvSpPr/>
            <p:nvPr/>
          </p:nvSpPr>
          <p:spPr>
            <a:xfrm>
              <a:off x="6483135" y="3751101"/>
              <a:ext cx="330797" cy="34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33DBB5-B5F6-4A49-AF76-C81BD56C990B}"/>
                </a:ext>
              </a:extLst>
            </p:cNvPr>
            <p:cNvSpPr/>
            <p:nvPr/>
          </p:nvSpPr>
          <p:spPr>
            <a:xfrm>
              <a:off x="6870271" y="3751101"/>
              <a:ext cx="330797" cy="34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4BA0FA-D95D-D947-B250-81ADEC9E7BF0}"/>
                </a:ext>
              </a:extLst>
            </p:cNvPr>
            <p:cNvSpPr/>
            <p:nvPr/>
          </p:nvSpPr>
          <p:spPr>
            <a:xfrm>
              <a:off x="6095998" y="4165387"/>
              <a:ext cx="330797" cy="3468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 name="Rectangle 24">
              <a:extLst>
                <a:ext uri="{FF2B5EF4-FFF2-40B4-BE49-F238E27FC236}">
                  <a16:creationId xmlns:a16="http://schemas.microsoft.com/office/drawing/2014/main" id="{F60A094A-B8DA-8147-912E-6956BA2C72BD}"/>
                </a:ext>
              </a:extLst>
            </p:cNvPr>
            <p:cNvSpPr/>
            <p:nvPr/>
          </p:nvSpPr>
          <p:spPr>
            <a:xfrm>
              <a:off x="6494144" y="4159663"/>
              <a:ext cx="330797" cy="34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9EA838F-9B7D-5843-9DED-673CD04B6018}"/>
                </a:ext>
              </a:extLst>
            </p:cNvPr>
            <p:cNvSpPr/>
            <p:nvPr/>
          </p:nvSpPr>
          <p:spPr>
            <a:xfrm>
              <a:off x="6870757" y="4165387"/>
              <a:ext cx="330797" cy="3468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44960BB-0550-E248-9D69-4C8C20579017}"/>
                </a:ext>
              </a:extLst>
            </p:cNvPr>
            <p:cNvSpPr/>
            <p:nvPr/>
          </p:nvSpPr>
          <p:spPr>
            <a:xfrm>
              <a:off x="6095997" y="4576219"/>
              <a:ext cx="330797" cy="3468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4908E5-B49F-7B41-8018-C9E50A773550}"/>
                </a:ext>
              </a:extLst>
            </p:cNvPr>
            <p:cNvSpPr/>
            <p:nvPr/>
          </p:nvSpPr>
          <p:spPr>
            <a:xfrm>
              <a:off x="6483135" y="4576219"/>
              <a:ext cx="330797" cy="34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4CC6A2-810C-874A-87BC-B03D74D0D309}"/>
                </a:ext>
              </a:extLst>
            </p:cNvPr>
            <p:cNvSpPr/>
            <p:nvPr/>
          </p:nvSpPr>
          <p:spPr>
            <a:xfrm>
              <a:off x="6872007" y="4567281"/>
              <a:ext cx="330797" cy="34684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7A7BB4BC-AF8D-D941-A9C1-E314184842B8}"/>
                </a:ext>
              </a:extLst>
            </p:cNvPr>
            <p:cNvSpPr/>
            <p:nvPr/>
          </p:nvSpPr>
          <p:spPr>
            <a:xfrm>
              <a:off x="7478379" y="4246372"/>
              <a:ext cx="709843" cy="173421"/>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00AB7A-0F5C-1043-9CA6-2E00CC9D9F6C}"/>
                </a:ext>
              </a:extLst>
            </p:cNvPr>
            <p:cNvSpPr/>
            <p:nvPr/>
          </p:nvSpPr>
          <p:spPr>
            <a:xfrm>
              <a:off x="8301111" y="4160755"/>
              <a:ext cx="330797"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D8F13F-B591-0A48-93D4-0D07A9696D2B}"/>
                </a:ext>
              </a:extLst>
            </p:cNvPr>
            <p:cNvSpPr/>
            <p:nvPr/>
          </p:nvSpPr>
          <p:spPr>
            <a:xfrm>
              <a:off x="8688247" y="4159663"/>
              <a:ext cx="330797"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E3DC598-4B62-6F45-B11F-B73BBA715DBE}"/>
                </a:ext>
              </a:extLst>
            </p:cNvPr>
            <p:cNvSpPr/>
            <p:nvPr/>
          </p:nvSpPr>
          <p:spPr>
            <a:xfrm>
              <a:off x="9075383" y="4159663"/>
              <a:ext cx="330797"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CF110E-F835-334E-8926-3B60A8C743DC}"/>
                </a:ext>
              </a:extLst>
            </p:cNvPr>
            <p:cNvSpPr/>
            <p:nvPr/>
          </p:nvSpPr>
          <p:spPr>
            <a:xfrm>
              <a:off x="9481046" y="4160440"/>
              <a:ext cx="330797" cy="346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5" name="Rectangle 34">
              <a:extLst>
                <a:ext uri="{FF2B5EF4-FFF2-40B4-BE49-F238E27FC236}">
                  <a16:creationId xmlns:a16="http://schemas.microsoft.com/office/drawing/2014/main" id="{A421525A-154B-C34A-B807-5131FA0C49C0}"/>
                </a:ext>
              </a:extLst>
            </p:cNvPr>
            <p:cNvSpPr/>
            <p:nvPr/>
          </p:nvSpPr>
          <p:spPr>
            <a:xfrm>
              <a:off x="9879192" y="4154716"/>
              <a:ext cx="330797"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A9A8310-D02C-074D-AF3E-5184BC25241A}"/>
                </a:ext>
              </a:extLst>
            </p:cNvPr>
            <p:cNvSpPr/>
            <p:nvPr/>
          </p:nvSpPr>
          <p:spPr>
            <a:xfrm>
              <a:off x="10255805" y="4160440"/>
              <a:ext cx="330797" cy="346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F0541D8-CAFB-A34C-B52E-47B1CC3EA604}"/>
                </a:ext>
              </a:extLst>
            </p:cNvPr>
            <p:cNvSpPr/>
            <p:nvPr/>
          </p:nvSpPr>
          <p:spPr>
            <a:xfrm>
              <a:off x="10656166" y="4162518"/>
              <a:ext cx="330797" cy="346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CD57D5-17D1-5244-B190-1081C82CA28A}"/>
                </a:ext>
              </a:extLst>
            </p:cNvPr>
            <p:cNvSpPr/>
            <p:nvPr/>
          </p:nvSpPr>
          <p:spPr>
            <a:xfrm>
              <a:off x="11043304" y="4162518"/>
              <a:ext cx="330797"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0F25C75-55AE-1C44-8A6E-5A88088B52EE}"/>
                </a:ext>
              </a:extLst>
            </p:cNvPr>
            <p:cNvSpPr/>
            <p:nvPr/>
          </p:nvSpPr>
          <p:spPr>
            <a:xfrm>
              <a:off x="11432176" y="4153580"/>
              <a:ext cx="330797" cy="3468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a:extLst>
              <a:ext uri="{FF2B5EF4-FFF2-40B4-BE49-F238E27FC236}">
                <a16:creationId xmlns:a16="http://schemas.microsoft.com/office/drawing/2014/main" id="{A0659AB0-0AB2-924D-82D6-9FDE79D484CB}"/>
              </a:ext>
            </a:extLst>
          </p:cNvPr>
          <p:cNvPicPr>
            <a:picLocks noChangeAspect="1"/>
          </p:cNvPicPr>
          <p:nvPr/>
        </p:nvPicPr>
        <p:blipFill rotWithShape="1">
          <a:blip r:embed="rId6"/>
          <a:srcRect r="55597"/>
          <a:stretch/>
        </p:blipFill>
        <p:spPr>
          <a:xfrm>
            <a:off x="6341672" y="4899898"/>
            <a:ext cx="3139373" cy="1535637"/>
          </a:xfrm>
          <a:prstGeom prst="rect">
            <a:avLst/>
          </a:prstGeom>
        </p:spPr>
      </p:pic>
    </p:spTree>
    <p:extLst>
      <p:ext uri="{BB962C8B-B14F-4D97-AF65-F5344CB8AC3E}">
        <p14:creationId xmlns:p14="http://schemas.microsoft.com/office/powerpoint/2010/main" val="285586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p:txBody>
          <a:bodyPr>
            <a:normAutofit/>
          </a:bodyPr>
          <a:lstStyle/>
          <a:p>
            <a:r>
              <a:rPr lang="en-US" sz="2400" dirty="0">
                <a:solidFill>
                  <a:schemeClr val="bg1">
                    <a:lumMod val="75000"/>
                  </a:schemeClr>
                </a:solidFill>
              </a:rPr>
              <a:t>Motivation</a:t>
            </a:r>
          </a:p>
          <a:p>
            <a:r>
              <a:rPr lang="en-US" sz="2400" dirty="0"/>
              <a:t>Rank-R tensor-based learning machine</a:t>
            </a:r>
          </a:p>
          <a:p>
            <a:r>
              <a:rPr lang="en-US" sz="2400" dirty="0">
                <a:solidFill>
                  <a:schemeClr val="bg1">
                    <a:lumMod val="75000"/>
                  </a:schemeClr>
                </a:solidFill>
              </a:rPr>
              <a:t>Hyperspectral data classification</a:t>
            </a:r>
          </a:p>
          <a:p>
            <a:r>
              <a:rPr lang="en-US" sz="2400" dirty="0">
                <a:solidFill>
                  <a:schemeClr val="bg1">
                    <a:lumMod val="75000"/>
                  </a:schemeClr>
                </a:solidFill>
              </a:rPr>
              <a:t>Conclusions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56351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Rank-R tensor-based learning machine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a:xfrm>
                <a:off x="505609" y="3915784"/>
                <a:ext cx="11105198" cy="2942216"/>
              </a:xfrm>
            </p:spPr>
            <p:txBody>
              <a:bodyPr>
                <a:normAutofit fontScale="77500" lnSpcReduction="20000"/>
              </a:bodyPr>
              <a:lstStyle/>
              <a:p>
                <a:r>
                  <a:rPr lang="en-US" sz="2200" dirty="0"/>
                  <a:t>Input </a:t>
                </a:r>
                <a14:m>
                  <m:oMath xmlns:m="http://schemas.openxmlformats.org/officeDocument/2006/math">
                    <m:r>
                      <a:rPr lang="en-US" sz="2200" b="1" i="1" smtClean="0">
                        <a:latin typeface="Cambria Math" panose="02040503050406030204" pitchFamily="18" charset="0"/>
                      </a:rPr>
                      <m:t>𝑿</m:t>
                    </m:r>
                    <m:r>
                      <a:rPr lang="en-US" sz="2200" b="0" i="1" smtClean="0">
                        <a:latin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ℝ</m:t>
                        </m:r>
                      </m:e>
                      <m:sup>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𝐼</m:t>
                            </m:r>
                          </m:e>
                          <m:sub>
                            <m:r>
                              <a:rPr lang="en-US" sz="2200" b="0" i="1" smtClean="0">
                                <a:latin typeface="Cambria Math" panose="02040503050406030204" pitchFamily="18" charset="0"/>
                                <a:ea typeface="Cambria Math" panose="02040503050406030204" pitchFamily="18" charset="0"/>
                              </a:rPr>
                              <m:t>1</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𝐼</m:t>
                            </m:r>
                          </m:e>
                          <m:sub>
                            <m:r>
                              <a:rPr lang="en-US" sz="2200" b="0" i="1" smtClean="0">
                                <a:latin typeface="Cambria Math" panose="02040503050406030204" pitchFamily="18" charset="0"/>
                                <a:ea typeface="Cambria Math" panose="02040503050406030204" pitchFamily="18" charset="0"/>
                              </a:rPr>
                              <m:t>𝐷</m:t>
                            </m:r>
                          </m:sub>
                        </m:sSub>
                      </m:sup>
                    </m:sSup>
                  </m:oMath>
                </a14:m>
                <a:endParaRPr lang="en-US" sz="2200" dirty="0"/>
              </a:p>
              <a:p>
                <a:r>
                  <a:rPr lang="en-US" sz="2200" dirty="0"/>
                  <a:t>CP decomposed hidden layer weights</a:t>
                </a:r>
              </a:p>
              <a:p>
                <a:pPr lvl="1"/>
                <a14:m>
                  <m:oMath xmlns:m="http://schemas.openxmlformats.org/officeDocument/2006/math">
                    <m:r>
                      <m:rPr>
                        <m:sty m:val="p"/>
                      </m:rPr>
                      <a:rPr lang="en-US" sz="1900" b="0" i="0" smtClean="0">
                        <a:latin typeface="Cambria Math" panose="02040503050406030204" pitchFamily="18" charset="0"/>
                      </a:rPr>
                      <m:t>vec</m:t>
                    </m:r>
                    <m:d>
                      <m:dPr>
                        <m:ctrlPr>
                          <a:rPr lang="en-US" sz="1900" b="0" i="1" smtClean="0">
                            <a:latin typeface="Cambria Math" panose="02040503050406030204" pitchFamily="18" charset="0"/>
                          </a:rPr>
                        </m:ctrlPr>
                      </m:dPr>
                      <m:e>
                        <m:sSup>
                          <m:sSupPr>
                            <m:ctrlPr>
                              <a:rPr lang="en-US" sz="1900" b="0" i="1" smtClean="0">
                                <a:latin typeface="Cambria Math" panose="02040503050406030204" pitchFamily="18" charset="0"/>
                              </a:rPr>
                            </m:ctrlPr>
                          </m:sSupPr>
                          <m:e>
                            <m:r>
                              <a:rPr lang="en-US" sz="1900" b="1" i="1" smtClean="0">
                                <a:latin typeface="Cambria Math" panose="02040503050406030204" pitchFamily="18" charset="0"/>
                              </a:rPr>
                              <m:t>𝑾</m:t>
                            </m:r>
                          </m:e>
                          <m:sup>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𝑞</m:t>
                                </m:r>
                              </m:e>
                            </m:d>
                          </m:sup>
                        </m:sSup>
                      </m:e>
                    </m:d>
                    <m:r>
                      <a:rPr lang="en-US" sz="1900" b="0" i="1" smtClean="0">
                        <a:latin typeface="Cambria Math" panose="02040503050406030204" pitchFamily="18" charset="0"/>
                      </a:rPr>
                      <m:t>=</m:t>
                    </m:r>
                    <m:d>
                      <m:dPr>
                        <m:ctrlPr>
                          <a:rPr lang="en-US" sz="1900" b="0" i="1" smtClean="0">
                            <a:latin typeface="Cambria Math" panose="02040503050406030204" pitchFamily="18" charset="0"/>
                          </a:rPr>
                        </m:ctrlPr>
                      </m:dPr>
                      <m:e>
                        <m:sSubSup>
                          <m:sSubSupPr>
                            <m:ctrlPr>
                              <a:rPr lang="en-US" sz="1900" b="0" i="1" smtClean="0">
                                <a:latin typeface="Cambria Math" panose="02040503050406030204" pitchFamily="18" charset="0"/>
                              </a:rPr>
                            </m:ctrlPr>
                          </m:sSubSupPr>
                          <m:e>
                            <m:r>
                              <a:rPr lang="en-US" sz="1900" b="1" i="1" smtClean="0">
                                <a:latin typeface="Cambria Math" panose="02040503050406030204" pitchFamily="18" charset="0"/>
                              </a:rPr>
                              <m:t>𝑾</m:t>
                            </m:r>
                          </m:e>
                          <m:sub>
                            <m:r>
                              <a:rPr lang="en-US" sz="1900" b="0" i="1" smtClean="0">
                                <a:latin typeface="Cambria Math" panose="02040503050406030204" pitchFamily="18" charset="0"/>
                              </a:rPr>
                              <m:t>𝐷</m:t>
                            </m:r>
                          </m:sub>
                          <m:sup>
                            <m:d>
                              <m:dPr>
                                <m:ctrlPr>
                                  <a:rPr lang="en-US" sz="1900" b="0" i="1" smtClean="0">
                                    <a:latin typeface="Cambria Math" panose="02040503050406030204" pitchFamily="18" charset="0"/>
                                  </a:rPr>
                                </m:ctrlPr>
                              </m:dPr>
                              <m:e>
                                <m:r>
                                  <a:rPr lang="en-US" sz="1900" b="0" i="1" smtClean="0">
                                    <a:latin typeface="Cambria Math" panose="02040503050406030204" pitchFamily="18" charset="0"/>
                                  </a:rPr>
                                  <m:t>𝑞</m:t>
                                </m:r>
                              </m:e>
                            </m:d>
                          </m:sup>
                        </m:sSubSup>
                        <m:r>
                          <a:rPr lang="en-US" sz="1900" b="0" i="1" smtClean="0">
                            <a:latin typeface="Cambria Math" panose="02040503050406030204" pitchFamily="18" charset="0"/>
                          </a:rPr>
                          <m:t>⊙…⊙</m:t>
                        </m:r>
                        <m:sSubSup>
                          <m:sSubSupPr>
                            <m:ctrlPr>
                              <a:rPr lang="en-US" sz="1900" i="1">
                                <a:latin typeface="Cambria Math" panose="02040503050406030204" pitchFamily="18" charset="0"/>
                              </a:rPr>
                            </m:ctrlPr>
                          </m:sSubSupPr>
                          <m:e>
                            <m:r>
                              <a:rPr lang="en-US" sz="1900" b="1" i="1">
                                <a:latin typeface="Cambria Math" panose="02040503050406030204" pitchFamily="18" charset="0"/>
                              </a:rPr>
                              <m:t>𝑾</m:t>
                            </m:r>
                          </m:e>
                          <m:sub>
                            <m:r>
                              <a:rPr lang="en-US" sz="1900" b="0" i="1" smtClean="0">
                                <a:latin typeface="Cambria Math" panose="02040503050406030204" pitchFamily="18" charset="0"/>
                              </a:rPr>
                              <m:t>1</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e>
                    </m:d>
                    <m:sSub>
                      <m:sSubPr>
                        <m:ctrlPr>
                          <a:rPr lang="en-US" sz="1900" b="0" i="1" smtClean="0">
                            <a:latin typeface="Cambria Math" panose="02040503050406030204" pitchFamily="18" charset="0"/>
                          </a:rPr>
                        </m:ctrlPr>
                      </m:sSubPr>
                      <m:e>
                        <m:r>
                          <a:rPr lang="en-US" sz="1900" b="1" i="1" smtClean="0">
                            <a:latin typeface="Cambria Math" panose="02040503050406030204" pitchFamily="18" charset="0"/>
                          </a:rPr>
                          <m:t>𝟏</m:t>
                        </m:r>
                      </m:e>
                      <m:sub>
                        <m:r>
                          <a:rPr lang="en-US" sz="1900" b="0" i="1" smtClean="0">
                            <a:latin typeface="Cambria Math" panose="02040503050406030204" pitchFamily="18" charset="0"/>
                          </a:rPr>
                          <m:t>𝑅</m:t>
                        </m:r>
                      </m:sub>
                    </m:sSub>
                  </m:oMath>
                </a14:m>
                <a:endParaRPr lang="en-US" sz="1900" dirty="0"/>
              </a:p>
              <a:p>
                <a:r>
                  <a:rPr lang="en-US" sz="2400" dirty="0"/>
                  <a:t>Hidden representation</a:t>
                </a:r>
              </a:p>
              <a:p>
                <a:pPr lvl="1"/>
                <a14:m>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𝑢</m:t>
                        </m:r>
                      </m:e>
                      <m:sub>
                        <m:r>
                          <a:rPr lang="en-US" sz="1900" i="1">
                            <a:latin typeface="Cambria Math" panose="02040503050406030204" pitchFamily="18" charset="0"/>
                          </a:rPr>
                          <m:t>𝑞</m:t>
                        </m:r>
                      </m:sub>
                    </m:sSub>
                    <m:r>
                      <a:rPr lang="en-US" sz="1900" i="1">
                        <a:latin typeface="Cambria Math" panose="02040503050406030204" pitchFamily="18" charset="0"/>
                      </a:rPr>
                      <m:t>=</m:t>
                    </m:r>
                    <m:r>
                      <a:rPr lang="en-US" sz="1900" i="1">
                        <a:latin typeface="Cambria Math" panose="02040503050406030204" pitchFamily="18" charset="0"/>
                      </a:rPr>
                      <m:t>𝑔</m:t>
                    </m:r>
                    <m:d>
                      <m:dPr>
                        <m:ctrlPr>
                          <a:rPr lang="en-US" sz="1900" i="1">
                            <a:latin typeface="Cambria Math" panose="02040503050406030204" pitchFamily="18" charset="0"/>
                          </a:rPr>
                        </m:ctrlPr>
                      </m:dPr>
                      <m:e>
                        <m:d>
                          <m:dPr>
                            <m:begChr m:val="⟨"/>
                            <m:endChr m:val="⟩"/>
                            <m:ctrlPr>
                              <a:rPr lang="en-US" sz="1900" i="1">
                                <a:latin typeface="Cambria Math" panose="02040503050406030204" pitchFamily="18" charset="0"/>
                              </a:rPr>
                            </m:ctrlPr>
                          </m:dPr>
                          <m:e>
                            <m:sSup>
                              <m:sSupPr>
                                <m:ctrlPr>
                                  <a:rPr lang="en-US" sz="1900" i="1">
                                    <a:latin typeface="Cambria Math" panose="02040503050406030204" pitchFamily="18" charset="0"/>
                                  </a:rPr>
                                </m:ctrlPr>
                              </m:sSupPr>
                              <m:e>
                                <m:r>
                                  <a:rPr lang="en-US" sz="1900" b="1" i="1">
                                    <a:latin typeface="Cambria Math" panose="02040503050406030204" pitchFamily="18" charset="0"/>
                                  </a:rPr>
                                  <m:t>𝑾</m:t>
                                </m:r>
                              </m:e>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p>
                            <m:r>
                              <a:rPr lang="en-US" sz="1900" i="1">
                                <a:latin typeface="Cambria Math" panose="02040503050406030204" pitchFamily="18" charset="0"/>
                              </a:rPr>
                              <m:t>,</m:t>
                            </m:r>
                            <m:r>
                              <a:rPr lang="en-US" sz="1900" b="1" i="1">
                                <a:latin typeface="Cambria Math" panose="02040503050406030204" pitchFamily="18" charset="0"/>
                              </a:rPr>
                              <m:t>𝑿</m:t>
                            </m:r>
                          </m:e>
                        </m:d>
                      </m:e>
                    </m:d>
                    <m:r>
                      <a:rPr lang="en-US" sz="1900" i="1">
                        <a:latin typeface="Cambria Math" panose="02040503050406030204" pitchFamily="18" charset="0"/>
                      </a:rPr>
                      <m:t>=</m:t>
                    </m:r>
                    <m:r>
                      <m:rPr>
                        <m:sty m:val="p"/>
                      </m:rPr>
                      <a:rPr lang="en-US" sz="1900">
                        <a:latin typeface="Cambria Math" panose="02040503050406030204" pitchFamily="18" charset="0"/>
                      </a:rPr>
                      <m:t>trace</m:t>
                    </m:r>
                    <m:d>
                      <m:dPr>
                        <m:ctrlPr>
                          <a:rPr lang="en-US" sz="1900" i="1">
                            <a:latin typeface="Cambria Math" panose="02040503050406030204" pitchFamily="18" charset="0"/>
                          </a:rPr>
                        </m:ctrlPr>
                      </m:dPr>
                      <m:e>
                        <m:r>
                          <a:rPr lang="en-US" sz="1900" i="1">
                            <a:latin typeface="Cambria Math" panose="02040503050406030204" pitchFamily="18" charset="0"/>
                          </a:rPr>
                          <m:t>𝑔</m:t>
                        </m:r>
                        <m:d>
                          <m:dPr>
                            <m:ctrlPr>
                              <a:rPr lang="en-US" sz="1900" i="1">
                                <a:latin typeface="Cambria Math" panose="02040503050406030204" pitchFamily="18" charset="0"/>
                              </a:rPr>
                            </m:ctrlPr>
                          </m:dPr>
                          <m:e>
                            <m:sSup>
                              <m:sSupPr>
                                <m:ctrlPr>
                                  <a:rPr lang="en-US" sz="1900" i="1">
                                    <a:latin typeface="Cambria Math" panose="02040503050406030204" pitchFamily="18" charset="0"/>
                                  </a:rPr>
                                </m:ctrlPr>
                              </m:sSupPr>
                              <m:e>
                                <m:d>
                                  <m:dPr>
                                    <m:ctrlPr>
                                      <a:rPr lang="en-US" sz="1900" i="1">
                                        <a:latin typeface="Cambria Math" panose="02040503050406030204" pitchFamily="18" charset="0"/>
                                      </a:rPr>
                                    </m:ctrlPr>
                                  </m:dPr>
                                  <m:e>
                                    <m:sSubSup>
                                      <m:sSubSupPr>
                                        <m:ctrlPr>
                                          <a:rPr lang="en-US" sz="1900" i="1">
                                            <a:latin typeface="Cambria Math" panose="02040503050406030204" pitchFamily="18" charset="0"/>
                                          </a:rPr>
                                        </m:ctrlPr>
                                      </m:sSubSupPr>
                                      <m:e>
                                        <m:r>
                                          <a:rPr lang="en-US" sz="1900" b="1" i="1">
                                            <a:latin typeface="Cambria Math" panose="02040503050406030204" pitchFamily="18" charset="0"/>
                                          </a:rPr>
                                          <m:t>𝑾</m:t>
                                        </m:r>
                                      </m:e>
                                      <m:sub>
                                        <m:r>
                                          <a:rPr lang="en-US" sz="1900" i="1">
                                            <a:latin typeface="Cambria Math" panose="02040503050406030204" pitchFamily="18" charset="0"/>
                                          </a:rPr>
                                          <m:t>𝑙</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e>
                                </m:d>
                              </m:e>
                              <m:sup>
                                <m:r>
                                  <a:rPr lang="en-US" sz="1900" i="1">
                                    <a:latin typeface="Cambria Math" panose="02040503050406030204" pitchFamily="18" charset="0"/>
                                  </a:rPr>
                                  <m:t>𝑇</m:t>
                                </m:r>
                              </m:sup>
                            </m:sSup>
                            <m:sSubSup>
                              <m:sSubSupPr>
                                <m:ctrlPr>
                                  <a:rPr lang="en-US" sz="1900" i="1">
                                    <a:latin typeface="Cambria Math" panose="02040503050406030204" pitchFamily="18" charset="0"/>
                                  </a:rPr>
                                </m:ctrlPr>
                              </m:sSubSupPr>
                              <m:e>
                                <m:r>
                                  <a:rPr lang="en-US" sz="1900" b="1" i="1">
                                    <a:latin typeface="Cambria Math" panose="02040503050406030204" pitchFamily="18" charset="0"/>
                                  </a:rPr>
                                  <m:t>𝝉</m:t>
                                </m:r>
                              </m:e>
                              <m:sub>
                                <m:r>
                                  <a:rPr lang="en-US" sz="1900" i="1">
                                    <a:latin typeface="Cambria Math" panose="02040503050406030204" pitchFamily="18" charset="0"/>
                                  </a:rPr>
                                  <m:t>≠</m:t>
                                </m:r>
                                <m:r>
                                  <a:rPr lang="en-US" sz="1900" i="1">
                                    <a:latin typeface="Cambria Math" panose="02040503050406030204" pitchFamily="18" charset="0"/>
                                  </a:rPr>
                                  <m:t>𝑙</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e>
                        </m:d>
                      </m:e>
                    </m:d>
                  </m:oMath>
                </a14:m>
                <a:endParaRPr lang="en-US" sz="1900" dirty="0"/>
              </a:p>
              <a:p>
                <a:pPr lvl="1"/>
                <a14:m>
                  <m:oMath xmlns:m="http://schemas.openxmlformats.org/officeDocument/2006/math">
                    <m:sSubSup>
                      <m:sSubSupPr>
                        <m:ctrlPr>
                          <a:rPr lang="en-US" sz="1900" i="1">
                            <a:latin typeface="Cambria Math" panose="02040503050406030204" pitchFamily="18" charset="0"/>
                          </a:rPr>
                        </m:ctrlPr>
                      </m:sSubSupPr>
                      <m:e>
                        <m:r>
                          <a:rPr lang="en-US" sz="1900" b="1" i="1">
                            <a:latin typeface="Cambria Math" panose="02040503050406030204" pitchFamily="18" charset="0"/>
                          </a:rPr>
                          <m:t>𝝉</m:t>
                        </m:r>
                      </m:e>
                      <m:sub>
                        <m:r>
                          <a:rPr lang="en-US" sz="1900" i="1">
                            <a:latin typeface="Cambria Math" panose="02040503050406030204" pitchFamily="18" charset="0"/>
                          </a:rPr>
                          <m:t>≠</m:t>
                        </m:r>
                        <m:r>
                          <a:rPr lang="en-US" sz="1900" i="1">
                            <a:latin typeface="Cambria Math" panose="02040503050406030204" pitchFamily="18" charset="0"/>
                          </a:rPr>
                          <m:t>𝑙</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1" i="1">
                            <a:latin typeface="Cambria Math" panose="02040503050406030204" pitchFamily="18" charset="0"/>
                          </a:rPr>
                          <m:t>𝑿</m:t>
                        </m:r>
                      </m:e>
                      <m:sub>
                        <m:d>
                          <m:dPr>
                            <m:ctrlPr>
                              <a:rPr lang="en-US" sz="1900" i="1">
                                <a:latin typeface="Cambria Math" panose="02040503050406030204" pitchFamily="18" charset="0"/>
                              </a:rPr>
                            </m:ctrlPr>
                          </m:dPr>
                          <m:e>
                            <m:r>
                              <a:rPr lang="en-US" sz="1900" i="1">
                                <a:latin typeface="Cambria Math" panose="02040503050406030204" pitchFamily="18" charset="0"/>
                              </a:rPr>
                              <m:t>𝑙</m:t>
                            </m:r>
                          </m:e>
                        </m:d>
                      </m:sub>
                    </m:sSub>
                    <m:d>
                      <m:dPr>
                        <m:ctrlPr>
                          <a:rPr lang="en-US" sz="1900" i="1">
                            <a:latin typeface="Cambria Math" panose="02040503050406030204" pitchFamily="18" charset="0"/>
                          </a:rPr>
                        </m:ctrlPr>
                      </m:dPr>
                      <m:e>
                        <m:sSubSup>
                          <m:sSubSupPr>
                            <m:ctrlPr>
                              <a:rPr lang="en-US" sz="1900" i="1">
                                <a:latin typeface="Cambria Math" panose="02040503050406030204" pitchFamily="18" charset="0"/>
                              </a:rPr>
                            </m:ctrlPr>
                          </m:sSubSupPr>
                          <m:e>
                            <m:r>
                              <a:rPr lang="en-US" sz="1900" b="1" i="1">
                                <a:latin typeface="Cambria Math" panose="02040503050406030204" pitchFamily="18" charset="0"/>
                              </a:rPr>
                              <m:t>𝑾</m:t>
                            </m:r>
                          </m:e>
                          <m:sub>
                            <m:r>
                              <a:rPr lang="en-US" sz="1900" i="1">
                                <a:latin typeface="Cambria Math" panose="02040503050406030204" pitchFamily="18" charset="0"/>
                              </a:rPr>
                              <m:t>𝐷</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r>
                          <a:rPr lang="en-US" sz="1900" i="1">
                            <a:latin typeface="Cambria Math" panose="02040503050406030204" pitchFamily="18" charset="0"/>
                          </a:rPr>
                          <m:t>⊙…⊙</m:t>
                        </m:r>
                        <m:sSubSup>
                          <m:sSubSupPr>
                            <m:ctrlPr>
                              <a:rPr lang="en-US" sz="1900" i="1">
                                <a:latin typeface="Cambria Math" panose="02040503050406030204" pitchFamily="18" charset="0"/>
                              </a:rPr>
                            </m:ctrlPr>
                          </m:sSubSupPr>
                          <m:e>
                            <m:r>
                              <a:rPr lang="en-US" sz="1900" b="1" i="1">
                                <a:latin typeface="Cambria Math" panose="02040503050406030204" pitchFamily="18" charset="0"/>
                              </a:rPr>
                              <m:t>𝑾</m:t>
                            </m:r>
                          </m:e>
                          <m:sub>
                            <m:r>
                              <a:rPr lang="en-US" sz="1900" i="1">
                                <a:latin typeface="Cambria Math" panose="02040503050406030204" pitchFamily="18" charset="0"/>
                              </a:rPr>
                              <m:t>𝑙</m:t>
                            </m:r>
                            <m:r>
                              <a:rPr lang="en-US" sz="1900" i="1">
                                <a:latin typeface="Cambria Math" panose="02040503050406030204" pitchFamily="18" charset="0"/>
                              </a:rPr>
                              <m:t>+1</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r>
                          <a:rPr lang="en-US" sz="1900" i="1">
                            <a:latin typeface="Cambria Math" panose="02040503050406030204" pitchFamily="18" charset="0"/>
                          </a:rPr>
                          <m:t>⊙</m:t>
                        </m:r>
                        <m:sSubSup>
                          <m:sSubSupPr>
                            <m:ctrlPr>
                              <a:rPr lang="en-US" sz="1900" i="1">
                                <a:latin typeface="Cambria Math" panose="02040503050406030204" pitchFamily="18" charset="0"/>
                              </a:rPr>
                            </m:ctrlPr>
                          </m:sSubSupPr>
                          <m:e>
                            <m:r>
                              <a:rPr lang="en-US" sz="1900" b="1" i="1">
                                <a:latin typeface="Cambria Math" panose="02040503050406030204" pitchFamily="18" charset="0"/>
                              </a:rPr>
                              <m:t>𝑾</m:t>
                            </m:r>
                          </m:e>
                          <m:sub>
                            <m:r>
                              <a:rPr lang="en-US" sz="1900" i="1">
                                <a:latin typeface="Cambria Math" panose="02040503050406030204" pitchFamily="18" charset="0"/>
                              </a:rPr>
                              <m:t>𝑙</m:t>
                            </m:r>
                            <m:r>
                              <a:rPr lang="en-US" sz="1900" i="1">
                                <a:latin typeface="Cambria Math" panose="02040503050406030204" pitchFamily="18" charset="0"/>
                              </a:rPr>
                              <m:t>−1</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r>
                          <a:rPr lang="en-US" sz="1900" i="1">
                            <a:latin typeface="Cambria Math" panose="02040503050406030204" pitchFamily="18" charset="0"/>
                          </a:rPr>
                          <m:t>⊙…⊙</m:t>
                        </m:r>
                        <m:sSubSup>
                          <m:sSubSupPr>
                            <m:ctrlPr>
                              <a:rPr lang="en-US" sz="1900" i="1">
                                <a:latin typeface="Cambria Math" panose="02040503050406030204" pitchFamily="18" charset="0"/>
                              </a:rPr>
                            </m:ctrlPr>
                          </m:sSubSupPr>
                          <m:e>
                            <m:r>
                              <a:rPr lang="en-US" sz="1900" b="1" i="1">
                                <a:latin typeface="Cambria Math" panose="02040503050406030204" pitchFamily="18" charset="0"/>
                              </a:rPr>
                              <m:t>𝑾</m:t>
                            </m:r>
                          </m:e>
                          <m:sub>
                            <m:r>
                              <a:rPr lang="en-US" sz="1900" i="1">
                                <a:latin typeface="Cambria Math" panose="02040503050406030204" pitchFamily="18" charset="0"/>
                              </a:rPr>
                              <m:t>1</m:t>
                            </m:r>
                          </m:sub>
                          <m:sup>
                            <m:d>
                              <m:dPr>
                                <m:ctrlPr>
                                  <a:rPr lang="en-US" sz="1900" i="1">
                                    <a:latin typeface="Cambria Math" panose="02040503050406030204" pitchFamily="18" charset="0"/>
                                  </a:rPr>
                                </m:ctrlPr>
                              </m:dPr>
                              <m:e>
                                <m:r>
                                  <a:rPr lang="en-US" sz="1900" i="1">
                                    <a:latin typeface="Cambria Math" panose="02040503050406030204" pitchFamily="18" charset="0"/>
                                  </a:rPr>
                                  <m:t>𝑞</m:t>
                                </m:r>
                              </m:e>
                            </m:d>
                          </m:sup>
                        </m:sSubSup>
                      </m:e>
                    </m:d>
                  </m:oMath>
                </a14:m>
                <a:endParaRPr lang="en-US" sz="2000" dirty="0"/>
              </a:p>
              <a:p>
                <a:pPr marL="0" indent="0">
                  <a:buNone/>
                </a:pPr>
                <a:endParaRPr lang="en-US" sz="2000" dirty="0"/>
              </a:p>
            </p:txBody>
          </p:sp>
        </mc:Choice>
        <mc:Fallback>
          <p:sp>
            <p:nvSpPr>
              <p:cNvPr id="3" name="Content Placeholder 2">
                <a:extLst>
                  <a:ext uri="{FF2B5EF4-FFF2-40B4-BE49-F238E27FC236}">
                    <a16:creationId xmlns:a16="http://schemas.microsoft.com/office/drawing/2014/main" id="{E2D485AF-620C-FA46-AA97-945FB6762410}"/>
                  </a:ext>
                </a:extLst>
              </p:cNvPr>
              <p:cNvSpPr>
                <a:spLocks noGrp="1" noRot="1" noChangeAspect="1" noMove="1" noResize="1" noEditPoints="1" noAdjustHandles="1" noChangeArrowheads="1" noChangeShapeType="1" noTextEdit="1"/>
              </p:cNvSpPr>
              <p:nvPr>
                <p:ph idx="1"/>
              </p:nvPr>
            </p:nvSpPr>
            <p:spPr>
              <a:xfrm>
                <a:off x="505609" y="3915784"/>
                <a:ext cx="11105198" cy="2942216"/>
              </a:xfrm>
              <a:blipFill>
                <a:blip r:embed="rId3"/>
                <a:stretch>
                  <a:fillRect l="-229" t="-4292"/>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C95D98BA-9379-C741-AF60-7BF8F6FC32FA}"/>
              </a:ext>
            </a:extLst>
          </p:cNvPr>
          <p:cNvPicPr>
            <a:picLocks noChangeAspect="1"/>
          </p:cNvPicPr>
          <p:nvPr/>
        </p:nvPicPr>
        <p:blipFill>
          <a:blip r:embed="rId4"/>
          <a:stretch>
            <a:fillRect/>
          </a:stretch>
        </p:blipFill>
        <p:spPr>
          <a:xfrm>
            <a:off x="581192" y="1805447"/>
            <a:ext cx="6647947" cy="2110337"/>
          </a:xfrm>
          <a:prstGeom prst="rect">
            <a:avLst/>
          </a:prstGeom>
        </p:spPr>
      </p:pic>
      <p:pic>
        <p:nvPicPr>
          <p:cNvPr id="6" name="Picture 5">
            <a:extLst>
              <a:ext uri="{FF2B5EF4-FFF2-40B4-BE49-F238E27FC236}">
                <a16:creationId xmlns:a16="http://schemas.microsoft.com/office/drawing/2014/main" id="{E9C72FC7-E56F-764E-B79B-C0943908D96A}"/>
              </a:ext>
            </a:extLst>
          </p:cNvPr>
          <p:cNvPicPr>
            <a:picLocks noChangeAspect="1"/>
          </p:cNvPicPr>
          <p:nvPr/>
        </p:nvPicPr>
        <p:blipFill>
          <a:blip r:embed="rId5"/>
          <a:stretch>
            <a:fillRect/>
          </a:stretch>
        </p:blipFill>
        <p:spPr>
          <a:xfrm>
            <a:off x="7985714" y="1869499"/>
            <a:ext cx="3625093" cy="4013018"/>
          </a:xfrm>
          <a:prstGeom prst="rect">
            <a:avLst/>
          </a:prstGeom>
        </p:spPr>
      </p:pic>
    </p:spTree>
    <p:extLst>
      <p:ext uri="{BB962C8B-B14F-4D97-AF65-F5344CB8AC3E}">
        <p14:creationId xmlns:p14="http://schemas.microsoft.com/office/powerpoint/2010/main" val="253997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Rank-R tensor-based learning machine</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a:xfrm>
            <a:off x="581192" y="4297588"/>
            <a:ext cx="11029615" cy="1409530"/>
          </a:xfrm>
        </p:spPr>
        <p:txBody>
          <a:bodyPr>
            <a:normAutofit/>
          </a:bodyPr>
          <a:lstStyle/>
          <a:p>
            <a:r>
              <a:rPr lang="en-US" sz="2400" dirty="0"/>
              <a:t>Output</a:t>
            </a:r>
          </a:p>
          <a:p>
            <a:pPr lvl="1"/>
            <a:r>
              <a:rPr lang="en-US" sz="2000" dirty="0"/>
              <a:t>The same as a fully connected feed forward neural network</a:t>
            </a:r>
          </a:p>
          <a:p>
            <a:pPr marL="0" indent="0">
              <a:buNone/>
            </a:pPr>
            <a:endParaRPr lang="en-US" sz="2000" dirty="0"/>
          </a:p>
        </p:txBody>
      </p:sp>
      <p:pic>
        <p:nvPicPr>
          <p:cNvPr id="5" name="Picture 4">
            <a:extLst>
              <a:ext uri="{FF2B5EF4-FFF2-40B4-BE49-F238E27FC236}">
                <a16:creationId xmlns:a16="http://schemas.microsoft.com/office/drawing/2014/main" id="{C95D98BA-9379-C741-AF60-7BF8F6FC32FA}"/>
              </a:ext>
            </a:extLst>
          </p:cNvPr>
          <p:cNvPicPr>
            <a:picLocks noChangeAspect="1"/>
          </p:cNvPicPr>
          <p:nvPr/>
        </p:nvPicPr>
        <p:blipFill>
          <a:blip r:embed="rId2"/>
          <a:stretch>
            <a:fillRect/>
          </a:stretch>
        </p:blipFill>
        <p:spPr>
          <a:xfrm>
            <a:off x="581192" y="1909384"/>
            <a:ext cx="7147037" cy="2401813"/>
          </a:xfrm>
          <a:prstGeom prst="rect">
            <a:avLst/>
          </a:prstGeom>
        </p:spPr>
      </p:pic>
      <p:sp>
        <p:nvSpPr>
          <p:cNvPr id="4" name="TextBox 3">
            <a:extLst>
              <a:ext uri="{FF2B5EF4-FFF2-40B4-BE49-F238E27FC236}">
                <a16:creationId xmlns:a16="http://schemas.microsoft.com/office/drawing/2014/main" id="{2473B7C3-BD00-BB40-9762-A9F4B717A537}"/>
              </a:ext>
            </a:extLst>
          </p:cNvPr>
          <p:cNvSpPr txBox="1"/>
          <p:nvPr/>
        </p:nvSpPr>
        <p:spPr>
          <a:xfrm>
            <a:off x="176544" y="5405463"/>
            <a:ext cx="7956331" cy="954107"/>
          </a:xfrm>
          <a:prstGeom prst="rect">
            <a:avLst/>
          </a:prstGeom>
          <a:noFill/>
        </p:spPr>
        <p:txBody>
          <a:bodyPr wrap="square" rtlCol="0">
            <a:spAutoFit/>
          </a:bodyPr>
          <a:lstStyle/>
          <a:p>
            <a:pPr algn="ctr"/>
            <a:r>
              <a:rPr lang="en-US" sz="2800" i="1" dirty="0">
                <a:solidFill>
                  <a:srgbClr val="C00000"/>
                </a:solidFill>
              </a:rPr>
              <a:t>No vectorization – Significant reduction of trainable parameters</a:t>
            </a:r>
          </a:p>
        </p:txBody>
      </p:sp>
      <p:pic>
        <p:nvPicPr>
          <p:cNvPr id="6" name="Picture 5">
            <a:extLst>
              <a:ext uri="{FF2B5EF4-FFF2-40B4-BE49-F238E27FC236}">
                <a16:creationId xmlns:a16="http://schemas.microsoft.com/office/drawing/2014/main" id="{B724990C-9F5A-B946-9EB2-A8B5356BEB5B}"/>
              </a:ext>
            </a:extLst>
          </p:cNvPr>
          <p:cNvPicPr>
            <a:picLocks noChangeAspect="1"/>
          </p:cNvPicPr>
          <p:nvPr/>
        </p:nvPicPr>
        <p:blipFill>
          <a:blip r:embed="rId3"/>
          <a:stretch>
            <a:fillRect/>
          </a:stretch>
        </p:blipFill>
        <p:spPr>
          <a:xfrm>
            <a:off x="7985714" y="1869499"/>
            <a:ext cx="3625093" cy="4013018"/>
          </a:xfrm>
          <a:prstGeom prst="rect">
            <a:avLst/>
          </a:prstGeom>
        </p:spPr>
      </p:pic>
    </p:spTree>
    <p:extLst>
      <p:ext uri="{BB962C8B-B14F-4D97-AF65-F5344CB8AC3E}">
        <p14:creationId xmlns:p14="http://schemas.microsoft.com/office/powerpoint/2010/main" val="328135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p:txBody>
          <a:bodyPr>
            <a:normAutofit/>
          </a:bodyPr>
          <a:lstStyle/>
          <a:p>
            <a:r>
              <a:rPr lang="en-US" sz="2400" dirty="0">
                <a:solidFill>
                  <a:schemeClr val="bg1">
                    <a:lumMod val="75000"/>
                  </a:schemeClr>
                </a:solidFill>
              </a:rPr>
              <a:t>Motivation</a:t>
            </a:r>
          </a:p>
          <a:p>
            <a:r>
              <a:rPr lang="en-US" sz="2400" dirty="0">
                <a:solidFill>
                  <a:schemeClr val="bg1">
                    <a:lumMod val="75000"/>
                  </a:schemeClr>
                </a:solidFill>
              </a:rPr>
              <a:t>Rank-R tensor-based learning machine</a:t>
            </a:r>
          </a:p>
          <a:p>
            <a:r>
              <a:rPr lang="en-US" sz="2400" dirty="0"/>
              <a:t>Hyperspectral data classification</a:t>
            </a:r>
          </a:p>
          <a:p>
            <a:r>
              <a:rPr lang="en-US" sz="2400" dirty="0">
                <a:solidFill>
                  <a:schemeClr val="bg1">
                    <a:lumMod val="75000"/>
                  </a:schemeClr>
                </a:solidFill>
              </a:rPr>
              <a:t>Conclusions</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54744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5969-B1CE-EE43-A1CF-F0D326AADFCF}"/>
              </a:ext>
            </a:extLst>
          </p:cNvPr>
          <p:cNvSpPr>
            <a:spLocks noGrp="1"/>
          </p:cNvSpPr>
          <p:nvPr>
            <p:ph type="title"/>
          </p:nvPr>
        </p:nvSpPr>
        <p:spPr/>
        <p:txBody>
          <a:bodyPr/>
          <a:lstStyle/>
          <a:p>
            <a:r>
              <a:rPr lang="en-US" dirty="0"/>
              <a:t>Hyperspectral data classification</a:t>
            </a:r>
          </a:p>
        </p:txBody>
      </p:sp>
      <p:sp>
        <p:nvSpPr>
          <p:cNvPr id="3" name="Content Placeholder 2">
            <a:extLst>
              <a:ext uri="{FF2B5EF4-FFF2-40B4-BE49-F238E27FC236}">
                <a16:creationId xmlns:a16="http://schemas.microsoft.com/office/drawing/2014/main" id="{E2D485AF-620C-FA46-AA97-945FB6762410}"/>
              </a:ext>
            </a:extLst>
          </p:cNvPr>
          <p:cNvSpPr>
            <a:spLocks noGrp="1"/>
          </p:cNvSpPr>
          <p:nvPr>
            <p:ph idx="1"/>
          </p:nvPr>
        </p:nvSpPr>
        <p:spPr>
          <a:xfrm>
            <a:off x="581192" y="2253098"/>
            <a:ext cx="11029615" cy="3018780"/>
          </a:xfrm>
        </p:spPr>
        <p:txBody>
          <a:bodyPr>
            <a:normAutofit/>
          </a:bodyPr>
          <a:lstStyle/>
          <a:p>
            <a:r>
              <a:rPr lang="en-US" sz="2400" dirty="0"/>
              <a:t>Dataset description and preparation</a:t>
            </a:r>
          </a:p>
          <a:p>
            <a:pPr lvl="1"/>
            <a:r>
              <a:rPr lang="el-GR" sz="2200" dirty="0"/>
              <a:t>Τ</a:t>
            </a:r>
            <a:r>
              <a:rPr lang="en-US" sz="2200" dirty="0"/>
              <a:t>wo widely known and public available AVIRIS sensor hyperspectral datasets were used: </a:t>
            </a:r>
          </a:p>
          <a:p>
            <a:pPr lvl="2"/>
            <a:r>
              <a:rPr lang="en-US" sz="2000" dirty="0"/>
              <a:t>Indian Pines [224 spectral bands, </a:t>
            </a:r>
            <a:br>
              <a:rPr lang="en-US" sz="2000" dirty="0"/>
            </a:br>
            <a:r>
              <a:rPr lang="en-US" sz="2000" dirty="0"/>
              <a:t>10086 labeled pixels in 16 classes]</a:t>
            </a:r>
          </a:p>
          <a:p>
            <a:pPr lvl="2"/>
            <a:r>
              <a:rPr lang="en-US" sz="2000" dirty="0"/>
              <a:t>Salinas [224 spectral bands, </a:t>
            </a:r>
            <a:br>
              <a:rPr lang="en-US" sz="2000" dirty="0"/>
            </a:br>
            <a:r>
              <a:rPr lang="en-US" sz="2000" dirty="0"/>
              <a:t>53370 labeled pixels in 16 classes]</a:t>
            </a:r>
            <a:endParaRPr lang="en-US" sz="1800" dirty="0"/>
          </a:p>
          <a:p>
            <a:pPr marL="0" indent="0">
              <a:buNone/>
            </a:pPr>
            <a:endParaRPr lang="en-US" sz="2400" dirty="0"/>
          </a:p>
          <a:p>
            <a:endParaRPr lang="en-US" sz="2400" dirty="0"/>
          </a:p>
        </p:txBody>
      </p:sp>
      <p:pic>
        <p:nvPicPr>
          <p:cNvPr id="5" name="Picture 4">
            <a:extLst>
              <a:ext uri="{FF2B5EF4-FFF2-40B4-BE49-F238E27FC236}">
                <a16:creationId xmlns:a16="http://schemas.microsoft.com/office/drawing/2014/main" id="{EA905A90-6D94-C54E-85B0-B10DE0D298CB}"/>
              </a:ext>
            </a:extLst>
          </p:cNvPr>
          <p:cNvPicPr>
            <a:picLocks noChangeAspect="1"/>
          </p:cNvPicPr>
          <p:nvPr/>
        </p:nvPicPr>
        <p:blipFill>
          <a:blip r:embed="rId3"/>
          <a:stretch>
            <a:fillRect/>
          </a:stretch>
        </p:blipFill>
        <p:spPr>
          <a:xfrm>
            <a:off x="6747507" y="3061934"/>
            <a:ext cx="3708926" cy="3327349"/>
          </a:xfrm>
          <a:prstGeom prst="rect">
            <a:avLst/>
          </a:prstGeom>
        </p:spPr>
      </p:pic>
    </p:spTree>
    <p:extLst>
      <p:ext uri="{BB962C8B-B14F-4D97-AF65-F5344CB8AC3E}">
        <p14:creationId xmlns:p14="http://schemas.microsoft.com/office/powerpoint/2010/main" val="378345543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{8E9E6DD6-F658-6A4D-A891-B89AE5F41503}tf10001123</Template>
  <TotalTime>1583</TotalTime>
  <Words>606</Words>
  <Application>Microsoft Macintosh PowerPoint</Application>
  <PresentationFormat>Widescreen</PresentationFormat>
  <Paragraphs>106</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 Math</vt:lpstr>
      <vt:lpstr>Corbel</vt:lpstr>
      <vt:lpstr>Gill Sans MT</vt:lpstr>
      <vt:lpstr>Wingdings</vt:lpstr>
      <vt:lpstr>Wingdings 2</vt:lpstr>
      <vt:lpstr>Dividend</vt:lpstr>
      <vt:lpstr>Hyperspectral image classification with tensor-based Rank-R learning models</vt:lpstr>
      <vt:lpstr>Outline</vt:lpstr>
      <vt:lpstr>Outline</vt:lpstr>
      <vt:lpstr>Motivation</vt:lpstr>
      <vt:lpstr>Outline</vt:lpstr>
      <vt:lpstr>Rank-R tensor-based learning machine</vt:lpstr>
      <vt:lpstr>Rank-R tensor-based learning machine</vt:lpstr>
      <vt:lpstr>Outline</vt:lpstr>
      <vt:lpstr>Hyperspectral data classification</vt:lpstr>
      <vt:lpstr>Hyperspectral data classification</vt:lpstr>
      <vt:lpstr>Outline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Hyperspectral image classification with tensor-based Rank-R learning models</dc:title>
  <dc:creator>Konstantinos Makantasis</dc:creator>
  <cp:lastModifiedBy>Johnny Georgoulas</cp:lastModifiedBy>
  <cp:revision>26</cp:revision>
  <dcterms:created xsi:type="dcterms:W3CDTF">2019-09-12T08:33:13Z</dcterms:created>
  <dcterms:modified xsi:type="dcterms:W3CDTF">2019-09-19T10:23:20Z</dcterms:modified>
</cp:coreProperties>
</file>