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93" r:id="rId3"/>
    <p:sldId id="329" r:id="rId5"/>
    <p:sldId id="300" r:id="rId6"/>
    <p:sldId id="260" r:id="rId7"/>
    <p:sldId id="368" r:id="rId8"/>
    <p:sldId id="388" r:id="rId9"/>
    <p:sldId id="339" r:id="rId10"/>
    <p:sldId id="373" r:id="rId11"/>
    <p:sldId id="372" r:id="rId12"/>
    <p:sldId id="371" r:id="rId13"/>
    <p:sldId id="351" r:id="rId14"/>
    <p:sldId id="352" r:id="rId15"/>
    <p:sldId id="353" r:id="rId16"/>
    <p:sldId id="389" r:id="rId17"/>
    <p:sldId id="369" r:id="rId18"/>
    <p:sldId id="370" r:id="rId19"/>
    <p:sldId id="347" r:id="rId20"/>
    <p:sldId id="357" r:id="rId21"/>
    <p:sldId id="366" r:id="rId22"/>
    <p:sldId id="358" r:id="rId23"/>
    <p:sldId id="359" r:id="rId24"/>
    <p:sldId id="319" r:id="rId25"/>
    <p:sldId id="3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61"/>
    <p:restoredTop sz="68975"/>
  </p:normalViewPr>
  <p:slideViewPr>
    <p:cSldViewPr snapToGrid="0" snapToObjects="1">
      <p:cViewPr varScale="1">
        <p:scale>
          <a:sx n="88" d="100"/>
          <a:sy n="88" d="100"/>
        </p:scale>
        <p:origin x="1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3A728-ECD8-E940-A8AF-0244E4EF4A7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NimbusRomNo9L"/>
              </a:rPr>
              <a:t>Therefore, our graph diffusion generator </a:t>
            </a:r>
            <a:r>
              <a:rPr lang="el-GR" sz="1800" dirty="0">
                <a:effectLst/>
                <a:latin typeface="CMMI7"/>
              </a:rPr>
              <a:t> </a:t>
            </a:r>
            <a:r>
              <a:rPr lang="en-US" sz="1800" dirty="0">
                <a:effectLst/>
                <a:latin typeface="NimbusRomNo9L"/>
              </a:rPr>
              <a:t>comprises two neural networks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separately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to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estimat</a:t>
            </a:r>
            <a:r>
              <a:rPr lang="en-US" altLang="zh-CN" sz="1800" dirty="0">
                <a:effectLst/>
                <a:latin typeface="NimbusRomNo9L"/>
              </a:rPr>
              <a:t>e</a:t>
            </a:r>
            <a:r>
              <a:rPr 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these</a:t>
            </a:r>
            <a:r>
              <a:rPr lang="en-US" sz="1800" dirty="0">
                <a:effectLst/>
                <a:latin typeface="NimbusRomNo9L"/>
              </a:rPr>
              <a:t> two </a:t>
            </a:r>
            <a:r>
              <a:rPr lang="en-US" altLang="zh-CN" sz="1800" dirty="0">
                <a:effectLst/>
                <a:latin typeface="NimbusRomNo9L"/>
              </a:rPr>
              <a:t>values</a:t>
            </a:r>
            <a:r>
              <a:rPr lang="zh-CN" altLang="en-US" sz="4000" dirty="0">
                <a:effectLst/>
                <a:latin typeface="NimbusRomNo9L"/>
              </a:rPr>
              <a:t> </a:t>
            </a:r>
            <a:r>
              <a:rPr lang="en-US" altLang="zh-CN" sz="4000" dirty="0">
                <a:effectLst/>
                <a:latin typeface="NimbusRomNo9L"/>
              </a:rPr>
              <a:t>and</a:t>
            </a:r>
            <a:r>
              <a:rPr lang="zh-CN" altLang="en-US" sz="4000" dirty="0">
                <a:effectLst/>
                <a:latin typeface="NimbusRomNo9L"/>
              </a:rPr>
              <a:t> </a:t>
            </a:r>
            <a:r>
              <a:rPr lang="en-US" altLang="zh-CN" sz="4000" dirty="0">
                <a:effectLst/>
                <a:latin typeface="NimbusRomNo9L"/>
              </a:rPr>
              <a:t>the</a:t>
            </a:r>
            <a:r>
              <a:rPr lang="zh-CN" altLang="en-US" sz="4000" dirty="0">
                <a:effectLst/>
                <a:latin typeface="NimbusRomNo9L"/>
              </a:rPr>
              <a:t> </a:t>
            </a:r>
            <a:r>
              <a:rPr lang="en-US" altLang="zh-CN" sz="4000" dirty="0">
                <a:effectLst/>
                <a:latin typeface="NimbusRomNo9L"/>
              </a:rPr>
              <a:t>objective</a:t>
            </a:r>
            <a:r>
              <a:rPr lang="zh-CN" altLang="en-US" sz="4000" dirty="0">
                <a:effectLst/>
                <a:latin typeface="NimbusRomNo9L"/>
              </a:rPr>
              <a:t> </a:t>
            </a:r>
            <a:r>
              <a:rPr lang="en-US" altLang="zh-CN" sz="4000" dirty="0">
                <a:effectLst/>
                <a:latin typeface="NimbusRomNo9L"/>
              </a:rPr>
              <a:t>function</a:t>
            </a:r>
            <a:r>
              <a:rPr lang="zh-CN" altLang="en-US" sz="4000" dirty="0">
                <a:effectLst/>
                <a:latin typeface="NimbusRomNo9L"/>
              </a:rPr>
              <a:t> </a:t>
            </a:r>
            <a:r>
              <a:rPr lang="en-US" altLang="zh-CN" sz="4000" dirty="0">
                <a:effectLst/>
                <a:latin typeface="NimbusRomNo9L"/>
              </a:rPr>
              <a:t>is</a:t>
            </a:r>
            <a:r>
              <a:rPr lang="zh-CN" altLang="en-US" sz="4000" dirty="0">
                <a:effectLst/>
                <a:latin typeface="NimbusRomNo9L"/>
              </a:rPr>
              <a:t> </a:t>
            </a:r>
            <a:r>
              <a:rPr lang="en-US" altLang="zh-CN" sz="4000" dirty="0">
                <a:effectLst/>
                <a:latin typeface="NimbusRomNo9L"/>
              </a:rPr>
              <a:t>like</a:t>
            </a:r>
            <a:r>
              <a:rPr lang="zh-CN" altLang="en-US" sz="4000" dirty="0">
                <a:effectLst/>
                <a:latin typeface="NimbusRomNo9L"/>
              </a:rPr>
              <a:t> </a:t>
            </a:r>
            <a:r>
              <a:rPr lang="en-US" altLang="zh-CN" sz="4000" dirty="0">
                <a:effectLst/>
                <a:latin typeface="NimbusRomNo9L"/>
              </a:rPr>
              <a:t>this.</a:t>
            </a:r>
            <a:endParaRPr lang="en-US" altLang="zh-CN" sz="40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latin typeface="NimbusRomNo9L"/>
              </a:rPr>
              <a:t>However,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the ground-truth </a:t>
            </a:r>
            <a:r>
              <a:rPr lang="en-US" altLang="zh-CN" sz="1800" dirty="0">
                <a:effectLst/>
                <a:latin typeface="NimbusRomNo9L"/>
              </a:rPr>
              <a:t>of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these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two</a:t>
            </a:r>
            <a:r>
              <a:rPr lang="en-US" sz="1800" dirty="0">
                <a:effectLst/>
                <a:latin typeface="NimbusRomNo9L"/>
              </a:rPr>
              <a:t> scores are not analytically tractable. we employ the denoising score matching method proposed by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this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work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and</a:t>
            </a:r>
            <a:r>
              <a:rPr lang="en-US" sz="1800" dirty="0">
                <a:effectLst/>
                <a:latin typeface="NimbusRomNo9L"/>
              </a:rPr>
              <a:t> replac</a:t>
            </a:r>
            <a:r>
              <a:rPr lang="en-US" altLang="zh-CN" sz="1800" dirty="0">
                <a:effectLst/>
                <a:latin typeface="NimbusRomNo9L"/>
              </a:rPr>
              <a:t>e</a:t>
            </a:r>
            <a:r>
              <a:rPr lang="en-US" sz="1800" dirty="0">
                <a:effectLst/>
                <a:latin typeface="NimbusRomNo9L"/>
              </a:rPr>
              <a:t> </a:t>
            </a:r>
            <a:r>
              <a:rPr lang="en-US" sz="1800" dirty="0" err="1">
                <a:effectLst/>
                <a:latin typeface="CMMI10"/>
              </a:rPr>
              <a:t>p</a:t>
            </a:r>
            <a:r>
              <a:rPr lang="en-US" sz="1800" dirty="0" err="1">
                <a:effectLst/>
                <a:latin typeface="CMMI7"/>
              </a:rPr>
              <a:t>t</a:t>
            </a:r>
            <a:r>
              <a:rPr lang="en-US" sz="1800" dirty="0">
                <a:effectLst/>
                <a:latin typeface="CMMI7"/>
              </a:rPr>
              <a:t> </a:t>
            </a:r>
            <a:r>
              <a:rPr lang="en-US" sz="1800" dirty="0">
                <a:effectLst/>
                <a:latin typeface="CMR10"/>
              </a:rPr>
              <a:t>(</a:t>
            </a:r>
            <a:r>
              <a:rPr lang="en-US" sz="1800" dirty="0">
                <a:effectLst/>
                <a:latin typeface="CMMIB10"/>
              </a:rPr>
              <a:t>G</a:t>
            </a:r>
            <a:r>
              <a:rPr lang="en-US" sz="1800" dirty="0">
                <a:effectLst/>
                <a:latin typeface="CMMI7"/>
              </a:rPr>
              <a:t>t</a:t>
            </a:r>
            <a:r>
              <a:rPr lang="en-US" sz="1800" dirty="0">
                <a:effectLst/>
                <a:latin typeface="CMR10"/>
              </a:rPr>
              <a:t>) </a:t>
            </a:r>
            <a:r>
              <a:rPr lang="en-US" sz="1800" dirty="0">
                <a:effectLst/>
                <a:latin typeface="NimbusRomNo9L"/>
              </a:rPr>
              <a:t>by </a:t>
            </a:r>
            <a:r>
              <a:rPr lang="en-US" sz="1800" dirty="0">
                <a:effectLst/>
                <a:latin typeface="CMMI10"/>
              </a:rPr>
              <a:t>p</a:t>
            </a:r>
            <a:r>
              <a:rPr lang="en-US" sz="1800" dirty="0">
                <a:effectLst/>
                <a:latin typeface="CMR7"/>
              </a:rPr>
              <a:t>0</a:t>
            </a:r>
            <a:r>
              <a:rPr lang="en-US" sz="1800" dirty="0">
                <a:effectLst/>
                <a:latin typeface="CMMI7"/>
              </a:rPr>
              <a:t>t </a:t>
            </a:r>
            <a:r>
              <a:rPr lang="en-US" sz="1800" dirty="0">
                <a:effectLst/>
                <a:latin typeface="CMR10"/>
              </a:rPr>
              <a:t>(</a:t>
            </a:r>
            <a:r>
              <a:rPr lang="en-US" sz="1800" dirty="0">
                <a:effectLst/>
                <a:latin typeface="CMMIB10"/>
              </a:rPr>
              <a:t>G</a:t>
            </a:r>
            <a:r>
              <a:rPr lang="en-US" sz="1800" dirty="0">
                <a:effectLst/>
                <a:latin typeface="CMMI7"/>
              </a:rPr>
              <a:t>t </a:t>
            </a:r>
            <a:r>
              <a:rPr lang="en-US" sz="1800" dirty="0">
                <a:effectLst/>
                <a:latin typeface="CMSY10"/>
              </a:rPr>
              <a:t>| </a:t>
            </a:r>
            <a:r>
              <a:rPr lang="en-US" sz="1800" dirty="0">
                <a:effectLst/>
                <a:latin typeface="CMMIB10"/>
              </a:rPr>
              <a:t>G</a:t>
            </a:r>
            <a:r>
              <a:rPr lang="en-US" sz="1800" dirty="0">
                <a:effectLst/>
                <a:latin typeface="CMR7"/>
              </a:rPr>
              <a:t>0</a:t>
            </a:r>
            <a:r>
              <a:rPr lang="en-US" sz="1800" dirty="0">
                <a:effectLst/>
                <a:latin typeface="CMR10"/>
              </a:rPr>
              <a:t>)</a:t>
            </a:r>
            <a:r>
              <a:rPr lang="en-US" sz="1800" dirty="0">
                <a:effectLst/>
                <a:latin typeface="NimbusRomNo9L"/>
              </a:rPr>
              <a:t>, which is the transition distribution from </a:t>
            </a:r>
            <a:r>
              <a:rPr lang="en-US" sz="1800" dirty="0">
                <a:effectLst/>
                <a:latin typeface="CMMI10"/>
              </a:rPr>
              <a:t>p</a:t>
            </a:r>
            <a:r>
              <a:rPr lang="en-US" sz="1800" dirty="0">
                <a:effectLst/>
                <a:latin typeface="CMR7"/>
              </a:rPr>
              <a:t>0 </a:t>
            </a:r>
            <a:r>
              <a:rPr lang="en-US" sz="1800" dirty="0">
                <a:effectLst/>
                <a:latin typeface="NimbusRomNo9L"/>
              </a:rPr>
              <a:t>to </a:t>
            </a:r>
            <a:r>
              <a:rPr lang="en-US" sz="1800" dirty="0" err="1">
                <a:effectLst/>
                <a:latin typeface="CMMI10"/>
              </a:rPr>
              <a:t>p</a:t>
            </a:r>
            <a:r>
              <a:rPr lang="en-US" sz="1800" dirty="0" err="1">
                <a:effectLst/>
                <a:latin typeface="CMMI7"/>
              </a:rPr>
              <a:t>t</a:t>
            </a:r>
            <a:r>
              <a:rPr lang="en-US" sz="1800" dirty="0">
                <a:effectLst/>
                <a:latin typeface="CMMI7"/>
              </a:rPr>
              <a:t> </a:t>
            </a:r>
            <a:r>
              <a:rPr lang="en-US" sz="1800" dirty="0">
                <a:effectLst/>
                <a:latin typeface="NimbusRomNo9L"/>
              </a:rPr>
              <a:t>induced by the forward diffusion process. </a:t>
            </a: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NimbusRomNo9L"/>
              </a:rPr>
              <a:t>due to the linearity of the drift coefficient, this transition distribution can be expressed as </a:t>
            </a:r>
            <a:r>
              <a:rPr lang="en-US" altLang="zh-CN" sz="1800" dirty="0">
                <a:effectLst/>
                <a:latin typeface="NimbusRomNo9L"/>
              </a:rPr>
              <a:t>.</a:t>
            </a: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latin typeface="NimbusRomNo9L"/>
              </a:rPr>
              <a:t>Due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to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Sampl</a:t>
            </a:r>
            <a:r>
              <a:rPr lang="en-US" altLang="zh-CN" sz="1800" dirty="0">
                <a:effectLst/>
                <a:latin typeface="NimbusRomNo9L"/>
              </a:rPr>
              <a:t>e</a:t>
            </a:r>
            <a:r>
              <a:rPr lang="en-US" sz="1800" dirty="0">
                <a:effectLst/>
                <a:latin typeface="NimbusRomNo9L"/>
              </a:rPr>
              <a:t> from these Gaussian distributions is straightforward since the means and variances are tractable and determined by the </a:t>
            </a:r>
            <a:r>
              <a:rPr lang="en-US" sz="1800" dirty="0" err="1">
                <a:effectLst/>
                <a:latin typeface="NimbusRomNo9L"/>
              </a:rPr>
              <a:t>coef</a:t>
            </a:r>
            <a:r>
              <a:rPr lang="en-US" sz="1800" dirty="0">
                <a:effectLst/>
                <a:latin typeface="NimbusRomNo9L"/>
              </a:rPr>
              <a:t>- </a:t>
            </a:r>
            <a:r>
              <a:rPr lang="en-US" sz="1800" dirty="0" err="1">
                <a:effectLst/>
                <a:latin typeface="NimbusRomNo9L"/>
              </a:rPr>
              <a:t>ficients</a:t>
            </a:r>
            <a:r>
              <a:rPr lang="en-US" sz="1800" dirty="0">
                <a:effectLst/>
                <a:latin typeface="NimbusRomNo9L"/>
              </a:rPr>
              <a:t> of the forward diffusion process. </a:t>
            </a:r>
            <a:r>
              <a:rPr lang="zh-CN" altLang="en-US" sz="2800" dirty="0">
                <a:effectLst/>
                <a:latin typeface="+mn-lt"/>
              </a:rPr>
              <a:t> </a:t>
            </a:r>
            <a:r>
              <a:rPr lang="en-US" sz="1800" dirty="0">
                <a:effectLst/>
                <a:latin typeface="NimbusRomNo9L"/>
              </a:rPr>
              <a:t>Thus, the objective functions can be expressed as follows: </a:t>
            </a:r>
            <a:endParaRPr lang="en-US" sz="9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7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5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effectLst/>
                <a:latin typeface="NimbusRomNo9L"/>
              </a:rPr>
              <a:t>Now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we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can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calculate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this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value.</a:t>
            </a:r>
            <a:endParaRPr lang="en-US" altLang="zh-CN" sz="12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effectLst/>
                <a:latin typeface="NimbusRomNo9L"/>
              </a:rPr>
              <a:t>For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value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with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respect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to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 err="1">
                <a:effectLst/>
                <a:latin typeface="NimbusRomNo9L"/>
              </a:rPr>
              <a:t>Xt</a:t>
            </a:r>
            <a:r>
              <a:rPr lang="en-US" altLang="zh-CN" sz="1200" dirty="0">
                <a:effectLst/>
                <a:latin typeface="NimbusRomNo9L"/>
              </a:rPr>
              <a:t>,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CMR12"/>
              </a:rPr>
              <a:t>we utilize multiple layers of </a:t>
            </a:r>
            <a:r>
              <a:rPr lang="en-US" altLang="zh-CN" sz="1800" dirty="0">
                <a:effectLst/>
                <a:latin typeface="CMR12"/>
              </a:rPr>
              <a:t>GCN,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followed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by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 err="1">
                <a:effectLst/>
                <a:latin typeface="CMR12"/>
              </a:rPr>
              <a:t>mlp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to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estimate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it.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effectLst/>
                <a:latin typeface="NimbusRomNo9L"/>
              </a:rPr>
              <a:t>For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value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with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respect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to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At,</a:t>
            </a:r>
            <a:r>
              <a:rPr lang="zh-CN" altLang="en-US" sz="12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It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is crucial to consider the structural dependencies between nodes due to the significant impact of bonds on the chemical structure of a molecule. </a:t>
            </a:r>
            <a:r>
              <a:rPr lang="en-US" sz="1800" dirty="0">
                <a:effectLst/>
                <a:latin typeface="CMR12"/>
              </a:rPr>
              <a:t>However, conventional pooling methods employed in GNNs treat all node features uniformly, To address this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and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better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model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bond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feature,</a:t>
            </a:r>
            <a:r>
              <a:rPr lang="en-US" sz="1800" dirty="0">
                <a:effectLst/>
                <a:latin typeface="CMR12"/>
              </a:rPr>
              <a:t> , we leverage graph multi-head attention to capture node interactions based on their structural dependencies.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effectLst/>
                <a:latin typeface="NimbusRomNo9L"/>
              </a:rPr>
              <a:t>For our classifier, it is very similar to the normal classifier, but there is one difference</a:t>
            </a:r>
            <a:r>
              <a:rPr lang="en-US" altLang="zh-CN" sz="1800" dirty="0">
                <a:effectLst/>
                <a:latin typeface="NimbusRomNo9L"/>
              </a:rPr>
              <a:t>.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This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is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because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reverse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process</a:t>
            </a:r>
            <a:r>
              <a:rPr lang="en-US" sz="1800" dirty="0">
                <a:effectLst/>
                <a:latin typeface="NimbusRomNo9L"/>
              </a:rPr>
              <a:t> are time-dependent</a:t>
            </a:r>
            <a:r>
              <a:rPr lang="en-US" altLang="zh-CN" sz="1800" dirty="0">
                <a:effectLst/>
                <a:latin typeface="NimbusRomNo9L"/>
              </a:rPr>
              <a:t>,</a:t>
            </a:r>
            <a:r>
              <a:rPr lang="en-US" sz="1800" dirty="0">
                <a:effectLst/>
                <a:latin typeface="NimbusRomNo9L"/>
              </a:rPr>
              <a:t> Therefore,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our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classifier must consider the timestep </a:t>
            </a:r>
            <a:r>
              <a:rPr lang="en-US" sz="1800" dirty="0">
                <a:effectLst/>
                <a:latin typeface="CMMI10"/>
              </a:rPr>
              <a:t>t </a:t>
            </a:r>
            <a:r>
              <a:rPr lang="en-US" sz="1800" dirty="0">
                <a:effectLst/>
                <a:latin typeface="NimbusRomNo9L"/>
              </a:rPr>
              <a:t>as an additional input and undergo training on noisy graphs from various timesteps. </a:t>
            </a: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effectLst/>
              <a:latin typeface="CMR1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NimbusRomNo9L"/>
              </a:rPr>
              <a:t>Considering that molecular properties are global features </a:t>
            </a:r>
            <a:r>
              <a:rPr lang="en-US" altLang="zh-CN" sz="2800" dirty="0">
                <a:effectLst/>
                <a:latin typeface="+mn-lt"/>
              </a:rPr>
              <a:t>,</a:t>
            </a:r>
            <a:r>
              <a:rPr lang="zh-CN" altLang="en-US" sz="2800" dirty="0">
                <a:effectLst/>
                <a:latin typeface="+mn-lt"/>
              </a:rPr>
              <a:t> </a:t>
            </a:r>
            <a:r>
              <a:rPr lang="en-US" sz="1800" dirty="0">
                <a:effectLst/>
                <a:latin typeface="CMR12"/>
              </a:rPr>
              <a:t>we leverage GCN </a:t>
            </a:r>
            <a:r>
              <a:rPr lang="en-US" altLang="zh-CN" sz="1800" dirty="0">
                <a:effectLst/>
                <a:latin typeface="CMR12"/>
              </a:rPr>
              <a:t>to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capture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the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atom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level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features,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and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apply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the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sz="1800" dirty="0">
                <a:effectLst/>
                <a:latin typeface="CMR12"/>
              </a:rPr>
              <a:t>gated recurrent unit to </a:t>
            </a:r>
            <a:r>
              <a:rPr lang="en-US" altLang="zh-CN" sz="1800" dirty="0">
                <a:effectLst/>
                <a:latin typeface="CMR12"/>
              </a:rPr>
              <a:t>learn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the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graph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level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features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to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sz="1800" dirty="0">
                <a:effectLst/>
                <a:latin typeface="CMR12"/>
              </a:rPr>
              <a:t>develop our classifier</a:t>
            </a:r>
            <a:r>
              <a:rPr lang="en-US" altLang="zh-CN" sz="1800" dirty="0">
                <a:effectLst/>
                <a:latin typeface="CMR12"/>
              </a:rPr>
              <a:t>,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000" dirty="0">
                <a:effectLst/>
                <a:latin typeface="CMMI10"/>
              </a:rPr>
              <a:t>and</a:t>
            </a:r>
            <a:r>
              <a:rPr 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the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gradient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of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the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classifier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at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each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timestep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t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is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this</a:t>
            </a:r>
            <a:r>
              <a:rPr lang="zh-CN" altLang="en-US" sz="1000" dirty="0">
                <a:effectLst/>
                <a:latin typeface="TeX"/>
              </a:rPr>
              <a:t> </a:t>
            </a:r>
            <a:r>
              <a:rPr lang="en-US" altLang="zh-CN" sz="1000" dirty="0">
                <a:effectLst/>
                <a:latin typeface="TeX"/>
              </a:rPr>
              <a:t>value.</a:t>
            </a:r>
            <a:endParaRPr lang="en-US" sz="1000" dirty="0">
              <a:effectLst/>
              <a:latin typeface="TeX"/>
            </a:endParaRPr>
          </a:p>
          <a:p>
            <a:endParaRPr lang="en-US" dirty="0"/>
          </a:p>
          <a:p>
            <a:r>
              <a:rPr lang="en-US" sz="1200" dirty="0">
                <a:effectLst/>
                <a:latin typeface="CMR12"/>
              </a:rPr>
              <a:t>This design comes with two additional advantages, </a:t>
            </a:r>
            <a:endParaRPr lang="en-US" sz="1200" dirty="0">
              <a:effectLst/>
              <a:latin typeface="CMR12"/>
            </a:endParaRPr>
          </a:p>
          <a:p>
            <a:r>
              <a:rPr lang="en-US" sz="1200" dirty="0">
                <a:effectLst/>
                <a:latin typeface="CMR12"/>
              </a:rPr>
              <a:t>one is to generate the desired molecule without an additional optimization process, </a:t>
            </a:r>
            <a:endParaRPr lang="en-US" sz="1200" dirty="0">
              <a:effectLst/>
              <a:latin typeface="CMR1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CMR12"/>
              </a:rPr>
              <a:t>and </a:t>
            </a:r>
            <a:r>
              <a:rPr lang="en-US" altLang="zh-CN" sz="1800" dirty="0">
                <a:effectLst/>
                <a:latin typeface="CMR12"/>
              </a:rPr>
              <a:t>the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other</a:t>
            </a:r>
            <a:r>
              <a:rPr lang="en-US" sz="1800" dirty="0">
                <a:effectLst/>
                <a:latin typeface="CMR12"/>
              </a:rPr>
              <a:t> is to generate molecules with multi-objective properties simply by linearly </a:t>
            </a:r>
            <a:r>
              <a:rPr lang="en-US" sz="1800" dirty="0">
                <a:effectLst/>
                <a:latin typeface="NimbusRomNo9L"/>
              </a:rPr>
              <a:t>integrating a weighted sum of </a:t>
            </a:r>
            <a:r>
              <a:rPr lang="en-US" sz="1800" dirty="0">
                <a:effectLst/>
                <a:latin typeface="CMR12"/>
              </a:rPr>
              <a:t>multiple property classifiers</a:t>
            </a:r>
            <a:r>
              <a:rPr lang="en-US" altLang="zh-CN" sz="1800" dirty="0">
                <a:effectLst/>
                <a:latin typeface="CMR12"/>
              </a:rPr>
              <a:t>,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n-US" altLang="zh-CN" sz="1800" dirty="0">
                <a:effectLst/>
                <a:latin typeface="CMR12"/>
              </a:rPr>
              <a:t>and</a:t>
            </a:r>
            <a:r>
              <a:rPr lang="zh-CN" altLang="en-US" sz="1800" dirty="0">
                <a:effectLst/>
                <a:latin typeface="CMR12"/>
              </a:rPr>
              <a:t> </a:t>
            </a:r>
            <a:r>
              <a:rPr lang="el-GR" sz="1800" dirty="0">
                <a:effectLst/>
                <a:latin typeface="CMMI10"/>
              </a:rPr>
              <a:t>ρ</a:t>
            </a:r>
            <a:r>
              <a:rPr lang="en-US" sz="1800" dirty="0" err="1">
                <a:effectLst/>
                <a:latin typeface="CMMI7"/>
              </a:rPr>
              <a:t>i</a:t>
            </a:r>
            <a:r>
              <a:rPr lang="en-US" sz="1800" dirty="0">
                <a:effectLst/>
                <a:latin typeface="CMMI7"/>
              </a:rPr>
              <a:t> </a:t>
            </a:r>
            <a:r>
              <a:rPr lang="en-US" sz="1800" dirty="0">
                <a:effectLst/>
                <a:latin typeface="NimbusRomNo9L"/>
              </a:rPr>
              <a:t>is the weighting factor</a:t>
            </a:r>
            <a:r>
              <a:rPr lang="en-US" altLang="zh-CN" sz="1800" dirty="0">
                <a:effectLst/>
                <a:latin typeface="NimbusRomNo9L"/>
              </a:rPr>
              <a:t>s.</a:t>
            </a:r>
            <a:endParaRPr lang="en-US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800" dirty="0"/>
          </a:p>
          <a:p>
            <a:r>
              <a:rPr lang="en-US" sz="1800" dirty="0">
                <a:effectLst/>
                <a:latin typeface="CMR12"/>
              </a:rPr>
              <a:t>.</a:t>
            </a:r>
            <a:br>
              <a:rPr lang="en-US" sz="1800" dirty="0">
                <a:effectLst/>
                <a:latin typeface="CMR12"/>
              </a:rPr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latin typeface="NimbusRomNo9L"/>
                <a:sym typeface="+mn-ea"/>
              </a:rPr>
              <a:t>For our classifier, </a:t>
            </a:r>
            <a:r>
              <a:rPr lang="en-US" sz="1800" dirty="0">
                <a:effectLst/>
                <a:sym typeface="+mn-ea"/>
              </a:rPr>
              <a:t>it can generate both single-property optimized molecules and multi-</a:t>
            </a:r>
            <a:r>
              <a:rPr lang="en-US" sz="1800" dirty="0">
                <a:effectLst/>
                <a:sym typeface="+mn-ea"/>
              </a:rPr>
              <a:t>properties optimized </a:t>
            </a:r>
            <a:r>
              <a:rPr lang="en-US" sz="1800" dirty="0">
                <a:effectLst/>
                <a:sym typeface="+mn-ea"/>
              </a:rPr>
              <a:t>molecules by linearly integrating weighted sums of multiple property classifiers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NimbusRomNo9L"/>
              </a:rPr>
              <a:t>We evaluate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our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model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from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these two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aspect.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endParaRPr lang="en-US" sz="1800" dirty="0">
              <a:effectLst/>
              <a:latin typeface="NimbusRomNo9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imbusRomNo9L"/>
              </a:rPr>
              <a:t>We experiment on QM9 [10], utilizing </a:t>
            </a:r>
            <a:r>
              <a:rPr lang="en-US" sz="1800" dirty="0" err="1">
                <a:effectLst/>
                <a:latin typeface="NimbusRomNo9L"/>
              </a:rPr>
              <a:t>plogP</a:t>
            </a:r>
            <a:r>
              <a:rPr lang="en-US" sz="1800" dirty="0">
                <a:effectLst/>
                <a:latin typeface="NimbusRomNo9L"/>
              </a:rPr>
              <a:t> as guidance properties. </a:t>
            </a:r>
            <a:endParaRPr lang="en-US" sz="1800" dirty="0">
              <a:effectLst/>
              <a:latin typeface="NimbusRomNo9L"/>
            </a:endParaRPr>
          </a:p>
          <a:p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NimbusRomNo9L"/>
              </a:rPr>
              <a:t>FCD </a:t>
            </a:r>
            <a:r>
              <a:rPr lang="en-US" altLang="zh-CN" sz="1800" dirty="0">
                <a:effectLst/>
                <a:latin typeface="NimbusRomNo9L"/>
              </a:rPr>
              <a:t>and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NSPDK </a:t>
            </a:r>
            <a:r>
              <a:rPr lang="en-US" altLang="zh-CN" sz="1800" dirty="0">
                <a:effectLst/>
                <a:latin typeface="NimbusRomNo9L"/>
              </a:rPr>
              <a:t>are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two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distance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metrics, so a smaller value indicates better performance.</a:t>
            </a:r>
            <a:endParaRPr lang="en-US" altLang="zh-CN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latin typeface="NimbusRomNo9L"/>
              </a:rPr>
              <a:t>others are The larger the value, the better the performance.</a:t>
            </a:r>
            <a:endParaRPr lang="en-US" altLang="zh-CN" sz="1800" dirty="0">
              <a:effectLst/>
              <a:latin typeface="NimbusRomNo9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imbusRomNo9L"/>
              </a:rPr>
              <a:t>We assess the performance of all the evaluated models on 10,000 randomly generated molecules and present the means and the standard deviations of the results over 3 runs.  Our model out-performing baselines in almost all metrics. </a:t>
            </a:r>
            <a:endParaRPr lang="en-US" sz="1800" dirty="0">
              <a:effectLst/>
              <a:latin typeface="NimbusRomNo9L"/>
            </a:endParaRPr>
          </a:p>
          <a:p>
            <a:endParaRPr lang="en-US" sz="1800" dirty="0">
              <a:effectLst/>
              <a:latin typeface="NimbusRomNo9L"/>
            </a:endParaRPr>
          </a:p>
          <a:p>
            <a:r>
              <a:rPr lang="en-US" sz="1800" dirty="0">
                <a:effectLst/>
                <a:latin typeface="NimbusRomNo9L"/>
              </a:rPr>
              <a:t>% The highest </a:t>
            </a:r>
            <a:r>
              <a:rPr lang="en-US" sz="1800" dirty="0" err="1">
                <a:effectLst/>
                <a:latin typeface="NimbusRomNo9L"/>
              </a:rPr>
              <a:t>VwoC</a:t>
            </a:r>
            <a:r>
              <a:rPr lang="en-US" sz="1800" dirty="0">
                <a:effectLst/>
                <a:latin typeface="NimbusRomNo9L"/>
              </a:rPr>
              <a:t> value highlights the ability of our model to grasp the chemical valency rule</a:t>
            </a: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NimbusRomNo9L"/>
              </a:rPr>
              <a:t>the top NSPDK and FCD values indicate its capability to capture the underlying distribution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in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terms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of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topological space </a:t>
            </a:r>
            <a:r>
              <a:rPr lang="en-US" altLang="zh-CN" sz="1800" dirty="0">
                <a:effectLst/>
                <a:latin typeface="NimbusRomNo9L"/>
              </a:rPr>
              <a:t>and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chemical space.</a:t>
            </a: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NimbusRomNo9L"/>
              </a:rPr>
              <a:t>the best V.U.N value shows our model can generate more valid, unique, and novel molecules.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investigate the property</a:t>
            </a:r>
            <a:r>
              <a:rPr lang="zh-CN" altLang="en-US" dirty="0"/>
              <a:t> </a:t>
            </a:r>
            <a:r>
              <a:rPr lang="en-US" dirty="0"/>
              <a:t>guid</a:t>
            </a:r>
            <a:r>
              <a:rPr lang="en-US" altLang="zh-CN" dirty="0"/>
              <a:t>ance</a:t>
            </a:r>
            <a:r>
              <a:rPr lang="en-US" dirty="0"/>
              <a:t> performance of our model, we perform inter-class and intra-class evaluations.</a:t>
            </a:r>
            <a:endParaRPr lang="en-US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  <a:r>
              <a:rPr lang="zh-CN" altLang="en-US" dirty="0"/>
              <a:t> </a:t>
            </a:r>
            <a:r>
              <a:rPr lang="en-US" altLang="zh-CN" dirty="0"/>
              <a:t>category,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apply</a:t>
            </a:r>
            <a:r>
              <a:rPr lang="zh-CN" altLang="en-US" dirty="0"/>
              <a:t> </a:t>
            </a:r>
            <a:r>
              <a:rPr lang="en-US" dirty="0"/>
              <a:t>quartile</a:t>
            </a:r>
            <a:r>
              <a:rPr lang="en-US" altLang="zh-CN" dirty="0"/>
              <a:t>s</a:t>
            </a:r>
            <a:r>
              <a:rPr lang="en-US" dirty="0"/>
              <a:t> of the property valu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divide</a:t>
            </a:r>
            <a:r>
              <a:rPr lang="en-US" dirty="0"/>
              <a:t>, </a:t>
            </a:r>
            <a:r>
              <a:rPr lang="en-US" altLang="zh-CN" dirty="0"/>
              <a:t>We train corresponding classifiers for each category and perform the sampling process under the guidance of these</a:t>
            </a:r>
            <a:r>
              <a:rPr lang="en-US" dirty="0"/>
              <a:t> classifier</a:t>
            </a:r>
            <a:r>
              <a:rPr lang="en-US" altLang="zh-CN" dirty="0"/>
              <a:t>s.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The inter-class evaluation centers on assessing the proportion of generated molecules belonging to the desired property class out of all generated molecules.</a:t>
            </a:r>
            <a:endParaRPr lang="en-US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the intra-class evaluation aims to assess the quality of generated molecules within each individual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imbusRomNo9L"/>
              </a:rPr>
              <a:t>Fig. (a) shows that different property classifiers can guide the generation of a greater number of molecules within their respective categories, providing satisfactory results in inter-class evaluation. </a:t>
            </a:r>
            <a:endParaRPr lang="en-US" sz="1800" dirty="0">
              <a:effectLst/>
              <a:latin typeface="NimbusRomNo9L"/>
            </a:endParaRPr>
          </a:p>
          <a:p>
            <a:endParaRPr lang="en-US" sz="1800" dirty="0">
              <a:effectLst/>
              <a:latin typeface="NimbusRomNo9L"/>
            </a:endParaRPr>
          </a:p>
          <a:p>
            <a:r>
              <a:rPr lang="en-US" sz="1800" dirty="0">
                <a:effectLst/>
                <a:latin typeface="NimbusRomNo9L"/>
              </a:rPr>
              <a:t>Fig. (b) shows molecules generated under corresponding property guidance</a:t>
            </a:r>
            <a:r>
              <a:rPr lang="en-US" altLang="zh-CN" sz="1800" dirty="0">
                <a:effectLst/>
                <a:latin typeface="NimbusRomNo9L"/>
              </a:rPr>
              <a:t>,	</a:t>
            </a:r>
            <a:r>
              <a:rPr lang="en-US" sz="1800" dirty="0">
                <a:effectLst/>
                <a:latin typeface="NimbusRomNo9L"/>
              </a:rPr>
              <a:t>within each class</a:t>
            </a:r>
            <a:r>
              <a:rPr lang="en-US" altLang="zh-CN" sz="1800" dirty="0">
                <a:effectLst/>
                <a:latin typeface="NimbusRomNo9L"/>
              </a:rPr>
              <a:t>,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	</a:t>
            </a:r>
            <a:r>
              <a:rPr lang="en-US" sz="1800" dirty="0">
                <a:effectLst/>
                <a:latin typeface="NimbusRomNo9L"/>
              </a:rPr>
              <a:t> exhibit improved uniqueness and novelty, demonstrating high quality in intra-class evaluation. </a:t>
            </a:r>
            <a:endParaRPr lang="en-US" sz="1800" dirty="0">
              <a:effectLst/>
              <a:latin typeface="NimbusRomNo9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effectLst/>
                <a:latin typeface="Arial" panose="020B0704020202020204" pitchFamily="34" charset="0"/>
              </a:rPr>
              <a:t>We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next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show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some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examples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of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single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property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guidance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and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multi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properties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guidance.</a:t>
            </a:r>
            <a:endParaRPr lang="en-US" altLang="zh-CN" b="0" i="0" dirty="0">
              <a:effectLst/>
              <a:latin typeface="Arial" panose="020B0704020202020204" pitchFamily="34" charset="0"/>
            </a:endParaRPr>
          </a:p>
          <a:p>
            <a:endParaRPr lang="en-US" b="0" i="0" dirty="0">
              <a:effectLst/>
              <a:latin typeface="Arial" panose="020B0704020202020204" pitchFamily="34" charset="0"/>
            </a:endParaRPr>
          </a:p>
          <a:p>
            <a:r>
              <a:rPr lang="en-US" altLang="zh-CN" b="0" i="0" dirty="0">
                <a:effectLst/>
                <a:latin typeface="Arial" panose="020B0704020202020204" pitchFamily="34" charset="0"/>
              </a:rPr>
              <a:t>In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this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example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b="0" i="0" dirty="0">
                <a:effectLst/>
                <a:latin typeface="Arial" panose="020B0704020202020204" pitchFamily="34" charset="0"/>
              </a:rPr>
              <a:t>the property category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b="0" i="0" dirty="0">
                <a:effectLst/>
                <a:latin typeface="Arial" panose="020B0704020202020204" pitchFamily="34" charset="0"/>
              </a:rPr>
              <a:t>is the number of molecular rings bigger than three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.</a:t>
            </a:r>
            <a:endParaRPr lang="en-US" altLang="zh-CN" b="0" i="0" dirty="0">
              <a:effectLst/>
              <a:latin typeface="Arial" panose="020B0704020202020204" pitchFamily="34" charset="0"/>
            </a:endParaRPr>
          </a:p>
          <a:p>
            <a:r>
              <a:rPr lang="en-US" altLang="zh-CN" b="0" i="0" dirty="0">
                <a:effectLst/>
                <a:latin typeface="Arial" panose="020B0704020202020204" pitchFamily="34" charset="0"/>
              </a:rPr>
              <a:t>We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can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see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with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the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decrease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of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the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timestep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t,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the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ring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number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of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the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generated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molecules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are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increased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until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bigger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than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effectLst/>
                <a:latin typeface="Arial" panose="020B0704020202020204" pitchFamily="34" charset="0"/>
              </a:rPr>
              <a:t>For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multi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properties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guidance,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sz="1800" dirty="0">
                <a:effectLst/>
                <a:latin typeface="NimbusRomNo9L"/>
              </a:rPr>
              <a:t>Top </a:t>
            </a:r>
            <a:r>
              <a:rPr lang="en-US" altLang="zh-CN" sz="1800" dirty="0">
                <a:effectLst/>
                <a:latin typeface="NimbusRomNo9L"/>
              </a:rPr>
              <a:t>3</a:t>
            </a:r>
            <a:r>
              <a:rPr lang="en-US" sz="1800" dirty="0">
                <a:effectLst/>
                <a:latin typeface="NimbusRomNo9L"/>
              </a:rPr>
              <a:t> molecules with QED values out of 10,000 randomly generated molecules by different </a:t>
            </a:r>
            <a:r>
              <a:rPr lang="en-US" altLang="zh-CN" sz="1800" dirty="0">
                <a:effectLst/>
                <a:latin typeface="NimbusRomNo9L"/>
              </a:rPr>
              <a:t>guidance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models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NimbusRomNo9L"/>
              </a:rPr>
              <a:t>We introduce QED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and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ring</a:t>
            </a:r>
            <a:r>
              <a:rPr lang="en-US" sz="1800" dirty="0">
                <a:effectLst/>
                <a:latin typeface="NimbusRomNo9L"/>
              </a:rPr>
              <a:t>-guided diffusion, setting the guidance for the ring number to three. This choice is motivated by the empirical observation that molecules with high QED values typically exhibit a characteristic of three rings.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First,</a:t>
            </a:r>
            <a:r>
              <a:rPr lang="zh-CN" altLang="en-US" sz="2800" dirty="0"/>
              <a:t> </a:t>
            </a:r>
            <a:r>
              <a:rPr lang="en-US" sz="2800" dirty="0"/>
              <a:t>W</a:t>
            </a:r>
            <a:r>
              <a:rPr lang="en-US" altLang="zh-CN" sz="2800" dirty="0"/>
              <a:t>hy</a:t>
            </a:r>
            <a:r>
              <a:rPr lang="zh-CN" altLang="en-US" sz="2800" dirty="0"/>
              <a:t> </a:t>
            </a:r>
            <a:r>
              <a:rPr lang="en-US" altLang="zh-CN" sz="2800" dirty="0"/>
              <a:t>molecular</a:t>
            </a:r>
            <a:r>
              <a:rPr lang="zh-CN" altLang="en-US" sz="2800" dirty="0"/>
              <a:t> </a:t>
            </a:r>
            <a:r>
              <a:rPr lang="en-US" altLang="zh-CN" sz="2800" dirty="0"/>
              <a:t>generation?</a:t>
            </a:r>
            <a:r>
              <a:rPr lang="zh-CN" altLang="en-US" sz="2800" dirty="0"/>
              <a:t> </a:t>
            </a:r>
            <a:endParaRPr lang="en-US" sz="2800" dirty="0"/>
          </a:p>
          <a:p>
            <a:r>
              <a:rPr lang="en-US" sz="2800" dirty="0"/>
              <a:t>The development of </a:t>
            </a:r>
            <a:r>
              <a:rPr lang="en-US" altLang="zh-CN" sz="2800" dirty="0"/>
              <a:t>new</a:t>
            </a:r>
            <a:r>
              <a:rPr lang="en-US" sz="2800" dirty="0"/>
              <a:t> materials provides effective solutions to many challenges of the la</a:t>
            </a:r>
            <a:r>
              <a:rPr lang="en-US" altLang="zh-CN" sz="2800" dirty="0"/>
              <a:t>test</a:t>
            </a:r>
            <a:r>
              <a:rPr lang="en-US" sz="2800" dirty="0"/>
              <a:t> century, </a:t>
            </a:r>
            <a:r>
              <a:rPr lang="zh-CN" altLang="en-US" sz="2800" dirty="0"/>
              <a:t> </a:t>
            </a:r>
            <a:r>
              <a:rPr lang="en-US" altLang="zh-CN" sz="2800" dirty="0"/>
              <a:t>Such</a:t>
            </a:r>
            <a:r>
              <a:rPr lang="zh-CN" altLang="en-US" sz="2800" dirty="0"/>
              <a:t> </a:t>
            </a:r>
            <a:r>
              <a:rPr lang="en-US" altLang="zh-CN" sz="2800" dirty="0"/>
              <a:t>as</a:t>
            </a:r>
            <a:r>
              <a:rPr lang="en-US" sz="2800" dirty="0"/>
              <a:t> energy production,</a:t>
            </a:r>
            <a:r>
              <a:rPr lang="zh-CN" altLang="en-US" sz="2800" dirty="0"/>
              <a:t> </a:t>
            </a:r>
            <a:r>
              <a:rPr lang="en-US" sz="2800" dirty="0"/>
              <a:t>personalized healthcare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beyond.</a:t>
            </a:r>
            <a:r>
              <a:rPr lang="en-US" sz="2800" dirty="0"/>
              <a:t> </a:t>
            </a: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URWPalladioL"/>
              </a:rPr>
              <a:t>the traditional process of wet-lab experiments</a:t>
            </a:r>
            <a:r>
              <a:rPr lang="zh-CN" altLang="en-US" sz="1800" dirty="0">
                <a:effectLst/>
                <a:latin typeface="URWPalladioL"/>
              </a:rPr>
              <a:t> </a:t>
            </a:r>
            <a:r>
              <a:rPr lang="en-US" altLang="zh-CN" sz="1800" dirty="0"/>
              <a:t>usually consists of four steps,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this process is repeated until satisfactory results are obtained.</a:t>
            </a:r>
            <a:endParaRPr lang="en-US" altLang="zh-CN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800" dirty="0">
              <a:effectLst/>
              <a:latin typeface="URWPalladi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latin typeface="URWPalladioL"/>
              </a:rPr>
              <a:t>This paradigm looks professional,</a:t>
            </a:r>
            <a:r>
              <a:rPr lang="zh-CN" altLang="en-US" sz="1800" dirty="0">
                <a:effectLst/>
                <a:latin typeface="URWPalladioL"/>
              </a:rPr>
              <a:t> </a:t>
            </a:r>
            <a:r>
              <a:rPr lang="en-US" altLang="zh-CN" sz="1800" dirty="0">
                <a:effectLst/>
                <a:latin typeface="URWPalladioL"/>
              </a:rPr>
              <a:t>but</a:t>
            </a:r>
            <a:r>
              <a:rPr lang="zh-CN" altLang="en-US" sz="1800" dirty="0">
                <a:effectLst/>
                <a:latin typeface="URWPalladioL"/>
              </a:rPr>
              <a:t> </a:t>
            </a:r>
            <a:r>
              <a:rPr lang="en-US" altLang="zh-CN" sz="1800" dirty="0">
                <a:effectLst/>
                <a:latin typeface="URWPalladioL"/>
              </a:rPr>
              <a:t>it</a:t>
            </a:r>
            <a:r>
              <a:rPr lang="zh-CN" altLang="en-US" sz="1800" dirty="0">
                <a:effectLst/>
                <a:latin typeface="URWPalladioL"/>
              </a:rPr>
              <a:t> </a:t>
            </a:r>
            <a:r>
              <a:rPr lang="en-US" sz="1800" dirty="0">
                <a:effectLst/>
                <a:latin typeface="URWPalladioL"/>
              </a:rPr>
              <a:t>rely heavily on enumeration</a:t>
            </a:r>
            <a:r>
              <a:rPr lang="en-US" altLang="zh-CN" sz="1800" dirty="0">
                <a:effectLst/>
                <a:latin typeface="URWPalladioL"/>
              </a:rPr>
              <a:t>.</a:t>
            </a:r>
            <a:br>
              <a:rPr lang="en-US" sz="2800" dirty="0"/>
            </a:br>
            <a:r>
              <a:rPr lang="en-US" sz="2800" dirty="0"/>
              <a:t>If you know that the number of drug-like molecules is</a:t>
            </a:r>
            <a:r>
              <a:rPr lang="zh-CN" altLang="en-US" sz="2800" dirty="0"/>
              <a:t> </a:t>
            </a:r>
            <a:r>
              <a:rPr lang="en-US" altLang="zh-CN" sz="2800" dirty="0"/>
              <a:t>about</a:t>
            </a:r>
            <a:r>
              <a:rPr lang="en-US" sz="2800" dirty="0"/>
              <a:t> 10 to the 60th power,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fact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en-US" sz="2800" dirty="0"/>
              <a:t> it is impossible to enumerate all possible molecules.</a:t>
            </a: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zh-CN" altLang="en-US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effectLst/>
                <a:latin typeface="URWPalladioL"/>
              </a:rPr>
              <a:t>address the issue</a:t>
            </a:r>
            <a:r>
              <a:rPr lang="zh-CN" altLang="en-US" sz="1800" dirty="0">
                <a:effectLst/>
                <a:latin typeface="URWPalladioL"/>
              </a:rPr>
              <a:t> </a:t>
            </a:r>
            <a:r>
              <a:rPr lang="en-US" altLang="zh-CN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speed up </a:t>
            </a:r>
            <a:r>
              <a:rPr lang="en-US" altLang="zh-CN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 researches</a:t>
            </a:r>
            <a:r>
              <a:rPr lang="zh-CN" altLang="en-US" sz="2800" dirty="0"/>
              <a:t> </a:t>
            </a:r>
            <a:r>
              <a:rPr lang="en-US" altLang="zh-CN" sz="2800" dirty="0"/>
              <a:t>tried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apply</a:t>
            </a:r>
            <a:r>
              <a:rPr lang="zh-CN" altLang="en-US" sz="2800" dirty="0"/>
              <a:t> </a:t>
            </a:r>
            <a:r>
              <a:rPr lang="en-US" altLang="zh-CN" sz="2800" dirty="0"/>
              <a:t>DGM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sz="2800" dirty="0">
                <a:effectLst/>
                <a:latin typeface="URWPalladioL"/>
              </a:rPr>
              <a:t>narrow down the searching space and explore the chemical space</a:t>
            </a:r>
            <a:r>
              <a:rPr lang="zh-CN" altLang="en-US" sz="2800" dirty="0">
                <a:effectLst/>
                <a:latin typeface="URWPalladioL"/>
              </a:rPr>
              <a:t> </a:t>
            </a:r>
            <a:r>
              <a:rPr lang="en-US" altLang="zh-CN" sz="2800" dirty="0">
                <a:effectLst/>
                <a:latin typeface="URWPalladioL"/>
              </a:rPr>
              <a:t>in</a:t>
            </a:r>
            <a:r>
              <a:rPr lang="zh-CN" altLang="en-US" sz="2800" dirty="0">
                <a:effectLst/>
                <a:latin typeface="URWPalladioL"/>
              </a:rPr>
              <a:t> </a:t>
            </a:r>
            <a:r>
              <a:rPr lang="en-US" altLang="zh-CN" sz="2800" dirty="0">
                <a:effectLst/>
                <a:latin typeface="URWPalladioL"/>
              </a:rPr>
              <a:t>a</a:t>
            </a:r>
            <a:r>
              <a:rPr lang="zh-CN" altLang="en-US" sz="2800" dirty="0">
                <a:effectLst/>
                <a:latin typeface="URWPalladioL"/>
              </a:rPr>
              <a:t> </a:t>
            </a:r>
            <a:r>
              <a:rPr lang="en-US" altLang="zh-CN" sz="2800" dirty="0">
                <a:effectLst/>
                <a:latin typeface="URWPalladioL"/>
              </a:rPr>
              <a:t>more</a:t>
            </a:r>
            <a:r>
              <a:rPr lang="en-US" sz="2800" dirty="0">
                <a:effectLst/>
                <a:latin typeface="URWPalladioL"/>
              </a:rPr>
              <a:t> intelligent</a:t>
            </a:r>
            <a:r>
              <a:rPr lang="zh-CN" altLang="en-US" sz="2800" dirty="0">
                <a:effectLst/>
                <a:latin typeface="URWPalladioL"/>
              </a:rPr>
              <a:t> </a:t>
            </a:r>
            <a:r>
              <a:rPr lang="en-US" altLang="zh-CN" sz="2800" dirty="0">
                <a:effectLst/>
                <a:latin typeface="URWPalladioL"/>
              </a:rPr>
              <a:t>way</a:t>
            </a:r>
            <a:r>
              <a:rPr lang="en-US" sz="2800" dirty="0">
                <a:effectLst/>
                <a:latin typeface="URWPalladioL"/>
              </a:rPr>
              <a:t>. </a:t>
            </a:r>
            <a:endParaRPr lang="en-US" altLang="zh-CN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800" b="0" i="0" dirty="0">
              <a:effectLst/>
              <a:latin typeface="Roboto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effectLst/>
                <a:sym typeface="+mn-ea"/>
              </a:rPr>
              <a:t>The basic idea of </a:t>
            </a:r>
            <a:r>
              <a:rPr lang="en-US" altLang="zh-CN" dirty="0">
                <a:effectLst/>
                <a:sym typeface="+mn-ea"/>
              </a:rPr>
              <a:t>molecular</a:t>
            </a:r>
            <a:r>
              <a:rPr lang="zh-CN" altLang="en-US" dirty="0">
                <a:effectLst/>
                <a:sym typeface="+mn-ea"/>
              </a:rPr>
              <a:t> </a:t>
            </a:r>
            <a:r>
              <a:rPr lang="en-US" dirty="0">
                <a:effectLst/>
                <a:sym typeface="+mn-ea"/>
              </a:rPr>
              <a:t>generation</a:t>
            </a:r>
            <a:r>
              <a:rPr lang="zh-CN" altLang="en-US" dirty="0">
                <a:effectLst/>
                <a:sym typeface="+mn-ea"/>
              </a:rPr>
              <a:t> </a:t>
            </a:r>
            <a:r>
              <a:rPr lang="en-US" altLang="zh-CN" dirty="0">
                <a:effectLst/>
                <a:sym typeface="+mn-ea"/>
              </a:rPr>
              <a:t>mode</a:t>
            </a:r>
            <a:r>
              <a:rPr lang="en-US" dirty="0">
                <a:effectLst/>
                <a:sym typeface="+mn-ea"/>
              </a:rPr>
              <a:t> is to approximate one data distribution, which could capture the patterns that are presented in the given data set. </a:t>
            </a:r>
            <a:endParaRPr lang="en-US" dirty="0"/>
          </a:p>
          <a:p>
            <a:r>
              <a:rPr lang="en-US" altLang="zh-CN" dirty="0">
                <a:sym typeface="+mn-ea"/>
              </a:rPr>
              <a:t>The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process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can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be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separated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into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two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steps,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for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training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step,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model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learn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knowledge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from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molecular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database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and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try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to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reconstruct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original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molecular.</a:t>
            </a:r>
            <a:r>
              <a:rPr lang="zh-CN" altLang="en-US" dirty="0">
                <a:sym typeface="+mn-ea"/>
              </a:rPr>
              <a:t> 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For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generating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step,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we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sample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from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some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easy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accessible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distribution,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put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into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model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and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get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generated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molecular.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effectLst/>
                <a:latin typeface="NimbusRomNo9L"/>
                <a:sym typeface="+mn-ea"/>
              </a:rPr>
              <a:t>One of the drawback of this </a:t>
            </a:r>
            <a:r>
              <a:rPr lang="en-US" dirty="0">
                <a:effectLst/>
                <a:latin typeface="NimbusRomNo9L"/>
                <a:sym typeface="+mn-ea"/>
              </a:rPr>
              <a:t>paradigm</a:t>
            </a:r>
            <a:r>
              <a:rPr lang="en-US" dirty="0">
                <a:effectLst/>
                <a:latin typeface="NimbusRomNo9L"/>
                <a:sym typeface="+mn-ea"/>
              </a:rPr>
              <a:t> is generating molecules similar to the training set, </a:t>
            </a:r>
            <a:r>
              <a:rPr lang="en-US" dirty="0">
                <a:effectLst/>
                <a:latin typeface="NimbusRomNo9L"/>
                <a:sym typeface="+mn-ea"/>
              </a:rPr>
              <a:t>ignoring deviations from the desired molecular distribution.</a:t>
            </a:r>
            <a:endParaRPr lang="en-US" dirty="0">
              <a:effectLst/>
              <a:latin typeface="NimbusRomNo9L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effectLst/>
              <a:latin typeface="NimbusRomNo9L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effectLst/>
                <a:latin typeface="NimbusRomNo9L"/>
                <a:sym typeface="+mn-ea"/>
              </a:rPr>
              <a:t>Althouth great success were achieved by </a:t>
            </a:r>
            <a:r>
              <a:rPr lang="en-US" altLang="zh-CN" dirty="0">
                <a:effectLst/>
                <a:latin typeface="NimbusRomNo9L"/>
                <a:sym typeface="+mn-ea"/>
              </a:rPr>
              <a:t>diffusion-based</a:t>
            </a:r>
            <a:r>
              <a:rPr lang="zh-CN" altLang="en-US" dirty="0">
                <a:effectLst/>
                <a:latin typeface="NimbusRomNo9L"/>
                <a:sym typeface="+mn-ea"/>
              </a:rPr>
              <a:t> </a:t>
            </a:r>
            <a:r>
              <a:rPr lang="en-US" dirty="0">
                <a:effectLst/>
                <a:latin typeface="NimbusRomNo9L"/>
                <a:sym typeface="+mn-ea"/>
              </a:rPr>
              <a:t>methods, they failed to generate molecules with desired properties</a:t>
            </a:r>
            <a:r>
              <a:rPr lang="en-US" dirty="0">
                <a:sym typeface="+mn-ea"/>
              </a:rPr>
              <a:t>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as </a:t>
            </a:r>
            <a:r>
              <a:rPr lang="en-US" altLang="zh-CN" dirty="0">
                <a:sym typeface="+mn-ea"/>
              </a:rPr>
              <a:t>shown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upper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parts, </a:t>
            </a:r>
            <a:r>
              <a:rPr lang="en-US" altLang="zh-CN" dirty="0">
                <a:sym typeface="+mn-ea"/>
              </a:rPr>
              <a:t>in order to generate desired molecules, the previous models are able to </a:t>
            </a:r>
            <a:r>
              <a:rPr lang="en-US"/>
              <a:t>encode</a:t>
            </a:r>
            <a:r>
              <a:rPr lang="en-US" dirty="0"/>
              <a:t> the original dataset into a latent space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dirty="0"/>
              <a:t>and Bayesian optimization is then </a:t>
            </a:r>
            <a:r>
              <a:rPr lang="en-US" altLang="zh-CN" dirty="0"/>
              <a:t>conducted</a:t>
            </a:r>
            <a:r>
              <a:rPr lang="en-US" dirty="0"/>
              <a:t> in this latent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en-US" dirty="0"/>
              <a:t>, leveraging the semantic meaning embedded in the learned space.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But, the latent space of diffusion models lacks semantics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en-US" dirty="0"/>
              <a:t>, interpolation along a specific direction in this latent space results in unpredictable changes and fails to produce the desired molecules.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intuitive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 address the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conditional</a:t>
            </a:r>
            <a:r>
              <a:rPr lang="zh-CN" altLang="en-US" dirty="0"/>
              <a:t> </a:t>
            </a:r>
            <a:r>
              <a:rPr lang="en-US" altLang="zh-CN" dirty="0"/>
              <a:t>generation,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  <a:r>
              <a:rPr lang="zh-CN" altLang="en-US" dirty="0"/>
              <a:t> </a:t>
            </a:r>
            <a:r>
              <a:rPr lang="en-US" altLang="zh-CN" dirty="0"/>
              <a:t>category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training.</a:t>
            </a:r>
            <a:endParaRPr lang="en-US" altLang="zh-CN" dirty="0"/>
          </a:p>
          <a:p>
            <a:r>
              <a:rPr lang="en-US" altLang="zh-CN" dirty="0"/>
              <a:t>Originally,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reverse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this,</a:t>
            </a:r>
            <a:r>
              <a:rPr lang="zh-CN" altLang="en-US" dirty="0"/>
              <a:t> </a:t>
            </a:r>
            <a:r>
              <a:rPr lang="en-US" altLang="zh-CN" sz="1800" dirty="0">
                <a:effectLst/>
                <a:latin typeface="NimbusRomNo9L"/>
              </a:rPr>
              <a:t>given</a:t>
            </a:r>
            <a:r>
              <a:rPr lang="en-US" sz="1800" dirty="0">
                <a:effectLst/>
                <a:latin typeface="NimbusRomNo9L"/>
              </a:rPr>
              <a:t> an </a:t>
            </a:r>
            <a:r>
              <a:rPr lang="en-US" altLang="zh-CN" sz="1800" dirty="0">
                <a:effectLst/>
                <a:latin typeface="NimbusRomNo9L"/>
              </a:rPr>
              <a:t>class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label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CMMI10"/>
              </a:rPr>
              <a:t>y</a:t>
            </a:r>
            <a:r>
              <a:rPr lang="en-US" sz="1800" dirty="0">
                <a:effectLst/>
                <a:latin typeface="NimbusRomNo9L"/>
              </a:rPr>
              <a:t>, </a:t>
            </a:r>
            <a:r>
              <a:rPr lang="en-US" altLang="zh-CN" sz="1800" dirty="0">
                <a:effectLst/>
                <a:latin typeface="NimbusRomNo9L"/>
              </a:rPr>
              <a:t>based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on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Bayes’rule</a:t>
            </a:r>
            <a:r>
              <a:rPr lang="en-US" altLang="zh-CN" sz="1800" dirty="0">
                <a:effectLst/>
                <a:latin typeface="NimbusRomNo9L"/>
              </a:rPr>
              <a:t>,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the sampling distribution becomes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this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and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Z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is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a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normalizing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constant.</a:t>
            </a:r>
            <a:br>
              <a:rPr lang="en-US" dirty="0"/>
            </a:br>
            <a:r>
              <a:rPr lang="en-US" sz="1800" dirty="0">
                <a:effectLst/>
                <a:latin typeface="NimbusRomNo9L"/>
              </a:rPr>
              <a:t>It is proven </a:t>
            </a:r>
            <a:r>
              <a:rPr lang="en-US" altLang="zh-CN" sz="1800" dirty="0">
                <a:effectLst/>
                <a:latin typeface="NimbusRomNo9L"/>
              </a:rPr>
              <a:t>by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recent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work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that the new distribution after incorporating the </a:t>
            </a:r>
            <a:r>
              <a:rPr lang="en-US" altLang="zh-CN" sz="1800" dirty="0">
                <a:effectLst/>
                <a:latin typeface="NimbusRomNo9L"/>
              </a:rPr>
              <a:t>label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y</a:t>
            </a:r>
            <a:r>
              <a:rPr lang="en-US" sz="1800" dirty="0">
                <a:effectLst/>
                <a:latin typeface="NimbusRomNo9L"/>
              </a:rPr>
              <a:t> can be approximated by a Gaussian distribution with </a:t>
            </a:r>
            <a:r>
              <a:rPr lang="en-US" altLang="zh-CN" sz="1800" dirty="0">
                <a:effectLst/>
                <a:latin typeface="NimbusRomNo9L"/>
              </a:rPr>
              <a:t>a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dirty="0">
                <a:effectLst/>
                <a:latin typeface="NimbusRomNo9L"/>
              </a:rPr>
              <a:t>shifted mean </a:t>
            </a:r>
            <a:r>
              <a:rPr lang="en-US" altLang="zh-CN" sz="1800" dirty="0">
                <a:effectLst/>
                <a:latin typeface="NimbusRomNo9L"/>
              </a:rPr>
              <a:t>like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this,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endParaRPr lang="zh-CN" alt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latin typeface="NimbusRomNo9L"/>
              </a:rPr>
              <a:t>and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unknown parameters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in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the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formular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altLang="zh-CN" sz="1800" dirty="0">
                <a:effectLst/>
                <a:latin typeface="NimbusRomNo9L"/>
              </a:rPr>
              <a:t>are</a:t>
            </a:r>
            <a:r>
              <a:rPr lang="zh-CN" altLang="en-US" sz="1800" dirty="0">
                <a:effectLst/>
                <a:latin typeface="NimbusRomNo9L"/>
              </a:rPr>
              <a:t> </a:t>
            </a:r>
            <a:r>
              <a:rPr lang="en-US" sz="1800" b="0" i="0" dirty="0">
                <a:effectLst/>
                <a:latin typeface="Arial" panose="020B0704020202020204" pitchFamily="34" charset="0"/>
              </a:rPr>
              <a:t>mean</a:t>
            </a:r>
            <a:r>
              <a:rPr lang="zh-CN" altLang="en-US" sz="1800" b="0" i="0" dirty="0">
                <a:effectLst/>
                <a:latin typeface="Arial" panose="020B0704020202020204" pitchFamily="34" charset="0"/>
              </a:rPr>
              <a:t> </a:t>
            </a:r>
            <a:r>
              <a:rPr lang="el-GR" sz="1800" b="0" i="0" dirty="0" err="1">
                <a:effectLst/>
                <a:latin typeface="Arial" panose="020B0704020202020204" pitchFamily="34" charset="0"/>
              </a:rPr>
              <a:t>μθ</a:t>
            </a:r>
            <a:r>
              <a:rPr lang="en-US" sz="1800" b="0" i="0" dirty="0">
                <a:effectLst/>
                <a:latin typeface="Arial" panose="020B0704020202020204" pitchFamily="34" charset="0"/>
              </a:rPr>
              <a:t>t</a:t>
            </a:r>
            <a:r>
              <a:rPr lang="en-US" altLang="zh-CN" sz="1800" b="0" i="0" dirty="0">
                <a:effectLst/>
                <a:latin typeface="Arial" panose="020B0704020202020204" pitchFamily="34" charset="0"/>
              </a:rPr>
              <a:t>,</a:t>
            </a:r>
            <a:r>
              <a:rPr lang="zh-CN" altLang="en-US" sz="1800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sz="1800" b="0" i="0" dirty="0">
                <a:effectLst/>
                <a:latin typeface="Arial" panose="020B0704020202020204" pitchFamily="34" charset="0"/>
              </a:rPr>
              <a:t>variance</a:t>
            </a:r>
            <a:r>
              <a:rPr lang="zh-CN" altLang="en-US" sz="1800" b="0" i="0" dirty="0">
                <a:effectLst/>
                <a:latin typeface="Arial" panose="020B0704020202020204" pitchFamily="34" charset="0"/>
              </a:rPr>
              <a:t> </a:t>
            </a:r>
            <a:r>
              <a:rPr lang="el-GR" sz="1800" b="0" i="0" dirty="0" err="1">
                <a:effectLst/>
                <a:latin typeface="Arial" panose="020B0704020202020204" pitchFamily="34" charset="0"/>
              </a:rPr>
              <a:t>σθ</a:t>
            </a:r>
            <a:r>
              <a:rPr lang="en-US" altLang="zh-CN" sz="1800" b="0" i="0" dirty="0">
                <a:effectLst/>
                <a:latin typeface="Arial" panose="020B0704020202020204" pitchFamily="34" charset="0"/>
              </a:rPr>
              <a:t>t,</a:t>
            </a:r>
            <a:r>
              <a:rPr lang="zh-CN" altLang="en-US" sz="1800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sz="1800" b="0" i="0" dirty="0">
                <a:effectLst/>
                <a:latin typeface="Arial" panose="020B0704020202020204" pitchFamily="34" charset="0"/>
              </a:rPr>
              <a:t>and</a:t>
            </a:r>
            <a:r>
              <a:rPr lang="zh-CN" altLang="en-US" sz="1800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sz="1800" b="0" i="0" dirty="0">
                <a:effectLst/>
                <a:latin typeface="Arial" panose="020B0704020202020204" pitchFamily="34" charset="0"/>
              </a:rPr>
              <a:t>the</a:t>
            </a:r>
            <a:r>
              <a:rPr lang="zh-CN" altLang="en-US" sz="1800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sz="1800" b="0" i="0" dirty="0">
                <a:effectLst/>
                <a:latin typeface="Arial" panose="020B0704020202020204" pitchFamily="34" charset="0"/>
              </a:rPr>
              <a:t>shift</a:t>
            </a:r>
            <a:r>
              <a:rPr lang="zh-CN" altLang="en-US" sz="1800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sz="1800" dirty="0">
                <a:effectLst/>
                <a:latin typeface="NimbusRomNo9L"/>
              </a:rPr>
              <a:t>coefficient</a:t>
            </a:r>
            <a:r>
              <a:rPr lang="zh-CN" altLang="en-US" sz="1800" b="0" i="0" dirty="0">
                <a:effectLst/>
                <a:latin typeface="Arial" panose="020B0704020202020204" pitchFamily="34" charset="0"/>
              </a:rPr>
              <a:t> </a:t>
            </a:r>
            <a:r>
              <a:rPr lang="en-US" altLang="zh-CN" sz="1800" b="0" i="0" dirty="0">
                <a:effectLst/>
                <a:latin typeface="Arial" panose="020B0704020202020204" pitchFamily="34" charset="0"/>
              </a:rPr>
              <a:t>g</a:t>
            </a:r>
            <a:endParaRPr lang="en-US" altLang="zh-CN" sz="1800" dirty="0">
              <a:effectLst/>
              <a:latin typeface="NimbusRomNo9L"/>
            </a:endParaRPr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take this inspiration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exploit a</a:t>
            </a:r>
            <a:r>
              <a:rPr lang="zh-CN" altLang="en-US" dirty="0"/>
              <a:t> </a:t>
            </a:r>
            <a:r>
              <a:rPr lang="en-US" altLang="zh-CN" dirty="0"/>
              <a:t>diffusion</a:t>
            </a:r>
            <a:r>
              <a:rPr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obtain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l-GR" b="0" i="0" dirty="0">
                <a:effectLst/>
                <a:latin typeface="Arial" panose="020B0704020202020204" pitchFamily="34" charset="0"/>
              </a:rPr>
              <a:t>μ</a:t>
            </a:r>
            <a:r>
              <a:rPr lang="en-US" b="0" i="0" dirty="0">
                <a:effectLst/>
                <a:latin typeface="Arial" panose="020B0704020202020204" pitchFamily="34" charset="0"/>
              </a:rPr>
              <a:t> and </a:t>
            </a:r>
            <a:r>
              <a:rPr lang="el-GR" b="0" i="0" dirty="0">
                <a:effectLst/>
                <a:latin typeface="Arial" panose="020B0704020202020204" pitchFamily="34" charset="0"/>
              </a:rPr>
              <a:t>σ</a:t>
            </a:r>
            <a:r>
              <a:rPr lang="en-US" altLang="zh-CN" b="0" i="0" dirty="0">
                <a:effectLst/>
                <a:latin typeface="Arial" panose="020B0704020202020204" pitchFamily="34" charset="0"/>
              </a:rPr>
              <a:t>,</a:t>
            </a:r>
            <a:r>
              <a:rPr lang="zh-CN" altLang="en-US" b="0" i="0" dirty="0">
                <a:effectLst/>
                <a:latin typeface="Arial" panose="020B0704020202020204" pitchFamily="34" charset="0"/>
              </a:rPr>
              <a:t>  </a:t>
            </a:r>
            <a:r>
              <a:rPr lang="en-US" altLang="zh-CN" dirty="0"/>
              <a:t>and</a:t>
            </a:r>
            <a:r>
              <a:rPr 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dirty="0"/>
              <a:t>classifier to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g,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introduce a property-guided diffusion model for molecular graph generation.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effectLst/>
                <a:latin typeface="NimbusRomNo9L"/>
              </a:rPr>
              <a:t>This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is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the</a:t>
            </a:r>
            <a:r>
              <a:rPr lang="en-US" sz="1200" dirty="0">
                <a:effectLst/>
                <a:latin typeface="NimbusRomNo9L"/>
              </a:rPr>
              <a:t> overview of our model: the solid arrow represents the forward process, and the dashed arrows shows the property-guided reverse process. </a:t>
            </a:r>
            <a:endParaRPr lang="en-US" altLang="zh-CN" sz="1200" dirty="0">
              <a:effectLst/>
              <a:latin typeface="NimbusRomNo9L"/>
            </a:endParaRP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diffusion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dirty="0"/>
              <a:t>stochastic differential equation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this.</a:t>
            </a:r>
            <a:r>
              <a:rPr lang="zh-CN" altLang="en-US" dirty="0"/>
              <a:t> </a:t>
            </a:r>
            <a:r>
              <a:rPr lang="en-US" altLang="zh-CN" sz="1200" dirty="0">
                <a:effectLst/>
                <a:latin typeface="NimbusRomNo9L"/>
              </a:rPr>
              <a:t>And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sz="1200" dirty="0">
                <a:effectLst/>
                <a:latin typeface="NimbusRomNo9L"/>
              </a:rPr>
              <a:t>the reverse process is also a diffusion process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sz="1200" dirty="0">
                <a:effectLst/>
                <a:latin typeface="NimbusRomNo9L"/>
              </a:rPr>
              <a:t>and given by the reverse-time SDE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like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this,</a:t>
            </a:r>
            <a:endParaRPr lang="en-US" altLang="zh-CN" sz="1200" dirty="0">
              <a:effectLst/>
              <a:latin typeface="NimbusRomNo9L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In order to obtain </a:t>
            </a:r>
            <a:r>
              <a:rPr lang="en-US" altLang="zh-CN" dirty="0"/>
              <a:t>our</a:t>
            </a:r>
            <a:r>
              <a:rPr 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we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need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to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estimate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these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two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values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altLang="zh-CN" sz="1200" dirty="0">
                <a:effectLst/>
                <a:latin typeface="NimbusRomNo9L"/>
              </a:rPr>
              <a:t>to</a:t>
            </a:r>
            <a:r>
              <a:rPr lang="zh-CN" altLang="en-US" sz="1200" dirty="0">
                <a:effectLst/>
                <a:latin typeface="NimbusRomNo9L"/>
              </a:rPr>
              <a:t> </a:t>
            </a:r>
            <a:r>
              <a:rPr lang="en-US" sz="1000" dirty="0">
                <a:effectLst/>
                <a:latin typeface="NimbusRomNo9L"/>
              </a:rPr>
              <a:t>derive the reverse diffusion process</a:t>
            </a:r>
            <a:r>
              <a:rPr lang="en-US" altLang="zh-CN" sz="1000" dirty="0">
                <a:effectLst/>
                <a:latin typeface="NimbusRomNo9L"/>
              </a:rPr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latin typeface="CMMI10"/>
              </a:rPr>
              <a:t>The</a:t>
            </a:r>
            <a:r>
              <a:rPr lang="zh-CN" altLang="en-US" sz="1800" dirty="0">
                <a:effectLst/>
                <a:latin typeface="CMMI10"/>
              </a:rPr>
              <a:t> </a:t>
            </a:r>
            <a:r>
              <a:rPr lang="en-US" altLang="zh-CN" sz="1800" dirty="0">
                <a:effectLst/>
                <a:latin typeface="CMMI10"/>
              </a:rPr>
              <a:t>first</a:t>
            </a:r>
            <a:r>
              <a:rPr lang="zh-CN" altLang="en-US" sz="1800" dirty="0">
                <a:effectLst/>
                <a:latin typeface="CMMI10"/>
              </a:rPr>
              <a:t> </a:t>
            </a:r>
            <a:r>
              <a:rPr lang="en-US" altLang="zh-CN" sz="1800" dirty="0">
                <a:effectLst/>
                <a:latin typeface="CMMI10"/>
              </a:rPr>
              <a:t>value</a:t>
            </a:r>
            <a:r>
              <a:rPr lang="zh-CN" altLang="en-US" sz="1800" dirty="0">
                <a:effectLst/>
                <a:latin typeface="CMMI10"/>
              </a:rPr>
              <a:t> </a:t>
            </a:r>
            <a:r>
              <a:rPr lang="en-US" altLang="zh-CN" sz="1800" dirty="0" err="1">
                <a:effectLst/>
                <a:latin typeface="CMMI10"/>
              </a:rPr>
              <a:t>p_t</a:t>
            </a:r>
            <a:r>
              <a:rPr lang="en-US" altLang="zh-CN" sz="1800" dirty="0">
                <a:effectLst/>
                <a:latin typeface="CMMI10"/>
              </a:rPr>
              <a:t>(</a:t>
            </a:r>
            <a:r>
              <a:rPr lang="en-US" altLang="zh-CN" sz="1800" dirty="0" err="1">
                <a:effectLst/>
                <a:latin typeface="CMMI10"/>
              </a:rPr>
              <a:t>G_t</a:t>
            </a:r>
            <a:r>
              <a:rPr lang="en-US" altLang="zh-CN" sz="1800" dirty="0">
                <a:effectLst/>
                <a:latin typeface="CMMI10"/>
              </a:rPr>
              <a:t>)</a:t>
            </a:r>
            <a:r>
              <a:rPr lang="en-US" sz="1800" dirty="0">
                <a:effectLst/>
                <a:latin typeface="TeX"/>
              </a:rPr>
              <a:t> </a:t>
            </a:r>
            <a:r>
              <a:rPr lang="en-US" altLang="zh-CN" sz="1800" dirty="0">
                <a:effectLst/>
                <a:latin typeface="TeX"/>
              </a:rPr>
              <a:t>is</a:t>
            </a:r>
            <a:r>
              <a:rPr lang="zh-CN" altLang="en-US" sz="1800" dirty="0">
                <a:effectLst/>
                <a:latin typeface="TeX"/>
              </a:rPr>
              <a:t> </a:t>
            </a:r>
            <a:r>
              <a:rPr lang="en-US" sz="1800" dirty="0">
                <a:effectLst/>
                <a:latin typeface="NimbusRomNo9L"/>
              </a:rPr>
              <a:t>the probability density of </a:t>
            </a:r>
            <a:r>
              <a:rPr lang="en-US" altLang="zh-CN" sz="1800" dirty="0" err="1">
                <a:effectLst/>
                <a:latin typeface="CMBX10"/>
              </a:rPr>
              <a:t>G_t</a:t>
            </a:r>
            <a:r>
              <a:rPr lang="en-US" altLang="zh-CN" sz="1800" dirty="0">
                <a:effectLst/>
                <a:latin typeface="CMBX10"/>
              </a:rPr>
              <a:t>,</a:t>
            </a:r>
            <a:r>
              <a:rPr lang="zh-CN" altLang="en-US" sz="1800" dirty="0">
                <a:effectLst/>
                <a:latin typeface="CMBX10"/>
              </a:rPr>
              <a:t> </a:t>
            </a:r>
            <a:r>
              <a:rPr lang="en-US" altLang="zh-CN" sz="1800" dirty="0">
                <a:effectLst/>
                <a:latin typeface="CMBX10"/>
              </a:rPr>
              <a:t>and</a:t>
            </a:r>
            <a:r>
              <a:rPr lang="zh-CN" altLang="en-US" sz="1800" dirty="0">
                <a:effectLst/>
                <a:latin typeface="CMBX10"/>
              </a:rPr>
              <a:t> </a:t>
            </a:r>
            <a:r>
              <a:rPr lang="en-US" altLang="zh-CN" sz="1800" dirty="0">
                <a:effectLst/>
                <a:latin typeface="CMBX10"/>
              </a:rPr>
              <a:t>this</a:t>
            </a:r>
            <a:r>
              <a:rPr lang="zh-CN" altLang="en-US" sz="1800" dirty="0">
                <a:effectLst/>
                <a:latin typeface="CMBX10"/>
              </a:rPr>
              <a:t> </a:t>
            </a:r>
            <a:r>
              <a:rPr lang="en-US" altLang="zh-CN" sz="1800" dirty="0">
                <a:effectLst/>
                <a:latin typeface="CMBX10"/>
              </a:rPr>
              <a:t>score</a:t>
            </a:r>
            <a:r>
              <a:rPr lang="zh-CN" altLang="en-US" sz="1800" dirty="0">
                <a:effectLst/>
                <a:latin typeface="CMBX10"/>
              </a:rPr>
              <a:t> </a:t>
            </a:r>
            <a:r>
              <a:rPr lang="en-US" altLang="zh-CN" sz="1800" dirty="0">
                <a:effectLst/>
                <a:latin typeface="CMBX10"/>
              </a:rPr>
              <a:t>will</a:t>
            </a:r>
            <a:r>
              <a:rPr lang="zh-CN" altLang="en-US" sz="1800" dirty="0">
                <a:effectLst/>
                <a:latin typeface="CMBX10"/>
              </a:rPr>
              <a:t> </a:t>
            </a:r>
            <a:r>
              <a:rPr lang="en-US" altLang="zh-CN" sz="1800" dirty="0">
                <a:effectLst/>
                <a:latin typeface="CMBX10"/>
              </a:rPr>
              <a:t>learned</a:t>
            </a:r>
            <a:r>
              <a:rPr lang="zh-CN" altLang="en-US" sz="1800" dirty="0">
                <a:effectLst/>
                <a:latin typeface="CMBX10"/>
              </a:rPr>
              <a:t> </a:t>
            </a:r>
            <a:r>
              <a:rPr lang="en-US" altLang="zh-CN" sz="1800" dirty="0">
                <a:effectLst/>
                <a:latin typeface="CMBX10"/>
              </a:rPr>
              <a:t>by</a:t>
            </a:r>
            <a:r>
              <a:rPr lang="zh-CN" altLang="en-US" sz="1800" dirty="0">
                <a:effectLst/>
                <a:latin typeface="CMBX10"/>
              </a:rPr>
              <a:t> </a:t>
            </a:r>
            <a:r>
              <a:rPr lang="en-US" altLang="zh-CN" sz="1800" dirty="0">
                <a:effectLst/>
                <a:latin typeface="CMBX10"/>
              </a:rPr>
              <a:t>our</a:t>
            </a:r>
            <a:r>
              <a:rPr lang="zh-CN" altLang="en-US" sz="1800" dirty="0">
                <a:effectLst/>
                <a:latin typeface="CMBX10"/>
              </a:rPr>
              <a:t> </a:t>
            </a:r>
            <a:r>
              <a:rPr lang="en-US" altLang="zh-CN" sz="1800" dirty="0">
                <a:effectLst/>
                <a:latin typeface="CMBX10"/>
              </a:rPr>
              <a:t>generator.</a:t>
            </a:r>
            <a:endParaRPr lang="en-US" altLang="zh-CN" sz="1800" dirty="0">
              <a:effectLst/>
              <a:latin typeface="CMBX1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effectLst/>
                <a:latin typeface="CMMI10"/>
              </a:rPr>
              <a:t>The</a:t>
            </a:r>
            <a:r>
              <a:rPr lang="zh-CN" altLang="en-US" sz="2800" dirty="0">
                <a:effectLst/>
                <a:latin typeface="CMMI10"/>
              </a:rPr>
              <a:t> </a:t>
            </a:r>
            <a:r>
              <a:rPr lang="en-US" altLang="zh-CN" sz="2800" dirty="0">
                <a:effectLst/>
                <a:latin typeface="CMMI10"/>
              </a:rPr>
              <a:t>second</a:t>
            </a:r>
            <a:r>
              <a:rPr lang="zh-CN" altLang="en-US" sz="2800" dirty="0">
                <a:effectLst/>
                <a:latin typeface="CMMI10"/>
              </a:rPr>
              <a:t> </a:t>
            </a:r>
            <a:r>
              <a:rPr lang="en-US" altLang="zh-CN" sz="2800" dirty="0">
                <a:effectLst/>
                <a:latin typeface="CMMI10"/>
              </a:rPr>
              <a:t>value</a:t>
            </a:r>
            <a:r>
              <a:rPr lang="zh-CN" altLang="en-US" sz="2800" dirty="0">
                <a:effectLst/>
                <a:latin typeface="CMMI10"/>
              </a:rPr>
              <a:t> </a:t>
            </a:r>
            <a:r>
              <a:rPr lang="en-US" altLang="zh-CN" sz="2800" dirty="0" err="1">
                <a:effectLst/>
                <a:latin typeface="CMMI10"/>
              </a:rPr>
              <a:t>p_t</a:t>
            </a:r>
            <a:r>
              <a:rPr lang="en-US" altLang="zh-CN" sz="2800" dirty="0">
                <a:effectLst/>
                <a:latin typeface="CMMI10"/>
              </a:rPr>
              <a:t>(</a:t>
            </a:r>
            <a:r>
              <a:rPr lang="en-US" altLang="zh-CN" sz="2800" dirty="0" err="1">
                <a:effectLst/>
                <a:latin typeface="CMMI10"/>
              </a:rPr>
              <a:t>y|G_t</a:t>
            </a:r>
            <a:r>
              <a:rPr lang="en-US" altLang="zh-CN" sz="2800" dirty="0">
                <a:effectLst/>
                <a:latin typeface="CMMI10"/>
              </a:rPr>
              <a:t>)</a:t>
            </a:r>
            <a:r>
              <a:rPr lang="en-US" sz="2800" dirty="0">
                <a:effectLst/>
                <a:latin typeface="TeX"/>
              </a:rPr>
              <a:t> </a:t>
            </a:r>
            <a:r>
              <a:rPr lang="en-US" altLang="zh-CN" sz="2800" dirty="0">
                <a:effectLst/>
                <a:latin typeface="TeX"/>
              </a:rPr>
              <a:t>is</a:t>
            </a:r>
            <a:r>
              <a:rPr lang="zh-CN" altLang="en-US" sz="2800" dirty="0">
                <a:effectLst/>
                <a:latin typeface="TeX"/>
              </a:rPr>
              <a:t> </a:t>
            </a:r>
            <a:r>
              <a:rPr lang="en-US" sz="2800" dirty="0">
                <a:effectLst/>
                <a:latin typeface="NimbusRomNo9L"/>
              </a:rPr>
              <a:t>the </a:t>
            </a:r>
            <a:r>
              <a:rPr lang="en-US" altLang="zh-CN" sz="2800" dirty="0">
                <a:effectLst/>
                <a:latin typeface="NimbusRomNo9L"/>
              </a:rPr>
              <a:t>conditional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sz="2800" dirty="0">
                <a:effectLst/>
                <a:latin typeface="NimbusRomNo9L"/>
              </a:rPr>
              <a:t>probability</a:t>
            </a:r>
            <a:r>
              <a:rPr lang="en-US" altLang="zh-CN" sz="2800" dirty="0">
                <a:effectLst/>
                <a:latin typeface="NimbusRomNo9L"/>
              </a:rPr>
              <a:t>,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and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this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value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will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be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derived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from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our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classifier.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endParaRPr lang="en-US" altLang="zh-CN" sz="2800" dirty="0">
              <a:effectLst/>
              <a:latin typeface="NimbusRomNo9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our</a:t>
            </a:r>
            <a:r>
              <a:rPr lang="zh-CN" altLang="en-US" sz="2800" dirty="0"/>
              <a:t> </a:t>
            </a:r>
            <a:r>
              <a:rPr lang="en-US" altLang="zh-CN" sz="2800" dirty="0"/>
              <a:t>generator,</a:t>
            </a:r>
            <a:r>
              <a:rPr lang="zh-CN" altLang="en-US" sz="2800" dirty="0"/>
              <a:t> </a:t>
            </a:r>
            <a:r>
              <a:rPr lang="en-US" altLang="zh-CN" sz="2800" dirty="0"/>
              <a:t>Due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capture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graph</a:t>
            </a:r>
            <a:r>
              <a:rPr lang="zh-CN" altLang="en-US" sz="2800" dirty="0"/>
              <a:t> </a:t>
            </a:r>
            <a:r>
              <a:rPr lang="en-US" altLang="zh-CN" sz="2800" dirty="0"/>
              <a:t>features</a:t>
            </a:r>
            <a:r>
              <a:rPr lang="zh-CN" altLang="en-US" sz="2800" dirty="0"/>
              <a:t> </a:t>
            </a:r>
            <a:r>
              <a:rPr lang="en-US" altLang="zh-CN" sz="2800" dirty="0"/>
              <a:t>via</a:t>
            </a:r>
            <a:r>
              <a:rPr lang="zh-CN" altLang="en-US" sz="2800" dirty="0"/>
              <a:t> </a:t>
            </a:r>
            <a:r>
              <a:rPr lang="en-US" altLang="zh-CN" sz="2800" dirty="0"/>
              <a:t>its</a:t>
            </a:r>
            <a:r>
              <a:rPr lang="zh-CN" altLang="en-US" sz="2800" dirty="0"/>
              <a:t> </a:t>
            </a:r>
            <a:r>
              <a:rPr lang="en-US" altLang="zh-CN" sz="2800" dirty="0"/>
              <a:t>feature</a:t>
            </a:r>
            <a:r>
              <a:rPr lang="zh-CN" altLang="en-US" sz="2800" dirty="0"/>
              <a:t> </a:t>
            </a:r>
            <a:r>
              <a:rPr lang="en-US" altLang="zh-CN" sz="2800" dirty="0"/>
              <a:t>matrix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adjacency</a:t>
            </a:r>
            <a:r>
              <a:rPr lang="zh-CN" altLang="en-US" sz="2800" dirty="0"/>
              <a:t> </a:t>
            </a:r>
            <a:r>
              <a:rPr lang="en-US" altLang="zh-CN" sz="2800" dirty="0"/>
              <a:t>matrix,</a:t>
            </a:r>
            <a:r>
              <a:rPr lang="zh-CN" altLang="en-US" sz="2800" dirty="0"/>
              <a:t> </a:t>
            </a:r>
            <a:r>
              <a:rPr lang="en-US" sz="1200" dirty="0">
                <a:effectLst/>
                <a:latin typeface="NimbusRomNo9L"/>
              </a:rPr>
              <a:t>For the convenience of computation, we further decompose the reverse-time SDEs into two components, and </a:t>
            </a:r>
            <a:r>
              <a:rPr lang="en-US" dirty="0">
                <a:effectLst/>
                <a:latin typeface="NimbusRomNo9L"/>
                <a:sym typeface="+mn-ea"/>
              </a:rPr>
              <a:t>two neural networks</a:t>
            </a:r>
            <a:r>
              <a:rPr lang="zh-CN" altLang="en-US" dirty="0">
                <a:effectLst/>
                <a:latin typeface="NimbusRomNo9L"/>
                <a:sym typeface="+mn-ea"/>
              </a:rPr>
              <a:t> </a:t>
            </a:r>
            <a:r>
              <a:rPr lang="en-US" altLang="zh-CN" dirty="0">
                <a:effectLst/>
                <a:latin typeface="NimbusRomNo9L"/>
                <a:sym typeface="+mn-ea"/>
              </a:rPr>
              <a:t>were applied separately</a:t>
            </a:r>
            <a:r>
              <a:rPr lang="zh-CN" altLang="en-US" dirty="0">
                <a:effectLst/>
                <a:latin typeface="NimbusRomNo9L"/>
                <a:sym typeface="+mn-ea"/>
              </a:rPr>
              <a:t> </a:t>
            </a:r>
            <a:r>
              <a:rPr lang="en-US" altLang="zh-CN" dirty="0">
                <a:effectLst/>
                <a:latin typeface="NimbusRomNo9L"/>
                <a:sym typeface="+mn-ea"/>
              </a:rPr>
              <a:t>to</a:t>
            </a:r>
            <a:r>
              <a:rPr lang="zh-CN" altLang="en-US" dirty="0">
                <a:effectLst/>
                <a:latin typeface="NimbusRomNo9L"/>
                <a:sym typeface="+mn-ea"/>
              </a:rPr>
              <a:t> </a:t>
            </a:r>
            <a:r>
              <a:rPr lang="en-US" dirty="0">
                <a:effectLst/>
                <a:latin typeface="NimbusRomNo9L"/>
                <a:sym typeface="+mn-ea"/>
              </a:rPr>
              <a:t>estimat</a:t>
            </a:r>
            <a:r>
              <a:rPr lang="en-US" altLang="zh-CN" dirty="0">
                <a:effectLst/>
                <a:latin typeface="NimbusRomNo9L"/>
                <a:sym typeface="+mn-ea"/>
              </a:rPr>
              <a:t>e</a:t>
            </a:r>
            <a:r>
              <a:rPr lang="en-US" dirty="0">
                <a:effectLst/>
                <a:latin typeface="NimbusRomNo9L"/>
                <a:sym typeface="+mn-ea"/>
              </a:rPr>
              <a:t> them.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F330-857F-0143-94F7-3E00F2059B1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1B53-C654-E04B-9A3D-42CECE31CAB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906E-2AB2-A942-9B31-50E33DCD599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8A1-8769-494D-AD3C-77CF43B8036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2BCB-5E01-3E45-922C-6640C9032B7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7F5-8FD4-C541-BDAF-74EF241B1BB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84C-67E8-5F44-886F-B8122D64DA3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EB7-9C0D-074B-8B94-F511935C2E54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785-CD9C-4548-AAB8-C823E4F3CB94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2F3A-C46B-2543-B163-F3BCB9A0F75D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2915-A832-7A43-AD09-0A4524A6B0AF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72CA-394E-8543-8BAF-89AD44FDA13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A4C-3200-D54F-8701-165E32B96FB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 txBox="1"/>
          <p:nvPr/>
        </p:nvSpPr>
        <p:spPr>
          <a:xfrm>
            <a:off x="999046" y="1371210"/>
            <a:ext cx="1019390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b="1" dirty="0">
                <a:latin typeface="Times New Roman" panose="02020603050405020304"/>
                <a:cs typeface="Times New Roman" panose="02020603050405020304"/>
              </a:rPr>
              <a:t>A PROPERTY-GUIDED DIFFUSION MODEL FOR GENERATING MOLECULAR GRAPHS </a:t>
            </a:r>
            <a:endParaRPr lang="en-US" sz="3600" b="1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1113" y="4484031"/>
            <a:ext cx="36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Presenter: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Changsheng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Ma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76300" y="431015"/>
            <a:ext cx="104394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5200" y="2978184"/>
            <a:ext cx="8403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NimbusRomNo9L"/>
              </a:rPr>
              <a:t>Changsheng Ma, </a:t>
            </a:r>
            <a:r>
              <a:rPr lang="en-US" sz="2400" i="1" dirty="0" err="1">
                <a:effectLst/>
                <a:latin typeface="NimbusRomNo9L"/>
              </a:rPr>
              <a:t>Taicheng</a:t>
            </a:r>
            <a:r>
              <a:rPr lang="en-US" sz="2400" i="1" dirty="0">
                <a:effectLst/>
                <a:latin typeface="NimbusRomNo9L"/>
              </a:rPr>
              <a:t> Guo, </a:t>
            </a:r>
            <a:r>
              <a:rPr lang="en-US" sz="2400" i="1" dirty="0" err="1">
                <a:effectLst/>
                <a:latin typeface="NimbusRomNo9L"/>
              </a:rPr>
              <a:t>Qiang</a:t>
            </a:r>
            <a:r>
              <a:rPr lang="en-US" sz="2400" i="1" dirty="0">
                <a:effectLst/>
                <a:latin typeface="NimbusRomNo9L"/>
              </a:rPr>
              <a:t> Yang, </a:t>
            </a:r>
            <a:r>
              <a:rPr lang="en-US" sz="2400" i="1" dirty="0" err="1">
                <a:effectLst/>
                <a:latin typeface="NimbusRomNo9L"/>
              </a:rPr>
              <a:t>Xiuying</a:t>
            </a:r>
            <a:r>
              <a:rPr lang="en-US" sz="2400" i="1" dirty="0">
                <a:effectLst/>
                <a:latin typeface="NimbusRomNo9L"/>
              </a:rPr>
              <a:t> Chen,</a:t>
            </a:r>
            <a:r>
              <a:rPr lang="zh-CN" altLang="en-US" sz="2400" i="1" dirty="0">
                <a:effectLst/>
                <a:latin typeface="NimbusRomNo9L"/>
              </a:rPr>
              <a:t> </a:t>
            </a:r>
            <a:r>
              <a:rPr lang="en-US" sz="2400" i="1" dirty="0">
                <a:effectLst/>
                <a:latin typeface="NimbusRomNo9L"/>
              </a:rPr>
              <a:t>Xin Gao</a:t>
            </a:r>
            <a:r>
              <a:rPr lang="en-US" altLang="zh-CN" sz="2400" i="1" dirty="0">
                <a:effectLst/>
                <a:latin typeface="CMMI8"/>
              </a:rPr>
              <a:t>,</a:t>
            </a:r>
            <a:r>
              <a:rPr lang="en-US" sz="2400" dirty="0">
                <a:effectLst/>
                <a:latin typeface="CMMI8"/>
              </a:rPr>
              <a:t> </a:t>
            </a:r>
            <a:r>
              <a:rPr lang="en-US" sz="2400" i="1" dirty="0" err="1">
                <a:effectLst/>
                <a:latin typeface="NimbusRomNo9L"/>
              </a:rPr>
              <a:t>Shangsong</a:t>
            </a:r>
            <a:r>
              <a:rPr lang="en-US" sz="2400" i="1" dirty="0">
                <a:effectLst/>
                <a:latin typeface="NimbusRomNo9L"/>
              </a:rPr>
              <a:t> Liang, Nitesh Chawla, </a:t>
            </a:r>
            <a:r>
              <a:rPr lang="en-US" sz="2400" i="1" dirty="0" err="1">
                <a:effectLst/>
                <a:latin typeface="NimbusRomNo9L"/>
              </a:rPr>
              <a:t>Xiangliang</a:t>
            </a:r>
            <a:r>
              <a:rPr lang="en-US" sz="2400" i="1" dirty="0">
                <a:effectLst/>
                <a:latin typeface="NimbusRomNo9L"/>
              </a:rPr>
              <a:t> Zhang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5"/>
    </mc:Choice>
    <mc:Fallback>
      <p:transition spd="slow" advTm="160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15886" y="431015"/>
            <a:ext cx="939981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83" y="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Model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66" y="2105859"/>
            <a:ext cx="5961725" cy="11399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8683" y="938847"/>
            <a:ext cx="5950820" cy="927320"/>
            <a:chOff x="3115137" y="817048"/>
            <a:chExt cx="5950820" cy="9273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5137" y="878508"/>
              <a:ext cx="5950820" cy="86586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5590912" y="817048"/>
              <a:ext cx="1601747" cy="432930"/>
            </a:xfrm>
            <a:prstGeom prst="round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0161"/>
            <a:ext cx="6398958" cy="115556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8077887" y="1402030"/>
            <a:ext cx="0" cy="498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628972" y="5222815"/>
            <a:ext cx="8661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02122" y="3381033"/>
            <a:ext cx="2605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[Yang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Sone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et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al.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2020]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555" y="3751439"/>
            <a:ext cx="1005234" cy="5350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837" y="3781143"/>
            <a:ext cx="1640128" cy="47563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8900806" y="4018961"/>
            <a:ext cx="6420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7642" y="4857449"/>
            <a:ext cx="4330700" cy="3175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495082" y="3429000"/>
            <a:ext cx="0" cy="17994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10990" y="1402030"/>
            <a:ext cx="19818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264608" y="4286482"/>
            <a:ext cx="0" cy="498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574458" y="1446678"/>
            <a:ext cx="1601747" cy="432930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15886" y="431015"/>
            <a:ext cx="939981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83" y="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Model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721337"/>
            <a:ext cx="8029575" cy="4988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322979" y="1796311"/>
                <a:ext cx="1097280" cy="8229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979" y="1796311"/>
                <a:ext cx="1097280" cy="822960"/>
              </a:xfrm>
              <a:prstGeom prst="rect">
                <a:avLst/>
              </a:prstGeom>
              <a:blipFill rotWithShape="1">
                <a:blip r:embed="rId3"/>
                <a:stretch>
                  <a:fillRect l="-3" t="-65" r="3" b="6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9982200" y="1817331"/>
                <a:ext cx="822960" cy="8229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1817331"/>
                <a:ext cx="822960" cy="822960"/>
              </a:xfrm>
              <a:prstGeom prst="rect">
                <a:avLst/>
              </a:prstGeom>
              <a:blipFill rotWithShape="1">
                <a:blip r:embed="rId4"/>
                <a:stretch>
                  <a:fillRect t="-72" b="7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2"/>
            <a:endCxn id="21" idx="0"/>
          </p:cNvCxnSpPr>
          <p:nvPr/>
        </p:nvCxnSpPr>
        <p:spPr>
          <a:xfrm flipH="1">
            <a:off x="9667539" y="2640291"/>
            <a:ext cx="726141" cy="355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982200" y="4504278"/>
            <a:ext cx="822960" cy="549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MLP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9256059" y="2996203"/>
            <a:ext cx="822960" cy="5498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GCN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711806" y="2958198"/>
            <a:ext cx="822960" cy="5498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GMH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12" idx="2"/>
            <a:endCxn id="21" idx="0"/>
          </p:cNvCxnSpPr>
          <p:nvPr/>
        </p:nvCxnSpPr>
        <p:spPr>
          <a:xfrm>
            <a:off x="8871619" y="2619271"/>
            <a:ext cx="795920" cy="376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  <a:endCxn id="5" idx="0"/>
          </p:cNvCxnSpPr>
          <p:nvPr/>
        </p:nvCxnSpPr>
        <p:spPr>
          <a:xfrm>
            <a:off x="10393680" y="2640291"/>
            <a:ext cx="0" cy="18639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1" idx="2"/>
          </p:cNvCxnSpPr>
          <p:nvPr/>
        </p:nvCxnSpPr>
        <p:spPr>
          <a:xfrm flipV="1">
            <a:off x="9667539" y="3546038"/>
            <a:ext cx="0" cy="2867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667539" y="3828380"/>
            <a:ext cx="7197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93" idx="3"/>
            <a:endCxn id="114" idx="1"/>
          </p:cNvCxnSpPr>
          <p:nvPr/>
        </p:nvCxnSpPr>
        <p:spPr>
          <a:xfrm flipV="1">
            <a:off x="2738846" y="4779195"/>
            <a:ext cx="1483396" cy="6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/>
              <p:cNvSpPr/>
              <p:nvPr/>
            </p:nvSpPr>
            <p:spPr>
              <a:xfrm>
                <a:off x="3481125" y="1817331"/>
                <a:ext cx="1097280" cy="8229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125" y="1817331"/>
                <a:ext cx="1097280" cy="822960"/>
              </a:xfrm>
              <a:prstGeom prst="rect">
                <a:avLst/>
              </a:prstGeom>
              <a:blipFill rotWithShape="1">
                <a:blip r:embed="rId3"/>
                <a:stretch>
                  <a:fillRect l="-5" t="-72" r="5" b="7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/>
              <p:cNvSpPr/>
              <p:nvPr/>
            </p:nvSpPr>
            <p:spPr>
              <a:xfrm>
                <a:off x="1915886" y="1801541"/>
                <a:ext cx="822960" cy="8229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801541"/>
                <a:ext cx="822960" cy="822960"/>
              </a:xfrm>
              <a:prstGeom prst="rect">
                <a:avLst/>
              </a:prstGeom>
              <a:blipFill rotWithShape="1">
                <a:blip r:embed="rId4"/>
                <a:stretch>
                  <a:fillRect l="-11" t="-6" r="11" b="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>
            <a:stCxn id="91" idx="2"/>
            <a:endCxn id="22" idx="0"/>
          </p:cNvCxnSpPr>
          <p:nvPr/>
        </p:nvCxnSpPr>
        <p:spPr>
          <a:xfrm>
            <a:off x="2327366" y="2624501"/>
            <a:ext cx="795920" cy="333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915886" y="4510445"/>
            <a:ext cx="822960" cy="549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MLP</a:t>
            </a:r>
            <a:endParaRPr lang="en-US" b="1" dirty="0"/>
          </a:p>
        </p:txBody>
      </p:sp>
      <p:cxnSp>
        <p:nvCxnSpPr>
          <p:cNvPr id="95" name="Straight Arrow Connector 94"/>
          <p:cNvCxnSpPr>
            <a:stCxn id="90" idx="2"/>
            <a:endCxn id="22" idx="0"/>
          </p:cNvCxnSpPr>
          <p:nvPr/>
        </p:nvCxnSpPr>
        <p:spPr>
          <a:xfrm flipH="1">
            <a:off x="3123286" y="2640291"/>
            <a:ext cx="906479" cy="317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1" idx="2"/>
            <a:endCxn id="93" idx="0"/>
          </p:cNvCxnSpPr>
          <p:nvPr/>
        </p:nvCxnSpPr>
        <p:spPr>
          <a:xfrm>
            <a:off x="2327366" y="2624501"/>
            <a:ext cx="0" cy="1885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2" idx="2"/>
          </p:cNvCxnSpPr>
          <p:nvPr/>
        </p:nvCxnSpPr>
        <p:spPr>
          <a:xfrm flipV="1">
            <a:off x="3123286" y="3508033"/>
            <a:ext cx="0" cy="333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324911" y="3833610"/>
            <a:ext cx="798375" cy="8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242" y="4343543"/>
            <a:ext cx="822959" cy="87130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270" y="4370020"/>
            <a:ext cx="1097280" cy="796938"/>
          </a:xfrm>
          <a:prstGeom prst="rect">
            <a:avLst/>
          </a:prstGeom>
        </p:spPr>
      </p:pic>
      <p:cxnSp>
        <p:nvCxnSpPr>
          <p:cNvPr id="117" name="Straight Arrow Connector 116"/>
          <p:cNvCxnSpPr>
            <a:stCxn id="5" idx="1"/>
            <a:endCxn id="115" idx="3"/>
          </p:cNvCxnSpPr>
          <p:nvPr/>
        </p:nvCxnSpPr>
        <p:spPr>
          <a:xfrm flipH="1" flipV="1">
            <a:off x="8591550" y="4768489"/>
            <a:ext cx="1390650" cy="10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5486400" y="752050"/>
            <a:ext cx="1757362" cy="498879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771" y="3895601"/>
            <a:ext cx="1485900" cy="4572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615" y="3860315"/>
            <a:ext cx="1524000" cy="431800"/>
          </a:xfrm>
          <a:prstGeom prst="rect">
            <a:avLst/>
          </a:prstGeom>
        </p:spPr>
      </p:pic>
      <p:cxnSp>
        <p:nvCxnSpPr>
          <p:cNvPr id="127" name="Straight Arrow Connector 126"/>
          <p:cNvCxnSpPr>
            <a:stCxn id="121" idx="2"/>
            <a:endCxn id="125" idx="0"/>
          </p:cNvCxnSpPr>
          <p:nvPr/>
        </p:nvCxnSpPr>
        <p:spPr>
          <a:xfrm flipH="1">
            <a:off x="4633721" y="1250929"/>
            <a:ext cx="1731360" cy="2644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1" idx="2"/>
            <a:endCxn id="126" idx="0"/>
          </p:cNvCxnSpPr>
          <p:nvPr/>
        </p:nvCxnSpPr>
        <p:spPr>
          <a:xfrm>
            <a:off x="6365081" y="1250929"/>
            <a:ext cx="1603534" cy="2609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5" grpId="0" animBg="1"/>
      <p:bldP spid="21" grpId="0" animBg="1"/>
      <p:bldP spid="22" grpId="0" animBg="1"/>
      <p:bldP spid="90" grpId="0" animBg="1"/>
      <p:bldP spid="91" grpId="0" animBg="1"/>
      <p:bldP spid="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15886" y="431015"/>
            <a:ext cx="939981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83" y="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Model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741002"/>
            <a:ext cx="8029575" cy="49887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7444466" y="741002"/>
            <a:ext cx="1994807" cy="49887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95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031301" y="2208489"/>
                <a:ext cx="1097280" cy="8229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01" y="2208489"/>
                <a:ext cx="1097280" cy="822960"/>
              </a:xfrm>
              <a:prstGeom prst="rect">
                <a:avLst/>
              </a:prstGeom>
              <a:blipFill rotWithShape="1">
                <a:blip r:embed="rId3"/>
                <a:stretch>
                  <a:fillRect l="-6" t="-72" r="6" b="7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2690522" y="2229509"/>
                <a:ext cx="822960" cy="8229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22" y="2229509"/>
                <a:ext cx="822960" cy="822960"/>
              </a:xfrm>
              <a:prstGeom prst="rect">
                <a:avLst/>
              </a:prstGeom>
              <a:blipFill rotWithShape="1">
                <a:blip r:embed="rId4"/>
                <a:stretch>
                  <a:fillRect l="-3" t="-3" r="3" b="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2"/>
            <a:endCxn id="46" idx="0"/>
          </p:cNvCxnSpPr>
          <p:nvPr/>
        </p:nvCxnSpPr>
        <p:spPr>
          <a:xfrm flipH="1">
            <a:off x="2375861" y="3052469"/>
            <a:ext cx="726141" cy="355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964381" y="3408381"/>
            <a:ext cx="822960" cy="5498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GCN</a:t>
            </a:r>
            <a:endParaRPr lang="en-US" b="1" dirty="0"/>
          </a:p>
        </p:txBody>
      </p:sp>
      <p:cxnSp>
        <p:nvCxnSpPr>
          <p:cNvPr id="47" name="Straight Arrow Connector 46"/>
          <p:cNvCxnSpPr>
            <a:stCxn id="43" idx="2"/>
            <a:endCxn id="46" idx="0"/>
          </p:cNvCxnSpPr>
          <p:nvPr/>
        </p:nvCxnSpPr>
        <p:spPr>
          <a:xfrm>
            <a:off x="1579941" y="3031449"/>
            <a:ext cx="795920" cy="376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7854247" y="3375931"/>
                <a:ext cx="4325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247" y="3375931"/>
                <a:ext cx="43256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31" t="-52" r="15" b="-4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1964381" y="4533709"/>
            <a:ext cx="822960" cy="549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MLP</a:t>
            </a:r>
            <a:endParaRPr lang="en-US" b="1" dirty="0"/>
          </a:p>
        </p:txBody>
      </p:sp>
      <p:cxnSp>
        <p:nvCxnSpPr>
          <p:cNvPr id="58" name="Straight Arrow Connector 57"/>
          <p:cNvCxnSpPr>
            <a:stCxn id="46" idx="2"/>
            <a:endCxn id="56" idx="0"/>
          </p:cNvCxnSpPr>
          <p:nvPr/>
        </p:nvCxnSpPr>
        <p:spPr>
          <a:xfrm>
            <a:off x="2375861" y="3958216"/>
            <a:ext cx="0" cy="575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0" idx="1"/>
          </p:cNvCxnSpPr>
          <p:nvPr/>
        </p:nvCxnSpPr>
        <p:spPr>
          <a:xfrm>
            <a:off x="3278307" y="4409561"/>
            <a:ext cx="825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92786" y="4836797"/>
            <a:ext cx="4794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282422" y="4400661"/>
            <a:ext cx="0" cy="905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28" idx="1"/>
            <a:endCxn id="26" idx="3"/>
          </p:cNvCxnSpPr>
          <p:nvPr/>
        </p:nvCxnSpPr>
        <p:spPr>
          <a:xfrm flipH="1">
            <a:off x="5679183" y="4884942"/>
            <a:ext cx="450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8" idx="3"/>
            <a:endCxn id="84" idx="1"/>
          </p:cNvCxnSpPr>
          <p:nvPr/>
        </p:nvCxnSpPr>
        <p:spPr>
          <a:xfrm flipV="1">
            <a:off x="7107882" y="4884941"/>
            <a:ext cx="55116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860" y="4714780"/>
            <a:ext cx="340323" cy="340323"/>
          </a:xfrm>
          <a:prstGeom prst="rect">
            <a:avLst/>
          </a:prstGeom>
        </p:spPr>
      </p:pic>
      <p:cxnSp>
        <p:nvCxnSpPr>
          <p:cNvPr id="73" name="Straight Arrow Connector 72"/>
          <p:cNvCxnSpPr>
            <a:endCxn id="26" idx="0"/>
          </p:cNvCxnSpPr>
          <p:nvPr/>
        </p:nvCxnSpPr>
        <p:spPr>
          <a:xfrm>
            <a:off x="5509022" y="4409561"/>
            <a:ext cx="0" cy="3052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7659051" y="4610023"/>
            <a:ext cx="822960" cy="549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MLP</a:t>
            </a:r>
            <a:endParaRPr lang="en-US" b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787" y="4200011"/>
            <a:ext cx="584200" cy="4191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786" y="5070729"/>
            <a:ext cx="977900" cy="469900"/>
          </a:xfrm>
          <a:prstGeom prst="rect">
            <a:avLst/>
          </a:prstGeom>
        </p:spPr>
      </p:pic>
      <p:cxnSp>
        <p:nvCxnSpPr>
          <p:cNvPr id="99" name="Straight Connector 98"/>
          <p:cNvCxnSpPr>
            <a:endCxn id="71" idx="1"/>
          </p:cNvCxnSpPr>
          <p:nvPr/>
        </p:nvCxnSpPr>
        <p:spPr>
          <a:xfrm>
            <a:off x="3272250" y="5305679"/>
            <a:ext cx="7045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0" idx="3"/>
          </p:cNvCxnSpPr>
          <p:nvPr/>
        </p:nvCxnSpPr>
        <p:spPr>
          <a:xfrm>
            <a:off x="4687987" y="4409561"/>
            <a:ext cx="8210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71" idx="3"/>
          </p:cNvCxnSpPr>
          <p:nvPr/>
        </p:nvCxnSpPr>
        <p:spPr>
          <a:xfrm flipH="1">
            <a:off x="4954686" y="5305679"/>
            <a:ext cx="5543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26" idx="2"/>
          </p:cNvCxnSpPr>
          <p:nvPr/>
        </p:nvCxnSpPr>
        <p:spPr>
          <a:xfrm flipV="1">
            <a:off x="5509022" y="5055103"/>
            <a:ext cx="0" cy="250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982" y="4649992"/>
            <a:ext cx="977900" cy="469900"/>
          </a:xfrm>
          <a:prstGeom prst="rect">
            <a:avLst/>
          </a:prstGeom>
        </p:spPr>
      </p:pic>
      <p:cxnSp>
        <p:nvCxnSpPr>
          <p:cNvPr id="134" name="Straight Arrow Connector 133"/>
          <p:cNvCxnSpPr>
            <a:stCxn id="84" idx="0"/>
            <a:endCxn id="55" idx="2"/>
          </p:cNvCxnSpPr>
          <p:nvPr/>
        </p:nvCxnSpPr>
        <p:spPr>
          <a:xfrm flipV="1">
            <a:off x="8070531" y="3899151"/>
            <a:ext cx="0" cy="710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/>
              <p:cNvSpPr txBox="1"/>
              <p:nvPr/>
            </p:nvSpPr>
            <p:spPr>
              <a:xfrm>
                <a:off x="9090000" y="3252820"/>
                <a:ext cx="5548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00" y="3252820"/>
                <a:ext cx="554832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10" t="-54" r="81" b="-6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Connector 138"/>
          <p:cNvCxnSpPr/>
          <p:nvPr/>
        </p:nvCxnSpPr>
        <p:spPr>
          <a:xfrm flipV="1">
            <a:off x="8070531" y="2871788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9367416" y="2876257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069271" y="2871788"/>
            <a:ext cx="1298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8645182" y="1359213"/>
            <a:ext cx="0" cy="1512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55" grpId="0"/>
      <p:bldP spid="56" grpId="0" animBg="1"/>
      <p:bldP spid="84" grpId="0" animBg="1"/>
      <p:bldP spid="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15886" y="431015"/>
            <a:ext cx="939981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83" y="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Model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431125"/>
            <a:ext cx="8029575" cy="49887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615791" y="1431125"/>
            <a:ext cx="1994807" cy="49887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95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281252" y="3918795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3578137" y="3923264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279992" y="3918795"/>
            <a:ext cx="1298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15886" y="4393778"/>
                <a:ext cx="728212" cy="56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4393778"/>
                <a:ext cx="728212" cy="562462"/>
              </a:xfrm>
              <a:prstGeom prst="rect">
                <a:avLst/>
              </a:prstGeom>
              <a:blipFill rotWithShape="1">
                <a:blip r:embed="rId3"/>
                <a:stretch>
                  <a:fillRect l="-12" t="-38" r="81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416731" y="4393778"/>
                <a:ext cx="736484" cy="56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31" y="4393778"/>
                <a:ext cx="736484" cy="562462"/>
              </a:xfrm>
              <a:prstGeom prst="rect">
                <a:avLst/>
              </a:prstGeom>
              <a:blipFill rotWithShape="1">
                <a:blip r:embed="rId4"/>
                <a:stretch>
                  <a:fillRect l="-42" t="-38" r="26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445907" y="4366318"/>
                <a:ext cx="733470" cy="56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07" y="4366318"/>
                <a:ext cx="733470" cy="562462"/>
              </a:xfrm>
              <a:prstGeom prst="rect">
                <a:avLst/>
              </a:prstGeom>
              <a:blipFill rotWithShape="1">
                <a:blip r:embed="rId5"/>
                <a:stretch>
                  <a:fillRect l="-55" t="-10" r="62" b="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36375" y="4371218"/>
                <a:ext cx="490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75" y="4371218"/>
                <a:ext cx="490454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7" t="-104" r="-9645" b="-15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866222" y="4348387"/>
                <a:ext cx="4999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22" y="4348387"/>
                <a:ext cx="499945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18" t="-110" r="-8452" b="-15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9923609" y="4379833"/>
                <a:ext cx="5023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609" y="4379833"/>
                <a:ext cx="502317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92" t="-48" r="-8750" b="-16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V="1">
            <a:off x="4791090" y="3932340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87975" y="3936809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89830" y="3932340"/>
            <a:ext cx="1298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813902" y="3932340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110787" y="3936809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812642" y="3932340"/>
            <a:ext cx="1298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504394" y="2143125"/>
            <a:ext cx="10898" cy="973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18805661">
            <a:off x="7161511" y="3618951"/>
            <a:ext cx="464556" cy="530962"/>
            <a:chOff x="6778200" y="3843338"/>
            <a:chExt cx="464556" cy="530962"/>
          </a:xfrm>
        </p:grpSpPr>
        <p:sp>
          <p:nvSpPr>
            <p:cNvPr id="5" name="TextBox 4"/>
            <p:cNvSpPr txBox="1"/>
            <p:nvPr/>
          </p:nvSpPr>
          <p:spPr>
            <a:xfrm>
              <a:off x="7058025" y="384333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778200" y="393234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6930600" y="408474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 rot="1525742">
              <a:off x="7083000" y="423714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2915945" y="3116128"/>
            <a:ext cx="6531481" cy="18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915945" y="3116129"/>
            <a:ext cx="0" cy="81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454357" y="3116128"/>
            <a:ext cx="0" cy="81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447426" y="3102584"/>
            <a:ext cx="0" cy="81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53832" y="3182744"/>
                <a:ext cx="552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832" y="3182744"/>
                <a:ext cx="55245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5" t="-27" r="36" b="-2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938425" y="3175585"/>
                <a:ext cx="5595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25" y="3175585"/>
                <a:ext cx="55957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5" t="-127" r="31" b="-2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931896" y="3126741"/>
                <a:ext cx="577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896" y="3126741"/>
                <a:ext cx="57720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08" r="107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15886" y="431015"/>
            <a:ext cx="939981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83" y="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Model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431125"/>
            <a:ext cx="8029575" cy="49887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615791" y="1431125"/>
            <a:ext cx="1994807" cy="49887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95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281252" y="3918795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3578137" y="3923264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279992" y="3918795"/>
            <a:ext cx="1298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15886" y="4393778"/>
                <a:ext cx="728212" cy="56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4393778"/>
                <a:ext cx="728212" cy="562462"/>
              </a:xfrm>
              <a:prstGeom prst="rect">
                <a:avLst/>
              </a:prstGeom>
              <a:blipFill rotWithShape="1">
                <a:blip r:embed="rId3"/>
                <a:stretch>
                  <a:fillRect l="-12" t="-38" r="81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416731" y="4393778"/>
                <a:ext cx="736484" cy="56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31" y="4393778"/>
                <a:ext cx="736484" cy="562462"/>
              </a:xfrm>
              <a:prstGeom prst="rect">
                <a:avLst/>
              </a:prstGeom>
              <a:blipFill rotWithShape="1">
                <a:blip r:embed="rId4"/>
                <a:stretch>
                  <a:fillRect l="-42" t="-38" r="26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445907" y="4366318"/>
                <a:ext cx="733470" cy="56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07" y="4366318"/>
                <a:ext cx="733470" cy="562462"/>
              </a:xfrm>
              <a:prstGeom prst="rect">
                <a:avLst/>
              </a:prstGeom>
              <a:blipFill rotWithShape="1">
                <a:blip r:embed="rId5"/>
                <a:stretch>
                  <a:fillRect l="-55" t="-10" r="62" b="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36375" y="4371218"/>
                <a:ext cx="490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75" y="4371218"/>
                <a:ext cx="490454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7" t="-104" r="-9645" b="-15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866222" y="4348387"/>
                <a:ext cx="4999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22" y="4348387"/>
                <a:ext cx="499945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18" t="-110" r="-8452" b="-15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9923609" y="4379833"/>
                <a:ext cx="5023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609" y="4379833"/>
                <a:ext cx="502317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92" t="-48" r="-8750" b="-16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V="1">
            <a:off x="4791090" y="3932340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87975" y="3936809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89830" y="3932340"/>
            <a:ext cx="1298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813902" y="3932340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110787" y="3936809"/>
            <a:ext cx="0" cy="504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812642" y="3932340"/>
            <a:ext cx="1298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504394" y="2143125"/>
            <a:ext cx="10898" cy="973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18805661">
            <a:off x="7161511" y="3618951"/>
            <a:ext cx="464556" cy="530962"/>
            <a:chOff x="6778200" y="3843338"/>
            <a:chExt cx="464556" cy="530962"/>
          </a:xfrm>
        </p:grpSpPr>
        <p:sp>
          <p:nvSpPr>
            <p:cNvPr id="5" name="TextBox 4"/>
            <p:cNvSpPr txBox="1"/>
            <p:nvPr/>
          </p:nvSpPr>
          <p:spPr>
            <a:xfrm>
              <a:off x="7058025" y="384333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778200" y="393234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6930600" y="408474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 rot="1525742">
              <a:off x="7083000" y="423714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2915945" y="3116128"/>
            <a:ext cx="6531481" cy="18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915945" y="3116129"/>
            <a:ext cx="0" cy="81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454357" y="3116128"/>
            <a:ext cx="0" cy="81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447426" y="3102584"/>
            <a:ext cx="0" cy="81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53832" y="3182744"/>
                <a:ext cx="552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832" y="3182744"/>
                <a:ext cx="55245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5" t="-27" r="36" b="-2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938425" y="3175585"/>
                <a:ext cx="5595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25" y="3175585"/>
                <a:ext cx="55957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5" t="-127" r="31" b="-2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931896" y="3126741"/>
                <a:ext cx="577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896" y="3126741"/>
                <a:ext cx="57720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08" r="107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6" idx="3"/>
          </p:cNvCxnSpPr>
          <p:nvPr/>
        </p:nvCxnSpPr>
        <p:spPr>
          <a:xfrm>
            <a:off x="3040769" y="431015"/>
            <a:ext cx="827493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6294"/>
            <a:ext cx="304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Experiments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0190" y="3660775"/>
            <a:ext cx="64287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/>
                <a:latin typeface="NimbusRomNo9L"/>
              </a:rPr>
              <a:t>Property guidance Performance 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0384" y="2321152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mbusRomNo9L"/>
              </a:rPr>
              <a:t>Generation</a:t>
            </a:r>
            <a:r>
              <a:rPr lang="zh-CN" altLang="en-US" sz="2800" b="1" dirty="0">
                <a:latin typeface="NimbusRomNo9L"/>
              </a:rPr>
              <a:t> </a:t>
            </a:r>
            <a:r>
              <a:rPr lang="en-US" altLang="zh-CN" sz="2800" b="1" dirty="0">
                <a:latin typeface="NimbusRomNo9L"/>
              </a:rPr>
              <a:t>Performance</a:t>
            </a:r>
            <a:endParaRPr lang="en-US" sz="2800" b="1" dirty="0">
              <a:latin typeface="NimbusRomNo9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6" idx="3"/>
          </p:cNvCxnSpPr>
          <p:nvPr/>
        </p:nvCxnSpPr>
        <p:spPr>
          <a:xfrm>
            <a:off x="3040769" y="431015"/>
            <a:ext cx="827493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6294"/>
            <a:ext cx="304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Experiments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73958" y="850477"/>
            <a:ext cx="6711396" cy="1653510"/>
            <a:chOff x="1349829" y="837816"/>
            <a:chExt cx="8632371" cy="20341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837816"/>
              <a:ext cx="8360382" cy="20341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349829" y="2281691"/>
              <a:ext cx="8632371" cy="47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520384" y="2564089"/>
              <a:ext cx="79710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53990" y="864206"/>
            <a:ext cx="143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Dataset</a:t>
            </a:r>
            <a:r>
              <a:rPr lang="en-US" altLang="zh-CN" sz="2800" b="1" dirty="0"/>
              <a:t>: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2777" y="1987891"/>
            <a:ext cx="14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Metrics: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99410" y="2714049"/>
            <a:ext cx="112925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effectLst/>
                <a:latin typeface="NimbusRomNo9L"/>
              </a:rPr>
              <a:t>VwoC</a:t>
            </a:r>
            <a:r>
              <a:rPr lang="en-US" sz="2400" b="1" i="1" dirty="0">
                <a:effectLst/>
                <a:latin typeface="NimbusRomNo9L"/>
              </a:rPr>
              <a:t> </a:t>
            </a:r>
            <a:r>
              <a:rPr lang="en-US" sz="2400" dirty="0">
                <a:effectLst/>
                <a:latin typeface="NimbusRomNo9L"/>
              </a:rPr>
              <a:t>is the percentage of valid molecules without correction</a:t>
            </a:r>
            <a:r>
              <a:rPr lang="zh-CN" altLang="en-US" sz="2400" dirty="0">
                <a:effectLst/>
                <a:latin typeface="NimbusRomNo9L"/>
              </a:rPr>
              <a:t> </a:t>
            </a:r>
            <a:r>
              <a:rPr lang="en-US" altLang="zh-CN" sz="2400" dirty="0">
                <a:effectLst/>
                <a:latin typeface="NimbusRomNo9L"/>
              </a:rPr>
              <a:t>process</a:t>
            </a:r>
            <a:r>
              <a:rPr lang="en-US" sz="2400" dirty="0">
                <a:effectLst/>
                <a:latin typeface="NimbusRomNo9L"/>
              </a:rPr>
              <a:t>. </a:t>
            </a:r>
            <a:endParaRPr lang="en-US" sz="2400" dirty="0">
              <a:effectLst/>
              <a:latin typeface="NimbusRomNo9L"/>
            </a:endParaRPr>
          </a:p>
          <a:p>
            <a:r>
              <a:rPr lang="en-US" sz="2400" b="1" i="1" dirty="0">
                <a:effectLst/>
                <a:latin typeface="NimbusRomNo9L"/>
              </a:rPr>
              <a:t>FCD</a:t>
            </a:r>
            <a:r>
              <a:rPr lang="en-US" sz="2400" dirty="0">
                <a:effectLst/>
                <a:latin typeface="NimbusRomNo9L"/>
              </a:rPr>
              <a:t> is to evaluate the distance between the </a:t>
            </a:r>
            <a:r>
              <a:rPr lang="en-US" altLang="zh-CN" sz="2400" dirty="0">
                <a:effectLst/>
                <a:latin typeface="NimbusRomNo9L"/>
              </a:rPr>
              <a:t>real</a:t>
            </a:r>
            <a:r>
              <a:rPr lang="en-US" sz="2400" dirty="0">
                <a:effectLst/>
                <a:latin typeface="NimbusRomNo9L"/>
              </a:rPr>
              <a:t> and generated</a:t>
            </a:r>
            <a:r>
              <a:rPr lang="zh-CN" altLang="en-US" sz="2400" dirty="0">
                <a:effectLst/>
                <a:latin typeface="NimbusRomNo9L"/>
              </a:rPr>
              <a:t> </a:t>
            </a:r>
            <a:r>
              <a:rPr lang="en-US" sz="2400" dirty="0">
                <a:effectLst/>
                <a:latin typeface="NimbusRomNo9L"/>
              </a:rPr>
              <a:t>sets. </a:t>
            </a:r>
            <a:endParaRPr lang="en-US" sz="2400" dirty="0">
              <a:effectLst/>
              <a:latin typeface="NimbusRomNo9L"/>
            </a:endParaRPr>
          </a:p>
          <a:p>
            <a:r>
              <a:rPr lang="en-US" sz="2400" b="1" i="1" dirty="0">
                <a:effectLst/>
                <a:latin typeface="NimbusRomNo9L"/>
              </a:rPr>
              <a:t>NSPDK</a:t>
            </a:r>
            <a:r>
              <a:rPr lang="zh-CN" altLang="en-US" sz="2400" b="0" i="1" dirty="0">
                <a:effectLst/>
                <a:latin typeface="NimbusRomNo9L"/>
              </a:rPr>
              <a:t> </a:t>
            </a:r>
            <a:r>
              <a:rPr lang="en-US" sz="2400" dirty="0">
                <a:effectLst/>
                <a:latin typeface="NimbusRomNo9L"/>
              </a:rPr>
              <a:t>calculates the mean maximum discrepancy between </a:t>
            </a:r>
            <a:r>
              <a:rPr lang="en-US" altLang="zh-CN" sz="2400" dirty="0">
                <a:latin typeface="NimbusRomNo9L"/>
              </a:rPr>
              <a:t>real</a:t>
            </a:r>
            <a:r>
              <a:rPr lang="zh-CN" altLang="en-US" sz="2400" dirty="0">
                <a:latin typeface="NimbusRomNo9L"/>
              </a:rPr>
              <a:t> </a:t>
            </a:r>
            <a:r>
              <a:rPr lang="en-US" sz="2400" dirty="0">
                <a:effectLst/>
                <a:latin typeface="NimbusRomNo9L"/>
              </a:rPr>
              <a:t>and generated </a:t>
            </a:r>
            <a:r>
              <a:rPr lang="en-US" altLang="zh-CN" sz="2400" dirty="0">
                <a:effectLst/>
                <a:latin typeface="NimbusRomNo9L"/>
              </a:rPr>
              <a:t>set</a:t>
            </a:r>
            <a:r>
              <a:rPr lang="en-US" sz="2400" dirty="0">
                <a:effectLst/>
                <a:latin typeface="NimbusRomNo9L"/>
              </a:rPr>
              <a:t>.</a:t>
            </a:r>
            <a:br>
              <a:rPr lang="en-US" sz="2400" dirty="0">
                <a:effectLst/>
                <a:latin typeface="NimbusRomNo9L"/>
              </a:rPr>
            </a:br>
            <a:r>
              <a:rPr lang="en-US" sz="2400" b="1" i="1" dirty="0">
                <a:effectLst/>
                <a:latin typeface="NimbusRomNo9L"/>
              </a:rPr>
              <a:t>Validity</a:t>
            </a:r>
            <a:r>
              <a:rPr lang="en-US" sz="2400" b="0" i="1" dirty="0">
                <a:effectLst/>
                <a:latin typeface="NimbusRomNo9L"/>
              </a:rPr>
              <a:t> </a:t>
            </a:r>
            <a:r>
              <a:rPr lang="en-US" sz="2400" dirty="0">
                <a:effectLst/>
                <a:latin typeface="NimbusRomNo9L"/>
              </a:rPr>
              <a:t>is the percentage of chemically valid molecules</a:t>
            </a:r>
            <a:r>
              <a:rPr lang="en-US" altLang="zh-CN" sz="2400" dirty="0">
                <a:effectLst/>
                <a:latin typeface="NimbusRomNo9L"/>
              </a:rPr>
              <a:t>.</a:t>
            </a:r>
            <a:endParaRPr lang="en-US" sz="2400" dirty="0">
              <a:effectLst/>
              <a:latin typeface="NimbusRomNo9L"/>
            </a:endParaRPr>
          </a:p>
          <a:p>
            <a:r>
              <a:rPr lang="en-US" sz="2400" b="1" i="1" dirty="0">
                <a:effectLst/>
                <a:latin typeface="NimbusRomNo9L"/>
              </a:rPr>
              <a:t>Uniqueness</a:t>
            </a:r>
            <a:r>
              <a:rPr lang="en-US" sz="2400" b="0" i="1" dirty="0">
                <a:effectLst/>
                <a:latin typeface="NimbusRomNo9L"/>
              </a:rPr>
              <a:t> </a:t>
            </a:r>
            <a:r>
              <a:rPr lang="en-US" sz="2400" dirty="0">
                <a:effectLst/>
                <a:latin typeface="NimbusRomNo9L"/>
              </a:rPr>
              <a:t>is the percentage of unique molecules</a:t>
            </a:r>
            <a:r>
              <a:rPr lang="en-US" altLang="zh-CN" sz="2400" dirty="0">
                <a:effectLst/>
                <a:latin typeface="NimbusRomNo9L"/>
              </a:rPr>
              <a:t>.</a:t>
            </a:r>
            <a:endParaRPr lang="en-US" sz="2400" dirty="0">
              <a:effectLst/>
              <a:latin typeface="NimbusRomNo9L"/>
            </a:endParaRPr>
          </a:p>
          <a:p>
            <a:r>
              <a:rPr lang="en-US" sz="2400" b="1" i="1" dirty="0">
                <a:effectLst/>
                <a:latin typeface="NimbusRomNo9L"/>
              </a:rPr>
              <a:t>Novelty</a:t>
            </a:r>
            <a:r>
              <a:rPr lang="en-US" sz="2400" b="0" i="1" dirty="0">
                <a:effectLst/>
                <a:latin typeface="NimbusRomNo9L"/>
              </a:rPr>
              <a:t> </a:t>
            </a:r>
            <a:r>
              <a:rPr lang="en-US" sz="2400" dirty="0">
                <a:effectLst/>
                <a:latin typeface="NimbusRomNo9L"/>
              </a:rPr>
              <a:t>is the percentage of novel molecules with reference to the training set.</a:t>
            </a:r>
            <a:endParaRPr lang="en-US" sz="2400" dirty="0">
              <a:effectLst/>
              <a:latin typeface="NimbusRomNo9L"/>
            </a:endParaRPr>
          </a:p>
          <a:p>
            <a:r>
              <a:rPr lang="en-US" sz="2400" b="1" i="1" dirty="0">
                <a:effectLst/>
                <a:latin typeface="NimbusRomNo9L"/>
              </a:rPr>
              <a:t>V.U.N </a:t>
            </a:r>
            <a:r>
              <a:rPr lang="en-US" sz="2400" dirty="0">
                <a:effectLst/>
                <a:latin typeface="NimbusRomNo9L"/>
              </a:rPr>
              <a:t>is the production of these three metrics. 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39452" y="431015"/>
            <a:ext cx="81762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683" y="0"/>
            <a:ext cx="304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Experiments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79" y="1961758"/>
            <a:ext cx="115443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39452" y="431015"/>
            <a:ext cx="81762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683" y="0"/>
            <a:ext cx="304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Experiments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2187" y="1594128"/>
            <a:ext cx="3539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inter-class </a:t>
            </a:r>
            <a:r>
              <a:rPr lang="en-US" altLang="zh-CN" sz="2800" b="1" dirty="0"/>
              <a:t>evaluation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47867" y="1594128"/>
            <a:ext cx="3725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intra-class evaluations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273805" y="4345028"/>
                <a:ext cx="3710316" cy="8286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05" y="4345028"/>
                <a:ext cx="3710316" cy="828675"/>
              </a:xfrm>
              <a:prstGeom prst="rect">
                <a:avLst/>
              </a:prstGeom>
              <a:blipFill rotWithShape="1">
                <a:blip r:embed="rId2"/>
                <a:stretch>
                  <a:fillRect l="-17" t="-43" b="4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814388" y="4047382"/>
            <a:ext cx="4629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70674" y="3079241"/>
            <a:ext cx="671513" cy="828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?%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66049" y="3079240"/>
            <a:ext cx="1173403" cy="8286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?%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08265" y="3073035"/>
            <a:ext cx="671513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?%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70631" y="3073034"/>
            <a:ext cx="830032" cy="828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?%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962694" y="2603791"/>
                <a:ext cx="622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94" y="2603791"/>
                <a:ext cx="62222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" t="-63" r="95" b="-2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41639" y="2581931"/>
                <a:ext cx="635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39" y="2581931"/>
                <a:ext cx="63504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" t="-5" r="21" b="-2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457556" y="2581931"/>
                <a:ext cx="614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56" y="2581931"/>
                <a:ext cx="61420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0" t="-5" r="23" b="-2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574536" y="2600444"/>
                <a:ext cx="64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536" y="2600444"/>
                <a:ext cx="64145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8" t="-26" r="16" b="-2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7583192" y="3429000"/>
                <a:ext cx="671513" cy="8286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192" y="3429000"/>
                <a:ext cx="671513" cy="828675"/>
              </a:xfrm>
              <a:prstGeom prst="rect">
                <a:avLst/>
              </a:prstGeom>
              <a:blipFill rotWithShape="1">
                <a:blip r:embed="rId7"/>
                <a:stretch>
                  <a:fillRect l="-3" r="5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/>
          <p:cNvSpPr/>
          <p:nvPr/>
        </p:nvSpPr>
        <p:spPr>
          <a:xfrm>
            <a:off x="8610600" y="3043596"/>
            <a:ext cx="304800" cy="165699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190610" y="2839685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Uniqueness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195095" y="4495447"/>
            <a:ext cx="101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Novelty</a:t>
            </a:r>
            <a:endParaRPr lang="en-US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39452" y="431015"/>
            <a:ext cx="81762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683" y="0"/>
            <a:ext cx="304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Experiments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1" y="1243633"/>
            <a:ext cx="11295397" cy="4245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1660207" y="936566"/>
            <a:ext cx="8871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/>
                <a:cs typeface="Times New Roman" panose="02020603050405020304"/>
              </a:rPr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4886" y="2266378"/>
            <a:ext cx="191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Background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80162" y="2240657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Model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480162" y="3334385"/>
            <a:ext cx="185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Experiment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480162" y="4428113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Conclusion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04886" y="335342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Issue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04886" y="4440478"/>
            <a:ext cx="135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Analysis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6300" y="431015"/>
            <a:ext cx="104394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14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2"/>
    </mc:Choice>
    <mc:Fallback>
      <p:transition spd="slow" advTm="570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39452" y="431015"/>
            <a:ext cx="81762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683" y="0"/>
            <a:ext cx="304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Experiments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13" y="1467916"/>
            <a:ext cx="9798573" cy="36547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39452" y="431015"/>
            <a:ext cx="81762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683" y="0"/>
            <a:ext cx="304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Experiments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6140" y="833755"/>
            <a:ext cx="1104646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NimbusRomNo9L"/>
              </a:rPr>
              <a:t>Top </a:t>
            </a:r>
            <a:r>
              <a:rPr lang="en-US" altLang="zh-CN" sz="2800" dirty="0">
                <a:effectLst/>
                <a:latin typeface="NimbusRomNo9L"/>
              </a:rPr>
              <a:t>3</a:t>
            </a:r>
            <a:r>
              <a:rPr lang="en-US" sz="2800" dirty="0">
                <a:effectLst/>
                <a:latin typeface="NimbusRomNo9L"/>
              </a:rPr>
              <a:t> molecules with QED values out of 10,000 randomly generated molecules by different</a:t>
            </a:r>
            <a:r>
              <a:rPr lang="zh-CN" altLang="en-US" sz="2800" dirty="0">
                <a:effectLst/>
                <a:latin typeface="NimbusRomNo9L"/>
              </a:rPr>
              <a:t> </a:t>
            </a:r>
            <a:r>
              <a:rPr lang="en-US" altLang="zh-CN" sz="2800" dirty="0">
                <a:effectLst/>
                <a:latin typeface="NimbusRomNo9L"/>
              </a:rPr>
              <a:t>guidance</a:t>
            </a:r>
            <a:r>
              <a:rPr lang="en-US" sz="2800" dirty="0">
                <a:effectLst/>
                <a:latin typeface="NimbusRomNo9L"/>
              </a:rPr>
              <a:t> models:</a:t>
            </a:r>
            <a:endParaRPr lang="en-US" sz="2800" dirty="0">
              <a:effectLst/>
              <a:latin typeface="NimbusRomNo9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6810" y="2190115"/>
            <a:ext cx="32829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NimbusRomNo9L"/>
              </a:rPr>
              <a:t>Without guidance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3935" y="3514536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NimbusRomNo9L"/>
              </a:rPr>
              <a:t>QED-guided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3713" y="4862153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NimbusRomNo9L"/>
              </a:rPr>
              <a:t>QED &amp; Ring-guided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66458" y="1654797"/>
            <a:ext cx="4939392" cy="4415620"/>
            <a:chOff x="3766458" y="1654797"/>
            <a:chExt cx="4939392" cy="44156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2901" y="1717311"/>
              <a:ext cx="4632949" cy="435310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766458" y="1654797"/>
              <a:ext cx="662667" cy="53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02857" y="431015"/>
            <a:ext cx="841284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683" y="0"/>
            <a:ext cx="2691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Conclusion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1937" y="1436658"/>
            <a:ext cx="117281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2400" dirty="0">
                <a:effectLst/>
                <a:latin typeface="NimbusRomNo9L"/>
              </a:rPr>
              <a:t>To the best of our knowledge, we are the first to propose the property-guided diffusion model for molecular graph generation, providing an effective solution to generate desired molecules via diffusion models. </a:t>
            </a:r>
            <a:endParaRPr lang="en-US" sz="2400" dirty="0">
              <a:effectLst/>
              <a:latin typeface="NimbusRomNo9L"/>
            </a:endParaRPr>
          </a:p>
          <a:p>
            <a:pPr marL="285750" indent="-285750">
              <a:buFont typeface="Arial" panose="020B0704020202020204" pitchFamily="34" charset="0"/>
              <a:buChar char="•"/>
            </a:pPr>
            <a:endParaRPr lang="en-US" sz="2400" dirty="0">
              <a:latin typeface="NimbusRomNo9L"/>
            </a:endParaRP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2400" dirty="0">
                <a:effectLst/>
                <a:latin typeface="NimbusRomNo9L"/>
              </a:rPr>
              <a:t>For more practical use, we extend our model to multi-property-guided molecular generation, enabling the concurrent satisfaction of multiple properties.</a:t>
            </a:r>
            <a:endParaRPr lang="en-US" sz="2400" dirty="0">
              <a:effectLst/>
              <a:latin typeface="NimbusRomNo9L"/>
            </a:endParaRPr>
          </a:p>
          <a:p>
            <a:pPr marL="285750" indent="-285750">
              <a:buFont typeface="Arial" panose="020B0704020202020204" pitchFamily="34" charset="0"/>
              <a:buChar char="•"/>
            </a:pPr>
            <a:endParaRPr lang="en-US" sz="2400" dirty="0">
              <a:latin typeface="NimbusRomNo9L"/>
            </a:endParaRP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2400" dirty="0">
                <a:effectLst/>
                <a:latin typeface="NimbusRomNo9L"/>
              </a:rPr>
              <a:t>Experimental results demonstrate the superior performance of our method over state-of-the-art baselines. 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4552" y="2704457"/>
            <a:ext cx="3202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effectLst/>
                <a:latin typeface="Helvetica" pitchFamily="2" charset="0"/>
              </a:rPr>
              <a:t>Thanks!</a:t>
            </a:r>
            <a:endParaRPr lang="en-US" sz="6000" dirty="0">
              <a:effectLst/>
              <a:latin typeface="Helvetica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0914" y="431015"/>
            <a:ext cx="1089478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8823" y="1114554"/>
            <a:ext cx="6773683" cy="428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94743" y="431015"/>
            <a:ext cx="80209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95508" y="880011"/>
            <a:ext cx="157331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800" dirty="0"/>
          </a:p>
          <a:p>
            <a:pPr algn="ctr"/>
            <a:endParaRPr lang="en-US" altLang="zh-CN" sz="2800" dirty="0"/>
          </a:p>
          <a:p>
            <a:pPr algn="ctr"/>
            <a:r>
              <a:rPr lang="en-US" altLang="zh-CN" sz="2400" dirty="0"/>
              <a:t>Generating</a:t>
            </a:r>
            <a:endParaRPr lang="en-US" altLang="zh-CN" sz="2400" dirty="0"/>
          </a:p>
          <a:p>
            <a:pPr algn="ctr"/>
            <a:endParaRPr lang="en-US" sz="2400" dirty="0"/>
          </a:p>
          <a:p>
            <a:pPr algn="ctr"/>
            <a:r>
              <a:rPr lang="en-US" altLang="zh-CN" sz="2400" dirty="0"/>
              <a:t>Synthesis</a:t>
            </a:r>
            <a:endParaRPr lang="en-US" altLang="zh-CN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altLang="zh-CN" sz="2400" dirty="0"/>
              <a:t>Integrating</a:t>
            </a:r>
            <a:endParaRPr lang="en-US" altLang="zh-CN" sz="2400" dirty="0"/>
          </a:p>
          <a:p>
            <a:pPr algn="ctr"/>
            <a:endParaRPr lang="en-US" sz="2400" dirty="0"/>
          </a:p>
          <a:p>
            <a:pPr algn="ctr"/>
            <a:r>
              <a:rPr lang="en-US" altLang="zh-CN" sz="2400" dirty="0"/>
              <a:t>evaluation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7617669" y="1090087"/>
            <a:ext cx="2517391" cy="3757906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90600" y="3830691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😭</a:t>
            </a:r>
            <a:endParaRPr lang="en-US" sz="7200" dirty="0"/>
          </a:p>
        </p:txBody>
      </p:sp>
      <p:sp>
        <p:nvSpPr>
          <p:cNvPr id="21" name="TextBox 20"/>
          <p:cNvSpPr txBox="1"/>
          <p:nvPr/>
        </p:nvSpPr>
        <p:spPr>
          <a:xfrm>
            <a:off x="8190600" y="1180127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😁</a:t>
            </a:r>
            <a:endParaRPr lang="en-US" sz="7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252892" y="2706863"/>
                <a:ext cx="98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892" y="2706863"/>
                <a:ext cx="98341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4" t="-94" r="23" b="-4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8683" y="0"/>
            <a:ext cx="2899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Background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60488" y="431015"/>
            <a:ext cx="815521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26888" y="2576290"/>
            <a:ext cx="2133600" cy="1066800"/>
            <a:chOff x="1371600" y="2895600"/>
            <a:chExt cx="2133600" cy="1066800"/>
          </a:xfrm>
        </p:grpSpPr>
        <p:sp>
          <p:nvSpPr>
            <p:cNvPr id="13" name="Rectangle 12"/>
            <p:cNvSpPr/>
            <p:nvPr/>
          </p:nvSpPr>
          <p:spPr>
            <a:xfrm>
              <a:off x="1371600" y="2895600"/>
              <a:ext cx="2133600" cy="1066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3172253"/>
              <a:ext cx="975241" cy="513494"/>
            </a:xfrm>
            <a:prstGeom prst="rect">
              <a:avLst/>
            </a:prstGeom>
          </p:spPr>
        </p:pic>
        <p:cxnSp>
          <p:nvCxnSpPr>
            <p:cNvPr id="15" name="Straight Connector 14"/>
            <p:cNvCxnSpPr>
              <a:stCxn id="13" idx="0"/>
              <a:endCxn id="13" idx="2"/>
            </p:cNvCxnSpPr>
            <p:nvPr/>
          </p:nvCxnSpPr>
          <p:spPr>
            <a:xfrm>
              <a:off x="2438400" y="2895600"/>
              <a:ext cx="0" cy="10668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695793" y="3105834"/>
              <a:ext cx="603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Mol</a:t>
              </a:r>
              <a:endParaRPr lang="en-US" altLang="zh-CN" dirty="0"/>
            </a:p>
            <a:p>
              <a:r>
                <a:rPr lang="en-US" altLang="zh-CN" dirty="0"/>
                <a:t>D.B.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541488" y="3109689"/>
            <a:ext cx="1295400" cy="0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49031" y="1578066"/>
            <a:ext cx="1607456" cy="784881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273" y="757495"/>
            <a:ext cx="1862470" cy="98064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649031" y="3820540"/>
            <a:ext cx="178151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97573" y="4121398"/>
            <a:ext cx="1253929" cy="761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166" y="3157474"/>
            <a:ext cx="1874984" cy="106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732" y="2432306"/>
            <a:ext cx="2300790" cy="1643785"/>
          </a:xfrm>
          <a:prstGeom prst="rect">
            <a:avLst/>
          </a:prstGeom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33232" y="5943600"/>
            <a:ext cx="178151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86700" y="5223938"/>
            <a:ext cx="1795500" cy="5500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108750" y="4944985"/>
            <a:ext cx="11944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/>
              <a:t>training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33243" y="5642956"/>
            <a:ext cx="15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generation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8683" y="0"/>
            <a:ext cx="2899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Background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287905" y="4944745"/>
                <a:ext cx="1253490" cy="5238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05" y="4944745"/>
                <a:ext cx="1253490" cy="5238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1" grpId="1"/>
      <p:bldP spid="42" grpId="1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27200" y="431015"/>
            <a:ext cx="95885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683" y="0"/>
            <a:ext cx="1555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Issues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307840" y="3530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27200" y="1678305"/>
            <a:ext cx="8690610" cy="3018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27200" y="431015"/>
            <a:ext cx="95885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683" y="0"/>
            <a:ext cx="1555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Issues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646" y="550126"/>
            <a:ext cx="7544707" cy="4826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86000" y="431015"/>
            <a:ext cx="90297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683" y="0"/>
            <a:ext cx="2030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Analysis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007" y="842070"/>
            <a:ext cx="3963996" cy="517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60" y="2329773"/>
            <a:ext cx="7175500" cy="59486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590340" y="1359113"/>
            <a:ext cx="13335" cy="9709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748758" y="1398507"/>
                <a:ext cx="5548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58" y="1398507"/>
                <a:ext cx="55483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9" t="-37" r="105" b="-6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784" y="3972202"/>
            <a:ext cx="6972459" cy="741751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5590310" y="2924633"/>
            <a:ext cx="27066" cy="1058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27065" y="3190875"/>
            <a:ext cx="3766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[</a:t>
            </a:r>
            <a:r>
              <a:rPr lang="en-US" sz="2000" b="1" dirty="0">
                <a:effectLst/>
                <a:latin typeface="NimbusRomNo9L"/>
              </a:rPr>
              <a:t>Prafulla </a:t>
            </a:r>
            <a:r>
              <a:rPr lang="en-US" sz="2000" b="1" dirty="0" err="1">
                <a:effectLst/>
                <a:latin typeface="NimbusRomNo9L"/>
              </a:rPr>
              <a:t>Dhariwal</a:t>
            </a:r>
            <a:r>
              <a:rPr lang="zh-CN" altLang="en-US" sz="2000" b="1" dirty="0">
                <a:effectLst/>
                <a:latin typeface="NimbusRomNo9L"/>
              </a:rPr>
              <a:t> </a:t>
            </a:r>
            <a:r>
              <a:rPr lang="en-US" altLang="zh-CN" sz="2000" b="1" dirty="0"/>
              <a:t>et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al.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2021]</a:t>
            </a:r>
            <a:endParaRPr lang="en-US" sz="20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065" y="4717797"/>
            <a:ext cx="4450339" cy="45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15886" y="431015"/>
            <a:ext cx="939981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83" y="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592" y="709295"/>
            <a:ext cx="557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stochastic differential equation</a:t>
            </a:r>
            <a:r>
              <a:rPr lang="zh-CN" altLang="en-US" sz="2800" b="1" dirty="0"/>
              <a:t> </a:t>
            </a:r>
            <a:r>
              <a:rPr lang="en-US" altLang="zh-CN" sz="2000" dirty="0"/>
              <a:t>view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30" y="1955937"/>
            <a:ext cx="5824537" cy="31960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758" y="1368048"/>
            <a:ext cx="3642259" cy="490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2" y="5220975"/>
            <a:ext cx="8029575" cy="49887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71988" y="5249551"/>
            <a:ext cx="1757362" cy="498879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615792" y="5249550"/>
            <a:ext cx="1994807" cy="49887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95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08" y="5943600"/>
            <a:ext cx="7175500" cy="914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15886" y="431015"/>
            <a:ext cx="939981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</p:cNvCxnSpPr>
          <p:nvPr/>
        </p:nvCxnSpPr>
        <p:spPr>
          <a:xfrm flipV="1">
            <a:off x="7354208" y="6391092"/>
            <a:ext cx="4274530" cy="97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5D4B0F-D6EC-8E4B-962B-3A383BDA2357}" type="slidenum">
              <a:rPr lang="en-US" smtClean="0"/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83" y="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Model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673" y="971860"/>
            <a:ext cx="3642259" cy="490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265" y="3732630"/>
            <a:ext cx="5725898" cy="490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130" y="1506993"/>
            <a:ext cx="8233451" cy="219538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3588412" y="4368137"/>
            <a:ext cx="505991" cy="648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94403" y="4368137"/>
            <a:ext cx="555220" cy="643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95928" y="5018644"/>
                <a:ext cx="5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28" y="5018644"/>
                <a:ext cx="58496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8" t="-52" r="70" b="-2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418774" y="5011725"/>
                <a:ext cx="5849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774" y="5011725"/>
                <a:ext cx="58496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6" t="-66" r="98" b="-2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2112</Words>
  <Application>WPS 演示</Application>
  <PresentationFormat>Widescreen</PresentationFormat>
  <Paragraphs>268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61" baseType="lpstr">
      <vt:lpstr>Arial</vt:lpstr>
      <vt:lpstr>宋体</vt:lpstr>
      <vt:lpstr>Wingdings</vt:lpstr>
      <vt:lpstr>Times New Roman</vt:lpstr>
      <vt:lpstr>NimbusRomNo9L</vt:lpstr>
      <vt:lpstr>Thonburi</vt:lpstr>
      <vt:lpstr>CMMI8</vt:lpstr>
      <vt:lpstr>Söhne</vt:lpstr>
      <vt:lpstr>Cambria Math</vt:lpstr>
      <vt:lpstr>Kingsoft Math</vt:lpstr>
      <vt:lpstr>URWPalladioL</vt:lpstr>
      <vt:lpstr>Roboto</vt:lpstr>
      <vt:lpstr>Georgia</vt:lpstr>
      <vt:lpstr>CMMI10</vt:lpstr>
      <vt:lpstr>CMBX10</vt:lpstr>
      <vt:lpstr>CMR10</vt:lpstr>
      <vt:lpstr>TeX</vt:lpstr>
      <vt:lpstr>Calibri</vt:lpstr>
      <vt:lpstr>Helvetica Neue</vt:lpstr>
      <vt:lpstr>微软雅黑</vt:lpstr>
      <vt:lpstr>汉仪旗黑</vt:lpstr>
      <vt:lpstr>宋体</vt:lpstr>
      <vt:lpstr>Arial Unicode MS</vt:lpstr>
      <vt:lpstr>Calibri Light</vt:lpstr>
      <vt:lpstr>等线</vt:lpstr>
      <vt:lpstr>汉仪中等线KW</vt:lpstr>
      <vt:lpstr>汉仪书宋二KW</vt:lpstr>
      <vt:lpstr>CMMI7</vt:lpstr>
      <vt:lpstr>CMMIB10</vt:lpstr>
      <vt:lpstr>CMR7</vt:lpstr>
      <vt:lpstr>CMSY10</vt:lpstr>
      <vt:lpstr>CMR12</vt:lpstr>
      <vt:lpstr>Dingbats</vt:lpstr>
      <vt:lpstr>Helvetica</vt:lpstr>
      <vt:lpstr>Apple Color Emoji</vt:lpstr>
      <vt:lpstr>DejaVu Math TeX Gyre</vt:lpstr>
      <vt:lpstr>苹方-简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渺</cp:lastModifiedBy>
  <cp:revision>622</cp:revision>
  <dcterms:created xsi:type="dcterms:W3CDTF">2024-04-08T08:57:47Z</dcterms:created>
  <dcterms:modified xsi:type="dcterms:W3CDTF">2024-04-08T08:57:47Z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2052-6.6.0.8801</vt:lpwstr>
  </property>
  <property fmtid="{D5CDD505-2E9C-101B-9397-08002B2CF9AE}" pid="3" name="ICV">
    <vt:lpwstr>9FE0266B3D2D85F70D641366E10FBEEE_42</vt:lpwstr>
  </property>
</Properties>
</file>