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4" r:id="rId3"/>
    <p:sldId id="265" r:id="rId4"/>
    <p:sldId id="267" r:id="rId5"/>
    <p:sldId id="266" r:id="rId6"/>
    <p:sldId id="257" r:id="rId7"/>
    <p:sldId id="269" r:id="rId8"/>
    <p:sldId id="270" r:id="rId9"/>
    <p:sldId id="271" r:id="rId10"/>
    <p:sldId id="258" r:id="rId11"/>
    <p:sldId id="259" r:id="rId12"/>
    <p:sldId id="260" r:id="rId13"/>
    <p:sldId id="261" r:id="rId14"/>
    <p:sldId id="272" r:id="rId15"/>
    <p:sldId id="274" r:id="rId16"/>
    <p:sldId id="273" r:id="rId17"/>
    <p:sldId id="268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58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8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90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00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44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36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26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48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56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4168"/>
            <a:ext cx="9905998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9"/>
            <a:ext cx="99059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59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47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28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49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7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76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F68E-C500-4141-A96C-F666A1F64122}" type="datetimeFigureOut">
              <a:rPr lang="el-GR" smtClean="0"/>
              <a:t>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A5BB3-6C6C-498E-8CA5-AC4C19CF7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517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296082"/>
            <a:ext cx="9514387" cy="1672454"/>
          </a:xfrm>
        </p:spPr>
        <p:txBody>
          <a:bodyPr/>
          <a:lstStyle/>
          <a:p>
            <a:r>
              <a:rPr lang="en-US" dirty="0" smtClean="0"/>
              <a:t>High-resolution sinusoidal modeling of unvoiced speech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2609260"/>
            <a:ext cx="10107029" cy="3964795"/>
          </a:xfrm>
        </p:spPr>
        <p:txBody>
          <a:bodyPr>
            <a:normAutofit/>
          </a:bodyPr>
          <a:lstStyle/>
          <a:p>
            <a:r>
              <a:rPr lang="en-US" dirty="0" smtClean="0"/>
              <a:t>George P. Kafentzis , Yannis stylianou</a:t>
            </a:r>
          </a:p>
          <a:p>
            <a:endParaRPr lang="en-US" dirty="0"/>
          </a:p>
          <a:p>
            <a:r>
              <a:rPr lang="en-US" dirty="0" smtClean="0"/>
              <a:t>Multimedia informatics laboratory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Crete</a:t>
            </a:r>
            <a:r>
              <a:rPr lang="el-GR" dirty="0" smtClean="0"/>
              <a:t>, </a:t>
            </a:r>
            <a:r>
              <a:rPr lang="en-US" dirty="0" smtClean="0"/>
              <a:t>GREECE</a:t>
            </a:r>
            <a:endParaRPr lang="el-GR" dirty="0" smtClean="0"/>
          </a:p>
          <a:p>
            <a:endParaRPr lang="en-US" dirty="0" smtClean="0"/>
          </a:p>
          <a:p>
            <a:endParaRPr lang="el-GR" dirty="0"/>
          </a:p>
          <a:p>
            <a:pPr algn="r"/>
            <a:r>
              <a:rPr lang="en-US" sz="1400" dirty="0" smtClean="0"/>
              <a:t>International Conference on acoustics, speech, and signal processing 2016, shanghai, china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65" y="5209030"/>
            <a:ext cx="3195588" cy="8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High-resolution sinusoidal modeling of unvoiced speech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83" y="2249488"/>
            <a:ext cx="4790428" cy="35417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59188" y="2249486"/>
            <a:ext cx="4875211" cy="38625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 of application</a:t>
            </a:r>
          </a:p>
          <a:p>
            <a:pPr lvl="1"/>
            <a:r>
              <a:rPr lang="en-US" dirty="0" smtClean="0"/>
              <a:t>SM vs </a:t>
            </a:r>
            <a:r>
              <a:rPr lang="en-US" dirty="0" err="1" smtClean="0"/>
              <a:t>eaQHM</a:t>
            </a:r>
            <a:endParaRPr lang="en-US" dirty="0" smtClean="0"/>
          </a:p>
          <a:p>
            <a:pPr lvl="1"/>
            <a:r>
              <a:rPr lang="en-US" dirty="0" smtClean="0"/>
              <a:t>Full-band modeling</a:t>
            </a:r>
          </a:p>
          <a:p>
            <a:pPr lvl="2"/>
            <a:r>
              <a:rPr lang="en-US" dirty="0" smtClean="0"/>
              <a:t>~100 harmonics</a:t>
            </a:r>
          </a:p>
          <a:p>
            <a:pPr lvl="1"/>
            <a:r>
              <a:rPr lang="en-US" dirty="0" smtClean="0"/>
              <a:t>Analysis window: 3 pitch periods</a:t>
            </a:r>
          </a:p>
          <a:p>
            <a:pPr lvl="1"/>
            <a:r>
              <a:rPr lang="en-US" dirty="0" smtClean="0"/>
              <a:t>Frame rate: 1 sample</a:t>
            </a:r>
          </a:p>
          <a:p>
            <a:pPr lvl="1"/>
            <a:r>
              <a:rPr lang="en-US" dirty="0" smtClean="0"/>
              <a:t>Same number of synthesis parameters</a:t>
            </a:r>
          </a:p>
          <a:p>
            <a:r>
              <a:rPr lang="en-US" dirty="0" smtClean="0"/>
              <a:t>SM: 8.86 dB SRER*</a:t>
            </a:r>
          </a:p>
          <a:p>
            <a:r>
              <a:rPr lang="en-US" dirty="0" err="1" smtClean="0"/>
              <a:t>eaQHM</a:t>
            </a:r>
            <a:r>
              <a:rPr lang="en-US" dirty="0" smtClean="0"/>
              <a:t>: 33.03 dB SRER*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5392" y="6112042"/>
                <a:ext cx="7202906" cy="58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* </a:t>
                </a:r>
                <a:r>
                  <a:rPr lang="en-US" sz="2000" dirty="0" smtClean="0"/>
                  <a:t>SRER = Signal-to-Reconstruction-Error Ratio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𝑠𝑡𝑑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𝑜𝑟𝑖𝑔𝑖𝑛𝑎𝑙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𝑠𝑡𝑑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𝑒𝑟𝑟𝑜𝑟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92" y="6112042"/>
                <a:ext cx="7202906" cy="582660"/>
              </a:xfrm>
              <a:prstGeom prst="rect">
                <a:avLst/>
              </a:prstGeom>
              <a:blipFill rotWithShape="0">
                <a:blip r:embed="rId3"/>
                <a:stretch>
                  <a:fillRect l="-677" b="-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0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sinusoidal modeling of unvoiced speech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99" y="2514183"/>
            <a:ext cx="7462223" cy="3344181"/>
          </a:xfrm>
        </p:spPr>
      </p:pic>
      <p:sp>
        <p:nvSpPr>
          <p:cNvPr id="5" name="TextBox 4"/>
          <p:cNvSpPr txBox="1"/>
          <p:nvPr/>
        </p:nvSpPr>
        <p:spPr>
          <a:xfrm>
            <a:off x="1141412" y="1582738"/>
            <a:ext cx="720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SRER evolution over adaptation number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030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sinusoidal modeling of unvoiced speech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05634"/>
            <a:ext cx="10259734" cy="3546066"/>
          </a:xfrm>
        </p:spPr>
      </p:pic>
      <p:sp>
        <p:nvSpPr>
          <p:cNvPr id="5" name="TextBox 4"/>
          <p:cNvSpPr txBox="1"/>
          <p:nvPr/>
        </p:nvSpPr>
        <p:spPr>
          <a:xfrm>
            <a:off x="1141412" y="1582738"/>
            <a:ext cx="808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 Evaluation: validation on a database (~500 samples)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959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sinusoidal modeling of unvoiced speech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2" y="2249485"/>
            <a:ext cx="4878387" cy="269698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38175" y="2249486"/>
            <a:ext cx="4875211" cy="3541714"/>
          </a:xfrm>
        </p:spPr>
        <p:txBody>
          <a:bodyPr/>
          <a:lstStyle/>
          <a:p>
            <a:r>
              <a:rPr lang="en-US" dirty="0" smtClean="0"/>
              <a:t>28 recordings</a:t>
            </a:r>
          </a:p>
          <a:p>
            <a:pPr lvl="1"/>
            <a:r>
              <a:rPr lang="en-US" dirty="0" smtClean="0"/>
              <a:t>Short words</a:t>
            </a:r>
          </a:p>
          <a:p>
            <a:r>
              <a:rPr lang="en-US" dirty="0" smtClean="0"/>
              <a:t>Models: SM, </a:t>
            </a:r>
            <a:r>
              <a:rPr lang="en-US" dirty="0" err="1" smtClean="0"/>
              <a:t>eaQHM</a:t>
            </a:r>
            <a:r>
              <a:rPr lang="en-US" dirty="0" smtClean="0"/>
              <a:t>, STRAIGHT</a:t>
            </a:r>
          </a:p>
          <a:p>
            <a:r>
              <a:rPr lang="en-US" dirty="0" smtClean="0"/>
              <a:t>12 listeners</a:t>
            </a:r>
          </a:p>
          <a:p>
            <a:r>
              <a:rPr lang="en-US" dirty="0" smtClean="0"/>
              <a:t>Frame rate: 1ms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04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sinusoidal modeling of unvoiced speech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8"/>
            <a:ext cx="9905999" cy="5196342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High-resolution AM-FM decomposition for unvoiced speech sounds</a:t>
            </a:r>
          </a:p>
          <a:p>
            <a:pPr lvl="1"/>
            <a:r>
              <a:rPr lang="en-US" dirty="0" smtClean="0"/>
              <a:t>Adaptation is key property for proper representation</a:t>
            </a:r>
          </a:p>
          <a:p>
            <a:pPr lvl="1"/>
            <a:r>
              <a:rPr lang="en-US" dirty="0" smtClean="0"/>
              <a:t>An average of 12.5 dB improvement over standard SM</a:t>
            </a:r>
          </a:p>
          <a:p>
            <a:pPr lvl="2"/>
            <a:r>
              <a:rPr lang="en-US" dirty="0" smtClean="0"/>
              <a:t>with the same number of parameters per frame for synthesis</a:t>
            </a:r>
          </a:p>
          <a:p>
            <a:pPr lvl="1"/>
            <a:r>
              <a:rPr lang="en-US" dirty="0" smtClean="0"/>
              <a:t>Validation over a database of unvoiced sounds</a:t>
            </a:r>
          </a:p>
          <a:p>
            <a:pPr lvl="1"/>
            <a:r>
              <a:rPr lang="en-US" dirty="0" smtClean="0"/>
              <a:t>Subjective evaluation using a listening test</a:t>
            </a:r>
          </a:p>
          <a:p>
            <a:pPr lvl="2"/>
            <a:r>
              <a:rPr lang="en-US" dirty="0" smtClean="0"/>
              <a:t>Listeners denoted </a:t>
            </a:r>
            <a:r>
              <a:rPr lang="en-US" dirty="0" err="1" smtClean="0"/>
              <a:t>eaQHM</a:t>
            </a:r>
            <a:r>
              <a:rPr lang="en-US" dirty="0" smtClean="0"/>
              <a:t> reconstruction as perceptually transparent</a:t>
            </a:r>
          </a:p>
          <a:p>
            <a:pPr lvl="1"/>
            <a:r>
              <a:rPr lang="en-US" dirty="0" smtClean="0"/>
              <a:t>Future work includes speech transformations using </a:t>
            </a:r>
            <a:r>
              <a:rPr lang="en-US" dirty="0" err="1" smtClean="0"/>
              <a:t>eaQHM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8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sinusoidal modeling of unvoiced speech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8"/>
            <a:ext cx="9905999" cy="519634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89" y="1720843"/>
            <a:ext cx="6416842" cy="45364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04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sinusoidal modeling of unvoiced speech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8"/>
            <a:ext cx="9905999" cy="519634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89" y="1582738"/>
            <a:ext cx="6416842" cy="481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sinusoidal modeling of unvoiced speech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8"/>
            <a:ext cx="10216400" cy="50118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dirty="0"/>
              <a:t>[1] R. J. </a:t>
            </a:r>
            <a:r>
              <a:rPr lang="en-US" dirty="0" err="1"/>
              <a:t>McAulay</a:t>
            </a:r>
            <a:r>
              <a:rPr lang="en-US" dirty="0"/>
              <a:t> and T. F. </a:t>
            </a:r>
            <a:r>
              <a:rPr lang="en-US" dirty="0" err="1"/>
              <a:t>Quatieri</a:t>
            </a:r>
            <a:r>
              <a:rPr lang="en-US" dirty="0"/>
              <a:t>, “Speech </a:t>
            </a:r>
            <a:r>
              <a:rPr lang="en-US" dirty="0" smtClean="0"/>
              <a:t>Analysis/Synthesis based </a:t>
            </a:r>
            <a:r>
              <a:rPr lang="en-US" dirty="0"/>
              <a:t>on a Sinusoidal Representation,” IEEE Transactions </a:t>
            </a:r>
            <a:r>
              <a:rPr lang="en-US" dirty="0" smtClean="0"/>
              <a:t>on Acoustics</a:t>
            </a:r>
            <a:r>
              <a:rPr lang="en-US" dirty="0"/>
              <a:t>, Speech, and Signal Processing, vol. 34, pp. </a:t>
            </a:r>
            <a:r>
              <a:rPr lang="en-US" dirty="0" smtClean="0"/>
              <a:t>744–</a:t>
            </a:r>
            <a:r>
              <a:rPr lang="el-GR" dirty="0" smtClean="0"/>
              <a:t>754</a:t>
            </a:r>
            <a:r>
              <a:rPr lang="el-GR" dirty="0"/>
              <a:t>, </a:t>
            </a:r>
            <a:r>
              <a:rPr lang="el-GR" dirty="0" smtClean="0"/>
              <a:t>1986.</a:t>
            </a:r>
            <a:endParaRPr lang="en-US" dirty="0"/>
          </a:p>
          <a:p>
            <a:pPr lvl="1"/>
            <a:r>
              <a:rPr lang="en-US" dirty="0" smtClean="0"/>
              <a:t>[2] G</a:t>
            </a:r>
            <a:r>
              <a:rPr lang="en-US" dirty="0"/>
              <a:t>. P. Kafentzis, O. </a:t>
            </a:r>
            <a:r>
              <a:rPr lang="en-US" dirty="0" err="1"/>
              <a:t>Rosec</a:t>
            </a:r>
            <a:r>
              <a:rPr lang="en-US" dirty="0"/>
              <a:t>, and Y. Stylianou, “On the </a:t>
            </a:r>
            <a:r>
              <a:rPr lang="en-US" dirty="0" smtClean="0"/>
              <a:t>Modeling of </a:t>
            </a:r>
            <a:r>
              <a:rPr lang="en-US" dirty="0"/>
              <a:t>Voiceless Stop Sounds of Speech using Adaptive </a:t>
            </a:r>
            <a:r>
              <a:rPr lang="en-US" dirty="0" smtClean="0"/>
              <a:t>Quasi-Harmonic </a:t>
            </a:r>
            <a:r>
              <a:rPr lang="en-US" dirty="0"/>
              <a:t>Models,” in </a:t>
            </a:r>
            <a:r>
              <a:rPr lang="en-US" dirty="0" err="1"/>
              <a:t>Interspeech</a:t>
            </a:r>
            <a:r>
              <a:rPr lang="en-US" dirty="0"/>
              <a:t>, Portland, Oregon, </a:t>
            </a:r>
            <a:r>
              <a:rPr lang="en-US" dirty="0" smtClean="0"/>
              <a:t>USA, September 2013.</a:t>
            </a:r>
          </a:p>
          <a:p>
            <a:pPr lvl="1"/>
            <a:r>
              <a:rPr lang="en-US" dirty="0" smtClean="0"/>
              <a:t>[3] G</a:t>
            </a:r>
            <a:r>
              <a:rPr lang="en-US" dirty="0"/>
              <a:t>. P. Kafentzis, Y. </a:t>
            </a:r>
            <a:r>
              <a:rPr lang="en-US" dirty="0" err="1"/>
              <a:t>Pantazis</a:t>
            </a:r>
            <a:r>
              <a:rPr lang="en-US" dirty="0"/>
              <a:t>, O. </a:t>
            </a:r>
            <a:r>
              <a:rPr lang="en-US" dirty="0" err="1"/>
              <a:t>Rosec</a:t>
            </a:r>
            <a:r>
              <a:rPr lang="en-US" dirty="0"/>
              <a:t>, and Y. Stylianou, “</a:t>
            </a:r>
            <a:r>
              <a:rPr lang="en-US" dirty="0" smtClean="0"/>
              <a:t>An Extension </a:t>
            </a:r>
            <a:r>
              <a:rPr lang="en-US" dirty="0"/>
              <a:t>of the Adaptive Quasi-Harmonic Model,” in </a:t>
            </a:r>
            <a:r>
              <a:rPr lang="en-US" dirty="0" smtClean="0"/>
              <a:t>IEEE International </a:t>
            </a:r>
            <a:r>
              <a:rPr lang="en-US" dirty="0"/>
              <a:t>Conference on Acoustic, Speech, and Signal </a:t>
            </a:r>
            <a:r>
              <a:rPr lang="en-US" dirty="0" smtClean="0"/>
              <a:t>Processing (ICASSP</a:t>
            </a:r>
            <a:r>
              <a:rPr lang="en-US" dirty="0"/>
              <a:t>), Kyoto, March 2012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[4] Y</a:t>
            </a:r>
            <a:r>
              <a:rPr lang="en-US" dirty="0"/>
              <a:t>. </a:t>
            </a:r>
            <a:r>
              <a:rPr lang="en-US" dirty="0" err="1"/>
              <a:t>Pantazis</a:t>
            </a:r>
            <a:r>
              <a:rPr lang="en-US" dirty="0"/>
              <a:t>, O. </a:t>
            </a:r>
            <a:r>
              <a:rPr lang="en-US" dirty="0" err="1"/>
              <a:t>Rosec</a:t>
            </a:r>
            <a:r>
              <a:rPr lang="en-US" dirty="0"/>
              <a:t>, and Y. </a:t>
            </a:r>
            <a:r>
              <a:rPr lang="en-US" dirty="0" err="1"/>
              <a:t>Stylianou</a:t>
            </a:r>
            <a:r>
              <a:rPr lang="en-US" dirty="0"/>
              <a:t>, “Adaptive </a:t>
            </a:r>
            <a:r>
              <a:rPr lang="en-US" dirty="0" smtClean="0"/>
              <a:t>AM-FM signal </a:t>
            </a:r>
            <a:r>
              <a:rPr lang="en-US" dirty="0"/>
              <a:t>decomposition with application to speech analysis</a:t>
            </a:r>
            <a:r>
              <a:rPr lang="en-US" dirty="0" smtClean="0"/>
              <a:t>,” IEEE </a:t>
            </a:r>
            <a:r>
              <a:rPr lang="en-US" dirty="0"/>
              <a:t>Transactions on Audio, Speech, and Language </a:t>
            </a:r>
            <a:r>
              <a:rPr lang="en-US" dirty="0" smtClean="0"/>
              <a:t>Processing, </a:t>
            </a:r>
            <a:r>
              <a:rPr lang="nl-NL" dirty="0" smtClean="0"/>
              <a:t>vol</a:t>
            </a:r>
            <a:r>
              <a:rPr lang="nl-NL" dirty="0"/>
              <a:t>. 19, pp. 290–300, 2011.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5</a:t>
            </a:r>
            <a:r>
              <a:rPr lang="en-US" dirty="0" smtClean="0"/>
              <a:t>] </a:t>
            </a:r>
            <a:r>
              <a:rPr lang="en-US" dirty="0"/>
              <a:t>M. </a:t>
            </a:r>
            <a:r>
              <a:rPr lang="en-US" dirty="0" err="1"/>
              <a:t>Kepesi</a:t>
            </a:r>
            <a:r>
              <a:rPr lang="en-US" dirty="0"/>
              <a:t> and L. </a:t>
            </a:r>
            <a:r>
              <a:rPr lang="en-US" dirty="0" err="1"/>
              <a:t>Weruaga</a:t>
            </a:r>
            <a:r>
              <a:rPr lang="en-US" dirty="0"/>
              <a:t>, “Adaptive chirp-based </a:t>
            </a:r>
            <a:r>
              <a:rPr lang="en-US" dirty="0" smtClean="0"/>
              <a:t>time-frequency analysis </a:t>
            </a:r>
            <a:r>
              <a:rPr lang="en-US" dirty="0"/>
              <a:t>of speech,” Speech Communication, </a:t>
            </a:r>
            <a:r>
              <a:rPr lang="en-US" dirty="0" smtClean="0"/>
              <a:t>vol. 48</a:t>
            </a:r>
            <a:r>
              <a:rPr lang="en-US" dirty="0"/>
              <a:t>, pp. 474–492, 2006.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76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sinusoidal modeling of unvoiced speech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8"/>
            <a:ext cx="9905999" cy="4887187"/>
          </a:xfrm>
        </p:spPr>
        <p:txBody>
          <a:bodyPr>
            <a:normAutofit/>
          </a:bodyPr>
          <a:lstStyle/>
          <a:p>
            <a:r>
              <a:rPr lang="en-US" dirty="0" smtClean="0"/>
              <a:t>Unvoiced speech</a:t>
            </a:r>
          </a:p>
          <a:p>
            <a:pPr lvl="1"/>
            <a:r>
              <a:rPr lang="en-US" dirty="0" smtClean="0"/>
              <a:t>Non-periodic phenomena</a:t>
            </a:r>
          </a:p>
          <a:p>
            <a:r>
              <a:rPr lang="en-US" dirty="0" smtClean="0"/>
              <a:t>Nature</a:t>
            </a:r>
          </a:p>
          <a:p>
            <a:pPr lvl="1"/>
            <a:r>
              <a:rPr lang="en-US" dirty="0" smtClean="0"/>
              <a:t>Noise-like signals </a:t>
            </a:r>
            <a:r>
              <a:rPr lang="en-US" dirty="0" smtClean="0">
                <a:sym typeface="Wingdings" panose="05000000000000000000" pitchFamily="2" charset="2"/>
              </a:rPr>
              <a:t> fricatives   (e.g.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ilence)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Produced with close approximation of the two articulators</a:t>
            </a:r>
          </a:p>
          <a:p>
            <a:pPr lvl="1"/>
            <a:r>
              <a:rPr lang="en-US" dirty="0" smtClean="0"/>
              <a:t>Silence + sharp attack </a:t>
            </a:r>
            <a:r>
              <a:rPr lang="en-US" dirty="0" smtClean="0">
                <a:sym typeface="Wingdings" panose="05000000000000000000" pitchFamily="2" charset="2"/>
              </a:rPr>
              <a:t> stops   (e.g. 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Produced with complete closure of the articulators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Combination  affricates   (e.g.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ch</a:t>
            </a:r>
            <a:r>
              <a:rPr lang="en-US" dirty="0" smtClean="0">
                <a:sym typeface="Wingdings" panose="05000000000000000000" pitchFamily="2" charset="2"/>
              </a:rPr>
              <a:t>ip)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Stop followed by a fricative</a:t>
            </a:r>
          </a:p>
          <a:p>
            <a:pPr lvl="2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8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sinusoidal modeling of unvoiced speech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8"/>
            <a:ext cx="9905999" cy="51963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modeling unvoiced speech with sinusoids?</a:t>
            </a:r>
          </a:p>
          <a:p>
            <a:pPr lvl="1"/>
            <a:r>
              <a:rPr lang="en-US" dirty="0" smtClean="0"/>
              <a:t>Compactness/Uniformity/Less complexity</a:t>
            </a:r>
          </a:p>
          <a:p>
            <a:pPr lvl="1"/>
            <a:r>
              <a:rPr lang="en-US" dirty="0" smtClean="0"/>
              <a:t>Avoiding artefacts due to decomposition</a:t>
            </a:r>
          </a:p>
          <a:p>
            <a:r>
              <a:rPr lang="en-US" dirty="0" smtClean="0"/>
              <a:t>Why is it so hard?</a:t>
            </a:r>
          </a:p>
          <a:p>
            <a:pPr lvl="1"/>
            <a:r>
              <a:rPr lang="en-US" dirty="0" smtClean="0"/>
              <a:t>Unvoiced speech is highly non-stationary inside an analysis frame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 smtClean="0"/>
              <a:t>Sinusoids are considered locally stationary (e.g. inside a 20 </a:t>
            </a:r>
            <a:r>
              <a:rPr lang="en-US" dirty="0" err="1" smtClean="0"/>
              <a:t>ms</a:t>
            </a:r>
            <a:r>
              <a:rPr lang="en-US" dirty="0" smtClean="0"/>
              <a:t> analysis frame)</a:t>
            </a:r>
          </a:p>
          <a:p>
            <a:pPr lvl="2"/>
            <a:r>
              <a:rPr lang="en-US" dirty="0"/>
              <a:t>Artefacts &amp; low quality of reconstruction</a:t>
            </a:r>
          </a:p>
          <a:p>
            <a:pPr lvl="3"/>
            <a:r>
              <a:rPr lang="en-US" dirty="0"/>
              <a:t>Perceptual &amp; </a:t>
            </a:r>
            <a:r>
              <a:rPr lang="en-US" dirty="0" smtClean="0"/>
              <a:t>Numerical</a:t>
            </a:r>
          </a:p>
          <a:p>
            <a:pPr lvl="1"/>
            <a:r>
              <a:rPr lang="en-US" dirty="0" smtClean="0"/>
              <a:t>Alternatives</a:t>
            </a:r>
          </a:p>
          <a:p>
            <a:pPr lvl="2"/>
            <a:r>
              <a:rPr lang="en-US" dirty="0" smtClean="0"/>
              <a:t>Short analysis windows</a:t>
            </a:r>
          </a:p>
          <a:p>
            <a:pPr lvl="2"/>
            <a:r>
              <a:rPr lang="en-US" dirty="0" smtClean="0"/>
              <a:t>Multiresolution analysis</a:t>
            </a:r>
          </a:p>
          <a:p>
            <a:pPr lvl="2"/>
            <a:r>
              <a:rPr lang="en-US" dirty="0" smtClean="0"/>
              <a:t>Transform coding</a:t>
            </a:r>
          </a:p>
          <a:p>
            <a:pPr lvl="2"/>
            <a:r>
              <a:rPr lang="en-US" dirty="0" smtClean="0"/>
              <a:t>Modulated noise</a:t>
            </a:r>
          </a:p>
          <a:p>
            <a:pPr lvl="2"/>
            <a:r>
              <a:rPr lang="en-US" dirty="0" smtClean="0"/>
              <a:t>Copy strategies</a:t>
            </a:r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09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sinusoidal modeling of unvoiced speech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8"/>
            <a:ext cx="10245275" cy="5076026"/>
          </a:xfrm>
        </p:spPr>
        <p:txBody>
          <a:bodyPr>
            <a:normAutofit/>
          </a:bodyPr>
          <a:lstStyle/>
          <a:p>
            <a:r>
              <a:rPr lang="en-US" dirty="0" smtClean="0"/>
              <a:t>Proposed solution:</a:t>
            </a:r>
          </a:p>
          <a:p>
            <a:pPr lvl="1"/>
            <a:r>
              <a:rPr lang="en-US" dirty="0" smtClean="0"/>
              <a:t>Use </a:t>
            </a:r>
            <a:r>
              <a:rPr lang="en-US" b="1" i="1" u="sng" dirty="0" smtClean="0"/>
              <a:t>adaptive</a:t>
            </a:r>
            <a:r>
              <a:rPr lang="en-US" dirty="0" smtClean="0"/>
              <a:t> sinusoids to model the highly non-stationary content of unvoiced speech</a:t>
            </a:r>
          </a:p>
          <a:p>
            <a:pPr lvl="1"/>
            <a:r>
              <a:rPr lang="en-US" i="1" dirty="0" smtClean="0"/>
              <a:t>Adaptive</a:t>
            </a:r>
            <a:r>
              <a:rPr lang="en-US" dirty="0" smtClean="0"/>
              <a:t> sinusoids are AM-FM sinusoids that are non-stationary </a:t>
            </a:r>
            <a:r>
              <a:rPr lang="en-US" i="1" u="sng" dirty="0" smtClean="0"/>
              <a:t>inside</a:t>
            </a:r>
            <a:r>
              <a:rPr lang="en-US" dirty="0" smtClean="0"/>
              <a:t> an analysis window </a:t>
            </a:r>
            <a:r>
              <a:rPr lang="en-US" dirty="0" smtClean="0">
                <a:sym typeface="Wingdings" panose="05000000000000000000" pitchFamily="2" charset="2"/>
              </a:rPr>
              <a:t> high-resolution sinusoids [4]</a:t>
            </a:r>
            <a:endParaRPr lang="en-US" dirty="0" smtClean="0"/>
          </a:p>
          <a:p>
            <a:pPr lvl="2"/>
            <a:r>
              <a:rPr lang="en-US" dirty="0" smtClean="0"/>
              <a:t>The local non-stationarity assumption no longer holds</a:t>
            </a:r>
          </a:p>
          <a:p>
            <a:pPr lvl="1"/>
            <a:r>
              <a:rPr lang="en-US" dirty="0" smtClean="0"/>
              <a:t>Adaptive sinusoids are iteratively estimated via Least Squares (LS) on the speech frame</a:t>
            </a:r>
          </a:p>
          <a:p>
            <a:pPr lvl="2"/>
            <a:r>
              <a:rPr lang="en-US" dirty="0" smtClean="0"/>
              <a:t>Each iteration improves the fit</a:t>
            </a:r>
          </a:p>
          <a:p>
            <a:pPr lvl="3"/>
            <a:r>
              <a:rPr lang="en-US" dirty="0" smtClean="0"/>
              <a:t>Instantaneous amplitude and frequency refinement </a:t>
            </a:r>
            <a:r>
              <a:rPr lang="en-US" dirty="0" smtClean="0">
                <a:sym typeface="Wingdings" panose="05000000000000000000" pitchFamily="2" charset="2"/>
              </a:rPr>
              <a:t> adaptation on the local characteristics of speech</a:t>
            </a:r>
            <a:endParaRPr lang="en-US" dirty="0" smtClean="0"/>
          </a:p>
          <a:p>
            <a:pPr lvl="1"/>
            <a:r>
              <a:rPr lang="en-US" dirty="0" smtClean="0"/>
              <a:t>The resulting AM-FM decomposition model is called </a:t>
            </a:r>
            <a:r>
              <a:rPr lang="en-US" b="1" i="1" dirty="0" smtClean="0"/>
              <a:t>extended adaptive Quasi-Harmonic Model (</a:t>
            </a:r>
            <a:r>
              <a:rPr lang="en-US" b="1" i="1" dirty="0" err="1" smtClean="0"/>
              <a:t>eaQHM</a:t>
            </a:r>
            <a:r>
              <a:rPr lang="en-US" b="1" i="1" dirty="0" smtClean="0"/>
              <a:t>)</a:t>
            </a:r>
          </a:p>
          <a:p>
            <a:pPr lvl="1"/>
            <a:r>
              <a:rPr lang="en-US" dirty="0" smtClean="0"/>
              <a:t>It has been successfully used in voiced speech and stop sounds [2], [3]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2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sinusoidal modeling of unvoiced speech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61658"/>
            <a:ext cx="9905999" cy="51963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an adaptive sinusoidal representation of unvoiced speech worthwhile?</a:t>
            </a:r>
          </a:p>
          <a:p>
            <a:pPr lvl="1"/>
            <a:r>
              <a:rPr lang="en-US" dirty="0" smtClean="0"/>
              <a:t>High-resolution sinusoidal parameters in applications:</a:t>
            </a:r>
          </a:p>
          <a:p>
            <a:pPr lvl="2"/>
            <a:r>
              <a:rPr lang="en-US" dirty="0" smtClean="0"/>
              <a:t>Emotion recognition </a:t>
            </a:r>
          </a:p>
          <a:p>
            <a:pPr lvl="2"/>
            <a:r>
              <a:rPr lang="en-US" dirty="0" smtClean="0"/>
              <a:t>Time-scaling</a:t>
            </a:r>
          </a:p>
          <a:p>
            <a:pPr lvl="2"/>
            <a:r>
              <a:rPr lang="en-US" dirty="0" smtClean="0"/>
              <a:t>Pitch-scaling</a:t>
            </a:r>
          </a:p>
          <a:p>
            <a:pPr lvl="2"/>
            <a:r>
              <a:rPr lang="en-US" dirty="0" smtClean="0"/>
              <a:t>Voiced/Unvoiced detection</a:t>
            </a:r>
          </a:p>
          <a:p>
            <a:pPr lvl="2"/>
            <a:r>
              <a:rPr lang="en-US" dirty="0" smtClean="0"/>
              <a:t>Speech synthesis</a:t>
            </a:r>
          </a:p>
          <a:p>
            <a:pPr lvl="1"/>
            <a:r>
              <a:rPr lang="en-US" dirty="0" smtClean="0"/>
              <a:t>Uniformity of representation</a:t>
            </a:r>
          </a:p>
          <a:p>
            <a:pPr lvl="1"/>
            <a:r>
              <a:rPr lang="en-US" dirty="0" smtClean="0"/>
              <a:t>Transparent perceptual quality</a:t>
            </a:r>
          </a:p>
          <a:p>
            <a:r>
              <a:rPr lang="en-US" dirty="0" smtClean="0"/>
              <a:t>We will show how adaptation</a:t>
            </a:r>
          </a:p>
          <a:p>
            <a:pPr lvl="1"/>
            <a:r>
              <a:rPr lang="en-US" dirty="0" smtClean="0"/>
              <a:t>1. can deal with the analysis problems of such sounds</a:t>
            </a:r>
          </a:p>
          <a:p>
            <a:pPr lvl="1"/>
            <a:r>
              <a:rPr lang="en-US" dirty="0" smtClean="0"/>
              <a:t>2. is capable of accurately representing unvoiced speech as AM-FM components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78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4711"/>
            <a:ext cx="9905998" cy="1478570"/>
          </a:xfrm>
        </p:spPr>
        <p:txBody>
          <a:bodyPr/>
          <a:lstStyle/>
          <a:p>
            <a:r>
              <a:rPr lang="en-US" dirty="0" smtClean="0"/>
              <a:t>High-resolution sinusoidal modeling of unvoiced speech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87" y="1583281"/>
            <a:ext cx="5013299" cy="41245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1413" y="1583281"/>
            <a:ext cx="5362074" cy="4331368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Recent sophisticated models</a:t>
            </a:r>
          </a:p>
          <a:p>
            <a:pPr lvl="1"/>
            <a:r>
              <a:rPr lang="en-US" dirty="0" smtClean="0"/>
              <a:t>Fan-Chirp Transform [5]</a:t>
            </a:r>
          </a:p>
          <a:p>
            <a:pPr lvl="1"/>
            <a:r>
              <a:rPr lang="en-US" dirty="0" smtClean="0"/>
              <a:t>“Optimal” paths that represent high-energy frequency tracks</a:t>
            </a:r>
          </a:p>
          <a:p>
            <a:pPr lvl="1"/>
            <a:r>
              <a:rPr lang="en-US" dirty="0" smtClean="0"/>
              <a:t>An adaptive representation will attempt to locate these paths by fine-tuning an initial frequency template</a:t>
            </a:r>
          </a:p>
          <a:p>
            <a:pPr lvl="1"/>
            <a:r>
              <a:rPr lang="en-US" dirty="0" smtClean="0"/>
              <a:t>These paths should collectively minimize the Mean Squared Error inside the frame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32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4711"/>
            <a:ext cx="9905998" cy="1478570"/>
          </a:xfrm>
        </p:spPr>
        <p:txBody>
          <a:bodyPr/>
          <a:lstStyle/>
          <a:p>
            <a:r>
              <a:rPr lang="en-US" dirty="0" smtClean="0"/>
              <a:t>High-resolution sinusoidal modeling of unvoiced speech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41413" y="1796716"/>
                <a:ext cx="10392861" cy="5061284"/>
              </a:xfrm>
            </p:spPr>
            <p:txBody>
              <a:bodyPr/>
              <a:lstStyle/>
              <a:p>
                <a:r>
                  <a:rPr lang="en-US" dirty="0" smtClean="0"/>
                  <a:t>How does adaptive modeling work?</a:t>
                </a:r>
              </a:p>
              <a:p>
                <a:pPr lvl="1"/>
                <a:r>
                  <a:rPr lang="en-US" dirty="0" smtClean="0"/>
                  <a:t>Single speech frame representation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: set of </a:t>
                </a:r>
                <a:r>
                  <a:rPr lang="en-US" b="1" dirty="0" smtClean="0"/>
                  <a:t>adaptive</a:t>
                </a:r>
                <a:r>
                  <a:rPr lang="en-US" dirty="0" smtClean="0"/>
                  <a:t> basis functions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: complex amplitude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: analysis window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: number of components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 err="1" smtClean="0"/>
                  <a:t>eaQHM</a:t>
                </a:r>
                <a:r>
                  <a:rPr lang="en-US" dirty="0" smtClean="0"/>
                  <a:t>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    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are complex amplitude and complex slope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(0)|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function of the instantaneous amplitude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function of the instantaneous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41413" y="1796716"/>
                <a:ext cx="10392861" cy="5061284"/>
              </a:xfrm>
              <a:blipFill rotWithShape="0">
                <a:blip r:embed="rId2"/>
                <a:stretch>
                  <a:fillRect l="-1173" t="-16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40" y="2027805"/>
            <a:ext cx="3555931" cy="9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4711"/>
            <a:ext cx="9905998" cy="1478570"/>
          </a:xfrm>
        </p:spPr>
        <p:txBody>
          <a:bodyPr/>
          <a:lstStyle/>
          <a:p>
            <a:r>
              <a:rPr lang="en-US" dirty="0" smtClean="0"/>
              <a:t>High-resolution sinusoidal modeling of unvoiced speech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41413" y="1796716"/>
                <a:ext cx="10392861" cy="5061284"/>
              </a:xfrm>
            </p:spPr>
            <p:txBody>
              <a:bodyPr/>
              <a:lstStyle/>
              <a:p>
                <a:r>
                  <a:rPr lang="en-US" dirty="0" smtClean="0"/>
                  <a:t>In </a:t>
                </a:r>
                <a:r>
                  <a:rPr lang="en-US" dirty="0" err="1" smtClean="0"/>
                  <a:t>eaQHM</a:t>
                </a:r>
                <a:r>
                  <a:rPr lang="en-US" dirty="0" smtClean="0"/>
                  <a:t>:  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How do we get the inst. parameters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Initialization step </a:t>
                </a:r>
              </a:p>
              <a:p>
                <a:pPr lvl="1"/>
                <a:r>
                  <a:rPr lang="en-US" dirty="0" smtClean="0"/>
                  <a:t>A first estimation of the instantaneous parameters for each frame</a:t>
                </a:r>
              </a:p>
              <a:p>
                <a:pPr lvl="2"/>
                <a:r>
                  <a:rPr lang="en-US" dirty="0" smtClean="0"/>
                  <a:t>Linear interpolation for amplitudes</a:t>
                </a:r>
              </a:p>
              <a:p>
                <a:pPr lvl="2"/>
                <a:r>
                  <a:rPr lang="en-US" dirty="0" smtClean="0"/>
                  <a:t>Spline interpolation for frequencies</a:t>
                </a:r>
              </a:p>
              <a:p>
                <a:pPr lvl="2"/>
                <a:r>
                  <a:rPr lang="en-US" dirty="0" smtClean="0"/>
                  <a:t>Frequency integration scheme [4] for phases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41413" y="1796716"/>
                <a:ext cx="10392861" cy="5061284"/>
              </a:xfrm>
              <a:blipFill rotWithShape="0">
                <a:blip r:embed="rId2"/>
                <a:stretch>
                  <a:fillRect l="-1173" t="-16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40" y="2027805"/>
            <a:ext cx="3555931" cy="920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40" y="5537361"/>
            <a:ext cx="3555931" cy="8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4711"/>
            <a:ext cx="9905998" cy="1478570"/>
          </a:xfrm>
        </p:spPr>
        <p:txBody>
          <a:bodyPr/>
          <a:lstStyle/>
          <a:p>
            <a:r>
              <a:rPr lang="en-US" dirty="0" smtClean="0"/>
              <a:t>High-resolution sinusoidal modeling of unvoiced speech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41413" y="1796716"/>
                <a:ext cx="10392861" cy="50612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</a:t>
                </a:r>
                <a:r>
                  <a:rPr lang="en-US" dirty="0" err="1" smtClean="0"/>
                  <a:t>eaQHM</a:t>
                </a:r>
                <a:r>
                  <a:rPr lang="en-US" dirty="0" smtClean="0"/>
                  <a:t>:  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)|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(0)|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Based on this initial estimation: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for each frame and </a:t>
                </a:r>
                <a:r>
                  <a:rPr lang="en-US" dirty="0" smtClean="0"/>
                  <a:t>do Least Squares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utilized in a </a:t>
                </a:r>
                <a:r>
                  <a:rPr lang="en-US" b="1" u="sng" dirty="0" smtClean="0"/>
                  <a:t>frequency correction mechanism</a:t>
                </a:r>
                <a:r>
                  <a:rPr lang="en-US" dirty="0" smtClean="0"/>
                  <a:t> [4]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Frequencies are tuned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Parameters are interpolated as before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Synthesize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go to 1.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41413" y="1796716"/>
                <a:ext cx="10392861" cy="5061284"/>
              </a:xfrm>
              <a:blipFill rotWithShape="0">
                <a:blip r:embed="rId2"/>
                <a:stretch>
                  <a:fillRect l="-1173" t="-16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40" y="2027805"/>
            <a:ext cx="3555931" cy="920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40" y="5546989"/>
            <a:ext cx="3555931" cy="8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1478</TotalTime>
  <Words>841</Words>
  <Application>Microsoft Office PowerPoint</Application>
  <PresentationFormat>Widescreen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Trebuchet MS</vt:lpstr>
      <vt:lpstr>Tw Cen MT</vt:lpstr>
      <vt:lpstr>Wingdings</vt:lpstr>
      <vt:lpstr>Circuit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  <vt:lpstr>High-resolution sinusoidal modeling of unvoiced speech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High-resolution sinusoidal modeling of unvoiced speech</dc:title>
  <dc:creator>George Kafentzis</dc:creator>
  <cp:lastModifiedBy>George Kafentzis</cp:lastModifiedBy>
  <cp:revision>70</cp:revision>
  <dcterms:created xsi:type="dcterms:W3CDTF">2016-03-21T00:50:20Z</dcterms:created>
  <dcterms:modified xsi:type="dcterms:W3CDTF">2016-04-01T09:36:39Z</dcterms:modified>
</cp:coreProperties>
</file>