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69" r:id="rId4"/>
    <p:sldId id="261" r:id="rId5"/>
    <p:sldId id="277" r:id="rId6"/>
    <p:sldId id="270" r:id="rId7"/>
    <p:sldId id="271" r:id="rId8"/>
    <p:sldId id="272" r:id="rId9"/>
    <p:sldId id="274" r:id="rId10"/>
    <p:sldId id="275" r:id="rId11"/>
    <p:sldId id="276" r:id="rId12"/>
    <p:sldId id="259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71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12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3E548-8E4C-40BB-A650-E41264BE5C44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07591-0A37-42B0-8E86-27DDBCF3F5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96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1ACCC-D128-4D49-B327-645DB4B6588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226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63B8A9-395A-49B6-9ACB-309831BD7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F8FECA5-45AA-406B-82B6-B987AAA3F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88EE45-4FFD-4F0F-8515-AAB7F9F95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B5DD-ABB6-4A19-87C3-4A57C4ED1AB1}" type="datetime1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902DC9-3DAC-44D1-8C3C-073E8FA6A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623C74-007E-4FBB-B80C-D12B7E98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F4D5-AE20-4A5C-9AFE-03DF40BD89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55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55BFE-5ACA-4C57-999F-0E86FF0EA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22FF93-7035-4823-88F3-DAADBCD4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AB1725-4AA6-4B35-B85B-74DA6D095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4CE7A-97E6-4542-A214-53562664D603}" type="datetime1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00C4EE-7A57-430F-8F98-99C64B512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BE08DB-233B-4F61-B79B-1376BFD40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F4D5-AE20-4A5C-9AFE-03DF40BD89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52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8F98095-86FD-4C09-A877-08226B325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99C679-92C3-43F2-8480-E56904919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0731CB-FD11-4590-A573-EB845623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092C-DA7E-44D4-8803-6EA3AC7CEFB5}" type="datetime1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D89880-5058-4161-8F6C-336C14BC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EF25BC-D617-4329-8075-CFC037926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F4D5-AE20-4A5C-9AFE-03DF40BD89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913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D6089-A5C6-4144-85E6-A4C2AB59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51C6F-CA65-4725-B6A0-45A76007E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64EE30-CF19-4B8C-BE92-8DD460D8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F9D3-131F-41C0-9E78-0F0661333027}" type="datetime1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9BB9DC-D9C6-4B33-94A7-E0538AE8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BD7839-EBB2-4A9C-87E0-A3CBD104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F4D5-AE20-4A5C-9AFE-03DF40BD89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48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FCF644-BE0A-4B7F-A480-1BFBF343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C5DBE6-6229-44CF-A55F-9D86DC3E0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1BD40D-5668-4D3E-8D48-73A628A7C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5BFC-3C8A-4056-AF68-05B9FD7865F4}" type="datetime1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ED0CCE-BF41-4F9E-9EB0-01711B6A6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B6BD9-FB7A-4D90-AF90-9FFB94D8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F4D5-AE20-4A5C-9AFE-03DF40BD89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71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A2A916-6F74-47B5-8186-9EB4B1E9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529169-507E-40C4-B583-C037022B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EE7FDAC-CDB6-48E0-80A0-BCF410C3C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73178F-8E41-4007-B00C-6E588AFD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690D-F779-4281-88B0-3DD251DD46D6}" type="datetime1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C94A5C-F515-47DD-9E8A-6B7B43F06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64B9F7-523F-430D-A148-A8250282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F4D5-AE20-4A5C-9AFE-03DF40BD89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48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BB233A-B2BB-490F-BB87-45FEDE790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955A8C-AD25-486F-A799-08F5AB8BF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D16ECA-E437-43BB-9F53-076E60A39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7011A87-5776-4F5A-945F-02878AF00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7C885DD-C269-4739-AC84-9F5A77C1C3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F85C8EF-23B6-4BC2-807E-4B3F747A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3B6F-55E0-43F5-A368-DA7B4757CA7B}" type="datetime1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5770C8E-A29D-4A4B-8673-B5D4254A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8F0AF37-5E40-4E94-B75F-E016DBF1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F4D5-AE20-4A5C-9AFE-03DF40BD89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546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FFC987-C0E1-4E14-B064-090AD32F9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EDAA1FA-CB13-4EC4-8A67-2FAD7D76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57012-E736-4D5E-95D6-6BF4CBC0DEAB}" type="datetime1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3BED925-4030-48B2-8B95-DCFE6C38D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3B98BB6-5AE2-47BA-ABD0-D64EF899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F4D5-AE20-4A5C-9AFE-03DF40BD89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18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1A711F3-0FA2-4652-B5FF-2030A8E6E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DC21-D7B5-4721-943B-7BCC41FD4C4E}" type="datetime1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4653625-C36B-47F0-AFC9-A59F7A583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C36124-5F67-48CC-85DF-84C98B38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F4D5-AE20-4A5C-9AFE-03DF40BD89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378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F393B-4DF4-4DD4-8B2C-9374914C9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A4B501-459C-42A5-9F2B-DBACB9249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DFEBE3-CB38-4A70-A889-1C7AEF8A5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249169-7617-408E-A7B1-6D7CE701D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DB6D-6C62-4D51-B964-95209B31CC67}" type="datetime1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1CD5DA-95A8-4F0F-8DD4-5E943904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F330CD-7DB1-4E91-A464-97B8B141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F4D5-AE20-4A5C-9AFE-03DF40BD89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8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1B19C-61BA-4100-B4C9-356AC2621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832EA4F-D856-415F-8F71-50520C8331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B06C52-105E-4297-8C74-C36E848B2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0599DE-8273-44D1-BFBC-F415C5198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2D1E6-3F99-4ADF-8164-594255C3B303}" type="datetime1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1B1FA5-53E0-45B8-BAFF-4D0D97E41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06959B-6F33-42EF-B9C4-A985A54D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F4D5-AE20-4A5C-9AFE-03DF40BD89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14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A135782-3F29-4A85-BBD8-48E9A3D9B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1EDA10-3661-43C4-A2C0-6FFDB3863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93909C-9AE5-4971-9C8E-7C48F689E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ECD-6FFC-4FC6-94D9-3FF7D9594612}" type="datetime1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5D6D50-9174-4934-8A6E-B481A4F8C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33130A-6DA2-44C0-94FE-95A0FCFA3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1F4D5-AE20-4A5C-9AFE-03DF40BD89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6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8D7E10-D384-4B3C-9215-5FF129A1C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8952"/>
            <a:ext cx="9723512" cy="840242"/>
          </a:xfrm>
        </p:spPr>
        <p:txBody>
          <a:bodyPr>
            <a:noAutofit/>
          </a:bodyPr>
          <a:lstStyle/>
          <a:p>
            <a:r>
              <a:rPr lang="en-US" altLang="zh-CN" sz="3600" dirty="0" err="1"/>
              <a:t>WasserTrain</a:t>
            </a:r>
            <a:r>
              <a:rPr lang="en-US" altLang="zh-CN" sz="3600" dirty="0"/>
              <a:t>: An Adversarial Training Framework</a:t>
            </a:r>
            <a:br>
              <a:rPr lang="en-US" altLang="zh-CN" sz="3600" dirty="0"/>
            </a:br>
            <a:r>
              <a:rPr lang="en-US" altLang="zh-CN" sz="3600" dirty="0"/>
              <a:t>against Wasserstein Adversarial Attacks</a:t>
            </a:r>
            <a:endParaRPr lang="zh-CN" altLang="en-US" sz="36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161B56-3977-47B8-9184-AC5CD0C50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3756" y="2359258"/>
            <a:ext cx="9144000" cy="561748"/>
          </a:xfrm>
        </p:spPr>
        <p:txBody>
          <a:bodyPr>
            <a:normAutofit/>
          </a:bodyPr>
          <a:lstStyle/>
          <a:p>
            <a:r>
              <a:rPr lang="en-US" altLang="zh-CN" dirty="0"/>
              <a:t>Qingye Zhao, Xin Chen, </a:t>
            </a:r>
            <a:r>
              <a:rPr lang="en-US" altLang="zh-CN" dirty="0" err="1"/>
              <a:t>Zhuoyu</a:t>
            </a:r>
            <a:r>
              <a:rPr lang="en-US" altLang="zh-CN" dirty="0"/>
              <a:t> Zhao, </a:t>
            </a:r>
            <a:r>
              <a:rPr lang="en-US" altLang="zh-CN" dirty="0" err="1"/>
              <a:t>Enyi</a:t>
            </a:r>
            <a:r>
              <a:rPr lang="en-US" altLang="zh-CN" dirty="0"/>
              <a:t> Tang, </a:t>
            </a:r>
            <a:r>
              <a:rPr lang="en-US" altLang="zh-CN" dirty="0" err="1"/>
              <a:t>Xuandong</a:t>
            </a:r>
            <a:r>
              <a:rPr lang="en-US" altLang="zh-CN" dirty="0"/>
              <a:t> Li</a:t>
            </a:r>
            <a:endParaRPr lang="zh-CN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668AA7B6-35C8-41C2-AFE9-A8A0CB894425}"/>
              </a:ext>
            </a:extLst>
          </p:cNvPr>
          <p:cNvSpPr txBox="1">
            <a:spLocks/>
          </p:cNvSpPr>
          <p:nvPr/>
        </p:nvSpPr>
        <p:spPr>
          <a:xfrm>
            <a:off x="1524000" y="345001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Presenter: Qingye Zhao</a:t>
            </a:r>
          </a:p>
          <a:p>
            <a:r>
              <a:rPr lang="en-US" altLang="zh-CN" sz="2000" dirty="0"/>
              <a:t>qingyezhao@foxmail.com</a:t>
            </a:r>
          </a:p>
          <a:p>
            <a:r>
              <a:rPr lang="en-US" altLang="zh-CN" sz="2000" dirty="0"/>
              <a:t>Nanjing University</a:t>
            </a:r>
            <a:endParaRPr lang="zh-CN" altLang="en-US" sz="20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9C28AAD-0447-4473-B1AE-9731D0316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40" y="4648206"/>
            <a:ext cx="1314346" cy="15987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38AF45-4784-4042-828E-96D6168149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1" r="30770" b="66581"/>
          <a:stretch/>
        </p:blipFill>
        <p:spPr>
          <a:xfrm>
            <a:off x="7457705" y="4743152"/>
            <a:ext cx="1394426" cy="1408901"/>
          </a:xfrm>
          <a:prstGeom prst="rect">
            <a:avLst/>
          </a:prstGeom>
        </p:spPr>
      </p:pic>
      <p:sp>
        <p:nvSpPr>
          <p:cNvPr id="10" name="灯片编号占位符 10">
            <a:extLst>
              <a:ext uri="{FF2B5EF4-FFF2-40B4-BE49-F238E27FC236}">
                <a16:creationId xmlns:a16="http://schemas.microsoft.com/office/drawing/2014/main" id="{684752BE-9F41-4D56-96D1-7ACEA52342D5}"/>
              </a:ext>
            </a:extLst>
          </p:cNvPr>
          <p:cNvSpPr txBox="1">
            <a:spLocks/>
          </p:cNvSpPr>
          <p:nvPr/>
        </p:nvSpPr>
        <p:spPr>
          <a:xfrm>
            <a:off x="8336280" y="63519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0194CE-8ED1-4C16-B2E1-AC322DA21C91}" type="slidenum">
              <a:rPr lang="zh-CN" altLang="en-US" sz="2000" b="1" smtClean="0">
                <a:solidFill>
                  <a:schemeClr val="tx1"/>
                </a:solidFill>
              </a:rPr>
              <a:pPr/>
              <a:t>1</a:t>
            </a:fld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副标题 2">
            <a:extLst>
              <a:ext uri="{FF2B5EF4-FFF2-40B4-BE49-F238E27FC236}">
                <a16:creationId xmlns:a16="http://schemas.microsoft.com/office/drawing/2014/main" id="{E1CDF3DA-AF77-4652-8BAD-99EC1C7A1FF8}"/>
              </a:ext>
            </a:extLst>
          </p:cNvPr>
          <p:cNvSpPr txBox="1">
            <a:spLocks/>
          </p:cNvSpPr>
          <p:nvPr/>
        </p:nvSpPr>
        <p:spPr>
          <a:xfrm>
            <a:off x="1524000" y="2885790"/>
            <a:ext cx="9144000" cy="561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/>
              <a:t>Accepted by IEEE ICASSP 2022, ID 1209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91936784"/>
      </p:ext>
    </p:extLst>
  </p:cSld>
  <p:clrMapOvr>
    <a:masterClrMapping/>
  </p:clrMapOvr>
  <p:extLst mod="1">
    <p:ext uri="{E180D4A7-C9FB-4DFB-919C-405C955672EB}">
      <p14:showEvtLst xmlns:p14="http://schemas.microsoft.com/office/powerpoint/2010/main">
        <p14:playEvt time="94" objId="5"/>
        <p14:pauseEvt time="5175" objId="5"/>
        <p14:stopEvt time="5175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E34ABD-9EC0-4CE2-9FCC-E8857DB6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Experimental results: adversarial training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287CEE-6046-4D59-B980-B6FC3DAE5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604" y="1989415"/>
            <a:ext cx="8152276" cy="2448277"/>
          </a:xfrm>
          <a:prstGeom prst="rect">
            <a:avLst/>
          </a:prstGeom>
        </p:spPr>
      </p:pic>
      <p:sp>
        <p:nvSpPr>
          <p:cNvPr id="5" name="灯片编号占位符 10">
            <a:extLst>
              <a:ext uri="{FF2B5EF4-FFF2-40B4-BE49-F238E27FC236}">
                <a16:creationId xmlns:a16="http://schemas.microsoft.com/office/drawing/2014/main" id="{2E4D5C96-007A-47E5-9A6B-FF8BEA409381}"/>
              </a:ext>
            </a:extLst>
          </p:cNvPr>
          <p:cNvSpPr txBox="1">
            <a:spLocks/>
          </p:cNvSpPr>
          <p:nvPr/>
        </p:nvSpPr>
        <p:spPr>
          <a:xfrm>
            <a:off x="8336280" y="63519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0194CE-8ED1-4C16-B2E1-AC322DA21C91}" type="slidenum">
              <a:rPr lang="zh-CN" altLang="en-US" sz="2000" b="1" smtClean="0">
                <a:solidFill>
                  <a:schemeClr val="tx1"/>
                </a:solidFill>
              </a:rPr>
              <a:pPr/>
              <a:t>10</a:t>
            </a:fld>
            <a:endParaRPr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0DBAB4-AC61-44FF-8262-CD54B629A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096" y="4972494"/>
            <a:ext cx="8113222" cy="613038"/>
          </a:xfrm>
          <a:prstGeom prst="rect">
            <a:avLst/>
          </a:prstGeom>
        </p:spPr>
      </p:pic>
      <p:pic>
        <p:nvPicPr>
          <p:cNvPr id="6" name="10">
            <a:hlinkClick r:id="" action="ppaction://media"/>
            <a:extLst>
              <a:ext uri="{FF2B5EF4-FFF2-40B4-BE49-F238E27FC236}">
                <a16:creationId xmlns:a16="http://schemas.microsoft.com/office/drawing/2014/main" id="{70312C15-B04E-4E22-A7F1-92F03E14E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5" end="630.29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7550" y="49831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2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E34ABD-9EC0-4CE2-9FCC-E8857DB6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84E453B-ABBA-4AF1-A511-1E8BC9724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27188"/>
            <a:ext cx="10515229" cy="2281369"/>
          </a:xfrm>
          <a:prstGeom prst="rect">
            <a:avLst/>
          </a:prstGeom>
        </p:spPr>
      </p:pic>
      <p:sp>
        <p:nvSpPr>
          <p:cNvPr id="5" name="灯片编号占位符 10">
            <a:extLst>
              <a:ext uri="{FF2B5EF4-FFF2-40B4-BE49-F238E27FC236}">
                <a16:creationId xmlns:a16="http://schemas.microsoft.com/office/drawing/2014/main" id="{A91552AC-D114-49DC-A189-961DC28DB365}"/>
              </a:ext>
            </a:extLst>
          </p:cNvPr>
          <p:cNvSpPr txBox="1">
            <a:spLocks/>
          </p:cNvSpPr>
          <p:nvPr/>
        </p:nvSpPr>
        <p:spPr>
          <a:xfrm>
            <a:off x="8336280" y="63519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0194CE-8ED1-4C16-B2E1-AC322DA21C91}" type="slidenum">
              <a:rPr lang="zh-CN" altLang="en-US" sz="2000" b="1" smtClean="0">
                <a:solidFill>
                  <a:schemeClr val="tx1"/>
                </a:solidFill>
              </a:rPr>
              <a:pPr/>
              <a:t>11</a:t>
            </a:fld>
            <a:endParaRPr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9DDC1931-17E2-4F8F-BC77-05EE259CFC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4" end="894.09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2450" y="5475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7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43A1992C-CF00-495C-B2BE-90B2B0784F04}"/>
              </a:ext>
            </a:extLst>
          </p:cNvPr>
          <p:cNvSpPr/>
          <p:nvPr/>
        </p:nvSpPr>
        <p:spPr>
          <a:xfrm>
            <a:off x="5034575" y="2329825"/>
            <a:ext cx="29343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/>
              <a:t>Thanks!</a:t>
            </a:r>
          </a:p>
          <a:p>
            <a:r>
              <a:rPr lang="en-US" altLang="zh-CN" sz="4000" dirty="0"/>
              <a:t>  </a:t>
            </a:r>
          </a:p>
        </p:txBody>
      </p:sp>
      <p:sp>
        <p:nvSpPr>
          <p:cNvPr id="4" name="灯片编号占位符 10">
            <a:extLst>
              <a:ext uri="{FF2B5EF4-FFF2-40B4-BE49-F238E27FC236}">
                <a16:creationId xmlns:a16="http://schemas.microsoft.com/office/drawing/2014/main" id="{446BD562-AAE4-4A72-8A08-7CD3274BEEAA}"/>
              </a:ext>
            </a:extLst>
          </p:cNvPr>
          <p:cNvSpPr txBox="1">
            <a:spLocks/>
          </p:cNvSpPr>
          <p:nvPr/>
        </p:nvSpPr>
        <p:spPr>
          <a:xfrm>
            <a:off x="8336280" y="63519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0194CE-8ED1-4C16-B2E1-AC322DA21C91}" type="slidenum">
              <a:rPr lang="zh-CN" altLang="en-US" sz="2000" b="1" smtClean="0">
                <a:solidFill>
                  <a:schemeClr val="tx1"/>
                </a:solidFill>
              </a:rPr>
              <a:pPr/>
              <a:t>12</a:t>
            </a:fld>
            <a:endParaRPr lang="zh-CN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01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0E6685D-DE22-4A1C-9B93-EDC61F0CD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243" y="1841480"/>
            <a:ext cx="5459896" cy="85767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91915E5-D9AC-4CBF-833A-DC953CDC9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Adversarial attack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9F0C91E-40E9-4B38-B0B9-9F0218946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911" y="1690688"/>
            <a:ext cx="1080000" cy="10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398A75-6E94-4A17-9189-0BB372DF7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236" y="1690688"/>
            <a:ext cx="1080000" cy="10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8C26495-5B70-4EA5-899A-C493635865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05" y="1690688"/>
            <a:ext cx="1080000" cy="108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9C75404-A6DD-43EE-884E-815CEA1546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4666" b="83060"/>
          <a:stretch/>
        </p:blipFill>
        <p:spPr>
          <a:xfrm>
            <a:off x="2770794" y="2965998"/>
            <a:ext cx="1516622" cy="21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84E147-7686-4829-8EDE-4D78C215A2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805" r="47348" b="62255"/>
          <a:stretch/>
        </p:blipFill>
        <p:spPr>
          <a:xfrm>
            <a:off x="2999114" y="3305777"/>
            <a:ext cx="1059982" cy="216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97751F3-C1EB-42A5-B1E1-A7BB42DE06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1610" r="36782" b="41449"/>
          <a:stretch/>
        </p:blipFill>
        <p:spPr>
          <a:xfrm>
            <a:off x="5759562" y="3121061"/>
            <a:ext cx="1272698" cy="21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9E53A0F-F897-446B-8C89-4312FB12E4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1771" b="20805"/>
          <a:stretch/>
        </p:blipFill>
        <p:spPr>
          <a:xfrm>
            <a:off x="7485365" y="2965998"/>
            <a:ext cx="1957378" cy="216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2D02020-D3D8-48A3-8DF8-CF5BC3C0A8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8893" r="66920"/>
          <a:stretch/>
        </p:blipFill>
        <p:spPr>
          <a:xfrm>
            <a:off x="5154542" y="4425961"/>
            <a:ext cx="2872915" cy="36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B398A9D-A4AB-49A7-931D-518BF7A145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3255" y="3305777"/>
            <a:ext cx="1046981" cy="216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BF8B20F-BE55-4965-967F-33558B68F4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0663" y="3943120"/>
            <a:ext cx="7110673" cy="360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739A3DA-79E2-4879-85A5-7B3F68EFC6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0663" y="5209800"/>
            <a:ext cx="6222860" cy="360000"/>
          </a:xfrm>
          <a:prstGeom prst="rect">
            <a:avLst/>
          </a:prstGeom>
        </p:spPr>
      </p:pic>
      <p:sp>
        <p:nvSpPr>
          <p:cNvPr id="16" name="灯片编号占位符 10">
            <a:extLst>
              <a:ext uri="{FF2B5EF4-FFF2-40B4-BE49-F238E27FC236}">
                <a16:creationId xmlns:a16="http://schemas.microsoft.com/office/drawing/2014/main" id="{7E973125-9116-47D4-800E-ACC81807542B}"/>
              </a:ext>
            </a:extLst>
          </p:cNvPr>
          <p:cNvSpPr txBox="1">
            <a:spLocks/>
          </p:cNvSpPr>
          <p:nvPr/>
        </p:nvSpPr>
        <p:spPr>
          <a:xfrm>
            <a:off x="8336280" y="63519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0194CE-8ED1-4C16-B2E1-AC322DA21C91}" type="slidenum">
              <a:rPr lang="zh-CN" altLang="en-US" sz="2000" b="1" smtClean="0">
                <a:solidFill>
                  <a:schemeClr val="tx1"/>
                </a:solidFill>
              </a:rPr>
              <a:pPr/>
              <a:t>2</a:t>
            </a:fld>
            <a:endParaRPr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17913364-31AE-4AEB-9E25-F9D9F0A89B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16858" y="57081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1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915E5-D9AC-4CBF-833A-DC953CDC9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Adversarial training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5BC243-B4B5-4719-9359-7EA96FDEE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854" y="2020948"/>
            <a:ext cx="8177535" cy="36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A0C11CE-A0BC-41AE-AA0C-57A89F716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350" y="2760536"/>
            <a:ext cx="4102345" cy="4960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1E2C8CE-A67F-4D03-8841-58EF96386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224" y="3673902"/>
            <a:ext cx="6404597" cy="1775090"/>
          </a:xfrm>
          <a:prstGeom prst="rect">
            <a:avLst/>
          </a:prstGeom>
        </p:spPr>
      </p:pic>
      <p:sp>
        <p:nvSpPr>
          <p:cNvPr id="7" name="灯片编号占位符 10">
            <a:extLst>
              <a:ext uri="{FF2B5EF4-FFF2-40B4-BE49-F238E27FC236}">
                <a16:creationId xmlns:a16="http://schemas.microsoft.com/office/drawing/2014/main" id="{1BD9133E-F0BF-40D1-B847-AEBF84864556}"/>
              </a:ext>
            </a:extLst>
          </p:cNvPr>
          <p:cNvSpPr txBox="1">
            <a:spLocks/>
          </p:cNvSpPr>
          <p:nvPr/>
        </p:nvSpPr>
        <p:spPr>
          <a:xfrm>
            <a:off x="8336280" y="63519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0194CE-8ED1-4C16-B2E1-AC322DA21C91}" type="slidenum">
              <a:rPr lang="zh-CN" altLang="en-US" sz="2000" b="1" smtClean="0">
                <a:solidFill>
                  <a:schemeClr val="tx1"/>
                </a:solidFill>
              </a:rPr>
              <a:pPr/>
              <a:t>3</a:t>
            </a:fld>
            <a:endParaRPr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AEC6DB75-DDE5-48DC-81F0-BF54A84E50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1538" y="5559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E34ABD-9EC0-4CE2-9FCC-E8857DB6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Wasserstein adversarial attack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9E4CAC6-5B40-468D-B749-C21A52061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769" y="2355026"/>
            <a:ext cx="3389995" cy="1572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0486CC7-AD90-43F2-99FA-40AA9DAB9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730" y="1678596"/>
            <a:ext cx="3011168" cy="28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68DE25D-45DB-4272-A13E-FDC8A5EEF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01" y="4313136"/>
            <a:ext cx="4641538" cy="9128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394C7C5-AEAD-4FDA-988A-CD593307D6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0320" y="4595698"/>
            <a:ext cx="5827715" cy="12606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7E39E41-DCE9-49A7-88E9-CA22A8170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4759" y="2208256"/>
            <a:ext cx="3028049" cy="19242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C5B5E81-792D-4DDF-82C6-A1087D57F2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0853" y="1678596"/>
            <a:ext cx="3028049" cy="324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185E5DF-1BFF-400F-A5E8-2E078B921E12}"/>
              </a:ext>
            </a:extLst>
          </p:cNvPr>
          <p:cNvSpPr/>
          <p:nvPr/>
        </p:nvSpPr>
        <p:spPr>
          <a:xfrm>
            <a:off x="7867374" y="2730505"/>
            <a:ext cx="119269" cy="4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灯片编号占位符 10">
            <a:extLst>
              <a:ext uri="{FF2B5EF4-FFF2-40B4-BE49-F238E27FC236}">
                <a16:creationId xmlns:a16="http://schemas.microsoft.com/office/drawing/2014/main" id="{39B85F4C-4AC5-4C3E-BCCA-6A6EBA8AED81}"/>
              </a:ext>
            </a:extLst>
          </p:cNvPr>
          <p:cNvSpPr txBox="1">
            <a:spLocks/>
          </p:cNvSpPr>
          <p:nvPr/>
        </p:nvSpPr>
        <p:spPr>
          <a:xfrm>
            <a:off x="8336280" y="63519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0194CE-8ED1-4C16-B2E1-AC322DA21C91}" type="slidenum">
              <a:rPr lang="zh-CN" altLang="en-US" sz="2000" b="1" smtClean="0">
                <a:solidFill>
                  <a:schemeClr val="tx1"/>
                </a:solidFill>
              </a:rPr>
              <a:pPr/>
              <a:t>4</a:t>
            </a:fld>
            <a:endParaRPr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4">
            <a:hlinkClick r:id="" action="ppaction://media"/>
            <a:extLst>
              <a:ext uri="{FF2B5EF4-FFF2-40B4-BE49-F238E27FC236}">
                <a16:creationId xmlns:a16="http://schemas.microsoft.com/office/drawing/2014/main" id="{316F69C8-1BDA-4AD8-95FF-2342A76EC0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06784" y="36936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E34ABD-9EC0-4CE2-9FCC-E8857DB6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Wasserstein adversarial training 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E345B47-D96D-4F22-A9CA-BE36DF6D2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912" y="2198540"/>
            <a:ext cx="3684788" cy="221368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8D1E4DF-EA66-46C1-AE58-1ABE4C2028F8}"/>
              </a:ext>
            </a:extLst>
          </p:cNvPr>
          <p:cNvSpPr/>
          <p:nvPr/>
        </p:nvSpPr>
        <p:spPr>
          <a:xfrm>
            <a:off x="5420379" y="2810136"/>
            <a:ext cx="119269" cy="4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889F8B7-DCE6-49D8-AA90-2EE9C6A6B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662" y="1608268"/>
            <a:ext cx="3364499" cy="3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689A50-B537-421F-B321-74FB37660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69" y="4776715"/>
            <a:ext cx="10625780" cy="957057"/>
          </a:xfrm>
          <a:prstGeom prst="rect">
            <a:avLst/>
          </a:prstGeom>
        </p:spPr>
      </p:pic>
      <p:sp>
        <p:nvSpPr>
          <p:cNvPr id="13" name="灯片编号占位符 10">
            <a:extLst>
              <a:ext uri="{FF2B5EF4-FFF2-40B4-BE49-F238E27FC236}">
                <a16:creationId xmlns:a16="http://schemas.microsoft.com/office/drawing/2014/main" id="{DA3EF054-9D0A-45F3-A88C-3D960ED465B4}"/>
              </a:ext>
            </a:extLst>
          </p:cNvPr>
          <p:cNvSpPr txBox="1">
            <a:spLocks/>
          </p:cNvSpPr>
          <p:nvPr/>
        </p:nvSpPr>
        <p:spPr>
          <a:xfrm>
            <a:off x="8336280" y="63519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0194CE-8ED1-4C16-B2E1-AC322DA21C91}" type="slidenum">
              <a:rPr lang="zh-CN" altLang="en-US" sz="2000" b="1" smtClean="0">
                <a:solidFill>
                  <a:schemeClr val="tx1"/>
                </a:solidFill>
              </a:rPr>
              <a:pPr/>
              <a:t>5</a:t>
            </a:fld>
            <a:endParaRPr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F3C385B8-627B-473A-A519-D73C1BAE01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7970" y="35018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3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E34ABD-9EC0-4CE2-9FCC-E8857DB6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Wasserstein framework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F5413E6-451C-487D-91E2-56B38E580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259" y="1767508"/>
            <a:ext cx="6395875" cy="3322983"/>
          </a:xfrm>
          <a:prstGeom prst="rect">
            <a:avLst/>
          </a:prstGeom>
        </p:spPr>
      </p:pic>
      <p:sp>
        <p:nvSpPr>
          <p:cNvPr id="5" name="灯片编号占位符 10">
            <a:extLst>
              <a:ext uri="{FF2B5EF4-FFF2-40B4-BE49-F238E27FC236}">
                <a16:creationId xmlns:a16="http://schemas.microsoft.com/office/drawing/2014/main" id="{767A9B1D-AA1E-4A0A-909C-03536448B7F5}"/>
              </a:ext>
            </a:extLst>
          </p:cNvPr>
          <p:cNvSpPr txBox="1">
            <a:spLocks/>
          </p:cNvSpPr>
          <p:nvPr/>
        </p:nvSpPr>
        <p:spPr>
          <a:xfrm>
            <a:off x="8336280" y="63519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0194CE-8ED1-4C16-B2E1-AC322DA21C91}" type="slidenum">
              <a:rPr lang="zh-CN" altLang="en-US" sz="2000" b="1" smtClean="0">
                <a:solidFill>
                  <a:schemeClr val="tx1"/>
                </a:solidFill>
              </a:rPr>
              <a:pPr/>
              <a:t>6</a:t>
            </a:fld>
            <a:endParaRPr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AF9880CA-0A0E-4CBD-A004-488BEC253F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0" end="0.73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4900" y="40927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E34ABD-9EC0-4CE2-9FCC-E8857DB6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WasserAttack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72B8E3B-F7C7-47AA-8EE1-90BEC7625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02" y="2400827"/>
            <a:ext cx="4345041" cy="27611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2FC26A1-628C-453C-BE3D-32E398561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96" y="1871168"/>
            <a:ext cx="3364499" cy="36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A734EA-FACA-4CC2-8302-9D3723A6D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088" y="1491782"/>
            <a:ext cx="4802595" cy="3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108DC4-9543-4CF6-A876-DB07B0CC6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6088" y="3601388"/>
            <a:ext cx="3547561" cy="3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C2CF7-565C-4645-9392-78D1793ED8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6088" y="4254812"/>
            <a:ext cx="2680904" cy="36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E5DE413-EECC-439D-BC52-F2E1C65B47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6856" y="4888317"/>
            <a:ext cx="3427527" cy="3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266BF-5819-4179-A698-139F8FFC2D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6088" y="2764955"/>
            <a:ext cx="2598961" cy="504000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E26EBA2-9823-4E06-969F-ED9CAC4D5FD0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611756" y="2326695"/>
            <a:ext cx="2014332" cy="8217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1017BD6-BE28-42F2-BDB3-5DA4A814E5B4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4903688" y="3016955"/>
            <a:ext cx="1722400" cy="619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21BC4485-4846-42CB-B923-17174FE93A36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5292035" y="3781388"/>
            <a:ext cx="1334053" cy="295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4B4FAA64-EB20-4BFE-B6B0-3F3955AC6BD8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056631" y="4434812"/>
            <a:ext cx="1569457" cy="726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F085183F-4E21-4097-8C68-6484B8CFF602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5155096" y="4951185"/>
            <a:ext cx="1471760" cy="117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9508A746-0014-4D4E-9C17-ED00CE190CAD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4092712" y="1671782"/>
            <a:ext cx="2533376" cy="9047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C74328AF-19AF-49CA-ABA2-CAB9378620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6088" y="2146695"/>
            <a:ext cx="2796279" cy="36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44B79F2-DE24-4019-BA7A-CB48DC4260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7349" y="5635246"/>
            <a:ext cx="4268219" cy="54000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26FF0D25-B80A-4434-B38E-547B5D173A9D}"/>
              </a:ext>
            </a:extLst>
          </p:cNvPr>
          <p:cNvSpPr/>
          <p:nvPr/>
        </p:nvSpPr>
        <p:spPr>
          <a:xfrm>
            <a:off x="3021496" y="3225258"/>
            <a:ext cx="119269" cy="4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灯片编号占位符 10">
            <a:extLst>
              <a:ext uri="{FF2B5EF4-FFF2-40B4-BE49-F238E27FC236}">
                <a16:creationId xmlns:a16="http://schemas.microsoft.com/office/drawing/2014/main" id="{4CEF2183-B44A-43D0-A5BA-5D1D250EA054}"/>
              </a:ext>
            </a:extLst>
          </p:cNvPr>
          <p:cNvSpPr txBox="1">
            <a:spLocks/>
          </p:cNvSpPr>
          <p:nvPr/>
        </p:nvSpPr>
        <p:spPr>
          <a:xfrm>
            <a:off x="8336280" y="63519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0194CE-8ED1-4C16-B2E1-AC322DA21C91}" type="slidenum">
              <a:rPr lang="zh-CN" altLang="en-US" sz="2000" b="1" smtClean="0">
                <a:solidFill>
                  <a:schemeClr val="tx1"/>
                </a:solidFill>
              </a:rPr>
              <a:pPr/>
              <a:t>7</a:t>
            </a:fld>
            <a:endParaRPr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7">
            <a:hlinkClick r:id="" action="ppaction://media"/>
            <a:extLst>
              <a:ext uri="{FF2B5EF4-FFF2-40B4-BE49-F238E27FC236}">
                <a16:creationId xmlns:a16="http://schemas.microsoft.com/office/drawing/2014/main" id="{5A12A053-2FDA-493B-AA74-D7C52284F5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22283" y="38484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E34ABD-9EC0-4CE2-9FCC-E8857DB6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WasserTrain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21FDEE4-C4C2-493E-AD04-F05C23F38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725" y="2168785"/>
            <a:ext cx="8122820" cy="72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325F86-18E8-4778-B353-5EF19F2B7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847" y="4019628"/>
            <a:ext cx="2253479" cy="46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526CC41-1F9E-4838-9CC2-C540DD547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361" y="4023216"/>
            <a:ext cx="2840829" cy="360000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05F1C7F-CA8A-46A2-A674-29CCE0EA857F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4609776" y="2566504"/>
            <a:ext cx="1982" cy="14567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0C15BAF-859C-4890-958D-3E68CA73B1A3}"/>
              </a:ext>
            </a:extLst>
          </p:cNvPr>
          <p:cNvCxnSpPr>
            <a:cxnSpLocks/>
          </p:cNvCxnSpPr>
          <p:nvPr/>
        </p:nvCxnSpPr>
        <p:spPr>
          <a:xfrm flipV="1">
            <a:off x="8229600" y="2566504"/>
            <a:ext cx="1" cy="14531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灯片编号占位符 10">
            <a:extLst>
              <a:ext uri="{FF2B5EF4-FFF2-40B4-BE49-F238E27FC236}">
                <a16:creationId xmlns:a16="http://schemas.microsoft.com/office/drawing/2014/main" id="{0A0D5A10-7A75-4B44-82BC-1558BAD20785}"/>
              </a:ext>
            </a:extLst>
          </p:cNvPr>
          <p:cNvSpPr txBox="1">
            <a:spLocks/>
          </p:cNvSpPr>
          <p:nvPr/>
        </p:nvSpPr>
        <p:spPr>
          <a:xfrm>
            <a:off x="8336280" y="63519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0194CE-8ED1-4C16-B2E1-AC322DA21C91}" type="slidenum">
              <a:rPr lang="zh-CN" altLang="en-US" sz="2000" b="1" smtClean="0">
                <a:solidFill>
                  <a:schemeClr val="tx1"/>
                </a:solidFill>
              </a:rPr>
              <a:pPr/>
              <a:t>8</a:t>
            </a:fld>
            <a:endParaRPr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8">
            <a:hlinkClick r:id="" action="ppaction://media"/>
            <a:extLst>
              <a:ext uri="{FF2B5EF4-FFF2-40B4-BE49-F238E27FC236}">
                <a16:creationId xmlns:a16="http://schemas.microsoft.com/office/drawing/2014/main" id="{4E58C6CE-0DA2-48BA-9F31-61E296A206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6" end="780.707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71063" y="4921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E34ABD-9EC0-4CE2-9FCC-E8857DB6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Experimental results: adversarial attack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059519-C766-4F07-8056-F131885E9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441" y="1440424"/>
            <a:ext cx="6408045" cy="27330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0D79E2-3167-441F-BF05-8BD9831CF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939" y="4356550"/>
            <a:ext cx="5301934" cy="1314880"/>
          </a:xfrm>
          <a:prstGeom prst="rect">
            <a:avLst/>
          </a:prstGeom>
        </p:spPr>
      </p:pic>
      <p:sp>
        <p:nvSpPr>
          <p:cNvPr id="6" name="灯片编号占位符 10">
            <a:extLst>
              <a:ext uri="{FF2B5EF4-FFF2-40B4-BE49-F238E27FC236}">
                <a16:creationId xmlns:a16="http://schemas.microsoft.com/office/drawing/2014/main" id="{A8D53E16-2E9B-446E-B322-E496172ABACC}"/>
              </a:ext>
            </a:extLst>
          </p:cNvPr>
          <p:cNvSpPr txBox="1">
            <a:spLocks/>
          </p:cNvSpPr>
          <p:nvPr/>
        </p:nvSpPr>
        <p:spPr>
          <a:xfrm>
            <a:off x="8336280" y="63519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0194CE-8ED1-4C16-B2E1-AC322DA21C91}" type="slidenum">
              <a:rPr lang="zh-CN" altLang="en-US" sz="2000" b="1" smtClean="0">
                <a:solidFill>
                  <a:schemeClr val="tx1"/>
                </a:solidFill>
              </a:rPr>
              <a:pPr/>
              <a:t>9</a:t>
            </a:fld>
            <a:endParaRPr lang="zh-CN" alt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CF19A7D-D776-4860-ABED-0A6669A82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09" y="5780493"/>
            <a:ext cx="10099964" cy="306591"/>
          </a:xfrm>
          <a:prstGeom prst="rect">
            <a:avLst/>
          </a:prstGeom>
        </p:spPr>
      </p:pic>
      <p:pic>
        <p:nvPicPr>
          <p:cNvPr id="5" name="9">
            <a:hlinkClick r:id="" action="ppaction://media"/>
            <a:extLst>
              <a:ext uri="{FF2B5EF4-FFF2-40B4-BE49-F238E27FC236}">
                <a16:creationId xmlns:a16="http://schemas.microsoft.com/office/drawing/2014/main" id="{8F02D161-F7A1-4567-A419-8D2AB6FF22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4" end="650.14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6473" y="42239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4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80</Words>
  <Application>Microsoft Office PowerPoint</Application>
  <PresentationFormat>宽屏</PresentationFormat>
  <Paragraphs>31</Paragraphs>
  <Slides>12</Slides>
  <Notes>1</Notes>
  <HiddenSlides>0</HiddenSlides>
  <MMClips>10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6" baseType="lpstr">
      <vt:lpstr>等线</vt:lpstr>
      <vt:lpstr>等线 Light</vt:lpstr>
      <vt:lpstr>Arial</vt:lpstr>
      <vt:lpstr>Office 主题​​</vt:lpstr>
      <vt:lpstr>WasserTrain: An Adversarial Training Framework against Wasserstein Adversarial Attacks</vt:lpstr>
      <vt:lpstr>Adversarial attack</vt:lpstr>
      <vt:lpstr>Adversarial training</vt:lpstr>
      <vt:lpstr>Wasserstein adversarial attack</vt:lpstr>
      <vt:lpstr>Wasserstein adversarial training </vt:lpstr>
      <vt:lpstr>Wasserstein framework</vt:lpstr>
      <vt:lpstr>WasserAttack</vt:lpstr>
      <vt:lpstr>WasserTrain</vt:lpstr>
      <vt:lpstr>Experimental results: adversarial attack</vt:lpstr>
      <vt:lpstr>Experimental results: adversarial training</vt:lpstr>
      <vt:lpstr>Conclusion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qingye</dc:creator>
  <cp:lastModifiedBy>qingye</cp:lastModifiedBy>
  <cp:revision>32</cp:revision>
  <dcterms:created xsi:type="dcterms:W3CDTF">2022-02-27T08:36:56Z</dcterms:created>
  <dcterms:modified xsi:type="dcterms:W3CDTF">2022-03-03T12:25:26Z</dcterms:modified>
</cp:coreProperties>
</file>