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609" r:id="rId2"/>
    <p:sldId id="608" r:id="rId3"/>
    <p:sldId id="638" r:id="rId4"/>
    <p:sldId id="633" r:id="rId5"/>
    <p:sldId id="648" r:id="rId6"/>
    <p:sldId id="634" r:id="rId7"/>
    <p:sldId id="639" r:id="rId8"/>
    <p:sldId id="632" r:id="rId9"/>
    <p:sldId id="642" r:id="rId10"/>
    <p:sldId id="636" r:id="rId11"/>
    <p:sldId id="645" r:id="rId12"/>
    <p:sldId id="649" r:id="rId13"/>
    <p:sldId id="651" r:id="rId14"/>
    <p:sldId id="650" r:id="rId15"/>
    <p:sldId id="643" r:id="rId16"/>
    <p:sldId id="617" r:id="rId17"/>
    <p:sldId id="622" r:id="rId18"/>
    <p:sldId id="629" r:id="rId19"/>
    <p:sldId id="644" r:id="rId20"/>
    <p:sldId id="627" r:id="rId21"/>
    <p:sldId id="607" r:id="rId22"/>
  </p:sldIdLst>
  <p:sldSz cx="11523663" cy="64801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0E3FDE45-AF77-4B5C-9715-49D594BDF05E}" styleName="浅色样式 1 - 强调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750"/>
    <p:restoredTop sz="96012"/>
  </p:normalViewPr>
  <p:slideViewPr>
    <p:cSldViewPr snapToGrid="0">
      <p:cViewPr varScale="1">
        <p:scale>
          <a:sx n="135" d="100"/>
          <a:sy n="135" d="100"/>
        </p:scale>
        <p:origin x="176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44C9AA76-F60E-EED8-AE1D-240C5793E82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28F30B57-4C68-3734-7361-5CF25504AB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A1BB9-2CF2-1C4C-B48D-9E28B4CD373F}" type="datetimeFigureOut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9E0F5CAA-5FB6-4CF2-387B-246B1217D0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1647F0C-991C-8269-495E-A879619B32A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CEE2C7-FB4D-BA4E-B87C-6D7BDD973B0D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9210090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47E452-8E3F-C94A-885C-4747B3AB8BE0}" type="datetimeFigureOut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10DA51-18AF-DF4E-8544-5CC06EE11252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591583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5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10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16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216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270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324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378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432" algn="l" defTabSz="864108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BE3BAD-15B5-4674-826F-A2FA4BED5D1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458" y="1060529"/>
            <a:ext cx="8642747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458" y="3403592"/>
            <a:ext cx="8642747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13838-839D-7741-8F8B-35E5313B8FE6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3991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4513C-6060-7441-8B27-159CC0C42D10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1756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6621" y="345009"/>
            <a:ext cx="2484790" cy="5491649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252" y="345009"/>
            <a:ext cx="7310324" cy="5491649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C4680-F905-544C-B3DC-A71CDDFEB143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9546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16004" indent="-216004">
              <a:buClr>
                <a:srgbClr val="C00000"/>
              </a:buClr>
              <a:buFont typeface="Apple Symbols" panose="02000000000000000000" pitchFamily="2" charset="-79"/>
              <a:buChar char="⦿"/>
              <a:defRPr/>
            </a:lvl1pPr>
            <a:lvl2pPr marL="648012" indent="-216004">
              <a:buClr>
                <a:srgbClr val="C00000"/>
              </a:buClr>
              <a:buFont typeface="Arial" panose="020B0604020202020204" pitchFamily="34" charset="0"/>
              <a:buChar char="•"/>
              <a:defRPr/>
            </a:lvl2pPr>
            <a:lvl3pPr>
              <a:buClr>
                <a:srgbClr val="C00000"/>
              </a:buClr>
              <a:defRPr/>
            </a:lvl3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B3348-A18F-3640-AD16-B43702675F76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 baseline="0">
                <a:solidFill>
                  <a:srgbClr val="C00000"/>
                </a:solidFill>
                <a:ea typeface="宋体" panose="02010600030101010101" pitchFamily="2" charset="-122"/>
              </a:defRPr>
            </a:lvl1pPr>
          </a:lstStyle>
          <a:p>
            <a:fld id="{04E134BB-6CD5-8A40-BAC6-47DA96FF1EDB}" type="slidenum">
              <a:rPr kumimoji="1" lang="zh-CN" altLang="en-US" smtClean="0"/>
              <a:pPr/>
              <a:t>‹#›</a:t>
            </a:fld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582496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250" y="1615545"/>
            <a:ext cx="9939159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250" y="4336618"/>
            <a:ext cx="9939159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FF6844-4E27-6043-86FB-3E8DEEA1A42E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3646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252" y="1725046"/>
            <a:ext cx="4897557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854" y="1725046"/>
            <a:ext cx="4897557" cy="411161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02D81-1420-9F42-846F-9DB7F7D28B93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897454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345010"/>
            <a:ext cx="9939159" cy="1252534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753" y="1588543"/>
            <a:ext cx="4875049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753" y="2367064"/>
            <a:ext cx="4875049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854" y="1588543"/>
            <a:ext cx="489905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854" y="2367064"/>
            <a:ext cx="4899058" cy="348159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E0462D-4468-6A4C-935C-1F1A27F7D7BD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194568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E613C6-21C1-684E-B8AE-EFAB6046759F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017630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8E8E7E-6824-2A4F-A563-49DF1649A000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92771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432012"/>
            <a:ext cx="371668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9058" y="933026"/>
            <a:ext cx="5833854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3" y="1944052"/>
            <a:ext cx="371668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8A3AD-AE44-6043-BD66-0BF3873CAA47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6423278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753" y="432012"/>
            <a:ext cx="3716681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9058" y="933026"/>
            <a:ext cx="5833854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753" y="1944052"/>
            <a:ext cx="3716681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31CD-6041-A74B-BB92-5631B7C95F9F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5200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252" y="345010"/>
            <a:ext cx="9939159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252" y="1725046"/>
            <a:ext cx="9939159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252" y="6006163"/>
            <a:ext cx="259282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A5C25B-52DA-DC40-AFFA-FBD74057F93E}" type="datetime1">
              <a:rPr kumimoji="1" lang="zh-CN" altLang="en-US" smtClean="0"/>
              <a:t>2024/3/29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7214" y="6006163"/>
            <a:ext cx="3889236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8587" y="6006163"/>
            <a:ext cx="2592824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E134BB-6CD5-8A40-BAC6-47DA96FF1EDB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61731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zhangjingsen@ruc.edu.cn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E942DE29-B156-EA70-2A52-0CCA7626442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" y="71736"/>
            <a:ext cx="11522075" cy="6480175"/>
          </a:xfrm>
          <a:prstGeom prst="rect">
            <a:avLst/>
          </a:prstGeom>
        </p:spPr>
      </p:pic>
      <p:sp>
        <p:nvSpPr>
          <p:cNvPr id="12" name="矩形 11">
            <a:extLst>
              <a:ext uri="{FF2B5EF4-FFF2-40B4-BE49-F238E27FC236}">
                <a16:creationId xmlns:a16="http://schemas.microsoft.com/office/drawing/2014/main" id="{6566B607-50DA-3CE6-0A0E-9FF6559A071E}"/>
              </a:ext>
            </a:extLst>
          </p:cNvPr>
          <p:cNvSpPr/>
          <p:nvPr/>
        </p:nvSpPr>
        <p:spPr>
          <a:xfrm>
            <a:off x="0" y="2212953"/>
            <a:ext cx="11539027" cy="2054268"/>
          </a:xfrm>
          <a:prstGeom prst="rect">
            <a:avLst/>
          </a:prstGeom>
          <a:solidFill>
            <a:srgbClr val="AE0C2A">
              <a:alpha val="69804"/>
            </a:srgb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30" tIns="45715" rIns="91430" bIns="45715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2000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C39E310-D306-55A6-DC4B-F69F2A3D47C2}"/>
              </a:ext>
            </a:extLst>
          </p:cNvPr>
          <p:cNvSpPr/>
          <p:nvPr/>
        </p:nvSpPr>
        <p:spPr>
          <a:xfrm>
            <a:off x="24402" y="2332146"/>
            <a:ext cx="1152270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Active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Explainable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Recommendation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with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Limited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Labeling</a:t>
            </a:r>
            <a:r>
              <a:rPr lang="zh-CN" altLang="en-US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32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Budgets</a:t>
            </a:r>
          </a:p>
          <a:p>
            <a:pPr algn="ctr"/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(Jingsen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Zhang,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Xiaohe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Bo,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Chenxi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Wang,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Quanyu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Dai,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endParaRPr lang="en-US" altLang="zh-CN" sz="2400" b="1" dirty="0">
              <a:ln w="0"/>
              <a:solidFill>
                <a:schemeClr val="bg1"/>
              </a:solidFill>
              <a:effectLst>
                <a:outerShdw blurRad="50800" dist="76200" dir="5400000" algn="t" rotWithShape="0">
                  <a:prstClr val="black">
                    <a:alpha val="40000"/>
                  </a:prstClr>
                </a:outerShdw>
              </a:effectLst>
              <a:latin typeface="Microsoft YaHei" charset="-122"/>
              <a:ea typeface="Microsoft YaHei" charset="-122"/>
            </a:endParaRPr>
          </a:p>
          <a:p>
            <a:pPr algn="ctr"/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Zhenhua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Dong,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Ruiming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Tang,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Xu</a:t>
            </a:r>
            <a:r>
              <a:rPr lang="zh-CN" altLang="en-US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 </a:t>
            </a:r>
            <a:r>
              <a:rPr lang="en-US" altLang="zh-CN" sz="2400" b="1" dirty="0">
                <a:ln w="0"/>
                <a:solidFill>
                  <a:schemeClr val="bg1"/>
                </a:solidFill>
                <a:effectLst>
                  <a:outerShdw blurRad="50800" dist="76200" dir="5400000" algn="t" rotWithShape="0">
                    <a:prstClr val="black">
                      <a:alpha val="40000"/>
                    </a:prstClr>
                  </a:outerShdw>
                </a:effectLst>
                <a:latin typeface="Microsoft YaHei" charset="-122"/>
                <a:ea typeface="Microsoft YaHei" charset="-122"/>
              </a:rPr>
              <a:t>Chen)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EB43EE50-1119-72A2-404E-63614980E9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8510" y="4941615"/>
            <a:ext cx="7314487" cy="9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ctr"/>
          <a:lstStyle/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Jingsen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Zhang</a:t>
            </a: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GSAI,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Renmin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University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of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China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Apr,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2024</a:t>
            </a:r>
          </a:p>
        </p:txBody>
      </p:sp>
      <p:pic>
        <p:nvPicPr>
          <p:cNvPr id="4" name="Picture 208" descr="C:\Users\Lydia\Desktop\教务处工作\20190209龙老师PPT\学校中英文标准组合LOGO下载\中英文标准组合(jpge格式）.jpg">
            <a:extLst>
              <a:ext uri="{FF2B5EF4-FFF2-40B4-BE49-F238E27FC236}">
                <a16:creationId xmlns:a16="http://schemas.microsoft.com/office/drawing/2014/main" id="{8570BC06-EBEB-C41C-97E0-EF15042EA9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50" y="322240"/>
            <a:ext cx="1739060" cy="348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DC17CC-D3F5-C4D3-29EC-5ADFBA882F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449" y="732726"/>
            <a:ext cx="1770258" cy="348011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AF4153C6-EE96-32DA-1BDC-9A1CB9E07BA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24184" y="278730"/>
            <a:ext cx="2410029" cy="391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64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1" y="915691"/>
            <a:ext cx="10439084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latin typeface="Georgia" panose="02040502050405020303" pitchFamily="18" charset="0"/>
                <a:ea typeface="DengXian" panose="02010600030101010101" pitchFamily="2" charset="-122"/>
              </a:rPr>
              <a:t>The formal definition of the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active explainable recommendation task</a:t>
            </a:r>
            <a:r>
              <a:rPr lang="en-US" altLang="zh-CN" sz="2000" dirty="0">
                <a:latin typeface="Georgia" panose="02040502050405020303" pitchFamily="18" charset="0"/>
                <a:ea typeface="DengXian" panose="02010600030101010101" pitchFamily="2" charset="-122"/>
              </a:rPr>
              <a:t>.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latin typeface="Georgia" panose="02040502050405020303" pitchFamily="18" charset="0"/>
                <a:ea typeface="DengXian" panose="02010600030101010101" pitchFamily="2" charset="-122"/>
              </a:rPr>
              <a:t>Unified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active learning framework </a:t>
            </a:r>
            <a:r>
              <a:rPr lang="en-US" altLang="zh-CN" sz="2000" dirty="0">
                <a:latin typeface="Georgia" panose="02040502050405020303" pitchFamily="18" charset="0"/>
                <a:ea typeface="DengXian" panose="02010600030101010101" pitchFamily="2" charset="-122"/>
              </a:rPr>
              <a:t>for explainable recommendation.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Acquisition function</a:t>
            </a:r>
            <a:r>
              <a:rPr lang="zh-CN" altLang="en-US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800" dirty="0">
                <a:latin typeface="Georgia" panose="02040502050405020303" pitchFamily="18" charset="0"/>
                <a:ea typeface="DengXian" panose="02010600030101010101" pitchFamily="2" charset="-122"/>
              </a:rPr>
              <a:t>to determine which user-item pairs should be collected.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Explainable recommendation model</a:t>
            </a:r>
            <a:r>
              <a:rPr lang="zh-CN" altLang="en-US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800" dirty="0">
                <a:latin typeface="Georgia" panose="02040502050405020303" pitchFamily="18" charset="0"/>
                <a:ea typeface="DengXian" panose="02010600030101010101" pitchFamily="2" charset="-122"/>
              </a:rPr>
              <a:t>to determine which user-item pairs should be collected. </a:t>
            </a:r>
            <a:br>
              <a:rPr lang="en-US" altLang="zh-CN" sz="2000" dirty="0">
                <a:latin typeface="Georgia" panose="02040502050405020303" pitchFamily="18" charset="0"/>
                <a:ea typeface="DengXian" panose="02010600030101010101" pitchFamily="2" charset="-122"/>
              </a:rPr>
            </a:br>
            <a:endParaRPr lang="en-US" altLang="zh-CN" sz="2000" dirty="0"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2000" dirty="0"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zh-CN" altLang="en-US" sz="32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9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5E104F2-7FA0-6EAA-FBEC-1759BCEA4B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4101" y="2944911"/>
            <a:ext cx="6015457" cy="3319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79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</p:spPr>
            <p:txBody>
              <a:bodyPr/>
              <a:lstStyle>
                <a:lvl1pPr marL="431800" indent="-43180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35990" indent="-360045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018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1612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207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6865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4459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9648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Acquisition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Function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Uncertain-based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Strategy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: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straightforwardly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selects the least certain samples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, making it especially suitable for probabilistic models. 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NimbusRomNo9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1:(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−1)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represents the predicted probability distribution for the </a:t>
                </a:r>
                <a:r>
                  <a:rPr lang="en-US" altLang="zh-CN" sz="1800" i="1" dirty="0">
                    <a:latin typeface="NimbusRomNo9L"/>
                  </a:rPr>
                  <a:t>t</a:t>
                </a:r>
                <a:r>
                  <a:rPr lang="en-US" altLang="zh-CN" sz="1800" dirty="0">
                    <a:latin typeface="NimbusRomNo9L"/>
                  </a:rPr>
                  <a:t>-</a:t>
                </a:r>
                <a:r>
                  <a:rPr lang="en-US" altLang="zh-CN" sz="1800" dirty="0" err="1">
                    <a:latin typeface="NimbusRomNo9L"/>
                  </a:rPr>
                  <a:t>th</a:t>
                </a:r>
                <a:r>
                  <a:rPr lang="en-US" altLang="zh-CN" sz="1800" dirty="0">
                    <a:latin typeface="NimbusRomNo9L"/>
                  </a:rPr>
                  <a:t> word. </a:t>
                </a: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effectLst/>
                    <a:latin typeface="NimbusRomNo9L"/>
                  </a:rPr>
                  <a:t>Samples with higher entropy values indicate greater uncertainty.</a:t>
                </a: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  <a:blipFill>
                <a:blip r:embed="rId2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10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B9169E4-46C1-472F-CCA8-8B344BCAB0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8184" y="2441574"/>
            <a:ext cx="6019800" cy="83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1737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</p:spPr>
            <p:txBody>
              <a:bodyPr/>
              <a:lstStyle>
                <a:lvl1pPr marL="431800" indent="-43180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35990" indent="-360045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018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1612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207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6865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4459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9648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Acquisition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Function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Influence-based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Strategy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: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we employ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influence function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to evaluate the impact of a sample </a:t>
                </a:r>
                <a14:m>
                  <m:oMath xmlns:m="http://schemas.openxmlformats.org/officeDocument/2006/math">
                    <m:r>
                      <a:rPr lang="en-US" altLang="zh-CN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𝑢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,</m:t>
                    </m:r>
                    <m:r>
                      <a:rPr lang="zh-CN" altLang="en-US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𝑖</m:t>
                    </m:r>
                    <m:r>
                      <a:rPr lang="en-US" altLang="zh-CN" sz="1800" i="1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on the model’s ability to generate explanations.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It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measures the change in loss on the validation set </a:t>
                </a:r>
                <a:r>
                  <a:rPr lang="en-US" altLang="zh-CN" sz="1800" i="1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V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when upweighting this sample: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marL="575945" lvl="1" indent="0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zh-CN" altLang="en-US" sz="1800" dirty="0">
                    <a:latin typeface="NimbusRomNo9L"/>
                  </a:rPr>
                  <a:t>                                                 </a:t>
                </a:r>
                <a:r>
                  <a:rPr lang="en-US" altLang="zh-CN" sz="1800" dirty="0">
                    <a:latin typeface="NimbusRomNo9L"/>
                  </a:rPr>
                  <a:t>is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the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Hessian matrix based on training points, which is positive definite by assumption. </a:t>
                </a: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NimbusRomNo9L"/>
                  </a:rPr>
                  <a:t>In our active learning task, the explanation ground truth of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,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NimbusRomNo9L"/>
                  </a:rPr>
                  <a:t> is unknown, making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NimbusRomNo9L"/>
                  </a:rPr>
                  <a:t>it impractical to calculate 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NimbusRomNo9L"/>
                  </a:rPr>
                  <a:t>                </a:t>
                </a:r>
                <a:r>
                  <a:rPr lang="el-GR" altLang="zh-CN" sz="1800" dirty="0">
                    <a:solidFill>
                      <a:srgbClr val="FF0000"/>
                    </a:solidFill>
                    <a:latin typeface="NimbusRomNo9L"/>
                  </a:rPr>
                  <a:t> 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NimbusRomNo9L"/>
                  </a:rPr>
                  <a:t>     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NimbusRomNo9L"/>
                  </a:rPr>
                  <a:t>directly. </a:t>
                </a: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altLang="zh-CN" sz="1800" dirty="0">
                  <a:latin typeface="NimbusRomNo9L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solidFill>
                    <a:srgbClr val="FF0000"/>
                  </a:solidFill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NimbusRomNo9L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NimbusRomNo9L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050" dirty="0"/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NimbusRomNo9L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sSubSup>
                      <m:sSubSup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𝑢𝑖</m:t>
                        </m:r>
                      </m:sub>
                      <m:sup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1:(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𝑡</m:t>
                        </m:r>
                        <m:r>
                          <a:rPr lang="en-US" altLang="zh-CN" sz="1800" b="0" i="1" smtClean="0">
                            <a:latin typeface="Cambria Math" panose="02040503050406030204" pitchFamily="18" charset="0"/>
                            <a:sym typeface="Wingdings" pitchFamily="2" charset="2"/>
                          </a:rPr>
                          <m:t>−1)</m:t>
                        </m:r>
                      </m:sup>
                    </m:sSubSup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represents the predicted probability distribution for the </a:t>
                </a:r>
                <a:r>
                  <a:rPr lang="en-US" altLang="zh-CN" sz="1800" i="1" dirty="0">
                    <a:latin typeface="NimbusRomNo9L"/>
                  </a:rPr>
                  <a:t>t</a:t>
                </a:r>
                <a:r>
                  <a:rPr lang="en-US" altLang="zh-CN" sz="1800" dirty="0">
                    <a:latin typeface="NimbusRomNo9L"/>
                  </a:rPr>
                  <a:t>-</a:t>
                </a:r>
                <a:r>
                  <a:rPr lang="en-US" altLang="zh-CN" sz="1800" dirty="0" err="1">
                    <a:latin typeface="NimbusRomNo9L"/>
                  </a:rPr>
                  <a:t>th</a:t>
                </a:r>
                <a:r>
                  <a:rPr lang="en-US" altLang="zh-CN" sz="1800" dirty="0">
                    <a:latin typeface="NimbusRomNo9L"/>
                  </a:rPr>
                  <a:t> word. </a:t>
                </a: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effectLst/>
                    <a:latin typeface="NimbusRomNo9L"/>
                  </a:rPr>
                  <a:t>Samples with higher entropy values indicate greater uncertainty.</a:t>
                </a: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  <a:blipFill>
                <a:blip r:embed="rId2"/>
                <a:stretch>
                  <a:fillRect l="-251" r="-251" b="-931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11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7BA6201D-20AB-5C2A-BE5B-91E9BBB94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2962" y="2999498"/>
            <a:ext cx="3868653" cy="637321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5039BB29-225C-C9E5-1627-E18F381EA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75" y="3827322"/>
            <a:ext cx="2507601" cy="370321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4892D96D-D887-D6D0-F08A-BA0712B9F8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1423" y="5128004"/>
            <a:ext cx="1089180" cy="370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215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</p:spPr>
            <p:txBody>
              <a:bodyPr/>
              <a:lstStyle>
                <a:lvl1pPr marL="431800" indent="-43180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35990" indent="-360045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018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1612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207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6865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4459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9648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Acquisition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Function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(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Influence-based</a:t>
                </a:r>
                <a:r>
                  <a:rPr lang="zh-CN" altLang="en-US" sz="20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Strategy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)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We replace 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                    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with the expected gradient:</a:t>
                </a:r>
              </a:p>
              <a:p>
                <a:pPr marL="575945" lvl="1" indent="0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marL="575945" lvl="1" indent="0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NimbusRomNo9L"/>
                  </a:rPr>
                  <a:t>We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utilize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the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i="1" dirty="0">
                    <a:latin typeface="NimbusRomNo9L"/>
                  </a:rPr>
                  <a:t>K</a:t>
                </a:r>
                <a:r>
                  <a:rPr lang="zh-CN" altLang="en-US" sz="1800" i="1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sentences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with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the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highest</a:t>
                </a:r>
                <a:r>
                  <a:rPr lang="zh-CN" altLang="en-US" sz="1800" dirty="0">
                    <a:latin typeface="NimbusRomNo9L"/>
                  </a:rPr>
                  <a:t> </a:t>
                </a:r>
                <a:r>
                  <a:rPr lang="en-US" altLang="zh-CN" sz="1800" dirty="0">
                    <a:latin typeface="NimbusRomNo9L"/>
                  </a:rPr>
                  <a:t>probabilities as explanation labels to calculate the loss at point</a:t>
                </a:r>
                <a:r>
                  <a:rPr lang="en-US" altLang="zh-CN" sz="1800" b="0" dirty="0">
                    <a:ea typeface="DengXia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,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NimbusRomNo9L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i="1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altLang="zh-CN" sz="1800" dirty="0">
                    <a:latin typeface="NimbusRomNo9L"/>
                  </a:rPr>
                  <a:t> denotes the sentence with the </a:t>
                </a:r>
                <a:r>
                  <a:rPr lang="en-US" altLang="zh-CN" sz="1800" i="1" dirty="0">
                    <a:latin typeface="NimbusRomNo9L"/>
                  </a:rPr>
                  <a:t>k</a:t>
                </a:r>
                <a:r>
                  <a:rPr lang="en-US" altLang="zh-CN" sz="1800" dirty="0">
                    <a:latin typeface="NimbusRomNo9L"/>
                  </a:rPr>
                  <a:t>-</a:t>
                </a:r>
                <a:r>
                  <a:rPr lang="en-US" altLang="zh-CN" sz="1800" dirty="0" err="1">
                    <a:latin typeface="NimbusRomNo9L"/>
                  </a:rPr>
                  <a:t>th</a:t>
                </a:r>
                <a:r>
                  <a:rPr lang="en-US" altLang="zh-CN" sz="1800" dirty="0">
                    <a:latin typeface="NimbusRomNo9L"/>
                  </a:rPr>
                  <a:t> highest posterior probability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altLang="zh-CN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NimbusRomNo9L"/>
                  </a:rPr>
                  <a:t>. 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The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final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influence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calculation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r>
                  <a:rPr lang="en-US" altLang="zh-CN" sz="1800" dirty="0">
                    <a:latin typeface="NimbusRomNo9L"/>
                  </a:rPr>
                  <a:t>More negative value, the greater the influence of the sample.</a:t>
                </a: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  <a:blipFill>
                <a:blip r:embed="rId2"/>
                <a:stretch>
                  <a:fillRect l="-251" b="-277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12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1F836A30-7897-A4D7-C28A-D14A70C577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64080" y="2031480"/>
            <a:ext cx="3556197" cy="74867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372EEDFB-39C2-BDFA-AC7E-68CA44DB67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4080" y="4780675"/>
            <a:ext cx="3776650" cy="670852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82606BB7-E0EF-3B9F-A2CF-0E2B7FDA0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47307" y="1574313"/>
            <a:ext cx="1084668" cy="368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6000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ChangeArrowheads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</p:spPr>
            <p:txBody>
              <a:bodyPr/>
              <a:lstStyle>
                <a:lvl1pPr marL="431800" indent="-43180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4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935990" indent="-360045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3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44018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201612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59207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316865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374459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4320540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4896485" indent="-288290" algn="l" defTabSz="1151890" rtl="0" eaLnBrk="1" latinLnBrk="0" hangingPunct="1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Acquisition</a:t>
                </a:r>
                <a:r>
                  <a:rPr lang="zh-CN" altLang="en-US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2000" dirty="0">
                    <a:solidFill>
                      <a:srgbClr val="00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Function</a:t>
                </a: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Importance</a:t>
                </a:r>
                <a:r>
                  <a:rPr lang="zh-CN" altLang="en-US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solidFill>
                      <a:srgbClr val="FF0000"/>
                    </a:solidFill>
                    <a:latin typeface="Georgia" panose="02040502050405020303" pitchFamily="18" charset="0"/>
                    <a:ea typeface="DengXian" panose="02010600030101010101" pitchFamily="2" charset="-122"/>
                  </a:rPr>
                  <a:t>Calculation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for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the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:r>
                  <a:rPr lang="en-US" altLang="zh-CN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sample</a:t>
                </a:r>
                <a:r>
                  <a:rPr lang="zh-CN" altLang="en-US" sz="1800" dirty="0">
                    <a:latin typeface="Georgia" panose="02040502050405020303" pitchFamily="18" charset="0"/>
                    <a:ea typeface="DengXian" panose="02010600030101010101" pitchFamily="2" charset="-12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(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𝑢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,</m:t>
                    </m:r>
                    <m:r>
                      <a:rPr lang="zh-CN" altLang="en-US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 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𝑖</m:t>
                    </m:r>
                    <m:r>
                      <a:rPr lang="en-US" altLang="zh-CN" sz="1800" b="0" i="1" smtClean="0">
                        <a:latin typeface="Cambria Math" panose="02040503050406030204" pitchFamily="18" charset="0"/>
                        <a:ea typeface="DengXian" panose="02010600030101010101" pitchFamily="2" charset="-122"/>
                      </a:rPr>
                      <m:t>)</m:t>
                    </m:r>
                  </m:oMath>
                </a14:m>
                <a:r>
                  <a:rPr lang="en-US" altLang="zh-CN" sz="1800" dirty="0">
                    <a:latin typeface="NimbusRomNo9L"/>
                  </a:rPr>
                  <a:t> </a:t>
                </a: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marL="575945" lvl="1" indent="0">
                  <a:lnSpc>
                    <a:spcPct val="150000"/>
                  </a:lnSpc>
                  <a:buClr>
                    <a:srgbClr val="C00000"/>
                  </a:buClr>
                  <a:buNone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14:m>
                  <m:oMath xmlns:m="http://schemas.openxmlformats.org/officeDocument/2006/math">
                    <m:r>
                      <a:rPr lang="zh-CN" altLang="en-US" sz="1800" i="1" smtClean="0">
                        <a:effectLst/>
                        <a:latin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zh-CN" altLang="en-US" sz="1800" dirty="0">
                    <a:effectLst/>
                    <a:latin typeface="NimbusRomNo9L"/>
                  </a:rPr>
                  <a:t> </a:t>
                </a:r>
                <a:r>
                  <a:rPr lang="en-US" altLang="zh-CN" sz="1800" dirty="0">
                    <a:effectLst/>
                    <a:latin typeface="NimbusRomNo9L"/>
                  </a:rPr>
                  <a:t>is the regularization weight for balancing the effects of the two strategies in data collection. </a:t>
                </a:r>
                <a:endParaRPr lang="en-US" altLang="zh-CN" sz="1100" dirty="0"/>
              </a:p>
              <a:p>
                <a:pPr lvl="2">
                  <a:lnSpc>
                    <a:spcPct val="150000"/>
                  </a:lnSpc>
                  <a:buClr>
                    <a:srgbClr val="C00000"/>
                  </a:buClr>
                  <a:buFont typeface="Wingdings" pitchFamily="2" charset="2"/>
                  <a:buChar char="Ø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 lvl="1">
                  <a:lnSpc>
                    <a:spcPct val="150000"/>
                  </a:lnSpc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lang="en-US" altLang="zh-CN" sz="1800" dirty="0">
                  <a:latin typeface="Georgia" panose="02040502050405020303" pitchFamily="18" charset="0"/>
                  <a:ea typeface="DengXian" panose="02010600030101010101" pitchFamily="2" charset="-122"/>
                </a:endParaRPr>
              </a:p>
              <a:p>
                <a:pPr>
                  <a:buClr>
                    <a:srgbClr val="C00000"/>
                  </a:buClr>
                  <a:buFont typeface="Apple Symbols" panose="02000000000000000000" pitchFamily="2" charset="-79"/>
                  <a:buChar char="⦿"/>
                </a:pPr>
                <a:endParaRPr kumimoji="1" lang="zh-CN" altLang="en-US" sz="3200" dirty="0"/>
              </a:p>
            </p:txBody>
          </p:sp>
        </mc:Choice>
        <mc:Fallback xmlns="">
          <p:sp>
            <p:nvSpPr>
              <p:cNvPr id="5" name="Rectangle 3">
                <a:extLst>
                  <a:ext uri="{FF2B5EF4-FFF2-40B4-BE49-F238E27FC236}">
                    <a16:creationId xmlns:a16="http://schemas.microsoft.com/office/drawing/2014/main" id="{87B42FDE-09EE-4E56-99FF-DC22EC23E2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3" y="945481"/>
                <a:ext cx="10123715" cy="5022965"/>
              </a:xfrm>
              <a:prstGeom prst="rect">
                <a:avLst/>
              </a:prstGeom>
              <a:blipFill>
                <a:blip r:embed="rId2"/>
                <a:stretch>
                  <a:fillRect l="-25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13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462CBC8B-BAEB-7B8A-2028-D5F6544D44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2990" y="2247178"/>
            <a:ext cx="2311328" cy="38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0654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14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2947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2" y="216000"/>
            <a:ext cx="34148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8398" y="862331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Datasets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TripAdvisor-Hong</a:t>
            </a:r>
            <a:r>
              <a:rPr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Kong</a:t>
            </a:r>
            <a:r>
              <a:rPr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、</a:t>
            </a: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YELP2019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We process the data according to the task setting of active learning. For each dataset: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Randomly select 100,000 samples as </a:t>
            </a:r>
            <a:r>
              <a:rPr lang="en-US" altLang="zh-CN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the unlabeled set for key sample selection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, where the reviews of each sample are masked. 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Randomly select 500 samples to form the seed set for </a:t>
            </a:r>
            <a:r>
              <a:rPr lang="en-US" altLang="zh-CN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initial model training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.</a:t>
            </a:r>
          </a:p>
          <a:p>
            <a:pPr lvl="2">
              <a:lnSpc>
                <a:spcPct val="150000"/>
              </a:lnSpc>
              <a:buClr>
                <a:srgbClr val="C00000"/>
              </a:buClr>
              <a:buFont typeface="Wingdings" pitchFamily="2" charset="2"/>
              <a:buChar char="Ø"/>
            </a:pP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Randomly select 10,000 samples for </a:t>
            </a:r>
            <a:r>
              <a:rPr lang="en-US" altLang="zh-CN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model validation and testing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. 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575945" lvl="1" indent="0">
              <a:buClr>
                <a:srgbClr val="C00000"/>
              </a:buClr>
              <a:buNone/>
            </a:pPr>
            <a:endParaRPr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zh-CN" sz="24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15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231C71AE-191F-0091-89EE-C62383969EED}"/>
              </a:ext>
            </a:extLst>
          </p:cNvPr>
          <p:cNvSpPr txBox="1">
            <a:spLocks noChangeArrowheads="1"/>
          </p:cNvSpPr>
          <p:nvPr/>
        </p:nvSpPr>
        <p:spPr>
          <a:xfrm>
            <a:off x="698398" y="4244934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5945" lvl="1" indent="0">
              <a:lnSpc>
                <a:spcPct val="150000"/>
              </a:lnSpc>
              <a:buClr>
                <a:srgbClr val="C00000"/>
              </a:buClr>
              <a:buNone/>
            </a:pPr>
            <a:endParaRPr lang="en-US" altLang="zh-CN" sz="19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Metrics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RMSE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for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Georgia" panose="02040502050405020303" pitchFamily="18" charset="0"/>
                <a:ea typeface="DengXian" panose="02010600030101010101" pitchFamily="2" charset="-122"/>
              </a:rPr>
              <a:t>rating</a:t>
            </a:r>
            <a:r>
              <a:rPr lang="zh-CN" altLang="en-US" sz="1600" dirty="0"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latin typeface="Georgia" panose="02040502050405020303" pitchFamily="18" charset="0"/>
                <a:ea typeface="DengXian" panose="02010600030101010101" pitchFamily="2" charset="-122"/>
              </a:rPr>
              <a:t>prediction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BLEU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and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ROUGE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for</a:t>
            </a:r>
            <a:r>
              <a:rPr lang="zh-CN" altLang="en-US" sz="16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explanation</a:t>
            </a:r>
            <a:r>
              <a:rPr lang="zh-CN" altLang="en-US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6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generation</a:t>
            </a: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19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zh-CN" sz="24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D45666DF-3229-9C87-2134-85A719656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1190" y="3997816"/>
            <a:ext cx="4447302" cy="90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2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2" y="216000"/>
            <a:ext cx="34148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03486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Overall</a:t>
            </a:r>
            <a:r>
              <a:rPr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Comparison</a:t>
            </a:r>
          </a:p>
          <a:p>
            <a:pPr marL="0" indent="0">
              <a:buClr>
                <a:srgbClr val="C00000"/>
              </a:buClr>
              <a:buNone/>
            </a:pPr>
            <a:endParaRPr lang="en-US" altLang="zh-CN" sz="24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7095" y="6085489"/>
            <a:ext cx="2592824" cy="345009"/>
          </a:xfrm>
        </p:spPr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16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B8E4B078-901B-2C9D-FBB9-6A5AE5E207B8}"/>
              </a:ext>
            </a:extLst>
          </p:cNvPr>
          <p:cNvGrpSpPr/>
          <p:nvPr/>
        </p:nvGrpSpPr>
        <p:grpSpPr>
          <a:xfrm>
            <a:off x="533975" y="1465940"/>
            <a:ext cx="10488701" cy="3870832"/>
            <a:chOff x="1485900" y="1378622"/>
            <a:chExt cx="8960979" cy="3061276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16687137-2F53-7F3A-8221-6EF61DAEE2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5900" y="1378622"/>
              <a:ext cx="8960979" cy="3061276"/>
            </a:xfrm>
            <a:prstGeom prst="rect">
              <a:avLst/>
            </a:prstGeom>
          </p:spPr>
        </p:pic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55F003BF-AB35-3B63-51D1-7CB985593C0A}"/>
                </a:ext>
              </a:extLst>
            </p:cNvPr>
            <p:cNvSpPr/>
            <p:nvPr/>
          </p:nvSpPr>
          <p:spPr>
            <a:xfrm>
              <a:off x="5966389" y="1652154"/>
              <a:ext cx="953957" cy="2389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D8657564-6A88-3146-6928-F5E958F5CF66}"/>
                </a:ext>
              </a:extLst>
            </p:cNvPr>
            <p:cNvSpPr/>
            <p:nvPr/>
          </p:nvSpPr>
          <p:spPr>
            <a:xfrm>
              <a:off x="9402316" y="1649243"/>
              <a:ext cx="953957" cy="238991"/>
            </a:xfrm>
            <a:prstGeom prst="rect">
              <a:avLst/>
            </a:prstGeom>
            <a:noFill/>
            <a:ln w="190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9" name="矩形 18">
              <a:extLst>
                <a:ext uri="{FF2B5EF4-FFF2-40B4-BE49-F238E27FC236}">
                  <a16:creationId xmlns:a16="http://schemas.microsoft.com/office/drawing/2014/main" id="{A487203D-8E24-83EF-EC2A-51538DF8BA92}"/>
                </a:ext>
              </a:extLst>
            </p:cNvPr>
            <p:cNvSpPr/>
            <p:nvPr/>
          </p:nvSpPr>
          <p:spPr>
            <a:xfrm>
              <a:off x="1588354" y="2053936"/>
              <a:ext cx="915856" cy="2133600"/>
            </a:xfrm>
            <a:prstGeom prst="rect">
              <a:avLst/>
            </a:prstGeom>
            <a:noFill/>
            <a:ln w="19050"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426168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2" y="216000"/>
            <a:ext cx="34148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Experiments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929837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Influence of the key parameters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17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3" name="图片 2">
            <a:extLst>
              <a:ext uri="{FF2B5EF4-FFF2-40B4-BE49-F238E27FC236}">
                <a16:creationId xmlns:a16="http://schemas.microsoft.com/office/drawing/2014/main" id="{A965E900-0621-AAE1-990F-D3E28A006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287" y="1969778"/>
            <a:ext cx="6185850" cy="2540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1445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18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1482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158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2" y="216000"/>
            <a:ext cx="3414827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8400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19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408CD3E7-D031-EE4F-6261-D09276BB47F4}"/>
              </a:ext>
            </a:extLst>
          </p:cNvPr>
          <p:cNvSpPr txBox="1">
            <a:spLocks noChangeArrowheads="1"/>
          </p:cNvSpPr>
          <p:nvPr/>
        </p:nvSpPr>
        <p:spPr>
          <a:xfrm>
            <a:off x="698399" y="1639712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B5E2AB71-20B7-64AD-9B89-143FC4147E6E}"/>
              </a:ext>
            </a:extLst>
          </p:cNvPr>
          <p:cNvSpPr txBox="1">
            <a:spLocks noChangeArrowheads="1"/>
          </p:cNvSpPr>
          <p:nvPr/>
        </p:nvSpPr>
        <p:spPr>
          <a:xfrm>
            <a:off x="698398" y="1020192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We</a:t>
            </a:r>
            <a:r>
              <a:rPr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investigate the challenge posed by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costly explanation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ground truth acquisition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We</a:t>
            </a:r>
            <a:r>
              <a:rPr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introduce a unified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active explainable recommendation framework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. To this end, we propose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two acquisition strategies 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based on uncertainty and influence.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Empirical results on real-world datasets 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validate the effectiveness of our framework.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marL="0" indent="0">
              <a:buClr>
                <a:srgbClr val="C00000"/>
              </a:buClr>
              <a:buNone/>
            </a:pPr>
            <a:endParaRPr lang="en-US" altLang="zh-CN" sz="20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44151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95" y="71736"/>
            <a:ext cx="11522075" cy="6480175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846AC270-5940-1B75-6710-6A23F514F52B}"/>
              </a:ext>
            </a:extLst>
          </p:cNvPr>
          <p:cNvSpPr txBox="1"/>
          <p:nvPr/>
        </p:nvSpPr>
        <p:spPr>
          <a:xfrm>
            <a:off x="2317987" y="2545968"/>
            <a:ext cx="688768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zh-CN" sz="5000" b="1" i="1" dirty="0">
                <a:solidFill>
                  <a:srgbClr val="AF0B2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Thank</a:t>
            </a:r>
            <a:r>
              <a:rPr kumimoji="1" lang="zh-CN" altLang="en-US" sz="5000" b="1" i="1" dirty="0">
                <a:solidFill>
                  <a:srgbClr val="AF0B2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kumimoji="1" lang="en-US" altLang="zh-CN" sz="5000" b="1" i="1" dirty="0">
                <a:solidFill>
                  <a:srgbClr val="AF0B2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you!</a:t>
            </a:r>
            <a:r>
              <a:rPr kumimoji="1" lang="zh-CN" altLang="en-US" sz="5000" b="1" i="1" dirty="0">
                <a:solidFill>
                  <a:srgbClr val="AF0B29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6" name="标题 1">
            <a:extLst>
              <a:ext uri="{FF2B5EF4-FFF2-40B4-BE49-F238E27FC236}">
                <a16:creationId xmlns:a16="http://schemas.microsoft.com/office/drawing/2014/main" id="{3F3E30CA-687F-78FB-BA3C-39FB20252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1161" y="4946072"/>
            <a:ext cx="7314487" cy="93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6" tIns="45712" rIns="91426" bIns="45712" anchor="ctr"/>
          <a:lstStyle/>
          <a:p>
            <a:pPr algn="r"/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                             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Jingsen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Zhang</a:t>
            </a:r>
          </a:p>
          <a:p>
            <a:pPr algn="r"/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               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E-mail: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  <a:hlinkClick r:id="rId5"/>
              </a:rPr>
              <a:t>zhangjingsen@ruc.edu.cn</a:t>
            </a:r>
            <a:endParaRPr lang="en-US" altLang="zh-CN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Homepage: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jingsenzhang.github.io</a:t>
            </a:r>
          </a:p>
          <a:p>
            <a:pPr algn="r"/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18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Apr,</a:t>
            </a:r>
            <a:r>
              <a:rPr lang="zh-CN" alt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 </a:t>
            </a:r>
            <a:r>
              <a:rPr lang="en-US" altLang="zh-CN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华文楷体" panose="02010600040101010101" pitchFamily="2" charset="-122"/>
                <a:ea typeface="华文楷体" panose="02010600040101010101" pitchFamily="2" charset="-122"/>
              </a:rPr>
              <a:t>2024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2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158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C3344F04-EF8A-C5CC-D19A-99F8E46E8D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102" y="2778236"/>
            <a:ext cx="5390903" cy="231874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Explainable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Recommendation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(EXR)</a:t>
            </a: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Why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are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the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items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recommended?</a:t>
            </a: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Improve the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transparency of the recommendation system and increase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user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satisfaction.</a:t>
            </a:r>
            <a:endParaRPr kumimoji="1" lang="zh-CN" altLang="en-US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3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80F86EC7-4609-902E-AA84-E0F349FF2E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1518" y="2424632"/>
            <a:ext cx="1744768" cy="2749332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F70A013-290E-3A0E-CCE1-47DB10593B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8805" y="2410460"/>
            <a:ext cx="1744768" cy="2763503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F30CA4F1-B801-3FFE-CF20-2BF3E27D377B}"/>
              </a:ext>
            </a:extLst>
          </p:cNvPr>
          <p:cNvSpPr/>
          <p:nvPr/>
        </p:nvSpPr>
        <p:spPr>
          <a:xfrm>
            <a:off x="2733675" y="4583941"/>
            <a:ext cx="1676399" cy="513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7CCE4F7D-4AF4-BB97-39CD-FD7DCA665D28}"/>
              </a:ext>
            </a:extLst>
          </p:cNvPr>
          <p:cNvSpPr/>
          <p:nvPr/>
        </p:nvSpPr>
        <p:spPr>
          <a:xfrm>
            <a:off x="6733614" y="4895632"/>
            <a:ext cx="693974" cy="2657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24D66D89-CBE9-6BDC-D4EB-870E0945723E}"/>
              </a:ext>
            </a:extLst>
          </p:cNvPr>
          <p:cNvSpPr/>
          <p:nvPr/>
        </p:nvSpPr>
        <p:spPr>
          <a:xfrm>
            <a:off x="8323952" y="4908240"/>
            <a:ext cx="693974" cy="265724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1822D265-B69A-0F41-659D-B1D70ED409F3}"/>
              </a:ext>
            </a:extLst>
          </p:cNvPr>
          <p:cNvSpPr/>
          <p:nvPr/>
        </p:nvSpPr>
        <p:spPr>
          <a:xfrm>
            <a:off x="4552138" y="4583941"/>
            <a:ext cx="1676399" cy="513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3FECA497-845A-37A2-71B1-2EF1875CC7CB}"/>
              </a:ext>
            </a:extLst>
          </p:cNvPr>
          <p:cNvSpPr/>
          <p:nvPr/>
        </p:nvSpPr>
        <p:spPr>
          <a:xfrm>
            <a:off x="915212" y="4583941"/>
            <a:ext cx="1676399" cy="51304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6D5B0AF8-5CD6-3DD6-A850-4330AA3AD7F1}"/>
              </a:ext>
            </a:extLst>
          </p:cNvPr>
          <p:cNvSpPr txBox="1"/>
          <p:nvPr/>
        </p:nvSpPr>
        <p:spPr>
          <a:xfrm>
            <a:off x="2591611" y="5265269"/>
            <a:ext cx="220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90B20048-0F30-26AB-1908-B82257463AD9}"/>
              </a:ext>
            </a:extLst>
          </p:cNvPr>
          <p:cNvSpPr txBox="1"/>
          <p:nvPr/>
        </p:nvSpPr>
        <p:spPr>
          <a:xfrm>
            <a:off x="7178183" y="5265269"/>
            <a:ext cx="27382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E-commerce</a:t>
            </a:r>
            <a:r>
              <a:rPr kumimoji="1"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Recommendation</a:t>
            </a:r>
            <a:endParaRPr kumimoji="1" lang="zh-CN" alt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4871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22027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Techniques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for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EXR</a:t>
            </a: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Attention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mechanism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、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knowledge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graph</a:t>
            </a:r>
            <a:r>
              <a:rPr kumimoji="1" lang="zh-CN" altLang="en-US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…</a:t>
            </a: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zh-CN" altLang="en-US" sz="18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4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graphicFrame>
        <p:nvGraphicFramePr>
          <p:cNvPr id="2" name="表格 2">
            <a:extLst>
              <a:ext uri="{FF2B5EF4-FFF2-40B4-BE49-F238E27FC236}">
                <a16:creationId xmlns:a16="http://schemas.microsoft.com/office/drawing/2014/main" id="{275B3477-4F93-9A76-2A70-B638D457A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633076"/>
              </p:ext>
            </p:extLst>
          </p:nvPr>
        </p:nvGraphicFramePr>
        <p:xfrm>
          <a:off x="796533" y="3240087"/>
          <a:ext cx="10123715" cy="1484313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180598">
                  <a:extLst>
                    <a:ext uri="{9D8B030D-6E8A-4147-A177-3AD203B41FA5}">
                      <a16:colId xmlns:a16="http://schemas.microsoft.com/office/drawing/2014/main" val="1278098826"/>
                    </a:ext>
                  </a:extLst>
                </a:gridCol>
                <a:gridCol w="7943117">
                  <a:extLst>
                    <a:ext uri="{9D8B030D-6E8A-4147-A177-3AD203B41FA5}">
                      <a16:colId xmlns:a16="http://schemas.microsoft.com/office/drawing/2014/main" val="3915342973"/>
                    </a:ext>
                  </a:extLst>
                </a:gridCol>
              </a:tblGrid>
              <a:tr h="515619"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r>
                        <a:rPr kumimoji="1" lang="en-US" altLang="zh-CN" sz="1800" b="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Template-based</a:t>
                      </a:r>
                      <a:endParaRPr kumimoji="1" lang="zh-CN" altLang="en-US" sz="1800" b="0" kern="1200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b="0" i="1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﻿“You might be interested in [feature], on which this product performs well.</a:t>
                      </a:r>
                      <a:r>
                        <a:rPr kumimoji="1" lang="zh-CN" altLang="en-US" sz="1800" b="0" i="1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1800" b="0" i="1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”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59877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Retrieval-based</a:t>
                      </a:r>
                      <a:endParaRPr kumimoji="1" lang="zh-CN" altLang="en-US" sz="1800" kern="1200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r>
                        <a:rPr kumimoji="1" lang="zh-CN" altLang="en-US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A few reviews selected from the target item’s review collection</a:t>
                      </a:r>
                      <a:endParaRPr kumimoji="1" lang="zh-CN" altLang="en-US" sz="1800" kern="1200" dirty="0">
                        <a:solidFill>
                          <a:srgbClr val="000000"/>
                        </a:solidFill>
                        <a:latin typeface="Georgia" panose="02040502050405020303" pitchFamily="18" charset="0"/>
                        <a:ea typeface="DengXian" panose="02010600030101010101" pitchFamily="2" charset="-122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2732263"/>
                  </a:ext>
                </a:extLst>
              </a:tr>
              <a:tr h="486094">
                <a:tc>
                  <a:txBody>
                    <a:bodyPr/>
                    <a:lstStyle/>
                    <a:p>
                      <a:pPr marL="0" algn="l" defTabSz="864017" rtl="0" eaLnBrk="1" latinLnBrk="0" hangingPunct="1"/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Neural</a:t>
                      </a:r>
                      <a:r>
                        <a:rPr kumimoji="1" lang="zh-CN" altLang="en-US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generation</a:t>
                      </a:r>
                      <a:r>
                        <a:rPr kumimoji="1" lang="zh-CN" altLang="en-US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8640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Encoder-decoder:</a:t>
                      </a:r>
                      <a:r>
                        <a:rPr kumimoji="1" lang="zh-CN" altLang="en-US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﻿reviews, tips</a:t>
                      </a:r>
                      <a:r>
                        <a:rPr kumimoji="1" lang="zh-CN" altLang="en-US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 </a:t>
                      </a:r>
                      <a:r>
                        <a:rPr kumimoji="1" lang="en-US" altLang="zh-CN" sz="1800" kern="1200" dirty="0">
                          <a:solidFill>
                            <a:srgbClr val="000000"/>
                          </a:solidFill>
                          <a:latin typeface="Georgia" panose="02040502050405020303" pitchFamily="18" charset="0"/>
                          <a:ea typeface="DengXian" panose="02010600030101010101" pitchFamily="2" charset="-122"/>
                          <a:cs typeface="+mn-cs"/>
                        </a:rPr>
                        <a:t>and explanations generation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625327"/>
                  </a:ext>
                </a:extLst>
              </a:tr>
            </a:tbl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86B2157A-18DE-0FC1-0CD1-51B068305F99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648560"/>
            <a:ext cx="1022027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endParaRPr kumimoji="1"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lvl="1"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Natural</a:t>
            </a:r>
            <a:r>
              <a:rPr kumimoji="1" lang="zh-CN" altLang="en-US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18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language explanation </a:t>
            </a:r>
            <a:r>
              <a:rPr kumimoji="1" lang="en-US" altLang="zh-CN" sz="1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is an important method, which can deliver more flexible and user-accessible information </a:t>
            </a:r>
          </a:p>
          <a:p>
            <a:pPr lvl="2"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3883373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119C0EF-4DA1-FC7B-FE74-7FFF0C420D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973" y="2233979"/>
            <a:ext cx="5805929" cy="266914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4BB59E-2A16-EA32-9C41-B4962B84FD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3663" y="1045927"/>
            <a:ext cx="3625909" cy="429884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7196FF8-A137-05C1-7D5E-40BFAE72EE69}"/>
              </a:ext>
            </a:extLst>
          </p:cNvPr>
          <p:cNvSpPr txBox="1"/>
          <p:nvPr/>
        </p:nvSpPr>
        <p:spPr>
          <a:xfrm>
            <a:off x="7390194" y="5435376"/>
            <a:ext cx="2879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51890">
              <a:spcBef>
                <a:spcPct val="20000"/>
              </a:spcBef>
              <a:buClr>
                <a:srgbClr val="C00000"/>
              </a:buClr>
            </a:pPr>
            <a:r>
              <a:rPr kumimoji="1" lang="en-US" altLang="zh-CN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PETER</a:t>
            </a:r>
            <a:r>
              <a:rPr kumimoji="1" lang="zh-CN" altLang="en-US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(Li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al.,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ACL2021)</a:t>
            </a:r>
            <a:endParaRPr kumimoji="1" lang="zh-CN" altLang="en-US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Background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5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3ABB0B91-CE9E-C81A-B3D2-65C44E6F57B6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Techniques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for</a:t>
            </a:r>
            <a:r>
              <a:rPr kumimoji="1" lang="zh-CN" altLang="en-US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</a:t>
            </a:r>
            <a:r>
              <a:rPr kumimoji="1"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EXR</a:t>
            </a:r>
            <a:endParaRPr kumimoji="1" lang="en-US" altLang="zh-CN" sz="1800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  <a:p>
            <a:pPr lvl="1"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zh-CN" altLang="en-US" sz="1800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9C180C-177E-AE08-45F1-3123619B27DD}"/>
              </a:ext>
            </a:extLst>
          </p:cNvPr>
          <p:cNvSpPr/>
          <p:nvPr/>
        </p:nvSpPr>
        <p:spPr>
          <a:xfrm>
            <a:off x="699973" y="2138243"/>
            <a:ext cx="5805929" cy="2921876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80F30743-C59F-FB1F-C247-F473CBD7BCD5}"/>
              </a:ext>
            </a:extLst>
          </p:cNvPr>
          <p:cNvSpPr/>
          <p:nvPr/>
        </p:nvSpPr>
        <p:spPr>
          <a:xfrm>
            <a:off x="6643663" y="1030161"/>
            <a:ext cx="3933465" cy="4298840"/>
          </a:xfrm>
          <a:prstGeom prst="rect">
            <a:avLst/>
          </a:prstGeom>
          <a:noFill/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47B2BC45-4748-CBE7-0C38-E3DA1A3E09ED}"/>
              </a:ext>
            </a:extLst>
          </p:cNvPr>
          <p:cNvSpPr txBox="1"/>
          <p:nvPr/>
        </p:nvSpPr>
        <p:spPr>
          <a:xfrm>
            <a:off x="2281893" y="5435376"/>
            <a:ext cx="2908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151890">
              <a:spcBef>
                <a:spcPct val="20000"/>
              </a:spcBef>
              <a:buClr>
                <a:srgbClr val="C00000"/>
              </a:buClr>
            </a:pPr>
            <a:r>
              <a:rPr kumimoji="1" lang="en-US" altLang="zh-CN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NETE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(Li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et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al.,</a:t>
            </a:r>
            <a:r>
              <a:rPr lang="zh-CN" altLang="en-US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Times New Roman" panose="02020603050405020304" pitchFamily="18" charset="0"/>
                <a:ea typeface="SimSun" panose="02010600030101010101" pitchFamily="2" charset="-122"/>
                <a:cs typeface="Times New Roman" panose="02020603050405020304" pitchFamily="18" charset="0"/>
              </a:rPr>
              <a:t>CIKM2020)</a:t>
            </a:r>
            <a:endParaRPr kumimoji="1" lang="zh-CN" altLang="en-US" dirty="0">
              <a:solidFill>
                <a:srgbClr val="000000"/>
              </a:solidFill>
              <a:latin typeface="Georgia" panose="02040502050405020303" pitchFamily="18" charset="0"/>
              <a:ea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83140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8" grpId="0" animBg="1"/>
      <p:bldP spid="9" grpId="0" animBg="1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chemeClr val="bg2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chemeClr val="bg2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chemeClr val="bg2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6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211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:a16="http://schemas.microsoft.com/office/drawing/2014/main" id="{8EF808B2-71E0-7617-16C8-EC388A8EA8DD}"/>
              </a:ext>
            </a:extLst>
          </p:cNvPr>
          <p:cNvSpPr/>
          <p:nvPr/>
        </p:nvSpPr>
        <p:spPr>
          <a:xfrm>
            <a:off x="699972" y="3654253"/>
            <a:ext cx="10553383" cy="1402773"/>
          </a:xfrm>
          <a:prstGeom prst="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B3CDF8C-9E65-C7F3-4967-41684566C8B4}"/>
              </a:ext>
            </a:extLst>
          </p:cNvPr>
          <p:cNvSpPr txBox="1"/>
          <p:nvPr/>
        </p:nvSpPr>
        <p:spPr>
          <a:xfrm>
            <a:off x="699972" y="4512899"/>
            <a:ext cx="107229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Given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a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limited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budget,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how</a:t>
            </a:r>
            <a:r>
              <a:rPr lang="zh-CN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to</a:t>
            </a:r>
            <a:r>
              <a:rPr lang="zh-CN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effectively</a:t>
            </a:r>
            <a:r>
              <a:rPr lang="zh-CN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collect</a:t>
            </a:r>
            <a:r>
              <a:rPr lang="zh-CN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the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explainable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user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behavior</a:t>
            </a:r>
            <a:r>
              <a:rPr lang="zh-CN" altLang="en-US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data?</a:t>
            </a:r>
            <a:r>
              <a:rPr lang="en-US" altLang="zh-CN" dirty="0"/>
              <a:t> </a:t>
            </a:r>
            <a:endParaRPr lang="zh-CN" altLang="en-US" sz="2000" dirty="0">
              <a:solidFill>
                <a:srgbClr val="000000"/>
              </a:solidFill>
              <a:latin typeface="Arial Rounded MT Bold" panose="020F0704030504030204" pitchFamily="34" charset="0"/>
              <a:ea typeface="DengXian" panose="02010600030101010101" pitchFamily="2" charset="-122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1C54328-D94D-9846-24CF-317565F46C8A}"/>
              </a:ext>
            </a:extLst>
          </p:cNvPr>
          <p:cNvSpPr txBox="1"/>
          <p:nvPr/>
        </p:nvSpPr>
        <p:spPr>
          <a:xfrm>
            <a:off x="699972" y="3851028"/>
            <a:ext cx="73285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Obtaining the ground truth for </a:t>
            </a:r>
            <a:r>
              <a:rPr lang="en-US" altLang="zh-CN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explanations can be costly</a:t>
            </a:r>
            <a:r>
              <a:rPr lang="zh-CN" altLang="en-US" sz="2000" dirty="0">
                <a:solidFill>
                  <a:srgbClr val="FF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 </a:t>
            </a:r>
            <a:r>
              <a:rPr lang="en-US" altLang="zh-CN" sz="2000" dirty="0">
                <a:solidFill>
                  <a:srgbClr val="000000"/>
                </a:solidFill>
                <a:latin typeface="Arial Rounded MT Bold" panose="020F0704030504030204" pitchFamily="34" charset="0"/>
                <a:ea typeface="DengXian" panose="02010600030101010101" pitchFamily="2" charset="-122"/>
              </a:rPr>
              <a:t>!</a:t>
            </a:r>
            <a:endParaRPr lang="zh-CN" altLang="en-US" sz="2000" dirty="0">
              <a:solidFill>
                <a:srgbClr val="000000"/>
              </a:solidFill>
              <a:latin typeface="Arial Rounded MT Bold" panose="020F0704030504030204" pitchFamily="34" charset="0"/>
              <a:ea typeface="DengXian" panose="02010600030101010101" pitchFamily="2" charset="-122"/>
            </a:endParaRPr>
          </a:p>
        </p:txBody>
      </p: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7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2" y="915692"/>
            <a:ext cx="10214955" cy="1910230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Previous studies focus on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refining model architectures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 to generate more informative explanations,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assuming that the explanation data is sufficient and easy to acquire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In practice, obtaining the ground truth for explanations can </a:t>
            </a:r>
            <a:r>
              <a:rPr lang="en-US" altLang="zh-CN" sz="2000" dirty="0">
                <a:solidFill>
                  <a:srgbClr val="FF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be costly</a:t>
            </a:r>
            <a:r>
              <a:rPr lang="en-US" altLang="zh-CN" sz="20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, since individuals may not be inclined to put additional efforts to provide behavior explanations. </a:t>
            </a:r>
          </a:p>
          <a:p>
            <a:pPr>
              <a:lnSpc>
                <a:spcPct val="150000"/>
              </a:lnSpc>
              <a:buClr>
                <a:srgbClr val="C00000"/>
              </a:buClr>
              <a:buFont typeface="Apple Symbols" panose="02000000000000000000" pitchFamily="2" charset="-79"/>
              <a:buChar char="⦿"/>
            </a:pPr>
            <a:endParaRPr kumimoji="1" lang="zh-CN" altLang="en-US" sz="2000" dirty="0"/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3036004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36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endParaRPr lang="zh-CN" altLang="en-US" sz="36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104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8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:a16="http://schemas.microsoft.com/office/drawing/2014/main" id="{E096E291-D6B6-276C-B280-0A4F0392095B}"/>
              </a:ext>
            </a:extLst>
          </p:cNvPr>
          <p:cNvSpPr/>
          <p:nvPr/>
        </p:nvSpPr>
        <p:spPr>
          <a:xfrm>
            <a:off x="699973" y="216000"/>
            <a:ext cx="2368620" cy="73866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4200" b="1" cap="none" spc="0" dirty="0">
                <a:ln w="0"/>
                <a:solidFill>
                  <a:srgbClr val="9D1D3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Content</a:t>
            </a:r>
            <a:endParaRPr lang="zh-CN" altLang="en-US" sz="4200" b="1" cap="none" spc="0" dirty="0">
              <a:ln w="0"/>
              <a:solidFill>
                <a:srgbClr val="9D1D3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7B42FDE-09EE-4E56-99FF-DC22EC23E27C}"/>
              </a:ext>
            </a:extLst>
          </p:cNvPr>
          <p:cNvSpPr txBox="1">
            <a:spLocks noChangeArrowheads="1"/>
          </p:cNvSpPr>
          <p:nvPr/>
        </p:nvSpPr>
        <p:spPr>
          <a:xfrm>
            <a:off x="699973" y="1087699"/>
            <a:ext cx="10123715" cy="5022965"/>
          </a:xfrm>
          <a:prstGeom prst="rect">
            <a:avLst/>
          </a:prstGeom>
        </p:spPr>
        <p:txBody>
          <a:bodyPr/>
          <a:lstStyle>
            <a:lvl1pPr marL="431800" indent="-43180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35990" indent="-360045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4018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01612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59207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16865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74459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540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96485" indent="-288290" algn="l" defTabSz="115189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Background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Motivation</a:t>
            </a:r>
          </a:p>
          <a:p>
            <a:pPr>
              <a:buClr>
                <a:srgbClr val="C00000"/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rgbClr val="000000"/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Methods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Experiments</a:t>
            </a:r>
          </a:p>
          <a:p>
            <a:pPr>
              <a:buClr>
                <a:schemeClr val="bg1">
                  <a:lumMod val="85000"/>
                </a:schemeClr>
              </a:buClr>
              <a:buFont typeface="Apple Symbols" panose="02000000000000000000" pitchFamily="2" charset="-79"/>
              <a:buChar char="⦿"/>
            </a:pPr>
            <a:r>
              <a:rPr lang="en-US" altLang="zh-CN" sz="2800" dirty="0">
                <a:solidFill>
                  <a:schemeClr val="bg1">
                    <a:lumMod val="85000"/>
                  </a:schemeClr>
                </a:solidFill>
                <a:latin typeface="Georgia" panose="02040502050405020303" pitchFamily="18" charset="0"/>
                <a:ea typeface="DengXian" panose="02010600030101010101" pitchFamily="2" charset="-122"/>
              </a:rPr>
              <a:t>Conclusion</a:t>
            </a:r>
            <a:endParaRPr kumimoji="1" lang="zh-CN" altLang="en-US" sz="2800" dirty="0">
              <a:solidFill>
                <a:schemeClr val="bg1">
                  <a:lumMod val="85000"/>
                </a:schemeClr>
              </a:solidFill>
            </a:endParaRPr>
          </a:p>
        </p:txBody>
      </p:sp>
      <p:cxnSp>
        <p:nvCxnSpPr>
          <p:cNvPr id="7" name="直线箭头连接符 6">
            <a:extLst>
              <a:ext uri="{FF2B5EF4-FFF2-40B4-BE49-F238E27FC236}">
                <a16:creationId xmlns:a16="http://schemas.microsoft.com/office/drawing/2014/main" id="{01C90F63-0B69-DBBE-4B5A-D2BCA8AC53BD}"/>
              </a:ext>
            </a:extLst>
          </p:cNvPr>
          <p:cNvCxnSpPr>
            <a:cxnSpLocks/>
          </p:cNvCxnSpPr>
          <p:nvPr/>
        </p:nvCxnSpPr>
        <p:spPr>
          <a:xfrm>
            <a:off x="699973" y="929837"/>
            <a:ext cx="10123715" cy="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灯片编号占位符 11">
            <a:extLst>
              <a:ext uri="{FF2B5EF4-FFF2-40B4-BE49-F238E27FC236}">
                <a16:creationId xmlns:a16="http://schemas.microsoft.com/office/drawing/2014/main" id="{1C03A774-A693-1DA3-522A-161721D9B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134BB-6CD5-8A40-BAC6-47DA96FF1EDB}" type="slidenum">
              <a:rPr kumimoji="1" lang="zh-CN" altLang="en-US" smtClean="0">
                <a:solidFill>
                  <a:srgbClr val="C00000"/>
                </a:solidFill>
              </a:rPr>
              <a:t>8</a:t>
            </a:fld>
            <a:endParaRPr kumimoji="1" lang="zh-CN" alt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70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6292</TotalTime>
  <Words>770</Words>
  <Application>Microsoft Macintosh PowerPoint</Application>
  <PresentationFormat>自定义</PresentationFormat>
  <Paragraphs>165</Paragraphs>
  <Slides>21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5" baseType="lpstr">
      <vt:lpstr>等线</vt:lpstr>
      <vt:lpstr>华文楷体</vt:lpstr>
      <vt:lpstr>Microsoft YaHei</vt:lpstr>
      <vt:lpstr>NimbusRomNo9L</vt:lpstr>
      <vt:lpstr>Apple Symbols</vt:lpstr>
      <vt:lpstr>Arial</vt:lpstr>
      <vt:lpstr>Arial Rounded MT Bold</vt:lpstr>
      <vt:lpstr>Calibri</vt:lpstr>
      <vt:lpstr>Calibri Light</vt:lpstr>
      <vt:lpstr>Cambria Math</vt:lpstr>
      <vt:lpstr>Georgia</vt:lpstr>
      <vt:lpstr>Times New Roman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18742521286@163.com</dc:creator>
  <cp:lastModifiedBy>18742521286@163.com</cp:lastModifiedBy>
  <cp:revision>179</cp:revision>
  <dcterms:created xsi:type="dcterms:W3CDTF">2022-11-28T01:29:47Z</dcterms:created>
  <dcterms:modified xsi:type="dcterms:W3CDTF">2024-03-29T10:03:53Z</dcterms:modified>
</cp:coreProperties>
</file>