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Lst>
  <p:notesMasterIdLst>
    <p:notesMasterId r:id="rId29"/>
  </p:notesMasterIdLst>
  <p:handoutMasterIdLst>
    <p:handoutMasterId r:id="rId30"/>
  </p:handoutMasterIdLst>
  <p:sldIdLst>
    <p:sldId id="528" r:id="rId2"/>
    <p:sldId id="540" r:id="rId3"/>
    <p:sldId id="547" r:id="rId4"/>
    <p:sldId id="576" r:id="rId5"/>
    <p:sldId id="549" r:id="rId6"/>
    <p:sldId id="577" r:id="rId7"/>
    <p:sldId id="572" r:id="rId8"/>
    <p:sldId id="554" r:id="rId9"/>
    <p:sldId id="573" r:id="rId10"/>
    <p:sldId id="579" r:id="rId11"/>
    <p:sldId id="578" r:id="rId12"/>
    <p:sldId id="570" r:id="rId13"/>
    <p:sldId id="571" r:id="rId14"/>
    <p:sldId id="580" r:id="rId15"/>
    <p:sldId id="555" r:id="rId16"/>
    <p:sldId id="557" r:id="rId17"/>
    <p:sldId id="559" r:id="rId18"/>
    <p:sldId id="561" r:id="rId19"/>
    <p:sldId id="558" r:id="rId20"/>
    <p:sldId id="584" r:id="rId21"/>
    <p:sldId id="585" r:id="rId22"/>
    <p:sldId id="567" r:id="rId23"/>
    <p:sldId id="565" r:id="rId24"/>
    <p:sldId id="582" r:id="rId25"/>
    <p:sldId id="583" r:id="rId26"/>
    <p:sldId id="566" r:id="rId27"/>
    <p:sldId id="536"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345"/>
    <a:srgbClr val="BAE325"/>
    <a:srgbClr val="ED7D31"/>
    <a:srgbClr val="71AD47"/>
    <a:srgbClr val="5B9BD5"/>
    <a:srgbClr val="FEB8FF"/>
    <a:srgbClr val="DBDBDB"/>
    <a:srgbClr val="8CA0BA"/>
    <a:srgbClr val="71809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87" autoAdjust="0"/>
    <p:restoredTop sz="72544" autoAdjust="0"/>
  </p:normalViewPr>
  <p:slideViewPr>
    <p:cSldViewPr>
      <p:cViewPr varScale="1">
        <p:scale>
          <a:sx n="62" d="100"/>
          <a:sy n="62" d="100"/>
        </p:scale>
        <p:origin x="1651" y="67"/>
      </p:cViewPr>
      <p:guideLst>
        <p:guide orient="horz" pos="981"/>
        <p:guide pos="3840"/>
      </p:guideLst>
    </p:cSldViewPr>
  </p:slideViewPr>
  <p:outlineViewPr>
    <p:cViewPr>
      <p:scale>
        <a:sx n="66" d="100"/>
        <a:sy n="66" d="100"/>
      </p:scale>
      <p:origin x="0" y="0"/>
    </p:cViewPr>
  </p:outlineViewPr>
  <p:notesTextViewPr>
    <p:cViewPr>
      <p:scale>
        <a:sx n="150" d="100"/>
        <a:sy n="150" d="100"/>
      </p:scale>
      <p:origin x="0" y="0"/>
    </p:cViewPr>
  </p:notesTextViewPr>
  <p:sorterViewPr>
    <p:cViewPr varScale="1">
      <p:scale>
        <a:sx n="100" d="100"/>
        <a:sy n="100" d="100"/>
      </p:scale>
      <p:origin x="0" y="0"/>
    </p:cViewPr>
  </p:sorterViewPr>
  <p:notesViewPr>
    <p:cSldViewPr>
      <p:cViewPr varScale="1">
        <p:scale>
          <a:sx n="71" d="100"/>
          <a:sy n="71" d="100"/>
        </p:scale>
        <p:origin x="284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0560D8-CDAF-467C-B214-83E31403332E}" type="datetimeFigureOut">
              <a:rPr lang="zh-CN" altLang="en-US" smtClean="0"/>
              <a:t>2024/4/13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442CA5-6C4C-4FB5-B7F2-1EC1ED335A01}" type="slidenum">
              <a:rPr lang="zh-CN" altLang="en-US" smtClean="0"/>
              <a:t>‹#›</a:t>
            </a:fld>
            <a:endParaRPr lang="zh-CN" altLang="en-US"/>
          </a:p>
        </p:txBody>
      </p:sp>
    </p:spTree>
    <p:extLst>
      <p:ext uri="{BB962C8B-B14F-4D97-AF65-F5344CB8AC3E}">
        <p14:creationId xmlns:p14="http://schemas.microsoft.com/office/powerpoint/2010/main" val="28241999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B27452-782F-49E0-9B17-FBCE26ACB9FC}" type="datetimeFigureOut">
              <a:rPr lang="zh-CN" altLang="en-US" smtClean="0"/>
              <a:t>2024/4/13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3C4EFA-4355-4222-BF03-990C07152FDE}" type="slidenum">
              <a:rPr lang="zh-CN" altLang="en-US" smtClean="0"/>
              <a:t>‹#›</a:t>
            </a:fld>
            <a:endParaRPr lang="zh-CN" altLang="en-US"/>
          </a:p>
        </p:txBody>
      </p:sp>
    </p:spTree>
    <p:extLst>
      <p:ext uri="{BB962C8B-B14F-4D97-AF65-F5344CB8AC3E}">
        <p14:creationId xmlns:p14="http://schemas.microsoft.com/office/powerpoint/2010/main" val="3446294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Hello everyone, I am presenting</a:t>
            </a:r>
            <a:r>
              <a:rPr lang="zh-CN" altLang="en-US" dirty="0"/>
              <a:t> </a:t>
            </a:r>
            <a:r>
              <a:rPr lang="en-US" altLang="zh-CN" dirty="0"/>
              <a:t>the work of “Language free compositional action generation via decoupling refinement”</a:t>
            </a:r>
            <a:r>
              <a:rPr lang="en-US" altLang="zh-CN" sz="1200" b="1" dirty="0"/>
              <a:t>. It is a joint work of Xiao, </a:t>
            </a:r>
            <a:r>
              <a:rPr lang="en-US" altLang="zh-CN" sz="1200" b="1" dirty="0" err="1"/>
              <a:t>Guangyi</a:t>
            </a:r>
            <a:r>
              <a:rPr lang="en-US" altLang="zh-CN" sz="1200" b="1" dirty="0"/>
              <a:t>, </a:t>
            </a:r>
            <a:r>
              <a:rPr lang="en-US" altLang="zh-CN" sz="1200" b="1" dirty="0" err="1"/>
              <a:t>Yansong</a:t>
            </a:r>
            <a:r>
              <a:rPr lang="en-US" altLang="zh-CN" sz="1200" b="1" dirty="0"/>
              <a:t>, </a:t>
            </a:r>
            <a:r>
              <a:rPr lang="en-US" altLang="zh-CN" sz="1200" b="1" dirty="0" err="1"/>
              <a:t>Guangrun</a:t>
            </a:r>
            <a:r>
              <a:rPr lang="en-US" altLang="zh-CN" sz="1200" b="1" dirty="0"/>
              <a:t>, Xiaoping and Ser-</a:t>
            </a:r>
            <a:r>
              <a:rPr lang="en-US" altLang="zh-CN" sz="1200" b="1" dirty="0" err="1"/>
              <a:t>nam</a:t>
            </a:r>
            <a:r>
              <a:rPr lang="en-US" altLang="zh-CN" sz="1200" b="1" dirty="0"/>
              <a:t>.</a:t>
            </a:r>
          </a:p>
          <a:p>
            <a:endParaRPr lang="en-US" altLang="zh-CN" dirty="0"/>
          </a:p>
        </p:txBody>
      </p:sp>
      <p:sp>
        <p:nvSpPr>
          <p:cNvPr id="4" name="Slide Number Placeholder 3"/>
          <p:cNvSpPr>
            <a:spLocks noGrp="1"/>
          </p:cNvSpPr>
          <p:nvPr>
            <p:ph type="sldNum" sz="quarter" idx="10"/>
          </p:nvPr>
        </p:nvSpPr>
        <p:spPr/>
        <p:txBody>
          <a:bodyPr/>
          <a:lstStyle/>
          <a:p>
            <a:fld id="{6CFC4211-53E5-444F-B626-DCD582702337}" type="slidenum">
              <a:rPr lang="en-US" smtClean="0"/>
              <a:t>1</a:t>
            </a:fld>
            <a:endParaRPr lang="en-US" dirty="0"/>
          </a:p>
        </p:txBody>
      </p:sp>
    </p:spTree>
    <p:extLst>
      <p:ext uri="{BB962C8B-B14F-4D97-AF65-F5344CB8AC3E}">
        <p14:creationId xmlns:p14="http://schemas.microsoft.com/office/powerpoint/2010/main" val="2030430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ltLang="zh-CN" sz="1200" dirty="0">
                <a:latin typeface="Times New Roman" panose="02020603050405020304" pitchFamily="18" charset="0"/>
                <a:cs typeface="Times New Roman" panose="02020603050405020304" pitchFamily="18" charset="0"/>
              </a:rPr>
              <a:t>Primary insights of action coupling come from two points. Firstly, it is obvious that </a:t>
            </a:r>
            <a:r>
              <a:rPr lang="en-GB" altLang="zh-CN" sz="1200" dirty="0">
                <a:latin typeface="Times New Roman" panose="02020603050405020304" pitchFamily="18" charset="0"/>
                <a:cs typeface="Times New Roman" panose="02020603050405020304" pitchFamily="18" charset="0"/>
              </a:rPr>
              <a:t>a single body part is not able to execute two distinct actions simultaneously. This insight motivates a strategy of crafting two attention masks to focus on disparate body parts in coupling process.</a:t>
            </a:r>
          </a:p>
          <a:p>
            <a:pPr marL="0" indent="0">
              <a:buFont typeface="Wingdings" panose="05000000000000000000" pitchFamily="2" charset="2"/>
              <a:buNone/>
            </a:pPr>
            <a:endParaRPr lang="en-GB" altLang="zh-CN" sz="1200" dirty="0">
              <a:latin typeface="Times New Roman" panose="02020603050405020304" pitchFamily="18" charset="0"/>
              <a:cs typeface="Times New Roman" panose="02020603050405020304" pitchFamily="18" charset="0"/>
            </a:endParaRPr>
          </a:p>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Secondly, body part with the highest motion energy is crucial for an action. For example, the ‘leg’ is very important in the action “walking”. </a:t>
            </a:r>
            <a:r>
              <a:rPr lang="en-GB" dirty="0"/>
              <a:t>This insight drives to calculate motion energy to identify the active body parts.</a:t>
            </a:r>
            <a:endParaRPr lang="en-GB"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10</a:t>
            </a:fld>
            <a:endParaRPr lang="zh-CN" altLang="en-US"/>
          </a:p>
        </p:txBody>
      </p:sp>
    </p:spTree>
    <p:extLst>
      <p:ext uri="{BB962C8B-B14F-4D97-AF65-F5344CB8AC3E}">
        <p14:creationId xmlns:p14="http://schemas.microsoft.com/office/powerpoint/2010/main" val="1941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Motion energy of each body part is computed through the following process. Then, define the attention value as the energy value. That means, if the motion energy of “arm” is higher, all the points in the “arm” part will be assigned to high scores. After that, coupling two sub-actions with the obtained attention mask, which implements the coupling function of motion sequences. And the identity function is utilized to couple action labels.</a:t>
            </a: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11</a:t>
            </a:fld>
            <a:endParaRPr lang="zh-CN" altLang="en-US"/>
          </a:p>
        </p:txBody>
      </p:sp>
    </p:spTree>
    <p:extLst>
      <p:ext uri="{BB962C8B-B14F-4D97-AF65-F5344CB8AC3E}">
        <p14:creationId xmlns:p14="http://schemas.microsoft.com/office/powerpoint/2010/main" val="619215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The generative process is learned with the coupled pseudo compositional actions and a CVAE model.</a:t>
            </a: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12</a:t>
            </a:fld>
            <a:endParaRPr lang="zh-CN" altLang="en-US"/>
          </a:p>
        </p:txBody>
      </p:sp>
    </p:spTree>
    <p:extLst>
      <p:ext uri="{BB962C8B-B14F-4D97-AF65-F5344CB8AC3E}">
        <p14:creationId xmlns:p14="http://schemas.microsoft.com/office/powerpoint/2010/main" val="1377669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Decoupling Refinement is introduced to improve the quality of generated actions, aiming to ensure semantic consistency between sub-actions and compositional actions. There are three steps in the decoupling refinement: rendering, decoupling and constraints.</a:t>
            </a: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13</a:t>
            </a:fld>
            <a:endParaRPr lang="zh-CN" altLang="en-US"/>
          </a:p>
        </p:txBody>
      </p:sp>
    </p:spTree>
    <p:extLst>
      <p:ext uri="{BB962C8B-B14F-4D97-AF65-F5344CB8AC3E}">
        <p14:creationId xmlns:p14="http://schemas.microsoft.com/office/powerpoint/2010/main" val="2938080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To obtain an image of an action, the 3D actions are expressed through the Skinned Multi-Person Linear (SMPL) body model and rendered onto a 2D plane. After that, deconstruct the rendering images of compositional actions back to sub-action components. E.g., preserving the “leg” part when considering the “walking” sub-action and masking other regions. Finally, the masked images are fed to a pre-trained Masked Autoencoder(MAE) model for inpainting. Besides, a reconstruction loss is added to facilitate refining the generation.</a:t>
            </a: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14</a:t>
            </a:fld>
            <a:endParaRPr lang="zh-CN" altLang="en-US"/>
          </a:p>
        </p:txBody>
      </p:sp>
    </p:spTree>
    <p:extLst>
      <p:ext uri="{BB962C8B-B14F-4D97-AF65-F5344CB8AC3E}">
        <p14:creationId xmlns:p14="http://schemas.microsoft.com/office/powerpoint/2010/main" val="2815700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Given the lack of available datasets that incorporate both sub-actions and compositional actions, two novel datasets have been created. The </a:t>
            </a:r>
            <a:r>
              <a:rPr lang="en-GB" dirty="0" err="1"/>
              <a:t>HumanAct</a:t>
            </a:r>
            <a:r>
              <a:rPr lang="en-GB" dirty="0"/>
              <a:t>-combination uses the original HumanAct12’s categories as sub-actions. </a:t>
            </a:r>
            <a:r>
              <a:rPr lang="en-GB" altLang="zh-CN" dirty="0"/>
              <a:t>The training set of </a:t>
            </a:r>
            <a:r>
              <a:rPr lang="en-GB" altLang="zh-CN" dirty="0" err="1"/>
              <a:t>HumanAct</a:t>
            </a:r>
            <a:r>
              <a:rPr lang="en-GB" altLang="zh-CN" dirty="0"/>
              <a:t>-Combination is constructed on 120 sequences and the test set includes 9 compositional actions. The </a:t>
            </a:r>
            <a:r>
              <a:rPr lang="en-US" altLang="zh-CN" sz="1200" dirty="0">
                <a:latin typeface="Times New Roman" panose="02020603050405020304" pitchFamily="18" charset="0"/>
                <a:cs typeface="Times New Roman" panose="02020603050405020304" pitchFamily="18" charset="0"/>
              </a:rPr>
              <a:t>UESTC-Combination contains 10 actions of the original UESTC. Its training set is built on 50 sequences and the test set comprises 25 compositional categories. The </a:t>
            </a:r>
            <a:r>
              <a:rPr lang="en-US" altLang="zh-CN" sz="1200" dirty="0" err="1">
                <a:latin typeface="Times New Roman" panose="02020603050405020304" pitchFamily="18" charset="0"/>
                <a:cs typeface="Times New Roman" panose="02020603050405020304" pitchFamily="18" charset="0"/>
              </a:rPr>
              <a:t>Frechet</a:t>
            </a:r>
            <a:r>
              <a:rPr lang="en-US" altLang="zh-CN" sz="1200" dirty="0">
                <a:latin typeface="Times New Roman" panose="02020603050405020304" pitchFamily="18" charset="0"/>
                <a:cs typeface="Times New Roman" panose="02020603050405020304" pitchFamily="18" charset="0"/>
              </a:rPr>
              <a:t> Inception Distance is the main evaluation metric.</a:t>
            </a: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15</a:t>
            </a:fld>
            <a:endParaRPr lang="zh-CN" altLang="en-US"/>
          </a:p>
        </p:txBody>
      </p:sp>
    </p:spTree>
    <p:extLst>
      <p:ext uri="{BB962C8B-B14F-4D97-AF65-F5344CB8AC3E}">
        <p14:creationId xmlns:p14="http://schemas.microsoft.com/office/powerpoint/2010/main" val="1625876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zh-CN" sz="1200" dirty="0"/>
              <a:t>The proposed method has been compared with three main baseline methods including </a:t>
            </a:r>
            <a:r>
              <a:rPr lang="en-GB" altLang="zh-CN" sz="1200" dirty="0" err="1"/>
              <a:t>Pretrain+Mask</a:t>
            </a:r>
            <a:r>
              <a:rPr lang="en-GB" altLang="zh-CN" sz="1200" dirty="0"/>
              <a:t>, Latent Disentanglement, and the text-guided method </a:t>
            </a:r>
            <a:r>
              <a:rPr lang="en-GB" altLang="zh-CN" sz="1200" dirty="0" err="1"/>
              <a:t>MotionCLIP</a:t>
            </a:r>
            <a:r>
              <a:rPr lang="en-GB" altLang="zh-CN" sz="1200" dirty="0"/>
              <a:t>. The proposed method significantly outperforms baseline approaches on both datasets.</a:t>
            </a:r>
            <a:endParaRPr lang="en-US" altLang="zh-CN" sz="1200" dirty="0"/>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16</a:t>
            </a:fld>
            <a:endParaRPr lang="zh-CN" altLang="en-US"/>
          </a:p>
        </p:txBody>
      </p:sp>
    </p:spTree>
    <p:extLst>
      <p:ext uri="{BB962C8B-B14F-4D97-AF65-F5344CB8AC3E}">
        <p14:creationId xmlns:p14="http://schemas.microsoft.com/office/powerpoint/2010/main" val="2415413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Ablation studies are conducted to investigate the effectiveness of different components. </a:t>
            </a: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17</a:t>
            </a:fld>
            <a:endParaRPr lang="zh-CN" altLang="en-US"/>
          </a:p>
        </p:txBody>
      </p:sp>
    </p:spTree>
    <p:extLst>
      <p:ext uri="{BB962C8B-B14F-4D97-AF65-F5344CB8AC3E}">
        <p14:creationId xmlns:p14="http://schemas.microsoft.com/office/powerpoint/2010/main" val="450938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endParaRPr lang="en-US" altLang="zh-CN" dirty="0"/>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18</a:t>
            </a:fld>
            <a:endParaRPr lang="zh-CN" altLang="en-US"/>
          </a:p>
        </p:txBody>
      </p:sp>
    </p:spTree>
    <p:extLst>
      <p:ext uri="{BB962C8B-B14F-4D97-AF65-F5344CB8AC3E}">
        <p14:creationId xmlns:p14="http://schemas.microsoft.com/office/powerpoint/2010/main" val="2544341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dirty="0"/>
              <a:t>Experiments show that the inclusion of Decoupling Refinement consistently enhances the model’s performance on both datasets.</a:t>
            </a:r>
            <a:endParaRPr lang="en-US" altLang="zh-CN" dirty="0"/>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19</a:t>
            </a:fld>
            <a:endParaRPr lang="zh-CN" altLang="en-US"/>
          </a:p>
        </p:txBody>
      </p:sp>
    </p:spTree>
    <p:extLst>
      <p:ext uri="{BB962C8B-B14F-4D97-AF65-F5344CB8AC3E}">
        <p14:creationId xmlns:p14="http://schemas.microsoft.com/office/powerpoint/2010/main" val="82878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latin typeface="Times New Roman" panose="02020603050405020304" pitchFamily="18" charset="0"/>
                <a:cs typeface="Times New Roman" panose="02020603050405020304" pitchFamily="18" charset="0"/>
              </a:rPr>
              <a:t>The goal of human motion generation is to synthesize realistic 3D human motion sequences. There are several examples of generated motion sequences conditioned on different action labels, pickup, raising arms, knee raising and bending torso.</a:t>
            </a:r>
          </a:p>
          <a:p>
            <a:endParaRPr lang="en-US" altLang="zh-CN" sz="1200" b="1" dirty="0"/>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2</a:t>
            </a:fld>
            <a:endParaRPr lang="zh-CN" altLang="en-US"/>
          </a:p>
        </p:txBody>
      </p:sp>
    </p:spTree>
    <p:extLst>
      <p:ext uri="{BB962C8B-B14F-4D97-AF65-F5344CB8AC3E}">
        <p14:creationId xmlns:p14="http://schemas.microsoft.com/office/powerpoint/2010/main" val="289132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dirty="0"/>
              <a:t>If the attention mask is set to 1, indicating identical attention scores for all body parts, the performance significantly declined.</a:t>
            </a:r>
            <a:endParaRPr lang="en-US" altLang="zh-CN" dirty="0"/>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20</a:t>
            </a:fld>
            <a:endParaRPr lang="zh-CN" altLang="en-US"/>
          </a:p>
        </p:txBody>
      </p:sp>
    </p:spTree>
    <p:extLst>
      <p:ext uri="{BB962C8B-B14F-4D97-AF65-F5344CB8AC3E}">
        <p14:creationId xmlns:p14="http://schemas.microsoft.com/office/powerpoint/2010/main" val="2137204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dirty="0"/>
              <a:t>Replacing the distribution of λ from Gaussian distribution to uniform distribution leads to a significant drop in performance of both datasets.</a:t>
            </a:r>
            <a:endParaRPr lang="en-US" altLang="zh-CN" dirty="0"/>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21</a:t>
            </a:fld>
            <a:endParaRPr lang="zh-CN" altLang="en-US"/>
          </a:p>
        </p:txBody>
      </p:sp>
    </p:spTree>
    <p:extLst>
      <p:ext uri="{BB962C8B-B14F-4D97-AF65-F5344CB8AC3E}">
        <p14:creationId xmlns:p14="http://schemas.microsoft.com/office/powerpoint/2010/main" val="7038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Visualization results are also illustrated. Several examples of compositional actions of the two datasets are shown here.</a:t>
            </a: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22</a:t>
            </a:fld>
            <a:endParaRPr lang="zh-CN" altLang="en-US"/>
          </a:p>
        </p:txBody>
      </p:sp>
    </p:spTree>
    <p:extLst>
      <p:ext uri="{BB962C8B-B14F-4D97-AF65-F5344CB8AC3E}">
        <p14:creationId xmlns:p14="http://schemas.microsoft.com/office/powerpoint/2010/main" val="172090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And there are examples of generated compositional actions of the </a:t>
            </a:r>
            <a:r>
              <a:rPr lang="en-GB" altLang="zh-CN" sz="1200" dirty="0" err="1">
                <a:latin typeface="Times New Roman" panose="02020603050405020304" pitchFamily="18" charset="0"/>
                <a:cs typeface="Times New Roman" panose="02020603050405020304" pitchFamily="18" charset="0"/>
              </a:rPr>
              <a:t>HumanAct</a:t>
            </a:r>
            <a:r>
              <a:rPr lang="en-GB" altLang="zh-CN" sz="1200" dirty="0">
                <a:latin typeface="Times New Roman" panose="02020603050405020304" pitchFamily="18" charset="0"/>
                <a:cs typeface="Times New Roman" panose="02020603050405020304" pitchFamily="18" charset="0"/>
              </a:rPr>
              <a:t>-C dataset. </a:t>
            </a:r>
          </a:p>
          <a:p>
            <a:pPr marL="0" indent="0">
              <a:buFont typeface="Wingdings" panose="05000000000000000000" pitchFamily="2" charset="2"/>
              <a:buNone/>
            </a:pP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23</a:t>
            </a:fld>
            <a:endParaRPr lang="zh-CN" altLang="en-US"/>
          </a:p>
        </p:txBody>
      </p:sp>
    </p:spTree>
    <p:extLst>
      <p:ext uri="{BB962C8B-B14F-4D97-AF65-F5344CB8AC3E}">
        <p14:creationId xmlns:p14="http://schemas.microsoft.com/office/powerpoint/2010/main" val="3606584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Moreover, to highlight the diversity of generations, two sequences each for "walk and drink" and "sit and drink" are displayed. </a:t>
            </a: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24</a:t>
            </a:fld>
            <a:endParaRPr lang="zh-CN" altLang="en-US"/>
          </a:p>
        </p:txBody>
      </p:sp>
    </p:spTree>
    <p:extLst>
      <p:ext uri="{BB962C8B-B14F-4D97-AF65-F5344CB8AC3E}">
        <p14:creationId xmlns:p14="http://schemas.microsoft.com/office/powerpoint/2010/main" val="202909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Comparison among the generations of the Pre-trained </a:t>
            </a:r>
            <a:r>
              <a:rPr lang="en-GB" dirty="0" err="1"/>
              <a:t>ACTOR+Mask</a:t>
            </a:r>
            <a:r>
              <a:rPr lang="en-GB" dirty="0"/>
              <a:t>, </a:t>
            </a:r>
            <a:r>
              <a:rPr lang="en-GB" dirty="0" err="1"/>
              <a:t>MotionCLIP</a:t>
            </a:r>
            <a:r>
              <a:rPr lang="en-GB" dirty="0"/>
              <a:t>, and the proposed method are conducted.</a:t>
            </a: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25</a:t>
            </a:fld>
            <a:endParaRPr lang="zh-CN" altLang="en-US"/>
          </a:p>
        </p:txBody>
      </p:sp>
    </p:spTree>
    <p:extLst>
      <p:ext uri="{BB962C8B-B14F-4D97-AF65-F5344CB8AC3E}">
        <p14:creationId xmlns:p14="http://schemas.microsoft.com/office/powerpoint/2010/main" val="2230109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ltLang="zh-CN" sz="1200" dirty="0">
                <a:latin typeface="Times New Roman" panose="02020603050405020304" pitchFamily="18" charset="0"/>
                <a:cs typeface="Times New Roman" panose="02020603050405020304" pitchFamily="18" charset="0"/>
              </a:rPr>
              <a:t>To sum-up, the paper presents a new framework to generate compositional 3D actions without language descriptions. Two compositional datasets are constructed in this work. Extensive experiments show the effectiveness of the proposed method. </a:t>
            </a: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26</a:t>
            </a:fld>
            <a:endParaRPr lang="zh-CN" altLang="en-US"/>
          </a:p>
        </p:txBody>
      </p:sp>
    </p:spTree>
    <p:extLst>
      <p:ext uri="{BB962C8B-B14F-4D97-AF65-F5344CB8AC3E}">
        <p14:creationId xmlns:p14="http://schemas.microsoft.com/office/powerpoint/2010/main" val="2163378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sz="1200" b="1" dirty="0"/>
              <a:t>Thanks for your</a:t>
            </a:r>
            <a:r>
              <a:rPr lang="zh-CN" altLang="en-US" sz="1200" b="1" dirty="0"/>
              <a:t> </a:t>
            </a:r>
            <a:r>
              <a:rPr lang="en-US" altLang="zh-CN" sz="1200" b="1" dirty="0"/>
              <a:t>listening.</a:t>
            </a:r>
            <a:r>
              <a:rPr lang="zh-CN" altLang="en-US" sz="1200" b="1" dirty="0"/>
              <a:t> </a:t>
            </a:r>
            <a:endParaRPr lang="en-US" altLang="zh-CN" sz="1200" b="1" dirty="0"/>
          </a:p>
        </p:txBody>
      </p:sp>
      <p:sp>
        <p:nvSpPr>
          <p:cNvPr id="4" name="Slide Number Placeholder 3"/>
          <p:cNvSpPr>
            <a:spLocks noGrp="1"/>
          </p:cNvSpPr>
          <p:nvPr>
            <p:ph type="sldNum" sz="quarter" idx="10"/>
          </p:nvPr>
        </p:nvSpPr>
        <p:spPr/>
        <p:txBody>
          <a:bodyPr/>
          <a:lstStyle/>
          <a:p>
            <a:fld id="{6CFC4211-53E5-444F-B626-DCD582702337}" type="slidenum">
              <a:rPr lang="en-US" smtClean="0"/>
              <a:t>27</a:t>
            </a:fld>
            <a:endParaRPr lang="en-US" dirty="0"/>
          </a:p>
        </p:txBody>
      </p:sp>
    </p:spTree>
    <p:extLst>
      <p:ext uri="{BB962C8B-B14F-4D97-AF65-F5344CB8AC3E}">
        <p14:creationId xmlns:p14="http://schemas.microsoft.com/office/powerpoint/2010/main" val="863431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developments generate human motions conditioned on language annotations. Complex or composite action generation is usually driven by semantic structure in language descriptions. E.g., the TEMOS can generate various motions based on text prompts. </a:t>
            </a: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3</a:t>
            </a:fld>
            <a:endParaRPr lang="zh-CN" altLang="en-US"/>
          </a:p>
        </p:txBody>
      </p:sp>
    </p:spTree>
    <p:extLst>
      <p:ext uri="{BB962C8B-B14F-4D97-AF65-F5344CB8AC3E}">
        <p14:creationId xmlns:p14="http://schemas.microsoft.com/office/powerpoint/2010/main" val="290118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However, there are two main limitations of the main text-to-motion generation methods. Firstly, training a text-to-motion model usually needs a large collection of compositional actions with text annotations, which is costly and </a:t>
            </a:r>
            <a:r>
              <a:rPr lang="en-GB" sz="1200" dirty="0" err="1"/>
              <a:t>labor-intensive</a:t>
            </a:r>
            <a:r>
              <a:rPr lang="en-GB" sz="1200" dirty="0"/>
              <a:t>. E.g., </a:t>
            </a:r>
            <a:r>
              <a:rPr lang="en-GB" sz="1200" dirty="0" err="1"/>
              <a:t>MotionCLIP</a:t>
            </a:r>
            <a:r>
              <a:rPr lang="en-GB" sz="1200" dirty="0"/>
              <a:t> gives each rendered frame a text annotation in training. Se</a:t>
            </a:r>
            <a:r>
              <a:rPr lang="en-US" altLang="zh-CN" sz="1200" dirty="0"/>
              <a:t>c</a:t>
            </a:r>
            <a:r>
              <a:rPr lang="en-GB" altLang="zh-CN" sz="1200" dirty="0" err="1"/>
              <a:t>ondly</a:t>
            </a:r>
            <a:r>
              <a:rPr lang="en-GB" sz="1200" dirty="0"/>
              <a:t>, the composite actions generated in this manner are mostly temporally structured. For instance, </a:t>
            </a:r>
            <a:r>
              <a:rPr lang="en-GB" sz="1200" dirty="0" err="1"/>
              <a:t>MotionDiffuse</a:t>
            </a:r>
            <a:r>
              <a:rPr lang="en-GB" sz="1200" dirty="0"/>
              <a:t> generate motions with the text input “Trying the shoe, standing up and then walking forward”.</a:t>
            </a: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4</a:t>
            </a:fld>
            <a:endParaRPr lang="zh-CN" altLang="en-US"/>
          </a:p>
        </p:txBody>
      </p:sp>
    </p:spTree>
    <p:extLst>
      <p:ext uri="{BB962C8B-B14F-4D97-AF65-F5344CB8AC3E}">
        <p14:creationId xmlns:p14="http://schemas.microsoft.com/office/powerpoint/2010/main" val="2829059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paper, a challenging scenario is considered: neither compositional actions nor annotated textual descriptions are provided, simultaneous compositional actions are generated with barely sub-actions given. There is an example here, the target is to generate the action “walking while drinking” only from the original actions “walking” and “drinking”.</a:t>
            </a:r>
          </a:p>
          <a:p>
            <a:endParaRPr lang="en-GB" dirty="0"/>
          </a:p>
          <a:p>
            <a:pPr>
              <a:spcAft>
                <a:spcPts val="1200"/>
              </a:spcAft>
            </a:pPr>
            <a:endParaRPr lang="en-GB"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5</a:t>
            </a:fld>
            <a:endParaRPr lang="zh-CN" altLang="en-US"/>
          </a:p>
        </p:txBody>
      </p:sp>
    </p:spTree>
    <p:extLst>
      <p:ext uri="{BB962C8B-B14F-4D97-AF65-F5344CB8AC3E}">
        <p14:creationId xmlns:p14="http://schemas.microsoft.com/office/powerpoint/2010/main" val="303244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Before moving to the method section, symbols used to define the problem need to be clarified. </a:t>
            </a:r>
          </a:p>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The action label is defined as x, and its corresponding motion sequence with T frames is annotated as y. Each frame </a:t>
            </a:r>
            <a:r>
              <a:rPr lang="en-GB" altLang="zh-CN" sz="1200" dirty="0" err="1">
                <a:latin typeface="Times New Roman" panose="02020603050405020304" pitchFamily="18" charset="0"/>
                <a:cs typeface="Times New Roman" panose="02020603050405020304" pitchFamily="18" charset="0"/>
              </a:rPr>
              <a:t>y_t</a:t>
            </a:r>
            <a:r>
              <a:rPr lang="en-GB" altLang="zh-CN" sz="1200" dirty="0">
                <a:latin typeface="Times New Roman" panose="02020603050405020304" pitchFamily="18" charset="0"/>
                <a:cs typeface="Times New Roman" panose="02020603050405020304" pitchFamily="18" charset="0"/>
              </a:rPr>
              <a:t> represents a pose with 3D coordinates. The goal is to learn a generative model to produce a composite action </a:t>
            </a:r>
            <a:r>
              <a:rPr lang="en-GB" altLang="zh-CN" sz="1200" dirty="0" err="1">
                <a:latin typeface="Times New Roman" panose="02020603050405020304" pitchFamily="18" charset="0"/>
                <a:cs typeface="Times New Roman" panose="02020603050405020304" pitchFamily="18" charset="0"/>
              </a:rPr>
              <a:t>y_tilde</a:t>
            </a:r>
            <a:r>
              <a:rPr lang="en-GB" altLang="zh-CN" sz="1200" dirty="0">
                <a:latin typeface="Times New Roman" panose="02020603050405020304" pitchFamily="18" charset="0"/>
                <a:cs typeface="Times New Roman" panose="02020603050405020304" pitchFamily="18" charset="0"/>
              </a:rPr>
              <a:t> based on two sub-actions.</a:t>
            </a:r>
          </a:p>
          <a:p>
            <a:pPr marL="0" indent="0">
              <a:buFont typeface="Wingdings" panose="05000000000000000000" pitchFamily="2" charset="2"/>
              <a:buNone/>
            </a:pPr>
            <a:endParaRPr lang="en-US" altLang="zh-C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6</a:t>
            </a:fld>
            <a:endParaRPr lang="zh-CN" altLang="en-US"/>
          </a:p>
        </p:txBody>
      </p:sp>
    </p:spTree>
    <p:extLst>
      <p:ext uri="{BB962C8B-B14F-4D97-AF65-F5344CB8AC3E}">
        <p14:creationId xmlns:p14="http://schemas.microsoft.com/office/powerpoint/2010/main" val="345044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dirty="0"/>
              <a:t>To address the above challenges, a new framework is proposed to learn compositional action generation. This framework contains three components: Action Coupling, Conditional Action Generation, and Decoupling Refinement.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dirty="0"/>
              <a:t>Action Coupling aims to synthesize compositional action sequences from observed sub-actions. Conditional Action Generation utilizes a Conditional Variational Autoencoder (CVAE) model to develop a latent space for motion generation.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dirty="0"/>
              <a:t>Decoupling Refinement serves as a constraint to enhance the quality of the generated actions.</a:t>
            </a:r>
          </a:p>
          <a:p>
            <a:pPr marL="285750" indent="-285750">
              <a:buFont typeface="Wingdings" panose="05000000000000000000" pitchFamily="2" charset="2"/>
              <a:buChar char="Ø"/>
            </a:pPr>
            <a:endParaRPr lang="en-US" altLang="zh-CN" dirty="0"/>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7</a:t>
            </a:fld>
            <a:endParaRPr lang="zh-CN" altLang="en-US"/>
          </a:p>
        </p:txBody>
      </p:sp>
    </p:spTree>
    <p:extLst>
      <p:ext uri="{BB962C8B-B14F-4D97-AF65-F5344CB8AC3E}">
        <p14:creationId xmlns:p14="http://schemas.microsoft.com/office/powerpoint/2010/main" val="39342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altLang="zh-CN" sz="1200" dirty="0">
                <a:latin typeface="Times New Roman" panose="02020603050405020304" pitchFamily="18" charset="0"/>
                <a:cs typeface="Times New Roman" panose="02020603050405020304" pitchFamily="18" charset="0"/>
              </a:rPr>
              <a:t>The primary issue of current scenarios stems from the lack of composite actions in the training dataset. To solve this problem, Action Coupling is proposed to synthesize the compositional motion sequences from observed sub-actions. Two actions are coupled through </a:t>
            </a:r>
            <a:r>
              <a:rPr lang="en-US" altLang="zh-CN" sz="1200" dirty="0">
                <a:latin typeface="Times New Roman" panose="02020603050405020304" pitchFamily="18" charset="0"/>
                <a:cs typeface="Times New Roman" panose="02020603050405020304" pitchFamily="18" charset="0"/>
              </a:rPr>
              <a:t>the following procedure. Corresponding coupling functions are implemented, and more details will be explained later. </a:t>
            </a: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8</a:t>
            </a:fld>
            <a:endParaRPr lang="zh-CN" altLang="en-US"/>
          </a:p>
        </p:txBody>
      </p:sp>
    </p:spTree>
    <p:extLst>
      <p:ext uri="{BB962C8B-B14F-4D97-AF65-F5344CB8AC3E}">
        <p14:creationId xmlns:p14="http://schemas.microsoft.com/office/powerpoint/2010/main" val="408577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ltLang="zh-CN" sz="1200" dirty="0">
                <a:latin typeface="Times New Roman" panose="02020603050405020304" pitchFamily="18" charset="0"/>
                <a:cs typeface="Times New Roman" panose="02020603050405020304" pitchFamily="18" charset="0"/>
              </a:rPr>
              <a:t>One problem is how to set the mixing rate? The motivation starts from preserving original actions’ important information to couple a composite action. Thus, the rate lambda is set to follow a Gaussian distribution with mean equals to 0.5.</a:t>
            </a:r>
          </a:p>
        </p:txBody>
      </p:sp>
      <p:sp>
        <p:nvSpPr>
          <p:cNvPr id="4" name="Slide Number Placeholder 3"/>
          <p:cNvSpPr>
            <a:spLocks noGrp="1"/>
          </p:cNvSpPr>
          <p:nvPr>
            <p:ph type="sldNum" sz="quarter" idx="5"/>
          </p:nvPr>
        </p:nvSpPr>
        <p:spPr/>
        <p:txBody>
          <a:bodyPr/>
          <a:lstStyle/>
          <a:p>
            <a:fld id="{193C4EFA-4355-4222-BF03-990C07152FDE}" type="slidenum">
              <a:rPr lang="zh-CN" altLang="en-US" smtClean="0"/>
              <a:t>9</a:t>
            </a:fld>
            <a:endParaRPr lang="zh-CN" altLang="en-US"/>
          </a:p>
        </p:txBody>
      </p:sp>
    </p:spTree>
    <p:extLst>
      <p:ext uri="{BB962C8B-B14F-4D97-AF65-F5344CB8AC3E}">
        <p14:creationId xmlns:p14="http://schemas.microsoft.com/office/powerpoint/2010/main" val="3116369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Picture 2" descr="E:\stuff\res\path3154.png">
            <a:extLst>
              <a:ext uri="{FF2B5EF4-FFF2-40B4-BE49-F238E27FC236}">
                <a16:creationId xmlns:a16="http://schemas.microsoft.com/office/drawing/2014/main" id="{09680131-AC40-4243-A253-33068C7290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96400" y="41484"/>
            <a:ext cx="2404560" cy="7232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2F0F0FB-269C-4CE2-9B99-B22BAA45E8F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75" y="7647"/>
            <a:ext cx="1489463" cy="111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77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C495197-D73D-4705-4FC0-A4C116BA7DB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898989"/>
                </a:solidFill>
                <a:latin typeface="Calibri" pitchFamily="34" charset="0"/>
              </a:defRPr>
            </a:lvl1pPr>
          </a:lstStyle>
          <a:p>
            <a:fld id="{0C913308-F349-4B6D-A68A-DD1791B4A57B}" type="slidenum">
              <a:rPr lang="zh-CN" altLang="en-US" smtClean="0"/>
              <a:pPr/>
              <a:t>‹#›</a:t>
            </a:fld>
            <a:endParaRPr lang="zh-CN" altLang="en-US" dirty="0"/>
          </a:p>
        </p:txBody>
      </p:sp>
      <p:pic>
        <p:nvPicPr>
          <p:cNvPr id="6" name="Picture 2" descr="E:\stuff\res\path3154.png">
            <a:extLst>
              <a:ext uri="{FF2B5EF4-FFF2-40B4-BE49-F238E27FC236}">
                <a16:creationId xmlns:a16="http://schemas.microsoft.com/office/drawing/2014/main" id="{3EA81DEC-7AEF-4288-B710-CBF3FC19F6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96400" y="41484"/>
            <a:ext cx="2404560" cy="723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FC000F1-8900-40F3-ACAB-50F4815036A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75" y="7647"/>
            <a:ext cx="1489463" cy="111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427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zh-CN"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zh-CN"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81" r:id="rId1"/>
    <p:sldLayoutId id="2147483789" r:id="rId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lnSpc>
          <a:spcPct val="100000"/>
        </a:lnSpc>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lnSpc>
          <a:spcPct val="150000"/>
        </a:lnSpc>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lnSpc>
          <a:spcPct val="100000"/>
        </a:lnSpc>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lnSpc>
          <a:spcPct val="100000"/>
        </a:lnSpc>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lnSpc>
          <a:spcPct val="100000"/>
        </a:lnSpc>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1.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gif"/><Relationship Id="rId3" Type="http://schemas.openxmlformats.org/officeDocument/2006/relationships/notesSlide" Target="../notesSlides/notesSlide22.xml"/><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39.gif"/><Relationship Id="rId10" Type="http://schemas.openxmlformats.org/officeDocument/2006/relationships/image" Target="../media/image44.gif"/><Relationship Id="rId4" Type="http://schemas.openxmlformats.org/officeDocument/2006/relationships/image" Target="../media/image38.png"/><Relationship Id="rId9" Type="http://schemas.openxmlformats.org/officeDocument/2006/relationships/image" Target="../media/image43.gif"/><Relationship Id="rId14" Type="http://schemas.openxmlformats.org/officeDocument/2006/relationships/image" Target="../media/image48.gif"/></Relationships>
</file>

<file path=ppt/slides/_rels/slide23.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notesSlide" Target="../notesSlides/notesSlide23.xml"/><Relationship Id="rId7" Type="http://schemas.openxmlformats.org/officeDocument/2006/relationships/image" Target="../media/image52.gif"/><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png"/><Relationship Id="rId9" Type="http://schemas.openxmlformats.org/officeDocument/2006/relationships/image" Target="../media/image54.gif"/></Relationships>
</file>

<file path=ppt/slides/_rels/slide24.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56.png"/><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image" Target="../media/image55.png"/><Relationship Id="rId2" Type="http://schemas.microsoft.com/office/2007/relationships/media" Target="../media/media1.mp4"/><Relationship Id="rId16" Type="http://schemas.openxmlformats.org/officeDocument/2006/relationships/image" Target="../media/image59.png"/><Relationship Id="rId1" Type="http://schemas.openxmlformats.org/officeDocument/2006/relationships/tags" Target="../tags/tag23.xml"/><Relationship Id="rId6" Type="http://schemas.microsoft.com/office/2007/relationships/media" Target="../media/media3.mp4"/><Relationship Id="rId11" Type="http://schemas.openxmlformats.org/officeDocument/2006/relationships/notesSlide" Target="../notesSlides/notesSlide24.xml"/><Relationship Id="rId5" Type="http://schemas.openxmlformats.org/officeDocument/2006/relationships/video" Target="../media/media2.mp4"/><Relationship Id="rId15" Type="http://schemas.openxmlformats.org/officeDocument/2006/relationships/image" Target="../media/image58.png"/><Relationship Id="rId10" Type="http://schemas.openxmlformats.org/officeDocument/2006/relationships/slideLayout" Target="../slideLayouts/slideLayout2.xml"/><Relationship Id="rId4" Type="http://schemas.microsoft.com/office/2007/relationships/media" Target="../media/media2.mp4"/><Relationship Id="rId9" Type="http://schemas.openxmlformats.org/officeDocument/2006/relationships/video" Target="../media/media4.mp4"/><Relationship Id="rId1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img4.imgtn.bdimg.com/it/u=1567808387,2544183011&amp;fm=21&amp;gp=0.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4" descr="http://img4.imgtn.bdimg.com/it/u=1567808387,2544183011&amp;fm=21&amp;gp=0.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6" descr="http://img4.imgtn.bdimg.com/it/u=1567808387,2544183011&amp;fm=21&amp;gp=0.jp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Title 42"/>
          <p:cNvSpPr txBox="1">
            <a:spLocks/>
          </p:cNvSpPr>
          <p:nvPr/>
        </p:nvSpPr>
        <p:spPr>
          <a:xfrm>
            <a:off x="119336" y="1124744"/>
            <a:ext cx="11856764" cy="151216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600" b="1" dirty="0"/>
              <a:t>LANGUAGE-FREE COMPOSITIONAL ACTION GENERATION</a:t>
            </a:r>
          </a:p>
          <a:p>
            <a:r>
              <a:rPr lang="en-US" altLang="zh-CN" sz="3600" b="1" dirty="0"/>
              <a:t>VIA DECOUPLING REFINEMENT</a:t>
            </a:r>
          </a:p>
        </p:txBody>
      </p:sp>
      <p:sp>
        <p:nvSpPr>
          <p:cNvPr id="7" name="Rectangle 24"/>
          <p:cNvSpPr>
            <a:spLocks noChangeArrowheads="1"/>
          </p:cNvSpPr>
          <p:nvPr/>
        </p:nvSpPr>
        <p:spPr bwMode="auto">
          <a:xfrm>
            <a:off x="1079166" y="2204864"/>
            <a:ext cx="9697354"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lnSpc>
                <a:spcPct val="140000"/>
              </a:lnSpc>
              <a:buClr>
                <a:schemeClr val="folHlink"/>
              </a:buClr>
              <a:buSzPct val="60000"/>
              <a:buFont typeface="Wingdings" pitchFamily="2" charset="2"/>
              <a:buNone/>
            </a:pPr>
            <a:endParaRPr lang="en-US" altLang="zh-CN" b="1" dirty="0">
              <a:latin typeface="Calibri" pitchFamily="34" charset="0"/>
              <a:ea typeface="宋体" charset="-122"/>
            </a:endParaRPr>
          </a:p>
          <a:p>
            <a:pPr algn="ctr" eaLnBrk="1" hangingPunct="1">
              <a:buClr>
                <a:schemeClr val="folHlink"/>
              </a:buClr>
              <a:buSzPct val="60000"/>
            </a:pPr>
            <a:r>
              <a:rPr lang="en-US" altLang="zh-CN" dirty="0">
                <a:latin typeface="Calibri" pitchFamily="34" charset="0"/>
                <a:ea typeface="宋体" charset="-122"/>
              </a:rPr>
              <a:t>Xiao Liu, </a:t>
            </a:r>
            <a:r>
              <a:rPr lang="en-US" altLang="zh-CN" dirty="0" err="1">
                <a:latin typeface="Calibri" pitchFamily="34" charset="0"/>
                <a:ea typeface="宋体" charset="-122"/>
              </a:rPr>
              <a:t>Guangyi</a:t>
            </a:r>
            <a:r>
              <a:rPr lang="en-US" altLang="zh-CN" dirty="0">
                <a:latin typeface="Calibri" pitchFamily="34" charset="0"/>
                <a:ea typeface="宋体" charset="-122"/>
              </a:rPr>
              <a:t> Chen, </a:t>
            </a:r>
            <a:r>
              <a:rPr lang="en-US" altLang="zh-CN" dirty="0" err="1">
                <a:latin typeface="Calibri" pitchFamily="34" charset="0"/>
                <a:ea typeface="宋体" charset="-122"/>
              </a:rPr>
              <a:t>Yansong</a:t>
            </a:r>
            <a:r>
              <a:rPr lang="en-US" altLang="zh-CN" dirty="0">
                <a:latin typeface="Calibri" pitchFamily="34" charset="0"/>
                <a:ea typeface="宋体" charset="-122"/>
              </a:rPr>
              <a:t> Tang, </a:t>
            </a:r>
            <a:r>
              <a:rPr lang="en-US" altLang="zh-CN" dirty="0" err="1">
                <a:latin typeface="Calibri" pitchFamily="34" charset="0"/>
                <a:ea typeface="宋体" charset="-122"/>
              </a:rPr>
              <a:t>Guangrun</a:t>
            </a:r>
            <a:r>
              <a:rPr lang="en-US" altLang="zh-CN" dirty="0">
                <a:latin typeface="Calibri" pitchFamily="34" charset="0"/>
                <a:ea typeface="宋体" charset="-122"/>
              </a:rPr>
              <a:t> Wang, Xiao-Ping Zhang, Ser-Nam Lim</a:t>
            </a:r>
            <a:endParaRPr lang="en-US" altLang="zh-CN" baseline="30000" dirty="0">
              <a:latin typeface="Calibri" pitchFamily="34" charset="0"/>
              <a:ea typeface="宋体" charset="-122"/>
            </a:endParaRPr>
          </a:p>
        </p:txBody>
      </p:sp>
      <p:pic>
        <p:nvPicPr>
          <p:cNvPr id="8" name="Picture 7" descr="A picture containing graphical user interface&#10;&#10;Description automatically generated">
            <a:extLst>
              <a:ext uri="{FF2B5EF4-FFF2-40B4-BE49-F238E27FC236}">
                <a16:creationId xmlns:a16="http://schemas.microsoft.com/office/drawing/2014/main" id="{CB3DAAA1-0C4E-DB89-FA2B-0E6CA8EB2973}"/>
              </a:ext>
            </a:extLst>
          </p:cNvPr>
          <p:cNvPicPr>
            <a:picLocks noChangeAspect="1"/>
          </p:cNvPicPr>
          <p:nvPr/>
        </p:nvPicPr>
        <p:blipFill rotWithShape="1">
          <a:blip r:embed="rId3">
            <a:extLst>
              <a:ext uri="{28A0092B-C50C-407E-A947-70E740481C1C}">
                <a14:useLocalDpi xmlns:a14="http://schemas.microsoft.com/office/drawing/2010/main" val="0"/>
              </a:ext>
            </a:extLst>
          </a:blip>
          <a:srcRect t="20250" b="25064"/>
          <a:stretch/>
        </p:blipFill>
        <p:spPr>
          <a:xfrm>
            <a:off x="5303912" y="3881139"/>
            <a:ext cx="1422400" cy="77785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05662D3B-55D9-6CBA-C5A3-668FD09C5E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911" b="24296"/>
          <a:stretch/>
        </p:blipFill>
        <p:spPr>
          <a:xfrm>
            <a:off x="1199456" y="3881139"/>
            <a:ext cx="2814800" cy="777600"/>
          </a:xfrm>
          <a:prstGeom prst="rect">
            <a:avLst/>
          </a:prstGeom>
        </p:spPr>
      </p:pic>
      <p:pic>
        <p:nvPicPr>
          <p:cNvPr id="2050" name="Picture 2">
            <a:extLst>
              <a:ext uri="{FF2B5EF4-FFF2-40B4-BE49-F238E27FC236}">
                <a16:creationId xmlns:a16="http://schemas.microsoft.com/office/drawing/2014/main" id="{A8097174-380E-DC65-114B-98DCDC7B7E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9545" y="3501008"/>
            <a:ext cx="246697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indhoven University of Technology Logo PNG vector in SVG ...">
            <a:extLst>
              <a:ext uri="{FF2B5EF4-FFF2-40B4-BE49-F238E27FC236}">
                <a16:creationId xmlns:a16="http://schemas.microsoft.com/office/drawing/2014/main" id="{44028839-6235-CCC7-6C2F-247C75CCB4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8730" y="4633045"/>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iversity of Central Florida Logo and symbol, meaning, history, PNG, brand">
            <a:extLst>
              <a:ext uri="{FF2B5EF4-FFF2-40B4-BE49-F238E27FC236}">
                <a16:creationId xmlns:a16="http://schemas.microsoft.com/office/drawing/2014/main" id="{413E9EC0-5835-0C54-9024-A20B939D5B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6121" y="4853558"/>
            <a:ext cx="2232248" cy="140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55932"/>
      </p:ext>
    </p:extLst>
  </p:cSld>
  <p:clrMapOvr>
    <a:masterClrMapping/>
  </p:clrMapOvr>
  <mc:AlternateContent xmlns:mc="http://schemas.openxmlformats.org/markup-compatibility/2006" xmlns:p14="http://schemas.microsoft.com/office/powerpoint/2010/main">
    <mc:Choice Requires="p14">
      <p:transition p14:dur="0" advTm="18233"/>
    </mc:Choice>
    <mc:Fallback xmlns="">
      <p:transition advTm="1823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10</a:t>
            </a:fld>
            <a:endParaRPr lang="zh-CN" altLang="en-US"/>
          </a:p>
        </p:txBody>
      </p:sp>
      <p:sp>
        <p:nvSpPr>
          <p:cNvPr id="6" name="Rectangle 2">
            <a:extLst>
              <a:ext uri="{FF2B5EF4-FFF2-40B4-BE49-F238E27FC236}">
                <a16:creationId xmlns:a16="http://schemas.microsoft.com/office/drawing/2014/main" id="{8F3E3B14-C3A1-00D3-F59B-1614F64DCD2C}"/>
              </a:ext>
            </a:extLst>
          </p:cNvPr>
          <p:cNvSpPr txBox="1">
            <a:spLocks noChangeArrowheads="1"/>
          </p:cNvSpPr>
          <p:nvPr/>
        </p:nvSpPr>
        <p:spPr>
          <a:xfrm>
            <a:off x="2567608" y="294928"/>
            <a:ext cx="6552728"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Framework - Action Coupling</a:t>
            </a:r>
          </a:p>
        </p:txBody>
      </p:sp>
      <p:sp>
        <p:nvSpPr>
          <p:cNvPr id="7" name="文本框 3">
            <a:extLst>
              <a:ext uri="{FF2B5EF4-FFF2-40B4-BE49-F238E27FC236}">
                <a16:creationId xmlns:a16="http://schemas.microsoft.com/office/drawing/2014/main" id="{D67EBF0E-B3BC-CAF5-B3EC-03FB71885C51}"/>
              </a:ext>
            </a:extLst>
          </p:cNvPr>
          <p:cNvSpPr txBox="1"/>
          <p:nvPr/>
        </p:nvSpPr>
        <p:spPr>
          <a:xfrm>
            <a:off x="479376" y="1196752"/>
            <a:ext cx="10657184" cy="3062377"/>
          </a:xfrm>
          <a:prstGeom prst="rect">
            <a:avLst/>
          </a:prstGeom>
          <a:noFill/>
        </p:spPr>
        <p:txBody>
          <a:bodyPr wrap="square" rtlCol="0">
            <a:spAutoFit/>
          </a:bodyPr>
          <a:lstStyle/>
          <a:p>
            <a:pPr>
              <a:spcAft>
                <a:spcPts val="600"/>
              </a:spcAft>
            </a:pPr>
            <a:r>
              <a:rPr lang="en-GB" altLang="zh-CN" sz="2400" dirty="0">
                <a:latin typeface="Times New Roman" panose="02020603050405020304" pitchFamily="18" charset="0"/>
                <a:cs typeface="Times New Roman" panose="02020603050405020304" pitchFamily="18" charset="0"/>
              </a:rPr>
              <a:t>Insights of Action Coupling</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A single body part is </a:t>
            </a:r>
            <a:r>
              <a:rPr lang="en-GB" altLang="zh-CN" sz="2400" b="1" dirty="0">
                <a:latin typeface="Times New Roman" panose="02020603050405020304" pitchFamily="18" charset="0"/>
                <a:cs typeface="Times New Roman" panose="02020603050405020304" pitchFamily="18" charset="0"/>
              </a:rPr>
              <a:t>not able to execute two distinct actions simultaneously</a:t>
            </a:r>
            <a:r>
              <a:rPr lang="en-GB" altLang="zh-CN" sz="2400" dirty="0">
                <a:latin typeface="Times New Roman" panose="02020603050405020304" pitchFamily="18" charset="0"/>
                <a:cs typeface="Times New Roman" panose="02020603050405020304" pitchFamily="18" charset="0"/>
              </a:rPr>
              <a:t>.</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Body part with the </a:t>
            </a:r>
            <a:r>
              <a:rPr lang="en-GB" altLang="zh-CN" sz="2400" b="1" dirty="0">
                <a:latin typeface="Times New Roman" panose="02020603050405020304" pitchFamily="18" charset="0"/>
                <a:cs typeface="Times New Roman" panose="02020603050405020304" pitchFamily="18" charset="0"/>
              </a:rPr>
              <a:t>highest motion energy </a:t>
            </a:r>
            <a:r>
              <a:rPr lang="en-GB" altLang="zh-CN" sz="2400" dirty="0">
                <a:latin typeface="Times New Roman" panose="02020603050405020304" pitchFamily="18" charset="0"/>
                <a:cs typeface="Times New Roman" panose="02020603050405020304" pitchFamily="18" charset="0"/>
              </a:rPr>
              <a:t>is crucial for an action, e.g., the “leg” in the action “walking”.</a:t>
            </a:r>
          </a:p>
          <a:p>
            <a:pPr>
              <a:spcAft>
                <a:spcPts val="600"/>
              </a:spcAft>
            </a:pPr>
            <a:endParaRPr lang="en-GB" altLang="zh-CN"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54056222"/>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11</a:t>
            </a:fld>
            <a:endParaRPr lang="zh-CN" altLang="en-US"/>
          </a:p>
        </p:txBody>
      </p:sp>
      <p:sp>
        <p:nvSpPr>
          <p:cNvPr id="6" name="Rectangle 2">
            <a:extLst>
              <a:ext uri="{FF2B5EF4-FFF2-40B4-BE49-F238E27FC236}">
                <a16:creationId xmlns:a16="http://schemas.microsoft.com/office/drawing/2014/main" id="{8F3E3B14-C3A1-00D3-F59B-1614F64DCD2C}"/>
              </a:ext>
            </a:extLst>
          </p:cNvPr>
          <p:cNvSpPr txBox="1">
            <a:spLocks noChangeArrowheads="1"/>
          </p:cNvSpPr>
          <p:nvPr/>
        </p:nvSpPr>
        <p:spPr>
          <a:xfrm>
            <a:off x="2567608" y="294928"/>
            <a:ext cx="6552728"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Framework - Action Coupling</a:t>
            </a:r>
          </a:p>
        </p:txBody>
      </p:sp>
      <p:sp>
        <p:nvSpPr>
          <p:cNvPr id="7" name="文本框 3">
            <a:extLst>
              <a:ext uri="{FF2B5EF4-FFF2-40B4-BE49-F238E27FC236}">
                <a16:creationId xmlns:a16="http://schemas.microsoft.com/office/drawing/2014/main" id="{D67EBF0E-B3BC-CAF5-B3EC-03FB71885C51}"/>
              </a:ext>
            </a:extLst>
          </p:cNvPr>
          <p:cNvSpPr txBox="1"/>
          <p:nvPr/>
        </p:nvSpPr>
        <p:spPr>
          <a:xfrm>
            <a:off x="479376" y="1220836"/>
            <a:ext cx="11377264" cy="1800493"/>
          </a:xfrm>
          <a:prstGeom prst="rect">
            <a:avLst/>
          </a:prstGeom>
          <a:noFill/>
        </p:spPr>
        <p:txBody>
          <a:bodyPr wrap="square" rtlCol="0">
            <a:spAutoFit/>
          </a:bodyPr>
          <a:lstStyle/>
          <a:p>
            <a:pPr>
              <a:spcAft>
                <a:spcPts val="600"/>
              </a:spcAft>
            </a:pPr>
            <a:r>
              <a:rPr lang="en-GB" altLang="zh-CN" sz="2400" dirty="0">
                <a:latin typeface="Times New Roman" panose="02020603050405020304" pitchFamily="18" charset="0"/>
                <a:cs typeface="Times New Roman" panose="02020603050405020304" pitchFamily="18" charset="0"/>
              </a:rPr>
              <a:t>Energy-based attention masks</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Compute the </a:t>
            </a:r>
            <a:r>
              <a:rPr lang="en-GB" altLang="zh-CN" sz="2400" b="1" dirty="0">
                <a:latin typeface="Times New Roman" panose="02020603050405020304" pitchFamily="18" charset="0"/>
                <a:cs typeface="Times New Roman" panose="02020603050405020304" pitchFamily="18" charset="0"/>
              </a:rPr>
              <a:t>motion energy of each body part </a:t>
            </a:r>
            <a:r>
              <a:rPr lang="en-GB" altLang="zh-CN" sz="2400" dirty="0">
                <a:latin typeface="Times New Roman" panose="02020603050405020304" pitchFamily="18" charset="0"/>
                <a:cs typeface="Times New Roman" panose="02020603050405020304" pitchFamily="18" charset="0"/>
              </a:rPr>
              <a:t>with an energy model:</a:t>
            </a:r>
          </a:p>
          <a:p>
            <a:pPr>
              <a:spcAft>
                <a:spcPts val="600"/>
              </a:spcAft>
            </a:pPr>
            <a:endParaRPr lang="en-GB" altLang="zh-CN"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6B2AECC-CBF6-0DFC-FE67-6FFA3F8D0150}"/>
              </a:ext>
            </a:extLst>
          </p:cNvPr>
          <p:cNvPicPr>
            <a:picLocks noChangeAspect="1"/>
          </p:cNvPicPr>
          <p:nvPr/>
        </p:nvPicPr>
        <p:blipFill rotWithShape="1">
          <a:blip r:embed="rId4"/>
          <a:srcRect l="3984" t="3065"/>
          <a:stretch/>
        </p:blipFill>
        <p:spPr>
          <a:xfrm>
            <a:off x="1196009" y="2529907"/>
            <a:ext cx="5764087" cy="1150702"/>
          </a:xfrm>
          <a:prstGeom prst="rect">
            <a:avLst/>
          </a:prstGeom>
        </p:spPr>
      </p:pic>
      <p:pic>
        <p:nvPicPr>
          <p:cNvPr id="15" name="Picture 14">
            <a:extLst>
              <a:ext uri="{FF2B5EF4-FFF2-40B4-BE49-F238E27FC236}">
                <a16:creationId xmlns:a16="http://schemas.microsoft.com/office/drawing/2014/main" id="{F6A48737-23D2-7C7F-7B23-19CA445F68F5}"/>
              </a:ext>
            </a:extLst>
          </p:cNvPr>
          <p:cNvPicPr>
            <a:picLocks noChangeAspect="1"/>
          </p:cNvPicPr>
          <p:nvPr/>
        </p:nvPicPr>
        <p:blipFill rotWithShape="1">
          <a:blip r:embed="rId5"/>
          <a:srcRect r="44199" b="-65821"/>
          <a:stretch/>
        </p:blipFill>
        <p:spPr>
          <a:xfrm>
            <a:off x="7392144" y="2861122"/>
            <a:ext cx="3979655" cy="639886"/>
          </a:xfrm>
          <a:prstGeom prst="rect">
            <a:avLst/>
          </a:prstGeom>
        </p:spPr>
      </p:pic>
      <p:grpSp>
        <p:nvGrpSpPr>
          <p:cNvPr id="20" name="Group 19">
            <a:extLst>
              <a:ext uri="{FF2B5EF4-FFF2-40B4-BE49-F238E27FC236}">
                <a16:creationId xmlns:a16="http://schemas.microsoft.com/office/drawing/2014/main" id="{720F404E-D174-7CF5-EF8A-0EF11A46FACE}"/>
              </a:ext>
            </a:extLst>
          </p:cNvPr>
          <p:cNvGrpSpPr/>
          <p:nvPr/>
        </p:nvGrpSpPr>
        <p:grpSpPr>
          <a:xfrm>
            <a:off x="506225" y="3865573"/>
            <a:ext cx="11377264" cy="2836322"/>
            <a:chOff x="506225" y="3865573"/>
            <a:chExt cx="11377264" cy="2836322"/>
          </a:xfrm>
        </p:grpSpPr>
        <p:pic>
          <p:nvPicPr>
            <p:cNvPr id="9" name="Picture 8">
              <a:extLst>
                <a:ext uri="{FF2B5EF4-FFF2-40B4-BE49-F238E27FC236}">
                  <a16:creationId xmlns:a16="http://schemas.microsoft.com/office/drawing/2014/main" id="{3C6AAF2B-3D3F-D12F-E69B-31F77522D32F}"/>
                </a:ext>
              </a:extLst>
            </p:cNvPr>
            <p:cNvPicPr>
              <a:picLocks noChangeAspect="1"/>
            </p:cNvPicPr>
            <p:nvPr/>
          </p:nvPicPr>
          <p:blipFill>
            <a:blip r:embed="rId6"/>
            <a:stretch>
              <a:fillRect/>
            </a:stretch>
          </p:blipFill>
          <p:spPr>
            <a:xfrm>
              <a:off x="2711624" y="4511676"/>
              <a:ext cx="5698962" cy="890124"/>
            </a:xfrm>
            <a:prstGeom prst="rect">
              <a:avLst/>
            </a:prstGeom>
          </p:spPr>
        </p:pic>
        <p:grpSp>
          <p:nvGrpSpPr>
            <p:cNvPr id="18" name="Group 17">
              <a:extLst>
                <a:ext uri="{FF2B5EF4-FFF2-40B4-BE49-F238E27FC236}">
                  <a16:creationId xmlns:a16="http://schemas.microsoft.com/office/drawing/2014/main" id="{6D671703-6F8D-012C-DEF6-5F65BD897EB8}"/>
                </a:ext>
              </a:extLst>
            </p:cNvPr>
            <p:cNvGrpSpPr/>
            <p:nvPr/>
          </p:nvGrpSpPr>
          <p:grpSpPr>
            <a:xfrm>
              <a:off x="3454401" y="6010806"/>
              <a:ext cx="3668934" cy="691089"/>
              <a:chOff x="1851002" y="5489628"/>
              <a:chExt cx="4393136" cy="769436"/>
            </a:xfrm>
          </p:grpSpPr>
          <p:pic>
            <p:nvPicPr>
              <p:cNvPr id="11" name="Picture 10">
                <a:extLst>
                  <a:ext uri="{FF2B5EF4-FFF2-40B4-BE49-F238E27FC236}">
                    <a16:creationId xmlns:a16="http://schemas.microsoft.com/office/drawing/2014/main" id="{47EF82C3-BAAE-8374-5275-81E444A8C3D0}"/>
                  </a:ext>
                </a:extLst>
              </p:cNvPr>
              <p:cNvPicPr>
                <a:picLocks noChangeAspect="1"/>
              </p:cNvPicPr>
              <p:nvPr/>
            </p:nvPicPr>
            <p:blipFill>
              <a:blip r:embed="rId7"/>
              <a:stretch>
                <a:fillRect/>
              </a:stretch>
            </p:blipFill>
            <p:spPr>
              <a:xfrm>
                <a:off x="1851002" y="5489628"/>
                <a:ext cx="2399544" cy="747684"/>
              </a:xfrm>
              <a:prstGeom prst="rect">
                <a:avLst/>
              </a:prstGeom>
            </p:spPr>
          </p:pic>
          <p:pic>
            <p:nvPicPr>
              <p:cNvPr id="13" name="Picture 12">
                <a:extLst>
                  <a:ext uri="{FF2B5EF4-FFF2-40B4-BE49-F238E27FC236}">
                    <a16:creationId xmlns:a16="http://schemas.microsoft.com/office/drawing/2014/main" id="{12F1CDD5-C97F-2DE2-FBE6-C60909F71D57}"/>
                  </a:ext>
                </a:extLst>
              </p:cNvPr>
              <p:cNvPicPr>
                <a:picLocks noChangeAspect="1"/>
              </p:cNvPicPr>
              <p:nvPr/>
            </p:nvPicPr>
            <p:blipFill>
              <a:blip r:embed="rId8"/>
              <a:stretch>
                <a:fillRect/>
              </a:stretch>
            </p:blipFill>
            <p:spPr>
              <a:xfrm>
                <a:off x="4151784" y="5661248"/>
                <a:ext cx="2092354" cy="597816"/>
              </a:xfrm>
              <a:prstGeom prst="rect">
                <a:avLst/>
              </a:prstGeom>
            </p:spPr>
          </p:pic>
        </p:grpSp>
        <p:sp>
          <p:nvSpPr>
            <p:cNvPr id="19" name="文本框 3">
              <a:extLst>
                <a:ext uri="{FF2B5EF4-FFF2-40B4-BE49-F238E27FC236}">
                  <a16:creationId xmlns:a16="http://schemas.microsoft.com/office/drawing/2014/main" id="{17037E6E-42E4-F1F9-177A-1C55BCB300BE}"/>
                </a:ext>
              </a:extLst>
            </p:cNvPr>
            <p:cNvSpPr txBox="1"/>
            <p:nvPr/>
          </p:nvSpPr>
          <p:spPr>
            <a:xfrm>
              <a:off x="506225" y="3865573"/>
              <a:ext cx="11377264" cy="2616101"/>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altLang="zh-CN" sz="2400" b="1" dirty="0">
                  <a:latin typeface="Times New Roman" panose="02020603050405020304" pitchFamily="18" charset="0"/>
                  <a:cs typeface="Times New Roman" panose="02020603050405020304" pitchFamily="18" charset="0"/>
                </a:rPr>
                <a:t>Define the attention value as the energy value </a:t>
              </a:r>
              <a:r>
                <a:rPr lang="en-GB" altLang="zh-CN" sz="2400" dirty="0">
                  <a:latin typeface="Times New Roman" panose="02020603050405020304" pitchFamily="18" charset="0"/>
                  <a:cs typeface="Times New Roman" panose="02020603050405020304" pitchFamily="18" charset="0"/>
                </a:rPr>
                <a:t>and couple two sub-actions with the obtained attention mask:</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Action labels are coupled with the identity function:</a:t>
              </a:r>
            </a:p>
            <a:p>
              <a:pPr>
                <a:spcAft>
                  <a:spcPts val="600"/>
                </a:spcAft>
              </a:pPr>
              <a:endParaRPr lang="en-GB" altLang="zh-CN" sz="2400"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584085588"/>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mc:AlternateContent xmlns:mc="http://schemas.openxmlformats.org/markup-compatibility/2006" xmlns:a14="http://schemas.microsoft.com/office/drawing/2010/main">
        <mc:Choice Requires="a14">
          <p:sp>
            <p:nvSpPr>
              <p:cNvPr id="6" name="文本框 3">
                <a:extLst>
                  <a:ext uri="{FF2B5EF4-FFF2-40B4-BE49-F238E27FC236}">
                    <a16:creationId xmlns:a16="http://schemas.microsoft.com/office/drawing/2014/main" id="{92CC07DD-0783-8352-D9B9-97086BC58B17}"/>
                  </a:ext>
                </a:extLst>
              </p:cNvPr>
              <p:cNvSpPr txBox="1"/>
              <p:nvPr/>
            </p:nvSpPr>
            <p:spPr>
              <a:xfrm>
                <a:off x="479375" y="1340768"/>
                <a:ext cx="11233248" cy="3416320"/>
              </a:xfrm>
              <a:prstGeom prst="rect">
                <a:avLst/>
              </a:prstGeom>
              <a:noFill/>
            </p:spPr>
            <p:txBody>
              <a:bodyPr wrap="square" rtlCol="0">
                <a:spAutoFit/>
              </a:bodyPr>
              <a:lstStyle/>
              <a:p>
                <a:pPr marL="285750" indent="-285750">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Given the pseudo compositional training data </a:t>
                </a:r>
                <a14:m>
                  <m:oMath xmlns:m="http://schemas.openxmlformats.org/officeDocument/2006/math">
                    <m:acc>
                      <m:accPr>
                        <m:chr m:val="̃"/>
                        <m:ctrlPr>
                          <a:rPr lang="en-GB" altLang="zh-CN" sz="2400" i="1" smtClean="0">
                            <a:latin typeface="Cambria Math" panose="02040503050406030204" pitchFamily="18" charset="0"/>
                          </a:rPr>
                        </m:ctrlPr>
                      </m:accPr>
                      <m:e>
                        <m:r>
                          <a:rPr lang="en-GB" altLang="zh-CN" sz="2400" b="0" i="1" smtClean="0">
                            <a:latin typeface="Cambria Math" panose="02040503050406030204" pitchFamily="18" charset="0"/>
                          </a:rPr>
                          <m:t>𝑦</m:t>
                        </m:r>
                      </m:e>
                    </m:acc>
                  </m:oMath>
                </a14:m>
                <a:r>
                  <a:rPr lang="en-GB" altLang="zh-CN" sz="2400" dirty="0">
                    <a:latin typeface="Times New Roman" panose="02020603050405020304" pitchFamily="18" charset="0"/>
                    <a:cs typeface="Times New Roman" panose="02020603050405020304" pitchFamily="18" charset="0"/>
                  </a:rPr>
                  <a:t> and </a:t>
                </a:r>
                <a14:m>
                  <m:oMath xmlns:m="http://schemas.openxmlformats.org/officeDocument/2006/math">
                    <m:acc>
                      <m:accPr>
                        <m:chr m:val="̃"/>
                        <m:ctrlPr>
                          <a:rPr lang="en-GB" altLang="zh-CN" sz="2400" i="1">
                            <a:latin typeface="Cambria Math" panose="02040503050406030204" pitchFamily="18" charset="0"/>
                          </a:rPr>
                        </m:ctrlPr>
                      </m:accPr>
                      <m:e>
                        <m:r>
                          <a:rPr lang="en-GB" altLang="zh-CN" sz="2400" b="0" i="1" smtClean="0">
                            <a:latin typeface="Cambria Math" panose="02040503050406030204" pitchFamily="18" charset="0"/>
                          </a:rPr>
                          <m:t>𝑥</m:t>
                        </m:r>
                      </m:e>
                    </m:acc>
                  </m:oMath>
                </a14:m>
                <a:r>
                  <a:rPr lang="en-GB" altLang="zh-CN" sz="2400" dirty="0">
                    <a:latin typeface="Times New Roman" panose="02020603050405020304" pitchFamily="18" charset="0"/>
                    <a:cs typeface="Times New Roman" panose="02020603050405020304" pitchFamily="18" charset="0"/>
                  </a:rPr>
                  <a:t> , the generative process is represented as:</a:t>
                </a:r>
              </a:p>
              <a:p>
                <a:pPr marL="285750" indent="-285750">
                  <a:buFont typeface="Wingdings" panose="05000000000000000000" pitchFamily="2" charset="2"/>
                  <a:buChar char="Ø"/>
                </a:pPr>
                <a:endParaRPr lang="en-GB" altLang="zh-CN"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GB" altLang="zh-CN"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GB" altLang="zh-CN"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GB" altLang="zh-CN" sz="2400" dirty="0">
                  <a:latin typeface="Times New Roman" panose="02020603050405020304" pitchFamily="18" charset="0"/>
                  <a:cs typeface="Times New Roman" panose="02020603050405020304" pitchFamily="18" charset="0"/>
                </a:endParaRPr>
              </a:p>
              <a:p>
                <a:endParaRPr lang="en-GB" altLang="zh-CN"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The generative process can be learned with a Conditional VAE (CVAE).</a:t>
                </a:r>
              </a:p>
              <a:p>
                <a:pPr marL="285750" indent="-285750">
                  <a:buFont typeface="Wingdings" panose="05000000000000000000" pitchFamily="2" charset="2"/>
                  <a:buChar char="Ø"/>
                </a:pPr>
                <a:endParaRPr lang="en-US" altLang="zh-CN" sz="2400" dirty="0"/>
              </a:p>
            </p:txBody>
          </p:sp>
        </mc:Choice>
        <mc:Fallback xmlns="">
          <p:sp>
            <p:nvSpPr>
              <p:cNvPr id="6" name="文本框 3">
                <a:extLst>
                  <a:ext uri="{FF2B5EF4-FFF2-40B4-BE49-F238E27FC236}">
                    <a16:creationId xmlns:a16="http://schemas.microsoft.com/office/drawing/2014/main" id="{92CC07DD-0783-8352-D9B9-97086BC58B17}"/>
                  </a:ext>
                </a:extLst>
              </p:cNvPr>
              <p:cNvSpPr txBox="1">
                <a:spLocks noRot="1" noChangeAspect="1" noMove="1" noResize="1" noEditPoints="1" noAdjustHandles="1" noChangeArrowheads="1" noChangeShapeType="1" noTextEdit="1"/>
              </p:cNvSpPr>
              <p:nvPr/>
            </p:nvSpPr>
            <p:spPr>
              <a:xfrm>
                <a:off x="479375" y="1340768"/>
                <a:ext cx="11233248" cy="3416320"/>
              </a:xfrm>
              <a:prstGeom prst="rect">
                <a:avLst/>
              </a:prstGeom>
              <a:blipFill>
                <a:blip r:embed="rId4"/>
                <a:stretch>
                  <a:fillRect l="-760" t="-1429"/>
                </a:stretch>
              </a:blipFill>
            </p:spPr>
            <p:txBody>
              <a:bodyPr/>
              <a:lstStyle/>
              <a:p>
                <a:r>
                  <a:rPr lang="en-GB">
                    <a:noFill/>
                  </a:rPr>
                  <a:t> </a:t>
                </a:r>
              </a:p>
            </p:txBody>
          </p:sp>
        </mc:Fallback>
      </mc:AlternateContent>
      <p:sp>
        <p:nvSpPr>
          <p:cNvPr id="4" name="Rectangle 2">
            <a:extLst>
              <a:ext uri="{FF2B5EF4-FFF2-40B4-BE49-F238E27FC236}">
                <a16:creationId xmlns:a16="http://schemas.microsoft.com/office/drawing/2014/main" id="{03E3C522-CD7F-DB14-78E6-57EE1CDE9428}"/>
              </a:ext>
            </a:extLst>
          </p:cNvPr>
          <p:cNvSpPr txBox="1">
            <a:spLocks noChangeArrowheads="1"/>
          </p:cNvSpPr>
          <p:nvPr/>
        </p:nvSpPr>
        <p:spPr>
          <a:xfrm>
            <a:off x="1775520" y="294928"/>
            <a:ext cx="7992887"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Framework - Conditional Action Generation</a:t>
            </a:r>
          </a:p>
        </p:txBody>
      </p:sp>
      <p:pic>
        <p:nvPicPr>
          <p:cNvPr id="7" name="Picture 6">
            <a:extLst>
              <a:ext uri="{FF2B5EF4-FFF2-40B4-BE49-F238E27FC236}">
                <a16:creationId xmlns:a16="http://schemas.microsoft.com/office/drawing/2014/main" id="{4D54983A-B2B2-2605-13EE-14F0BA47CBF4}"/>
              </a:ext>
            </a:extLst>
          </p:cNvPr>
          <p:cNvPicPr>
            <a:picLocks noChangeAspect="1"/>
          </p:cNvPicPr>
          <p:nvPr/>
        </p:nvPicPr>
        <p:blipFill>
          <a:blip r:embed="rId5"/>
          <a:stretch>
            <a:fillRect/>
          </a:stretch>
        </p:blipFill>
        <p:spPr>
          <a:xfrm>
            <a:off x="2782153" y="2397081"/>
            <a:ext cx="5979620" cy="1008112"/>
          </a:xfrm>
          <a:prstGeom prst="rect">
            <a:avLst/>
          </a:prstGeom>
        </p:spPr>
      </p:pic>
    </p:spTree>
    <p:custDataLst>
      <p:tags r:id="rId1"/>
    </p:custDataLst>
    <p:extLst>
      <p:ext uri="{BB962C8B-B14F-4D97-AF65-F5344CB8AC3E}">
        <p14:creationId xmlns:p14="http://schemas.microsoft.com/office/powerpoint/2010/main" val="347523345"/>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13</a:t>
            </a:fld>
            <a:endParaRPr lang="zh-CN" altLang="en-US"/>
          </a:p>
        </p:txBody>
      </p:sp>
      <p:sp>
        <p:nvSpPr>
          <p:cNvPr id="6" name="文本框 3">
            <a:extLst>
              <a:ext uri="{FF2B5EF4-FFF2-40B4-BE49-F238E27FC236}">
                <a16:creationId xmlns:a16="http://schemas.microsoft.com/office/drawing/2014/main" id="{92CC07DD-0783-8352-D9B9-97086BC58B17}"/>
              </a:ext>
            </a:extLst>
          </p:cNvPr>
          <p:cNvSpPr txBox="1"/>
          <p:nvPr/>
        </p:nvSpPr>
        <p:spPr>
          <a:xfrm>
            <a:off x="360039" y="1239143"/>
            <a:ext cx="11712625" cy="461665"/>
          </a:xfrm>
          <a:prstGeom prst="rect">
            <a:avLst/>
          </a:prstGeom>
          <a:noFill/>
        </p:spPr>
        <p:txBody>
          <a:bodyPr wrap="square" rtlCol="0">
            <a:spAutoFit/>
          </a:bodyPr>
          <a:lstStyle/>
          <a:p>
            <a:r>
              <a:rPr lang="en-GB" sz="2400" b="0" i="0" dirty="0">
                <a:effectLst/>
                <a:latin typeface="Times New Roman" panose="02020603050405020304" pitchFamily="18" charset="0"/>
                <a:cs typeface="Times New Roman" panose="02020603050405020304" pitchFamily="18" charset="0"/>
              </a:rPr>
              <a:t>Decoupling Refinement serves as a constraint to enhance the quality of the generated actions.</a:t>
            </a:r>
            <a:endParaRPr lang="en-GB" sz="2400" dirty="0">
              <a:latin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1B02C9F7-AE0B-1075-B78E-3B4B364DFF46}"/>
              </a:ext>
            </a:extLst>
          </p:cNvPr>
          <p:cNvSpPr txBox="1">
            <a:spLocks noChangeArrowheads="1"/>
          </p:cNvSpPr>
          <p:nvPr/>
        </p:nvSpPr>
        <p:spPr>
          <a:xfrm>
            <a:off x="1775520" y="294928"/>
            <a:ext cx="7992887"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Framework - Decoupling Refinement</a:t>
            </a:r>
          </a:p>
          <a:p>
            <a:endParaRPr lang="en-US" altLang="zh-CN" sz="3200" b="1" dirty="0"/>
          </a:p>
        </p:txBody>
      </p:sp>
      <p:grpSp>
        <p:nvGrpSpPr>
          <p:cNvPr id="10" name="Group 9">
            <a:extLst>
              <a:ext uri="{FF2B5EF4-FFF2-40B4-BE49-F238E27FC236}">
                <a16:creationId xmlns:a16="http://schemas.microsoft.com/office/drawing/2014/main" id="{E107E3A3-CEB6-01EA-3CCF-49D1498B1538}"/>
              </a:ext>
            </a:extLst>
          </p:cNvPr>
          <p:cNvGrpSpPr/>
          <p:nvPr/>
        </p:nvGrpSpPr>
        <p:grpSpPr>
          <a:xfrm>
            <a:off x="983432" y="2204864"/>
            <a:ext cx="9724245" cy="3125961"/>
            <a:chOff x="551384" y="3501008"/>
            <a:chExt cx="8932156" cy="2834755"/>
          </a:xfrm>
        </p:grpSpPr>
        <p:pic>
          <p:nvPicPr>
            <p:cNvPr id="11" name="Picture 10">
              <a:extLst>
                <a:ext uri="{FF2B5EF4-FFF2-40B4-BE49-F238E27FC236}">
                  <a16:creationId xmlns:a16="http://schemas.microsoft.com/office/drawing/2014/main" id="{8DBBC178-F10E-95DB-C2C9-53C2C3AB8A38}"/>
                </a:ext>
              </a:extLst>
            </p:cNvPr>
            <p:cNvPicPr>
              <a:picLocks noChangeAspect="1"/>
            </p:cNvPicPr>
            <p:nvPr/>
          </p:nvPicPr>
          <p:blipFill rotWithShape="1">
            <a:blip r:embed="rId4"/>
            <a:srcRect l="5529" r="62235"/>
            <a:stretch/>
          </p:blipFill>
          <p:spPr>
            <a:xfrm>
              <a:off x="551384" y="4221088"/>
              <a:ext cx="1262704" cy="1394871"/>
            </a:xfrm>
            <a:prstGeom prst="rect">
              <a:avLst/>
            </a:prstGeom>
          </p:spPr>
        </p:pic>
        <p:pic>
          <p:nvPicPr>
            <p:cNvPr id="12" name="Picture 11">
              <a:extLst>
                <a:ext uri="{FF2B5EF4-FFF2-40B4-BE49-F238E27FC236}">
                  <a16:creationId xmlns:a16="http://schemas.microsoft.com/office/drawing/2014/main" id="{E0FB8464-790D-0368-B333-C646E9E8D7BE}"/>
                </a:ext>
              </a:extLst>
            </p:cNvPr>
            <p:cNvPicPr>
              <a:picLocks noChangeAspect="1"/>
            </p:cNvPicPr>
            <p:nvPr/>
          </p:nvPicPr>
          <p:blipFill rotWithShape="1">
            <a:blip r:embed="rId5"/>
            <a:srcRect l="2791" t="10745" r="56115"/>
            <a:stretch/>
          </p:blipFill>
          <p:spPr>
            <a:xfrm>
              <a:off x="2863361" y="4221088"/>
              <a:ext cx="1615197" cy="1454600"/>
            </a:xfrm>
            <a:prstGeom prst="rect">
              <a:avLst/>
            </a:prstGeom>
          </p:spPr>
        </p:pic>
        <p:pic>
          <p:nvPicPr>
            <p:cNvPr id="13" name="Picture 12">
              <a:extLst>
                <a:ext uri="{FF2B5EF4-FFF2-40B4-BE49-F238E27FC236}">
                  <a16:creationId xmlns:a16="http://schemas.microsoft.com/office/drawing/2014/main" id="{3F65957F-A781-03CD-108D-6DA1EDE4C3BE}"/>
                </a:ext>
              </a:extLst>
            </p:cNvPr>
            <p:cNvPicPr>
              <a:picLocks noChangeAspect="1"/>
            </p:cNvPicPr>
            <p:nvPr/>
          </p:nvPicPr>
          <p:blipFill rotWithShape="1">
            <a:blip r:embed="rId6"/>
            <a:srcRect l="3753" t="3380" r="53143"/>
            <a:stretch/>
          </p:blipFill>
          <p:spPr>
            <a:xfrm>
              <a:off x="5488915" y="3540933"/>
              <a:ext cx="1615197" cy="2755179"/>
            </a:xfrm>
            <a:prstGeom prst="rect">
              <a:avLst/>
            </a:prstGeom>
          </p:spPr>
        </p:pic>
        <p:pic>
          <p:nvPicPr>
            <p:cNvPr id="14" name="Picture 13">
              <a:extLst>
                <a:ext uri="{FF2B5EF4-FFF2-40B4-BE49-F238E27FC236}">
                  <a16:creationId xmlns:a16="http://schemas.microsoft.com/office/drawing/2014/main" id="{77AE7ED9-DB23-271E-8E94-69F76CC3BF3D}"/>
                </a:ext>
              </a:extLst>
            </p:cNvPr>
            <p:cNvPicPr>
              <a:picLocks noChangeAspect="1"/>
            </p:cNvPicPr>
            <p:nvPr/>
          </p:nvPicPr>
          <p:blipFill rotWithShape="1">
            <a:blip r:embed="rId7"/>
            <a:srcRect l="5190" t="3251" r="57278"/>
            <a:stretch/>
          </p:blipFill>
          <p:spPr>
            <a:xfrm>
              <a:off x="8040216" y="3501008"/>
              <a:ext cx="1443324" cy="2834755"/>
            </a:xfrm>
            <a:prstGeom prst="rect">
              <a:avLst/>
            </a:prstGeom>
          </p:spPr>
        </p:pic>
        <p:sp>
          <p:nvSpPr>
            <p:cNvPr id="15" name="箭头: 下 39">
              <a:extLst>
                <a:ext uri="{FF2B5EF4-FFF2-40B4-BE49-F238E27FC236}">
                  <a16:creationId xmlns:a16="http://schemas.microsoft.com/office/drawing/2014/main" id="{FC940DAB-6B75-8733-2851-0A4557292394}"/>
                </a:ext>
              </a:extLst>
            </p:cNvPr>
            <p:cNvSpPr/>
            <p:nvPr/>
          </p:nvSpPr>
          <p:spPr>
            <a:xfrm rot="16200000">
              <a:off x="2224498" y="4431188"/>
              <a:ext cx="327501" cy="950226"/>
            </a:xfrm>
            <a:prstGeom prst="downArrow">
              <a:avLst/>
            </a:prstGeom>
            <a:solidFill>
              <a:srgbClr val="7BC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40DA3D65-684B-9B9F-8C38-A704A8EF8E37}"/>
                </a:ext>
              </a:extLst>
            </p:cNvPr>
            <p:cNvSpPr txBox="1"/>
            <p:nvPr/>
          </p:nvSpPr>
          <p:spPr>
            <a:xfrm>
              <a:off x="1775520" y="5108194"/>
              <a:ext cx="1262704"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 Rendering</a:t>
              </a:r>
            </a:p>
          </p:txBody>
        </p:sp>
        <p:sp>
          <p:nvSpPr>
            <p:cNvPr id="17" name="箭头: 下 39">
              <a:extLst>
                <a:ext uri="{FF2B5EF4-FFF2-40B4-BE49-F238E27FC236}">
                  <a16:creationId xmlns:a16="http://schemas.microsoft.com/office/drawing/2014/main" id="{D7C9D650-D80B-D7AF-AF62-AD86D5E24FE9}"/>
                </a:ext>
              </a:extLst>
            </p:cNvPr>
            <p:cNvSpPr/>
            <p:nvPr/>
          </p:nvSpPr>
          <p:spPr>
            <a:xfrm rot="14400000">
              <a:off x="4771346" y="3997503"/>
              <a:ext cx="360039" cy="807207"/>
            </a:xfrm>
            <a:prstGeom prst="downArrow">
              <a:avLst/>
            </a:prstGeom>
            <a:solidFill>
              <a:srgbClr val="7BC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39">
              <a:extLst>
                <a:ext uri="{FF2B5EF4-FFF2-40B4-BE49-F238E27FC236}">
                  <a16:creationId xmlns:a16="http://schemas.microsoft.com/office/drawing/2014/main" id="{2AABDA51-3686-FA5D-60B5-1822D209F181}"/>
                </a:ext>
              </a:extLst>
            </p:cNvPr>
            <p:cNvSpPr/>
            <p:nvPr/>
          </p:nvSpPr>
          <p:spPr>
            <a:xfrm rot="17820000">
              <a:off x="4771345" y="4928573"/>
              <a:ext cx="360039" cy="807207"/>
            </a:xfrm>
            <a:prstGeom prst="downArrow">
              <a:avLst/>
            </a:prstGeom>
            <a:solidFill>
              <a:srgbClr val="7BC34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9DA64CA6-26A4-2B44-5152-E02A059F38D7}"/>
                </a:ext>
              </a:extLst>
            </p:cNvPr>
            <p:cNvSpPr txBox="1"/>
            <p:nvPr/>
          </p:nvSpPr>
          <p:spPr>
            <a:xfrm>
              <a:off x="4265127" y="5675688"/>
              <a:ext cx="1262704"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Decoupling</a:t>
              </a:r>
            </a:p>
          </p:txBody>
        </p:sp>
        <p:sp>
          <p:nvSpPr>
            <p:cNvPr id="20" name="箭头: 下 39">
              <a:extLst>
                <a:ext uri="{FF2B5EF4-FFF2-40B4-BE49-F238E27FC236}">
                  <a16:creationId xmlns:a16="http://schemas.microsoft.com/office/drawing/2014/main" id="{7F6A973B-9E42-76DE-86BF-4ACFA1C60DD4}"/>
                </a:ext>
              </a:extLst>
            </p:cNvPr>
            <p:cNvSpPr/>
            <p:nvPr/>
          </p:nvSpPr>
          <p:spPr>
            <a:xfrm rot="16200000">
              <a:off x="7402349" y="4583785"/>
              <a:ext cx="443390" cy="847442"/>
            </a:xfrm>
            <a:prstGeom prst="downArrow">
              <a:avLst/>
            </a:prstGeom>
            <a:solidFill>
              <a:srgbClr val="7BC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a:extLst>
                <a:ext uri="{FF2B5EF4-FFF2-40B4-BE49-F238E27FC236}">
                  <a16:creationId xmlns:a16="http://schemas.microsoft.com/office/drawing/2014/main" id="{3DC84C73-65C2-962E-F97B-83A72378B7D0}"/>
                </a:ext>
              </a:extLst>
            </p:cNvPr>
            <p:cNvSpPr txBox="1"/>
            <p:nvPr/>
          </p:nvSpPr>
          <p:spPr>
            <a:xfrm>
              <a:off x="6974539" y="5615959"/>
              <a:ext cx="1262704"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Constraints</a:t>
              </a:r>
            </a:p>
          </p:txBody>
        </p:sp>
      </p:grpSp>
    </p:spTree>
    <p:custDataLst>
      <p:tags r:id="rId1"/>
    </p:custDataLst>
    <p:extLst>
      <p:ext uri="{BB962C8B-B14F-4D97-AF65-F5344CB8AC3E}">
        <p14:creationId xmlns:p14="http://schemas.microsoft.com/office/powerpoint/2010/main" val="2672761860"/>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14</a:t>
            </a:fld>
            <a:endParaRPr lang="zh-CN" altLang="en-US"/>
          </a:p>
        </p:txBody>
      </p:sp>
      <p:sp>
        <p:nvSpPr>
          <p:cNvPr id="7" name="Rectangle 2">
            <a:extLst>
              <a:ext uri="{FF2B5EF4-FFF2-40B4-BE49-F238E27FC236}">
                <a16:creationId xmlns:a16="http://schemas.microsoft.com/office/drawing/2014/main" id="{D8FF88A2-38B4-900B-1986-9503722CD224}"/>
              </a:ext>
            </a:extLst>
          </p:cNvPr>
          <p:cNvSpPr txBox="1">
            <a:spLocks noChangeArrowheads="1"/>
          </p:cNvSpPr>
          <p:nvPr/>
        </p:nvSpPr>
        <p:spPr>
          <a:xfrm>
            <a:off x="1775520" y="294928"/>
            <a:ext cx="7992887"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Framework - Decoupling Refinement</a:t>
            </a:r>
          </a:p>
          <a:p>
            <a:endParaRPr lang="en-US" altLang="zh-CN" sz="3200" b="1" dirty="0"/>
          </a:p>
        </p:txBody>
      </p:sp>
      <p:grpSp>
        <p:nvGrpSpPr>
          <p:cNvPr id="26" name="Group 25">
            <a:extLst>
              <a:ext uri="{FF2B5EF4-FFF2-40B4-BE49-F238E27FC236}">
                <a16:creationId xmlns:a16="http://schemas.microsoft.com/office/drawing/2014/main" id="{A04997D8-1DDB-32E5-1684-07D1E71970A5}"/>
              </a:ext>
            </a:extLst>
          </p:cNvPr>
          <p:cNvGrpSpPr/>
          <p:nvPr/>
        </p:nvGrpSpPr>
        <p:grpSpPr>
          <a:xfrm>
            <a:off x="1052275" y="980728"/>
            <a:ext cx="9724245" cy="3125961"/>
            <a:chOff x="551384" y="3501008"/>
            <a:chExt cx="8932156" cy="2834755"/>
          </a:xfrm>
        </p:grpSpPr>
        <p:pic>
          <p:nvPicPr>
            <p:cNvPr id="27" name="Picture 26">
              <a:extLst>
                <a:ext uri="{FF2B5EF4-FFF2-40B4-BE49-F238E27FC236}">
                  <a16:creationId xmlns:a16="http://schemas.microsoft.com/office/drawing/2014/main" id="{587D83E2-F5A1-900B-93AF-34E13B410E38}"/>
                </a:ext>
              </a:extLst>
            </p:cNvPr>
            <p:cNvPicPr>
              <a:picLocks noChangeAspect="1"/>
            </p:cNvPicPr>
            <p:nvPr/>
          </p:nvPicPr>
          <p:blipFill rotWithShape="1">
            <a:blip r:embed="rId4"/>
            <a:srcRect l="5529" r="62235"/>
            <a:stretch/>
          </p:blipFill>
          <p:spPr>
            <a:xfrm>
              <a:off x="551384" y="4221088"/>
              <a:ext cx="1262704" cy="1394871"/>
            </a:xfrm>
            <a:prstGeom prst="rect">
              <a:avLst/>
            </a:prstGeom>
          </p:spPr>
        </p:pic>
        <p:pic>
          <p:nvPicPr>
            <p:cNvPr id="28" name="Picture 27">
              <a:extLst>
                <a:ext uri="{FF2B5EF4-FFF2-40B4-BE49-F238E27FC236}">
                  <a16:creationId xmlns:a16="http://schemas.microsoft.com/office/drawing/2014/main" id="{8ADF996C-9055-AE6A-EAB6-4ABB52806520}"/>
                </a:ext>
              </a:extLst>
            </p:cNvPr>
            <p:cNvPicPr>
              <a:picLocks noChangeAspect="1"/>
            </p:cNvPicPr>
            <p:nvPr/>
          </p:nvPicPr>
          <p:blipFill rotWithShape="1">
            <a:blip r:embed="rId5"/>
            <a:srcRect l="2791" t="10745" r="56115"/>
            <a:stretch/>
          </p:blipFill>
          <p:spPr>
            <a:xfrm>
              <a:off x="2863361" y="4221088"/>
              <a:ext cx="1615197" cy="1454600"/>
            </a:xfrm>
            <a:prstGeom prst="rect">
              <a:avLst/>
            </a:prstGeom>
          </p:spPr>
        </p:pic>
        <p:pic>
          <p:nvPicPr>
            <p:cNvPr id="29" name="Picture 28">
              <a:extLst>
                <a:ext uri="{FF2B5EF4-FFF2-40B4-BE49-F238E27FC236}">
                  <a16:creationId xmlns:a16="http://schemas.microsoft.com/office/drawing/2014/main" id="{9BC70869-2957-27C1-FB3D-579DE546C30A}"/>
                </a:ext>
              </a:extLst>
            </p:cNvPr>
            <p:cNvPicPr>
              <a:picLocks noChangeAspect="1"/>
            </p:cNvPicPr>
            <p:nvPr/>
          </p:nvPicPr>
          <p:blipFill rotWithShape="1">
            <a:blip r:embed="rId6"/>
            <a:srcRect l="3753" t="3380" r="53143"/>
            <a:stretch/>
          </p:blipFill>
          <p:spPr>
            <a:xfrm>
              <a:off x="5488915" y="3540933"/>
              <a:ext cx="1615197" cy="2755179"/>
            </a:xfrm>
            <a:prstGeom prst="rect">
              <a:avLst/>
            </a:prstGeom>
          </p:spPr>
        </p:pic>
        <p:pic>
          <p:nvPicPr>
            <p:cNvPr id="30" name="Picture 29">
              <a:extLst>
                <a:ext uri="{FF2B5EF4-FFF2-40B4-BE49-F238E27FC236}">
                  <a16:creationId xmlns:a16="http://schemas.microsoft.com/office/drawing/2014/main" id="{2138B551-ED91-4201-777B-DF1E34B2BEEB}"/>
                </a:ext>
              </a:extLst>
            </p:cNvPr>
            <p:cNvPicPr>
              <a:picLocks noChangeAspect="1"/>
            </p:cNvPicPr>
            <p:nvPr/>
          </p:nvPicPr>
          <p:blipFill rotWithShape="1">
            <a:blip r:embed="rId7"/>
            <a:srcRect l="5190" t="3251" r="57278"/>
            <a:stretch/>
          </p:blipFill>
          <p:spPr>
            <a:xfrm>
              <a:off x="8040216" y="3501008"/>
              <a:ext cx="1443324" cy="2834755"/>
            </a:xfrm>
            <a:prstGeom prst="rect">
              <a:avLst/>
            </a:prstGeom>
          </p:spPr>
        </p:pic>
        <p:sp>
          <p:nvSpPr>
            <p:cNvPr id="31" name="箭头: 下 39">
              <a:extLst>
                <a:ext uri="{FF2B5EF4-FFF2-40B4-BE49-F238E27FC236}">
                  <a16:creationId xmlns:a16="http://schemas.microsoft.com/office/drawing/2014/main" id="{5D97CD71-F652-CA36-0E82-3EA518D4755D}"/>
                </a:ext>
              </a:extLst>
            </p:cNvPr>
            <p:cNvSpPr/>
            <p:nvPr/>
          </p:nvSpPr>
          <p:spPr>
            <a:xfrm rot="16200000">
              <a:off x="2224498" y="4431188"/>
              <a:ext cx="327501" cy="950226"/>
            </a:xfrm>
            <a:prstGeom prst="downArrow">
              <a:avLst/>
            </a:prstGeom>
            <a:solidFill>
              <a:srgbClr val="7BC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id="{5843E586-5457-2760-29BD-CA3E23882E9A}"/>
                </a:ext>
              </a:extLst>
            </p:cNvPr>
            <p:cNvSpPr txBox="1"/>
            <p:nvPr/>
          </p:nvSpPr>
          <p:spPr>
            <a:xfrm>
              <a:off x="1775520" y="5108194"/>
              <a:ext cx="1262704"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 Rendering</a:t>
              </a:r>
            </a:p>
          </p:txBody>
        </p:sp>
        <p:sp>
          <p:nvSpPr>
            <p:cNvPr id="33" name="箭头: 下 39">
              <a:extLst>
                <a:ext uri="{FF2B5EF4-FFF2-40B4-BE49-F238E27FC236}">
                  <a16:creationId xmlns:a16="http://schemas.microsoft.com/office/drawing/2014/main" id="{60C93862-0164-C175-CE37-E8A7067E996E}"/>
                </a:ext>
              </a:extLst>
            </p:cNvPr>
            <p:cNvSpPr/>
            <p:nvPr/>
          </p:nvSpPr>
          <p:spPr>
            <a:xfrm rot="14400000">
              <a:off x="4771346" y="3997503"/>
              <a:ext cx="360039" cy="807207"/>
            </a:xfrm>
            <a:prstGeom prst="downArrow">
              <a:avLst/>
            </a:prstGeom>
            <a:solidFill>
              <a:srgbClr val="7BC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下 39">
              <a:extLst>
                <a:ext uri="{FF2B5EF4-FFF2-40B4-BE49-F238E27FC236}">
                  <a16:creationId xmlns:a16="http://schemas.microsoft.com/office/drawing/2014/main" id="{F8B9060A-0E3D-28A1-F53F-540ACF6D1FDF}"/>
                </a:ext>
              </a:extLst>
            </p:cNvPr>
            <p:cNvSpPr/>
            <p:nvPr/>
          </p:nvSpPr>
          <p:spPr>
            <a:xfrm rot="17820000">
              <a:off x="4771345" y="4928573"/>
              <a:ext cx="360039" cy="807207"/>
            </a:xfrm>
            <a:prstGeom prst="downArrow">
              <a:avLst/>
            </a:prstGeom>
            <a:solidFill>
              <a:srgbClr val="7BC34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a:extLst>
                <a:ext uri="{FF2B5EF4-FFF2-40B4-BE49-F238E27FC236}">
                  <a16:creationId xmlns:a16="http://schemas.microsoft.com/office/drawing/2014/main" id="{DBE38145-5728-7F5F-9871-6A576A2D73D0}"/>
                </a:ext>
              </a:extLst>
            </p:cNvPr>
            <p:cNvSpPr txBox="1"/>
            <p:nvPr/>
          </p:nvSpPr>
          <p:spPr>
            <a:xfrm>
              <a:off x="4265127" y="5675688"/>
              <a:ext cx="1262704"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Decoupling</a:t>
              </a:r>
            </a:p>
          </p:txBody>
        </p:sp>
        <p:sp>
          <p:nvSpPr>
            <p:cNvPr id="36" name="箭头: 下 39">
              <a:extLst>
                <a:ext uri="{FF2B5EF4-FFF2-40B4-BE49-F238E27FC236}">
                  <a16:creationId xmlns:a16="http://schemas.microsoft.com/office/drawing/2014/main" id="{E1D0F461-7AA4-8192-EE49-F9F7C2207ABE}"/>
                </a:ext>
              </a:extLst>
            </p:cNvPr>
            <p:cNvSpPr/>
            <p:nvPr/>
          </p:nvSpPr>
          <p:spPr>
            <a:xfrm rot="16200000">
              <a:off x="7402349" y="4583785"/>
              <a:ext cx="443390" cy="847442"/>
            </a:xfrm>
            <a:prstGeom prst="downArrow">
              <a:avLst/>
            </a:prstGeom>
            <a:solidFill>
              <a:srgbClr val="7BC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a:extLst>
                <a:ext uri="{FF2B5EF4-FFF2-40B4-BE49-F238E27FC236}">
                  <a16:creationId xmlns:a16="http://schemas.microsoft.com/office/drawing/2014/main" id="{5C5A0880-0629-7277-ED65-B87921858B67}"/>
                </a:ext>
              </a:extLst>
            </p:cNvPr>
            <p:cNvSpPr txBox="1"/>
            <p:nvPr/>
          </p:nvSpPr>
          <p:spPr>
            <a:xfrm>
              <a:off x="6974539" y="5615959"/>
              <a:ext cx="1262704"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Constraints</a:t>
              </a:r>
            </a:p>
          </p:txBody>
        </p:sp>
      </p:grpSp>
      <p:sp>
        <p:nvSpPr>
          <p:cNvPr id="38" name="文本框 3">
            <a:extLst>
              <a:ext uri="{FF2B5EF4-FFF2-40B4-BE49-F238E27FC236}">
                <a16:creationId xmlns:a16="http://schemas.microsoft.com/office/drawing/2014/main" id="{B7FD43AD-B8DB-843B-1475-610F1045C544}"/>
              </a:ext>
            </a:extLst>
          </p:cNvPr>
          <p:cNvSpPr txBox="1"/>
          <p:nvPr/>
        </p:nvSpPr>
        <p:spPr>
          <a:xfrm>
            <a:off x="558474" y="5050376"/>
            <a:ext cx="11263797" cy="830997"/>
          </a:xfrm>
          <a:prstGeom prst="rect">
            <a:avLst/>
          </a:prstGeom>
          <a:noFill/>
        </p:spPr>
        <p:txBody>
          <a:bodyPr wrap="square" rtlCol="0">
            <a:spAutoFit/>
          </a:bodyPr>
          <a:lstStyle/>
          <a:p>
            <a:pPr marL="285750" indent="-285750">
              <a:buFont typeface="Wingdings" panose="05000000000000000000" pitchFamily="2" charset="2"/>
              <a:buChar char="Ø"/>
            </a:pPr>
            <a:r>
              <a:rPr lang="en-GB" sz="2400" b="0" i="0" dirty="0">
                <a:effectLst/>
                <a:latin typeface="Times New Roman" panose="02020603050405020304" pitchFamily="18" charset="0"/>
                <a:cs typeface="Times New Roman" panose="02020603050405020304" pitchFamily="18" charset="0"/>
              </a:rPr>
              <a:t>Constraints: The </a:t>
            </a:r>
            <a:r>
              <a:rPr lang="en-GB" sz="2400" dirty="0">
                <a:latin typeface="Times New Roman" panose="02020603050405020304" pitchFamily="18" charset="0"/>
                <a:cs typeface="Times New Roman" panose="02020603050405020304" pitchFamily="18" charset="0"/>
              </a:rPr>
              <a:t>mask</a:t>
            </a:r>
            <a:r>
              <a:rPr lang="en-GB" sz="2400" b="0" i="0" dirty="0">
                <a:effectLst/>
                <a:latin typeface="Times New Roman" panose="02020603050405020304" pitchFamily="18" charset="0"/>
                <a:cs typeface="Times New Roman" panose="02020603050405020304" pitchFamily="18" charset="0"/>
              </a:rPr>
              <a:t>ed images are fed to a pre-trained MAE model for the inpainting process.</a:t>
            </a:r>
            <a:endParaRPr lang="en-GB" sz="2400" dirty="0">
              <a:latin typeface="Times New Roman" panose="02020603050405020304" pitchFamily="18" charset="0"/>
              <a:cs typeface="Times New Roman" panose="02020603050405020304" pitchFamily="18" charset="0"/>
            </a:endParaRPr>
          </a:p>
        </p:txBody>
      </p:sp>
      <p:sp>
        <p:nvSpPr>
          <p:cNvPr id="39" name="文本框 3">
            <a:extLst>
              <a:ext uri="{FF2B5EF4-FFF2-40B4-BE49-F238E27FC236}">
                <a16:creationId xmlns:a16="http://schemas.microsoft.com/office/drawing/2014/main" id="{A3264DC5-18ED-60A1-2D40-32207E513F9C}"/>
              </a:ext>
            </a:extLst>
          </p:cNvPr>
          <p:cNvSpPr txBox="1"/>
          <p:nvPr/>
        </p:nvSpPr>
        <p:spPr>
          <a:xfrm>
            <a:off x="628333" y="5070001"/>
            <a:ext cx="11247040" cy="1200329"/>
          </a:xfrm>
          <a:prstGeom prst="rect">
            <a:avLst/>
          </a:prstGeom>
          <a:noFill/>
        </p:spPr>
        <p:txBody>
          <a:bodyPr wrap="square" rtlCol="0">
            <a:spAutoFit/>
          </a:bodyPr>
          <a:lstStyle/>
          <a:p>
            <a:pPr marL="285750" indent="-285750">
              <a:buFont typeface="Wingdings" panose="05000000000000000000" pitchFamily="2" charset="2"/>
              <a:buChar char="Ø"/>
            </a:pPr>
            <a:r>
              <a:rPr lang="en-GB" sz="2400" b="0" i="0" dirty="0">
                <a:effectLst/>
                <a:latin typeface="Times New Roman" panose="02020603050405020304" pitchFamily="18" charset="0"/>
                <a:cs typeface="Times New Roman" panose="02020603050405020304" pitchFamily="18" charset="0"/>
              </a:rPr>
              <a:t>Rendering: The 3D actions are projected onto a 2D plane with a differentiable rendering function. </a:t>
            </a:r>
          </a:p>
          <a:p>
            <a:endParaRPr lang="en-GB" sz="2400" dirty="0">
              <a:latin typeface="Times New Roman" panose="02020603050405020304" pitchFamily="18" charset="0"/>
              <a:cs typeface="Times New Roman" panose="02020603050405020304" pitchFamily="18" charset="0"/>
            </a:endParaRPr>
          </a:p>
        </p:txBody>
      </p:sp>
      <p:sp>
        <p:nvSpPr>
          <p:cNvPr id="40" name="文本框 3">
            <a:extLst>
              <a:ext uri="{FF2B5EF4-FFF2-40B4-BE49-F238E27FC236}">
                <a16:creationId xmlns:a16="http://schemas.microsoft.com/office/drawing/2014/main" id="{920248B5-EFCA-8E4C-F74F-7DD19EF064F4}"/>
              </a:ext>
            </a:extLst>
          </p:cNvPr>
          <p:cNvSpPr txBox="1"/>
          <p:nvPr/>
        </p:nvSpPr>
        <p:spPr>
          <a:xfrm>
            <a:off x="575231" y="5076864"/>
            <a:ext cx="11263797" cy="1200329"/>
          </a:xfrm>
          <a:prstGeom prst="rect">
            <a:avLst/>
          </a:prstGeom>
          <a:noFill/>
        </p:spPr>
        <p:txBody>
          <a:bodyPr wrap="square" rtlCol="0">
            <a:spAutoFit/>
          </a:bodyPr>
          <a:lstStyle/>
          <a:p>
            <a:pPr marL="285750" indent="-285750">
              <a:buFont typeface="Wingdings" panose="05000000000000000000" pitchFamily="2" charset="2"/>
              <a:buChar char="Ø"/>
            </a:pPr>
            <a:r>
              <a:rPr lang="en-GB" sz="2400" b="0" i="0" dirty="0">
                <a:effectLst/>
                <a:latin typeface="Times New Roman" panose="02020603050405020304" pitchFamily="18" charset="0"/>
                <a:cs typeface="Times New Roman" panose="02020603050405020304" pitchFamily="18" charset="0"/>
              </a:rPr>
              <a:t>Decoupling:  deconstruct the rendered images of compositional actions back to sub-action components.</a:t>
            </a:r>
          </a:p>
          <a:p>
            <a:endParaRPr lang="en-GB" sz="2400" b="0" i="0" dirty="0">
              <a:effectLst/>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B3774F66-DB44-F26A-761E-337D1377F1DF}"/>
              </a:ext>
            </a:extLst>
          </p:cNvPr>
          <p:cNvSpPr/>
          <p:nvPr/>
        </p:nvSpPr>
        <p:spPr>
          <a:xfrm>
            <a:off x="905062" y="1561913"/>
            <a:ext cx="4455750" cy="1919724"/>
          </a:xfrm>
          <a:prstGeom prst="rect">
            <a:avLst/>
          </a:prstGeom>
          <a:solidFill>
            <a:schemeClr val="tx2">
              <a:lumMod val="60000"/>
              <a:lumOff val="40000"/>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F3BDB16F-B0A6-70FB-48DA-A61930079E40}"/>
              </a:ext>
            </a:extLst>
          </p:cNvPr>
          <p:cNvSpPr/>
          <p:nvPr/>
        </p:nvSpPr>
        <p:spPr>
          <a:xfrm>
            <a:off x="3533628" y="934109"/>
            <a:ext cx="4614328" cy="3288536"/>
          </a:xfrm>
          <a:prstGeom prst="rect">
            <a:avLst/>
          </a:prstGeom>
          <a:solidFill>
            <a:schemeClr val="tx2">
              <a:lumMod val="60000"/>
              <a:lumOff val="40000"/>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9003C1A4-076D-89F0-3145-3D3C6FAF8627}"/>
              </a:ext>
            </a:extLst>
          </p:cNvPr>
          <p:cNvSpPr/>
          <p:nvPr/>
        </p:nvSpPr>
        <p:spPr>
          <a:xfrm>
            <a:off x="6322224" y="934109"/>
            <a:ext cx="4597172" cy="3288536"/>
          </a:xfrm>
          <a:prstGeom prst="rect">
            <a:avLst/>
          </a:prstGeom>
          <a:solidFill>
            <a:schemeClr val="tx2">
              <a:lumMod val="60000"/>
              <a:lumOff val="40000"/>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62496591"/>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9" grpId="0"/>
      <p:bldP spid="39" grpId="1"/>
      <p:bldP spid="40" grpId="0"/>
      <p:bldP spid="40" grpId="1"/>
      <p:bldP spid="41" grpId="0" animBg="1"/>
      <p:bldP spid="41" grpId="1" animBg="1"/>
      <p:bldP spid="42" grpId="0" animBg="1"/>
      <p:bldP spid="42" grpId="1" animBg="1"/>
      <p:bldP spid="43" grpId="0" animBg="1"/>
      <p:bldP spid="4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15</a:t>
            </a:fld>
            <a:endParaRPr lang="zh-CN" altLang="en-US"/>
          </a:p>
        </p:txBody>
      </p:sp>
      <p:sp>
        <p:nvSpPr>
          <p:cNvPr id="4" name="Rectangle 2">
            <a:extLst>
              <a:ext uri="{FF2B5EF4-FFF2-40B4-BE49-F238E27FC236}">
                <a16:creationId xmlns:a16="http://schemas.microsoft.com/office/drawing/2014/main" id="{3402E325-83E1-B9A2-AF6D-0E9D60F0632D}"/>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 Dataset &amp; Evaluation Metrics</a:t>
            </a:r>
          </a:p>
        </p:txBody>
      </p:sp>
      <p:sp>
        <p:nvSpPr>
          <p:cNvPr id="6" name="文本框 3">
            <a:extLst>
              <a:ext uri="{FF2B5EF4-FFF2-40B4-BE49-F238E27FC236}">
                <a16:creationId xmlns:a16="http://schemas.microsoft.com/office/drawing/2014/main" id="{2E61799A-78D2-1C60-2F76-41E94C9C53C3}"/>
              </a:ext>
            </a:extLst>
          </p:cNvPr>
          <p:cNvSpPr txBox="1"/>
          <p:nvPr/>
        </p:nvSpPr>
        <p:spPr>
          <a:xfrm>
            <a:off x="479376" y="1118349"/>
            <a:ext cx="11233248" cy="5632311"/>
          </a:xfrm>
          <a:prstGeom prst="rect">
            <a:avLst/>
          </a:prstGeom>
          <a:noFill/>
        </p:spPr>
        <p:txBody>
          <a:bodyPr wrap="square" rtlCol="0">
            <a:spAutoFit/>
          </a:bodyPr>
          <a:lstStyle/>
          <a:p>
            <a:r>
              <a:rPr lang="en-GB" sz="2400" b="0" i="0" dirty="0">
                <a:effectLst/>
                <a:latin typeface="Times New Roman" panose="02020603050405020304" pitchFamily="18" charset="0"/>
                <a:cs typeface="Times New Roman" panose="02020603050405020304" pitchFamily="18" charset="0"/>
              </a:rPr>
              <a:t>Create two novel datasets: </a:t>
            </a:r>
            <a:r>
              <a:rPr lang="en-GB" sz="2400" b="0" i="0" dirty="0" err="1">
                <a:effectLst/>
                <a:latin typeface="Times New Roman" panose="02020603050405020304" pitchFamily="18" charset="0"/>
                <a:cs typeface="Times New Roman" panose="02020603050405020304" pitchFamily="18" charset="0"/>
              </a:rPr>
              <a:t>HumanAct</a:t>
            </a:r>
            <a:r>
              <a:rPr lang="en-GB" sz="2400" b="0" i="0" dirty="0">
                <a:effectLst/>
                <a:latin typeface="Times New Roman" panose="02020603050405020304" pitchFamily="18" charset="0"/>
                <a:cs typeface="Times New Roman" panose="02020603050405020304" pitchFamily="18" charset="0"/>
              </a:rPr>
              <a:t>-C and UESTC-C</a:t>
            </a:r>
            <a:endParaRPr lang="en-US" sz="2400" b="0" i="0" dirty="0">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b="0" i="0" dirty="0" err="1">
                <a:effectLst/>
                <a:latin typeface="Times New Roman" panose="02020603050405020304" pitchFamily="18" charset="0"/>
                <a:cs typeface="Times New Roman" panose="02020603050405020304" pitchFamily="18" charset="0"/>
              </a:rPr>
              <a:t>HumanAct</a:t>
            </a:r>
            <a:r>
              <a:rPr lang="en-US" sz="2400" b="0" i="0" dirty="0">
                <a:effectLst/>
                <a:latin typeface="Times New Roman" panose="02020603050405020304" pitchFamily="18" charset="0"/>
                <a:cs typeface="Times New Roman" panose="02020603050405020304" pitchFamily="18" charset="0"/>
              </a:rPr>
              <a:t>-C</a:t>
            </a:r>
            <a:endParaRPr lang="en-GB" sz="2400" b="0" i="0" dirty="0">
              <a:effectLst/>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altLang="zh-CN" sz="2400" dirty="0">
                <a:latin typeface="Times New Roman" panose="02020603050405020304" pitchFamily="18" charset="0"/>
                <a:cs typeface="Times New Roman" panose="02020603050405020304" pitchFamily="18" charset="0"/>
              </a:rPr>
              <a:t>Build compositional action categories based on the original HumanAct12.</a:t>
            </a:r>
          </a:p>
          <a:p>
            <a:pPr marL="342900" indent="-34290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Training set is constructed on 120 sequences of </a:t>
            </a:r>
            <a:r>
              <a:rPr lang="en-GB" sz="2400" b="1" dirty="0">
                <a:latin typeface="Times New Roman" panose="02020603050405020304" pitchFamily="18" charset="0"/>
                <a:cs typeface="Times New Roman" panose="02020603050405020304" pitchFamily="18" charset="0"/>
              </a:rPr>
              <a:t>12 sub-actions</a:t>
            </a:r>
            <a:r>
              <a:rPr lang="en-GB"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Test set includes </a:t>
            </a:r>
            <a:r>
              <a:rPr lang="en-GB" sz="2400" b="1" dirty="0">
                <a:latin typeface="Times New Roman" panose="02020603050405020304" pitchFamily="18" charset="0"/>
                <a:cs typeface="Times New Roman" panose="02020603050405020304" pitchFamily="18" charset="0"/>
              </a:rPr>
              <a:t>9 compositional categories </a:t>
            </a:r>
            <a:r>
              <a:rPr lang="en-GB" sz="2400" dirty="0">
                <a:latin typeface="Times New Roman" panose="02020603050405020304" pitchFamily="18" charset="0"/>
                <a:cs typeface="Times New Roman" panose="02020603050405020304" pitchFamily="18" charset="0"/>
              </a:rPr>
              <a:t>with 900 sequences.</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UESTC-C</a:t>
            </a:r>
          </a:p>
          <a:p>
            <a:pPr marL="342900" indent="-342900">
              <a:buFont typeface="Arial" panose="020B0604020202020204" pitchFamily="34" charset="0"/>
              <a:buChar char="•"/>
            </a:pPr>
            <a:r>
              <a:rPr lang="en-GB" altLang="zh-CN" sz="2400" dirty="0">
                <a:latin typeface="Times New Roman" panose="02020603050405020304" pitchFamily="18" charset="0"/>
                <a:cs typeface="Times New Roman" panose="02020603050405020304" pitchFamily="18" charset="0"/>
              </a:rPr>
              <a:t>select 10 sub-actions from original UESCT.</a:t>
            </a:r>
            <a:endParaRPr lang="en-US" altLang="zh-CN"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altLang="zh-CN" sz="2400" dirty="0">
                <a:latin typeface="Times New Roman" panose="02020603050405020304" pitchFamily="18" charset="0"/>
                <a:cs typeface="Times New Roman" panose="02020603050405020304" pitchFamily="18" charset="0"/>
              </a:rPr>
              <a:t>Training set is built on 50 sequences of </a:t>
            </a:r>
            <a:r>
              <a:rPr lang="en-GB" altLang="zh-CN" sz="2400" b="1" dirty="0">
                <a:latin typeface="Times New Roman" panose="02020603050405020304" pitchFamily="18" charset="0"/>
                <a:cs typeface="Times New Roman" panose="02020603050405020304" pitchFamily="18" charset="0"/>
              </a:rPr>
              <a:t>10 sub-actions</a:t>
            </a:r>
            <a:r>
              <a:rPr lang="en-GB" altLang="zh-CN"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GB" altLang="zh-CN" sz="2400" dirty="0">
                <a:latin typeface="Times New Roman" panose="02020603050405020304" pitchFamily="18" charset="0"/>
                <a:cs typeface="Times New Roman" panose="02020603050405020304" pitchFamily="18" charset="0"/>
              </a:rPr>
              <a:t>Test set comprises </a:t>
            </a:r>
            <a:r>
              <a:rPr lang="en-GB" altLang="zh-CN" sz="2400" b="1" dirty="0">
                <a:latin typeface="Times New Roman" panose="02020603050405020304" pitchFamily="18" charset="0"/>
                <a:cs typeface="Times New Roman" panose="02020603050405020304" pitchFamily="18" charset="0"/>
              </a:rPr>
              <a:t>25 compositional categories </a:t>
            </a:r>
            <a:r>
              <a:rPr lang="en-GB" altLang="zh-CN" sz="2400" dirty="0">
                <a:latin typeface="Times New Roman" panose="02020603050405020304" pitchFamily="18" charset="0"/>
                <a:cs typeface="Times New Roman" panose="02020603050405020304" pitchFamily="18" charset="0"/>
              </a:rPr>
              <a:t>with 625 sequences. </a:t>
            </a:r>
          </a:p>
          <a:p>
            <a:endParaRPr lang="en-GB" altLang="zh-CN" sz="2400" dirty="0">
              <a:latin typeface="Times New Roman" panose="02020603050405020304" pitchFamily="18" charset="0"/>
              <a:cs typeface="Times New Roman" panose="02020603050405020304" pitchFamily="18" charset="0"/>
            </a:endParaRPr>
          </a:p>
          <a:p>
            <a:endParaRPr lang="en-GB" altLang="zh-CN"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Evaluation Metric: </a:t>
            </a:r>
            <a:r>
              <a:rPr lang="en-GB" altLang="zh-CN" sz="2400" dirty="0" err="1">
                <a:latin typeface="Times New Roman" panose="02020603050405020304" pitchFamily="18" charset="0"/>
                <a:cs typeface="Times New Roman" panose="02020603050405020304" pitchFamily="18" charset="0"/>
              </a:rPr>
              <a:t>Frechet</a:t>
            </a:r>
            <a:r>
              <a:rPr lang="en-GB" altLang="zh-CN" sz="2400" dirty="0">
                <a:latin typeface="Times New Roman" panose="02020603050405020304" pitchFamily="18" charset="0"/>
                <a:cs typeface="Times New Roman" panose="02020603050405020304" pitchFamily="18" charset="0"/>
              </a:rPr>
              <a:t> Inception Distance (FID)</a:t>
            </a:r>
            <a:endParaRPr lang="en-US" altLang="zh-CN"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36109731"/>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16</a:t>
            </a:fld>
            <a:endParaRPr lang="zh-CN" altLang="en-US"/>
          </a:p>
        </p:txBody>
      </p:sp>
      <p:sp>
        <p:nvSpPr>
          <p:cNvPr id="6" name="文本框 3">
            <a:extLst>
              <a:ext uri="{FF2B5EF4-FFF2-40B4-BE49-F238E27FC236}">
                <a16:creationId xmlns:a16="http://schemas.microsoft.com/office/drawing/2014/main" id="{92CC07DD-0783-8352-D9B9-97086BC58B17}"/>
              </a:ext>
            </a:extLst>
          </p:cNvPr>
          <p:cNvSpPr txBox="1"/>
          <p:nvPr/>
        </p:nvSpPr>
        <p:spPr>
          <a:xfrm>
            <a:off x="335360" y="1259350"/>
            <a:ext cx="11521280" cy="830997"/>
          </a:xfrm>
          <a:prstGeom prst="rect">
            <a:avLst/>
          </a:prstGeom>
          <a:noFill/>
        </p:spPr>
        <p:txBody>
          <a:bodyPr wrap="square" rtlCol="0">
            <a:spAutoFit/>
          </a:bodyPr>
          <a:lstStyle/>
          <a:p>
            <a:pPr marL="285750" indent="-285750">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Compared with three main baseline methods, our method significantly outperforms baseline approaches on both datasets.</a:t>
            </a:r>
          </a:p>
        </p:txBody>
      </p:sp>
      <p:pic>
        <p:nvPicPr>
          <p:cNvPr id="4" name="Picture 3">
            <a:extLst>
              <a:ext uri="{FF2B5EF4-FFF2-40B4-BE49-F238E27FC236}">
                <a16:creationId xmlns:a16="http://schemas.microsoft.com/office/drawing/2014/main" id="{04D3CF6A-B4FC-55BF-C9B7-6844E43909F0}"/>
              </a:ext>
            </a:extLst>
          </p:cNvPr>
          <p:cNvPicPr>
            <a:picLocks noChangeAspect="1"/>
          </p:cNvPicPr>
          <p:nvPr/>
        </p:nvPicPr>
        <p:blipFill rotWithShape="1">
          <a:blip r:embed="rId4"/>
          <a:srcRect l="1147" t="2661" r="3071" b="6489"/>
          <a:stretch/>
        </p:blipFill>
        <p:spPr>
          <a:xfrm>
            <a:off x="126891" y="2420888"/>
            <a:ext cx="12017781" cy="2122619"/>
          </a:xfrm>
          <a:prstGeom prst="rect">
            <a:avLst/>
          </a:prstGeom>
        </p:spPr>
      </p:pic>
      <p:sp>
        <p:nvSpPr>
          <p:cNvPr id="9" name="Rectangle 2">
            <a:extLst>
              <a:ext uri="{FF2B5EF4-FFF2-40B4-BE49-F238E27FC236}">
                <a16:creationId xmlns:a16="http://schemas.microsoft.com/office/drawing/2014/main" id="{5966CD18-0FC7-182E-F87B-3E0A7952D190}"/>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 Quantitative Evaluation</a:t>
            </a:r>
          </a:p>
          <a:p>
            <a:endParaRPr lang="en-US" altLang="zh-CN" sz="3200" b="1" dirty="0"/>
          </a:p>
        </p:txBody>
      </p:sp>
    </p:spTree>
    <p:custDataLst>
      <p:tags r:id="rId1"/>
    </p:custDataLst>
    <p:extLst>
      <p:ext uri="{BB962C8B-B14F-4D97-AF65-F5344CB8AC3E}">
        <p14:creationId xmlns:p14="http://schemas.microsoft.com/office/powerpoint/2010/main" val="2220872955"/>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Rectangle 2">
            <a:extLst>
              <a:ext uri="{FF2B5EF4-FFF2-40B4-BE49-F238E27FC236}">
                <a16:creationId xmlns:a16="http://schemas.microsoft.com/office/drawing/2014/main" id="{16A7FD57-7D33-1B4D-A819-5BC03EC1DE36}"/>
              </a:ext>
            </a:extLst>
          </p:cNvPr>
          <p:cNvSpPr txBox="1">
            <a:spLocks noChangeArrowheads="1"/>
          </p:cNvSpPr>
          <p:nvPr/>
        </p:nvSpPr>
        <p:spPr>
          <a:xfrm>
            <a:off x="2711624" y="1562146"/>
            <a:ext cx="7344815"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altLang="zh-CN" sz="3200" b="1" dirty="0"/>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17</a:t>
            </a:fld>
            <a:endParaRPr lang="zh-CN" altLang="en-US"/>
          </a:p>
        </p:txBody>
      </p:sp>
      <p:sp>
        <p:nvSpPr>
          <p:cNvPr id="6" name="文本框 3">
            <a:extLst>
              <a:ext uri="{FF2B5EF4-FFF2-40B4-BE49-F238E27FC236}">
                <a16:creationId xmlns:a16="http://schemas.microsoft.com/office/drawing/2014/main" id="{92CC07DD-0783-8352-D9B9-97086BC58B17}"/>
              </a:ext>
            </a:extLst>
          </p:cNvPr>
          <p:cNvSpPr txBox="1"/>
          <p:nvPr/>
        </p:nvSpPr>
        <p:spPr>
          <a:xfrm>
            <a:off x="479376" y="1268760"/>
            <a:ext cx="10657184"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We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conducted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ablation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studies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on </a:t>
            </a:r>
            <a:r>
              <a:rPr lang="en-US" altLang="zh-CN" sz="2400" dirty="0" err="1">
                <a:latin typeface="Times New Roman" panose="02020603050405020304" pitchFamily="18" charset="0"/>
                <a:cs typeface="Times New Roman" panose="02020603050405020304" pitchFamily="18" charset="0"/>
              </a:rPr>
              <a:t>HumanAct</a:t>
            </a:r>
            <a:r>
              <a:rPr lang="en-US" altLang="zh-CN" sz="2400" dirty="0">
                <a:latin typeface="Times New Roman" panose="02020603050405020304" pitchFamily="18" charset="0"/>
                <a:cs typeface="Times New Roman" panose="02020603050405020304" pitchFamily="18" charset="0"/>
              </a:rPr>
              <a:t>-C and UESTC-C.</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B461679-4507-F5BF-2E10-2800E1B670D8}"/>
              </a:ext>
            </a:extLst>
          </p:cNvPr>
          <p:cNvPicPr>
            <a:picLocks noChangeAspect="1"/>
          </p:cNvPicPr>
          <p:nvPr/>
        </p:nvPicPr>
        <p:blipFill rotWithShape="1">
          <a:blip r:embed="rId4"/>
          <a:srcRect l="1017" r="1748"/>
          <a:stretch/>
        </p:blipFill>
        <p:spPr>
          <a:xfrm>
            <a:off x="47328" y="2060120"/>
            <a:ext cx="12029504" cy="2376991"/>
          </a:xfrm>
          <a:prstGeom prst="rect">
            <a:avLst/>
          </a:prstGeom>
        </p:spPr>
      </p:pic>
      <p:sp>
        <p:nvSpPr>
          <p:cNvPr id="12" name="Rectangle 2">
            <a:extLst>
              <a:ext uri="{FF2B5EF4-FFF2-40B4-BE49-F238E27FC236}">
                <a16:creationId xmlns:a16="http://schemas.microsoft.com/office/drawing/2014/main" id="{251BA083-4CBA-0ABB-E1E4-28ADB75FDEE7}"/>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Ablation</a:t>
            </a:r>
            <a:r>
              <a:rPr lang="zh-CN" altLang="en-US" sz="3200" b="1" dirty="0"/>
              <a:t> </a:t>
            </a:r>
            <a:r>
              <a:rPr lang="en-US" altLang="zh-CN" sz="3200" b="1" dirty="0"/>
              <a:t>Studies</a:t>
            </a:r>
          </a:p>
        </p:txBody>
      </p:sp>
    </p:spTree>
    <p:custDataLst>
      <p:tags r:id="rId1"/>
    </p:custDataLst>
    <p:extLst>
      <p:ext uri="{BB962C8B-B14F-4D97-AF65-F5344CB8AC3E}">
        <p14:creationId xmlns:p14="http://schemas.microsoft.com/office/powerpoint/2010/main" val="1085112897"/>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18</a:t>
            </a:fld>
            <a:endParaRPr lang="zh-CN" altLang="en-US"/>
          </a:p>
        </p:txBody>
      </p:sp>
      <p:sp>
        <p:nvSpPr>
          <p:cNvPr id="4" name="Rectangle 2">
            <a:extLst>
              <a:ext uri="{FF2B5EF4-FFF2-40B4-BE49-F238E27FC236}">
                <a16:creationId xmlns:a16="http://schemas.microsoft.com/office/drawing/2014/main" id="{97C1D247-1756-E9FF-CCF8-D3F1187E03AB}"/>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Ablation</a:t>
            </a:r>
            <a:r>
              <a:rPr lang="zh-CN" altLang="en-US" sz="3200" b="1" dirty="0"/>
              <a:t> </a:t>
            </a:r>
            <a:r>
              <a:rPr lang="en-US" altLang="zh-CN" sz="3200" b="1" dirty="0"/>
              <a:t>Studies</a:t>
            </a:r>
          </a:p>
          <a:p>
            <a:endParaRPr lang="en-US" altLang="zh-CN" sz="3200" b="1" dirty="0"/>
          </a:p>
        </p:txBody>
      </p:sp>
      <p:sp>
        <p:nvSpPr>
          <p:cNvPr id="20" name="文本框 3">
            <a:extLst>
              <a:ext uri="{FF2B5EF4-FFF2-40B4-BE49-F238E27FC236}">
                <a16:creationId xmlns:a16="http://schemas.microsoft.com/office/drawing/2014/main" id="{3212C5DA-18B6-0FD4-D1DF-A50C1C275E31}"/>
              </a:ext>
            </a:extLst>
          </p:cNvPr>
          <p:cNvSpPr txBox="1"/>
          <p:nvPr/>
        </p:nvSpPr>
        <p:spPr>
          <a:xfrm>
            <a:off x="191344" y="1229851"/>
            <a:ext cx="11885488" cy="461665"/>
          </a:xfrm>
          <a:prstGeom prst="rect">
            <a:avLst/>
          </a:prstGeom>
          <a:noFill/>
        </p:spPr>
        <p:txBody>
          <a:bodyPr wrap="square" rtlCol="0">
            <a:spAutoFit/>
          </a:bodyPr>
          <a:lstStyle/>
          <a:p>
            <a:pPr marL="285750" indent="-285750">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Q: Can the pre-trained text-guided methods be successfully applied to our scenarios? A: No.</a:t>
            </a:r>
            <a:endParaRPr lang="en-US" altLang="zh-CN" sz="24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45FF680C-B122-4E88-C47F-6A2E5ECE1905}"/>
              </a:ext>
            </a:extLst>
          </p:cNvPr>
          <p:cNvPicPr>
            <a:picLocks noChangeAspect="1"/>
          </p:cNvPicPr>
          <p:nvPr/>
        </p:nvPicPr>
        <p:blipFill rotWithShape="1">
          <a:blip r:embed="rId4"/>
          <a:srcRect l="1147" t="2661" r="3071" b="6489"/>
          <a:stretch/>
        </p:blipFill>
        <p:spPr>
          <a:xfrm>
            <a:off x="126891" y="2060848"/>
            <a:ext cx="12017781" cy="2122619"/>
          </a:xfrm>
          <a:prstGeom prst="rect">
            <a:avLst/>
          </a:prstGeom>
        </p:spPr>
      </p:pic>
      <p:pic>
        <p:nvPicPr>
          <p:cNvPr id="11" name="Picture 10">
            <a:extLst>
              <a:ext uri="{FF2B5EF4-FFF2-40B4-BE49-F238E27FC236}">
                <a16:creationId xmlns:a16="http://schemas.microsoft.com/office/drawing/2014/main" id="{92BBF985-4821-0B24-DA23-F10BF982B22F}"/>
              </a:ext>
            </a:extLst>
          </p:cNvPr>
          <p:cNvPicPr>
            <a:picLocks noChangeAspect="1"/>
          </p:cNvPicPr>
          <p:nvPr/>
        </p:nvPicPr>
        <p:blipFill>
          <a:blip r:embed="rId5"/>
          <a:stretch>
            <a:fillRect/>
          </a:stretch>
        </p:blipFill>
        <p:spPr>
          <a:xfrm>
            <a:off x="126890" y="3538738"/>
            <a:ext cx="11949941" cy="256399"/>
          </a:xfrm>
          <a:prstGeom prst="rect">
            <a:avLst/>
          </a:prstGeom>
        </p:spPr>
      </p:pic>
      <p:pic>
        <p:nvPicPr>
          <p:cNvPr id="8" name="Picture 7">
            <a:extLst>
              <a:ext uri="{FF2B5EF4-FFF2-40B4-BE49-F238E27FC236}">
                <a16:creationId xmlns:a16="http://schemas.microsoft.com/office/drawing/2014/main" id="{107BA796-AA61-C5F9-2E11-1F9309203CB6}"/>
              </a:ext>
            </a:extLst>
          </p:cNvPr>
          <p:cNvPicPr>
            <a:picLocks noChangeAspect="1"/>
          </p:cNvPicPr>
          <p:nvPr/>
        </p:nvPicPr>
        <p:blipFill>
          <a:blip r:embed="rId5"/>
          <a:stretch>
            <a:fillRect/>
          </a:stretch>
        </p:blipFill>
        <p:spPr>
          <a:xfrm>
            <a:off x="126889" y="3820673"/>
            <a:ext cx="11949923" cy="256399"/>
          </a:xfrm>
          <a:prstGeom prst="rect">
            <a:avLst/>
          </a:prstGeom>
        </p:spPr>
      </p:pic>
    </p:spTree>
    <p:custDataLst>
      <p:tags r:id="rId1"/>
    </p:custDataLst>
    <p:extLst>
      <p:ext uri="{BB962C8B-B14F-4D97-AF65-F5344CB8AC3E}">
        <p14:creationId xmlns:p14="http://schemas.microsoft.com/office/powerpoint/2010/main" val="205795988"/>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19</a:t>
            </a:fld>
            <a:endParaRPr lang="zh-CN" altLang="en-US"/>
          </a:p>
        </p:txBody>
      </p:sp>
      <p:sp>
        <p:nvSpPr>
          <p:cNvPr id="6" name="文本框 3">
            <a:extLst>
              <a:ext uri="{FF2B5EF4-FFF2-40B4-BE49-F238E27FC236}">
                <a16:creationId xmlns:a16="http://schemas.microsoft.com/office/drawing/2014/main" id="{92CC07DD-0783-8352-D9B9-97086BC58B17}"/>
              </a:ext>
            </a:extLst>
          </p:cNvPr>
          <p:cNvSpPr txBox="1"/>
          <p:nvPr/>
        </p:nvSpPr>
        <p:spPr>
          <a:xfrm>
            <a:off x="191344" y="1229851"/>
            <a:ext cx="11665296"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Q: </a:t>
            </a:r>
            <a:r>
              <a:rPr lang="en-GB" sz="2400" dirty="0">
                <a:latin typeface="Times New Roman" panose="02020603050405020304" pitchFamily="18" charset="0"/>
                <a:cs typeface="Times New Roman" panose="02020603050405020304" pitchFamily="18" charset="0"/>
              </a:rPr>
              <a:t>How effective is the proposed decoupling refinement? A: It has proven highly effective.</a:t>
            </a:r>
            <a:endParaRPr lang="en-US" altLang="zh-CN" sz="2400" dirty="0">
              <a:latin typeface="Times New Roman" panose="02020603050405020304" pitchFamily="18" charset="0"/>
              <a:cs typeface="Times New Roman" panose="02020603050405020304" pitchFamily="18" charset="0"/>
            </a:endParaRPr>
          </a:p>
        </p:txBody>
      </p:sp>
      <p:sp>
        <p:nvSpPr>
          <p:cNvPr id="4" name="Rectangle 2">
            <a:extLst>
              <a:ext uri="{FF2B5EF4-FFF2-40B4-BE49-F238E27FC236}">
                <a16:creationId xmlns:a16="http://schemas.microsoft.com/office/drawing/2014/main" id="{EBD4B4E4-31F9-F293-5CE8-CDE9F90A27F0}"/>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Ablation</a:t>
            </a:r>
            <a:r>
              <a:rPr lang="zh-CN" altLang="en-US" sz="3200" b="1" dirty="0"/>
              <a:t> </a:t>
            </a:r>
            <a:r>
              <a:rPr lang="en-US" altLang="zh-CN" sz="3200" b="1" dirty="0"/>
              <a:t>Studies</a:t>
            </a:r>
          </a:p>
          <a:p>
            <a:endParaRPr lang="en-US" altLang="zh-CN" sz="3200" b="1" dirty="0"/>
          </a:p>
        </p:txBody>
      </p:sp>
      <p:pic>
        <p:nvPicPr>
          <p:cNvPr id="7" name="Picture 6">
            <a:extLst>
              <a:ext uri="{FF2B5EF4-FFF2-40B4-BE49-F238E27FC236}">
                <a16:creationId xmlns:a16="http://schemas.microsoft.com/office/drawing/2014/main" id="{4CD3A163-6BEF-DE7D-4DAC-5980F15BDCE3}"/>
              </a:ext>
            </a:extLst>
          </p:cNvPr>
          <p:cNvPicPr>
            <a:picLocks noChangeAspect="1"/>
          </p:cNvPicPr>
          <p:nvPr/>
        </p:nvPicPr>
        <p:blipFill rotWithShape="1">
          <a:blip r:embed="rId4"/>
          <a:srcRect l="1017" r="1748"/>
          <a:stretch/>
        </p:blipFill>
        <p:spPr>
          <a:xfrm>
            <a:off x="47328" y="1988840"/>
            <a:ext cx="12029504" cy="2376991"/>
          </a:xfrm>
          <a:prstGeom prst="rect">
            <a:avLst/>
          </a:prstGeom>
        </p:spPr>
      </p:pic>
      <p:pic>
        <p:nvPicPr>
          <p:cNvPr id="8" name="Picture 7">
            <a:extLst>
              <a:ext uri="{FF2B5EF4-FFF2-40B4-BE49-F238E27FC236}">
                <a16:creationId xmlns:a16="http://schemas.microsoft.com/office/drawing/2014/main" id="{C60B3C4C-1E25-7D91-A600-CF70C24245AC}"/>
              </a:ext>
            </a:extLst>
          </p:cNvPr>
          <p:cNvPicPr>
            <a:picLocks noChangeAspect="1"/>
          </p:cNvPicPr>
          <p:nvPr/>
        </p:nvPicPr>
        <p:blipFill>
          <a:blip r:embed="rId5"/>
          <a:stretch>
            <a:fillRect/>
          </a:stretch>
        </p:blipFill>
        <p:spPr>
          <a:xfrm>
            <a:off x="191344" y="3573744"/>
            <a:ext cx="11665296" cy="250292"/>
          </a:xfrm>
          <a:prstGeom prst="rect">
            <a:avLst/>
          </a:prstGeom>
        </p:spPr>
      </p:pic>
      <p:pic>
        <p:nvPicPr>
          <p:cNvPr id="11" name="Picture 10">
            <a:extLst>
              <a:ext uri="{FF2B5EF4-FFF2-40B4-BE49-F238E27FC236}">
                <a16:creationId xmlns:a16="http://schemas.microsoft.com/office/drawing/2014/main" id="{E1E1242A-D4CD-14DB-5E88-45D3D498062C}"/>
              </a:ext>
            </a:extLst>
          </p:cNvPr>
          <p:cNvPicPr>
            <a:picLocks noChangeAspect="1"/>
          </p:cNvPicPr>
          <p:nvPr/>
        </p:nvPicPr>
        <p:blipFill>
          <a:blip r:embed="rId5"/>
          <a:stretch>
            <a:fillRect/>
          </a:stretch>
        </p:blipFill>
        <p:spPr>
          <a:xfrm>
            <a:off x="191344" y="3827508"/>
            <a:ext cx="11665296" cy="250292"/>
          </a:xfrm>
          <a:prstGeom prst="rect">
            <a:avLst/>
          </a:prstGeom>
        </p:spPr>
      </p:pic>
    </p:spTree>
    <p:custDataLst>
      <p:tags r:id="rId1"/>
    </p:custDataLst>
    <p:extLst>
      <p:ext uri="{BB962C8B-B14F-4D97-AF65-F5344CB8AC3E}">
        <p14:creationId xmlns:p14="http://schemas.microsoft.com/office/powerpoint/2010/main" val="3415872374"/>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文本框 3">
            <a:extLst>
              <a:ext uri="{FF2B5EF4-FFF2-40B4-BE49-F238E27FC236}">
                <a16:creationId xmlns:a16="http://schemas.microsoft.com/office/drawing/2014/main" id="{6901A4FD-4965-48BA-B060-3F5A1C8B924D}"/>
              </a:ext>
            </a:extLst>
          </p:cNvPr>
          <p:cNvSpPr txBox="1"/>
          <p:nvPr/>
        </p:nvSpPr>
        <p:spPr>
          <a:xfrm>
            <a:off x="263352" y="1214915"/>
            <a:ext cx="11809312" cy="113396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The goal of human motion generation is to synthesize realistic 3D human motion sequences.</a:t>
            </a:r>
          </a:p>
          <a:p>
            <a:pPr marL="342900" indent="-342900">
              <a:lnSpc>
                <a:spcPct val="150000"/>
              </a:lnSpc>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 Previous methods generate human motion sequences conditioned on an action label.</a:t>
            </a:r>
          </a:p>
        </p:txBody>
      </p:sp>
      <p:sp>
        <p:nvSpPr>
          <p:cNvPr id="24" name="Rectangle 2">
            <a:extLst>
              <a:ext uri="{FF2B5EF4-FFF2-40B4-BE49-F238E27FC236}">
                <a16:creationId xmlns:a16="http://schemas.microsoft.com/office/drawing/2014/main" id="{4ACC0B1B-5FCC-4345-9C6E-11148E3C3FC6}"/>
              </a:ext>
            </a:extLst>
          </p:cNvPr>
          <p:cNvSpPr txBox="1">
            <a:spLocks noChangeArrowheads="1"/>
          </p:cNvSpPr>
          <p:nvPr/>
        </p:nvSpPr>
        <p:spPr>
          <a:xfrm>
            <a:off x="2423592" y="294928"/>
            <a:ext cx="7344815"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Human Motion Generation</a:t>
            </a:r>
          </a:p>
        </p:txBody>
      </p:sp>
      <p:pic>
        <p:nvPicPr>
          <p:cNvPr id="1026" name="Picture 2">
            <a:extLst>
              <a:ext uri="{FF2B5EF4-FFF2-40B4-BE49-F238E27FC236}">
                <a16:creationId xmlns:a16="http://schemas.microsoft.com/office/drawing/2014/main" id="{AB25293F-7F1B-29D5-35D4-1ABE73DCE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932" y="3252838"/>
            <a:ext cx="1441971" cy="2951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015C2A-1BA8-B2F8-3D79-49E3344E1CFA}"/>
              </a:ext>
            </a:extLst>
          </p:cNvPr>
          <p:cNvSpPr txBox="1"/>
          <p:nvPr/>
        </p:nvSpPr>
        <p:spPr>
          <a:xfrm>
            <a:off x="3575720" y="6237312"/>
            <a:ext cx="6093994"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Illustration from ACTOR (</a:t>
            </a:r>
            <a:r>
              <a:rPr lang="en-GB" dirty="0" err="1">
                <a:latin typeface="Times New Roman" panose="02020603050405020304" pitchFamily="18" charset="0"/>
                <a:cs typeface="Times New Roman" panose="02020603050405020304" pitchFamily="18" charset="0"/>
              </a:rPr>
              <a:t>Petrovich</a:t>
            </a:r>
            <a:r>
              <a:rPr lang="en-GB" dirty="0">
                <a:latin typeface="Times New Roman" panose="02020603050405020304" pitchFamily="18" charset="0"/>
                <a:cs typeface="Times New Roman" panose="02020603050405020304" pitchFamily="18" charset="0"/>
              </a:rPr>
              <a:t> et al., 2021)</a:t>
            </a:r>
          </a:p>
        </p:txBody>
      </p:sp>
      <p:sp>
        <p:nvSpPr>
          <p:cNvPr id="6" name="TextBox 5">
            <a:extLst>
              <a:ext uri="{FF2B5EF4-FFF2-40B4-BE49-F238E27FC236}">
                <a16:creationId xmlns:a16="http://schemas.microsoft.com/office/drawing/2014/main" id="{3F67F59B-B9EB-8F73-1952-CD21191E9E15}"/>
              </a:ext>
            </a:extLst>
          </p:cNvPr>
          <p:cNvSpPr txBox="1"/>
          <p:nvPr/>
        </p:nvSpPr>
        <p:spPr>
          <a:xfrm>
            <a:off x="1218354" y="2779575"/>
            <a:ext cx="845198" cy="368788"/>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Pickup</a:t>
            </a:r>
          </a:p>
        </p:txBody>
      </p:sp>
      <p:pic>
        <p:nvPicPr>
          <p:cNvPr id="1030" name="Picture 6">
            <a:extLst>
              <a:ext uri="{FF2B5EF4-FFF2-40B4-BE49-F238E27FC236}">
                <a16:creationId xmlns:a16="http://schemas.microsoft.com/office/drawing/2014/main" id="{4659EC60-DDFC-AA55-D193-415FCDB277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8455" y="3253745"/>
            <a:ext cx="1111401" cy="2875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293287-E6ED-C876-6183-3CB7514FD203}"/>
              </a:ext>
            </a:extLst>
          </p:cNvPr>
          <p:cNvSpPr txBox="1"/>
          <p:nvPr/>
        </p:nvSpPr>
        <p:spPr>
          <a:xfrm>
            <a:off x="3573909" y="2772180"/>
            <a:ext cx="1441971"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Raising arms</a:t>
            </a:r>
          </a:p>
        </p:txBody>
      </p:sp>
      <p:sp>
        <p:nvSpPr>
          <p:cNvPr id="8" name="TextBox 7">
            <a:extLst>
              <a:ext uri="{FF2B5EF4-FFF2-40B4-BE49-F238E27FC236}">
                <a16:creationId xmlns:a16="http://schemas.microsoft.com/office/drawing/2014/main" id="{9090F8C1-E801-9BD3-5362-B138E7BDE603}"/>
              </a:ext>
            </a:extLst>
          </p:cNvPr>
          <p:cNvSpPr txBox="1"/>
          <p:nvPr/>
        </p:nvSpPr>
        <p:spPr>
          <a:xfrm>
            <a:off x="6310213" y="2771636"/>
            <a:ext cx="1441971"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Knee raising</a:t>
            </a:r>
          </a:p>
        </p:txBody>
      </p:sp>
      <p:sp>
        <p:nvSpPr>
          <p:cNvPr id="9" name="TextBox 8">
            <a:extLst>
              <a:ext uri="{FF2B5EF4-FFF2-40B4-BE49-F238E27FC236}">
                <a16:creationId xmlns:a16="http://schemas.microsoft.com/office/drawing/2014/main" id="{3AED7D00-6B87-FACC-0546-00022C08543B}"/>
              </a:ext>
            </a:extLst>
          </p:cNvPr>
          <p:cNvSpPr txBox="1"/>
          <p:nvPr/>
        </p:nvSpPr>
        <p:spPr>
          <a:xfrm>
            <a:off x="9175730" y="2771636"/>
            <a:ext cx="1781302"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Bending torso</a:t>
            </a:r>
          </a:p>
        </p:txBody>
      </p:sp>
      <p:pic>
        <p:nvPicPr>
          <p:cNvPr id="1032" name="Picture 8">
            <a:extLst>
              <a:ext uri="{FF2B5EF4-FFF2-40B4-BE49-F238E27FC236}">
                <a16:creationId xmlns:a16="http://schemas.microsoft.com/office/drawing/2014/main" id="{092A4E84-9503-05C9-CB05-A04D308F1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3992" y="3252839"/>
            <a:ext cx="1800200" cy="29250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0C05332-3B82-F668-86E0-06E1EDAC3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730" y="3312216"/>
            <a:ext cx="1835354" cy="29250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4132413"/>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20</a:t>
            </a:fld>
            <a:endParaRPr lang="zh-CN" altLang="en-US"/>
          </a:p>
        </p:txBody>
      </p:sp>
      <p:sp>
        <p:nvSpPr>
          <p:cNvPr id="6" name="文本框 3">
            <a:extLst>
              <a:ext uri="{FF2B5EF4-FFF2-40B4-BE49-F238E27FC236}">
                <a16:creationId xmlns:a16="http://schemas.microsoft.com/office/drawing/2014/main" id="{92CC07DD-0783-8352-D9B9-97086BC58B17}"/>
              </a:ext>
            </a:extLst>
          </p:cNvPr>
          <p:cNvSpPr txBox="1"/>
          <p:nvPr/>
        </p:nvSpPr>
        <p:spPr>
          <a:xfrm>
            <a:off x="191344" y="1229851"/>
            <a:ext cx="11665296" cy="830997"/>
          </a:xfrm>
          <a:prstGeom prst="rect">
            <a:avLst/>
          </a:prstGeom>
          <a:noFill/>
        </p:spPr>
        <p:txBody>
          <a:bodyPr wrap="square" rtlCol="0">
            <a:spAutoFit/>
          </a:bodyPr>
          <a:lstStyle/>
          <a:p>
            <a:pPr marL="285750" indent="-285750">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Q: What is the effect of the energy-based attention mask? A: It is the key to coupling and decoupling.</a:t>
            </a:r>
            <a:endParaRPr lang="en-US" altLang="zh-CN" sz="2400" dirty="0">
              <a:latin typeface="Times New Roman" panose="02020603050405020304" pitchFamily="18" charset="0"/>
              <a:cs typeface="Times New Roman" panose="02020603050405020304" pitchFamily="18" charset="0"/>
            </a:endParaRPr>
          </a:p>
        </p:txBody>
      </p:sp>
      <p:sp>
        <p:nvSpPr>
          <p:cNvPr id="4" name="Rectangle 2">
            <a:extLst>
              <a:ext uri="{FF2B5EF4-FFF2-40B4-BE49-F238E27FC236}">
                <a16:creationId xmlns:a16="http://schemas.microsoft.com/office/drawing/2014/main" id="{EBD4B4E4-31F9-F293-5CE8-CDE9F90A27F0}"/>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Ablation</a:t>
            </a:r>
            <a:r>
              <a:rPr lang="zh-CN" altLang="en-US" sz="3200" b="1" dirty="0"/>
              <a:t> </a:t>
            </a:r>
            <a:r>
              <a:rPr lang="en-US" altLang="zh-CN" sz="3200" b="1" dirty="0"/>
              <a:t>Studies</a:t>
            </a:r>
          </a:p>
          <a:p>
            <a:endParaRPr lang="en-US" altLang="zh-CN" sz="3200" b="1" dirty="0"/>
          </a:p>
        </p:txBody>
      </p:sp>
      <p:pic>
        <p:nvPicPr>
          <p:cNvPr id="7" name="Picture 6">
            <a:extLst>
              <a:ext uri="{FF2B5EF4-FFF2-40B4-BE49-F238E27FC236}">
                <a16:creationId xmlns:a16="http://schemas.microsoft.com/office/drawing/2014/main" id="{4CD3A163-6BEF-DE7D-4DAC-5980F15BDCE3}"/>
              </a:ext>
            </a:extLst>
          </p:cNvPr>
          <p:cNvPicPr>
            <a:picLocks noChangeAspect="1"/>
          </p:cNvPicPr>
          <p:nvPr/>
        </p:nvPicPr>
        <p:blipFill rotWithShape="1">
          <a:blip r:embed="rId4"/>
          <a:srcRect l="1017" r="1748"/>
          <a:stretch/>
        </p:blipFill>
        <p:spPr>
          <a:xfrm>
            <a:off x="47328" y="2060120"/>
            <a:ext cx="12029504" cy="2376991"/>
          </a:xfrm>
          <a:prstGeom prst="rect">
            <a:avLst/>
          </a:prstGeom>
        </p:spPr>
      </p:pic>
      <p:pic>
        <p:nvPicPr>
          <p:cNvPr id="8" name="Picture 7">
            <a:extLst>
              <a:ext uri="{FF2B5EF4-FFF2-40B4-BE49-F238E27FC236}">
                <a16:creationId xmlns:a16="http://schemas.microsoft.com/office/drawing/2014/main" id="{C60B3C4C-1E25-7D91-A600-CF70C24245AC}"/>
              </a:ext>
            </a:extLst>
          </p:cNvPr>
          <p:cNvPicPr>
            <a:picLocks noChangeAspect="1"/>
          </p:cNvPicPr>
          <p:nvPr/>
        </p:nvPicPr>
        <p:blipFill>
          <a:blip r:embed="rId5"/>
          <a:stretch>
            <a:fillRect/>
          </a:stretch>
        </p:blipFill>
        <p:spPr>
          <a:xfrm>
            <a:off x="191344" y="3394732"/>
            <a:ext cx="11665296" cy="250292"/>
          </a:xfrm>
          <a:prstGeom prst="rect">
            <a:avLst/>
          </a:prstGeom>
        </p:spPr>
      </p:pic>
      <p:pic>
        <p:nvPicPr>
          <p:cNvPr id="11" name="Picture 10">
            <a:extLst>
              <a:ext uri="{FF2B5EF4-FFF2-40B4-BE49-F238E27FC236}">
                <a16:creationId xmlns:a16="http://schemas.microsoft.com/office/drawing/2014/main" id="{E1E1242A-D4CD-14DB-5E88-45D3D498062C}"/>
              </a:ext>
            </a:extLst>
          </p:cNvPr>
          <p:cNvPicPr>
            <a:picLocks noChangeAspect="1"/>
          </p:cNvPicPr>
          <p:nvPr/>
        </p:nvPicPr>
        <p:blipFill>
          <a:blip r:embed="rId5"/>
          <a:stretch>
            <a:fillRect/>
          </a:stretch>
        </p:blipFill>
        <p:spPr>
          <a:xfrm>
            <a:off x="191344" y="3645024"/>
            <a:ext cx="11665296" cy="250292"/>
          </a:xfrm>
          <a:prstGeom prst="rect">
            <a:avLst/>
          </a:prstGeom>
        </p:spPr>
      </p:pic>
    </p:spTree>
    <p:custDataLst>
      <p:tags r:id="rId1"/>
    </p:custDataLst>
    <p:extLst>
      <p:ext uri="{BB962C8B-B14F-4D97-AF65-F5344CB8AC3E}">
        <p14:creationId xmlns:p14="http://schemas.microsoft.com/office/powerpoint/2010/main" val="3013544063"/>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21</a:t>
            </a:fld>
            <a:endParaRPr lang="zh-CN" altLang="en-US"/>
          </a:p>
        </p:txBody>
      </p:sp>
      <p:sp>
        <p:nvSpPr>
          <p:cNvPr id="6" name="文本框 3">
            <a:extLst>
              <a:ext uri="{FF2B5EF4-FFF2-40B4-BE49-F238E27FC236}">
                <a16:creationId xmlns:a16="http://schemas.microsoft.com/office/drawing/2014/main" id="{92CC07DD-0783-8352-D9B9-97086BC58B17}"/>
              </a:ext>
            </a:extLst>
          </p:cNvPr>
          <p:cNvSpPr txBox="1"/>
          <p:nvPr/>
        </p:nvSpPr>
        <p:spPr>
          <a:xfrm>
            <a:off x="191344" y="1229851"/>
            <a:ext cx="11665296" cy="830997"/>
          </a:xfrm>
          <a:prstGeom prst="rect">
            <a:avLst/>
          </a:prstGeom>
          <a:noFill/>
        </p:spPr>
        <p:txBody>
          <a:bodyPr wrap="square" rtlCol="0">
            <a:spAutoFit/>
          </a:bodyPr>
          <a:lstStyle/>
          <a:p>
            <a:pPr marL="285750" indent="-285750">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Q: What is the effect of using a uniform distribution instead of a Gaussian distribution for coupling? A: Substantial performance decline.</a:t>
            </a:r>
            <a:endParaRPr lang="en-US" altLang="zh-CN" sz="2400" dirty="0">
              <a:latin typeface="Times New Roman" panose="02020603050405020304" pitchFamily="18" charset="0"/>
              <a:cs typeface="Times New Roman" panose="02020603050405020304" pitchFamily="18" charset="0"/>
            </a:endParaRPr>
          </a:p>
        </p:txBody>
      </p:sp>
      <p:sp>
        <p:nvSpPr>
          <p:cNvPr id="4" name="Rectangle 2">
            <a:extLst>
              <a:ext uri="{FF2B5EF4-FFF2-40B4-BE49-F238E27FC236}">
                <a16:creationId xmlns:a16="http://schemas.microsoft.com/office/drawing/2014/main" id="{EBD4B4E4-31F9-F293-5CE8-CDE9F90A27F0}"/>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Ablation</a:t>
            </a:r>
            <a:r>
              <a:rPr lang="zh-CN" altLang="en-US" sz="3200" b="1" dirty="0"/>
              <a:t> </a:t>
            </a:r>
            <a:r>
              <a:rPr lang="en-US" altLang="zh-CN" sz="3200" b="1" dirty="0"/>
              <a:t>Studies</a:t>
            </a:r>
          </a:p>
          <a:p>
            <a:endParaRPr lang="en-US" altLang="zh-CN" sz="3200" b="1" dirty="0"/>
          </a:p>
        </p:txBody>
      </p:sp>
      <p:pic>
        <p:nvPicPr>
          <p:cNvPr id="7" name="Picture 6">
            <a:extLst>
              <a:ext uri="{FF2B5EF4-FFF2-40B4-BE49-F238E27FC236}">
                <a16:creationId xmlns:a16="http://schemas.microsoft.com/office/drawing/2014/main" id="{4CD3A163-6BEF-DE7D-4DAC-5980F15BDCE3}"/>
              </a:ext>
            </a:extLst>
          </p:cNvPr>
          <p:cNvPicPr>
            <a:picLocks noChangeAspect="1"/>
          </p:cNvPicPr>
          <p:nvPr/>
        </p:nvPicPr>
        <p:blipFill rotWithShape="1">
          <a:blip r:embed="rId4"/>
          <a:srcRect l="1017" r="1748"/>
          <a:stretch/>
        </p:blipFill>
        <p:spPr>
          <a:xfrm>
            <a:off x="47328" y="2060120"/>
            <a:ext cx="12029504" cy="2376991"/>
          </a:xfrm>
          <a:prstGeom prst="rect">
            <a:avLst/>
          </a:prstGeom>
        </p:spPr>
      </p:pic>
      <p:pic>
        <p:nvPicPr>
          <p:cNvPr id="8" name="Picture 7">
            <a:extLst>
              <a:ext uri="{FF2B5EF4-FFF2-40B4-BE49-F238E27FC236}">
                <a16:creationId xmlns:a16="http://schemas.microsoft.com/office/drawing/2014/main" id="{C60B3C4C-1E25-7D91-A600-CF70C24245AC}"/>
              </a:ext>
            </a:extLst>
          </p:cNvPr>
          <p:cNvPicPr>
            <a:picLocks noChangeAspect="1"/>
          </p:cNvPicPr>
          <p:nvPr/>
        </p:nvPicPr>
        <p:blipFill>
          <a:blip r:embed="rId5"/>
          <a:stretch>
            <a:fillRect/>
          </a:stretch>
        </p:blipFill>
        <p:spPr>
          <a:xfrm>
            <a:off x="191344" y="3140968"/>
            <a:ext cx="11665296" cy="250292"/>
          </a:xfrm>
          <a:prstGeom prst="rect">
            <a:avLst/>
          </a:prstGeom>
        </p:spPr>
      </p:pic>
      <p:pic>
        <p:nvPicPr>
          <p:cNvPr id="11" name="Picture 10">
            <a:extLst>
              <a:ext uri="{FF2B5EF4-FFF2-40B4-BE49-F238E27FC236}">
                <a16:creationId xmlns:a16="http://schemas.microsoft.com/office/drawing/2014/main" id="{E1E1242A-D4CD-14DB-5E88-45D3D498062C}"/>
              </a:ext>
            </a:extLst>
          </p:cNvPr>
          <p:cNvPicPr>
            <a:picLocks noChangeAspect="1"/>
          </p:cNvPicPr>
          <p:nvPr/>
        </p:nvPicPr>
        <p:blipFill>
          <a:blip r:embed="rId5"/>
          <a:stretch>
            <a:fillRect/>
          </a:stretch>
        </p:blipFill>
        <p:spPr>
          <a:xfrm>
            <a:off x="191344" y="3645024"/>
            <a:ext cx="11665296" cy="250292"/>
          </a:xfrm>
          <a:prstGeom prst="rect">
            <a:avLst/>
          </a:prstGeom>
        </p:spPr>
      </p:pic>
    </p:spTree>
    <p:custDataLst>
      <p:tags r:id="rId1"/>
    </p:custDataLst>
    <p:extLst>
      <p:ext uri="{BB962C8B-B14F-4D97-AF65-F5344CB8AC3E}">
        <p14:creationId xmlns:p14="http://schemas.microsoft.com/office/powerpoint/2010/main" val="1482629837"/>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22</a:t>
            </a:fld>
            <a:endParaRPr lang="zh-CN" altLang="en-US"/>
          </a:p>
        </p:txBody>
      </p:sp>
      <p:sp>
        <p:nvSpPr>
          <p:cNvPr id="8" name="Rectangle 2">
            <a:extLst>
              <a:ext uri="{FF2B5EF4-FFF2-40B4-BE49-F238E27FC236}">
                <a16:creationId xmlns:a16="http://schemas.microsoft.com/office/drawing/2014/main" id="{E3390BBE-976F-D32F-965E-7FC1B5927BBA}"/>
              </a:ext>
            </a:extLst>
          </p:cNvPr>
          <p:cNvSpPr txBox="1">
            <a:spLocks noChangeArrowheads="1"/>
          </p:cNvSpPr>
          <p:nvPr/>
        </p:nvSpPr>
        <p:spPr>
          <a:xfrm>
            <a:off x="1847528" y="-27384"/>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Visualization</a:t>
            </a:r>
          </a:p>
          <a:p>
            <a:endParaRPr lang="en-US" altLang="zh-CN" sz="3200" b="1" dirty="0"/>
          </a:p>
        </p:txBody>
      </p:sp>
      <p:grpSp>
        <p:nvGrpSpPr>
          <p:cNvPr id="32" name="Group 31">
            <a:extLst>
              <a:ext uri="{FF2B5EF4-FFF2-40B4-BE49-F238E27FC236}">
                <a16:creationId xmlns:a16="http://schemas.microsoft.com/office/drawing/2014/main" id="{90969BF5-E1D3-55F5-6391-E0B89820248A}"/>
              </a:ext>
            </a:extLst>
          </p:cNvPr>
          <p:cNvGrpSpPr/>
          <p:nvPr/>
        </p:nvGrpSpPr>
        <p:grpSpPr>
          <a:xfrm>
            <a:off x="833120" y="1052737"/>
            <a:ext cx="10162934" cy="5303614"/>
            <a:chOff x="928515" y="981436"/>
            <a:chExt cx="10015408" cy="4962055"/>
          </a:xfrm>
        </p:grpSpPr>
        <p:pic>
          <p:nvPicPr>
            <p:cNvPr id="7" name="Picture 6">
              <a:extLst>
                <a:ext uri="{FF2B5EF4-FFF2-40B4-BE49-F238E27FC236}">
                  <a16:creationId xmlns:a16="http://schemas.microsoft.com/office/drawing/2014/main" id="{E874D45B-3D96-0FAF-6060-1BA2909484B0}"/>
                </a:ext>
              </a:extLst>
            </p:cNvPr>
            <p:cNvPicPr>
              <a:picLocks noChangeAspect="1"/>
            </p:cNvPicPr>
            <p:nvPr/>
          </p:nvPicPr>
          <p:blipFill rotWithShape="1">
            <a:blip r:embed="rId4"/>
            <a:srcRect l="1023" t="1162" r="4038" b="63130"/>
            <a:stretch/>
          </p:blipFill>
          <p:spPr>
            <a:xfrm>
              <a:off x="967242" y="981436"/>
              <a:ext cx="9976681" cy="3242018"/>
            </a:xfrm>
            <a:prstGeom prst="rect">
              <a:avLst/>
            </a:prstGeom>
          </p:spPr>
        </p:pic>
        <p:pic>
          <p:nvPicPr>
            <p:cNvPr id="11" name="Picture 10">
              <a:extLst>
                <a:ext uri="{FF2B5EF4-FFF2-40B4-BE49-F238E27FC236}">
                  <a16:creationId xmlns:a16="http://schemas.microsoft.com/office/drawing/2014/main" id="{682A942F-0E33-089B-7B48-5808F9A12B94}"/>
                </a:ext>
              </a:extLst>
            </p:cNvPr>
            <p:cNvPicPr>
              <a:picLocks noChangeAspect="1"/>
            </p:cNvPicPr>
            <p:nvPr/>
          </p:nvPicPr>
          <p:blipFill rotWithShape="1">
            <a:blip r:embed="rId4"/>
            <a:srcRect l="655" t="57778" r="4407" b="22459"/>
            <a:stretch/>
          </p:blipFill>
          <p:spPr>
            <a:xfrm>
              <a:off x="928515" y="4149080"/>
              <a:ext cx="9976681" cy="1794411"/>
            </a:xfrm>
            <a:prstGeom prst="rect">
              <a:avLst/>
            </a:prstGeom>
          </p:spPr>
        </p:pic>
      </p:grpSp>
      <p:grpSp>
        <p:nvGrpSpPr>
          <p:cNvPr id="36" name="Group 35">
            <a:extLst>
              <a:ext uri="{FF2B5EF4-FFF2-40B4-BE49-F238E27FC236}">
                <a16:creationId xmlns:a16="http://schemas.microsoft.com/office/drawing/2014/main" id="{8424F55F-B598-7B2E-329B-9D1653361BF4}"/>
              </a:ext>
            </a:extLst>
          </p:cNvPr>
          <p:cNvGrpSpPr/>
          <p:nvPr/>
        </p:nvGrpSpPr>
        <p:grpSpPr>
          <a:xfrm>
            <a:off x="119336" y="1772816"/>
            <a:ext cx="574714" cy="4696949"/>
            <a:chOff x="119336" y="1772816"/>
            <a:chExt cx="574714" cy="4696949"/>
          </a:xfrm>
        </p:grpSpPr>
        <p:pic>
          <p:nvPicPr>
            <p:cNvPr id="6" name="Picture 5" descr="A blue and green lines of a person&#10;&#10;Description automatically generated">
              <a:extLst>
                <a:ext uri="{FF2B5EF4-FFF2-40B4-BE49-F238E27FC236}">
                  <a16:creationId xmlns:a16="http://schemas.microsoft.com/office/drawing/2014/main" id="{6F3B9389-0883-B1D3-866A-B1D34CF45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6" y="4653136"/>
              <a:ext cx="574713" cy="808517"/>
            </a:xfrm>
            <a:prstGeom prst="rect">
              <a:avLst/>
            </a:prstGeom>
          </p:spPr>
        </p:pic>
        <p:pic>
          <p:nvPicPr>
            <p:cNvPr id="10" name="Picture 9" descr="A blue and green figure&#10;&#10;Description automatically generated">
              <a:extLst>
                <a:ext uri="{FF2B5EF4-FFF2-40B4-BE49-F238E27FC236}">
                  <a16:creationId xmlns:a16="http://schemas.microsoft.com/office/drawing/2014/main" id="{3CCC6E2C-798D-621E-81A1-D00490B8D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5661248"/>
              <a:ext cx="574714" cy="808517"/>
            </a:xfrm>
            <a:prstGeom prst="rect">
              <a:avLst/>
            </a:prstGeom>
          </p:spPr>
        </p:pic>
        <p:pic>
          <p:nvPicPr>
            <p:cNvPr id="13" name="Picture 12" descr="A blue and green stick figure&#10;&#10;Description automatically generated">
              <a:extLst>
                <a:ext uri="{FF2B5EF4-FFF2-40B4-BE49-F238E27FC236}">
                  <a16:creationId xmlns:a16="http://schemas.microsoft.com/office/drawing/2014/main" id="{645BF346-4397-1E13-59A6-CB27F30CC8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36" y="1772816"/>
              <a:ext cx="574713" cy="808516"/>
            </a:xfrm>
            <a:prstGeom prst="rect">
              <a:avLst/>
            </a:prstGeom>
          </p:spPr>
        </p:pic>
        <p:pic>
          <p:nvPicPr>
            <p:cNvPr id="15" name="Picture 14" descr="A blue and green stick figure&#10;&#10;Description automatically generated">
              <a:extLst>
                <a:ext uri="{FF2B5EF4-FFF2-40B4-BE49-F238E27FC236}">
                  <a16:creationId xmlns:a16="http://schemas.microsoft.com/office/drawing/2014/main" id="{F89869D7-7D15-3F33-6A42-A7FEDD009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336" y="2708920"/>
              <a:ext cx="574713" cy="808517"/>
            </a:xfrm>
            <a:prstGeom prst="rect">
              <a:avLst/>
            </a:prstGeom>
          </p:spPr>
        </p:pic>
        <p:pic>
          <p:nvPicPr>
            <p:cNvPr id="17" name="Picture 16" descr="A blue and green stick figure&#10;&#10;Description automatically generated">
              <a:extLst>
                <a:ext uri="{FF2B5EF4-FFF2-40B4-BE49-F238E27FC236}">
                  <a16:creationId xmlns:a16="http://schemas.microsoft.com/office/drawing/2014/main" id="{3047C066-A542-3B17-40C6-7E31838C61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36" y="3779821"/>
              <a:ext cx="569588" cy="801307"/>
            </a:xfrm>
            <a:prstGeom prst="rect">
              <a:avLst/>
            </a:prstGeom>
          </p:spPr>
        </p:pic>
      </p:grpSp>
      <p:pic>
        <p:nvPicPr>
          <p:cNvPr id="21" name="Picture 20" descr="A drawing of a person with their hands up&#10;&#10;Description automatically generated">
            <a:extLst>
              <a:ext uri="{FF2B5EF4-FFF2-40B4-BE49-F238E27FC236}">
                <a16:creationId xmlns:a16="http://schemas.microsoft.com/office/drawing/2014/main" id="{21250FBB-3AE2-86C7-9E11-322792B2CD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6560" y="2860175"/>
            <a:ext cx="486409" cy="712841"/>
          </a:xfrm>
          <a:prstGeom prst="rect">
            <a:avLst/>
          </a:prstGeom>
        </p:spPr>
      </p:pic>
      <p:pic>
        <p:nvPicPr>
          <p:cNvPr id="25" name="Picture 24" descr="A drawing of a person's body&#10;&#10;Description automatically generated">
            <a:extLst>
              <a:ext uri="{FF2B5EF4-FFF2-40B4-BE49-F238E27FC236}">
                <a16:creationId xmlns:a16="http://schemas.microsoft.com/office/drawing/2014/main" id="{7DB8DF9A-6B1A-A90D-85E4-F433674B62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8568" y="4732643"/>
            <a:ext cx="437097" cy="640573"/>
          </a:xfrm>
          <a:prstGeom prst="rect">
            <a:avLst/>
          </a:prstGeom>
        </p:spPr>
      </p:pic>
      <p:pic>
        <p:nvPicPr>
          <p:cNvPr id="27" name="Picture 26" descr="A blue and green stick figure&#10;&#10;Description automatically generated">
            <a:extLst>
              <a:ext uri="{FF2B5EF4-FFF2-40B4-BE49-F238E27FC236}">
                <a16:creationId xmlns:a16="http://schemas.microsoft.com/office/drawing/2014/main" id="{CF56EA8E-1ADA-74B3-875A-0417E6AC79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02783" y="5739744"/>
            <a:ext cx="509841" cy="713592"/>
          </a:xfrm>
          <a:prstGeom prst="rect">
            <a:avLst/>
          </a:prstGeom>
        </p:spPr>
      </p:pic>
      <p:grpSp>
        <p:nvGrpSpPr>
          <p:cNvPr id="35" name="Group 34">
            <a:extLst>
              <a:ext uri="{FF2B5EF4-FFF2-40B4-BE49-F238E27FC236}">
                <a16:creationId xmlns:a16="http://schemas.microsoft.com/office/drawing/2014/main" id="{49A09292-43B4-4EE9-7F9B-27F28971A823}"/>
              </a:ext>
            </a:extLst>
          </p:cNvPr>
          <p:cNvGrpSpPr/>
          <p:nvPr/>
        </p:nvGrpSpPr>
        <p:grpSpPr>
          <a:xfrm>
            <a:off x="11116597" y="1724937"/>
            <a:ext cx="590978" cy="4752570"/>
            <a:chOff x="11116597" y="1724937"/>
            <a:chExt cx="590978" cy="4752570"/>
          </a:xfrm>
        </p:grpSpPr>
        <p:pic>
          <p:nvPicPr>
            <p:cNvPr id="19" name="Picture 18" descr="A drawing of a person&#10;&#10;Description automatically generated">
              <a:extLst>
                <a:ext uri="{FF2B5EF4-FFF2-40B4-BE49-F238E27FC236}">
                  <a16:creationId xmlns:a16="http://schemas.microsoft.com/office/drawing/2014/main" id="{72FC435C-6972-1349-CA46-7F4BEC7245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6597" y="1724937"/>
              <a:ext cx="524019" cy="767959"/>
            </a:xfrm>
            <a:prstGeom prst="rect">
              <a:avLst/>
            </a:prstGeom>
          </p:spPr>
        </p:pic>
        <p:pic>
          <p:nvPicPr>
            <p:cNvPr id="23" name="Picture 22" descr="A blue and green lines&#10;&#10;Description automatically generated">
              <a:extLst>
                <a:ext uri="{FF2B5EF4-FFF2-40B4-BE49-F238E27FC236}">
                  <a16:creationId xmlns:a16="http://schemas.microsoft.com/office/drawing/2014/main" id="{A41901D9-1AD2-D986-53DA-373DBB97EE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03519" y="3813516"/>
              <a:ext cx="437097" cy="640574"/>
            </a:xfrm>
            <a:prstGeom prst="rect">
              <a:avLst/>
            </a:prstGeom>
          </p:spPr>
        </p:pic>
        <p:pic>
          <p:nvPicPr>
            <p:cNvPr id="33" name="Picture 32" descr="A drawing of a person's body&#10;&#10;Description automatically generated">
              <a:extLst>
                <a:ext uri="{FF2B5EF4-FFF2-40B4-BE49-F238E27FC236}">
                  <a16:creationId xmlns:a16="http://schemas.microsoft.com/office/drawing/2014/main" id="{85D59081-B34D-B2F1-AB3E-9E99AAA41A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3519" y="4756814"/>
              <a:ext cx="437097" cy="640573"/>
            </a:xfrm>
            <a:prstGeom prst="rect">
              <a:avLst/>
            </a:prstGeom>
          </p:spPr>
        </p:pic>
        <p:pic>
          <p:nvPicPr>
            <p:cNvPr id="34" name="Picture 33" descr="A blue and green stick figure&#10;&#10;Description automatically generated">
              <a:extLst>
                <a:ext uri="{FF2B5EF4-FFF2-40B4-BE49-F238E27FC236}">
                  <a16:creationId xmlns:a16="http://schemas.microsoft.com/office/drawing/2014/main" id="{80F8C8FA-5399-00E8-4AC2-91A6C5A193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97734" y="5763915"/>
              <a:ext cx="509841" cy="713592"/>
            </a:xfrm>
            <a:prstGeom prst="rect">
              <a:avLst/>
            </a:prstGeom>
          </p:spPr>
        </p:pic>
      </p:grpSp>
    </p:spTree>
    <p:custDataLst>
      <p:tags r:id="rId1"/>
    </p:custDataLst>
    <p:extLst>
      <p:ext uri="{BB962C8B-B14F-4D97-AF65-F5344CB8AC3E}">
        <p14:creationId xmlns:p14="http://schemas.microsoft.com/office/powerpoint/2010/main" val="4260002027"/>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23</a:t>
            </a:fld>
            <a:endParaRPr lang="zh-CN" altLang="en-US"/>
          </a:p>
        </p:txBody>
      </p:sp>
      <p:sp>
        <p:nvSpPr>
          <p:cNvPr id="7" name="Rectangle 2">
            <a:extLst>
              <a:ext uri="{FF2B5EF4-FFF2-40B4-BE49-F238E27FC236}">
                <a16:creationId xmlns:a16="http://schemas.microsoft.com/office/drawing/2014/main" id="{D6F02615-788D-1D10-B4E7-668FC5479F94}"/>
              </a:ext>
            </a:extLst>
          </p:cNvPr>
          <p:cNvSpPr txBox="1">
            <a:spLocks noChangeArrowheads="1"/>
          </p:cNvSpPr>
          <p:nvPr/>
        </p:nvSpPr>
        <p:spPr>
          <a:xfrm>
            <a:off x="1847528" y="6896"/>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Visualization</a:t>
            </a:r>
          </a:p>
          <a:p>
            <a:endParaRPr lang="en-US" altLang="zh-CN" sz="3200" b="1" dirty="0"/>
          </a:p>
        </p:txBody>
      </p:sp>
      <p:grpSp>
        <p:nvGrpSpPr>
          <p:cNvPr id="13" name="Group 12">
            <a:extLst>
              <a:ext uri="{FF2B5EF4-FFF2-40B4-BE49-F238E27FC236}">
                <a16:creationId xmlns:a16="http://schemas.microsoft.com/office/drawing/2014/main" id="{DAB52C09-94B9-53BC-6ABF-213C254D36CE}"/>
              </a:ext>
            </a:extLst>
          </p:cNvPr>
          <p:cNvGrpSpPr/>
          <p:nvPr/>
        </p:nvGrpSpPr>
        <p:grpSpPr>
          <a:xfrm>
            <a:off x="119334" y="1268759"/>
            <a:ext cx="10441162" cy="5270154"/>
            <a:chOff x="119335" y="1268760"/>
            <a:chExt cx="9649072" cy="4680520"/>
          </a:xfrm>
        </p:grpSpPr>
        <p:pic>
          <p:nvPicPr>
            <p:cNvPr id="11" name="Picture 10">
              <a:extLst>
                <a:ext uri="{FF2B5EF4-FFF2-40B4-BE49-F238E27FC236}">
                  <a16:creationId xmlns:a16="http://schemas.microsoft.com/office/drawing/2014/main" id="{E7343CF2-FD47-FC0C-67EA-B84481CFC52E}"/>
                </a:ext>
              </a:extLst>
            </p:cNvPr>
            <p:cNvPicPr>
              <a:picLocks noChangeAspect="1"/>
            </p:cNvPicPr>
            <p:nvPr/>
          </p:nvPicPr>
          <p:blipFill rotWithShape="1">
            <a:blip r:embed="rId4"/>
            <a:srcRect l="1449" t="2701" r="1449" b="65912"/>
            <a:stretch/>
          </p:blipFill>
          <p:spPr>
            <a:xfrm>
              <a:off x="119335" y="1268760"/>
              <a:ext cx="9649072" cy="2799317"/>
            </a:xfrm>
            <a:prstGeom prst="rect">
              <a:avLst/>
            </a:prstGeom>
          </p:spPr>
        </p:pic>
        <p:pic>
          <p:nvPicPr>
            <p:cNvPr id="6" name="Picture 5">
              <a:extLst>
                <a:ext uri="{FF2B5EF4-FFF2-40B4-BE49-F238E27FC236}">
                  <a16:creationId xmlns:a16="http://schemas.microsoft.com/office/drawing/2014/main" id="{A471F0D3-9EF1-F16C-C2F0-53E3C720920A}"/>
                </a:ext>
              </a:extLst>
            </p:cNvPr>
            <p:cNvPicPr>
              <a:picLocks noChangeAspect="1"/>
            </p:cNvPicPr>
            <p:nvPr/>
          </p:nvPicPr>
          <p:blipFill rotWithShape="1">
            <a:blip r:embed="rId4"/>
            <a:srcRect l="1449" t="55640" r="1449" b="23267"/>
            <a:stretch/>
          </p:blipFill>
          <p:spPr>
            <a:xfrm>
              <a:off x="119335" y="4068077"/>
              <a:ext cx="9649072" cy="1881203"/>
            </a:xfrm>
            <a:prstGeom prst="rect">
              <a:avLst/>
            </a:prstGeom>
          </p:spPr>
        </p:pic>
      </p:grpSp>
      <p:grpSp>
        <p:nvGrpSpPr>
          <p:cNvPr id="28" name="Group 27">
            <a:extLst>
              <a:ext uri="{FF2B5EF4-FFF2-40B4-BE49-F238E27FC236}">
                <a16:creationId xmlns:a16="http://schemas.microsoft.com/office/drawing/2014/main" id="{83CAE72F-ED49-B907-E092-EF6A7840274B}"/>
              </a:ext>
            </a:extLst>
          </p:cNvPr>
          <p:cNvGrpSpPr/>
          <p:nvPr/>
        </p:nvGrpSpPr>
        <p:grpSpPr>
          <a:xfrm>
            <a:off x="10879437" y="1268760"/>
            <a:ext cx="473147" cy="4968552"/>
            <a:chOff x="10834874" y="1268760"/>
            <a:chExt cx="473147" cy="4968552"/>
          </a:xfrm>
        </p:grpSpPr>
        <p:pic>
          <p:nvPicPr>
            <p:cNvPr id="15" name="Picture 14" descr="A colorful stick figure with arms up&#10;&#10;Description automatically generated with medium confidence">
              <a:extLst>
                <a:ext uri="{FF2B5EF4-FFF2-40B4-BE49-F238E27FC236}">
                  <a16:creationId xmlns:a16="http://schemas.microsoft.com/office/drawing/2014/main" id="{5B9153C3-5C39-E535-DC9D-B0782B4B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874" y="4417514"/>
              <a:ext cx="458600" cy="739678"/>
            </a:xfrm>
            <a:prstGeom prst="rect">
              <a:avLst/>
            </a:prstGeom>
          </p:spPr>
        </p:pic>
        <p:pic>
          <p:nvPicPr>
            <p:cNvPr id="17" name="Picture 16" descr="A colorful stick figure with a green and blue pinwheel&#10;&#10;Description automatically generated">
              <a:extLst>
                <a:ext uri="{FF2B5EF4-FFF2-40B4-BE49-F238E27FC236}">
                  <a16:creationId xmlns:a16="http://schemas.microsoft.com/office/drawing/2014/main" id="{ED49072D-A8EF-104D-45C8-81029B2996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874" y="5474172"/>
              <a:ext cx="473147" cy="763140"/>
            </a:xfrm>
            <a:prstGeom prst="rect">
              <a:avLst/>
            </a:prstGeom>
          </p:spPr>
        </p:pic>
        <p:pic>
          <p:nvPicPr>
            <p:cNvPr id="19" name="Picture 18" descr="A colorful drawing of a person&#10;&#10;Description automatically generated">
              <a:extLst>
                <a:ext uri="{FF2B5EF4-FFF2-40B4-BE49-F238E27FC236}">
                  <a16:creationId xmlns:a16="http://schemas.microsoft.com/office/drawing/2014/main" id="{0ADC867E-DB95-D1C4-75F2-0F7D717A2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874" y="3356992"/>
              <a:ext cx="458601" cy="739679"/>
            </a:xfrm>
            <a:prstGeom prst="rect">
              <a:avLst/>
            </a:prstGeom>
          </p:spPr>
        </p:pic>
        <p:pic>
          <p:nvPicPr>
            <p:cNvPr id="21" name="Picture 20" descr="A colorful figure with a long tail&#10;&#10;Description automatically generated with medium confidence">
              <a:extLst>
                <a:ext uri="{FF2B5EF4-FFF2-40B4-BE49-F238E27FC236}">
                  <a16:creationId xmlns:a16="http://schemas.microsoft.com/office/drawing/2014/main" id="{57A6E8EA-E4F3-74B5-E6C5-5E9FFA8505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2192" y="2303430"/>
              <a:ext cx="404730" cy="739679"/>
            </a:xfrm>
            <a:prstGeom prst="rect">
              <a:avLst/>
            </a:prstGeom>
          </p:spPr>
        </p:pic>
        <p:pic>
          <p:nvPicPr>
            <p:cNvPr id="23" name="Picture 22" descr="A colorful figure with a black pole&#10;&#10;Description automatically generated with medium confidence">
              <a:extLst>
                <a:ext uri="{FF2B5EF4-FFF2-40B4-BE49-F238E27FC236}">
                  <a16:creationId xmlns:a16="http://schemas.microsoft.com/office/drawing/2014/main" id="{847B5BF6-B024-CB08-0ECE-4DA16C1854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45265" y="1268760"/>
              <a:ext cx="458602" cy="739681"/>
            </a:xfrm>
            <a:prstGeom prst="rect">
              <a:avLst/>
            </a:prstGeom>
          </p:spPr>
        </p:pic>
      </p:grpSp>
    </p:spTree>
    <p:custDataLst>
      <p:tags r:id="rId1"/>
    </p:custDataLst>
    <p:extLst>
      <p:ext uri="{BB962C8B-B14F-4D97-AF65-F5344CB8AC3E}">
        <p14:creationId xmlns:p14="http://schemas.microsoft.com/office/powerpoint/2010/main" val="2757022197"/>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24</a:t>
            </a:fld>
            <a:endParaRPr lang="zh-CN" altLang="en-US"/>
          </a:p>
        </p:txBody>
      </p:sp>
      <p:sp>
        <p:nvSpPr>
          <p:cNvPr id="3" name="Rectangle 2">
            <a:extLst>
              <a:ext uri="{FF2B5EF4-FFF2-40B4-BE49-F238E27FC236}">
                <a16:creationId xmlns:a16="http://schemas.microsoft.com/office/drawing/2014/main" id="{973A4147-0462-1C51-C6FB-A1728D07E659}"/>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Visualization</a:t>
            </a:r>
          </a:p>
          <a:p>
            <a:endParaRPr lang="en-US" altLang="zh-CN" sz="3200" b="1" dirty="0"/>
          </a:p>
        </p:txBody>
      </p:sp>
      <p:pic>
        <p:nvPicPr>
          <p:cNvPr id="8" name="Picture 7">
            <a:extLst>
              <a:ext uri="{FF2B5EF4-FFF2-40B4-BE49-F238E27FC236}">
                <a16:creationId xmlns:a16="http://schemas.microsoft.com/office/drawing/2014/main" id="{59A11D73-09AE-609C-EC86-A7E28DE1178D}"/>
              </a:ext>
            </a:extLst>
          </p:cNvPr>
          <p:cNvPicPr>
            <a:picLocks noChangeAspect="1"/>
          </p:cNvPicPr>
          <p:nvPr/>
        </p:nvPicPr>
        <p:blipFill rotWithShape="1">
          <a:blip r:embed="rId12"/>
          <a:srcRect l="3013" t="5220" r="2573" b="2580"/>
          <a:stretch/>
        </p:blipFill>
        <p:spPr>
          <a:xfrm>
            <a:off x="1487488" y="771721"/>
            <a:ext cx="7560840" cy="5682947"/>
          </a:xfrm>
          <a:prstGeom prst="rect">
            <a:avLst/>
          </a:prstGeom>
        </p:spPr>
      </p:pic>
      <p:pic>
        <p:nvPicPr>
          <p:cNvPr id="6" name="action0_generation_19">
            <a:hlinkClick r:id="" action="ppaction://media"/>
            <a:extLst>
              <a:ext uri="{FF2B5EF4-FFF2-40B4-BE49-F238E27FC236}">
                <a16:creationId xmlns:a16="http://schemas.microsoft.com/office/drawing/2014/main" id="{DD92DD14-E1B5-FCA2-5FE2-8A62E3F02A37}"/>
              </a:ext>
            </a:extLst>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9480376" y="5229200"/>
            <a:ext cx="475822" cy="1051817"/>
          </a:xfrm>
          <a:prstGeom prst="rect">
            <a:avLst/>
          </a:prstGeom>
        </p:spPr>
      </p:pic>
      <p:pic>
        <p:nvPicPr>
          <p:cNvPr id="7" name="action0_generation_10">
            <a:hlinkClick r:id="" action="ppaction://media"/>
            <a:extLst>
              <a:ext uri="{FF2B5EF4-FFF2-40B4-BE49-F238E27FC236}">
                <a16:creationId xmlns:a16="http://schemas.microsoft.com/office/drawing/2014/main" id="{761657BF-2676-DA1F-CF87-8D169F218D3D}"/>
              </a:ext>
            </a:extLst>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flipH="1">
            <a:off x="9521949" y="3893819"/>
            <a:ext cx="390474" cy="1119357"/>
          </a:xfrm>
          <a:prstGeom prst="rect">
            <a:avLst/>
          </a:prstGeom>
        </p:spPr>
      </p:pic>
      <p:pic>
        <p:nvPicPr>
          <p:cNvPr id="9" name="action0_generation_8">
            <a:hlinkClick r:id="" action="ppaction://media"/>
            <a:extLst>
              <a:ext uri="{FF2B5EF4-FFF2-40B4-BE49-F238E27FC236}">
                <a16:creationId xmlns:a16="http://schemas.microsoft.com/office/drawing/2014/main" id="{FF74FE32-F021-8B9A-E7D7-A09BC551A935}"/>
              </a:ext>
            </a:extLst>
          </p:cNvPr>
          <p:cNvPicPr>
            <a:picLocks noChangeAspect="1"/>
          </p:cNvPicPr>
          <p:nvPr>
            <a:videoFile r:link="rId7"/>
            <p:extLst>
              <p:ext uri="{DAA4B4D4-6D71-4841-9C94-3DE7FCFB9230}">
                <p14:media xmlns:p14="http://schemas.microsoft.com/office/powerpoint/2010/main" r:embed="rId6"/>
              </p:ext>
            </p:extLst>
          </p:nvPr>
        </p:nvPicPr>
        <p:blipFill>
          <a:blip r:embed="rId15"/>
          <a:stretch>
            <a:fillRect/>
          </a:stretch>
        </p:blipFill>
        <p:spPr>
          <a:xfrm flipH="1">
            <a:off x="9480376" y="836712"/>
            <a:ext cx="470625" cy="1349126"/>
          </a:xfrm>
          <a:prstGeom prst="rect">
            <a:avLst/>
          </a:prstGeom>
        </p:spPr>
      </p:pic>
      <p:pic>
        <p:nvPicPr>
          <p:cNvPr id="10" name="action0_generation_22">
            <a:hlinkClick r:id="" action="ppaction://media"/>
            <a:extLst>
              <a:ext uri="{FF2B5EF4-FFF2-40B4-BE49-F238E27FC236}">
                <a16:creationId xmlns:a16="http://schemas.microsoft.com/office/drawing/2014/main" id="{3440F55A-A1DF-5F29-3DB3-3C8786769215}"/>
              </a:ext>
            </a:extLst>
          </p:cNvPr>
          <p:cNvPicPr>
            <a:picLocks noChangeAspect="1"/>
          </p:cNvPicPr>
          <p:nvPr>
            <a:videoFile r:link="rId9"/>
            <p:extLst>
              <p:ext uri="{DAA4B4D4-6D71-4841-9C94-3DE7FCFB9230}">
                <p14:media xmlns:p14="http://schemas.microsoft.com/office/powerpoint/2010/main" r:embed="rId8"/>
              </p:ext>
            </p:extLst>
          </p:nvPr>
        </p:nvPicPr>
        <p:blipFill>
          <a:blip r:embed="rId16"/>
          <a:stretch>
            <a:fillRect/>
          </a:stretch>
        </p:blipFill>
        <p:spPr>
          <a:xfrm>
            <a:off x="9408368" y="2276872"/>
            <a:ext cx="559014" cy="1201881"/>
          </a:xfrm>
          <a:prstGeom prst="rect">
            <a:avLst/>
          </a:prstGeom>
        </p:spPr>
      </p:pic>
    </p:spTree>
    <p:custDataLst>
      <p:tags r:id="rId1"/>
    </p:custDataLst>
    <p:extLst>
      <p:ext uri="{BB962C8B-B14F-4D97-AF65-F5344CB8AC3E}">
        <p14:creationId xmlns:p14="http://schemas.microsoft.com/office/powerpoint/2010/main" val="725034591"/>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9"/>
                                        </p:tgtEl>
                                      </p:cBhvr>
                                    </p:cmd>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000" fill="hold"/>
                                        <p:tgtEl>
                                          <p:spTgt spid="10"/>
                                        </p:tgtEl>
                                      </p:cBhvr>
                                    </p:cmd>
                                  </p:childTnLst>
                                </p:cTn>
                              </p:par>
                            </p:childTnLst>
                          </p:cTn>
                        </p:par>
                        <p:par>
                          <p:cTn id="10" fill="hold">
                            <p:stCondLst>
                              <p:cond delay="4000"/>
                            </p:stCondLst>
                            <p:childTnLst>
                              <p:par>
                                <p:cTn id="11" presetID="1" presetClass="mediacall" presetSubtype="0" fill="hold" nodeType="afterEffect">
                                  <p:stCondLst>
                                    <p:cond delay="0"/>
                                  </p:stCondLst>
                                  <p:childTnLst>
                                    <p:cmd type="call" cmd="playFrom(0.0)">
                                      <p:cBhvr>
                                        <p:cTn id="12" dur="2000" fill="hold"/>
                                        <p:tgtEl>
                                          <p:spTgt spid="7"/>
                                        </p:tgtEl>
                                      </p:cBhvr>
                                    </p:cmd>
                                  </p:childTnLst>
                                </p:cTn>
                              </p:par>
                            </p:childTnLst>
                          </p:cTn>
                        </p:par>
                        <p:par>
                          <p:cTn id="13" fill="hold">
                            <p:stCondLst>
                              <p:cond delay="6000"/>
                            </p:stCondLst>
                            <p:childTnLst>
                              <p:par>
                                <p:cTn id="14" presetID="1" presetClass="mediacall" presetSubtype="0" fill="hold" nodeType="afterEffect">
                                  <p:stCondLst>
                                    <p:cond delay="0"/>
                                  </p:stCondLst>
                                  <p:childTnLst>
                                    <p:cmd type="call" cmd="playFrom(0.0)">
                                      <p:cBhvr>
                                        <p:cTn id="15"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remove" display="0">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repeatCount="indefinite" fill="remove" display="0">
                  <p:stCondLst>
                    <p:cond delay="indefinite"/>
                  </p:stCondLst>
                </p:cTn>
                <p:tgtEl>
                  <p:spTgt spid="10"/>
                </p:tgtEl>
              </p:cMediaNode>
            </p:video>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0"/>
                                        </p:tgtEl>
                                      </p:cBhvr>
                                    </p:cmd>
                                  </p:childTnLst>
                                </p:cTn>
                              </p:par>
                            </p:childTnLst>
                          </p:cTn>
                        </p:par>
                      </p:childTnLst>
                    </p:cTn>
                  </p:par>
                </p:childTnLst>
              </p:cTn>
              <p:nextCondLst>
                <p:cond evt="onClick" delay="0">
                  <p:tgtEl>
                    <p:spTgt spid="10"/>
                  </p:tgtEl>
                </p:cond>
              </p:nextCondLst>
            </p:seq>
            <p:video>
              <p:cMediaNode vol="80000">
                <p:cTn id="28" repeatCount="indefinite" fill="remove" display="0">
                  <p:stCondLst>
                    <p:cond delay="indefinite"/>
                  </p:stCondLst>
                </p:cTn>
                <p:tgtEl>
                  <p:spTgt spid="7"/>
                </p:tgtEl>
              </p:cMediaNode>
            </p:vide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7"/>
                                        </p:tgtEl>
                                      </p:cBhvr>
                                    </p:cmd>
                                  </p:childTnLst>
                                </p:cTn>
                              </p:par>
                            </p:childTnLst>
                          </p:cTn>
                        </p:par>
                      </p:childTnLst>
                    </p:cTn>
                  </p:par>
                </p:childTnLst>
              </p:cTn>
              <p:nextCondLst>
                <p:cond evt="onClick" delay="0">
                  <p:tgtEl>
                    <p:spTgt spid="7"/>
                  </p:tgtEl>
                </p:cond>
              </p:nextCondLst>
            </p:seq>
            <p:video>
              <p:cMediaNode vol="80000">
                <p:cTn id="34" repeatCount="indefinite" fill="remove" display="0">
                  <p:stCondLst>
                    <p:cond delay="indefinite"/>
                  </p:stCondLst>
                </p:cTn>
                <p:tgtEl>
                  <p:spTgt spid="6"/>
                </p:tgtEl>
              </p:cMediaNode>
            </p:vide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25</a:t>
            </a:fld>
            <a:endParaRPr lang="zh-CN" altLang="en-US"/>
          </a:p>
        </p:txBody>
      </p:sp>
      <p:sp>
        <p:nvSpPr>
          <p:cNvPr id="3" name="Rectangle 2">
            <a:extLst>
              <a:ext uri="{FF2B5EF4-FFF2-40B4-BE49-F238E27FC236}">
                <a16:creationId xmlns:a16="http://schemas.microsoft.com/office/drawing/2014/main" id="{B11BFA2C-8DD7-196A-4753-BC584989B03F}"/>
              </a:ext>
            </a:extLst>
          </p:cNvPr>
          <p:cNvSpPr txBox="1">
            <a:spLocks noChangeArrowheads="1"/>
          </p:cNvSpPr>
          <p:nvPr/>
        </p:nvSpPr>
        <p:spPr>
          <a:xfrm>
            <a:off x="1847528" y="294928"/>
            <a:ext cx="7920879"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N" altLang="zh-CN" sz="3200" b="1" dirty="0"/>
              <a:t>Experiments</a:t>
            </a:r>
            <a:r>
              <a:rPr lang="en-US" altLang="zh-CN" sz="3200" b="1" dirty="0"/>
              <a:t>:</a:t>
            </a:r>
            <a:r>
              <a:rPr lang="zh-CN" altLang="en-US" sz="3200" b="1" dirty="0"/>
              <a:t> </a:t>
            </a:r>
            <a:r>
              <a:rPr lang="en-US" altLang="zh-CN" sz="3200" b="1" dirty="0"/>
              <a:t>Visualization</a:t>
            </a:r>
          </a:p>
          <a:p>
            <a:endParaRPr lang="en-US" altLang="zh-CN" sz="3200" b="1" dirty="0"/>
          </a:p>
        </p:txBody>
      </p:sp>
      <p:pic>
        <p:nvPicPr>
          <p:cNvPr id="8" name="Picture 7">
            <a:extLst>
              <a:ext uri="{FF2B5EF4-FFF2-40B4-BE49-F238E27FC236}">
                <a16:creationId xmlns:a16="http://schemas.microsoft.com/office/drawing/2014/main" id="{459882AB-070C-91C8-E071-F979C10AF2E8}"/>
              </a:ext>
            </a:extLst>
          </p:cNvPr>
          <p:cNvPicPr>
            <a:picLocks noChangeAspect="1"/>
          </p:cNvPicPr>
          <p:nvPr/>
        </p:nvPicPr>
        <p:blipFill rotWithShape="1">
          <a:blip r:embed="rId4"/>
          <a:srcRect t="32955" b="1810"/>
          <a:stretch/>
        </p:blipFill>
        <p:spPr>
          <a:xfrm>
            <a:off x="1438177" y="764704"/>
            <a:ext cx="7250111" cy="5843573"/>
          </a:xfrm>
          <a:prstGeom prst="rect">
            <a:avLst/>
          </a:prstGeom>
        </p:spPr>
      </p:pic>
    </p:spTree>
    <p:custDataLst>
      <p:tags r:id="rId1"/>
    </p:custDataLst>
    <p:extLst>
      <p:ext uri="{BB962C8B-B14F-4D97-AF65-F5344CB8AC3E}">
        <p14:creationId xmlns:p14="http://schemas.microsoft.com/office/powerpoint/2010/main" val="3214085047"/>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26</a:t>
            </a:fld>
            <a:endParaRPr lang="zh-CN" altLang="en-US"/>
          </a:p>
        </p:txBody>
      </p:sp>
      <p:sp>
        <p:nvSpPr>
          <p:cNvPr id="4" name="Rectangle 2">
            <a:extLst>
              <a:ext uri="{FF2B5EF4-FFF2-40B4-BE49-F238E27FC236}">
                <a16:creationId xmlns:a16="http://schemas.microsoft.com/office/drawing/2014/main" id="{6ED3BB59-50B8-90F6-08B4-350901FC330A}"/>
              </a:ext>
            </a:extLst>
          </p:cNvPr>
          <p:cNvSpPr txBox="1">
            <a:spLocks noChangeArrowheads="1"/>
          </p:cNvSpPr>
          <p:nvPr/>
        </p:nvSpPr>
        <p:spPr>
          <a:xfrm>
            <a:off x="2423592" y="294928"/>
            <a:ext cx="7344815"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Summary</a:t>
            </a:r>
          </a:p>
        </p:txBody>
      </p:sp>
      <p:sp>
        <p:nvSpPr>
          <p:cNvPr id="7" name="文本框 3">
            <a:extLst>
              <a:ext uri="{FF2B5EF4-FFF2-40B4-BE49-F238E27FC236}">
                <a16:creationId xmlns:a16="http://schemas.microsoft.com/office/drawing/2014/main" id="{3E472E98-1F9B-6F25-824C-2737E763845E}"/>
              </a:ext>
            </a:extLst>
          </p:cNvPr>
          <p:cNvSpPr txBox="1"/>
          <p:nvPr/>
        </p:nvSpPr>
        <p:spPr>
          <a:xfrm>
            <a:off x="443372" y="1061339"/>
            <a:ext cx="11305256" cy="4401205"/>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Present an innovative framework to generate compositional 3D action sequences, without language annotations.</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 Develop two novel datasets, </a:t>
            </a:r>
            <a:r>
              <a:rPr lang="en-GB" altLang="zh-CN" sz="2400" dirty="0" err="1">
                <a:latin typeface="Times New Roman" panose="02020603050405020304" pitchFamily="18" charset="0"/>
                <a:cs typeface="Times New Roman" panose="02020603050405020304" pitchFamily="18" charset="0"/>
              </a:rPr>
              <a:t>HumanAct</a:t>
            </a:r>
            <a:r>
              <a:rPr lang="en-GB" altLang="zh-CN" sz="2400" dirty="0">
                <a:latin typeface="Times New Roman" panose="02020603050405020304" pitchFamily="18" charset="0"/>
                <a:cs typeface="Times New Roman" panose="02020603050405020304" pitchFamily="18" charset="0"/>
              </a:rPr>
              <a:t>-C and UESTC-C.</a:t>
            </a:r>
          </a:p>
          <a:p>
            <a:pPr marL="342900" indent="-342900">
              <a:spcAft>
                <a:spcPts val="600"/>
              </a:spcAft>
              <a:buFont typeface="Wingdings" panose="05000000000000000000" pitchFamily="2" charset="2"/>
              <a:buChar char="Ø"/>
            </a:pPr>
            <a:endParaRPr lang="en-GB" altLang="zh-CN" sz="2400" dirty="0">
              <a:latin typeface="Times New Roman" panose="02020603050405020304" pitchFamily="18" charset="0"/>
              <a:cs typeface="Times New Roman" panose="02020603050405020304" pitchFamily="18" charset="0"/>
            </a:endParaRP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Comprehensive evaluations on the two datasets show our method’s effectiveness in generating compositional actions.</a:t>
            </a:r>
          </a:p>
          <a:p>
            <a:pPr>
              <a:spcAft>
                <a:spcPts val="600"/>
              </a:spcAft>
            </a:pPr>
            <a:endParaRPr lang="en-US" altLang="zh-CN"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8299865"/>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img4.imgtn.bdimg.com/it/u=1567808387,2544183011&amp;fm=21&amp;gp=0.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4" descr="http://img4.imgtn.bdimg.com/it/u=1567808387,2544183011&amp;fm=21&amp;gp=0.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6" descr="http://img4.imgtn.bdimg.com/it/u=1567808387,2544183011&amp;fm=21&amp;gp=0.jp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Title 42"/>
          <p:cNvSpPr txBox="1">
            <a:spLocks/>
          </p:cNvSpPr>
          <p:nvPr/>
        </p:nvSpPr>
        <p:spPr>
          <a:xfrm>
            <a:off x="407368" y="2420888"/>
            <a:ext cx="11449272" cy="151216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600" b="1" dirty="0"/>
              <a:t>Thanks for your listening</a:t>
            </a:r>
          </a:p>
        </p:txBody>
      </p:sp>
    </p:spTree>
    <p:extLst>
      <p:ext uri="{BB962C8B-B14F-4D97-AF65-F5344CB8AC3E}">
        <p14:creationId xmlns:p14="http://schemas.microsoft.com/office/powerpoint/2010/main" val="1033860513"/>
      </p:ext>
    </p:extLst>
  </p:cSld>
  <p:clrMapOvr>
    <a:masterClrMapping/>
  </p:clrMapOvr>
  <mc:AlternateContent xmlns:mc="http://schemas.openxmlformats.org/markup-compatibility/2006" xmlns:p14="http://schemas.microsoft.com/office/powerpoint/2010/main">
    <mc:Choice Requires="p14">
      <p:transition spd="slow" p14:dur="2000" advTm="1780"/>
    </mc:Choice>
    <mc:Fallback xmlns="">
      <p:transition spd="slow" advTm="178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文本框 3">
            <a:extLst>
              <a:ext uri="{FF2B5EF4-FFF2-40B4-BE49-F238E27FC236}">
                <a16:creationId xmlns:a16="http://schemas.microsoft.com/office/drawing/2014/main" id="{6901A4FD-4965-48BA-B060-3F5A1C8B924D}"/>
              </a:ext>
            </a:extLst>
          </p:cNvPr>
          <p:cNvSpPr txBox="1"/>
          <p:nvPr/>
        </p:nvSpPr>
        <p:spPr>
          <a:xfrm>
            <a:off x="335360" y="1214915"/>
            <a:ext cx="11665296" cy="113396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Recent developments generate motions conditioned on language descriptions.</a:t>
            </a:r>
          </a:p>
          <a:p>
            <a:pPr marL="342900" indent="-342900">
              <a:lnSpc>
                <a:spcPct val="150000"/>
              </a:lnSpc>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The </a:t>
            </a:r>
            <a:r>
              <a:rPr lang="en-GB" altLang="zh-CN" sz="2400" dirty="0">
                <a:latin typeface="Times New Roman" panose="02020603050405020304" pitchFamily="18" charset="0"/>
                <a:cs typeface="Times New Roman" panose="02020603050405020304" pitchFamily="18" charset="0"/>
              </a:rPr>
              <a:t>semantic structure in language is utilized to empower generation ability</a:t>
            </a:r>
            <a:r>
              <a:rPr lang="en-US" altLang="zh-CN" sz="2400" dirty="0">
                <a:latin typeface="Times New Roman" panose="02020603050405020304" pitchFamily="18" charset="0"/>
                <a:cs typeface="Times New Roman" panose="02020603050405020304" pitchFamily="18" charset="0"/>
              </a:rPr>
              <a:t>. </a:t>
            </a:r>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3</a:t>
            </a:fld>
            <a:endParaRPr lang="zh-CN" altLang="en-US"/>
          </a:p>
        </p:txBody>
      </p:sp>
      <p:sp>
        <p:nvSpPr>
          <p:cNvPr id="3" name="Rectangle 2">
            <a:extLst>
              <a:ext uri="{FF2B5EF4-FFF2-40B4-BE49-F238E27FC236}">
                <a16:creationId xmlns:a16="http://schemas.microsoft.com/office/drawing/2014/main" id="{B7ACEA67-AC06-269E-BCBF-E9A1CEBDBE4A}"/>
              </a:ext>
            </a:extLst>
          </p:cNvPr>
          <p:cNvSpPr txBox="1">
            <a:spLocks noChangeArrowheads="1"/>
          </p:cNvSpPr>
          <p:nvPr/>
        </p:nvSpPr>
        <p:spPr>
          <a:xfrm>
            <a:off x="2423592" y="294928"/>
            <a:ext cx="7344815"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Human Motion Generation</a:t>
            </a:r>
          </a:p>
        </p:txBody>
      </p:sp>
      <p:pic>
        <p:nvPicPr>
          <p:cNvPr id="33" name="Picture 32">
            <a:extLst>
              <a:ext uri="{FF2B5EF4-FFF2-40B4-BE49-F238E27FC236}">
                <a16:creationId xmlns:a16="http://schemas.microsoft.com/office/drawing/2014/main" id="{F1F1FE02-3B1A-915D-70A0-FB19992E99BF}"/>
              </a:ext>
            </a:extLst>
          </p:cNvPr>
          <p:cNvPicPr>
            <a:picLocks noChangeAspect="1"/>
          </p:cNvPicPr>
          <p:nvPr/>
        </p:nvPicPr>
        <p:blipFill rotWithShape="1">
          <a:blip r:embed="rId4"/>
          <a:srcRect l="2060" r="99"/>
          <a:stretch/>
        </p:blipFill>
        <p:spPr>
          <a:xfrm>
            <a:off x="479376" y="2348879"/>
            <a:ext cx="9047780" cy="1898201"/>
          </a:xfrm>
          <a:prstGeom prst="rect">
            <a:avLst/>
          </a:prstGeom>
        </p:spPr>
      </p:pic>
      <p:pic>
        <p:nvPicPr>
          <p:cNvPr id="35" name="Picture 34">
            <a:extLst>
              <a:ext uri="{FF2B5EF4-FFF2-40B4-BE49-F238E27FC236}">
                <a16:creationId xmlns:a16="http://schemas.microsoft.com/office/drawing/2014/main" id="{0F271076-8E44-E79E-264B-28169C8A2391}"/>
              </a:ext>
            </a:extLst>
          </p:cNvPr>
          <p:cNvPicPr>
            <a:picLocks noChangeAspect="1"/>
          </p:cNvPicPr>
          <p:nvPr/>
        </p:nvPicPr>
        <p:blipFill rotWithShape="1">
          <a:blip r:embed="rId5"/>
          <a:srcRect l="3992" r="1179"/>
          <a:stretch/>
        </p:blipFill>
        <p:spPr>
          <a:xfrm>
            <a:off x="472651" y="4305520"/>
            <a:ext cx="8296086" cy="2392142"/>
          </a:xfrm>
          <a:prstGeom prst="rect">
            <a:avLst/>
          </a:prstGeom>
        </p:spPr>
      </p:pic>
      <p:sp>
        <p:nvSpPr>
          <p:cNvPr id="36" name="TextBox 35">
            <a:extLst>
              <a:ext uri="{FF2B5EF4-FFF2-40B4-BE49-F238E27FC236}">
                <a16:creationId xmlns:a16="http://schemas.microsoft.com/office/drawing/2014/main" id="{85F4C75B-E85C-7325-4162-5C4C4CF269A2}"/>
              </a:ext>
            </a:extLst>
          </p:cNvPr>
          <p:cNvSpPr txBox="1"/>
          <p:nvPr/>
        </p:nvSpPr>
        <p:spPr>
          <a:xfrm>
            <a:off x="9336360" y="3662305"/>
            <a:ext cx="2664296" cy="584775"/>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Illustration from TEMOS (</a:t>
            </a:r>
            <a:r>
              <a:rPr lang="en-GB" sz="1600" dirty="0" err="1">
                <a:latin typeface="Times New Roman" panose="02020603050405020304" pitchFamily="18" charset="0"/>
                <a:cs typeface="Times New Roman" panose="02020603050405020304" pitchFamily="18" charset="0"/>
              </a:rPr>
              <a:t>Petrovich</a:t>
            </a:r>
            <a:r>
              <a:rPr lang="en-GB" sz="1600" dirty="0">
                <a:latin typeface="Times New Roman" panose="02020603050405020304" pitchFamily="18" charset="0"/>
                <a:cs typeface="Times New Roman" panose="02020603050405020304" pitchFamily="18" charset="0"/>
              </a:rPr>
              <a:t> et al., 2022)</a:t>
            </a:r>
          </a:p>
        </p:txBody>
      </p:sp>
      <p:sp>
        <p:nvSpPr>
          <p:cNvPr id="37" name="TextBox 36">
            <a:extLst>
              <a:ext uri="{FF2B5EF4-FFF2-40B4-BE49-F238E27FC236}">
                <a16:creationId xmlns:a16="http://schemas.microsoft.com/office/drawing/2014/main" id="{AB8FAC3A-8281-66DC-B0C5-1EA81FFB2D56}"/>
              </a:ext>
            </a:extLst>
          </p:cNvPr>
          <p:cNvSpPr txBox="1"/>
          <p:nvPr/>
        </p:nvSpPr>
        <p:spPr>
          <a:xfrm>
            <a:off x="8633122" y="6156593"/>
            <a:ext cx="2952328" cy="584775"/>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Illustration from </a:t>
            </a:r>
            <a:r>
              <a:rPr lang="en-GB" sz="1600" i="1" dirty="0">
                <a:latin typeface="Times New Roman" panose="02020603050405020304" pitchFamily="18" charset="0"/>
                <a:cs typeface="Times New Roman" panose="02020603050405020304" pitchFamily="18" charset="0"/>
              </a:rPr>
              <a:t>text2motion </a:t>
            </a:r>
            <a:r>
              <a:rPr lang="en-GB" sz="1600" dirty="0">
                <a:latin typeface="Times New Roman" panose="02020603050405020304" pitchFamily="18" charset="0"/>
                <a:cs typeface="Times New Roman" panose="02020603050405020304" pitchFamily="18" charset="0"/>
              </a:rPr>
              <a:t>(Guo et al., 2022)</a:t>
            </a:r>
          </a:p>
        </p:txBody>
      </p:sp>
    </p:spTree>
    <p:custDataLst>
      <p:tags r:id="rId1"/>
    </p:custDataLst>
    <p:extLst>
      <p:ext uri="{BB962C8B-B14F-4D97-AF65-F5344CB8AC3E}">
        <p14:creationId xmlns:p14="http://schemas.microsoft.com/office/powerpoint/2010/main" val="3533947232"/>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文本框 3">
            <a:extLst>
              <a:ext uri="{FF2B5EF4-FFF2-40B4-BE49-F238E27FC236}">
                <a16:creationId xmlns:a16="http://schemas.microsoft.com/office/drawing/2014/main" id="{6901A4FD-4965-48BA-B060-3F5A1C8B924D}"/>
              </a:ext>
            </a:extLst>
          </p:cNvPr>
          <p:cNvSpPr txBox="1"/>
          <p:nvPr/>
        </p:nvSpPr>
        <p:spPr>
          <a:xfrm>
            <a:off x="191344" y="1196752"/>
            <a:ext cx="11809312" cy="461665"/>
          </a:xfrm>
          <a:prstGeom prst="rect">
            <a:avLst/>
          </a:prstGeom>
          <a:noFill/>
        </p:spPr>
        <p:txBody>
          <a:bodyPr wrap="square" rtlCol="0">
            <a:spAutoFit/>
          </a:bodyPr>
          <a:lstStyle/>
          <a:p>
            <a:pPr>
              <a:spcAft>
                <a:spcPts val="1200"/>
              </a:spcAft>
            </a:pPr>
            <a:r>
              <a:rPr lang="en-GB" altLang="zh-CN" sz="2400" dirty="0">
                <a:latin typeface="Times New Roman" panose="02020603050405020304" pitchFamily="18" charset="0"/>
                <a:cs typeface="Times New Roman" panose="02020603050405020304" pitchFamily="18" charset="0"/>
              </a:rPr>
              <a:t>Limitations of the main text-to-motion generation methods</a:t>
            </a:r>
          </a:p>
        </p:txBody>
      </p:sp>
      <p:sp>
        <p:nvSpPr>
          <p:cNvPr id="8" name="TextBox 7">
            <a:extLst>
              <a:ext uri="{FF2B5EF4-FFF2-40B4-BE49-F238E27FC236}">
                <a16:creationId xmlns:a16="http://schemas.microsoft.com/office/drawing/2014/main" id="{7B605AEB-4EDB-70B2-B8C2-BAA9F0A7E69F}"/>
              </a:ext>
            </a:extLst>
          </p:cNvPr>
          <p:cNvSpPr txBox="1"/>
          <p:nvPr/>
        </p:nvSpPr>
        <p:spPr>
          <a:xfrm>
            <a:off x="10562602" y="6409346"/>
            <a:ext cx="184731" cy="369332"/>
          </a:xfrm>
          <a:prstGeom prst="rect">
            <a:avLst/>
          </a:prstGeom>
          <a:noFill/>
        </p:spPr>
        <p:txBody>
          <a:bodyPr wrap="none" rtlCol="0">
            <a:spAutoFit/>
          </a:bodyPr>
          <a:lstStyle/>
          <a:p>
            <a:endParaRPr lang="en-CN"/>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4</a:t>
            </a:fld>
            <a:endParaRPr lang="zh-CN" altLang="en-US"/>
          </a:p>
        </p:txBody>
      </p:sp>
      <p:sp>
        <p:nvSpPr>
          <p:cNvPr id="3" name="Rectangle 2">
            <a:extLst>
              <a:ext uri="{FF2B5EF4-FFF2-40B4-BE49-F238E27FC236}">
                <a16:creationId xmlns:a16="http://schemas.microsoft.com/office/drawing/2014/main" id="{B7ACEA67-AC06-269E-BCBF-E9A1CEBDBE4A}"/>
              </a:ext>
            </a:extLst>
          </p:cNvPr>
          <p:cNvSpPr txBox="1">
            <a:spLocks noChangeArrowheads="1"/>
          </p:cNvSpPr>
          <p:nvPr/>
        </p:nvSpPr>
        <p:spPr>
          <a:xfrm>
            <a:off x="2423592" y="294928"/>
            <a:ext cx="7344815"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Human Motion Generation</a:t>
            </a:r>
          </a:p>
        </p:txBody>
      </p:sp>
      <p:sp>
        <p:nvSpPr>
          <p:cNvPr id="6" name="矩形 8">
            <a:extLst>
              <a:ext uri="{FF2B5EF4-FFF2-40B4-BE49-F238E27FC236}">
                <a16:creationId xmlns:a16="http://schemas.microsoft.com/office/drawing/2014/main" id="{8FE2A792-2A48-F1AD-58A2-2B12975D7102}"/>
              </a:ext>
            </a:extLst>
          </p:cNvPr>
          <p:cNvSpPr/>
          <p:nvPr/>
        </p:nvSpPr>
        <p:spPr>
          <a:xfrm>
            <a:off x="3935760" y="1988840"/>
            <a:ext cx="3813085" cy="461665"/>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Costly and Labor-intensive</a:t>
            </a:r>
          </a:p>
        </p:txBody>
      </p:sp>
      <p:sp>
        <p:nvSpPr>
          <p:cNvPr id="7" name="矩形 9">
            <a:extLst>
              <a:ext uri="{FF2B5EF4-FFF2-40B4-BE49-F238E27FC236}">
                <a16:creationId xmlns:a16="http://schemas.microsoft.com/office/drawing/2014/main" id="{283B7126-5300-E4C2-CC90-6952C36235EF}"/>
              </a:ext>
            </a:extLst>
          </p:cNvPr>
          <p:cNvSpPr/>
          <p:nvPr/>
        </p:nvSpPr>
        <p:spPr>
          <a:xfrm>
            <a:off x="3935760" y="2742019"/>
            <a:ext cx="3480542" cy="830997"/>
          </a:xfrm>
          <a:prstGeom prst="rect">
            <a:avLst/>
          </a:prstGeom>
        </p:spPr>
        <p:txBody>
          <a:bodyPr wrap="square">
            <a:spAutoFit/>
          </a:bodyPr>
          <a:lstStyle/>
          <a:p>
            <a:r>
              <a:rPr lang="en-GB" altLang="zh-CN" sz="2400" dirty="0">
                <a:latin typeface="Times New Roman" panose="02020603050405020304" pitchFamily="18" charset="0"/>
                <a:cs typeface="Times New Roman" panose="02020603050405020304" pitchFamily="18" charset="0"/>
              </a:rPr>
              <a:t>Fall short in Generating Simultaneous Sequences</a:t>
            </a:r>
            <a:endParaRPr lang="en-US" altLang="zh-CN" sz="2400" dirty="0">
              <a:latin typeface="Times New Roman" panose="02020603050405020304" pitchFamily="18" charset="0"/>
              <a:cs typeface="Times New Roman" panose="02020603050405020304" pitchFamily="18" charset="0"/>
            </a:endParaRPr>
          </a:p>
        </p:txBody>
      </p:sp>
      <p:sp>
        <p:nvSpPr>
          <p:cNvPr id="9" name="矩形 2">
            <a:extLst>
              <a:ext uri="{FF2B5EF4-FFF2-40B4-BE49-F238E27FC236}">
                <a16:creationId xmlns:a16="http://schemas.microsoft.com/office/drawing/2014/main" id="{E7D036AA-8893-BE7E-FC90-6A828887B79F}"/>
              </a:ext>
            </a:extLst>
          </p:cNvPr>
          <p:cNvSpPr/>
          <p:nvPr/>
        </p:nvSpPr>
        <p:spPr>
          <a:xfrm>
            <a:off x="191344" y="1801099"/>
            <a:ext cx="2976283" cy="83581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2400" dirty="0">
                <a:solidFill>
                  <a:schemeClr val="tx1"/>
                </a:solidFill>
                <a:latin typeface="Times New Roman" panose="02020603050405020304" pitchFamily="18" charset="0"/>
                <a:cs typeface="Times New Roman" panose="02020603050405020304" pitchFamily="18" charset="0"/>
              </a:rPr>
              <a:t>Composite Actions and Text Annotations</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矩形 10">
            <a:extLst>
              <a:ext uri="{FF2B5EF4-FFF2-40B4-BE49-F238E27FC236}">
                <a16:creationId xmlns:a16="http://schemas.microsoft.com/office/drawing/2014/main" id="{C87FD5D2-48E7-6FF6-1F2C-1FB2F8948E88}"/>
              </a:ext>
            </a:extLst>
          </p:cNvPr>
          <p:cNvSpPr/>
          <p:nvPr/>
        </p:nvSpPr>
        <p:spPr>
          <a:xfrm>
            <a:off x="191344" y="2780928"/>
            <a:ext cx="2976283" cy="83581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latin typeface="Times New Roman" panose="02020603050405020304" pitchFamily="18" charset="0"/>
                <a:cs typeface="Times New Roman" panose="02020603050405020304" pitchFamily="18" charset="0"/>
              </a:rPr>
              <a:t>Temporally Structured </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1" name="箭头: 下 39">
            <a:extLst>
              <a:ext uri="{FF2B5EF4-FFF2-40B4-BE49-F238E27FC236}">
                <a16:creationId xmlns:a16="http://schemas.microsoft.com/office/drawing/2014/main" id="{EC56E263-BBDC-13A9-8D8F-EE71A424CB4F}"/>
              </a:ext>
            </a:extLst>
          </p:cNvPr>
          <p:cNvSpPr/>
          <p:nvPr/>
        </p:nvSpPr>
        <p:spPr>
          <a:xfrm rot="16200000">
            <a:off x="3450634" y="1975123"/>
            <a:ext cx="327392" cy="498844"/>
          </a:xfrm>
          <a:prstGeom prst="downArrow">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39">
            <a:extLst>
              <a:ext uri="{FF2B5EF4-FFF2-40B4-BE49-F238E27FC236}">
                <a16:creationId xmlns:a16="http://schemas.microsoft.com/office/drawing/2014/main" id="{6CD6B17E-B4CC-AFF1-35ED-CDBE9AB0A60C}"/>
              </a:ext>
            </a:extLst>
          </p:cNvPr>
          <p:cNvSpPr/>
          <p:nvPr/>
        </p:nvSpPr>
        <p:spPr>
          <a:xfrm rot="16200000">
            <a:off x="3460026" y="2909431"/>
            <a:ext cx="327392" cy="498844"/>
          </a:xfrm>
          <a:prstGeom prst="downArrow">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4">
            <a:extLst>
              <a:ext uri="{FF2B5EF4-FFF2-40B4-BE49-F238E27FC236}">
                <a16:creationId xmlns:a16="http://schemas.microsoft.com/office/drawing/2014/main" id="{22804000-9CEC-20CA-AD67-16C1955AEC8D}"/>
              </a:ext>
            </a:extLst>
          </p:cNvPr>
          <p:cNvSpPr/>
          <p:nvPr/>
        </p:nvSpPr>
        <p:spPr>
          <a:xfrm>
            <a:off x="4033841" y="3933056"/>
            <a:ext cx="189951" cy="288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FFC89B1F-23E6-09BF-B1CB-CDA0854A2D3D}"/>
              </a:ext>
            </a:extLst>
          </p:cNvPr>
          <p:cNvGrpSpPr/>
          <p:nvPr/>
        </p:nvGrpSpPr>
        <p:grpSpPr>
          <a:xfrm>
            <a:off x="122951" y="3789040"/>
            <a:ext cx="6324884" cy="2414314"/>
            <a:chOff x="911424" y="3861048"/>
            <a:chExt cx="5832648" cy="2151670"/>
          </a:xfrm>
        </p:grpSpPr>
        <p:pic>
          <p:nvPicPr>
            <p:cNvPr id="14" name="Picture 13">
              <a:extLst>
                <a:ext uri="{FF2B5EF4-FFF2-40B4-BE49-F238E27FC236}">
                  <a16:creationId xmlns:a16="http://schemas.microsoft.com/office/drawing/2014/main" id="{F8DEB2E4-B65C-1336-BB36-883DDE671CF4}"/>
                </a:ext>
              </a:extLst>
            </p:cNvPr>
            <p:cNvPicPr>
              <a:picLocks noChangeAspect="1"/>
            </p:cNvPicPr>
            <p:nvPr/>
          </p:nvPicPr>
          <p:blipFill rotWithShape="1">
            <a:blip r:embed="rId4"/>
            <a:srcRect l="9005" r="9999"/>
            <a:stretch/>
          </p:blipFill>
          <p:spPr>
            <a:xfrm>
              <a:off x="911424" y="3861048"/>
              <a:ext cx="5832648" cy="2151670"/>
            </a:xfrm>
            <a:prstGeom prst="rect">
              <a:avLst/>
            </a:prstGeom>
          </p:spPr>
        </p:pic>
        <p:sp>
          <p:nvSpPr>
            <p:cNvPr id="16" name="Rectangle 15">
              <a:extLst>
                <a:ext uri="{FF2B5EF4-FFF2-40B4-BE49-F238E27FC236}">
                  <a16:creationId xmlns:a16="http://schemas.microsoft.com/office/drawing/2014/main" id="{440D862A-E732-B40D-19CD-34BE567B623A}"/>
                </a:ext>
              </a:extLst>
            </p:cNvPr>
            <p:cNvSpPr/>
            <p:nvPr/>
          </p:nvSpPr>
          <p:spPr>
            <a:xfrm>
              <a:off x="1723594" y="4717140"/>
              <a:ext cx="158754" cy="213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798C5FA-59A4-27B3-E151-454E2D8C2F4C}"/>
                </a:ext>
              </a:extLst>
            </p:cNvPr>
            <p:cNvSpPr/>
            <p:nvPr/>
          </p:nvSpPr>
          <p:spPr>
            <a:xfrm>
              <a:off x="1882348" y="5786018"/>
              <a:ext cx="253212" cy="213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512E5FE1-F3EB-4054-5328-B2F52E9288FD}"/>
              </a:ext>
            </a:extLst>
          </p:cNvPr>
          <p:cNvGrpSpPr/>
          <p:nvPr/>
        </p:nvGrpSpPr>
        <p:grpSpPr>
          <a:xfrm>
            <a:off x="6528048" y="3775661"/>
            <a:ext cx="5350096" cy="2461651"/>
            <a:chOff x="6528048" y="3775661"/>
            <a:chExt cx="5350096" cy="2461651"/>
          </a:xfrm>
        </p:grpSpPr>
        <p:pic>
          <p:nvPicPr>
            <p:cNvPr id="21" name="Picture 20">
              <a:extLst>
                <a:ext uri="{FF2B5EF4-FFF2-40B4-BE49-F238E27FC236}">
                  <a16:creationId xmlns:a16="http://schemas.microsoft.com/office/drawing/2014/main" id="{B1F3D846-87AD-F861-A54D-500C6BF8476E}"/>
                </a:ext>
              </a:extLst>
            </p:cNvPr>
            <p:cNvPicPr>
              <a:picLocks noChangeAspect="1"/>
            </p:cNvPicPr>
            <p:nvPr/>
          </p:nvPicPr>
          <p:blipFill rotWithShape="1">
            <a:blip r:embed="rId5"/>
            <a:srcRect l="20296" r="20182"/>
            <a:stretch/>
          </p:blipFill>
          <p:spPr>
            <a:xfrm>
              <a:off x="6528048" y="3775661"/>
              <a:ext cx="5350096" cy="2414314"/>
            </a:xfrm>
            <a:prstGeom prst="rect">
              <a:avLst/>
            </a:prstGeom>
          </p:spPr>
        </p:pic>
        <p:sp>
          <p:nvSpPr>
            <p:cNvPr id="22" name="Rectangle 21">
              <a:extLst>
                <a:ext uri="{FF2B5EF4-FFF2-40B4-BE49-F238E27FC236}">
                  <a16:creationId xmlns:a16="http://schemas.microsoft.com/office/drawing/2014/main" id="{4EC50EDA-1D65-F122-C43B-3A419F4D4956}"/>
                </a:ext>
              </a:extLst>
            </p:cNvPr>
            <p:cNvSpPr/>
            <p:nvPr/>
          </p:nvSpPr>
          <p:spPr>
            <a:xfrm>
              <a:off x="6672064" y="6022075"/>
              <a:ext cx="360040" cy="215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AC3F3C2B-6FED-DF64-06CA-B43E5948DA55}"/>
              </a:ext>
            </a:extLst>
          </p:cNvPr>
          <p:cNvSpPr txBox="1"/>
          <p:nvPr/>
        </p:nvSpPr>
        <p:spPr>
          <a:xfrm>
            <a:off x="1127448" y="6248308"/>
            <a:ext cx="4752528" cy="338554"/>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Illustration from </a:t>
            </a:r>
            <a:r>
              <a:rPr lang="en-GB" sz="1600" dirty="0" err="1">
                <a:latin typeface="Times New Roman" panose="02020603050405020304" pitchFamily="18" charset="0"/>
                <a:cs typeface="Times New Roman" panose="02020603050405020304" pitchFamily="18" charset="0"/>
              </a:rPr>
              <a:t>MotionDiffuse</a:t>
            </a:r>
            <a:r>
              <a:rPr lang="en-GB" sz="1600" dirty="0">
                <a:latin typeface="Times New Roman" panose="02020603050405020304" pitchFamily="18" charset="0"/>
                <a:cs typeface="Times New Roman" panose="02020603050405020304" pitchFamily="18" charset="0"/>
              </a:rPr>
              <a:t> (Zhang et al., 2024)</a:t>
            </a:r>
          </a:p>
        </p:txBody>
      </p:sp>
      <p:sp>
        <p:nvSpPr>
          <p:cNvPr id="25" name="TextBox 24">
            <a:extLst>
              <a:ext uri="{FF2B5EF4-FFF2-40B4-BE49-F238E27FC236}">
                <a16:creationId xmlns:a16="http://schemas.microsoft.com/office/drawing/2014/main" id="{D83D79E7-1AD2-3271-407E-C36D8E71230E}"/>
              </a:ext>
            </a:extLst>
          </p:cNvPr>
          <p:cNvSpPr txBox="1"/>
          <p:nvPr/>
        </p:nvSpPr>
        <p:spPr>
          <a:xfrm>
            <a:off x="7104112" y="6258798"/>
            <a:ext cx="4752528" cy="338554"/>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Illustration from </a:t>
            </a:r>
            <a:r>
              <a:rPr lang="en-GB" sz="1600" dirty="0" err="1">
                <a:latin typeface="Times New Roman" panose="02020603050405020304" pitchFamily="18" charset="0"/>
                <a:cs typeface="Times New Roman" panose="02020603050405020304" pitchFamily="18" charset="0"/>
              </a:rPr>
              <a:t>MotionCLIP</a:t>
            </a:r>
            <a:r>
              <a:rPr lang="en-GB" sz="1600" dirty="0">
                <a:latin typeface="Times New Roman" panose="02020603050405020304" pitchFamily="18" charset="0"/>
                <a:cs typeface="Times New Roman" panose="02020603050405020304" pitchFamily="18" charset="0"/>
              </a:rPr>
              <a:t> (Tevet et al., 2022)</a:t>
            </a:r>
          </a:p>
        </p:txBody>
      </p:sp>
    </p:spTree>
    <p:custDataLst>
      <p:tags r:id="rId1"/>
    </p:custDataLst>
    <p:extLst>
      <p:ext uri="{BB962C8B-B14F-4D97-AF65-F5344CB8AC3E}">
        <p14:creationId xmlns:p14="http://schemas.microsoft.com/office/powerpoint/2010/main" val="1457675352"/>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文本框 3">
            <a:extLst>
              <a:ext uri="{FF2B5EF4-FFF2-40B4-BE49-F238E27FC236}">
                <a16:creationId xmlns:a16="http://schemas.microsoft.com/office/drawing/2014/main" id="{6901A4FD-4965-48BA-B060-3F5A1C8B924D}"/>
              </a:ext>
            </a:extLst>
          </p:cNvPr>
          <p:cNvSpPr txBox="1"/>
          <p:nvPr/>
        </p:nvSpPr>
        <p:spPr>
          <a:xfrm>
            <a:off x="47328" y="1331764"/>
            <a:ext cx="12072664" cy="2385268"/>
          </a:xfrm>
          <a:prstGeom prst="rect">
            <a:avLst/>
          </a:prstGeom>
          <a:noFill/>
        </p:spPr>
        <p:txBody>
          <a:bodyPr wrap="square" rtlCol="0">
            <a:spAutoFit/>
          </a:bodyPr>
          <a:lstStyle/>
          <a:p>
            <a:pPr>
              <a:spcAft>
                <a:spcPts val="600"/>
              </a:spcAft>
            </a:pPr>
            <a:r>
              <a:rPr lang="en-US" altLang="zh-CN" sz="2400" dirty="0">
                <a:latin typeface="Times New Roman" panose="02020603050405020304" pitchFamily="18" charset="0"/>
                <a:cs typeface="Times New Roman" panose="02020603050405020304" pitchFamily="18" charset="0"/>
              </a:rPr>
              <a:t>We consider a challenging task: generating simultaneous compositional actions from sub-actions.</a:t>
            </a: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No compositional actions</a:t>
            </a: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No annotated textual descriptions</a:t>
            </a:r>
          </a:p>
          <a:p>
            <a:pPr marL="457200" indent="-457200">
              <a:buFont typeface="+mj-lt"/>
              <a:buAutoNum type="arabicPeriod"/>
            </a:pPr>
            <a:r>
              <a:rPr lang="en-US" altLang="zh-CN" sz="2400" dirty="0">
                <a:latin typeface="Times New Roman" panose="02020603050405020304" pitchFamily="18" charset="0"/>
                <a:cs typeface="Times New Roman" panose="02020603050405020304" pitchFamily="18" charset="0"/>
              </a:rPr>
              <a:t>Only sub-actions</a:t>
            </a: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B605AEB-4EDB-70B2-B8C2-BAA9F0A7E69F}"/>
              </a:ext>
            </a:extLst>
          </p:cNvPr>
          <p:cNvSpPr txBox="1"/>
          <p:nvPr/>
        </p:nvSpPr>
        <p:spPr>
          <a:xfrm>
            <a:off x="10562602" y="6409346"/>
            <a:ext cx="184731" cy="369332"/>
          </a:xfrm>
          <a:prstGeom prst="rect">
            <a:avLst/>
          </a:prstGeom>
          <a:noFill/>
        </p:spPr>
        <p:txBody>
          <a:bodyPr wrap="none" rtlCol="0">
            <a:spAutoFit/>
          </a:bodyPr>
          <a:lstStyle/>
          <a:p>
            <a:endParaRPr lang="en-CN"/>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5</a:t>
            </a:fld>
            <a:endParaRPr lang="zh-CN" altLang="en-US"/>
          </a:p>
        </p:txBody>
      </p:sp>
      <p:sp>
        <p:nvSpPr>
          <p:cNvPr id="6" name="Rectangle 2">
            <a:extLst>
              <a:ext uri="{FF2B5EF4-FFF2-40B4-BE49-F238E27FC236}">
                <a16:creationId xmlns:a16="http://schemas.microsoft.com/office/drawing/2014/main" id="{5C1AE037-758C-D262-A37F-68DE8E56C561}"/>
              </a:ext>
            </a:extLst>
          </p:cNvPr>
          <p:cNvSpPr txBox="1">
            <a:spLocks noChangeArrowheads="1"/>
          </p:cNvSpPr>
          <p:nvPr/>
        </p:nvSpPr>
        <p:spPr>
          <a:xfrm>
            <a:off x="2423592" y="294928"/>
            <a:ext cx="7344815"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Goal &amp; Motivation</a:t>
            </a:r>
          </a:p>
        </p:txBody>
      </p:sp>
      <p:pic>
        <p:nvPicPr>
          <p:cNvPr id="10" name="Picture 9">
            <a:extLst>
              <a:ext uri="{FF2B5EF4-FFF2-40B4-BE49-F238E27FC236}">
                <a16:creationId xmlns:a16="http://schemas.microsoft.com/office/drawing/2014/main" id="{D11ECDEE-5758-3255-0FFF-FAC3C8E14150}"/>
              </a:ext>
            </a:extLst>
          </p:cNvPr>
          <p:cNvPicPr>
            <a:picLocks noChangeAspect="1"/>
          </p:cNvPicPr>
          <p:nvPr/>
        </p:nvPicPr>
        <p:blipFill rotWithShape="1">
          <a:blip r:embed="rId4"/>
          <a:srcRect l="4431" t="6431" r="4292" b="3543"/>
          <a:stretch/>
        </p:blipFill>
        <p:spPr>
          <a:xfrm>
            <a:off x="623392" y="3429000"/>
            <a:ext cx="6268813" cy="2556216"/>
          </a:xfrm>
          <a:prstGeom prst="rect">
            <a:avLst/>
          </a:prstGeom>
        </p:spPr>
      </p:pic>
    </p:spTree>
    <p:custDataLst>
      <p:tags r:id="rId1"/>
    </p:custDataLst>
    <p:extLst>
      <p:ext uri="{BB962C8B-B14F-4D97-AF65-F5344CB8AC3E}">
        <p14:creationId xmlns:p14="http://schemas.microsoft.com/office/powerpoint/2010/main" val="4017698656"/>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TextBox 7">
            <a:extLst>
              <a:ext uri="{FF2B5EF4-FFF2-40B4-BE49-F238E27FC236}">
                <a16:creationId xmlns:a16="http://schemas.microsoft.com/office/drawing/2014/main" id="{7B605AEB-4EDB-70B2-B8C2-BAA9F0A7E69F}"/>
              </a:ext>
            </a:extLst>
          </p:cNvPr>
          <p:cNvSpPr txBox="1"/>
          <p:nvPr/>
        </p:nvSpPr>
        <p:spPr>
          <a:xfrm>
            <a:off x="10562602" y="6409346"/>
            <a:ext cx="184731" cy="369332"/>
          </a:xfrm>
          <a:prstGeom prst="rect">
            <a:avLst/>
          </a:prstGeom>
          <a:noFill/>
        </p:spPr>
        <p:txBody>
          <a:bodyPr wrap="none" rtlCol="0">
            <a:spAutoFit/>
          </a:bodyPr>
          <a:lstStyle/>
          <a:p>
            <a:endParaRPr lang="en-CN"/>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6</a:t>
            </a:fld>
            <a:endParaRPr lang="zh-CN" altLang="en-US"/>
          </a:p>
        </p:txBody>
      </p:sp>
      <p:sp>
        <p:nvSpPr>
          <p:cNvPr id="6" name="Rectangle 2">
            <a:extLst>
              <a:ext uri="{FF2B5EF4-FFF2-40B4-BE49-F238E27FC236}">
                <a16:creationId xmlns:a16="http://schemas.microsoft.com/office/drawing/2014/main" id="{5C1AE037-758C-D262-A37F-68DE8E56C561}"/>
              </a:ext>
            </a:extLst>
          </p:cNvPr>
          <p:cNvSpPr txBox="1">
            <a:spLocks noChangeArrowheads="1"/>
          </p:cNvSpPr>
          <p:nvPr/>
        </p:nvSpPr>
        <p:spPr>
          <a:xfrm>
            <a:off x="2423592" y="294928"/>
            <a:ext cx="7344815"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Problem Definition</a:t>
            </a:r>
          </a:p>
        </p:txBody>
      </p:sp>
      <mc:AlternateContent xmlns:mc="http://schemas.openxmlformats.org/markup-compatibility/2006" xmlns:a14="http://schemas.microsoft.com/office/drawing/2010/main">
        <mc:Choice Requires="a14">
          <p:sp>
            <p:nvSpPr>
              <p:cNvPr id="3" name="文本框 3">
                <a:extLst>
                  <a:ext uri="{FF2B5EF4-FFF2-40B4-BE49-F238E27FC236}">
                    <a16:creationId xmlns:a16="http://schemas.microsoft.com/office/drawing/2014/main" id="{47779DD7-D110-70D5-6D47-6F03DC3F9D02}"/>
                  </a:ext>
                </a:extLst>
              </p:cNvPr>
              <p:cNvSpPr txBox="1"/>
              <p:nvPr/>
            </p:nvSpPr>
            <p:spPr>
              <a:xfrm>
                <a:off x="479376" y="1174100"/>
                <a:ext cx="11521280" cy="2246769"/>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We define the sub-action label as </a:t>
                </a:r>
                <a:r>
                  <a:rPr lang="en-US" altLang="zh-CN" sz="2400" b="1" dirty="0">
                    <a:latin typeface="Times New Roman" panose="02020603050405020304" pitchFamily="18" charset="0"/>
                    <a:cs typeface="Times New Roman" panose="02020603050405020304" pitchFamily="18" charset="0"/>
                  </a:rPr>
                  <a:t>x, </a:t>
                </a:r>
              </a:p>
              <a:p>
                <a:pPr>
                  <a:spcAft>
                    <a:spcPts val="600"/>
                  </a:spcAft>
                </a:pPr>
                <a:r>
                  <a:rPr lang="en-US" altLang="zh-CN" sz="2400" dirty="0">
                    <a:latin typeface="Times New Roman" panose="02020603050405020304" pitchFamily="18" charset="0"/>
                    <a:cs typeface="Times New Roman" panose="02020603050405020304" pitchFamily="18" charset="0"/>
                  </a:rPr>
                  <a:t>and </a:t>
                </a:r>
                <a:r>
                  <a:rPr lang="en-GB" altLang="zh-CN" sz="2400" dirty="0">
                    <a:latin typeface="Times New Roman" panose="02020603050405020304" pitchFamily="18" charset="0"/>
                    <a:cs typeface="Times New Roman" panose="02020603050405020304" pitchFamily="18" charset="0"/>
                  </a:rPr>
                  <a:t>the sequence of action poses is annotated as </a:t>
                </a:r>
                <a:r>
                  <a:rPr lang="en-GB" altLang="zh-CN" sz="2400" b="1" dirty="0">
                    <a:latin typeface="Times New Roman" panose="02020603050405020304" pitchFamily="18" charset="0"/>
                    <a:cs typeface="Times New Roman" panose="02020603050405020304" pitchFamily="18" charset="0"/>
                  </a:rPr>
                  <a:t> </a:t>
                </a:r>
                <a:endParaRPr lang="en-GB" altLang="zh-CN" sz="2400" dirty="0">
                  <a:latin typeface="Times New Roman" panose="02020603050405020304" pitchFamily="18" charset="0"/>
                  <a:cs typeface="Times New Roman" panose="02020603050405020304" pitchFamily="18" charset="0"/>
                </a:endParaRPr>
              </a:p>
              <a:p>
                <a:pPr>
                  <a:spcAft>
                    <a:spcPts val="600"/>
                  </a:spcAft>
                </a:pPr>
                <a:endParaRPr lang="en-GB" altLang="zh-CN" sz="2400" dirty="0">
                  <a:latin typeface="Times New Roman" panose="02020603050405020304" pitchFamily="18" charset="0"/>
                  <a:cs typeface="Times New Roman" panose="02020603050405020304" pitchFamily="18" charset="0"/>
                </a:endParaRP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Each frame </a:t>
                </a:r>
                <a14:m>
                  <m:oMath xmlns:m="http://schemas.openxmlformats.org/officeDocument/2006/math">
                    <m:sSub>
                      <m:sSubPr>
                        <m:ctrlPr>
                          <a:rPr lang="en-GB" altLang="zh-CN" sz="2400" b="1" i="1" smtClean="0">
                            <a:latin typeface="Cambria Math" panose="02040503050406030204" pitchFamily="18" charset="0"/>
                            <a:cs typeface="Times New Roman" panose="02020603050405020304" pitchFamily="18" charset="0"/>
                          </a:rPr>
                        </m:ctrlPr>
                      </m:sSubPr>
                      <m:e>
                        <m:r>
                          <a:rPr lang="en-GB" altLang="zh-CN" sz="2400" b="1" i="1" smtClean="0">
                            <a:latin typeface="Cambria Math" panose="02040503050406030204" pitchFamily="18" charset="0"/>
                            <a:cs typeface="Times New Roman" panose="02020603050405020304" pitchFamily="18" charset="0"/>
                          </a:rPr>
                          <m:t>𝒚</m:t>
                        </m:r>
                      </m:e>
                      <m:sub>
                        <m:r>
                          <a:rPr lang="en-GB" altLang="zh-CN" sz="2400" b="1" i="1" smtClean="0">
                            <a:latin typeface="Cambria Math" panose="02040503050406030204" pitchFamily="18" charset="0"/>
                            <a:cs typeface="Times New Roman" panose="02020603050405020304" pitchFamily="18" charset="0"/>
                          </a:rPr>
                          <m:t>𝒕</m:t>
                        </m:r>
                      </m:sub>
                    </m:sSub>
                  </m:oMath>
                </a14:m>
                <a:r>
                  <a:rPr lang="en-GB" altLang="zh-CN" sz="2400" b="1" baseline="-250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is composed of a pose represented as 3D coordinates.</a:t>
                </a:r>
              </a:p>
            </p:txBody>
          </p:sp>
        </mc:Choice>
        <mc:Fallback xmlns="">
          <p:sp>
            <p:nvSpPr>
              <p:cNvPr id="3" name="文本框 3">
                <a:extLst>
                  <a:ext uri="{FF2B5EF4-FFF2-40B4-BE49-F238E27FC236}">
                    <a16:creationId xmlns:a16="http://schemas.microsoft.com/office/drawing/2014/main" id="{47779DD7-D110-70D5-6D47-6F03DC3F9D02}"/>
                  </a:ext>
                </a:extLst>
              </p:cNvPr>
              <p:cNvSpPr txBox="1">
                <a:spLocks noRot="1" noChangeAspect="1" noMove="1" noResize="1" noEditPoints="1" noAdjustHandles="1" noChangeArrowheads="1" noChangeShapeType="1" noTextEdit="1"/>
              </p:cNvSpPr>
              <p:nvPr/>
            </p:nvSpPr>
            <p:spPr>
              <a:xfrm>
                <a:off x="479376" y="1174100"/>
                <a:ext cx="11521280" cy="2246769"/>
              </a:xfrm>
              <a:prstGeom prst="rect">
                <a:avLst/>
              </a:prstGeom>
              <a:blipFill>
                <a:blip r:embed="rId4"/>
                <a:stretch>
                  <a:fillRect l="-847" t="-2174" b="-5435"/>
                </a:stretch>
              </a:blipFill>
            </p:spPr>
            <p:txBody>
              <a:bodyPr/>
              <a:lstStyle/>
              <a:p>
                <a:r>
                  <a:rPr lang="en-GB">
                    <a:noFill/>
                  </a:rPr>
                  <a:t> </a:t>
                </a:r>
              </a:p>
            </p:txBody>
          </p:sp>
        </mc:Fallback>
      </mc:AlternateContent>
      <p:pic>
        <p:nvPicPr>
          <p:cNvPr id="12" name="Picture 11">
            <a:extLst>
              <a:ext uri="{FF2B5EF4-FFF2-40B4-BE49-F238E27FC236}">
                <a16:creationId xmlns:a16="http://schemas.microsoft.com/office/drawing/2014/main" id="{BD4D371D-4EAB-490A-9C99-E24224C517C4}"/>
              </a:ext>
            </a:extLst>
          </p:cNvPr>
          <p:cNvPicPr>
            <a:picLocks noChangeAspect="1"/>
          </p:cNvPicPr>
          <p:nvPr/>
        </p:nvPicPr>
        <p:blipFill>
          <a:blip r:embed="rId5"/>
          <a:stretch>
            <a:fillRect/>
          </a:stretch>
        </p:blipFill>
        <p:spPr>
          <a:xfrm>
            <a:off x="6480000" y="1656000"/>
            <a:ext cx="4856157" cy="365125"/>
          </a:xfrm>
          <a:prstGeom prst="rect">
            <a:avLst/>
          </a:prstGeom>
        </p:spPr>
      </p:pic>
      <p:grpSp>
        <p:nvGrpSpPr>
          <p:cNvPr id="14" name="Group 13">
            <a:extLst>
              <a:ext uri="{FF2B5EF4-FFF2-40B4-BE49-F238E27FC236}">
                <a16:creationId xmlns:a16="http://schemas.microsoft.com/office/drawing/2014/main" id="{05228775-A41A-B6FF-FA1A-33613CD94CBF}"/>
              </a:ext>
            </a:extLst>
          </p:cNvPr>
          <p:cNvGrpSpPr/>
          <p:nvPr/>
        </p:nvGrpSpPr>
        <p:grpSpPr>
          <a:xfrm>
            <a:off x="479376" y="3779321"/>
            <a:ext cx="11521280" cy="1809919"/>
            <a:chOff x="479376" y="3779321"/>
            <a:chExt cx="11521280" cy="1809919"/>
          </a:xfrm>
        </p:grpSpPr>
        <p:pic>
          <p:nvPicPr>
            <p:cNvPr id="7" name="Picture 6">
              <a:extLst>
                <a:ext uri="{FF2B5EF4-FFF2-40B4-BE49-F238E27FC236}">
                  <a16:creationId xmlns:a16="http://schemas.microsoft.com/office/drawing/2014/main" id="{021C7C9D-08A9-2848-7F50-BBB06F90FD27}"/>
                </a:ext>
              </a:extLst>
            </p:cNvPr>
            <p:cNvPicPr>
              <a:picLocks noChangeAspect="1"/>
            </p:cNvPicPr>
            <p:nvPr/>
          </p:nvPicPr>
          <p:blipFill>
            <a:blip r:embed="rId6"/>
            <a:stretch>
              <a:fillRect/>
            </a:stretch>
          </p:blipFill>
          <p:spPr>
            <a:xfrm>
              <a:off x="5663952" y="4111683"/>
              <a:ext cx="2957120" cy="587965"/>
            </a:xfrm>
            <a:prstGeom prst="rect">
              <a:avLst/>
            </a:prstGeom>
          </p:spPr>
        </p:pic>
        <mc:AlternateContent xmlns:mc="http://schemas.openxmlformats.org/markup-compatibility/2006" xmlns:a14="http://schemas.microsoft.com/office/drawing/2010/main">
          <mc:Choice Requires="a14">
            <p:sp>
              <p:nvSpPr>
                <p:cNvPr id="13" name="文本框 3">
                  <a:extLst>
                    <a:ext uri="{FF2B5EF4-FFF2-40B4-BE49-F238E27FC236}">
                      <a16:creationId xmlns:a16="http://schemas.microsoft.com/office/drawing/2014/main" id="{0AB7A074-C96F-8093-0453-9A06300D2FA1}"/>
                    </a:ext>
                  </a:extLst>
                </p:cNvPr>
                <p:cNvSpPr txBox="1"/>
                <p:nvPr/>
              </p:nvSpPr>
              <p:spPr>
                <a:xfrm>
                  <a:off x="479376" y="3779321"/>
                  <a:ext cx="11521280" cy="1809919"/>
                </a:xfrm>
                <a:prstGeom prst="rect">
                  <a:avLst/>
                </a:prstGeom>
                <a:noFill/>
              </p:spPr>
              <p:txBody>
                <a:bodyPr wrap="square" rtlCol="0">
                  <a:spAutoFit/>
                </a:bodyPr>
                <a:lstStyle/>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The aim is to learn a generative model</a:t>
                  </a:r>
                </a:p>
                <a:p>
                  <a:pPr>
                    <a:spcAft>
                      <a:spcPts val="600"/>
                    </a:spcAft>
                  </a:pPr>
                  <a:r>
                    <a:rPr lang="en-GB" altLang="zh-CN" sz="2400" dirty="0">
                      <a:latin typeface="Times New Roman" panose="02020603050405020304" pitchFamily="18" charset="0"/>
                      <a:cs typeface="Times New Roman" panose="02020603050405020304" pitchFamily="18" charset="0"/>
                    </a:rPr>
                    <a:t>to produce a </a:t>
                  </a:r>
                  <a:r>
                    <a:rPr lang="en-GB" altLang="zh-CN" sz="2400" b="1" dirty="0">
                      <a:latin typeface="Times New Roman" panose="02020603050405020304" pitchFamily="18" charset="0"/>
                      <a:cs typeface="Times New Roman" panose="02020603050405020304" pitchFamily="18" charset="0"/>
                    </a:rPr>
                    <a:t>composite action </a:t>
                  </a:r>
                  <a14:m>
                    <m:oMath xmlns:m="http://schemas.openxmlformats.org/officeDocument/2006/math">
                      <m:acc>
                        <m:accPr>
                          <m:chr m:val="̃"/>
                          <m:ctrlPr>
                            <a:rPr lang="en-GB" altLang="zh-CN" sz="2400" i="1" smtClean="0">
                              <a:latin typeface="Cambria Math" panose="02040503050406030204" pitchFamily="18" charset="0"/>
                            </a:rPr>
                          </m:ctrlPr>
                        </m:accPr>
                        <m:e>
                          <m:r>
                            <a:rPr lang="en-GB" altLang="zh-CN" sz="2400" b="1" i="1" smtClean="0">
                              <a:latin typeface="Cambria Math" panose="02040503050406030204" pitchFamily="18" charset="0"/>
                            </a:rPr>
                            <m:t>𝒚</m:t>
                          </m:r>
                        </m:e>
                      </m:acc>
                    </m:oMath>
                  </a14:m>
                  <a:r>
                    <a:rPr lang="en-GB" altLang="zh-CN" sz="2400" dirty="0">
                      <a:latin typeface="Times New Roman" panose="02020603050405020304" pitchFamily="18" charset="0"/>
                      <a:cs typeface="Times New Roman" panose="02020603050405020304" pitchFamily="18" charset="0"/>
                    </a:rPr>
                    <a:t> based on two </a:t>
                  </a:r>
                  <a:r>
                    <a:rPr lang="en-GB" altLang="zh-CN" sz="2400" b="1" dirty="0">
                      <a:latin typeface="Times New Roman" panose="02020603050405020304" pitchFamily="18" charset="0"/>
                      <a:cs typeface="Times New Roman" panose="02020603050405020304" pitchFamily="18" charset="0"/>
                    </a:rPr>
                    <a:t>sub-actions </a:t>
                  </a:r>
                  <a14:m>
                    <m:oMath xmlns:m="http://schemas.openxmlformats.org/officeDocument/2006/math">
                      <m:sSup>
                        <m:sSupPr>
                          <m:ctrlPr>
                            <a:rPr lang="en-GB" altLang="zh-CN" sz="2400" b="1" i="1" smtClean="0">
                              <a:latin typeface="Cambria Math" panose="02040503050406030204" pitchFamily="18" charset="0"/>
                              <a:cs typeface="Times New Roman" panose="02020603050405020304" pitchFamily="18" charset="0"/>
                            </a:rPr>
                          </m:ctrlPr>
                        </m:sSupPr>
                        <m:e>
                          <m:r>
                            <a:rPr lang="en-GB" altLang="zh-CN" sz="2400" b="1" i="1" smtClean="0">
                              <a:latin typeface="Cambria Math" panose="02040503050406030204" pitchFamily="18" charset="0"/>
                              <a:cs typeface="Times New Roman" panose="02020603050405020304" pitchFamily="18" charset="0"/>
                            </a:rPr>
                            <m:t>𝒙</m:t>
                          </m:r>
                        </m:e>
                        <m:sup>
                          <m:r>
                            <a:rPr lang="en-GB" altLang="zh-CN" sz="2400" b="1" i="1" smtClean="0">
                              <a:latin typeface="Cambria Math" panose="02040503050406030204" pitchFamily="18" charset="0"/>
                              <a:cs typeface="Times New Roman" panose="02020603050405020304" pitchFamily="18" charset="0"/>
                            </a:rPr>
                            <m:t>𝒊</m:t>
                          </m:r>
                        </m:sup>
                      </m:sSup>
                    </m:oMath>
                  </a14:m>
                  <a:r>
                    <a:rPr lang="en-GB" altLang="zh-CN" sz="24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GB" altLang="zh-CN" sz="2400" b="1" i="1">
                              <a:latin typeface="Cambria Math" panose="02040503050406030204" pitchFamily="18" charset="0"/>
                              <a:cs typeface="Times New Roman" panose="02020603050405020304" pitchFamily="18" charset="0"/>
                            </a:rPr>
                          </m:ctrlPr>
                        </m:sSupPr>
                        <m:e>
                          <m:r>
                            <a:rPr lang="en-GB" altLang="zh-CN" sz="2400" b="1" i="1">
                              <a:latin typeface="Cambria Math" panose="02040503050406030204" pitchFamily="18" charset="0"/>
                              <a:cs typeface="Times New Roman" panose="02020603050405020304" pitchFamily="18" charset="0"/>
                            </a:rPr>
                            <m:t>𝒙</m:t>
                          </m:r>
                        </m:e>
                        <m:sup>
                          <m:r>
                            <a:rPr lang="en-GB" altLang="zh-CN" sz="2400" b="1" i="1" smtClean="0">
                              <a:latin typeface="Cambria Math" panose="02040503050406030204" pitchFamily="18" charset="0"/>
                              <a:cs typeface="Times New Roman" panose="02020603050405020304" pitchFamily="18" charset="0"/>
                            </a:rPr>
                            <m:t>𝒋</m:t>
                          </m:r>
                        </m:sup>
                      </m:sSup>
                      <m:r>
                        <a:rPr lang="en-GB" altLang="zh-CN" sz="2400" b="1" i="1">
                          <a:latin typeface="Cambria Math" panose="02040503050406030204" pitchFamily="18" charset="0"/>
                          <a:cs typeface="Times New Roman" panose="02020603050405020304" pitchFamily="18" charset="0"/>
                        </a:rPr>
                        <m:t> </m:t>
                      </m:r>
                    </m:oMath>
                  </a14:m>
                  <a:r>
                    <a:rPr lang="en-GB" altLang="zh-CN" sz="2400" dirty="0">
                      <a:latin typeface="Times New Roman" panose="02020603050405020304" pitchFamily="18" charset="0"/>
                      <a:cs typeface="Times New Roman" panose="02020603050405020304" pitchFamily="18" charset="0"/>
                    </a:rPr>
                    <a:t>and a noise vector </a:t>
                  </a:r>
                  <a:r>
                    <a:rPr lang="en-GB" altLang="zh-CN" sz="2400" b="1" dirty="0">
                      <a:latin typeface="Times New Roman" panose="02020603050405020304" pitchFamily="18" charset="0"/>
                      <a:cs typeface="Times New Roman" panose="02020603050405020304" pitchFamily="18" charset="0"/>
                    </a:rPr>
                    <a:t>z</a:t>
                  </a:r>
                  <a:r>
                    <a:rPr lang="en-GB" altLang="zh-CN" sz="2400" dirty="0">
                      <a:latin typeface="Times New Roman" panose="02020603050405020304" pitchFamily="18" charset="0"/>
                      <a:cs typeface="Times New Roman" panose="02020603050405020304" pitchFamily="18" charset="0"/>
                    </a:rPr>
                    <a:t>.</a:t>
                  </a:r>
                </a:p>
                <a:p>
                  <a:pPr>
                    <a:spcAft>
                      <a:spcPts val="600"/>
                    </a:spcAft>
                  </a:pPr>
                  <a:endParaRPr lang="en-GB" altLang="zh-CN" sz="2400" dirty="0">
                    <a:latin typeface="Times New Roman" panose="02020603050405020304" pitchFamily="18" charset="0"/>
                    <a:cs typeface="Times New Roman" panose="02020603050405020304" pitchFamily="18" charset="0"/>
                  </a:endParaRPr>
                </a:p>
              </p:txBody>
            </p:sp>
          </mc:Choice>
          <mc:Fallback xmlns="">
            <p:sp>
              <p:nvSpPr>
                <p:cNvPr id="13" name="文本框 3">
                  <a:extLst>
                    <a:ext uri="{FF2B5EF4-FFF2-40B4-BE49-F238E27FC236}">
                      <a16:creationId xmlns:a16="http://schemas.microsoft.com/office/drawing/2014/main" id="{0AB7A074-C96F-8093-0453-9A06300D2FA1}"/>
                    </a:ext>
                  </a:extLst>
                </p:cNvPr>
                <p:cNvSpPr txBox="1">
                  <a:spLocks noRot="1" noChangeAspect="1" noMove="1" noResize="1" noEditPoints="1" noAdjustHandles="1" noChangeArrowheads="1" noChangeShapeType="1" noTextEdit="1"/>
                </p:cNvSpPr>
                <p:nvPr/>
              </p:nvSpPr>
              <p:spPr>
                <a:xfrm>
                  <a:off x="479376" y="3779321"/>
                  <a:ext cx="11521280" cy="1809919"/>
                </a:xfrm>
                <a:prstGeom prst="rect">
                  <a:avLst/>
                </a:prstGeom>
                <a:blipFill>
                  <a:blip r:embed="rId7"/>
                  <a:stretch>
                    <a:fillRect l="-847"/>
                  </a:stretch>
                </a:blipFill>
              </p:spPr>
              <p:txBody>
                <a:bodyPr/>
                <a:lstStyle/>
                <a:p>
                  <a:r>
                    <a:rPr lang="en-GB">
                      <a:noFill/>
                    </a:rPr>
                    <a:t> </a:t>
                  </a:r>
                </a:p>
              </p:txBody>
            </p:sp>
          </mc:Fallback>
        </mc:AlternateContent>
      </p:grpSp>
    </p:spTree>
    <p:custDataLst>
      <p:tags r:id="rId1"/>
    </p:custDataLst>
    <p:extLst>
      <p:ext uri="{BB962C8B-B14F-4D97-AF65-F5344CB8AC3E}">
        <p14:creationId xmlns:p14="http://schemas.microsoft.com/office/powerpoint/2010/main" val="1993542998"/>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7</a:t>
            </a:fld>
            <a:endParaRPr lang="zh-CN" altLang="en-US"/>
          </a:p>
        </p:txBody>
      </p:sp>
      <p:sp>
        <p:nvSpPr>
          <p:cNvPr id="91" name="文本框 3">
            <a:extLst>
              <a:ext uri="{FF2B5EF4-FFF2-40B4-BE49-F238E27FC236}">
                <a16:creationId xmlns:a16="http://schemas.microsoft.com/office/drawing/2014/main" id="{E5E5FCE3-A1A2-BB88-F137-FD4BCB42AE4D}"/>
              </a:ext>
            </a:extLst>
          </p:cNvPr>
          <p:cNvSpPr txBox="1"/>
          <p:nvPr/>
        </p:nvSpPr>
        <p:spPr>
          <a:xfrm>
            <a:off x="191344" y="5229200"/>
            <a:ext cx="10657184" cy="135421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Action Coupling</a:t>
            </a:r>
          </a:p>
          <a:p>
            <a:pPr marL="342900" indent="-342900">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Conditional Action Generation</a:t>
            </a:r>
          </a:p>
          <a:p>
            <a:pPr marL="342900" indent="-342900">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Decoupling Refinement </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63FD86D6-FBC6-664C-4FFF-2CF609709A0B}"/>
              </a:ext>
            </a:extLst>
          </p:cNvPr>
          <p:cNvSpPr txBox="1">
            <a:spLocks noChangeArrowheads="1"/>
          </p:cNvSpPr>
          <p:nvPr/>
        </p:nvSpPr>
        <p:spPr>
          <a:xfrm>
            <a:off x="2423592" y="294928"/>
            <a:ext cx="7344815"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Framework</a:t>
            </a:r>
          </a:p>
        </p:txBody>
      </p:sp>
      <p:pic>
        <p:nvPicPr>
          <p:cNvPr id="8" name="Picture 7">
            <a:extLst>
              <a:ext uri="{FF2B5EF4-FFF2-40B4-BE49-F238E27FC236}">
                <a16:creationId xmlns:a16="http://schemas.microsoft.com/office/drawing/2014/main" id="{9FE39CB2-F3DF-D166-7887-6F6D06CD47A9}"/>
              </a:ext>
            </a:extLst>
          </p:cNvPr>
          <p:cNvPicPr>
            <a:picLocks noChangeAspect="1"/>
          </p:cNvPicPr>
          <p:nvPr/>
        </p:nvPicPr>
        <p:blipFill rotWithShape="1">
          <a:blip r:embed="rId4"/>
          <a:srcRect l="454" t="1849" b="2001"/>
          <a:stretch/>
        </p:blipFill>
        <p:spPr>
          <a:xfrm>
            <a:off x="119336" y="1196752"/>
            <a:ext cx="11953328" cy="3810439"/>
          </a:xfrm>
          <a:prstGeom prst="rect">
            <a:avLst/>
          </a:prstGeom>
        </p:spPr>
      </p:pic>
      <p:sp>
        <p:nvSpPr>
          <p:cNvPr id="11" name="Rectangle 10">
            <a:extLst>
              <a:ext uri="{FF2B5EF4-FFF2-40B4-BE49-F238E27FC236}">
                <a16:creationId xmlns:a16="http://schemas.microsoft.com/office/drawing/2014/main" id="{23152DB4-9837-6A27-8623-F4BF16532BD5}"/>
              </a:ext>
            </a:extLst>
          </p:cNvPr>
          <p:cNvSpPr/>
          <p:nvPr/>
        </p:nvSpPr>
        <p:spPr>
          <a:xfrm>
            <a:off x="119336" y="1196752"/>
            <a:ext cx="9937104" cy="1872208"/>
          </a:xfrm>
          <a:prstGeom prst="rect">
            <a:avLst/>
          </a:prstGeom>
          <a:solidFill>
            <a:schemeClr val="accent6">
              <a:lumMod val="40000"/>
              <a:lumOff val="60000"/>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ECB7975-35B1-BC96-8271-0F77A6557180}"/>
              </a:ext>
            </a:extLst>
          </p:cNvPr>
          <p:cNvSpPr txBox="1"/>
          <p:nvPr/>
        </p:nvSpPr>
        <p:spPr>
          <a:xfrm>
            <a:off x="755628" y="5617686"/>
            <a:ext cx="10945216" cy="738664"/>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Action Coupling</a:t>
            </a:r>
            <a:r>
              <a:rPr lang="en-GB" altLang="zh-CN" sz="2400" dirty="0">
                <a:latin typeface="Times New Roman" panose="02020603050405020304" pitchFamily="18" charset="0"/>
                <a:cs typeface="Times New Roman" panose="02020603050405020304" pitchFamily="18" charset="0"/>
              </a:rPr>
              <a:t> aims to synthesize compositional action sequences from sub-actions.</a:t>
            </a:r>
            <a:r>
              <a:rPr lang="en-US" altLang="zh-CN" sz="2400" dirty="0">
                <a:latin typeface="Times New Roman" panose="02020603050405020304" pitchFamily="18" charset="0"/>
                <a:cs typeface="Times New Roman" panose="02020603050405020304" pitchFamily="18" charset="0"/>
              </a:rPr>
              <a:t> </a:t>
            </a:r>
          </a:p>
          <a:p>
            <a:endParaRPr lang="en-GB" dirty="0"/>
          </a:p>
        </p:txBody>
      </p:sp>
      <p:sp>
        <p:nvSpPr>
          <p:cNvPr id="13" name="Rectangle 12">
            <a:extLst>
              <a:ext uri="{FF2B5EF4-FFF2-40B4-BE49-F238E27FC236}">
                <a16:creationId xmlns:a16="http://schemas.microsoft.com/office/drawing/2014/main" id="{12AD9583-AF3A-D4AF-85BC-39D8844E8323}"/>
              </a:ext>
            </a:extLst>
          </p:cNvPr>
          <p:cNvSpPr/>
          <p:nvPr/>
        </p:nvSpPr>
        <p:spPr>
          <a:xfrm>
            <a:off x="10128448" y="1196752"/>
            <a:ext cx="1944216" cy="3810438"/>
          </a:xfrm>
          <a:prstGeom prst="rect">
            <a:avLst/>
          </a:prstGeom>
          <a:solidFill>
            <a:schemeClr val="accent3">
              <a:lumMod val="60000"/>
              <a:lumOff val="40000"/>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F62656A-7B64-AC1E-541B-6AB5D5EEBA5A}"/>
              </a:ext>
            </a:extLst>
          </p:cNvPr>
          <p:cNvSpPr txBox="1"/>
          <p:nvPr/>
        </p:nvSpPr>
        <p:spPr>
          <a:xfrm>
            <a:off x="1613991" y="5437780"/>
            <a:ext cx="9601473" cy="1184940"/>
          </a:xfrm>
          <a:prstGeom prst="rect">
            <a:avLst/>
          </a:prstGeom>
          <a:noFill/>
        </p:spPr>
        <p:txBody>
          <a:bodyPr wrap="square" rtlCol="0">
            <a:spAutoFit/>
          </a:bodyPr>
          <a:lstStyle/>
          <a:p>
            <a:pPr>
              <a:spcAft>
                <a:spcPts val="600"/>
              </a:spcAft>
            </a:pPr>
            <a:r>
              <a:rPr lang="en-US" altLang="zh-CN" sz="2400" dirty="0">
                <a:latin typeface="Times New Roman" panose="02020603050405020304" pitchFamily="18" charset="0"/>
                <a:cs typeface="Times New Roman" panose="02020603050405020304" pitchFamily="18" charset="0"/>
              </a:rPr>
              <a:t>Conditional Action Generation utilizes a Conditional Variational Autoencoder model to develop a latent space for motion generation.</a:t>
            </a:r>
          </a:p>
          <a:p>
            <a:endParaRPr lang="en-GB" dirty="0"/>
          </a:p>
        </p:txBody>
      </p:sp>
      <p:sp>
        <p:nvSpPr>
          <p:cNvPr id="15" name="Rectangle 14">
            <a:extLst>
              <a:ext uri="{FF2B5EF4-FFF2-40B4-BE49-F238E27FC236}">
                <a16:creationId xmlns:a16="http://schemas.microsoft.com/office/drawing/2014/main" id="{9C220AB7-D17C-54A6-3F2B-D56A57E7219B}"/>
              </a:ext>
            </a:extLst>
          </p:cNvPr>
          <p:cNvSpPr/>
          <p:nvPr/>
        </p:nvSpPr>
        <p:spPr>
          <a:xfrm>
            <a:off x="119336" y="3018135"/>
            <a:ext cx="10009112" cy="1989055"/>
          </a:xfrm>
          <a:prstGeom prst="rect">
            <a:avLst/>
          </a:prstGeom>
          <a:solidFill>
            <a:schemeClr val="tx2">
              <a:lumMod val="60000"/>
              <a:lumOff val="40000"/>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FBB546E-A12D-8096-C46D-19DEE496404E}"/>
              </a:ext>
            </a:extLst>
          </p:cNvPr>
          <p:cNvSpPr txBox="1"/>
          <p:nvPr/>
        </p:nvSpPr>
        <p:spPr>
          <a:xfrm>
            <a:off x="264473" y="5631631"/>
            <a:ext cx="11927527" cy="461665"/>
          </a:xfrm>
          <a:prstGeom prst="rect">
            <a:avLst/>
          </a:prstGeom>
          <a:noFill/>
        </p:spPr>
        <p:txBody>
          <a:bodyPr wrap="square" rtlCol="0">
            <a:spAutoFit/>
          </a:bodyPr>
          <a:lstStyle/>
          <a:p>
            <a:pPr>
              <a:spcAft>
                <a:spcPts val="600"/>
              </a:spcAft>
            </a:pPr>
            <a:r>
              <a:rPr lang="en-US" altLang="zh-CN" sz="2400" dirty="0">
                <a:latin typeface="Times New Roman" panose="02020603050405020304" pitchFamily="18" charset="0"/>
                <a:cs typeface="Times New Roman" panose="02020603050405020304" pitchFamily="18" charset="0"/>
              </a:rPr>
              <a:t>Decoupling Refinement </a:t>
            </a:r>
            <a:r>
              <a:rPr lang="en-GB" altLang="zh-CN" sz="2400" dirty="0">
                <a:latin typeface="Times New Roman" panose="02020603050405020304" pitchFamily="18" charset="0"/>
                <a:cs typeface="Times New Roman" panose="02020603050405020304" pitchFamily="18" charset="0"/>
              </a:rPr>
              <a:t>serves as a constraint to enhance the quality of the generated actions.</a:t>
            </a:r>
            <a:r>
              <a:rPr lang="zh-CN" altLang="en-US" sz="2400" dirty="0">
                <a:latin typeface="Times New Roman" panose="02020603050405020304" pitchFamily="18" charset="0"/>
                <a:cs typeface="Times New Roman" panose="02020603050405020304" pitchFamily="18" charset="0"/>
              </a:rPr>
              <a:t> </a:t>
            </a:r>
            <a:endParaRPr lang="en-GB" dirty="0"/>
          </a:p>
        </p:txBody>
      </p:sp>
    </p:spTree>
    <p:custDataLst>
      <p:tags r:id="rId1"/>
    </p:custDataLst>
    <p:extLst>
      <p:ext uri="{BB962C8B-B14F-4D97-AF65-F5344CB8AC3E}">
        <p14:creationId xmlns:p14="http://schemas.microsoft.com/office/powerpoint/2010/main" val="2733452488"/>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1">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91">
                                            <p:txEl>
                                              <p:pRg st="2" end="2"/>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13" grpId="0" animBg="1"/>
      <p:bldP spid="13" grpId="1" animBg="1"/>
      <p:bldP spid="14" grpId="0"/>
      <p:bldP spid="14" grpId="1"/>
      <p:bldP spid="15" grpId="0" animBg="1"/>
      <p:bldP spid="15" grpId="1" animBg="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8</a:t>
            </a:fld>
            <a:endParaRPr lang="zh-CN" altLang="en-US"/>
          </a:p>
        </p:txBody>
      </p:sp>
      <p:sp>
        <p:nvSpPr>
          <p:cNvPr id="4" name="Rectangle 2">
            <a:extLst>
              <a:ext uri="{FF2B5EF4-FFF2-40B4-BE49-F238E27FC236}">
                <a16:creationId xmlns:a16="http://schemas.microsoft.com/office/drawing/2014/main" id="{B4EDFC15-A3A4-68CF-63BA-D9A390C02F79}"/>
              </a:ext>
            </a:extLst>
          </p:cNvPr>
          <p:cNvSpPr txBox="1">
            <a:spLocks noChangeArrowheads="1"/>
          </p:cNvSpPr>
          <p:nvPr/>
        </p:nvSpPr>
        <p:spPr>
          <a:xfrm>
            <a:off x="2567608" y="294928"/>
            <a:ext cx="6552728"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Framework - Action Coupling</a:t>
            </a:r>
          </a:p>
        </p:txBody>
      </p:sp>
      <p:sp>
        <p:nvSpPr>
          <p:cNvPr id="6" name="文本框 3">
            <a:extLst>
              <a:ext uri="{FF2B5EF4-FFF2-40B4-BE49-F238E27FC236}">
                <a16:creationId xmlns:a16="http://schemas.microsoft.com/office/drawing/2014/main" id="{FD8E306B-98D0-16F2-7C4B-44C55C89BE42}"/>
              </a:ext>
            </a:extLst>
          </p:cNvPr>
          <p:cNvSpPr txBox="1"/>
          <p:nvPr/>
        </p:nvSpPr>
        <p:spPr>
          <a:xfrm>
            <a:off x="119336" y="1196752"/>
            <a:ext cx="11089232" cy="1723549"/>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The primary issue: </a:t>
            </a:r>
            <a:r>
              <a:rPr lang="en-GB" altLang="zh-CN" sz="2400" b="1" dirty="0">
                <a:latin typeface="Times New Roman" panose="02020603050405020304" pitchFamily="18" charset="0"/>
                <a:cs typeface="Times New Roman" panose="02020603050405020304" pitchFamily="18" charset="0"/>
              </a:rPr>
              <a:t>lack of composite actions </a:t>
            </a:r>
            <a:r>
              <a:rPr lang="en-GB" altLang="zh-CN" sz="2400" dirty="0">
                <a:latin typeface="Times New Roman" panose="02020603050405020304" pitchFamily="18" charset="0"/>
                <a:cs typeface="Times New Roman" panose="02020603050405020304" pitchFamily="18" charset="0"/>
              </a:rPr>
              <a:t>in the training dataset. </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Action Coupling is proposed to synthesize the compositional motion sequences from sub-actions.</a:t>
            </a:r>
            <a:endParaRPr lang="en-US" altLang="zh-CN" sz="2400" dirty="0">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BE12E918-0DB9-BD3B-D93C-C3DA0AA206A0}"/>
              </a:ext>
            </a:extLst>
          </p:cNvPr>
          <p:cNvGrpSpPr/>
          <p:nvPr/>
        </p:nvGrpSpPr>
        <p:grpSpPr>
          <a:xfrm>
            <a:off x="128167" y="3269100"/>
            <a:ext cx="11089232" cy="3472268"/>
            <a:chOff x="191344" y="3288244"/>
            <a:chExt cx="11089232" cy="3472268"/>
          </a:xfrm>
        </p:grpSpPr>
        <p:grpSp>
          <p:nvGrpSpPr>
            <p:cNvPr id="16" name="Group 15">
              <a:extLst>
                <a:ext uri="{FF2B5EF4-FFF2-40B4-BE49-F238E27FC236}">
                  <a16:creationId xmlns:a16="http://schemas.microsoft.com/office/drawing/2014/main" id="{CDAF132D-9F42-0767-B5BE-0A33D2DC47DB}"/>
                </a:ext>
              </a:extLst>
            </p:cNvPr>
            <p:cNvGrpSpPr/>
            <p:nvPr/>
          </p:nvGrpSpPr>
          <p:grpSpPr>
            <a:xfrm>
              <a:off x="515379" y="4941168"/>
              <a:ext cx="10657184" cy="1819344"/>
              <a:chOff x="515379" y="4941168"/>
              <a:chExt cx="10657184" cy="1819344"/>
            </a:xfrm>
          </p:grpSpPr>
          <mc:AlternateContent xmlns:mc="http://schemas.openxmlformats.org/markup-compatibility/2006" xmlns:a14="http://schemas.microsoft.com/office/drawing/2010/main">
            <mc:Choice Requires="a14">
              <p:sp>
                <p:nvSpPr>
                  <p:cNvPr id="9" name="文本框 3">
                    <a:extLst>
                      <a:ext uri="{FF2B5EF4-FFF2-40B4-BE49-F238E27FC236}">
                        <a16:creationId xmlns:a16="http://schemas.microsoft.com/office/drawing/2014/main" id="{21DD7CC3-116F-B077-12AC-495E79957CE8}"/>
                      </a:ext>
                    </a:extLst>
                  </p:cNvPr>
                  <p:cNvSpPr txBox="1"/>
                  <p:nvPr/>
                </p:nvSpPr>
                <p:spPr>
                  <a:xfrm>
                    <a:off x="515379" y="4941168"/>
                    <a:ext cx="10657184" cy="1819344"/>
                  </a:xfrm>
                  <a:prstGeom prst="rect">
                    <a:avLst/>
                  </a:prstGeom>
                  <a:noFill/>
                </p:spPr>
                <p:txBody>
                  <a:bodyPr wrap="square" rtlCol="0">
                    <a:spAutoFit/>
                  </a:bodyPr>
                  <a:lstStyle/>
                  <a:p>
                    <a:pPr marL="342900" indent="-342900">
                      <a:spcAft>
                        <a:spcPts val="600"/>
                      </a:spcAft>
                      <a:buFont typeface="Arial" panose="020B0604020202020204" pitchFamily="34" charset="0"/>
                      <a:buChar char="•"/>
                    </a:pPr>
                    <a14:m>
                      <m:oMath xmlns:m="http://schemas.openxmlformats.org/officeDocument/2006/math">
                        <m:sSup>
                          <m:sSupPr>
                            <m:ctrlPr>
                              <a:rPr lang="en-GB" altLang="zh-CN" sz="2400" b="1" i="1" smtClean="0">
                                <a:latin typeface="Cambria Math" panose="02040503050406030204" pitchFamily="18" charset="0"/>
                                <a:cs typeface="Times New Roman" panose="02020603050405020304" pitchFamily="18" charset="0"/>
                              </a:rPr>
                            </m:ctrlPr>
                          </m:sSupPr>
                          <m:e>
                            <m:r>
                              <a:rPr lang="en-GB" altLang="zh-CN" sz="2400" b="1" i="1" smtClean="0">
                                <a:latin typeface="Cambria Math" panose="02040503050406030204" pitchFamily="18" charset="0"/>
                                <a:cs typeface="Times New Roman" panose="02020603050405020304" pitchFamily="18" charset="0"/>
                              </a:rPr>
                              <m:t>𝒙</m:t>
                            </m:r>
                          </m:e>
                          <m:sup>
                            <m:r>
                              <a:rPr lang="en-GB" altLang="zh-CN" sz="2400" b="1" i="1" smtClean="0">
                                <a:latin typeface="Cambria Math" panose="02040503050406030204" pitchFamily="18" charset="0"/>
                                <a:cs typeface="Times New Roman" panose="02020603050405020304" pitchFamily="18" charset="0"/>
                              </a:rPr>
                              <m:t>𝒊</m:t>
                            </m:r>
                          </m:sup>
                        </m:sSup>
                      </m:oMath>
                    </a14:m>
                    <a:r>
                      <a:rPr lang="en-GB" altLang="zh-CN" sz="24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GB" altLang="zh-CN" sz="2400" b="1" i="1">
                                <a:latin typeface="Cambria Math" panose="02040503050406030204" pitchFamily="18" charset="0"/>
                                <a:cs typeface="Times New Roman" panose="02020603050405020304" pitchFamily="18" charset="0"/>
                              </a:rPr>
                            </m:ctrlPr>
                          </m:sSupPr>
                          <m:e>
                            <m:r>
                              <a:rPr lang="en-GB" altLang="zh-CN" sz="2400" b="1" i="1">
                                <a:latin typeface="Cambria Math" panose="02040503050406030204" pitchFamily="18" charset="0"/>
                                <a:cs typeface="Times New Roman" panose="02020603050405020304" pitchFamily="18" charset="0"/>
                              </a:rPr>
                              <m:t>𝒙</m:t>
                            </m:r>
                          </m:e>
                          <m:sup>
                            <m:r>
                              <a:rPr lang="en-GB" altLang="zh-CN" sz="2400" b="1" i="1" smtClean="0">
                                <a:latin typeface="Cambria Math" panose="02040503050406030204" pitchFamily="18" charset="0"/>
                                <a:cs typeface="Times New Roman" panose="02020603050405020304" pitchFamily="18" charset="0"/>
                              </a:rPr>
                              <m:t>𝒋</m:t>
                            </m:r>
                          </m:sup>
                        </m:sSup>
                      </m:oMath>
                    </a14:m>
                    <a:r>
                      <a:rPr lang="en-GB" altLang="zh-CN"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sub-actions</a:t>
                    </a: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Arial" panose="020B0604020202020204" pitchFamily="34" charset="0"/>
                      <a:buChar char="•"/>
                    </a:pPr>
                    <a14:m>
                      <m:oMath xmlns:m="http://schemas.openxmlformats.org/officeDocument/2006/math">
                        <m:sSup>
                          <m:sSupPr>
                            <m:ctrlPr>
                              <a:rPr lang="en-GB" altLang="zh-CN" sz="2400" b="1" i="1" smtClean="0">
                                <a:latin typeface="Cambria Math" panose="02040503050406030204" pitchFamily="18" charset="0"/>
                                <a:cs typeface="Times New Roman" panose="02020603050405020304" pitchFamily="18" charset="0"/>
                              </a:rPr>
                            </m:ctrlPr>
                          </m:sSupPr>
                          <m:e>
                            <m:r>
                              <a:rPr lang="en-GB" altLang="zh-CN" sz="2400" b="1" i="1" smtClean="0">
                                <a:latin typeface="Cambria Math" panose="02040503050406030204" pitchFamily="18" charset="0"/>
                                <a:cs typeface="Times New Roman" panose="02020603050405020304" pitchFamily="18" charset="0"/>
                              </a:rPr>
                              <m:t>𝒚</m:t>
                            </m:r>
                          </m:e>
                          <m:sup>
                            <m:r>
                              <a:rPr lang="en-GB" altLang="zh-CN" sz="2400" b="1" i="1" smtClean="0">
                                <a:latin typeface="Cambria Math" panose="02040503050406030204" pitchFamily="18" charset="0"/>
                                <a:cs typeface="Times New Roman" panose="02020603050405020304" pitchFamily="18" charset="0"/>
                              </a:rPr>
                              <m:t>𝒊</m:t>
                            </m:r>
                          </m:sup>
                        </m:sSup>
                      </m:oMath>
                    </a14:m>
                    <a:r>
                      <a:rPr lang="en-GB" altLang="zh-CN" sz="24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GB" altLang="zh-CN" sz="2400" b="1" i="1">
                                <a:latin typeface="Cambria Math" panose="02040503050406030204" pitchFamily="18" charset="0"/>
                                <a:cs typeface="Times New Roman" panose="02020603050405020304" pitchFamily="18" charset="0"/>
                              </a:rPr>
                            </m:ctrlPr>
                          </m:sSupPr>
                          <m:e>
                            <m:r>
                              <a:rPr lang="en-GB" altLang="zh-CN" sz="2400" b="1" i="1" smtClean="0">
                                <a:latin typeface="Cambria Math" panose="02040503050406030204" pitchFamily="18" charset="0"/>
                                <a:cs typeface="Times New Roman" panose="02020603050405020304" pitchFamily="18" charset="0"/>
                              </a:rPr>
                              <m:t>𝒚</m:t>
                            </m:r>
                          </m:e>
                          <m:sup>
                            <m:r>
                              <a:rPr lang="en-GB" altLang="zh-CN" sz="2400" b="1" i="1" smtClean="0">
                                <a:latin typeface="Cambria Math" panose="02040503050406030204" pitchFamily="18" charset="0"/>
                                <a:cs typeface="Times New Roman" panose="02020603050405020304" pitchFamily="18" charset="0"/>
                              </a:rPr>
                              <m:t>𝒋</m:t>
                            </m:r>
                          </m:sup>
                        </m:sSup>
                      </m:oMath>
                    </a14:m>
                    <a:r>
                      <a:rPr lang="en-GB" altLang="zh-CN" sz="2400" dirty="0">
                        <a:latin typeface="Times New Roman" panose="02020603050405020304" pitchFamily="18" charset="0"/>
                        <a:cs typeface="Times New Roman" panose="02020603050405020304" pitchFamily="18" charset="0"/>
                      </a:rPr>
                      <a:t>              motion sequences</a:t>
                    </a:r>
                  </a:p>
                  <a:p>
                    <a:pPr marL="342900" indent="-342900">
                      <a:spcAft>
                        <a:spcPts val="600"/>
                      </a:spcAft>
                      <a:buFont typeface="Arial" panose="020B0604020202020204" pitchFamily="34" charset="0"/>
                      <a:buChar char="•"/>
                    </a:pPr>
                    <a14:m>
                      <m:oMath xmlns:m="http://schemas.openxmlformats.org/officeDocument/2006/math">
                        <m:sSup>
                          <m:sSupPr>
                            <m:ctrlPr>
                              <a:rPr lang="en-US" altLang="zh-CN" sz="2400" i="1" smtClean="0">
                                <a:latin typeface="Cambria Math" panose="02040503050406030204" pitchFamily="18" charset="0"/>
                                <a:cs typeface="Times New Roman" panose="02020603050405020304" pitchFamily="18" charset="0"/>
                              </a:rPr>
                            </m:ctrlPr>
                          </m:sSupPr>
                          <m:e>
                            <m:r>
                              <a:rPr lang="en-GB" altLang="zh-CN" sz="2400" b="0" i="1" smtClean="0">
                                <a:latin typeface="Cambria Math" panose="02040503050406030204" pitchFamily="18" charset="0"/>
                                <a:cs typeface="Times New Roman" panose="02020603050405020304" pitchFamily="18" charset="0"/>
                              </a:rPr>
                              <m:t>𝑓</m:t>
                            </m:r>
                          </m:e>
                          <m:sup>
                            <m:r>
                              <a:rPr lang="en-GB" altLang="zh-CN" sz="2400" b="0" i="1" smtClean="0">
                                <a:latin typeface="Cambria Math" panose="02040503050406030204" pitchFamily="18" charset="0"/>
                                <a:cs typeface="Times New Roman" panose="02020603050405020304" pitchFamily="18" charset="0"/>
                              </a:rPr>
                              <m:t>𝑥</m:t>
                            </m:r>
                          </m:sup>
                        </m:sSup>
                      </m:oMath>
                    </a14:m>
                    <a:r>
                      <a:rPr lang="en-US" altLang="zh-CN" sz="24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2400" i="1">
                                <a:latin typeface="Cambria Math" panose="02040503050406030204" pitchFamily="18" charset="0"/>
                                <a:cs typeface="Times New Roman" panose="02020603050405020304" pitchFamily="18" charset="0"/>
                              </a:rPr>
                            </m:ctrlPr>
                          </m:sSupPr>
                          <m:e>
                            <m:r>
                              <a:rPr lang="en-GB" altLang="zh-CN" sz="2400" i="1">
                                <a:latin typeface="Cambria Math" panose="02040503050406030204" pitchFamily="18" charset="0"/>
                                <a:cs typeface="Times New Roman" panose="02020603050405020304" pitchFamily="18" charset="0"/>
                              </a:rPr>
                              <m:t>𝑓</m:t>
                            </m:r>
                          </m:e>
                          <m:sup>
                            <m:r>
                              <a:rPr lang="en-GB" altLang="zh-CN" sz="2400" b="0" i="1" smtClean="0">
                                <a:latin typeface="Cambria Math" panose="02040503050406030204" pitchFamily="18" charset="0"/>
                                <a:cs typeface="Times New Roman" panose="02020603050405020304" pitchFamily="18" charset="0"/>
                              </a:rPr>
                              <m:t>𝑦</m:t>
                            </m:r>
                          </m:sup>
                        </m:sSup>
                      </m:oMath>
                    </a14:m>
                    <a:r>
                      <a:rPr lang="en-US" altLang="zh-CN" sz="2400" dirty="0">
                        <a:latin typeface="Times New Roman" panose="02020603050405020304" pitchFamily="18" charset="0"/>
                        <a:cs typeface="Times New Roman" panose="02020603050405020304" pitchFamily="18" charset="0"/>
                      </a:rPr>
                      <a:t>             coupling function</a:t>
                    </a:r>
                  </a:p>
                  <a:p>
                    <a:pPr marL="342900" indent="-342900">
                      <a:spcAft>
                        <a:spcPts val="600"/>
                      </a:spcAft>
                      <a:buFont typeface="Arial" panose="020B0604020202020204" pitchFamily="34" charset="0"/>
                      <a:buChar char="•"/>
                    </a:pPr>
                    <a14:m>
                      <m:oMath xmlns:m="http://schemas.openxmlformats.org/officeDocument/2006/math">
                        <m:r>
                          <a:rPr lang="en-GB" altLang="zh-CN" sz="2400" b="0" i="0" smtClean="0">
                            <a:latin typeface="Cambria Math" panose="02040503050406030204" pitchFamily="18" charset="0"/>
                            <a:cs typeface="Times New Roman" panose="02020603050405020304" pitchFamily="18" charset="0"/>
                          </a:rPr>
                          <m:t>    </m:t>
                        </m:r>
                        <m:r>
                          <m:rPr>
                            <m:sty m:val="p"/>
                          </m:rPr>
                          <a:rPr lang="zh-CN" altLang="en-US" sz="2400" i="0" smtClean="0">
                            <a:latin typeface="Cambria Math" panose="02040503050406030204" pitchFamily="18" charset="0"/>
                            <a:cs typeface="Times New Roman" panose="02020603050405020304" pitchFamily="18" charset="0"/>
                          </a:rPr>
                          <m:t>λ</m:t>
                        </m:r>
                      </m:oMath>
                    </a14:m>
                    <a:r>
                      <a:rPr lang="en-US" altLang="zh-CN" sz="2400" dirty="0">
                        <a:latin typeface="Times New Roman" panose="02020603050405020304" pitchFamily="18" charset="0"/>
                        <a:cs typeface="Times New Roman" panose="02020603050405020304" pitchFamily="18" charset="0"/>
                      </a:rPr>
                      <a:t>                  mixing rate</a:t>
                    </a:r>
                  </a:p>
                </p:txBody>
              </p:sp>
            </mc:Choice>
            <mc:Fallback xmlns="">
              <p:sp>
                <p:nvSpPr>
                  <p:cNvPr id="9" name="文本框 3">
                    <a:extLst>
                      <a:ext uri="{FF2B5EF4-FFF2-40B4-BE49-F238E27FC236}">
                        <a16:creationId xmlns:a16="http://schemas.microsoft.com/office/drawing/2014/main" id="{21DD7CC3-116F-B077-12AC-495E79957CE8}"/>
                      </a:ext>
                    </a:extLst>
                  </p:cNvPr>
                  <p:cNvSpPr txBox="1">
                    <a:spLocks noRot="1" noChangeAspect="1" noMove="1" noResize="1" noEditPoints="1" noAdjustHandles="1" noChangeArrowheads="1" noChangeShapeType="1" noTextEdit="1"/>
                  </p:cNvSpPr>
                  <p:nvPr/>
                </p:nvSpPr>
                <p:spPr>
                  <a:xfrm>
                    <a:off x="515379" y="4941168"/>
                    <a:ext cx="10657184" cy="1819344"/>
                  </a:xfrm>
                  <a:prstGeom prst="rect">
                    <a:avLst/>
                  </a:prstGeom>
                  <a:blipFill>
                    <a:blip r:embed="rId4"/>
                    <a:stretch>
                      <a:fillRect l="-744" t="-2007" b="-6689"/>
                    </a:stretch>
                  </a:blipFill>
                </p:spPr>
                <p:txBody>
                  <a:bodyPr/>
                  <a:lstStyle/>
                  <a:p>
                    <a:r>
                      <a:rPr lang="en-GB">
                        <a:noFill/>
                      </a:rPr>
                      <a:t> </a:t>
                    </a:r>
                  </a:p>
                </p:txBody>
              </p:sp>
            </mc:Fallback>
          </mc:AlternateContent>
          <p:cxnSp>
            <p:nvCxnSpPr>
              <p:cNvPr id="11" name="Straight Connector 10">
                <a:extLst>
                  <a:ext uri="{FF2B5EF4-FFF2-40B4-BE49-F238E27FC236}">
                    <a16:creationId xmlns:a16="http://schemas.microsoft.com/office/drawing/2014/main" id="{052835CB-C7E8-58E2-9388-83AB42C5F865}"/>
                  </a:ext>
                </a:extLst>
              </p:cNvPr>
              <p:cNvCxnSpPr/>
              <p:nvPr/>
            </p:nvCxnSpPr>
            <p:spPr>
              <a:xfrm>
                <a:off x="1713111" y="5229200"/>
                <a:ext cx="87126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3CBBCAF-D5A8-130E-6C4F-A848C1D819A2}"/>
                  </a:ext>
                </a:extLst>
              </p:cNvPr>
              <p:cNvCxnSpPr/>
              <p:nvPr/>
            </p:nvCxnSpPr>
            <p:spPr>
              <a:xfrm>
                <a:off x="1710681" y="5661248"/>
                <a:ext cx="87126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46DB7F6-8DDD-2A20-F0CB-ACD9E8078FB1}"/>
                  </a:ext>
                </a:extLst>
              </p:cNvPr>
              <p:cNvCxnSpPr/>
              <p:nvPr/>
            </p:nvCxnSpPr>
            <p:spPr>
              <a:xfrm>
                <a:off x="1710681" y="6093296"/>
                <a:ext cx="87126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BAD62A8-2913-E451-D00F-20AC5BD84A13}"/>
                  </a:ext>
                </a:extLst>
              </p:cNvPr>
              <p:cNvCxnSpPr/>
              <p:nvPr/>
            </p:nvCxnSpPr>
            <p:spPr>
              <a:xfrm>
                <a:off x="1703512" y="6525344"/>
                <a:ext cx="871265"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6D3F21F2-AD2D-C697-48B6-DA37361E7AE3}"/>
                </a:ext>
              </a:extLst>
            </p:cNvPr>
            <p:cNvGrpSpPr/>
            <p:nvPr/>
          </p:nvGrpSpPr>
          <p:grpSpPr>
            <a:xfrm>
              <a:off x="191344" y="3288244"/>
              <a:ext cx="11089232" cy="1744076"/>
              <a:chOff x="191344" y="3288244"/>
              <a:chExt cx="11089232" cy="1744076"/>
            </a:xfrm>
          </p:grpSpPr>
          <p:pic>
            <p:nvPicPr>
              <p:cNvPr id="8" name="Picture 7">
                <a:extLst>
                  <a:ext uri="{FF2B5EF4-FFF2-40B4-BE49-F238E27FC236}">
                    <a16:creationId xmlns:a16="http://schemas.microsoft.com/office/drawing/2014/main" id="{3E9D9EDA-2F81-F081-F5E2-E3BA6A8A2F6D}"/>
                  </a:ext>
                </a:extLst>
              </p:cNvPr>
              <p:cNvPicPr>
                <a:picLocks noChangeAspect="1"/>
              </p:cNvPicPr>
              <p:nvPr/>
            </p:nvPicPr>
            <p:blipFill rotWithShape="1">
              <a:blip r:embed="rId5"/>
              <a:srcRect t="15383"/>
              <a:stretch/>
            </p:blipFill>
            <p:spPr>
              <a:xfrm>
                <a:off x="3272259" y="3813695"/>
                <a:ext cx="5143425" cy="1218625"/>
              </a:xfrm>
              <a:prstGeom prst="rect">
                <a:avLst/>
              </a:prstGeom>
            </p:spPr>
          </p:pic>
          <p:sp>
            <p:nvSpPr>
              <p:cNvPr id="15" name="文本框 3">
                <a:extLst>
                  <a:ext uri="{FF2B5EF4-FFF2-40B4-BE49-F238E27FC236}">
                    <a16:creationId xmlns:a16="http://schemas.microsoft.com/office/drawing/2014/main" id="{E139579D-1504-ACF7-CF63-936FDA884A5A}"/>
                  </a:ext>
                </a:extLst>
              </p:cNvPr>
              <p:cNvSpPr txBox="1"/>
              <p:nvPr/>
            </p:nvSpPr>
            <p:spPr>
              <a:xfrm>
                <a:off x="191344" y="3288244"/>
                <a:ext cx="11089232" cy="907941"/>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We couple two sub-action sequences to </a:t>
                </a:r>
                <a:r>
                  <a:rPr lang="en-GB" altLang="zh-CN" sz="2400" b="1" dirty="0">
                    <a:latin typeface="Times New Roman" panose="02020603050405020304" pitchFamily="18" charset="0"/>
                    <a:cs typeface="Times New Roman" panose="02020603050405020304" pitchFamily="18" charset="0"/>
                  </a:rPr>
                  <a:t>obtain a pseudo target </a:t>
                </a:r>
                <a:r>
                  <a:rPr lang="en-GB" altLang="zh-CN" sz="2400" dirty="0">
                    <a:latin typeface="Times New Roman" panose="02020603050405020304" pitchFamily="18" charset="0"/>
                    <a:cs typeface="Times New Roman" panose="02020603050405020304" pitchFamily="18" charset="0"/>
                  </a:rPr>
                  <a:t>through:</a:t>
                </a:r>
                <a:endParaRPr lang="en-US" altLang="zh-CN" sz="2400" dirty="0">
                  <a:latin typeface="Times New Roman" panose="02020603050405020304" pitchFamily="18" charset="0"/>
                  <a:cs typeface="Times New Roman" panose="02020603050405020304" pitchFamily="18" charset="0"/>
                </a:endParaRPr>
              </a:p>
              <a:p>
                <a:pPr>
                  <a:spcAft>
                    <a:spcPts val="600"/>
                  </a:spcAft>
                </a:pPr>
                <a:endParaRPr lang="en-GB" altLang="zh-CN" sz="2400" dirty="0">
                  <a:latin typeface="Times New Roman" panose="02020603050405020304" pitchFamily="18" charset="0"/>
                  <a:cs typeface="Times New Roman" panose="02020603050405020304" pitchFamily="18" charset="0"/>
                </a:endParaRPr>
              </a:p>
            </p:txBody>
          </p:sp>
        </p:grpSp>
      </p:grpSp>
    </p:spTree>
    <p:custDataLst>
      <p:tags r:id="rId1"/>
    </p:custDataLst>
    <p:extLst>
      <p:ext uri="{BB962C8B-B14F-4D97-AF65-F5344CB8AC3E}">
        <p14:creationId xmlns:p14="http://schemas.microsoft.com/office/powerpoint/2010/main" val="3267961486"/>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6" descr="http://img4.imgtn.bdimg.com/it/u=1567808387,2544183011&amp;fm=21&amp;gp=0.jpg">
            <a:extLst>
              <a:ext uri="{FF2B5EF4-FFF2-40B4-BE49-F238E27FC236}">
                <a16:creationId xmlns:a16="http://schemas.microsoft.com/office/drawing/2014/main" id="{34F55221-97FF-A042-A48A-E5976D3674AF}"/>
              </a:ext>
            </a:extLst>
          </p:cNvP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Slide Number Placeholder 4">
            <a:extLst>
              <a:ext uri="{FF2B5EF4-FFF2-40B4-BE49-F238E27FC236}">
                <a16:creationId xmlns:a16="http://schemas.microsoft.com/office/drawing/2014/main" id="{3BFD17E2-E421-F8D9-D471-06117CFCC829}"/>
              </a:ext>
            </a:extLst>
          </p:cNvPr>
          <p:cNvSpPr>
            <a:spLocks noGrp="1"/>
          </p:cNvSpPr>
          <p:nvPr>
            <p:ph type="sldNum" sz="quarter" idx="4"/>
          </p:nvPr>
        </p:nvSpPr>
        <p:spPr/>
        <p:txBody>
          <a:bodyPr/>
          <a:lstStyle/>
          <a:p>
            <a:fld id="{0C913308-F349-4B6D-A68A-DD1791B4A57B}" type="slidenum">
              <a:rPr lang="zh-CN" altLang="en-US" smtClean="0"/>
              <a:t>9</a:t>
            </a:fld>
            <a:endParaRPr lang="zh-CN" altLang="en-US"/>
          </a:p>
        </p:txBody>
      </p:sp>
      <p:sp>
        <p:nvSpPr>
          <p:cNvPr id="6" name="Rectangle 2">
            <a:extLst>
              <a:ext uri="{FF2B5EF4-FFF2-40B4-BE49-F238E27FC236}">
                <a16:creationId xmlns:a16="http://schemas.microsoft.com/office/drawing/2014/main" id="{8F3E3B14-C3A1-00D3-F59B-1614F64DCD2C}"/>
              </a:ext>
            </a:extLst>
          </p:cNvPr>
          <p:cNvSpPr txBox="1">
            <a:spLocks noChangeArrowheads="1"/>
          </p:cNvSpPr>
          <p:nvPr/>
        </p:nvSpPr>
        <p:spPr>
          <a:xfrm>
            <a:off x="2567608" y="294928"/>
            <a:ext cx="6552728" cy="685800"/>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zh-CN" sz="3200" b="1" dirty="0"/>
              <a:t>Framework - Action Coupling</a:t>
            </a:r>
          </a:p>
        </p:txBody>
      </p:sp>
      <p:sp>
        <p:nvSpPr>
          <p:cNvPr id="7" name="文本框 3">
            <a:extLst>
              <a:ext uri="{FF2B5EF4-FFF2-40B4-BE49-F238E27FC236}">
                <a16:creationId xmlns:a16="http://schemas.microsoft.com/office/drawing/2014/main" id="{D67EBF0E-B3BC-CAF5-B3EC-03FB71885C51}"/>
              </a:ext>
            </a:extLst>
          </p:cNvPr>
          <p:cNvSpPr txBox="1"/>
          <p:nvPr/>
        </p:nvSpPr>
        <p:spPr>
          <a:xfrm>
            <a:off x="479376" y="1174100"/>
            <a:ext cx="11305256" cy="4478149"/>
          </a:xfrm>
          <a:prstGeom prst="rect">
            <a:avLst/>
          </a:prstGeom>
          <a:noFill/>
        </p:spPr>
        <p:txBody>
          <a:bodyPr wrap="square" rtlCol="0">
            <a:spAutoFit/>
          </a:bodyPr>
          <a:lstStyle/>
          <a:p>
            <a:pPr>
              <a:spcAft>
                <a:spcPts val="600"/>
              </a:spcAft>
            </a:pPr>
            <a:r>
              <a:rPr lang="en-GB" altLang="zh-CN" sz="2400" dirty="0">
                <a:latin typeface="Times New Roman" panose="02020603050405020304" pitchFamily="18" charset="0"/>
                <a:cs typeface="Times New Roman" panose="02020603050405020304" pitchFamily="18" charset="0"/>
              </a:rPr>
              <a:t>How to set the </a:t>
            </a:r>
            <a:r>
              <a:rPr lang="en-US" altLang="zh-CN" sz="2400" dirty="0">
                <a:latin typeface="Times New Roman" panose="02020603050405020304" pitchFamily="18" charset="0"/>
                <a:cs typeface="Times New Roman" panose="02020603050405020304" pitchFamily="18" charset="0"/>
              </a:rPr>
              <a:t>mixing rate?</a:t>
            </a:r>
            <a:endParaRPr lang="en-GB" altLang="zh-CN" sz="2400" dirty="0">
              <a:latin typeface="Times New Roman" panose="02020603050405020304" pitchFamily="18" charset="0"/>
              <a:cs typeface="Times New Roman" panose="02020603050405020304" pitchFamily="18" charset="0"/>
            </a:endParaRP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Action Coupling aims to compose sub-actions.</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b="1" dirty="0">
                <a:latin typeface="Times New Roman" panose="02020603050405020304" pitchFamily="18" charset="0"/>
                <a:cs typeface="Times New Roman" panose="02020603050405020304" pitchFamily="18" charset="0"/>
              </a:rPr>
              <a:t>Preserve as much information from both sub-actions as possible</a:t>
            </a:r>
            <a:r>
              <a:rPr lang="en-GB" altLang="zh-CN" sz="2400" dirty="0">
                <a:latin typeface="Times New Roman" panose="02020603050405020304" pitchFamily="18" charset="0"/>
                <a:cs typeface="Times New Roman" panose="02020603050405020304" pitchFamily="18" charset="0"/>
              </a:rPr>
              <a:t>, ideally λ = 0.5. </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GB" altLang="zh-CN" sz="2400" dirty="0">
                <a:latin typeface="Times New Roman" panose="02020603050405020304" pitchFamily="18" charset="0"/>
                <a:cs typeface="Times New Roman" panose="02020603050405020304" pitchFamily="18" charset="0"/>
              </a:rPr>
              <a:t>We let λ ∼ N (0.5, δ), where δ denotes the variance of the Gaussian distribution.</a:t>
            </a:r>
          </a:p>
          <a:p>
            <a:pPr>
              <a:spcAft>
                <a:spcPts val="600"/>
              </a:spcAft>
            </a:pPr>
            <a:endParaRPr lang="en-GB" altLang="zh-CN" sz="2400" dirty="0">
              <a:latin typeface="Times New Roman" panose="02020603050405020304" pitchFamily="18" charset="0"/>
              <a:cs typeface="Times New Roman" panose="02020603050405020304" pitchFamily="18" charset="0"/>
            </a:endParaRPr>
          </a:p>
          <a:p>
            <a:pPr>
              <a:spcAft>
                <a:spcPts val="600"/>
              </a:spcAft>
            </a:pPr>
            <a:endParaRPr lang="en-GB" altLang="zh-CN" sz="2400" dirty="0">
              <a:latin typeface="Times New Roman" panose="02020603050405020304" pitchFamily="18" charset="0"/>
              <a:cs typeface="Times New Roman" panose="02020603050405020304" pitchFamily="18" charset="0"/>
            </a:endParaRPr>
          </a:p>
          <a:p>
            <a:pPr>
              <a:spcAft>
                <a:spcPts val="600"/>
              </a:spcAft>
            </a:pPr>
            <a:endParaRPr lang="en-US" altLang="zh-CN"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01071585"/>
      </p:ext>
    </p:extLst>
  </p:cSld>
  <p:clrMapOvr>
    <a:masterClrMapping/>
  </p:clrMapOvr>
  <mc:AlternateContent xmlns:mc="http://schemas.openxmlformats.org/markup-compatibility/2006" xmlns:p14="http://schemas.microsoft.com/office/powerpoint/2010/main">
    <mc:Choice Requires="p14">
      <p:transition spd="slow" p14:dur="2000" advTm="41687"/>
    </mc:Choice>
    <mc:Fallback xmlns="">
      <p:transition spd="slow" advTm="4168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8|26.9"/>
</p:tagLst>
</file>

<file path=ppt/tags/tag10.xml><?xml version="1.0" encoding="utf-8"?>
<p:tagLst xmlns:a="http://schemas.openxmlformats.org/drawingml/2006/main" xmlns:r="http://schemas.openxmlformats.org/officeDocument/2006/relationships" xmlns:p="http://schemas.openxmlformats.org/presentationml/2006/main">
  <p:tag name="TIMING" val="|0.8|26.9"/>
</p:tagLst>
</file>

<file path=ppt/tags/tag11.xml><?xml version="1.0" encoding="utf-8"?>
<p:tagLst xmlns:a="http://schemas.openxmlformats.org/drawingml/2006/main" xmlns:r="http://schemas.openxmlformats.org/officeDocument/2006/relationships" xmlns:p="http://schemas.openxmlformats.org/presentationml/2006/main">
  <p:tag name="TIMING" val="|0.8|26.9"/>
</p:tagLst>
</file>

<file path=ppt/tags/tag12.xml><?xml version="1.0" encoding="utf-8"?>
<p:tagLst xmlns:a="http://schemas.openxmlformats.org/drawingml/2006/main" xmlns:r="http://schemas.openxmlformats.org/officeDocument/2006/relationships" xmlns:p="http://schemas.openxmlformats.org/presentationml/2006/main">
  <p:tag name="TIMING" val="|0.8|26.9"/>
</p:tagLst>
</file>

<file path=ppt/tags/tag13.xml><?xml version="1.0" encoding="utf-8"?>
<p:tagLst xmlns:a="http://schemas.openxmlformats.org/drawingml/2006/main" xmlns:r="http://schemas.openxmlformats.org/officeDocument/2006/relationships" xmlns:p="http://schemas.openxmlformats.org/presentationml/2006/main">
  <p:tag name="TIMING" val="|0.8|26.9"/>
</p:tagLst>
</file>

<file path=ppt/tags/tag14.xml><?xml version="1.0" encoding="utf-8"?>
<p:tagLst xmlns:a="http://schemas.openxmlformats.org/drawingml/2006/main" xmlns:r="http://schemas.openxmlformats.org/officeDocument/2006/relationships" xmlns:p="http://schemas.openxmlformats.org/presentationml/2006/main">
  <p:tag name="TIMING" val="|0.8|26.9"/>
</p:tagLst>
</file>

<file path=ppt/tags/tag15.xml><?xml version="1.0" encoding="utf-8"?>
<p:tagLst xmlns:a="http://schemas.openxmlformats.org/drawingml/2006/main" xmlns:r="http://schemas.openxmlformats.org/officeDocument/2006/relationships" xmlns:p="http://schemas.openxmlformats.org/presentationml/2006/main">
  <p:tag name="TIMING" val="|0.8|26.9"/>
</p:tagLst>
</file>

<file path=ppt/tags/tag16.xml><?xml version="1.0" encoding="utf-8"?>
<p:tagLst xmlns:a="http://schemas.openxmlformats.org/drawingml/2006/main" xmlns:r="http://schemas.openxmlformats.org/officeDocument/2006/relationships" xmlns:p="http://schemas.openxmlformats.org/presentationml/2006/main">
  <p:tag name="TIMING" val="|0.8|26.9"/>
</p:tagLst>
</file>

<file path=ppt/tags/tag17.xml><?xml version="1.0" encoding="utf-8"?>
<p:tagLst xmlns:a="http://schemas.openxmlformats.org/drawingml/2006/main" xmlns:r="http://schemas.openxmlformats.org/officeDocument/2006/relationships" xmlns:p="http://schemas.openxmlformats.org/presentationml/2006/main">
  <p:tag name="TIMING" val="|0.8|26.9"/>
</p:tagLst>
</file>

<file path=ppt/tags/tag18.xml><?xml version="1.0" encoding="utf-8"?>
<p:tagLst xmlns:a="http://schemas.openxmlformats.org/drawingml/2006/main" xmlns:r="http://schemas.openxmlformats.org/officeDocument/2006/relationships" xmlns:p="http://schemas.openxmlformats.org/presentationml/2006/main">
  <p:tag name="TIMING" val="|0.8|26.9"/>
</p:tagLst>
</file>

<file path=ppt/tags/tag19.xml><?xml version="1.0" encoding="utf-8"?>
<p:tagLst xmlns:a="http://schemas.openxmlformats.org/drawingml/2006/main" xmlns:r="http://schemas.openxmlformats.org/officeDocument/2006/relationships" xmlns:p="http://schemas.openxmlformats.org/presentationml/2006/main">
  <p:tag name="TIMING" val="|0.8|26.9"/>
</p:tagLst>
</file>

<file path=ppt/tags/tag2.xml><?xml version="1.0" encoding="utf-8"?>
<p:tagLst xmlns:a="http://schemas.openxmlformats.org/drawingml/2006/main" xmlns:r="http://schemas.openxmlformats.org/officeDocument/2006/relationships" xmlns:p="http://schemas.openxmlformats.org/presentationml/2006/main">
  <p:tag name="TIMING" val="|0.8|26.9"/>
</p:tagLst>
</file>

<file path=ppt/tags/tag20.xml><?xml version="1.0" encoding="utf-8"?>
<p:tagLst xmlns:a="http://schemas.openxmlformats.org/drawingml/2006/main" xmlns:r="http://schemas.openxmlformats.org/officeDocument/2006/relationships" xmlns:p="http://schemas.openxmlformats.org/presentationml/2006/main">
  <p:tag name="TIMING" val="|0.8|26.9"/>
</p:tagLst>
</file>

<file path=ppt/tags/tag21.xml><?xml version="1.0" encoding="utf-8"?>
<p:tagLst xmlns:a="http://schemas.openxmlformats.org/drawingml/2006/main" xmlns:r="http://schemas.openxmlformats.org/officeDocument/2006/relationships" xmlns:p="http://schemas.openxmlformats.org/presentationml/2006/main">
  <p:tag name="TIMING" val="|0.8|26.9"/>
</p:tagLst>
</file>

<file path=ppt/tags/tag22.xml><?xml version="1.0" encoding="utf-8"?>
<p:tagLst xmlns:a="http://schemas.openxmlformats.org/drawingml/2006/main" xmlns:r="http://schemas.openxmlformats.org/officeDocument/2006/relationships" xmlns:p="http://schemas.openxmlformats.org/presentationml/2006/main">
  <p:tag name="TIMING" val="|0.8|26.9"/>
</p:tagLst>
</file>

<file path=ppt/tags/tag23.xml><?xml version="1.0" encoding="utf-8"?>
<p:tagLst xmlns:a="http://schemas.openxmlformats.org/drawingml/2006/main" xmlns:r="http://schemas.openxmlformats.org/officeDocument/2006/relationships" xmlns:p="http://schemas.openxmlformats.org/presentationml/2006/main">
  <p:tag name="TIMING" val="|0.8|26.9"/>
</p:tagLst>
</file>

<file path=ppt/tags/tag24.xml><?xml version="1.0" encoding="utf-8"?>
<p:tagLst xmlns:a="http://schemas.openxmlformats.org/drawingml/2006/main" xmlns:r="http://schemas.openxmlformats.org/officeDocument/2006/relationships" xmlns:p="http://schemas.openxmlformats.org/presentationml/2006/main">
  <p:tag name="TIMING" val="|0.8|26.9"/>
</p:tagLst>
</file>

<file path=ppt/tags/tag25.xml><?xml version="1.0" encoding="utf-8"?>
<p:tagLst xmlns:a="http://schemas.openxmlformats.org/drawingml/2006/main" xmlns:r="http://schemas.openxmlformats.org/officeDocument/2006/relationships" xmlns:p="http://schemas.openxmlformats.org/presentationml/2006/main">
  <p:tag name="TIMING" val="|0.8|26.9"/>
</p:tagLst>
</file>

<file path=ppt/tags/tag3.xml><?xml version="1.0" encoding="utf-8"?>
<p:tagLst xmlns:a="http://schemas.openxmlformats.org/drawingml/2006/main" xmlns:r="http://schemas.openxmlformats.org/officeDocument/2006/relationships" xmlns:p="http://schemas.openxmlformats.org/presentationml/2006/main">
  <p:tag name="TIMING" val="|0.8|26.9"/>
</p:tagLst>
</file>

<file path=ppt/tags/tag4.xml><?xml version="1.0" encoding="utf-8"?>
<p:tagLst xmlns:a="http://schemas.openxmlformats.org/drawingml/2006/main" xmlns:r="http://schemas.openxmlformats.org/officeDocument/2006/relationships" xmlns:p="http://schemas.openxmlformats.org/presentationml/2006/main">
  <p:tag name="TIMING" val="|0.8|26.9"/>
</p:tagLst>
</file>

<file path=ppt/tags/tag5.xml><?xml version="1.0" encoding="utf-8"?>
<p:tagLst xmlns:a="http://schemas.openxmlformats.org/drawingml/2006/main" xmlns:r="http://schemas.openxmlformats.org/officeDocument/2006/relationships" xmlns:p="http://schemas.openxmlformats.org/presentationml/2006/main">
  <p:tag name="TIMING" val="|0.8|26.9"/>
</p:tagLst>
</file>

<file path=ppt/tags/tag6.xml><?xml version="1.0" encoding="utf-8"?>
<p:tagLst xmlns:a="http://schemas.openxmlformats.org/drawingml/2006/main" xmlns:r="http://schemas.openxmlformats.org/officeDocument/2006/relationships" xmlns:p="http://schemas.openxmlformats.org/presentationml/2006/main">
  <p:tag name="TIMING" val="|0.8|26.9"/>
</p:tagLst>
</file>

<file path=ppt/tags/tag7.xml><?xml version="1.0" encoding="utf-8"?>
<p:tagLst xmlns:a="http://schemas.openxmlformats.org/drawingml/2006/main" xmlns:r="http://schemas.openxmlformats.org/officeDocument/2006/relationships" xmlns:p="http://schemas.openxmlformats.org/presentationml/2006/main">
  <p:tag name="TIMING" val="|0.8|26.9"/>
</p:tagLst>
</file>

<file path=ppt/tags/tag8.xml><?xml version="1.0" encoding="utf-8"?>
<p:tagLst xmlns:a="http://schemas.openxmlformats.org/drawingml/2006/main" xmlns:r="http://schemas.openxmlformats.org/officeDocument/2006/relationships" xmlns:p="http://schemas.openxmlformats.org/presentationml/2006/main">
  <p:tag name="TIMING" val="|0.8|26.9"/>
</p:tagLst>
</file>

<file path=ppt/tags/tag9.xml><?xml version="1.0" encoding="utf-8"?>
<p:tagLst xmlns:a="http://schemas.openxmlformats.org/drawingml/2006/main" xmlns:r="http://schemas.openxmlformats.org/officeDocument/2006/relationships" xmlns:p="http://schemas.openxmlformats.org/presentationml/2006/main">
  <p:tag name="TIMING" val="|0.8|26.9"/>
</p:tagLst>
</file>

<file path=ppt/theme/theme1.xml><?xml version="1.0" encoding="utf-8"?>
<a:theme xmlns:a="http://schemas.openxmlformats.org/drawingml/2006/main" name="Beamer">
  <a:themeElements>
    <a:clrScheme name="Office">
      <a:dk1>
        <a:sysClr val="windowText" lastClr="000000"/>
      </a:dk1>
      <a:lt1>
        <a:sysClr val="window" lastClr="CCEDC7"/>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CEDC7"/>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CCEDC7"/>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260529E-8D4E-4BCF-8EBA-059307CC925F}">
  <we:reference id="wa104380162" version="1.0.1.0" store="zh-CN" storeType="OMEX"/>
  <we:alternateReferences>
    <we:reference id="WA104380162" version="1.0.1.0" store="WA10438016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48101</TotalTime>
  <Words>2124</Words>
  <Application>Microsoft Office PowerPoint</Application>
  <PresentationFormat>宽屏</PresentationFormat>
  <Paragraphs>220</Paragraphs>
  <Slides>27</Slides>
  <Notes>27</Notes>
  <HiddenSlides>2</HiddenSlides>
  <MMClips>4</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27</vt:i4>
      </vt:variant>
    </vt:vector>
  </HeadingPairs>
  <TitlesOfParts>
    <vt:vector size="34" baseType="lpstr">
      <vt:lpstr>等线</vt:lpstr>
      <vt:lpstr>Arial</vt:lpstr>
      <vt:lpstr>Calibri</vt:lpstr>
      <vt:lpstr>Cambria Math</vt:lpstr>
      <vt:lpstr>Times New Roman</vt:lpstr>
      <vt:lpstr>Wingdings</vt:lpstr>
      <vt:lpstr>Beamer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Calibration for distant surveillance cameras under large pose and illumination variations</dc:title>
  <dc:creator>Jiwen Lu</dc:creator>
  <cp:lastModifiedBy>xiao liu</cp:lastModifiedBy>
  <cp:revision>2781</cp:revision>
  <dcterms:modified xsi:type="dcterms:W3CDTF">2024-04-12T23:18:56Z</dcterms:modified>
</cp:coreProperties>
</file>