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768"/>
  </p:normalViewPr>
  <p:slideViewPr>
    <p:cSldViewPr snapToGrid="0" snapToObjects="1">
      <p:cViewPr varScale="1">
        <p:scale>
          <a:sx n="105" d="100"/>
          <a:sy n="105" d="100"/>
        </p:scale>
        <p:origin x="30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6825C59-BC3E-104E-87B9-3D6F91952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600CB9A-6D66-A444-9A15-C93A0397E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75B749-7AAB-6043-94C5-EC6FAAC9F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E3C05F0-8708-3442-89B5-8545E57B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E1E824D-38C5-314F-A56C-47AB77069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79352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43144B5-C8B7-C942-BD68-9573EC9BF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1D3F626-9A40-8840-BDBE-7C33B45548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7B1CDD4-4B03-394C-BF30-8B4922E1AA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5196713-23BD-AD40-A04D-25C8A00FE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EB0C411-5279-7849-B546-088665E465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49715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E28B14E0-1C4B-8A4E-BC47-788FBE44F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8116BDE7-FC38-1541-AFE8-BCD4B7D4D5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8D72B2-7AA8-BD46-8E67-2C7C0A4220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1AD6947-FD87-6845-A2E2-7B9827D5A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105BA3C-E519-F24C-98AB-D5B7CF2B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6480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84AD0E9-C549-FB46-845C-ACB2EBA6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9300DC2B-B785-3A45-9C98-EFF435475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EEF28B5-5537-8141-99A0-914FC795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A5B99A0-D712-904B-A3AC-C35E83723E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A1A442C-262B-2540-8D73-15B431E8F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862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5036B9A-DD15-284E-9E2C-65166BEC0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4144638-3209-1C4B-8A65-6E719EBB2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865D240-A95E-624E-901E-84CB012DFD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07D5F7A6-9169-B740-87A2-59D929A41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0CC4AB6-DD45-8246-9054-B7C868364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54563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0F0359-D0B2-3442-91DC-3E9CB5D771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BC5961C-6BBA-8A41-9971-4EC3471B3C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E65CC8BA-5B5D-F442-A9C9-9119C8B0AC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F5EADBC-7921-1445-9D4B-436D06540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71276E-A0BB-C345-9C0C-5967C0BBEE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40AAECF-03AB-CA41-A722-211109490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598265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83D0A0-B50D-0745-AC39-C307574DB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F7CF75F-7A0E-B547-8FC3-A2387FB56E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F688617-CBD1-BD46-BB58-0C6993DC68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1723D42-202B-B043-9007-D784E6FE8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C0A8023-8CF8-FC41-84FF-F1D1B2B485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F985940-EFF3-0047-90AF-4E7E655BA1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E276185E-7804-2544-A695-199320BF5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AC54F287-2427-EA4C-80ED-74AA7130C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3543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647473-9CF6-7042-81DD-D336ED573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582E56E-3ACC-F440-A55F-FB452C327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AAFE6EB-6834-254A-AB39-B756FFE5A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3B9CC2-C564-2348-B29B-F8743355B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27524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CB78B2F4-5DB3-2B4C-A296-F1106EE5A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C8BD536-E77A-BE48-AB4C-9B7188231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CEE24876-4B1E-2245-BAE3-7A735BE2D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0632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12902-089A-B243-A905-17D778B61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5F0578B-B61E-0C4E-9259-C50C033DF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9A76B55-E725-E44F-BB3C-1320F4BFA1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7DA9E1A-8869-CB47-88B9-E1EF75300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AA196CE6-7AA9-0344-97F6-08D520A3CF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E2C0C21-EC4D-D047-AFF3-B22C916EB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23363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21BA80D-A4D4-694B-9A8B-CAD17B7B9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D2DBAB4D-C819-7945-AB03-9BC42D2A8C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1FDE21D-1BC3-8749-9CAE-1246A27EA4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C41DE7-4ADE-514D-A348-09D106EE3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AC9A99-712A-C54A-9813-EA5D6D3F4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0E7FAE5-F0E2-684D-B606-2F2D1D2E5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725456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206A628-3CF6-D041-86A5-3D8C5A8C3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90F5998-8FF3-0043-83B2-FA57FE2E8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kumimoji="1" lang="zh-CN" altLang="en-US"/>
              <a:t>编辑母版文本样式
第二级
第三级
第四级
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21D656-61F0-7D4C-9F04-1D5FC46D9FD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FDBD4-3016-5D43-A94E-27D7BC50CA3F}" type="datetimeFigureOut">
              <a:rPr kumimoji="1" lang="zh-CN" altLang="en-US" smtClean="0"/>
              <a:t>2024/4/8</a:t>
            </a:fld>
            <a:endParaRPr kumimoji="1"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F8BF806-3079-7A44-8682-EA6C000A53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4141A42-51EC-2F43-BA89-D50120DA41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39E685-D3F3-AF40-92CA-69289589FE4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076571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1DC58105-F403-0046-A14A-D7870F8A3052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400"/>
            <a:ext cx="12192000" cy="3894667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268D2A3C-4534-144D-B30E-2A2930484EC4}"/>
              </a:ext>
            </a:extLst>
          </p:cNvPr>
          <p:cNvSpPr/>
          <p:nvPr/>
        </p:nvSpPr>
        <p:spPr>
          <a:xfrm>
            <a:off x="745067" y="977837"/>
            <a:ext cx="112268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4400" b="1" i="0" dirty="0">
                <a:solidFill>
                  <a:schemeClr val="bg1"/>
                </a:solidFill>
                <a:effectLst/>
                <a:latin typeface="-apple-system"/>
              </a:rPr>
              <a:t>Title: 3D Speaker Tracking with Video-Assisted Multi-Channel Audio Optimization Functions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E62AA0A-DFF7-EB4D-B5B2-586A334F0460}"/>
              </a:ext>
            </a:extLst>
          </p:cNvPr>
          <p:cNvSpPr/>
          <p:nvPr/>
        </p:nvSpPr>
        <p:spPr>
          <a:xfrm>
            <a:off x="2709333" y="3664173"/>
            <a:ext cx="67733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400" b="1" dirty="0">
                <a:solidFill>
                  <a:schemeClr val="bg1"/>
                </a:solidFill>
                <a:latin typeface="-apple-system"/>
              </a:rPr>
              <a:t>ICASSP 2024 Paper</a:t>
            </a:r>
            <a:r>
              <a:rPr lang="zh-CN" altLang="en-US" sz="4400" b="1" dirty="0">
                <a:solidFill>
                  <a:schemeClr val="bg1"/>
                </a:solidFill>
                <a:latin typeface="-apple-system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latin typeface="-apple-system"/>
              </a:rPr>
              <a:t>ID:</a:t>
            </a:r>
            <a:r>
              <a:rPr lang="zh-CN" altLang="en-US" sz="4400" b="1" dirty="0">
                <a:solidFill>
                  <a:schemeClr val="bg1"/>
                </a:solidFill>
                <a:latin typeface="-apple-system"/>
              </a:rPr>
              <a:t> </a:t>
            </a:r>
            <a:r>
              <a:rPr lang="en-US" altLang="zh-CN" sz="4400" b="1" dirty="0">
                <a:solidFill>
                  <a:schemeClr val="bg1"/>
                </a:solidFill>
                <a:latin typeface="-apple-system"/>
              </a:rPr>
              <a:t>5172</a:t>
            </a:r>
            <a:endParaRPr lang="zh-CN" altLang="en-US" sz="44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99BA3FDC-D44F-1D4C-8AAC-5108EC55FFC7}"/>
              </a:ext>
            </a:extLst>
          </p:cNvPr>
          <p:cNvSpPr/>
          <p:nvPr/>
        </p:nvSpPr>
        <p:spPr>
          <a:xfrm>
            <a:off x="626533" y="4909116"/>
            <a:ext cx="115654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800" b="1" dirty="0" err="1"/>
              <a:t>Xinyuan</a:t>
            </a:r>
            <a:r>
              <a:rPr lang="en" altLang="zh-CN" sz="2800" b="1" dirty="0"/>
              <a:t> Qian, </a:t>
            </a:r>
            <a:r>
              <a:rPr lang="en" altLang="zh-CN" sz="2800" b="1" dirty="0" err="1"/>
              <a:t>Zexu</a:t>
            </a:r>
            <a:r>
              <a:rPr lang="en" altLang="zh-CN" sz="2800" b="1" dirty="0"/>
              <a:t> Pan, </a:t>
            </a:r>
            <a:r>
              <a:rPr lang="en" altLang="zh-CN" sz="2800" b="1" dirty="0" err="1"/>
              <a:t>Qiquan</a:t>
            </a:r>
            <a:r>
              <a:rPr lang="en" altLang="zh-CN" sz="2800" b="1" dirty="0"/>
              <a:t> Zhang, </a:t>
            </a:r>
            <a:r>
              <a:rPr lang="en" altLang="zh-CN" sz="2800" b="1" dirty="0" err="1"/>
              <a:t>Kainan</a:t>
            </a:r>
            <a:r>
              <a:rPr lang="en" altLang="zh-CN" sz="2800" b="1" dirty="0"/>
              <a:t> Chen, </a:t>
            </a:r>
            <a:r>
              <a:rPr lang="en" altLang="zh-CN" sz="2800" b="1" dirty="0" err="1"/>
              <a:t>Shoufeng</a:t>
            </a:r>
            <a:r>
              <a:rPr lang="en" altLang="zh-CN" sz="2800" b="1" dirty="0"/>
              <a:t> Lin</a:t>
            </a:r>
            <a:endParaRPr lang="zh-CN" altLang="en-US" sz="2800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1487346-A479-9840-AB3F-E1C3567C22E3}"/>
              </a:ext>
            </a:extLst>
          </p:cNvPr>
          <p:cNvSpPr/>
          <p:nvPr/>
        </p:nvSpPr>
        <p:spPr>
          <a:xfrm>
            <a:off x="1720088" y="5735935"/>
            <a:ext cx="87108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zh-CN" sz="2400" b="1" dirty="0"/>
              <a:t>University of Science and Technology Beijing</a:t>
            </a:r>
            <a:r>
              <a:rPr lang="zh-CN" altLang="en-US" sz="2400" b="1" dirty="0"/>
              <a:t> </a:t>
            </a:r>
            <a:r>
              <a:rPr lang="en-US" altLang="zh-CN" sz="2400" b="1" dirty="0"/>
              <a:t>(USTB)</a:t>
            </a:r>
            <a:r>
              <a:rPr lang="en" altLang="zh-CN" sz="2400" b="1" dirty="0"/>
              <a:t>, China</a:t>
            </a:r>
            <a:endParaRPr lang="zh-CN" altLang="en-US" sz="2400" b="1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E803558E-B8B4-274E-858C-750638AF5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0932" y="5466202"/>
            <a:ext cx="1193800" cy="119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9233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id="{2D23F4EB-C73A-8046-A477-D127117C45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7183" y="1497830"/>
            <a:ext cx="6298883" cy="4929717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5" y="280458"/>
            <a:ext cx="11959167" cy="1325563"/>
          </a:xfrm>
        </p:spPr>
        <p:txBody>
          <a:bodyPr/>
          <a:lstStyle/>
          <a:p>
            <a:r>
              <a:rPr lang="en" altLang="zh-CN" b="1" dirty="0"/>
              <a:t>GLF-GLMB Tracking Results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4CDED008-4AB7-D942-A836-9EE5B8B30E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24199"/>
            <a:ext cx="5827183" cy="5203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0617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5" y="280458"/>
            <a:ext cx="11959167" cy="1325563"/>
          </a:xfrm>
        </p:spPr>
        <p:txBody>
          <a:bodyPr/>
          <a:lstStyle/>
          <a:p>
            <a:r>
              <a:rPr lang="en-US" altLang="zh-CN" b="1" dirty="0"/>
              <a:t>Conclusion</a:t>
            </a:r>
            <a:endParaRPr lang="en" altLang="zh-CN" b="1" dirty="0"/>
          </a:p>
        </p:txBody>
      </p:sp>
      <p:sp>
        <p:nvSpPr>
          <p:cNvPr id="5" name="内容占位符 2">
            <a:extLst>
              <a:ext uri="{FF2B5EF4-FFF2-40B4-BE49-F238E27FC236}">
                <a16:creationId xmlns:a16="http://schemas.microsoft.com/office/drawing/2014/main" id="{99CC5E3E-E633-9B49-AF17-29339B1FA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5" y="1606021"/>
            <a:ext cx="11235267" cy="4760912"/>
          </a:xfrm>
        </p:spPr>
        <p:txBody>
          <a:bodyPr>
            <a:normAutofit/>
          </a:bodyPr>
          <a:lstStyle/>
          <a:p>
            <a:r>
              <a:rPr lang="en" altLang="zh-CN" dirty="0"/>
              <a:t>Summary of the proposed GLMB-based 3D speaker tracking method</a:t>
            </a:r>
          </a:p>
          <a:p>
            <a:pPr lvl="1"/>
            <a:r>
              <a:rPr lang="en-US" altLang="zh-CN" dirty="0"/>
              <a:t>Video-guided</a:t>
            </a:r>
            <a:r>
              <a:rPr lang="zh-CN" altLang="en-US" dirty="0"/>
              <a:t> </a:t>
            </a:r>
            <a:r>
              <a:rPr lang="en-US" altLang="zh-CN" dirty="0"/>
              <a:t>linear</a:t>
            </a:r>
            <a:r>
              <a:rPr lang="zh-CN" altLang="en-US" dirty="0"/>
              <a:t> </a:t>
            </a:r>
            <a:r>
              <a:rPr lang="en-US" altLang="zh-CN" dirty="0"/>
              <a:t>search</a:t>
            </a:r>
            <a:r>
              <a:rPr lang="zh-CN" altLang="en-US" dirty="0"/>
              <a:t> </a:t>
            </a:r>
            <a:r>
              <a:rPr lang="en-US" altLang="zh-CN" dirty="0"/>
              <a:t>+</a:t>
            </a:r>
            <a:r>
              <a:rPr lang="zh-CN" altLang="en-US" dirty="0"/>
              <a:t> </a:t>
            </a:r>
            <a:r>
              <a:rPr lang="en-US" altLang="zh-CN" dirty="0"/>
              <a:t>GLMB</a:t>
            </a:r>
            <a:r>
              <a:rPr lang="zh-CN" altLang="en-US" dirty="0"/>
              <a:t> </a:t>
            </a:r>
            <a:r>
              <a:rPr lang="en-US" altLang="zh-CN" dirty="0"/>
              <a:t>algorithm</a:t>
            </a:r>
            <a:endParaRPr lang="en" altLang="zh-CN" dirty="0"/>
          </a:p>
          <a:p>
            <a:r>
              <a:rPr lang="en" altLang="zh-CN" dirty="0"/>
              <a:t>Achievement of state-of-the-art results on the AV16.3 dataset</a:t>
            </a:r>
          </a:p>
          <a:p>
            <a:r>
              <a:rPr lang="en" altLang="zh-CN" dirty="0" err="1"/>
              <a:t>Addressal</a:t>
            </a:r>
            <a:r>
              <a:rPr lang="en" altLang="zh-CN" dirty="0"/>
              <a:t> of common issues in speaker tracking such as missed detections and spurious estimates</a:t>
            </a:r>
          </a:p>
          <a:p>
            <a:pPr marL="0" indent="0">
              <a:buNone/>
            </a:pPr>
            <a:endParaRPr lang="en-US" altLang="zh-CN" b="1" dirty="0"/>
          </a:p>
          <a:p>
            <a:pPr marL="0" indent="0">
              <a:buNone/>
            </a:pPr>
            <a:r>
              <a:rPr lang="en-US" altLang="zh-CN" dirty="0"/>
              <a:t>Acknowledgement</a:t>
            </a:r>
            <a:r>
              <a:rPr lang="en-US" altLang="zh-CN" b="1" dirty="0"/>
              <a:t>:</a:t>
            </a:r>
          </a:p>
          <a:p>
            <a:r>
              <a:rPr lang="en" altLang="zh-CN" sz="2000" dirty="0"/>
              <a:t>CCF-Tencent Rhino-Bird Open Research Fund;</a:t>
            </a:r>
          </a:p>
          <a:p>
            <a:r>
              <a:rPr lang="en" altLang="zh-CN" sz="2000" dirty="0"/>
              <a:t>National Natural Science Foundation of China (NSFC)</a:t>
            </a:r>
          </a:p>
          <a:p>
            <a:r>
              <a:rPr lang="en-US" altLang="zh-CN" sz="2000" dirty="0"/>
              <a:t>Eigenspace</a:t>
            </a:r>
            <a:r>
              <a:rPr lang="zh-CN" altLang="en-US" sz="2000" dirty="0"/>
              <a:t> </a:t>
            </a:r>
            <a:r>
              <a:rPr lang="en-US" altLang="zh-CN" sz="2000" dirty="0"/>
              <a:t>GmbH</a:t>
            </a:r>
          </a:p>
        </p:txBody>
      </p:sp>
    </p:spTree>
    <p:extLst>
      <p:ext uri="{BB962C8B-B14F-4D97-AF65-F5344CB8AC3E}">
        <p14:creationId xmlns:p14="http://schemas.microsoft.com/office/powerpoint/2010/main" val="3759959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b="1" dirty="0"/>
              <a:t>Introduction</a:t>
            </a:r>
            <a:endParaRPr kumimoji="1" lang="zh-CN" altLang="en-US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1015133" cy="4351338"/>
          </a:xfrm>
        </p:spPr>
        <p:txBody>
          <a:bodyPr/>
          <a:lstStyle/>
          <a:p>
            <a:r>
              <a:rPr lang="en" altLang="zh-CN" dirty="0"/>
              <a:t>Importance of speaker tracking in human-robot interaction (HRI) applications</a:t>
            </a:r>
          </a:p>
          <a:p>
            <a:r>
              <a:rPr lang="en" altLang="zh-CN" dirty="0"/>
              <a:t>Challenges in speaker tracking: speech pauses, reverberation, visual occlusions</a:t>
            </a:r>
          </a:p>
          <a:p>
            <a:r>
              <a:rPr lang="en" altLang="zh-CN" dirty="0"/>
              <a:t>Objective: Propose a novel method based on the Generalized Labelled </a:t>
            </a:r>
            <a:r>
              <a:rPr lang="en" altLang="zh-CN" dirty="0" err="1"/>
              <a:t>MultiBernoulli</a:t>
            </a:r>
            <a:r>
              <a:rPr lang="en" altLang="zh-CN" dirty="0"/>
              <a:t> (GLMB) filter for improved speaker tracking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43016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b="1" dirty="0"/>
              <a:t>Proposed Method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40300" cy="4351338"/>
          </a:xfrm>
        </p:spPr>
        <p:txBody>
          <a:bodyPr>
            <a:normAutofit lnSpcReduction="10000"/>
          </a:bodyPr>
          <a:lstStyle/>
          <a:p>
            <a:r>
              <a:rPr lang="en" altLang="zh-CN" dirty="0"/>
              <a:t>Use of audio information from a microphone array and video streams from a monocular camera</a:t>
            </a:r>
          </a:p>
          <a:p>
            <a:r>
              <a:rPr lang="en" altLang="zh-CN" dirty="0"/>
              <a:t>GLMB-based tracker for handling outliers and maintaining tracking during missed detections</a:t>
            </a:r>
          </a:p>
          <a:p>
            <a:r>
              <a:rPr lang="en" altLang="zh-CN" dirty="0"/>
              <a:t>Experiments on the AV16.3 dataset and comparison with competitive methods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B84F874-B9C8-A042-B0EA-1219E119D8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8500" y="2301877"/>
            <a:ext cx="6153645" cy="2847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54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/>
              <a:t>Key</a:t>
            </a:r>
            <a:r>
              <a:rPr lang="zh-CN" altLang="en-US" b="1" dirty="0"/>
              <a:t> </a:t>
            </a:r>
            <a:r>
              <a:rPr lang="en-US" altLang="zh-CN" b="1" dirty="0"/>
              <a:t>contributions</a:t>
            </a:r>
            <a:endParaRPr lang="en" altLang="zh-CN" b="1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" altLang="zh-CN" dirty="0"/>
              <a:t>We explore the complementary and interactive characteristics</a:t>
            </a:r>
            <a:r>
              <a:rPr lang="zh-CN" altLang="en-US" dirty="0"/>
              <a:t> </a:t>
            </a:r>
            <a:r>
              <a:rPr lang="en" altLang="zh-CN" dirty="0"/>
              <a:t>of heterogenous audio-visual signals for 3D localization.</a:t>
            </a:r>
          </a:p>
          <a:p>
            <a:r>
              <a:rPr lang="en" altLang="zh-CN" dirty="0"/>
              <a:t>We formulate a GLMB-based tracker which takes multimodal</a:t>
            </a:r>
            <a:r>
              <a:rPr lang="zh-CN" altLang="en-US" dirty="0"/>
              <a:t> </a:t>
            </a:r>
            <a:r>
              <a:rPr lang="en" altLang="zh-CN" dirty="0"/>
              <a:t>location estimates as inputs for smoothed speaker</a:t>
            </a:r>
            <a:r>
              <a:rPr lang="zh-CN" altLang="en-US" dirty="0"/>
              <a:t> </a:t>
            </a:r>
            <a:r>
              <a:rPr lang="en" altLang="zh-CN" dirty="0"/>
              <a:t>trajectory estimation under challenging scenarios.</a:t>
            </a:r>
          </a:p>
          <a:p>
            <a:r>
              <a:rPr lang="en" altLang="zh-CN" dirty="0"/>
              <a:t>We use the target survival and detection models to adaptively</a:t>
            </a:r>
            <a:r>
              <a:rPr lang="zh-CN" altLang="en-US" dirty="0"/>
              <a:t> </a:t>
            </a:r>
            <a:r>
              <a:rPr lang="en" altLang="zh-CN" dirty="0"/>
              <a:t>track speaker locations online, and suppress outliers and</a:t>
            </a:r>
            <a:r>
              <a:rPr lang="zh-CN" altLang="en-US" dirty="0"/>
              <a:t> </a:t>
            </a:r>
            <a:r>
              <a:rPr lang="en" altLang="zh-CN" dirty="0"/>
              <a:t>misses for improved performance.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56431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altLang="zh-CN" b="1" dirty="0"/>
              <a:t> Visual Localization - Face Detection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529667" cy="4351338"/>
          </a:xfrm>
        </p:spPr>
        <p:txBody>
          <a:bodyPr>
            <a:normAutofit/>
          </a:bodyPr>
          <a:lstStyle/>
          <a:p>
            <a:r>
              <a:rPr lang="en" altLang="zh-CN" dirty="0"/>
              <a:t>Extraction of face bounding box from input images</a:t>
            </a:r>
          </a:p>
          <a:p>
            <a:r>
              <a:rPr lang="en" altLang="zh-CN" dirty="0"/>
              <a:t>Estimation of lip location for 3D speaker localization</a:t>
            </a:r>
          </a:p>
          <a:p>
            <a:r>
              <a:rPr lang="en" altLang="zh-CN" dirty="0"/>
              <a:t>Use of the pin-hole camera model and image-to-3D projection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02D17E2-82F9-864F-86C6-AC978E6398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049" y="4001293"/>
            <a:ext cx="5195373" cy="261963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DDA82CB1-CDD5-E644-86C3-B3FD2C9CB4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135" y="1316499"/>
            <a:ext cx="3602567" cy="272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300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353800" cy="1325563"/>
          </a:xfrm>
        </p:spPr>
        <p:txBody>
          <a:bodyPr/>
          <a:lstStyle/>
          <a:p>
            <a:r>
              <a:rPr lang="en" altLang="zh-CN" b="1" dirty="0"/>
              <a:t>Audio Refined Visual Estimation - Linear Search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 lnSpcReduction="10000"/>
          </a:bodyPr>
          <a:lstStyle/>
          <a:p>
            <a:r>
              <a:rPr lang="en" altLang="zh-CN" dirty="0"/>
              <a:t>Utilization of multi-channel audio signals for localization</a:t>
            </a:r>
          </a:p>
          <a:p>
            <a:r>
              <a:rPr lang="en" altLang="zh-CN" dirty="0"/>
              <a:t>Introduction of the Generalized Cross Correlation with Phase Transform (GCC-PHAT) technique</a:t>
            </a:r>
          </a:p>
          <a:p>
            <a:r>
              <a:rPr lang="en" altLang="zh-CN" dirty="0"/>
              <a:t>Creation of location hypotheses and refinement through Multi-channel Cost Function (MCF) and Global Likelihood Function (GLF)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4A40A17-2BC4-6B4B-A2BE-05580D1EFB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8385" y="2000248"/>
            <a:ext cx="5427448" cy="3435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0515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801" y="348191"/>
            <a:ext cx="11959167" cy="1325563"/>
          </a:xfrm>
        </p:spPr>
        <p:txBody>
          <a:bodyPr/>
          <a:lstStyle/>
          <a:p>
            <a:r>
              <a:rPr lang="en" altLang="zh-CN" b="1" dirty="0"/>
              <a:t>Speaker State Model - First Order Markov Process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r>
              <a:rPr lang="en" altLang="zh-CN" dirty="0"/>
              <a:t>Assumption of first-order Markov process for tracking kinematic speaker states</a:t>
            </a:r>
          </a:p>
          <a:p>
            <a:r>
              <a:rPr lang="en" altLang="zh-CN" dirty="0"/>
              <a:t>Description of the Langevin model and state transition function</a:t>
            </a:r>
          </a:p>
          <a:p>
            <a:r>
              <a:rPr lang="en" altLang="zh-CN" dirty="0"/>
              <a:t>Explanation of the speaker state as a labeled random finite set (RFS)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A8425D48-D9C2-6545-817D-8D48BF778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95196"/>
            <a:ext cx="5092700" cy="18669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E8D20D34-BF10-284C-936A-D059DF437E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020733" cy="133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54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5" y="280458"/>
            <a:ext cx="11959167" cy="1325563"/>
          </a:xfrm>
        </p:spPr>
        <p:txBody>
          <a:bodyPr/>
          <a:lstStyle/>
          <a:p>
            <a:r>
              <a:rPr lang="en" altLang="zh-CN" b="1" dirty="0"/>
              <a:t>GLMB Recursion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020733" cy="4351338"/>
          </a:xfrm>
        </p:spPr>
        <p:txBody>
          <a:bodyPr>
            <a:normAutofit/>
          </a:bodyPr>
          <a:lstStyle/>
          <a:p>
            <a:r>
              <a:rPr lang="en" altLang="zh-CN" dirty="0"/>
              <a:t>Assumption of first-order Markov process for tracking kinematic speaker states</a:t>
            </a:r>
          </a:p>
          <a:p>
            <a:r>
              <a:rPr lang="en" altLang="zh-CN" dirty="0"/>
              <a:t>Description of the Langevin model and state transition function</a:t>
            </a:r>
          </a:p>
          <a:p>
            <a:r>
              <a:rPr lang="en" altLang="zh-CN" dirty="0"/>
              <a:t>Explanation of the speaker state as a labeled random finite set (RFS)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CC9E74A8-4375-6F45-B057-55D70D816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4402" y="1028171"/>
            <a:ext cx="5041900" cy="115570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D268D5D6-8CB6-A745-BCD2-5F3435BF49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2502" y="2526771"/>
            <a:ext cx="5003800" cy="16637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C9B7240-5371-0242-9E24-BF4CE5E3E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4533371"/>
            <a:ext cx="49657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195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3ACC5AE-6C56-6A48-87D0-C2891F60F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35" y="280458"/>
            <a:ext cx="11959167" cy="1325563"/>
          </a:xfrm>
        </p:spPr>
        <p:txBody>
          <a:bodyPr/>
          <a:lstStyle/>
          <a:p>
            <a:r>
              <a:rPr lang="en" altLang="zh-CN" b="1" dirty="0"/>
              <a:t>Experiments and Results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52C3D4-AE84-EA4A-9543-E6C6A5A015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535" y="1606021"/>
            <a:ext cx="11235267" cy="4351338"/>
          </a:xfrm>
        </p:spPr>
        <p:txBody>
          <a:bodyPr>
            <a:normAutofit/>
          </a:bodyPr>
          <a:lstStyle/>
          <a:p>
            <a:r>
              <a:rPr lang="en" altLang="zh-CN" dirty="0"/>
              <a:t>Description of the AV16.3 dataset and experimental setup</a:t>
            </a:r>
          </a:p>
          <a:p>
            <a:r>
              <a:rPr lang="en" altLang="zh-CN" dirty="0"/>
              <a:t>Metrics used for evaluation: MAE, STD, and ACC</a:t>
            </a:r>
          </a:p>
          <a:p>
            <a:r>
              <a:rPr lang="en" altLang="zh-CN" dirty="0"/>
              <a:t>Comparison of proposed method with state-of-the-art approaches</a:t>
            </a:r>
          </a:p>
          <a:p>
            <a:pPr marL="0" indent="0">
              <a:buNone/>
            </a:pPr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65055AD5-74A8-6244-9A3C-0296A7D48B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3144043"/>
            <a:ext cx="7969250" cy="3713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3218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423</Words>
  <Application>Microsoft Macintosh PowerPoint</Application>
  <PresentationFormat>宽屏</PresentationFormat>
  <Paragraphs>47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6" baseType="lpstr">
      <vt:lpstr>-apple-system</vt:lpstr>
      <vt:lpstr>等线</vt:lpstr>
      <vt:lpstr>等线 Light</vt:lpstr>
      <vt:lpstr>Arial</vt:lpstr>
      <vt:lpstr>Office 主题​​</vt:lpstr>
      <vt:lpstr>PowerPoint 演示文稿</vt:lpstr>
      <vt:lpstr>Introduction</vt:lpstr>
      <vt:lpstr>Proposed Method</vt:lpstr>
      <vt:lpstr>Key contributions</vt:lpstr>
      <vt:lpstr> Visual Localization - Face Detection</vt:lpstr>
      <vt:lpstr>Audio Refined Visual Estimation - Linear Search</vt:lpstr>
      <vt:lpstr>Speaker State Model - First Order Markov Process</vt:lpstr>
      <vt:lpstr>GLMB Recursion</vt:lpstr>
      <vt:lpstr>Experiments and Results</vt:lpstr>
      <vt:lpstr>GLF-GLMB Tracking 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Microsoft Office User</dc:creator>
  <cp:lastModifiedBy>Microsoft Office User</cp:lastModifiedBy>
  <cp:revision>11</cp:revision>
  <dcterms:created xsi:type="dcterms:W3CDTF">2024-04-08T04:06:03Z</dcterms:created>
  <dcterms:modified xsi:type="dcterms:W3CDTF">2024-04-08T04:39:25Z</dcterms:modified>
</cp:coreProperties>
</file>