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0" r:id="rId3"/>
    <p:sldId id="315" r:id="rId4"/>
    <p:sldId id="264" r:id="rId5"/>
    <p:sldId id="341" r:id="rId6"/>
    <p:sldId id="257" r:id="rId7"/>
    <p:sldId id="342" r:id="rId8"/>
    <p:sldId id="343" r:id="rId9"/>
    <p:sldId id="344" r:id="rId10"/>
    <p:sldId id="345" r:id="rId11"/>
    <p:sldId id="346" r:id="rId12"/>
    <p:sldId id="317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27" r:id="rId21"/>
  </p:sldIdLst>
  <p:sldSz cx="9144000" cy="6858000" type="screen4x3"/>
  <p:notesSz cx="9874250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0606F1"/>
    <a:srgbClr val="006E00"/>
    <a:srgbClr val="9ED85E"/>
    <a:srgbClr val="A9C571"/>
    <a:srgbClr val="006400"/>
    <a:srgbClr val="00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73153" autoAdjust="0"/>
  </p:normalViewPr>
  <p:slideViewPr>
    <p:cSldViewPr>
      <p:cViewPr>
        <p:scale>
          <a:sx n="50" d="100"/>
          <a:sy n="50" d="100"/>
        </p:scale>
        <p:origin x="216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382" y="-10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0A4A-211F-407A-AAD8-170785D5E1FF}" type="datetimeFigureOut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C048-83F2-4DD9-868A-716B6A4FC3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98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544513"/>
            <a:ext cx="2473325" cy="1855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2915400" y="44232"/>
            <a:ext cx="6888538" cy="63523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0C9E-F48D-4F0C-9432-11764DC737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0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35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49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2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36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8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4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60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9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866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29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18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94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0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85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09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88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3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43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11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7013" y="544513"/>
            <a:ext cx="2473325" cy="1855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0C9E-F48D-4F0C-9432-11764DC7379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78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9999-2CD1-4D56-805A-E17A7DC40F90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65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55A1-DCA6-4A88-B3D3-8FEACC007EFA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44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B1-78F4-469C-A2F1-8FBBF3F2A93C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61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25B9-FF15-430C-9A5C-CB95B07DCFDB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4904" y="6453338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fld id="{5A20A53F-7801-499E-AC94-9F1E9EBCAED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56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673-A3EA-40AE-B28F-2BEE1FAA47F6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1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058A-5F60-4866-94D8-7BE54D99B134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9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B04-338A-4857-803F-92EDFE59901F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7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5292-7BF7-4A45-9185-0959CD346A43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82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9ECB-2990-4E8E-BDCF-056B256108D1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0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D47F-187D-4798-AFF1-C98E8F303476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5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3EC5-0C5D-4B75-8B81-56E5BF7CA3AA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6208-8B9D-4201-8BC6-C122BBD11671}" type="datetime1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A53F-7801-499E-AC94-9F1E9EBCA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87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27.tmp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Relationship Id="rId9" Type="http://schemas.openxmlformats.org/officeDocument/2006/relationships/image" Target="../media/image3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mp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7.tmp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5800" y="3380799"/>
            <a:ext cx="7630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u="sng" dirty="0">
                <a:latin typeface="+mj-lt"/>
                <a:cs typeface="Times New Roman" panose="02020603050405020304" pitchFamily="18" charset="0"/>
              </a:rPr>
              <a:t>Bin </a:t>
            </a:r>
            <a:r>
              <a:rPr lang="en-US" altLang="zh-CN" sz="2400" u="sng" dirty="0">
                <a:latin typeface="+mj-lt"/>
                <a:cs typeface="Times New Roman" panose="02020603050405020304" pitchFamily="18" charset="0"/>
              </a:rPr>
              <a:t>Xu</a:t>
            </a:r>
            <a:r>
              <a:rPr lang="en-US" altLang="zh-TW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+mj-lt"/>
                <a:cs typeface="Times New Roman" panose="02020603050405020304" pitchFamily="18" charset="0"/>
              </a:rPr>
              <a:t>Yunde</a:t>
            </a:r>
            <a:r>
              <a:rPr lang="en-US" altLang="zh-TW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+mj-lt"/>
                <a:cs typeface="Times New Roman" panose="02020603050405020304" pitchFamily="18" charset="0"/>
              </a:rPr>
              <a:t>Jia</a:t>
            </a:r>
            <a:r>
              <a:rPr lang="en-US" altLang="zh-TW" sz="2400" baseline="30000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zh-TW" sz="2400" baseline="30000" dirty="0">
                <a:latin typeface="+mj-lt"/>
                <a:cs typeface="Times New Roman" panose="02020603050405020304" pitchFamily="18" charset="0"/>
              </a:rPr>
            </a:br>
            <a:endParaRPr lang="en-US" altLang="zh-TW" sz="2400" baseline="30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+mj-lt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+mj-lt"/>
                <a:cs typeface="Times New Roman" panose="02020603050405020304" pitchFamily="18" charset="0"/>
              </a:rPr>
              <a:t>Beijing Institute of Technology</a:t>
            </a:r>
            <a:endParaRPr lang="zh-TW" alt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1961547"/>
            <a:ext cx="7558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ide-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ngle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mage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titching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Using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ulti-</a:t>
            </a:r>
            <a:r>
              <a:rPr lang="en-US" altLang="zh-TW" sz="4000" dirty="0" err="1">
                <a:latin typeface="+mj-lt"/>
                <a:cs typeface="Times New Roman" panose="02020603050405020304" pitchFamily="18" charset="0"/>
              </a:rPr>
              <a:t>Homography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altLang="zh-TW" sz="4000" dirty="0">
                <a:latin typeface="+mj-lt"/>
                <a:cs typeface="Times New Roman" panose="02020603050405020304" pitchFamily="18" charset="0"/>
              </a:rPr>
              <a:t>arping</a:t>
            </a:r>
            <a:endParaRPr lang="zh-TW" altLang="en-US" sz="4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38977" y="539969"/>
            <a:ext cx="3754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/>
              <a:t>Conditional </a:t>
            </a:r>
            <a:r>
              <a:rPr lang="en-US" altLang="zh-CN" sz="3200" dirty="0"/>
              <a:t>sampling</a:t>
            </a:r>
            <a:endParaRPr lang="zh-TW" altLang="en-US" sz="3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417848" cy="47476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884631" y="356041"/>
            <a:ext cx="4866231" cy="3327802"/>
            <a:chOff x="2884631" y="356041"/>
            <a:chExt cx="4866231" cy="3327802"/>
          </a:xfrm>
        </p:grpSpPr>
        <p:sp>
          <p:nvSpPr>
            <p:cNvPr id="4" name="椭圆 3"/>
            <p:cNvSpPr/>
            <p:nvPr/>
          </p:nvSpPr>
          <p:spPr>
            <a:xfrm rot="20389544">
              <a:off x="2884631" y="1451595"/>
              <a:ext cx="4175196" cy="22322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4" idx="6"/>
            </p:cNvCxnSpPr>
            <p:nvPr/>
          </p:nvCxnSpPr>
          <p:spPr>
            <a:xfrm flipV="1">
              <a:off x="6931749" y="832356"/>
              <a:ext cx="384925" cy="1015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28"/>
            <p:cNvSpPr txBox="1"/>
            <p:nvPr/>
          </p:nvSpPr>
          <p:spPr>
            <a:xfrm>
              <a:off x="7130129" y="356041"/>
              <a:ext cx="620733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</a:t>
              </a:r>
              <a:r>
                <a:rPr lang="en-US" altLang="zh-CN" sz="2000" i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7080" y="2423904"/>
            <a:ext cx="6073101" cy="2315565"/>
            <a:chOff x="2310189" y="423778"/>
            <a:chExt cx="6073101" cy="2315565"/>
          </a:xfrm>
        </p:grpSpPr>
        <p:sp>
          <p:nvSpPr>
            <p:cNvPr id="13" name="椭圆 12"/>
            <p:cNvSpPr/>
            <p:nvPr/>
          </p:nvSpPr>
          <p:spPr>
            <a:xfrm rot="21088583">
              <a:off x="2310189" y="1423081"/>
              <a:ext cx="3962159" cy="1316262"/>
            </a:xfrm>
            <a:prstGeom prst="ellipse">
              <a:avLst/>
            </a:prstGeom>
            <a:noFill/>
            <a:ln w="38100">
              <a:solidFill>
                <a:srgbClr val="0606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>
              <a:stCxn id="13" idx="6"/>
            </p:cNvCxnSpPr>
            <p:nvPr/>
          </p:nvCxnSpPr>
          <p:spPr>
            <a:xfrm flipV="1">
              <a:off x="6250467" y="874039"/>
              <a:ext cx="1612677" cy="913543"/>
            </a:xfrm>
            <a:prstGeom prst="line">
              <a:avLst/>
            </a:prstGeom>
            <a:ln w="38100">
              <a:solidFill>
                <a:srgbClr val="0606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28"/>
            <p:cNvSpPr txBox="1"/>
            <p:nvPr/>
          </p:nvSpPr>
          <p:spPr>
            <a:xfrm>
              <a:off x="7762557" y="423778"/>
              <a:ext cx="620733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0606F1"/>
                  </a:solidFill>
                  <a:cs typeface="Times New Roman" panose="02020603050405020304" pitchFamily="18" charset="0"/>
                </a:rPr>
                <a:t>H</a:t>
              </a:r>
              <a:r>
                <a:rPr lang="en-US" altLang="zh-CN" sz="2000" i="1" dirty="0" smtClean="0">
                  <a:solidFill>
                    <a:srgbClr val="0606F1"/>
                  </a:solidFill>
                  <a:cs typeface="Times New Roman" panose="02020603050405020304" pitchFamily="18" charset="0"/>
                </a:rPr>
                <a:t>2</a:t>
              </a:r>
              <a:endParaRPr lang="en-US" altLang="zh-CN" sz="2000" i="1" dirty="0" smtClean="0">
                <a:solidFill>
                  <a:srgbClr val="0606F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63734" y="3637755"/>
            <a:ext cx="6080266" cy="2495884"/>
            <a:chOff x="2303024" y="808384"/>
            <a:chExt cx="6080266" cy="2495884"/>
          </a:xfrm>
        </p:grpSpPr>
        <p:sp>
          <p:nvSpPr>
            <p:cNvPr id="25" name="椭圆 24"/>
            <p:cNvSpPr/>
            <p:nvPr/>
          </p:nvSpPr>
          <p:spPr>
            <a:xfrm rot="334281">
              <a:off x="2303024" y="1485248"/>
              <a:ext cx="4302904" cy="1819020"/>
            </a:xfrm>
            <a:prstGeom prst="ellipse">
              <a:avLst/>
            </a:prstGeom>
            <a:noFill/>
            <a:ln w="38100">
              <a:solidFill>
                <a:srgbClr val="FF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>
              <a:stCxn id="25" idx="6"/>
            </p:cNvCxnSpPr>
            <p:nvPr/>
          </p:nvCxnSpPr>
          <p:spPr>
            <a:xfrm flipV="1">
              <a:off x="6595765" y="1223942"/>
              <a:ext cx="1251512" cy="1379690"/>
            </a:xfrm>
            <a:prstGeom prst="line">
              <a:avLst/>
            </a:prstGeom>
            <a:ln w="38100">
              <a:solidFill>
                <a:srgbClr val="FFF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8"/>
            <p:cNvSpPr txBox="1"/>
            <p:nvPr/>
          </p:nvSpPr>
          <p:spPr>
            <a:xfrm>
              <a:off x="7762557" y="808384"/>
              <a:ext cx="620733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FF01"/>
                  </a:solidFill>
                  <a:cs typeface="Times New Roman" panose="02020603050405020304" pitchFamily="18" charset="0"/>
                </a:rPr>
                <a:t>H</a:t>
              </a:r>
              <a:r>
                <a:rPr lang="en-US" altLang="zh-CN" sz="2000" i="1" dirty="0">
                  <a:solidFill>
                    <a:srgbClr val="FFFF01"/>
                  </a:solidFill>
                  <a:cs typeface="Times New Roman" panose="02020603050405020304" pitchFamily="18" charset="0"/>
                </a:rPr>
                <a:t>3</a:t>
              </a:r>
              <a:endParaRPr lang="en-US" altLang="zh-CN" sz="2000" i="1" dirty="0" smtClean="0">
                <a:solidFill>
                  <a:srgbClr val="FFFF0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20" name="文字方塊 28"/>
          <p:cNvSpPr txBox="1"/>
          <p:nvPr/>
        </p:nvSpPr>
        <p:spPr>
          <a:xfrm>
            <a:off x="923112" y="3375898"/>
            <a:ext cx="75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Direct Linear Transformation (DLT)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sp>
        <p:nvSpPr>
          <p:cNvPr id="14" name="文字方塊 1"/>
          <p:cNvSpPr txBox="1"/>
          <p:nvPr/>
        </p:nvSpPr>
        <p:spPr>
          <a:xfrm>
            <a:off x="923112" y="856352"/>
            <a:ext cx="351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800" dirty="0"/>
              <a:t>Global </a:t>
            </a:r>
            <a:r>
              <a:rPr lang="en-US" altLang="zh-CN" sz="2800" dirty="0" err="1"/>
              <a:t>homography</a:t>
            </a:r>
            <a:endParaRPr lang="en-US" altLang="zh-CN" sz="2800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45" y="1889907"/>
            <a:ext cx="1633169" cy="540000"/>
          </a:xfrm>
          <a:prstGeom prst="rect">
            <a:avLst/>
          </a:prstGeom>
        </p:spPr>
      </p:pic>
      <p:sp>
        <p:nvSpPr>
          <p:cNvPr id="19" name="向右箭號 3"/>
          <p:cNvSpPr/>
          <p:nvPr/>
        </p:nvSpPr>
        <p:spPr>
          <a:xfrm>
            <a:off x="3347864" y="1943883"/>
            <a:ext cx="64462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42" y="1462814"/>
            <a:ext cx="4295623" cy="1439941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8" y="3982360"/>
            <a:ext cx="6181077" cy="1471011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5" y="5529851"/>
            <a:ext cx="5985662" cy="1029475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66" y="856352"/>
            <a:ext cx="571580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5" y="389090"/>
            <a:ext cx="3384376" cy="27395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91" y="389090"/>
            <a:ext cx="3424825" cy="2769321"/>
          </a:xfrm>
          <a:prstGeom prst="rect">
            <a:avLst/>
          </a:prstGeom>
        </p:spPr>
      </p:pic>
      <p:sp>
        <p:nvSpPr>
          <p:cNvPr id="20" name="文字方塊 28"/>
          <p:cNvSpPr txBox="1"/>
          <p:nvPr/>
        </p:nvSpPr>
        <p:spPr>
          <a:xfrm>
            <a:off x="1887479" y="30003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DLT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sp>
        <p:nvSpPr>
          <p:cNvPr id="21" name="文字方塊 28"/>
          <p:cNvSpPr txBox="1"/>
          <p:nvPr/>
        </p:nvSpPr>
        <p:spPr>
          <a:xfrm>
            <a:off x="5930787" y="30003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Moving DLT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9"/>
          <a:stretch/>
        </p:blipFill>
        <p:spPr>
          <a:xfrm>
            <a:off x="3779912" y="4428983"/>
            <a:ext cx="3052725" cy="1340654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6"/>
          <a:stretch/>
        </p:blipFill>
        <p:spPr>
          <a:xfrm>
            <a:off x="2900038" y="4428983"/>
            <a:ext cx="881867" cy="1360744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07" y="5574777"/>
            <a:ext cx="5780865" cy="579697"/>
          </a:xfrm>
          <a:prstGeom prst="rect">
            <a:avLst/>
          </a:prstGeom>
        </p:spPr>
      </p:pic>
      <p:sp>
        <p:nvSpPr>
          <p:cNvPr id="25" name="文字方塊 28"/>
          <p:cNvSpPr txBox="1"/>
          <p:nvPr/>
        </p:nvSpPr>
        <p:spPr>
          <a:xfrm>
            <a:off x="591335" y="3950481"/>
            <a:ext cx="75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Local </a:t>
            </a:r>
            <a:r>
              <a:rPr lang="en-US" altLang="zh-CN" sz="2800" dirty="0" err="1">
                <a:cs typeface="Times New Roman" panose="02020603050405020304" pitchFamily="18" charset="0"/>
              </a:rPr>
              <a:t>homographies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00" y="4007275"/>
            <a:ext cx="419158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25" name="文字方塊 28"/>
          <p:cNvSpPr txBox="1"/>
          <p:nvPr/>
        </p:nvSpPr>
        <p:spPr>
          <a:xfrm>
            <a:off x="591335" y="548680"/>
            <a:ext cx="758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We </a:t>
            </a:r>
            <a:r>
              <a:rPr lang="en-US" altLang="zh-CN" sz="2800" dirty="0">
                <a:cs typeface="Times New Roman" panose="02020603050405020304" pitchFamily="18" charset="0"/>
              </a:rPr>
              <a:t>integrate the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local          with global</a:t>
            </a:r>
            <a:r>
              <a:rPr lang="en-US" altLang="zh-CN" sz="2800" dirty="0"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cs typeface="Times New Roman" panose="02020603050405020304" pitchFamily="18" charset="0"/>
            </a:endParaRPr>
          </a:p>
          <a:p>
            <a:r>
              <a:rPr lang="en-US" altLang="zh-CN" sz="2800" dirty="0"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     as </a:t>
            </a:r>
            <a:r>
              <a:rPr lang="en-US" altLang="zh-CN" sz="2800" dirty="0">
                <a:cs typeface="Times New Roman" panose="02020603050405020304" pitchFamily="18" charset="0"/>
              </a:rPr>
              <a:t>our </a:t>
            </a:r>
            <a:r>
              <a:rPr lang="en-US" altLang="zh-CN" sz="2800" b="1" i="1" dirty="0">
                <a:cs typeface="Times New Roman" panose="02020603050405020304" pitchFamily="18" charset="0"/>
              </a:rPr>
              <a:t>multi-</a:t>
            </a:r>
            <a:r>
              <a:rPr lang="en-US" altLang="zh-CN" sz="2800" b="1" i="1" dirty="0" err="1">
                <a:cs typeface="Times New Roman" panose="02020603050405020304" pitchFamily="18" charset="0"/>
              </a:rPr>
              <a:t>homography</a:t>
            </a:r>
            <a:r>
              <a:rPr lang="en-US" altLang="zh-CN" sz="2800" b="1" i="1" dirty="0"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cs typeface="Times New Roman" panose="02020603050405020304" pitchFamily="18" charset="0"/>
              </a:rPr>
              <a:t>warping</a:t>
            </a:r>
            <a:endParaRPr lang="en-US" altLang="zh-CN" sz="28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4"/>
          <a:stretch/>
        </p:blipFill>
        <p:spPr>
          <a:xfrm>
            <a:off x="6804248" y="548680"/>
            <a:ext cx="576064" cy="533474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10601"/>
            <a:ext cx="419158" cy="40963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8" y="1725910"/>
            <a:ext cx="4039117" cy="436661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12" y="2385696"/>
            <a:ext cx="4757127" cy="5818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3" y="3834015"/>
            <a:ext cx="3384376" cy="2739559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 flipV="1">
            <a:off x="2159732" y="3324521"/>
            <a:ext cx="205086" cy="3533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74204" y="4982383"/>
            <a:ext cx="4117776" cy="217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8"/>
          <p:cNvSpPr txBox="1"/>
          <p:nvPr/>
        </p:nvSpPr>
        <p:spPr>
          <a:xfrm>
            <a:off x="1849365" y="3138340"/>
            <a:ext cx="62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cs typeface="Times New Roman" panose="02020603050405020304" pitchFamily="18" charset="0"/>
              </a:rPr>
              <a:t>U</a:t>
            </a:r>
            <a:endParaRPr lang="en-US" altLang="zh-CN" sz="2000" b="1" i="1" dirty="0" smtClean="0">
              <a:cs typeface="Times New Roman" panose="02020603050405020304" pitchFamily="18" charset="0"/>
            </a:endParaRPr>
          </a:p>
        </p:txBody>
      </p:sp>
      <p:sp>
        <p:nvSpPr>
          <p:cNvPr id="28" name="文字方塊 28"/>
          <p:cNvSpPr txBox="1"/>
          <p:nvPr/>
        </p:nvSpPr>
        <p:spPr>
          <a:xfrm>
            <a:off x="4401128" y="4938527"/>
            <a:ext cx="62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cs typeface="Times New Roman" panose="02020603050405020304" pitchFamily="18" charset="0"/>
              </a:rPr>
              <a:t>V</a:t>
            </a:r>
            <a:endParaRPr lang="en-US" altLang="zh-CN" sz="20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61" y="4498825"/>
            <a:ext cx="3550803" cy="439702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79" y="5052165"/>
            <a:ext cx="2590965" cy="4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4" y="1445451"/>
            <a:ext cx="4608842" cy="3329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41" y="1445451"/>
            <a:ext cx="4127325" cy="3329345"/>
          </a:xfrm>
          <a:prstGeom prst="rect">
            <a:avLst/>
          </a:prstGeom>
        </p:spPr>
      </p:pic>
      <p:sp>
        <p:nvSpPr>
          <p:cNvPr id="19" name="文字方塊 28"/>
          <p:cNvSpPr txBox="1"/>
          <p:nvPr/>
        </p:nvSpPr>
        <p:spPr>
          <a:xfrm>
            <a:off x="185574" y="675952"/>
            <a:ext cx="75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Result</a:t>
            </a:r>
            <a:endParaRPr lang="en-US" altLang="zh-CN" sz="2800" b="1" i="1" dirty="0" smtClean="0">
              <a:cs typeface="Times New Roman" panose="02020603050405020304" pitchFamily="18" charset="0"/>
            </a:endParaRPr>
          </a:p>
        </p:txBody>
      </p:sp>
      <p:sp>
        <p:nvSpPr>
          <p:cNvPr id="20" name="文字方塊 28"/>
          <p:cNvSpPr txBox="1"/>
          <p:nvPr/>
        </p:nvSpPr>
        <p:spPr>
          <a:xfrm>
            <a:off x="185574" y="5167512"/>
            <a:ext cx="75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We </a:t>
            </a:r>
            <a:r>
              <a:rPr lang="en-US" altLang="zh-CN" sz="2800" dirty="0">
                <a:cs typeface="Times New Roman" panose="02020603050405020304" pitchFamily="18" charset="0"/>
              </a:rPr>
              <a:t>warp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the reference </a:t>
            </a:r>
            <a:r>
              <a:rPr lang="en-US" altLang="zh-CN" sz="2800" dirty="0">
                <a:cs typeface="Times New Roman" panose="02020603050405020304" pitchFamily="18" charset="0"/>
              </a:rPr>
              <a:t>image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I’ by </a:t>
            </a:r>
            <a:r>
              <a:rPr lang="en-US" altLang="zh-CN" sz="2800" dirty="0">
                <a:cs typeface="Times New Roman" panose="02020603050405020304" pitchFamily="18" charset="0"/>
              </a:rPr>
              <a:t>using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937011"/>
            <a:ext cx="2952328" cy="5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9" name="文字方塊 28"/>
          <p:cNvSpPr txBox="1"/>
          <p:nvPr/>
        </p:nvSpPr>
        <p:spPr>
          <a:xfrm>
            <a:off x="185574" y="675952"/>
            <a:ext cx="75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Two-view stitching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 </a:t>
            </a:r>
            <a:endParaRPr lang="en-US" altLang="zh-CN" sz="28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9" y="1600542"/>
            <a:ext cx="5961583" cy="4451426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7" y="6187116"/>
            <a:ext cx="1396685" cy="3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5" y="355174"/>
            <a:ext cx="3347392" cy="24994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5" y="3624004"/>
            <a:ext cx="3312368" cy="2471063"/>
          </a:xfrm>
          <a:prstGeom prst="rect">
            <a:avLst/>
          </a:prstGeom>
        </p:spPr>
      </p:pic>
      <p:sp>
        <p:nvSpPr>
          <p:cNvPr id="13" name="文字方塊 28"/>
          <p:cNvSpPr txBox="1"/>
          <p:nvPr/>
        </p:nvSpPr>
        <p:spPr>
          <a:xfrm>
            <a:off x="1884957" y="2977703"/>
            <a:ext cx="148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Ju</a:t>
            </a:r>
            <a:r>
              <a:rPr lang="en-US" altLang="zh-CN" sz="2800" b="1" dirty="0"/>
              <a:t> et al.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sp>
        <p:nvSpPr>
          <p:cNvPr id="14" name="文字方塊 28"/>
          <p:cNvSpPr txBox="1"/>
          <p:nvPr/>
        </p:nvSpPr>
        <p:spPr>
          <a:xfrm>
            <a:off x="1609343" y="6218148"/>
            <a:ext cx="203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Stitching3pt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3812" y="48898"/>
            <a:ext cx="3643623" cy="3267369"/>
            <a:chOff x="4683812" y="48898"/>
            <a:chExt cx="3643623" cy="32673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25" t="750" r="3790" b="77339"/>
            <a:stretch/>
          </p:blipFill>
          <p:spPr>
            <a:xfrm>
              <a:off x="5652120" y="48898"/>
              <a:ext cx="2675203" cy="168438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6" t="74630" r="41741" b="2981"/>
            <a:stretch/>
          </p:blipFill>
          <p:spPr>
            <a:xfrm>
              <a:off x="5652120" y="1772816"/>
              <a:ext cx="2675315" cy="1543451"/>
            </a:xfrm>
            <a:prstGeom prst="rect">
              <a:avLst/>
            </a:prstGeom>
          </p:spPr>
        </p:pic>
        <p:sp>
          <p:nvSpPr>
            <p:cNvPr id="16" name="向右箭號 3"/>
            <p:cNvSpPr/>
            <p:nvPr/>
          </p:nvSpPr>
          <p:spPr>
            <a:xfrm>
              <a:off x="4683812" y="1427292"/>
              <a:ext cx="644628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88252" y="3355797"/>
            <a:ext cx="3639183" cy="3097541"/>
            <a:chOff x="4688252" y="3355797"/>
            <a:chExt cx="3639183" cy="309754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52" t="15200" r="15384" b="63222"/>
            <a:stretch/>
          </p:blipFill>
          <p:spPr>
            <a:xfrm>
              <a:off x="5652120" y="3355797"/>
              <a:ext cx="2675314" cy="1585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" t="73961" r="65486" b="3063"/>
            <a:stretch/>
          </p:blipFill>
          <p:spPr>
            <a:xfrm>
              <a:off x="5652120" y="4967052"/>
              <a:ext cx="2675315" cy="1486286"/>
            </a:xfrm>
            <a:prstGeom prst="rect">
              <a:avLst/>
            </a:prstGeom>
          </p:spPr>
        </p:pic>
        <p:sp>
          <p:nvSpPr>
            <p:cNvPr id="17" name="向右箭號 3"/>
            <p:cNvSpPr/>
            <p:nvPr/>
          </p:nvSpPr>
          <p:spPr>
            <a:xfrm>
              <a:off x="4688252" y="4643511"/>
              <a:ext cx="644628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2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5" y="355174"/>
            <a:ext cx="3347391" cy="24994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1" y="3624004"/>
            <a:ext cx="3309376" cy="2471063"/>
          </a:xfrm>
          <a:prstGeom prst="rect">
            <a:avLst/>
          </a:prstGeom>
        </p:spPr>
      </p:pic>
      <p:sp>
        <p:nvSpPr>
          <p:cNvPr id="13" name="文字方塊 28"/>
          <p:cNvSpPr txBox="1"/>
          <p:nvPr/>
        </p:nvSpPr>
        <p:spPr>
          <a:xfrm>
            <a:off x="1747149" y="2977703"/>
            <a:ext cx="176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Autostitch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sp>
        <p:nvSpPr>
          <p:cNvPr id="14" name="文字方塊 28"/>
          <p:cNvSpPr txBox="1"/>
          <p:nvPr/>
        </p:nvSpPr>
        <p:spPr>
          <a:xfrm>
            <a:off x="1456116" y="6218148"/>
            <a:ext cx="238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Microsoft </a:t>
            </a:r>
            <a:r>
              <a:rPr lang="en-US" altLang="zh-CN" sz="2800" b="1" dirty="0"/>
              <a:t>ICE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83812" y="43049"/>
            <a:ext cx="3643510" cy="3273218"/>
            <a:chOff x="4683812" y="43049"/>
            <a:chExt cx="3643510" cy="327321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9" t="74494" r="67031" b="2012"/>
            <a:stretch/>
          </p:blipFill>
          <p:spPr>
            <a:xfrm>
              <a:off x="5650934" y="1764976"/>
              <a:ext cx="2676387" cy="155129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25" t="29729" r="31132" b="47575"/>
            <a:stretch/>
          </p:blipFill>
          <p:spPr>
            <a:xfrm>
              <a:off x="5650935" y="43049"/>
              <a:ext cx="2676387" cy="1696044"/>
            </a:xfrm>
            <a:prstGeom prst="rect">
              <a:avLst/>
            </a:prstGeom>
          </p:spPr>
        </p:pic>
        <p:sp>
          <p:nvSpPr>
            <p:cNvPr id="16" name="向右箭號 3"/>
            <p:cNvSpPr/>
            <p:nvPr/>
          </p:nvSpPr>
          <p:spPr>
            <a:xfrm>
              <a:off x="4683812" y="1427292"/>
              <a:ext cx="644628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88252" y="4017434"/>
            <a:ext cx="3624845" cy="1684201"/>
            <a:chOff x="4688252" y="4017434"/>
            <a:chExt cx="3624845" cy="1684201"/>
          </a:xfrm>
        </p:grpSpPr>
        <p:sp>
          <p:nvSpPr>
            <p:cNvPr id="17" name="向右箭號 3"/>
            <p:cNvSpPr/>
            <p:nvPr/>
          </p:nvSpPr>
          <p:spPr>
            <a:xfrm>
              <a:off x="4688252" y="4643511"/>
              <a:ext cx="644628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" t="75353" r="68042" b="1976"/>
            <a:stretch/>
          </p:blipFill>
          <p:spPr>
            <a:xfrm>
              <a:off x="5636710" y="4017434"/>
              <a:ext cx="2676387" cy="168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3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48" y="745540"/>
            <a:ext cx="6943456" cy="5184576"/>
          </a:xfrm>
          <a:prstGeom prst="rect">
            <a:avLst/>
          </a:prstGeom>
        </p:spPr>
      </p:pic>
      <p:sp>
        <p:nvSpPr>
          <p:cNvPr id="20" name="文字方塊 28"/>
          <p:cNvSpPr txBox="1"/>
          <p:nvPr/>
        </p:nvSpPr>
        <p:spPr>
          <a:xfrm>
            <a:off x="4017003" y="5930116"/>
            <a:ext cx="110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Ours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9033584" cy="58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2" y="20964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044" y="20964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1"/>
          <p:cNvSpPr txBox="1"/>
          <p:nvPr/>
        </p:nvSpPr>
        <p:spPr>
          <a:xfrm>
            <a:off x="2496613" y="701782"/>
            <a:ext cx="471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Wide-</a:t>
            </a:r>
            <a:r>
              <a:rPr lang="en-US" altLang="zh-CN" sz="3200" dirty="0" smtClean="0"/>
              <a:t>a</a:t>
            </a:r>
            <a:r>
              <a:rPr lang="en-US" altLang="zh-TW" sz="3200" dirty="0" smtClean="0"/>
              <a:t>ngle image stitching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1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51528" y="2890391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/>
              <a:t>Thank you</a:t>
            </a:r>
            <a:r>
              <a:rPr lang="en-US" altLang="zh-TW" sz="3200" dirty="0" smtClean="0"/>
              <a:t>!</a:t>
            </a:r>
            <a:endParaRPr lang="en-US" altLang="zh-TW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2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02" y="1669207"/>
            <a:ext cx="3189127" cy="23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91" y="4165646"/>
            <a:ext cx="3187636" cy="23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96613" y="198587"/>
            <a:ext cx="4439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/>
              <a:t>Projective transformation</a:t>
            </a:r>
          </a:p>
          <a:p>
            <a:pPr algn="ctr"/>
            <a:r>
              <a:rPr lang="en-US" altLang="zh-TW" sz="3200" dirty="0"/>
              <a:t>(Homography)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69902" y="1669207"/>
            <a:ext cx="3189126" cy="488828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乘號 9"/>
          <p:cNvSpPr/>
          <p:nvPr/>
        </p:nvSpPr>
        <p:spPr>
          <a:xfrm>
            <a:off x="677900" y="3056551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乘號 10"/>
          <p:cNvSpPr/>
          <p:nvPr/>
        </p:nvSpPr>
        <p:spPr>
          <a:xfrm>
            <a:off x="1287648" y="4376879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乘號 11"/>
          <p:cNvSpPr/>
          <p:nvPr/>
        </p:nvSpPr>
        <p:spPr>
          <a:xfrm>
            <a:off x="935608" y="3429558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乘號 12"/>
          <p:cNvSpPr/>
          <p:nvPr/>
        </p:nvSpPr>
        <p:spPr>
          <a:xfrm>
            <a:off x="1511672" y="4541729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乘號 13"/>
          <p:cNvSpPr/>
          <p:nvPr/>
        </p:nvSpPr>
        <p:spPr>
          <a:xfrm>
            <a:off x="2563993" y="3060663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乘號 14"/>
          <p:cNvSpPr/>
          <p:nvPr/>
        </p:nvSpPr>
        <p:spPr>
          <a:xfrm>
            <a:off x="2657188" y="4227173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2082386" y="4133163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乘號 16"/>
          <p:cNvSpPr/>
          <p:nvPr/>
        </p:nvSpPr>
        <p:spPr>
          <a:xfrm>
            <a:off x="1798446" y="2952663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乘號 17"/>
          <p:cNvSpPr/>
          <p:nvPr/>
        </p:nvSpPr>
        <p:spPr>
          <a:xfrm>
            <a:off x="2601891" y="4331766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乘號 18"/>
          <p:cNvSpPr/>
          <p:nvPr/>
        </p:nvSpPr>
        <p:spPr>
          <a:xfrm>
            <a:off x="2497324" y="3286288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乘號 19"/>
          <p:cNvSpPr/>
          <p:nvPr/>
        </p:nvSpPr>
        <p:spPr>
          <a:xfrm>
            <a:off x="3134992" y="2876809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乘號 20"/>
          <p:cNvSpPr/>
          <p:nvPr/>
        </p:nvSpPr>
        <p:spPr>
          <a:xfrm>
            <a:off x="3091781" y="4284207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乘號 21"/>
          <p:cNvSpPr/>
          <p:nvPr/>
        </p:nvSpPr>
        <p:spPr>
          <a:xfrm>
            <a:off x="1540685" y="3252437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/>
          <p:nvPr/>
        </p:nvCxnSpPr>
        <p:spPr>
          <a:xfrm>
            <a:off x="777900" y="3164551"/>
            <a:ext cx="625748" cy="1325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3199781" y="2984811"/>
            <a:ext cx="48606" cy="14204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899156" y="3054256"/>
            <a:ext cx="284217" cy="1172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2669828" y="3164553"/>
            <a:ext cx="96136" cy="1167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1043608" y="3537558"/>
            <a:ext cx="576064" cy="1115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2601891" y="3387318"/>
            <a:ext cx="104088" cy="10497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乘號 43"/>
          <p:cNvSpPr/>
          <p:nvPr/>
        </p:nvSpPr>
        <p:spPr>
          <a:xfrm>
            <a:off x="1914394" y="4317484"/>
            <a:ext cx="216000" cy="216000"/>
          </a:xfrm>
          <a:prstGeom prst="mathMultiply">
            <a:avLst>
              <a:gd name="adj1" fmla="val 107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接點 44"/>
          <p:cNvCxnSpPr/>
          <p:nvPr/>
        </p:nvCxnSpPr>
        <p:spPr>
          <a:xfrm>
            <a:off x="1655691" y="3365460"/>
            <a:ext cx="370136" cy="1063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圓角矩形 72"/>
          <p:cNvSpPr/>
          <p:nvPr/>
        </p:nvSpPr>
        <p:spPr>
          <a:xfrm>
            <a:off x="677900" y="2876809"/>
            <a:ext cx="2957996" cy="2064359"/>
          </a:xfrm>
          <a:prstGeom prst="roundRect">
            <a:avLst>
              <a:gd name="adj" fmla="val 10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1" name="弧形 50"/>
          <p:cNvSpPr/>
          <p:nvPr/>
        </p:nvSpPr>
        <p:spPr>
          <a:xfrm rot="5400000" flipV="1">
            <a:off x="-15069" y="3482066"/>
            <a:ext cx="1188791" cy="869165"/>
          </a:xfrm>
          <a:prstGeom prst="arc">
            <a:avLst>
              <a:gd name="adj1" fmla="val 10808150"/>
              <a:gd name="adj2" fmla="val 0"/>
            </a:avLst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46" y="1757051"/>
            <a:ext cx="4252015" cy="4712596"/>
          </a:xfrm>
          <a:prstGeom prst="rect">
            <a:avLst/>
          </a:prstGeom>
        </p:spPr>
      </p:pic>
      <p:sp>
        <p:nvSpPr>
          <p:cNvPr id="67" name="向右箭號 3"/>
          <p:cNvSpPr/>
          <p:nvPr/>
        </p:nvSpPr>
        <p:spPr>
          <a:xfrm>
            <a:off x="3865536" y="3831130"/>
            <a:ext cx="64462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6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563888" y="538177"/>
            <a:ext cx="5760640" cy="5435199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Single global </a:t>
            </a:r>
            <a:r>
              <a:rPr lang="en-US" altLang="zh-TW" sz="2800" dirty="0" err="1"/>
              <a:t>homography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    Misalignment</a:t>
            </a:r>
            <a:r>
              <a:rPr lang="en-US" altLang="zh-TW" sz="2800" dirty="0" smtClean="0"/>
              <a:t> 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Division model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    Shape and area distortion</a:t>
            </a:r>
            <a:endParaRPr lang="zh-TW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" y="3743938"/>
            <a:ext cx="2906736" cy="22294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3731"/>
            <a:ext cx="2952328" cy="2264407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785934"/>
            <a:ext cx="1762106" cy="540000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4725144"/>
            <a:ext cx="32218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7" r="-1315"/>
          <a:stretch/>
        </p:blipFill>
        <p:spPr>
          <a:xfrm>
            <a:off x="4767769" y="1052736"/>
            <a:ext cx="4414270" cy="4752528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9761" y="1412776"/>
            <a:ext cx="4896544" cy="4032448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Globally </a:t>
            </a:r>
            <a:r>
              <a:rPr lang="en-US" altLang="zh-TW" sz="2800" dirty="0" smtClean="0"/>
              <a:t>similar</a:t>
            </a:r>
          </a:p>
          <a:p>
            <a:pPr marL="0" indent="0">
              <a:buNone/>
            </a:pPr>
            <a:r>
              <a:rPr lang="en-US" altLang="zh-TW" sz="2800" dirty="0"/>
              <a:t>(Shape-Preserving Half-Projective Warp)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/>
              <a:t>Locally </a:t>
            </a:r>
            <a:r>
              <a:rPr lang="en-US" altLang="zh-TW" sz="2800" dirty="0" smtClean="0"/>
              <a:t>aligned</a:t>
            </a:r>
          </a:p>
          <a:p>
            <a:pPr marL="0" indent="0">
              <a:buNone/>
            </a:pPr>
            <a:r>
              <a:rPr lang="en-US" altLang="zh-TW" sz="2800" dirty="0" smtClean="0"/>
              <a:t>(As-Projective-As-Possible Warp)</a:t>
            </a:r>
          </a:p>
          <a:p>
            <a:endParaRPr lang="zh-TW" altLang="en-US" sz="2800" dirty="0"/>
          </a:p>
        </p:txBody>
      </p:sp>
      <p:sp>
        <p:nvSpPr>
          <p:cNvPr id="5" name="圆角矩形 4"/>
          <p:cNvSpPr/>
          <p:nvPr/>
        </p:nvSpPr>
        <p:spPr>
          <a:xfrm>
            <a:off x="5220072" y="1268760"/>
            <a:ext cx="3744416" cy="1440160"/>
          </a:xfrm>
          <a:prstGeom prst="roundRect">
            <a:avLst/>
          </a:prstGeom>
          <a:noFill/>
          <a:ln>
            <a:solidFill>
              <a:srgbClr val="00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E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594513" y="3104964"/>
            <a:ext cx="2995533" cy="1152128"/>
          </a:xfrm>
          <a:prstGeom prst="roundRect">
            <a:avLst/>
          </a:prstGeom>
          <a:noFill/>
          <a:ln>
            <a:solidFill>
              <a:srgbClr val="00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E00"/>
              </a:solidFill>
            </a:endParaRPr>
          </a:p>
        </p:txBody>
      </p:sp>
      <p:sp>
        <p:nvSpPr>
          <p:cNvPr id="9" name="向右箭號 3"/>
          <p:cNvSpPr/>
          <p:nvPr/>
        </p:nvSpPr>
        <p:spPr>
          <a:xfrm>
            <a:off x="3976258" y="1772816"/>
            <a:ext cx="64462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3"/>
          <p:cNvSpPr/>
          <p:nvPr/>
        </p:nvSpPr>
        <p:spPr>
          <a:xfrm>
            <a:off x="3976258" y="3465004"/>
            <a:ext cx="64462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3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306882" y="260648"/>
            <a:ext cx="6737726" cy="3992207"/>
            <a:chOff x="363063" y="1998242"/>
            <a:chExt cx="6737726" cy="399220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092" y="1998242"/>
              <a:ext cx="2455159" cy="184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063" y="4149080"/>
              <a:ext cx="2484187" cy="184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3025" y="2093339"/>
              <a:ext cx="3327764" cy="367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向右箭號 3"/>
            <p:cNvSpPr/>
            <p:nvPr/>
          </p:nvSpPr>
          <p:spPr>
            <a:xfrm>
              <a:off x="2987824" y="3717032"/>
              <a:ext cx="644628" cy="4320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文字方塊 28"/>
          <p:cNvSpPr txBox="1"/>
          <p:nvPr/>
        </p:nvSpPr>
        <p:spPr>
          <a:xfrm>
            <a:off x="1335911" y="4665094"/>
            <a:ext cx="7862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cs typeface="Times New Roman" panose="02020603050405020304" pitchFamily="18" charset="0"/>
              </a:rPr>
              <a:t>We propose a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cs typeface="Times New Roman" panose="02020603050405020304" pitchFamily="18" charset="0"/>
              </a:rPr>
              <a:t>ulti-</a:t>
            </a:r>
            <a:r>
              <a:rPr lang="en-US" altLang="zh-TW" sz="2800" dirty="0" err="1">
                <a:cs typeface="Times New Roman" panose="02020603050405020304" pitchFamily="18" charset="0"/>
              </a:rPr>
              <a:t>homography</a:t>
            </a:r>
            <a:r>
              <a:rPr lang="en-US" altLang="zh-TW" sz="2800" dirty="0"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warping, </a:t>
            </a:r>
          </a:p>
          <a:p>
            <a:r>
              <a:rPr lang="en-US" altLang="zh-TW" sz="2800" dirty="0">
                <a:cs typeface="Times New Roman" panose="02020603050405020304" pitchFamily="18" charset="0"/>
              </a:rPr>
              <a:t>w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hich integrates </a:t>
            </a:r>
            <a:r>
              <a:rPr lang="en-US" altLang="zh-TW" sz="2800" dirty="0">
                <a:cs typeface="Times New Roman" panose="02020603050405020304" pitchFamily="18" charset="0"/>
              </a:rPr>
              <a:t>multiple </a:t>
            </a:r>
            <a:r>
              <a:rPr lang="en-US" altLang="zh-TW" sz="2800" dirty="0">
                <a:solidFill>
                  <a:srgbClr val="006E00"/>
                </a:solidFill>
                <a:cs typeface="Times New Roman" panose="02020603050405020304" pitchFamily="18" charset="0"/>
              </a:rPr>
              <a:t>local </a:t>
            </a:r>
            <a:r>
              <a:rPr lang="en-US" altLang="zh-TW" sz="2800" dirty="0" err="1">
                <a:solidFill>
                  <a:srgbClr val="006E00"/>
                </a:solidFill>
                <a:cs typeface="Times New Roman" panose="02020603050405020304" pitchFamily="18" charset="0"/>
              </a:rPr>
              <a:t>homographies</a:t>
            </a:r>
            <a:r>
              <a:rPr lang="en-US" altLang="zh-TW" sz="2800" dirty="0">
                <a:solidFill>
                  <a:srgbClr val="006E00"/>
                </a:solidFill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rgbClr val="006E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cs typeface="Times New Roman" panose="02020603050405020304" pitchFamily="18" charset="0"/>
              </a:rPr>
              <a:t>with </a:t>
            </a:r>
            <a:r>
              <a:rPr lang="en-US" altLang="zh-TW" sz="2800" dirty="0">
                <a:cs typeface="Times New Roman" panose="02020603050405020304" pitchFamily="18" charset="0"/>
              </a:rPr>
              <a:t>a </a:t>
            </a:r>
            <a:r>
              <a:rPr lang="en-US" altLang="zh-TW" sz="2800" dirty="0">
                <a:solidFill>
                  <a:srgbClr val="006E00"/>
                </a:solidFill>
                <a:cs typeface="Times New Roman" panose="02020603050405020304" pitchFamily="18" charset="0"/>
              </a:rPr>
              <a:t>global </a:t>
            </a:r>
            <a:r>
              <a:rPr lang="en-US" altLang="zh-TW" sz="2800" dirty="0" err="1">
                <a:solidFill>
                  <a:srgbClr val="006E00"/>
                </a:solidFill>
                <a:cs typeface="Times New Roman" panose="02020603050405020304" pitchFamily="18" charset="0"/>
              </a:rPr>
              <a:t>homography</a:t>
            </a:r>
            <a:endParaRPr lang="en-US" altLang="zh-TW" sz="2800" dirty="0">
              <a:solidFill>
                <a:srgbClr val="006E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>
                <a:cs typeface="Times New Roman" panose="02020603050405020304" pitchFamily="18" charset="0"/>
              </a:rPr>
              <a:t>for </a:t>
            </a:r>
            <a:r>
              <a:rPr lang="en-US" altLang="zh-TW" sz="2800" b="1" dirty="0">
                <a:cs typeface="Times New Roman" panose="02020603050405020304" pitchFamily="18" charset="0"/>
              </a:rPr>
              <a:t>accurate alignment </a:t>
            </a:r>
            <a:r>
              <a:rPr lang="en-US" altLang="zh-TW" sz="2800" dirty="0">
                <a:cs typeface="Times New Roman" panose="02020603050405020304" pitchFamily="18" charset="0"/>
              </a:rPr>
              <a:t>and </a:t>
            </a:r>
            <a:r>
              <a:rPr lang="en-US" altLang="zh-TW" sz="2800" b="1" dirty="0">
                <a:cs typeface="Times New Roman" panose="02020603050405020304" pitchFamily="18" charset="0"/>
              </a:rPr>
              <a:t>shape </a:t>
            </a:r>
            <a:r>
              <a:rPr lang="en-US" altLang="zh-TW" sz="2800" b="1" dirty="0" smtClean="0">
                <a:cs typeface="Times New Roman" panose="02020603050405020304" pitchFamily="18" charset="0"/>
              </a:rPr>
              <a:t>preservation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9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9132" y="539969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/>
              <a:t>Inlier </a:t>
            </a:r>
            <a:r>
              <a:rPr lang="en-US" altLang="zh-CN" sz="3200" dirty="0" smtClean="0"/>
              <a:t>selection</a:t>
            </a:r>
            <a:endParaRPr lang="zh-TW" altLang="en-US" sz="3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397675" cy="4104456"/>
          </a:xfrm>
          <a:prstGeom prst="rect">
            <a:avLst/>
          </a:prstGeom>
        </p:spPr>
      </p:pic>
      <p:sp>
        <p:nvSpPr>
          <p:cNvPr id="33" name="文字方塊 28"/>
          <p:cNvSpPr txBox="1"/>
          <p:nvPr/>
        </p:nvSpPr>
        <p:spPr>
          <a:xfrm>
            <a:off x="2555919" y="5703477"/>
            <a:ext cx="4320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Times New Roman" panose="02020603050405020304" pitchFamily="18" charset="0"/>
              </a:rPr>
              <a:t>Inliers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selected </a:t>
            </a:r>
            <a:r>
              <a:rPr lang="en-US" altLang="zh-CN" sz="2800" dirty="0">
                <a:cs typeface="Times New Roman" panose="02020603050405020304" pitchFamily="18" charset="0"/>
              </a:rPr>
              <a:t>by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RANSAC</a:t>
            </a:r>
          </a:p>
          <a:p>
            <a:pPr algn="ctr"/>
            <a:r>
              <a:rPr lang="en-US" altLang="zh-TW" sz="2400" dirty="0" smtClean="0">
                <a:cs typeface="Times New Roman" panose="02020603050405020304" pitchFamily="18" charset="0"/>
              </a:rPr>
              <a:t>(</a:t>
            </a:r>
            <a:r>
              <a:rPr lang="en-US" altLang="zh-CN" sz="2400" dirty="0"/>
              <a:t>random sampling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6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90369" y="1288168"/>
            <a:ext cx="5501594" cy="5214811"/>
            <a:chOff x="861163" y="1189761"/>
            <a:chExt cx="2817717" cy="26708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63" y="1189761"/>
              <a:ext cx="2817717" cy="2239928"/>
            </a:xfrm>
            <a:prstGeom prst="rect">
              <a:avLst/>
            </a:prstGeom>
          </p:spPr>
        </p:pic>
        <p:pic>
          <p:nvPicPr>
            <p:cNvPr id="5" name="图片 4" descr="屏幕剪辑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059" y="3584030"/>
              <a:ext cx="664984" cy="276568"/>
            </a:xfrm>
            <a:prstGeom prst="rect">
              <a:avLst/>
            </a:prstGeom>
          </p:spPr>
        </p:pic>
        <p:sp>
          <p:nvSpPr>
            <p:cNvPr id="11" name="文字方塊 28"/>
            <p:cNvSpPr txBox="1"/>
            <p:nvPr/>
          </p:nvSpPr>
          <p:spPr>
            <a:xfrm>
              <a:off x="1003224" y="1769899"/>
              <a:ext cx="317917" cy="26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cs typeface="Times New Roman" panose="02020603050405020304" pitchFamily="18" charset="0"/>
                </a:rPr>
                <a:t>H</a:t>
              </a:r>
              <a:r>
                <a:rPr lang="en-US" altLang="zh-CN" sz="2000" i="1" dirty="0" smtClean="0"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" name="文字方塊 28"/>
            <p:cNvSpPr txBox="1"/>
            <p:nvPr/>
          </p:nvSpPr>
          <p:spPr>
            <a:xfrm>
              <a:off x="3288301" y="1766393"/>
              <a:ext cx="390579" cy="26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cs typeface="Times New Roman" panose="02020603050405020304" pitchFamily="18" charset="0"/>
                </a:rPr>
                <a:t>H</a:t>
              </a:r>
              <a:r>
                <a:rPr lang="en-US" altLang="zh-CN" sz="2000" i="1" dirty="0" smtClean="0"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3" name="文字方塊 28"/>
          <p:cNvSpPr txBox="1"/>
          <p:nvPr/>
        </p:nvSpPr>
        <p:spPr>
          <a:xfrm>
            <a:off x="395536" y="3091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Times New Roman" panose="02020603050405020304" pitchFamily="18" charset="0"/>
              </a:rPr>
              <a:t>Key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idea: random sampling</a:t>
            </a:r>
          </a:p>
        </p:txBody>
      </p:sp>
      <p:sp>
        <p:nvSpPr>
          <p:cNvPr id="7" name="文字方塊 28"/>
          <p:cNvSpPr txBox="1"/>
          <p:nvPr/>
        </p:nvSpPr>
        <p:spPr>
          <a:xfrm>
            <a:off x="5502660" y="3134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Times New Roman" panose="02020603050405020304" pitchFamily="18" charset="0"/>
              </a:rPr>
              <a:t>conditional sampling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sp>
        <p:nvSpPr>
          <p:cNvPr id="8" name="向右箭號 3"/>
          <p:cNvSpPr/>
          <p:nvPr/>
        </p:nvSpPr>
        <p:spPr>
          <a:xfrm>
            <a:off x="4680734" y="354722"/>
            <a:ext cx="64462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28"/>
          <p:cNvSpPr txBox="1"/>
          <p:nvPr/>
        </p:nvSpPr>
        <p:spPr>
          <a:xfrm>
            <a:off x="1990369" y="5971369"/>
            <a:ext cx="410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cs typeface="Times New Roman" panose="02020603050405020304" pitchFamily="18" charset="0"/>
              </a:rPr>
              <a:t>homography</a:t>
            </a:r>
            <a:r>
              <a:rPr lang="en-US" altLang="zh-CN" sz="2800" dirty="0">
                <a:cs typeface="Times New Roman" panose="02020603050405020304" pitchFamily="18" charset="0"/>
              </a:rPr>
              <a:t> hypotheses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sp>
        <p:nvSpPr>
          <p:cNvPr id="17" name="文字方塊 28"/>
          <p:cNvSpPr txBox="1"/>
          <p:nvPr/>
        </p:nvSpPr>
        <p:spPr>
          <a:xfrm>
            <a:off x="3941836" y="3073001"/>
            <a:ext cx="62073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8" name="文字方塊 28"/>
          <p:cNvSpPr txBox="1"/>
          <p:nvPr/>
        </p:nvSpPr>
        <p:spPr>
          <a:xfrm>
            <a:off x="3941835" y="1116771"/>
            <a:ext cx="62073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cs typeface="Times New Roman" panose="02020603050405020304" pitchFamily="18" charset="0"/>
              </a:rPr>
              <a:t>p’</a:t>
            </a:r>
          </a:p>
        </p:txBody>
      </p:sp>
    </p:spTree>
    <p:extLst>
      <p:ext uri="{BB962C8B-B14F-4D97-AF65-F5344CB8AC3E}">
        <p14:creationId xmlns:p14="http://schemas.microsoft.com/office/powerpoint/2010/main" val="376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A53F-7801-499E-AC94-9F1E9EBCAEDA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3" name="文字方塊 28"/>
          <p:cNvSpPr txBox="1"/>
          <p:nvPr/>
        </p:nvSpPr>
        <p:spPr>
          <a:xfrm>
            <a:off x="658321" y="1825695"/>
            <a:ext cx="410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For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8792"/>
            <a:ext cx="2031134" cy="54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8321" y="871588"/>
            <a:ext cx="7851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Based </a:t>
            </a:r>
            <a:r>
              <a:rPr lang="en-US" altLang="zh-CN" sz="2800" dirty="0" smtClean="0"/>
              <a:t>on Multi-GS, </a:t>
            </a:r>
            <a:r>
              <a:rPr lang="en-US" altLang="zh-CN" sz="2800" dirty="0"/>
              <a:t>we use </a:t>
            </a:r>
            <a:r>
              <a:rPr lang="en-US" altLang="zh-CN" sz="2800" dirty="0">
                <a:solidFill>
                  <a:srgbClr val="FF0000"/>
                </a:solidFill>
              </a:rPr>
              <a:t>residual sorting </a:t>
            </a:r>
            <a:r>
              <a:rPr lang="en-US" altLang="zh-CN" sz="2800" dirty="0"/>
              <a:t>information to </a:t>
            </a:r>
            <a:r>
              <a:rPr lang="en-US" altLang="zh-CN" sz="2800" dirty="0" smtClean="0"/>
              <a:t>perform a </a:t>
            </a:r>
            <a:r>
              <a:rPr lang="en-US" altLang="zh-CN" sz="2800" b="1" dirty="0"/>
              <a:t>conditional </a:t>
            </a:r>
            <a:r>
              <a:rPr lang="en-US" altLang="zh-CN" sz="2800" b="1" dirty="0" smtClean="0"/>
              <a:t>sampling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17" name="文字方塊 28"/>
          <p:cNvSpPr txBox="1"/>
          <p:nvPr/>
        </p:nvSpPr>
        <p:spPr>
          <a:xfrm>
            <a:off x="3821101" y="1825695"/>
            <a:ext cx="719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Times New Roman" panose="02020603050405020304" pitchFamily="18" charset="0"/>
              </a:rPr>
              <a:t>, we rank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the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08" y="1806163"/>
            <a:ext cx="1298381" cy="540000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95" y="2636912"/>
            <a:ext cx="3064338" cy="540000"/>
          </a:xfrm>
          <a:prstGeom prst="rect">
            <a:avLst/>
          </a:prstGeom>
        </p:spPr>
      </p:pic>
      <p:sp>
        <p:nvSpPr>
          <p:cNvPr id="20" name="文字方塊 28"/>
          <p:cNvSpPr txBox="1"/>
          <p:nvPr/>
        </p:nvSpPr>
        <p:spPr>
          <a:xfrm>
            <a:off x="658320" y="3303022"/>
            <a:ext cx="758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cs typeface="Times New Roman" panose="02020603050405020304" pitchFamily="18" charset="0"/>
              </a:rPr>
              <a:t>If       has been chosen</a:t>
            </a:r>
            <a:r>
              <a:rPr lang="en-US" altLang="zh-CN" sz="2800" dirty="0">
                <a:cs typeface="Times New Roman" panose="02020603050405020304" pitchFamily="18" charset="0"/>
              </a:rPr>
              <a:t>, the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probability of choosing      as </a:t>
            </a:r>
            <a:r>
              <a:rPr lang="en-US" altLang="zh-CN" sz="2800" dirty="0">
                <a:cs typeface="Times New Roman" panose="02020603050405020304" pitchFamily="18" charset="0"/>
              </a:rPr>
              <a:t>the next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sample is 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92806"/>
            <a:ext cx="370286" cy="432000"/>
          </a:xfrm>
          <a:prstGeom prst="rect">
            <a:avLst/>
          </a:prstGeom>
        </p:spPr>
      </p:pic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88731"/>
            <a:ext cx="404822" cy="404822"/>
          </a:xfrm>
          <a:prstGeom prst="rect">
            <a:avLst/>
          </a:prstGeom>
        </p:spPr>
      </p:pic>
      <p:sp>
        <p:nvSpPr>
          <p:cNvPr id="24" name="文字方塊 28"/>
          <p:cNvSpPr txBox="1"/>
          <p:nvPr/>
        </p:nvSpPr>
        <p:spPr>
          <a:xfrm>
            <a:off x="2503095" y="2636912"/>
            <a:ext cx="410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Times New Roman" panose="02020603050405020304" pitchFamily="18" charset="0"/>
              </a:rPr>
              <a:t>as                                        .     </a:t>
            </a:r>
            <a:endParaRPr lang="en-US" altLang="zh-CN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26" name="图片 25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09" y="4423449"/>
            <a:ext cx="4274783" cy="9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219</Words>
  <Application>Microsoft Office PowerPoint</Application>
  <PresentationFormat>全屏显示(4:3)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新細明體</vt:lpstr>
      <vt:lpstr>宋体</vt:lpstr>
      <vt:lpstr>Arial</vt:lpstr>
      <vt:lpstr>Calibri</vt:lpstr>
      <vt:lpstr>Times New Roman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DiamonJoy</cp:lastModifiedBy>
  <cp:revision>34</cp:revision>
  <cp:lastPrinted>2014-06-21T03:03:36Z</cp:lastPrinted>
  <dcterms:created xsi:type="dcterms:W3CDTF">2014-06-09T06:32:02Z</dcterms:created>
  <dcterms:modified xsi:type="dcterms:W3CDTF">2017-09-15T15:25:16Z</dcterms:modified>
</cp:coreProperties>
</file>