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6" r:id="rId2"/>
    <p:sldMasterId id="2147483684" r:id="rId3"/>
    <p:sldMasterId id="2147483702" r:id="rId4"/>
  </p:sldMasterIdLst>
  <p:notesMasterIdLst>
    <p:notesMasterId r:id="rId35"/>
  </p:notesMasterIdLst>
  <p:sldIdLst>
    <p:sldId id="270" r:id="rId5"/>
    <p:sldId id="321" r:id="rId6"/>
    <p:sldId id="385" r:id="rId7"/>
    <p:sldId id="324" r:id="rId8"/>
    <p:sldId id="305" r:id="rId9"/>
    <p:sldId id="327" r:id="rId10"/>
    <p:sldId id="345" r:id="rId11"/>
    <p:sldId id="330" r:id="rId12"/>
    <p:sldId id="326" r:id="rId13"/>
    <p:sldId id="309" r:id="rId14"/>
    <p:sldId id="310" r:id="rId15"/>
    <p:sldId id="339" r:id="rId16"/>
    <p:sldId id="340" r:id="rId17"/>
    <p:sldId id="304" r:id="rId18"/>
    <p:sldId id="306" r:id="rId19"/>
    <p:sldId id="329" r:id="rId20"/>
    <p:sldId id="357" r:id="rId21"/>
    <p:sldId id="358" r:id="rId22"/>
    <p:sldId id="361" r:id="rId23"/>
    <p:sldId id="356" r:id="rId24"/>
    <p:sldId id="363" r:id="rId25"/>
    <p:sldId id="355" r:id="rId26"/>
    <p:sldId id="350" r:id="rId27"/>
    <p:sldId id="351" r:id="rId28"/>
    <p:sldId id="354" r:id="rId29"/>
    <p:sldId id="359" r:id="rId30"/>
    <p:sldId id="386" r:id="rId31"/>
    <p:sldId id="342" r:id="rId32"/>
    <p:sldId id="325" r:id="rId33"/>
    <p:sldId id="344" r:id="rId34"/>
  </p:sldIdLst>
  <p:sldSz cx="12192000" cy="6858000"/>
  <p:notesSz cx="6858000" cy="9144000"/>
  <p:defaultText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165" algn="l" defTabSz="609600" rtl="0" eaLnBrk="1" latinLnBrk="0" hangingPunct="1">
      <a:defRPr sz="2400" kern="1200">
        <a:solidFill>
          <a:schemeClr val="tx1"/>
        </a:solidFill>
        <a:latin typeface="+mn-lt"/>
        <a:ea typeface="+mn-ea"/>
        <a:cs typeface="+mn-cs"/>
      </a:defRPr>
    </a:lvl4pPr>
    <a:lvl5pPr marL="2437765" algn="l" defTabSz="609600" rtl="0" eaLnBrk="1" latinLnBrk="0" hangingPunct="1">
      <a:defRPr sz="2400" kern="1200">
        <a:solidFill>
          <a:schemeClr val="tx1"/>
        </a:solidFill>
        <a:latin typeface="+mn-lt"/>
        <a:ea typeface="+mn-ea"/>
        <a:cs typeface="+mn-cs"/>
      </a:defRPr>
    </a:lvl5pPr>
    <a:lvl6pPr marL="3047365" algn="l" defTabSz="609600" rtl="0" eaLnBrk="1" latinLnBrk="0" hangingPunct="1">
      <a:defRPr sz="2400" kern="1200">
        <a:solidFill>
          <a:schemeClr val="tx1"/>
        </a:solidFill>
        <a:latin typeface="+mn-lt"/>
        <a:ea typeface="+mn-ea"/>
        <a:cs typeface="+mn-cs"/>
      </a:defRPr>
    </a:lvl6pPr>
    <a:lvl7pPr marL="3656965" algn="l" defTabSz="609600" rtl="0" eaLnBrk="1" latinLnBrk="0" hangingPunct="1">
      <a:defRPr sz="2400" kern="1200">
        <a:solidFill>
          <a:schemeClr val="tx1"/>
        </a:solidFill>
        <a:latin typeface="+mn-lt"/>
        <a:ea typeface="+mn-ea"/>
        <a:cs typeface="+mn-cs"/>
      </a:defRPr>
    </a:lvl7pPr>
    <a:lvl8pPr marL="4266565" algn="l" defTabSz="609600" rtl="0" eaLnBrk="1" latinLnBrk="0" hangingPunct="1">
      <a:defRPr sz="2400" kern="1200">
        <a:solidFill>
          <a:schemeClr val="tx1"/>
        </a:solidFill>
        <a:latin typeface="+mn-lt"/>
        <a:ea typeface="+mn-ea"/>
        <a:cs typeface="+mn-cs"/>
      </a:defRPr>
    </a:lvl8pPr>
    <a:lvl9pPr marL="4876165" algn="l" defTabSz="6096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9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ehuileng"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4" autoAdjust="0"/>
    <p:restoredTop sz="68391" autoAdjust="0"/>
  </p:normalViewPr>
  <p:slideViewPr>
    <p:cSldViewPr snapToGrid="0" showGuides="1">
      <p:cViewPr varScale="1">
        <p:scale>
          <a:sx n="65" d="100"/>
          <a:sy n="65" d="100"/>
        </p:scale>
        <p:origin x="1382" y="58"/>
      </p:cViewPr>
      <p:guideLst>
        <p:guide orient="horz" pos="2159"/>
        <p:guide pos="9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F02CA-77CB-4E54-B712-21E588799EE8}" type="datetimeFigureOut">
              <a:rPr lang="de-DE" smtClean="0"/>
              <a:t>18.03.2024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F729A-0AF0-4995-B32B-9504BC68960C}" type="slidenum">
              <a:rPr lang="de-DE" smtClean="0"/>
              <a:t>‹#›</a:t>
            </a:fld>
            <a:endParaRPr lang="de-DE"/>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3765" algn="l" defTabSz="913765" rtl="0" eaLnBrk="1" latinLnBrk="0" hangingPunct="1">
      <a:defRPr sz="1200" kern="1200">
        <a:solidFill>
          <a:schemeClr val="tx1"/>
        </a:solidFill>
        <a:latin typeface="+mn-lt"/>
        <a:ea typeface="+mn-ea"/>
        <a:cs typeface="+mn-cs"/>
      </a:defRPr>
    </a:lvl3pPr>
    <a:lvl4pPr marL="1370965" algn="l" defTabSz="913765" rtl="0" eaLnBrk="1" latinLnBrk="0" hangingPunct="1">
      <a:defRPr sz="1200" kern="1200">
        <a:solidFill>
          <a:schemeClr val="tx1"/>
        </a:solidFill>
        <a:latin typeface="+mn-lt"/>
        <a:ea typeface="+mn-ea"/>
        <a:cs typeface="+mn-cs"/>
      </a:defRPr>
    </a:lvl4pPr>
    <a:lvl5pPr marL="1828165" algn="l" defTabSz="913765" rtl="0" eaLnBrk="1" latinLnBrk="0" hangingPunct="1">
      <a:defRPr sz="1200" kern="1200">
        <a:solidFill>
          <a:schemeClr val="tx1"/>
        </a:solidFill>
        <a:latin typeface="+mn-lt"/>
        <a:ea typeface="+mn-ea"/>
        <a:cs typeface="+mn-cs"/>
      </a:defRPr>
    </a:lvl5pPr>
    <a:lvl6pPr marL="2285365" algn="l" defTabSz="913765" rtl="0" eaLnBrk="1" latinLnBrk="0" hangingPunct="1">
      <a:defRPr sz="1200" kern="1200">
        <a:solidFill>
          <a:schemeClr val="tx1"/>
        </a:solidFill>
        <a:latin typeface="+mn-lt"/>
        <a:ea typeface="+mn-ea"/>
        <a:cs typeface="+mn-cs"/>
      </a:defRPr>
    </a:lvl6pPr>
    <a:lvl7pPr marL="2741930" algn="l" defTabSz="913765" rtl="0" eaLnBrk="1" latinLnBrk="0" hangingPunct="1">
      <a:defRPr sz="1200" kern="1200">
        <a:solidFill>
          <a:schemeClr val="tx1"/>
        </a:solidFill>
        <a:latin typeface="+mn-lt"/>
        <a:ea typeface="+mn-ea"/>
        <a:cs typeface="+mn-cs"/>
      </a:defRPr>
    </a:lvl7pPr>
    <a:lvl8pPr marL="3199130" algn="l" defTabSz="913765" rtl="0" eaLnBrk="1" latinLnBrk="0" hangingPunct="1">
      <a:defRPr sz="1200" kern="1200">
        <a:solidFill>
          <a:schemeClr val="tx1"/>
        </a:solidFill>
        <a:latin typeface="+mn-lt"/>
        <a:ea typeface="+mn-ea"/>
        <a:cs typeface="+mn-cs"/>
      </a:defRPr>
    </a:lvl8pPr>
    <a:lvl9pPr marL="365633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everyone</a:t>
            </a:r>
            <a:r>
              <a:rPr lang="de-DE" altLang="en-US" dirty="0">
                <a:latin typeface="Calibri" panose="020F0502020204030204" charset="0"/>
              </a:rPr>
              <a:t>. </a:t>
            </a:r>
            <a:r>
              <a:rPr lang="en-US" altLang="zh-CN" dirty="0"/>
              <a:t>Thank all of you for being here today. </a:t>
            </a:r>
            <a:r>
              <a:rPr lang="de-DE" altLang="en-US" dirty="0">
                <a:latin typeface="Calibri" panose="020F0502020204030204" charset="0"/>
              </a:rPr>
              <a:t>We are gladly to present our work, Elevating Skeleton-Based Action Recognition with Efficient Multi-Modality Self-Supervision</a:t>
            </a:r>
            <a:r>
              <a:rPr lang="en-US" altLang="zh-CN" dirty="0"/>
              <a:t>.</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fld id="{E13F729A-0AF0-4995-B32B-9504BC68960C}" type="slidenum">
              <a:rPr lang="de-DE" smtClean="0"/>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Subsequently, there are some works based on </a:t>
            </a:r>
            <a:r>
              <a:rPr lang="en-US" altLang="zh-CN" dirty="0" err="1"/>
              <a:t>CrosSCLR</a:t>
            </a:r>
            <a:r>
              <a:rPr lang="en-US" altLang="zh-CN" dirty="0"/>
              <a:t>, but they all focused on how to improve the performance of a single modality and did not improve the knowledge exchange between modalities. </a:t>
            </a:r>
            <a:endParaRPr lang="zh-CN" altLang="en-US" dirty="0"/>
          </a:p>
        </p:txBody>
      </p:sp>
      <p:sp>
        <p:nvSpPr>
          <p:cNvPr id="4" name="灯片编号占位符 3"/>
          <p:cNvSpPr>
            <a:spLocks noGrp="1"/>
          </p:cNvSpPr>
          <p:nvPr>
            <p:ph type="sldNum" sz="quarter" idx="10"/>
          </p:nvPr>
        </p:nvSpPr>
        <p:spPr/>
        <p:txBody>
          <a:bodyPr/>
          <a:lstStyle/>
          <a:p>
            <a:fld id="{E13F729A-0AF0-4995-B32B-9504BC68960C}" type="slidenum">
              <a:rPr lang="de-DE" smtClean="0"/>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I introduce the first contribution of </a:t>
            </a:r>
            <a:r>
              <a:rPr lang="de-DE" altLang="en-US" dirty="0">
                <a:latin typeface="Calibri" panose="020F0502020204030204" charset="0"/>
              </a:rPr>
              <a:t>our</a:t>
            </a:r>
            <a:r>
              <a:rPr lang="en-US" altLang="zh-CN" dirty="0"/>
              <a:t> work: The implicit knowledge exchange module.</a:t>
            </a:r>
          </a:p>
          <a:p>
            <a:endParaRPr lang="en-US" altLang="zh-CN" dirty="0"/>
          </a:p>
          <a:p>
            <a:r>
              <a:rPr lang="en-US" altLang="zh-CN" dirty="0"/>
              <a:t>here</a:t>
            </a:r>
            <a:r>
              <a:rPr lang="en-US" altLang="zh-CN" baseline="0" dirty="0"/>
              <a:t> are </a:t>
            </a:r>
            <a:r>
              <a:rPr lang="en-US" altLang="zh-CN" dirty="0"/>
              <a:t>two modules, module (a) is the knowledge exchange module of </a:t>
            </a:r>
            <a:r>
              <a:rPr lang="en-US" altLang="zh-CN" dirty="0" err="1"/>
              <a:t>CrosSCLR</a:t>
            </a:r>
            <a:r>
              <a:rPr lang="en-US" altLang="zh-CN" dirty="0"/>
              <a:t>, abbreviated as EKEM, module (b) is  the contribution of our work, abbreviated as IKEM.</a:t>
            </a:r>
          </a:p>
          <a:p>
            <a:endParaRPr lang="de-DE" altLang="zh-CN" dirty="0"/>
          </a:p>
          <a:p>
            <a:r>
              <a:rPr lang="de-DE" altLang="zh-CN" dirty="0" err="1"/>
              <a:t>CrosSCLR</a:t>
            </a:r>
            <a:r>
              <a:rPr lang="de-DE" altLang="zh-CN" dirty="0"/>
              <a:t> </a:t>
            </a:r>
            <a:r>
              <a:rPr lang="de-DE" altLang="zh-CN" dirty="0" err="1"/>
              <a:t>stores</a:t>
            </a:r>
            <a:r>
              <a:rPr lang="de-DE" altLang="zh-CN" dirty="0"/>
              <a:t> </a:t>
            </a:r>
            <a:r>
              <a:rPr lang="de-DE" altLang="zh-CN" dirty="0" err="1"/>
              <a:t>the</a:t>
            </a:r>
            <a:r>
              <a:rPr lang="de-DE" altLang="zh-CN" dirty="0"/>
              <a:t> </a:t>
            </a:r>
            <a:r>
              <a:rPr lang="de-DE" altLang="zh-CN" dirty="0" err="1"/>
              <a:t>embedding</a:t>
            </a:r>
            <a:r>
              <a:rPr lang="de-DE" altLang="zh-CN" dirty="0"/>
              <a:t> </a:t>
            </a:r>
            <a:r>
              <a:rPr lang="de-DE" altLang="zh-CN" dirty="0" err="1"/>
              <a:t>from</a:t>
            </a:r>
            <a:r>
              <a:rPr lang="de-DE" altLang="zh-CN" dirty="0"/>
              <a:t> </a:t>
            </a:r>
            <a:r>
              <a:rPr lang="de-DE" altLang="zh-CN" dirty="0" err="1"/>
              <a:t>each</a:t>
            </a:r>
            <a:r>
              <a:rPr lang="de-DE" altLang="zh-CN" dirty="0"/>
              <a:t> </a:t>
            </a:r>
            <a:r>
              <a:rPr lang="de-DE" altLang="zh-CN" dirty="0" err="1"/>
              <a:t>modality</a:t>
            </a:r>
            <a:r>
              <a:rPr lang="de-DE" altLang="zh-CN" dirty="0"/>
              <a:t> </a:t>
            </a:r>
            <a:r>
              <a:rPr lang="de-DE" altLang="zh-CN" dirty="0" err="1"/>
              <a:t>separately</a:t>
            </a:r>
            <a:r>
              <a:rPr lang="de-DE" altLang="zh-CN" dirty="0"/>
              <a:t> </a:t>
            </a:r>
            <a:r>
              <a:rPr lang="de-DE" altLang="zh-CN" dirty="0" err="1"/>
              <a:t>into</a:t>
            </a:r>
            <a:r>
              <a:rPr lang="de-DE" altLang="zh-CN" dirty="0"/>
              <a:t> </a:t>
            </a:r>
            <a:r>
              <a:rPr lang="de-DE" altLang="zh-CN" dirty="0" err="1"/>
              <a:t>the</a:t>
            </a:r>
            <a:r>
              <a:rPr lang="de-DE" altLang="zh-CN" dirty="0"/>
              <a:t> </a:t>
            </a:r>
            <a:r>
              <a:rPr lang="de-DE" altLang="zh-CN" dirty="0" err="1"/>
              <a:t>memory</a:t>
            </a:r>
            <a:r>
              <a:rPr lang="de-DE" altLang="zh-CN" dirty="0"/>
              <a:t> </a:t>
            </a:r>
            <a:r>
              <a:rPr lang="de-DE" altLang="zh-CN" dirty="0" err="1"/>
              <a:t>bank</a:t>
            </a:r>
            <a:r>
              <a:rPr lang="de-DE" altLang="zh-CN" dirty="0"/>
              <a:t>, </a:t>
            </a:r>
            <a:r>
              <a:rPr lang="de-DE" altLang="zh-CN" dirty="0" err="1"/>
              <a:t>while</a:t>
            </a:r>
            <a:r>
              <a:rPr lang="de-DE" altLang="zh-CN" dirty="0"/>
              <a:t> </a:t>
            </a:r>
            <a:r>
              <a:rPr lang="de-DE" altLang="zh-CN" dirty="0" err="1"/>
              <a:t>we</a:t>
            </a:r>
            <a:r>
              <a:rPr lang="de-DE" altLang="zh-CN" dirty="0"/>
              <a:t> </a:t>
            </a:r>
            <a:r>
              <a:rPr lang="de-DE" altLang="zh-CN" dirty="0" err="1"/>
              <a:t>store</a:t>
            </a:r>
            <a:r>
              <a:rPr lang="de-DE" altLang="zh-CN" dirty="0"/>
              <a:t> </a:t>
            </a:r>
            <a:r>
              <a:rPr lang="de-DE" altLang="zh-CN" dirty="0" err="1"/>
              <a:t>the</a:t>
            </a:r>
            <a:r>
              <a:rPr lang="de-DE" altLang="zh-CN" dirty="0"/>
              <a:t> </a:t>
            </a:r>
            <a:r>
              <a:rPr lang="de-DE" altLang="zh-CN" dirty="0" err="1"/>
              <a:t>embeddings</a:t>
            </a:r>
            <a:r>
              <a:rPr lang="de-DE" altLang="zh-CN" dirty="0"/>
              <a:t> </a:t>
            </a:r>
            <a:r>
              <a:rPr lang="de-DE" altLang="zh-CN" dirty="0" err="1"/>
              <a:t>from</a:t>
            </a:r>
            <a:r>
              <a:rPr lang="de-DE" altLang="zh-CN" dirty="0"/>
              <a:t> different </a:t>
            </a:r>
            <a:r>
              <a:rPr lang="de-DE" altLang="zh-CN" dirty="0" err="1"/>
              <a:t>modalities</a:t>
            </a:r>
            <a:r>
              <a:rPr lang="de-DE" altLang="zh-CN" dirty="0"/>
              <a:t> </a:t>
            </a:r>
            <a:r>
              <a:rPr lang="de-DE" altLang="zh-CN" dirty="0" err="1"/>
              <a:t>jointly</a:t>
            </a:r>
            <a:r>
              <a:rPr lang="de-DE" altLang="zh-CN" dirty="0"/>
              <a:t> </a:t>
            </a:r>
            <a:r>
              <a:rPr lang="de-DE" altLang="zh-CN" dirty="0" err="1"/>
              <a:t>by</a:t>
            </a:r>
            <a:r>
              <a:rPr lang="de-DE" altLang="zh-CN" dirty="0"/>
              <a:t> </a:t>
            </a:r>
            <a:r>
              <a:rPr lang="de-DE" altLang="zh-CN" dirty="0" err="1"/>
              <a:t>using</a:t>
            </a:r>
            <a:r>
              <a:rPr lang="de-DE" altLang="zh-CN" dirty="0"/>
              <a:t> </a:t>
            </a:r>
            <a:r>
              <a:rPr lang="de-DE" altLang="zh-CN" dirty="0" err="1"/>
              <a:t>concatenation</a:t>
            </a:r>
            <a:r>
              <a:rPr lang="de-DE" altLang="zh-CN" dirty="0"/>
              <a:t> </a:t>
            </a:r>
            <a:r>
              <a:rPr lang="de-DE" altLang="zh-CN" dirty="0" err="1"/>
              <a:t>operation</a:t>
            </a:r>
            <a:r>
              <a:rPr lang="de-DE" altLang="zh-CN" dirty="0"/>
              <a:t>.</a:t>
            </a:r>
            <a:endParaRPr lang="en-US" altLang="zh-CN" dirty="0"/>
          </a:p>
        </p:txBody>
      </p:sp>
      <p:sp>
        <p:nvSpPr>
          <p:cNvPr id="4" name="灯片编号占位符 3"/>
          <p:cNvSpPr>
            <a:spLocks noGrp="1"/>
          </p:cNvSpPr>
          <p:nvPr>
            <p:ph type="sldNum" sz="quarter" idx="10"/>
          </p:nvPr>
        </p:nvSpPr>
        <p:spPr/>
        <p:txBody>
          <a:bodyPr/>
          <a:lstStyle/>
          <a:p>
            <a:fld id="{E13F729A-0AF0-4995-B32B-9504BC68960C}" type="slidenum">
              <a:rPr lang="de-DE" smtClean="0"/>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Why we call our module implicit knowledge exchange?</a:t>
            </a:r>
          </a:p>
          <a:p>
            <a:endParaRPr lang="en-US" altLang="zh-CN" dirty="0"/>
          </a:p>
          <a:p>
            <a:r>
              <a:rPr lang="en-US" altLang="zh-CN" dirty="0"/>
              <a:t>Since we don't directly provide additional positive samples when comparing our method</a:t>
            </a:r>
            <a:r>
              <a:rPr lang="en-US" altLang="zh-CN" baseline="0" dirty="0"/>
              <a:t> with </a:t>
            </a:r>
            <a:r>
              <a:rPr lang="en-US" altLang="zh-CN" baseline="0" dirty="0" err="1"/>
              <a:t>CrosSCLR</a:t>
            </a:r>
            <a:r>
              <a:rPr lang="en-US" altLang="zh-CN" baseline="0" dirty="0"/>
              <a:t> approach.</a:t>
            </a:r>
          </a:p>
          <a:p>
            <a:pPr marL="0" marR="0" lvl="0" indent="0" algn="l" defTabSz="913765"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3765" rtl="0" eaLnBrk="1" fontAlgn="auto" latinLnBrk="0" hangingPunct="1">
              <a:lnSpc>
                <a:spcPct val="100000"/>
              </a:lnSpc>
              <a:spcBef>
                <a:spcPts val="0"/>
              </a:spcBef>
              <a:spcAft>
                <a:spcPts val="0"/>
              </a:spcAft>
              <a:buClrTx/>
              <a:buSzTx/>
              <a:buFontTx/>
              <a:buNone/>
              <a:defRPr/>
            </a:pPr>
            <a:r>
              <a:rPr lang="en-US" altLang="zh-CN" dirty="0"/>
              <a:t>The knowledge we talked about before in </a:t>
            </a:r>
            <a:r>
              <a:rPr lang="en-US" altLang="zh-CN" dirty="0" err="1"/>
              <a:t>CrosSCLR</a:t>
            </a:r>
            <a:r>
              <a:rPr lang="en-US" altLang="zh-CN" dirty="0"/>
              <a:t> module is actually the relationship between samples. </a:t>
            </a:r>
          </a:p>
          <a:p>
            <a:pPr marL="0" marR="0" lvl="0" indent="0" algn="l" defTabSz="913765"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3765" rtl="0" eaLnBrk="1" fontAlgn="auto" latinLnBrk="0" hangingPunct="1">
              <a:lnSpc>
                <a:spcPct val="100000"/>
              </a:lnSpc>
              <a:spcBef>
                <a:spcPts val="0"/>
              </a:spcBef>
              <a:spcAft>
                <a:spcPts val="0"/>
              </a:spcAft>
              <a:buClrTx/>
              <a:buSzTx/>
              <a:buFontTx/>
              <a:buNone/>
              <a:defRPr/>
            </a:pPr>
            <a:r>
              <a:rPr lang="en-US" altLang="zh-CN" dirty="0"/>
              <a:t>But here, in our contributed new module, one modality learns to restore the embedding of other modalities, and the knowledge transferred is obviously beyond the relationship between embeddings while focusing on the latent space aspect.</a:t>
            </a:r>
          </a:p>
          <a:p>
            <a:pPr marL="0" marR="0" lvl="0" indent="0" algn="l" defTabSz="913765" rtl="0" eaLnBrk="1" fontAlgn="auto" latinLnBrk="0" hangingPunct="1">
              <a:lnSpc>
                <a:spcPct val="100000"/>
              </a:lnSpc>
              <a:spcBef>
                <a:spcPts val="0"/>
              </a:spcBef>
              <a:spcAft>
                <a:spcPts val="0"/>
              </a:spcAft>
              <a:buClrTx/>
              <a:buSzTx/>
              <a:buFontTx/>
              <a:buNone/>
              <a:defRPr/>
            </a:pPr>
            <a:r>
              <a:rPr lang="en-US" altLang="zh-CN" dirty="0"/>
              <a:t> </a:t>
            </a:r>
          </a:p>
        </p:txBody>
      </p:sp>
      <p:sp>
        <p:nvSpPr>
          <p:cNvPr id="4" name="灯片编号占位符 3"/>
          <p:cNvSpPr>
            <a:spLocks noGrp="1"/>
          </p:cNvSpPr>
          <p:nvPr>
            <p:ph type="sldNum" sz="quarter" idx="10"/>
          </p:nvPr>
        </p:nvSpPr>
        <p:spPr/>
        <p:txBody>
          <a:bodyPr/>
          <a:lstStyle/>
          <a:p>
            <a:fld id="{E13F729A-0AF0-4995-B32B-9504BC68960C}" type="slidenum">
              <a:rPr lang="de-DE" smtClean="0"/>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advantages of doing this is that we jointly consider all modalities when we evaluate the similarity between samples, which lead to more reasonable latent space and higher tolerance to erroneous knowledge.</a:t>
            </a:r>
            <a:endParaRPr lang="zh-CN" altLang="en-US" dirty="0"/>
          </a:p>
        </p:txBody>
      </p:sp>
      <p:sp>
        <p:nvSpPr>
          <p:cNvPr id="4" name="灯片编号占位符 3"/>
          <p:cNvSpPr>
            <a:spLocks noGrp="1"/>
          </p:cNvSpPr>
          <p:nvPr>
            <p:ph type="sldNum" sz="quarter" idx="10"/>
          </p:nvPr>
        </p:nvSpPr>
        <p:spPr/>
        <p:txBody>
          <a:bodyPr/>
          <a:lstStyle/>
          <a:p>
            <a:fld id="{E13F729A-0AF0-4995-B32B-9504BC68960C}" type="slidenum">
              <a:rPr lang="de-DE" smtClean="0"/>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regarding the second contribution of this work, we would like to deliver more helpful modalities for this task. </a:t>
            </a:r>
          </a:p>
          <a:p>
            <a:br>
              <a:rPr lang="en-GB" altLang="zh-CN" dirty="0"/>
            </a:br>
            <a:r>
              <a:rPr lang="en-GB" altLang="zh-CN" b="0" i="0" dirty="0">
                <a:solidFill>
                  <a:srgbClr val="0D0D0D"/>
                </a:solidFill>
                <a:effectLst/>
                <a:latin typeface="Söhne"/>
              </a:rPr>
              <a:t>Using multiple modalities in self-supervised learning enriches the representation of the data, providing complementary perspectives that lead to more robust feature extraction and improved generalization across diverse scenarios.</a:t>
            </a:r>
            <a:endParaRPr lang="en-US" altLang="zh-CN" dirty="0"/>
          </a:p>
          <a:p>
            <a:endParaRPr lang="en-US" altLang="zh-CN" dirty="0"/>
          </a:p>
          <a:p>
            <a:r>
              <a:rPr lang="en-US" altLang="zh-CN" dirty="0"/>
              <a:t> We expect that multi-modalities data can benefit representation learning for skeleton-based human action recognition and skeletal modality is easy to be obtained.</a:t>
            </a:r>
          </a:p>
          <a:p>
            <a:endParaRPr lang="en-US" altLang="zh-CN" dirty="0"/>
          </a:p>
          <a:p>
            <a:r>
              <a:rPr lang="en-US" altLang="zh-CN" dirty="0"/>
              <a:t>So we introduce three new modalities: Acceleration,</a:t>
            </a:r>
            <a:r>
              <a:rPr lang="en-US" altLang="zh-CN" baseline="0" dirty="0"/>
              <a:t> </a:t>
            </a:r>
            <a:r>
              <a:rPr lang="en-US" altLang="zh-CN" dirty="0"/>
              <a:t>Rotation Axis,</a:t>
            </a:r>
            <a:r>
              <a:rPr lang="en-US" altLang="zh-CN" baseline="0" dirty="0"/>
              <a:t> and </a:t>
            </a:r>
            <a:r>
              <a:rPr lang="en-US" altLang="zh-CN" dirty="0"/>
              <a:t>Angular Velocity.</a:t>
            </a:r>
          </a:p>
          <a:p>
            <a:endParaRPr lang="en-US" altLang="zh-CN" dirty="0"/>
          </a:p>
          <a:p>
            <a:r>
              <a:rPr lang="en-US" altLang="zh-CN" dirty="0"/>
              <a:t>We keep the main network structure and pipeline which are introduced before unchanged.</a:t>
            </a:r>
            <a:endParaRPr lang="zh-CN" altLang="en-US" dirty="0"/>
          </a:p>
        </p:txBody>
      </p:sp>
      <p:sp>
        <p:nvSpPr>
          <p:cNvPr id="4" name="灯片编号占位符 3"/>
          <p:cNvSpPr>
            <a:spLocks noGrp="1"/>
          </p:cNvSpPr>
          <p:nvPr>
            <p:ph type="sldNum" sz="quarter" idx="10"/>
          </p:nvPr>
        </p:nvSpPr>
        <p:spPr/>
        <p:txBody>
          <a:bodyPr/>
          <a:lstStyle/>
          <a:p>
            <a:fld id="{E13F729A-0AF0-4995-B32B-9504BC68960C}" type="slidenum">
              <a:rPr lang="de-DE" smtClean="0"/>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During data preprocessing, we cropped skeleton sequences with different length to 50 frames. </a:t>
            </a:r>
          </a:p>
          <a:p>
            <a:r>
              <a:rPr lang="en-US" altLang="zh-CN" dirty="0"/>
              <a:t>Now we calculate</a:t>
            </a:r>
            <a:r>
              <a:rPr lang="en-US" altLang="zh-CN" baseline="0" dirty="0"/>
              <a:t> the</a:t>
            </a:r>
            <a:r>
              <a:rPr lang="en-US" altLang="zh-CN" dirty="0"/>
              <a:t> time scale and use it whenever we need to take a derivative of time. </a:t>
            </a:r>
          </a:p>
          <a:p>
            <a:endParaRPr lang="en-US" altLang="zh-CN" dirty="0"/>
          </a:p>
          <a:p>
            <a:r>
              <a:rPr lang="en-US" altLang="zh-CN" dirty="0"/>
              <a:t>Kinematic parameters such as velocity and acceleration can thereby</a:t>
            </a:r>
            <a:r>
              <a:rPr lang="en-US" altLang="zh-CN" baseline="0" dirty="0"/>
              <a:t> be</a:t>
            </a:r>
            <a:r>
              <a:rPr lang="en-US" altLang="zh-CN" dirty="0"/>
              <a:t> calculated.</a:t>
            </a:r>
          </a:p>
          <a:p>
            <a:r>
              <a:rPr lang="en-US" altLang="zh-CN" dirty="0"/>
              <a:t> </a:t>
            </a:r>
          </a:p>
          <a:p>
            <a:r>
              <a:rPr lang="en-US" altLang="zh-CN" dirty="0"/>
              <a:t>But</a:t>
            </a:r>
            <a:r>
              <a:rPr lang="en-US" altLang="zh-CN" baseline="0" dirty="0"/>
              <a:t> </a:t>
            </a:r>
            <a:r>
              <a:rPr lang="en-US" altLang="zh-CN" dirty="0"/>
              <a:t>this is not the real velocity or acceleration, we</a:t>
            </a:r>
            <a:r>
              <a:rPr lang="en-US" altLang="zh-CN" baseline="0" dirty="0"/>
              <a:t> only</a:t>
            </a:r>
            <a:r>
              <a:rPr lang="en-US" altLang="zh-CN" dirty="0"/>
              <a:t> makes the kinematic parameters of</a:t>
            </a:r>
            <a:r>
              <a:rPr lang="en-US" altLang="zh-CN" baseline="0" dirty="0"/>
              <a:t> different</a:t>
            </a:r>
            <a:r>
              <a:rPr lang="en-US" altLang="zh-CN" dirty="0"/>
              <a:t> sequences comparable. For real speed we</a:t>
            </a:r>
            <a:r>
              <a:rPr lang="en-US" altLang="zh-CN" baseline="0" dirty="0"/>
              <a:t> would need the frame rate of camera.</a:t>
            </a:r>
            <a:endParaRPr lang="zh-CN" altLang="en-US" dirty="0"/>
          </a:p>
        </p:txBody>
      </p:sp>
      <p:sp>
        <p:nvSpPr>
          <p:cNvPr id="4" name="灯片编号占位符 3"/>
          <p:cNvSpPr>
            <a:spLocks noGrp="1"/>
          </p:cNvSpPr>
          <p:nvPr>
            <p:ph type="sldNum" sz="quarter" idx="10"/>
          </p:nvPr>
        </p:nvSpPr>
        <p:spPr/>
        <p:txBody>
          <a:bodyPr/>
          <a:lstStyle/>
          <a:p>
            <a:fld id="{E13F729A-0AF0-4995-B32B-9504BC68960C}" type="slidenum">
              <a:rPr lang="de-DE" smtClean="0"/>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define 25 different joint rotation axes, and their adjacency relationship is the same with joint modality.  </a:t>
            </a:r>
          </a:p>
          <a:p>
            <a:endParaRPr lang="en-US" altLang="zh-CN" dirty="0"/>
          </a:p>
          <a:p>
            <a:r>
              <a:rPr lang="en-US" altLang="zh-CN" dirty="0"/>
              <a:t>With</a:t>
            </a:r>
            <a:r>
              <a:rPr lang="en-US" altLang="zh-CN" baseline="0" dirty="0"/>
              <a:t> the help of</a:t>
            </a:r>
            <a:r>
              <a:rPr lang="en-US" altLang="zh-CN" dirty="0"/>
              <a:t> some simple geometric knowledge we can calculate some additional modalities, r is the rotation axis of the joint, theta is the angle of the joint</a:t>
            </a:r>
          </a:p>
          <a:p>
            <a:r>
              <a:rPr lang="en-US" altLang="zh-CN" dirty="0"/>
              <a:t>here we choose the direction of the rotation axis and the joint angular velocity as the additional modalities.</a:t>
            </a:r>
            <a:endParaRPr lang="zh-CN" altLang="en-US" dirty="0"/>
          </a:p>
        </p:txBody>
      </p:sp>
      <p:sp>
        <p:nvSpPr>
          <p:cNvPr id="4" name="灯片编号占位符 3"/>
          <p:cNvSpPr>
            <a:spLocks noGrp="1"/>
          </p:cNvSpPr>
          <p:nvPr>
            <p:ph type="sldNum" sz="quarter" idx="10"/>
          </p:nvPr>
        </p:nvSpPr>
        <p:spPr/>
        <p:txBody>
          <a:bodyPr/>
          <a:lstStyle/>
          <a:p>
            <a:fld id="{E13F729A-0AF0-4995-B32B-9504BC68960C}" type="slidenum">
              <a:rPr lang="de-DE" smtClean="0"/>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third contribution of our work: teacher student framework for better efficiency during multi-modal representation learning.</a:t>
            </a:r>
          </a:p>
          <a:p>
            <a:endParaRPr lang="en-US" altLang="zh-CN" dirty="0"/>
          </a:p>
          <a:p>
            <a:r>
              <a:rPr lang="en-US" altLang="zh-CN" dirty="0"/>
              <a:t>For efficiency reasons, we cannot add new modality without limit. </a:t>
            </a:r>
          </a:p>
          <a:p>
            <a:endParaRPr lang="en-US" altLang="zh-CN" dirty="0"/>
          </a:p>
          <a:p>
            <a:r>
              <a:rPr lang="en-US" altLang="zh-CN" dirty="0"/>
              <a:t>So the teacher student model is used to distil the knowledge from the six-modality model to the three-modality model. </a:t>
            </a:r>
          </a:p>
          <a:p>
            <a:endParaRPr lang="en-US" altLang="zh-CN" dirty="0"/>
          </a:p>
          <a:p>
            <a:r>
              <a:rPr lang="en-US" altLang="zh-CN" dirty="0"/>
              <a:t>And</a:t>
            </a:r>
            <a:r>
              <a:rPr lang="en-US" altLang="zh-CN" baseline="0" dirty="0"/>
              <a:t> we found that </a:t>
            </a:r>
            <a:r>
              <a:rPr lang="en-US" altLang="zh-CN" baseline="0" dirty="0" err="1"/>
              <a:t>moco’s</a:t>
            </a:r>
            <a:r>
              <a:rPr lang="en-US" altLang="zh-CN" baseline="0" dirty="0"/>
              <a:t> framework is well suited for knowledge transfer to achieve this aim.</a:t>
            </a:r>
            <a:endParaRPr lang="zh-CN" altLang="en-US" dirty="0"/>
          </a:p>
        </p:txBody>
      </p:sp>
      <p:sp>
        <p:nvSpPr>
          <p:cNvPr id="4" name="灯片编号占位符 3"/>
          <p:cNvSpPr>
            <a:spLocks noGrp="1"/>
          </p:cNvSpPr>
          <p:nvPr>
            <p:ph type="sldNum" sz="quarter" idx="10"/>
          </p:nvPr>
        </p:nvSpPr>
        <p:spPr/>
        <p:txBody>
          <a:bodyPr/>
          <a:lstStyle/>
          <a:p>
            <a:fld id="{E13F729A-0AF0-4995-B32B-9504BC68960C}" type="slidenum">
              <a:rPr lang="de-DE" smtClean="0"/>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dirty="0"/>
              <a:t>If we replace momentum</a:t>
            </a:r>
            <a:r>
              <a:rPr lang="en-US" altLang="zh-CN" baseline="0" dirty="0"/>
              <a:t> updated key encoder with a teacher encoder with frozen model weights, we can get a </a:t>
            </a:r>
            <a:r>
              <a:rPr lang="en-US" altLang="zh-CN" sz="1200" baseline="0" dirty="0"/>
              <a:t>l</a:t>
            </a:r>
            <a:r>
              <a:rPr lang="en-US" altLang="zh-CN" sz="1200" dirty="0"/>
              <a:t>arge, absolutely consistent memory bank.</a:t>
            </a:r>
          </a:p>
          <a:p>
            <a:pPr marL="0" marR="0" lvl="0" indent="0" algn="l" defTabSz="913765" rtl="0" eaLnBrk="1" fontAlgn="auto" latinLnBrk="0" hangingPunct="1">
              <a:lnSpc>
                <a:spcPct val="100000"/>
              </a:lnSpc>
              <a:spcBef>
                <a:spcPts val="0"/>
              </a:spcBef>
              <a:spcAft>
                <a:spcPts val="0"/>
              </a:spcAft>
              <a:buClrTx/>
              <a:buSzTx/>
              <a:buFontTx/>
              <a:buNone/>
              <a:defRPr/>
            </a:pPr>
            <a:endParaRPr lang="en-US" altLang="zh-CN" sz="1200" dirty="0"/>
          </a:p>
          <a:p>
            <a:pPr marL="0" marR="0" lvl="0" indent="0" algn="l" defTabSz="913765" rtl="0" eaLnBrk="1" fontAlgn="auto" latinLnBrk="0" hangingPunct="1">
              <a:lnSpc>
                <a:spcPct val="100000"/>
              </a:lnSpc>
              <a:spcBef>
                <a:spcPts val="0"/>
              </a:spcBef>
              <a:spcAft>
                <a:spcPts val="0"/>
              </a:spcAft>
              <a:buClrTx/>
              <a:buSzTx/>
              <a:buFontTx/>
              <a:buNone/>
              <a:defRPr/>
            </a:pPr>
            <a:r>
              <a:rPr lang="en-US" altLang="zh-CN" sz="1200" dirty="0"/>
              <a:t> With the same object function, </a:t>
            </a:r>
            <a:r>
              <a:rPr lang="en-US" altLang="zh-CN" sz="1200" dirty="0" err="1"/>
              <a:t>InfoNCE</a:t>
            </a:r>
            <a:r>
              <a:rPr lang="en-US" altLang="zh-CN" sz="1200" dirty="0"/>
              <a:t> loss, the student encoder will</a:t>
            </a:r>
            <a:r>
              <a:rPr lang="en-US" altLang="zh-CN" sz="1200" baseline="0" dirty="0"/>
              <a:t> learn to generate embedding s, which is close to embedding t. And finally get the knowledge from the teacher branch.</a:t>
            </a:r>
            <a:endParaRPr lang="en-US" altLang="zh-CN" sz="1200" dirty="0"/>
          </a:p>
          <a:p>
            <a:endParaRPr lang="zh-CN" altLang="en-US" dirty="0"/>
          </a:p>
        </p:txBody>
      </p:sp>
      <p:sp>
        <p:nvSpPr>
          <p:cNvPr id="4" name="灯片编号占位符 3"/>
          <p:cNvSpPr>
            <a:spLocks noGrp="1"/>
          </p:cNvSpPr>
          <p:nvPr>
            <p:ph type="sldNum" sz="quarter" idx="10"/>
          </p:nvPr>
        </p:nvSpPr>
        <p:spPr/>
        <p:txBody>
          <a:bodyPr/>
          <a:lstStyle/>
          <a:p>
            <a:fld id="{E13F729A-0AF0-4995-B32B-9504BC68960C}" type="slidenum">
              <a:rPr lang="de-DE" smtClean="0"/>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dirty="0"/>
              <a:t>This is the framework of our teacher student model.</a:t>
            </a:r>
          </a:p>
          <a:p>
            <a:pPr marL="0" marR="0" lvl="0" indent="0" algn="l" defTabSz="913765"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3765" rtl="0" eaLnBrk="1" fontAlgn="auto" latinLnBrk="0" hangingPunct="1">
              <a:lnSpc>
                <a:spcPct val="100000"/>
              </a:lnSpc>
              <a:spcBef>
                <a:spcPts val="0"/>
              </a:spcBef>
              <a:spcAft>
                <a:spcPts val="0"/>
              </a:spcAft>
              <a:buClrTx/>
              <a:buSzTx/>
              <a:buFontTx/>
              <a:buNone/>
              <a:defRPr/>
            </a:pPr>
            <a:r>
              <a:rPr lang="en-US" altLang="zh-CN" dirty="0"/>
              <a:t>The teacher is pre-trained six-modality model and we distill</a:t>
            </a:r>
            <a:r>
              <a:rPr lang="en-US" altLang="zh-CN" baseline="0" dirty="0"/>
              <a:t> the</a:t>
            </a:r>
            <a:r>
              <a:rPr lang="en-US" altLang="zh-CN" dirty="0"/>
              <a:t> knowledge to the commonly used three-modality model.</a:t>
            </a:r>
          </a:p>
          <a:p>
            <a:pPr marL="0" marR="0" lvl="0" indent="0" algn="l" defTabSz="913765"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3765" rtl="0" eaLnBrk="1" fontAlgn="auto" latinLnBrk="0" hangingPunct="1">
              <a:lnSpc>
                <a:spcPct val="100000"/>
              </a:lnSpc>
              <a:spcBef>
                <a:spcPts val="0"/>
              </a:spcBef>
              <a:spcAft>
                <a:spcPts val="0"/>
              </a:spcAft>
              <a:buClrTx/>
              <a:buSzTx/>
              <a:buFontTx/>
              <a:buNone/>
              <a:defRPr/>
            </a:pPr>
            <a:r>
              <a:rPr lang="en-US" altLang="zh-CN" dirty="0"/>
              <a:t>The figure shows an example of the teacher's joint modality imparting knowledge to the student's joint modality.</a:t>
            </a:r>
          </a:p>
          <a:p>
            <a:pPr marL="0" marR="0" lvl="0" indent="0" algn="l" defTabSz="913765"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3765" rtl="0" eaLnBrk="1" fontAlgn="auto" latinLnBrk="0" hangingPunct="1">
              <a:lnSpc>
                <a:spcPct val="100000"/>
              </a:lnSpc>
              <a:spcBef>
                <a:spcPts val="0"/>
              </a:spcBef>
              <a:spcAft>
                <a:spcPts val="0"/>
              </a:spcAft>
              <a:buClrTx/>
              <a:buSzTx/>
              <a:buFontTx/>
              <a:buNone/>
              <a:defRPr/>
            </a:pPr>
            <a:r>
              <a:rPr lang="en-US" altLang="zh-CN" dirty="0"/>
              <a:t>Obviously we were also inspired by our pre-training model.</a:t>
            </a:r>
          </a:p>
          <a:p>
            <a:pPr marL="0" marR="0" lvl="0" indent="0" algn="l" defTabSz="913765"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3765" rtl="0" eaLnBrk="1" fontAlgn="auto" latinLnBrk="0" hangingPunct="1">
              <a:lnSpc>
                <a:spcPct val="100000"/>
              </a:lnSpc>
              <a:spcBef>
                <a:spcPts val="0"/>
              </a:spcBef>
              <a:spcAft>
                <a:spcPts val="0"/>
              </a:spcAft>
              <a:buClrTx/>
              <a:buSzTx/>
              <a:buFontTx/>
              <a:buNone/>
              <a:defRPr/>
            </a:pPr>
            <a:r>
              <a:rPr lang="en-US" altLang="zh-CN" dirty="0"/>
              <a:t>Since all teacher networks are already trained well, we can drop some MLPs and combine IKEM and EKEM for simplicity.</a:t>
            </a:r>
            <a:endParaRPr lang="zh-CN" altLang="en-US" dirty="0"/>
          </a:p>
        </p:txBody>
      </p:sp>
      <p:sp>
        <p:nvSpPr>
          <p:cNvPr id="4" name="灯片编号占位符 3"/>
          <p:cNvSpPr>
            <a:spLocks noGrp="1"/>
          </p:cNvSpPr>
          <p:nvPr>
            <p:ph type="sldNum" sz="quarter" idx="10"/>
          </p:nvPr>
        </p:nvSpPr>
        <p:spPr/>
        <p:txBody>
          <a:bodyPr/>
          <a:lstStyle/>
          <a:p>
            <a:fld id="{E13F729A-0AF0-4995-B32B-9504BC68960C}" type="slidenum">
              <a:rPr lang="de-DE" smtClean="0"/>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outline of </a:t>
            </a:r>
            <a:r>
              <a:rPr lang="de-DE" altLang="en-US" dirty="0">
                <a:latin typeface="Calibri" panose="020F0502020204030204" charset="0"/>
              </a:rPr>
              <a:t>this</a:t>
            </a:r>
            <a:r>
              <a:rPr lang="en-US" altLang="zh-CN" dirty="0"/>
              <a:t> presentation, first I will introduce the background and motivation, then I will present</a:t>
            </a:r>
            <a:r>
              <a:rPr lang="de-DE" altLang="en-US" dirty="0">
                <a:latin typeface="Calibri" panose="020F0502020204030204" charset="0"/>
              </a:rPr>
              <a:t> our</a:t>
            </a:r>
            <a:r>
              <a:rPr lang="en-US" altLang="zh-CN" dirty="0"/>
              <a:t> method and</a:t>
            </a:r>
            <a:r>
              <a:rPr lang="de-DE" altLang="en-US" dirty="0">
                <a:latin typeface="Calibri" panose="020F0502020204030204" charset="0"/>
              </a:rPr>
              <a:t> the experimental</a:t>
            </a:r>
            <a:r>
              <a:rPr lang="en-US" altLang="zh-CN" dirty="0"/>
              <a:t> results, at last the conclusion </a:t>
            </a:r>
            <a:r>
              <a:rPr lang="de-DE" altLang="en-US" dirty="0">
                <a:latin typeface="Calibri" panose="020F0502020204030204" charset="0"/>
              </a:rPr>
              <a:t>will be introduced</a:t>
            </a:r>
            <a:r>
              <a:rPr lang="en-US" altLang="zh-CN" dirty="0"/>
              <a:t>. </a:t>
            </a:r>
            <a:endParaRPr lang="zh-CN" altLang="en-US" dirty="0"/>
          </a:p>
        </p:txBody>
      </p:sp>
      <p:sp>
        <p:nvSpPr>
          <p:cNvPr id="4" name="灯片编号占位符 3"/>
          <p:cNvSpPr>
            <a:spLocks noGrp="1"/>
          </p:cNvSpPr>
          <p:nvPr>
            <p:ph type="sldNum" sz="quarter" idx="10"/>
          </p:nvPr>
        </p:nvSpPr>
        <p:spPr/>
        <p:txBody>
          <a:bodyPr/>
          <a:lstStyle/>
          <a:p>
            <a:fld id="{E13F729A-0AF0-4995-B32B-9504BC68960C}" type="slidenum">
              <a:rPr lang="de-DE" smtClean="0"/>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can construct loss for the transfer of knowledge from one teacher encoder to one student encoder.</a:t>
            </a:r>
          </a:p>
          <a:p>
            <a:endParaRPr lang="en-US" altLang="zh-CN" dirty="0"/>
          </a:p>
          <a:p>
            <a:r>
              <a:rPr lang="en-US" altLang="zh-CN" dirty="0"/>
              <a:t>The final objective function is the sum of the loss of all teacher-student pairs as shown on the right hand side. </a:t>
            </a:r>
            <a:endParaRPr lang="zh-CN" altLang="en-US" dirty="0"/>
          </a:p>
        </p:txBody>
      </p:sp>
      <p:sp>
        <p:nvSpPr>
          <p:cNvPr id="4" name="灯片编号占位符 3"/>
          <p:cNvSpPr>
            <a:spLocks noGrp="1"/>
          </p:cNvSpPr>
          <p:nvPr>
            <p:ph type="sldNum" sz="quarter" idx="10"/>
          </p:nvPr>
        </p:nvSpPr>
        <p:spPr/>
        <p:txBody>
          <a:bodyPr/>
          <a:lstStyle/>
          <a:p>
            <a:fld id="{E13F729A-0AF0-4995-B32B-9504BC68960C}" type="slidenum">
              <a:rPr lang="de-DE" smtClean="0"/>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1200" dirty="0"/>
              <a:t>And now the experiments and results. Firstly a brief description of the datasets we used</a:t>
            </a:r>
          </a:p>
          <a:p>
            <a:pPr marL="0" marR="0" lvl="0" indent="0" algn="l" defTabSz="913765" rtl="0" eaLnBrk="1" fontAlgn="auto" latinLnBrk="0" hangingPunct="1">
              <a:lnSpc>
                <a:spcPct val="100000"/>
              </a:lnSpc>
              <a:spcBef>
                <a:spcPts val="0"/>
              </a:spcBef>
              <a:spcAft>
                <a:spcPts val="0"/>
              </a:spcAft>
              <a:buClrTx/>
              <a:buSzTx/>
              <a:buFontTx/>
              <a:buNone/>
              <a:defRPr/>
            </a:pPr>
            <a:endParaRPr lang="en-US" altLang="zh-CN" sz="1200" dirty="0"/>
          </a:p>
          <a:p>
            <a:pPr marL="0" marR="0" lvl="0" indent="0" algn="l" defTabSz="913765" rtl="0" eaLnBrk="1" fontAlgn="auto" latinLnBrk="0" hangingPunct="1">
              <a:lnSpc>
                <a:spcPct val="100000"/>
              </a:lnSpc>
              <a:spcBef>
                <a:spcPts val="0"/>
              </a:spcBef>
              <a:spcAft>
                <a:spcPts val="0"/>
              </a:spcAft>
              <a:buClrTx/>
              <a:buSzTx/>
              <a:buFontTx/>
              <a:buNone/>
              <a:defRPr/>
            </a:pPr>
            <a:r>
              <a:rPr lang="en-US" altLang="zh-CN" sz="1200" dirty="0"/>
              <a:t>NTU 60 gives sequences of human skeletons with 25 joints and two</a:t>
            </a:r>
            <a:r>
              <a:rPr lang="en-US" altLang="zh-CN" sz="1200" baseline="0" dirty="0"/>
              <a:t> recommended protocols. </a:t>
            </a:r>
          </a:p>
          <a:p>
            <a:pPr marL="0" marR="0" lvl="0" indent="0" algn="l" defTabSz="913765" rtl="0" eaLnBrk="1" fontAlgn="auto" latinLnBrk="0" hangingPunct="1">
              <a:lnSpc>
                <a:spcPct val="100000"/>
              </a:lnSpc>
              <a:spcBef>
                <a:spcPts val="0"/>
              </a:spcBef>
              <a:spcAft>
                <a:spcPts val="0"/>
              </a:spcAft>
              <a:buClrTx/>
              <a:buSzTx/>
              <a:buFontTx/>
              <a:buNone/>
              <a:defRPr/>
            </a:pPr>
            <a:r>
              <a:rPr lang="en-US" altLang="zh-CN" sz="1200" baseline="0" dirty="0"/>
              <a:t>Cross Sub, Cross View.</a:t>
            </a:r>
          </a:p>
          <a:p>
            <a:pPr marL="0" marR="0" lvl="0" indent="0" algn="l" defTabSz="913765" rtl="0" eaLnBrk="1" fontAlgn="auto" latinLnBrk="0" hangingPunct="1">
              <a:lnSpc>
                <a:spcPct val="100000"/>
              </a:lnSpc>
              <a:spcBef>
                <a:spcPts val="0"/>
              </a:spcBef>
              <a:spcAft>
                <a:spcPts val="0"/>
              </a:spcAft>
              <a:buClrTx/>
              <a:buSzTx/>
              <a:buFontTx/>
              <a:buNone/>
              <a:defRPr/>
            </a:pPr>
            <a:endParaRPr lang="en-US" altLang="zh-CN" sz="1200" baseline="0" dirty="0"/>
          </a:p>
          <a:p>
            <a:pPr marL="0" marR="0" lvl="0" indent="0" algn="l" defTabSz="913765" rtl="0" eaLnBrk="1" fontAlgn="auto" latinLnBrk="0" hangingPunct="1">
              <a:lnSpc>
                <a:spcPct val="100000"/>
              </a:lnSpc>
              <a:spcBef>
                <a:spcPts val="0"/>
              </a:spcBef>
              <a:spcAft>
                <a:spcPts val="0"/>
              </a:spcAft>
              <a:buClrTx/>
              <a:buSzTx/>
              <a:buFontTx/>
              <a:buNone/>
              <a:defRPr/>
            </a:pPr>
            <a:r>
              <a:rPr lang="en-US" altLang="zh-CN" sz="1200" baseline="0" dirty="0"/>
              <a:t>For Cross Sub, the subjects of the test set are different from the training set.</a:t>
            </a:r>
          </a:p>
          <a:p>
            <a:pPr marL="0" marR="0" lvl="0" indent="0" algn="l" defTabSz="913765" rtl="0" eaLnBrk="1" fontAlgn="auto" latinLnBrk="0" hangingPunct="1">
              <a:lnSpc>
                <a:spcPct val="100000"/>
              </a:lnSpc>
              <a:spcBef>
                <a:spcPts val="0"/>
              </a:spcBef>
              <a:spcAft>
                <a:spcPts val="0"/>
              </a:spcAft>
              <a:buClrTx/>
              <a:buSzTx/>
              <a:buFontTx/>
              <a:buNone/>
              <a:defRPr/>
            </a:pPr>
            <a:endParaRPr lang="en-US" altLang="zh-CN" sz="1200" baseline="0" dirty="0"/>
          </a:p>
          <a:p>
            <a:pPr marL="0" marR="0" lvl="0" indent="0" algn="l" defTabSz="913765" rtl="0" eaLnBrk="1" fontAlgn="auto" latinLnBrk="0" hangingPunct="1">
              <a:lnSpc>
                <a:spcPct val="100000"/>
              </a:lnSpc>
              <a:spcBef>
                <a:spcPts val="0"/>
              </a:spcBef>
              <a:spcAft>
                <a:spcPts val="0"/>
              </a:spcAft>
              <a:buClrTx/>
              <a:buSzTx/>
              <a:buFontTx/>
              <a:buNone/>
              <a:defRPr/>
            </a:pPr>
            <a:r>
              <a:rPr lang="en-US" altLang="zh-CN" sz="1200" baseline="0" dirty="0"/>
              <a:t>For Cross View, the camera view points of the test set are different from the training set. </a:t>
            </a:r>
          </a:p>
          <a:p>
            <a:pPr marL="0" marR="0" lvl="0" indent="0" algn="l" defTabSz="913765" rtl="0" eaLnBrk="1" fontAlgn="auto" latinLnBrk="0" hangingPunct="1">
              <a:lnSpc>
                <a:spcPct val="100000"/>
              </a:lnSpc>
              <a:spcBef>
                <a:spcPts val="0"/>
              </a:spcBef>
              <a:spcAft>
                <a:spcPts val="0"/>
              </a:spcAft>
              <a:buClrTx/>
              <a:buSzTx/>
              <a:buFontTx/>
              <a:buNone/>
              <a:defRPr/>
            </a:pPr>
            <a:endParaRPr lang="en-US" altLang="zh-CN" sz="1200" baseline="0" dirty="0"/>
          </a:p>
        </p:txBody>
      </p:sp>
      <p:sp>
        <p:nvSpPr>
          <p:cNvPr id="4" name="灯片编号占位符 3"/>
          <p:cNvSpPr>
            <a:spLocks noGrp="1"/>
          </p:cNvSpPr>
          <p:nvPr>
            <p:ph type="sldNum" sz="quarter" idx="10"/>
          </p:nvPr>
        </p:nvSpPr>
        <p:spPr/>
        <p:txBody>
          <a:bodyPr/>
          <a:lstStyle/>
          <a:p>
            <a:fld id="{E13F729A-0AF0-4995-B32B-9504BC68960C}" type="slidenum">
              <a:rPr lang="de-DE" smtClean="0"/>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let‘s take a look at the ablation results of our method compared with the original </a:t>
            </a:r>
            <a:r>
              <a:rPr lang="en-US" altLang="zh-CN" dirty="0" err="1"/>
              <a:t>CrosSCLR</a:t>
            </a:r>
            <a:r>
              <a:rPr lang="en-US" altLang="zh-CN" dirty="0"/>
              <a:t>, where we keep the modalities the same with the </a:t>
            </a:r>
            <a:r>
              <a:rPr lang="en-US" altLang="zh-CN" dirty="0" err="1"/>
              <a:t>CrosSCLR</a:t>
            </a:r>
            <a:r>
              <a:rPr lang="en-US" altLang="zh-CN" dirty="0"/>
              <a:t>. </a:t>
            </a:r>
          </a:p>
          <a:p>
            <a:endParaRPr lang="en-US" altLang="zh-CN" dirty="0"/>
          </a:p>
          <a:p>
            <a:pPr marL="0" marR="0" lvl="0" indent="0" algn="l" defTabSz="913765" rtl="0" eaLnBrk="1" fontAlgn="auto" latinLnBrk="0" hangingPunct="1">
              <a:lnSpc>
                <a:spcPct val="100000"/>
              </a:lnSpc>
              <a:spcBef>
                <a:spcPts val="0"/>
              </a:spcBef>
              <a:spcAft>
                <a:spcPts val="0"/>
              </a:spcAft>
              <a:buClrTx/>
              <a:buSzTx/>
              <a:buFontTx/>
              <a:buNone/>
              <a:tabLst/>
              <a:defRPr/>
            </a:pPr>
            <a:r>
              <a:rPr lang="en-US" altLang="zh-CN" sz="1200" baseline="0" dirty="0"/>
              <a:t>All the approaches first leverage unsupervised learning frame work to train the model which can get discriminative embeddings. During the evaluation phase, an additional MLP based classification head will be added and the model will be </a:t>
            </a:r>
            <a:r>
              <a:rPr lang="en-US" altLang="zh-CN" sz="1200" baseline="0" dirty="0" err="1"/>
              <a:t>supervisely</a:t>
            </a:r>
            <a:r>
              <a:rPr lang="en-US" altLang="zh-CN" sz="1200" baseline="0" dirty="0"/>
              <a:t> trained on the training set, where only the parameters of the classification head are updated. We finally evaluate this model with the trained classification head on the test set to get the final evaluation results.</a:t>
            </a:r>
          </a:p>
          <a:p>
            <a:endParaRPr lang="en-US" altLang="zh-CN" dirty="0"/>
          </a:p>
          <a:p>
            <a:endParaRPr lang="en-US" altLang="zh-CN" dirty="0"/>
          </a:p>
          <a:p>
            <a:r>
              <a:rPr lang="en-US" altLang="zh-CN" dirty="0"/>
              <a:t>We have achieved better results compared with the </a:t>
            </a:r>
            <a:r>
              <a:rPr lang="en-US" altLang="zh-CN" dirty="0" err="1"/>
              <a:t>CrosSCLR</a:t>
            </a:r>
            <a:r>
              <a:rPr lang="en-US" altLang="zh-CN" dirty="0"/>
              <a:t> in all linear evaluation protocols of NTU60</a:t>
            </a:r>
            <a:r>
              <a:rPr lang="en-US" altLang="zh-CN" baseline="0" dirty="0"/>
              <a:t> dataset</a:t>
            </a:r>
            <a:r>
              <a:rPr lang="en-US" altLang="zh-CN" dirty="0"/>
              <a:t>.</a:t>
            </a:r>
            <a:r>
              <a:rPr lang="en-US" altLang="zh-CN" baseline="0" dirty="0"/>
              <a:t> </a:t>
            </a:r>
          </a:p>
          <a:p>
            <a:pPr marL="0" marR="0" lvl="0" indent="0" algn="l" defTabSz="913765" rtl="0" eaLnBrk="1" fontAlgn="auto" latinLnBrk="0" hangingPunct="1">
              <a:lnSpc>
                <a:spcPct val="100000"/>
              </a:lnSpc>
              <a:spcBef>
                <a:spcPts val="0"/>
              </a:spcBef>
              <a:spcAft>
                <a:spcPts val="0"/>
              </a:spcAft>
              <a:buClrTx/>
              <a:buSzTx/>
              <a:buFontTx/>
              <a:buNone/>
              <a:defRPr/>
            </a:pPr>
            <a:endParaRPr lang="en-US" altLang="zh-CN" sz="1200" baseline="0" dirty="0"/>
          </a:p>
          <a:p>
            <a:endParaRPr lang="en-US" altLang="zh-CN" baseline="0" dirty="0"/>
          </a:p>
          <a:p>
            <a:endParaRPr lang="en-US" altLang="zh-CN" baseline="0" dirty="0"/>
          </a:p>
          <a:p>
            <a:endParaRPr lang="en-US" altLang="zh-CN" baseline="0" dirty="0"/>
          </a:p>
        </p:txBody>
      </p:sp>
      <p:sp>
        <p:nvSpPr>
          <p:cNvPr id="4" name="灯片编号占位符 3"/>
          <p:cNvSpPr>
            <a:spLocks noGrp="1"/>
          </p:cNvSpPr>
          <p:nvPr>
            <p:ph type="sldNum" sz="quarter" idx="10"/>
          </p:nvPr>
        </p:nvSpPr>
        <p:spPr/>
        <p:txBody>
          <a:bodyPr/>
          <a:lstStyle/>
          <a:p>
            <a:fld id="{E13F729A-0AF0-4995-B32B-9504BC68960C}" type="slidenum">
              <a:rPr lang="de-DE" smtClean="0"/>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And here</a:t>
            </a:r>
            <a:r>
              <a:rPr lang="en-US" altLang="zh-CN" baseline="0" dirty="0"/>
              <a:t> are</a:t>
            </a:r>
            <a:r>
              <a:rPr lang="en-US" altLang="zh-CN" dirty="0"/>
              <a:t> some results of ablation study, It is proved that implicit knowledge exchange works better with Knowledge exchange of </a:t>
            </a:r>
            <a:r>
              <a:rPr lang="en-US" altLang="zh-CN" dirty="0" err="1"/>
              <a:t>CrosSCLR</a:t>
            </a:r>
            <a:r>
              <a:rPr lang="en-US" altLang="zh-CN" dirty="0"/>
              <a:t> .</a:t>
            </a:r>
          </a:p>
          <a:p>
            <a:endParaRPr lang="en-US" altLang="zh-CN" baseline="0" dirty="0"/>
          </a:p>
          <a:p>
            <a:r>
              <a:rPr lang="en-US" altLang="zh-CN" baseline="0" dirty="0"/>
              <a:t>The combination usage of the IKEM and EKEM achieves 84.1% top-1 accuracy on NTU-60 cross-view evaluation protocol. Thereby we choose to use the IKEM and EKEM in a combined manner in our proposed framework. </a:t>
            </a:r>
            <a:endParaRPr lang="zh-CN" altLang="en-US" dirty="0"/>
          </a:p>
        </p:txBody>
      </p:sp>
      <p:sp>
        <p:nvSpPr>
          <p:cNvPr id="4" name="灯片编号占位符 3"/>
          <p:cNvSpPr>
            <a:spLocks noGrp="1"/>
          </p:cNvSpPr>
          <p:nvPr>
            <p:ph type="sldNum" sz="quarter" idx="10"/>
          </p:nvPr>
        </p:nvSpPr>
        <p:spPr/>
        <p:txBody>
          <a:bodyPr/>
          <a:lstStyle/>
          <a:p>
            <a:fld id="{E13F729A-0AF0-4995-B32B-9504BC68960C}" type="slidenum">
              <a:rPr lang="de-DE" smtClean="0"/>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further deliver the TSNE visualization of the </a:t>
            </a:r>
            <a:r>
              <a:rPr lang="en-US" altLang="zh-CN" dirty="0" err="1"/>
              <a:t>CrosSCLR</a:t>
            </a:r>
            <a:r>
              <a:rPr lang="en-US" altLang="zh-CN" dirty="0"/>
              <a:t> approach and our approach</a:t>
            </a:r>
            <a:r>
              <a:rPr lang="en-US" altLang="zh-CN" baseline="0" dirty="0"/>
              <a:t>.  We extract the embedding after the unsupervised pretraining of these two different method on the joint modality and make use of TSNE visualization to show the distribution on the latent space.</a:t>
            </a:r>
          </a:p>
          <a:p>
            <a:endParaRPr lang="en-US" altLang="zh-CN" baseline="0" dirty="0"/>
          </a:p>
          <a:p>
            <a:r>
              <a:rPr lang="en-US" altLang="zh-CN" baseline="0" dirty="0"/>
              <a:t>The distribution of each class delivered by our approach is more concentrated. </a:t>
            </a:r>
            <a:endParaRPr lang="zh-CN" altLang="en-US" dirty="0"/>
          </a:p>
        </p:txBody>
      </p:sp>
      <p:sp>
        <p:nvSpPr>
          <p:cNvPr id="4" name="灯片编号占位符 3"/>
          <p:cNvSpPr>
            <a:spLocks noGrp="1"/>
          </p:cNvSpPr>
          <p:nvPr>
            <p:ph type="sldNum" sz="quarter" idx="10"/>
          </p:nvPr>
        </p:nvSpPr>
        <p:spPr/>
        <p:txBody>
          <a:bodyPr/>
          <a:lstStyle/>
          <a:p>
            <a:fld id="{E13F729A-0AF0-4995-B32B-9504BC68960C}" type="slidenum">
              <a:rPr lang="de-DE" smtClean="0"/>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And</a:t>
            </a:r>
            <a:r>
              <a:rPr lang="en-US" altLang="zh-CN" baseline="0" dirty="0"/>
              <a:t> now the results of 6-modalities model, </a:t>
            </a:r>
            <a:r>
              <a:rPr lang="en-US" altLang="zh-CN" dirty="0"/>
              <a:t>we can see that the 6 modalities model performs</a:t>
            </a:r>
            <a:r>
              <a:rPr lang="en-US" altLang="zh-CN" baseline="0" dirty="0"/>
              <a:t> completely better than </a:t>
            </a:r>
            <a:r>
              <a:rPr lang="en-US" altLang="zh-CN" dirty="0"/>
              <a:t>3 modalities model. By using 6 modalities to achieve the jointly unsupervised learning, we find that the linear evaluation results of each branch can harvest a promising performance improvement.</a:t>
            </a:r>
          </a:p>
          <a:p>
            <a:endParaRPr lang="en-US" altLang="zh-CN" dirty="0"/>
          </a:p>
          <a:p>
            <a:r>
              <a:rPr lang="en-US" altLang="zh-CN" dirty="0"/>
              <a:t> For example, when we look at the joint branch, it achieves a performance increasement by 2.2 % and 2.1% on cross sub and cross view evaluation, respectively. When we aggregate different views using concatenation during linear evaluation, our method with 6 modalities obviously outperforms our method with 3 modalities, demonstrating the importance by using more modalities during the unsupervised representation learning of the skeleton data for human action recognition.</a:t>
            </a:r>
            <a:endParaRPr lang="zh-CN" altLang="en-US" dirty="0"/>
          </a:p>
        </p:txBody>
      </p:sp>
      <p:sp>
        <p:nvSpPr>
          <p:cNvPr id="4" name="灯片编号占位符 3"/>
          <p:cNvSpPr>
            <a:spLocks noGrp="1"/>
          </p:cNvSpPr>
          <p:nvPr>
            <p:ph type="sldNum" sz="quarter" idx="10"/>
          </p:nvPr>
        </p:nvSpPr>
        <p:spPr/>
        <p:txBody>
          <a:bodyPr/>
          <a:lstStyle/>
          <a:p>
            <a:fld id="{E13F729A-0AF0-4995-B32B-9504BC68960C}" type="slidenum">
              <a:rPr lang="de-DE" smtClean="0"/>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the performance of the student model.</a:t>
            </a:r>
          </a:p>
          <a:p>
            <a:endParaRPr lang="en-US" altLang="zh-CN" dirty="0"/>
          </a:p>
          <a:p>
            <a:r>
              <a:rPr lang="en-US" altLang="zh-CN" dirty="0"/>
              <a:t>Firstly, a comparison with the teacher network shows that the</a:t>
            </a:r>
            <a:r>
              <a:rPr lang="en-US" altLang="zh-CN" baseline="0" dirty="0"/>
              <a:t> </a:t>
            </a:r>
            <a:r>
              <a:rPr lang="en-US" altLang="zh-CN" dirty="0"/>
              <a:t>drop in performance is slight.</a:t>
            </a:r>
          </a:p>
        </p:txBody>
      </p:sp>
      <p:sp>
        <p:nvSpPr>
          <p:cNvPr id="4" name="灯片编号占位符 3"/>
          <p:cNvSpPr>
            <a:spLocks noGrp="1"/>
          </p:cNvSpPr>
          <p:nvPr>
            <p:ph type="sldNum" sz="quarter" idx="10"/>
          </p:nvPr>
        </p:nvSpPr>
        <p:spPr/>
        <p:txBody>
          <a:bodyPr/>
          <a:lstStyle/>
          <a:p>
            <a:fld id="{E13F729A-0AF0-4995-B32B-9504BC68960C}" type="slidenum">
              <a:rPr lang="de-DE" smtClean="0"/>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lang="de-DE" altLang="zh-CN" dirty="0" err="1"/>
              <a:t>Then</a:t>
            </a:r>
            <a:r>
              <a:rPr lang="de-DE" altLang="zh-CN" dirty="0"/>
              <a:t>, </a:t>
            </a:r>
            <a:r>
              <a:rPr lang="de-DE" altLang="zh-CN" dirty="0" err="1"/>
              <a:t>we</a:t>
            </a:r>
            <a:r>
              <a:rPr lang="de-DE" altLang="zh-CN" dirty="0"/>
              <a:t> </a:t>
            </a:r>
            <a:r>
              <a:rPr lang="de-DE" altLang="zh-CN" dirty="0" err="1"/>
              <a:t>introduce</a:t>
            </a:r>
            <a:r>
              <a:rPr lang="de-DE" altLang="zh-CN" dirty="0"/>
              <a:t> </a:t>
            </a:r>
            <a:r>
              <a:rPr lang="de-DE" altLang="zh-CN" dirty="0" err="1"/>
              <a:t>the</a:t>
            </a:r>
            <a:r>
              <a:rPr lang="de-DE" altLang="zh-CN" dirty="0"/>
              <a:t> </a:t>
            </a:r>
            <a:r>
              <a:rPr lang="en-US" altLang="zh-CN" dirty="0"/>
              <a:t>comparison with the state of the art methods. </a:t>
            </a:r>
          </a:p>
          <a:p>
            <a:pPr marL="0" marR="0" lvl="0" indent="0" algn="l" defTabSz="913765"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3765" rtl="0" eaLnBrk="1" fontAlgn="auto" latinLnBrk="0" hangingPunct="1">
              <a:lnSpc>
                <a:spcPct val="100000"/>
              </a:lnSpc>
              <a:spcBef>
                <a:spcPts val="0"/>
              </a:spcBef>
              <a:spcAft>
                <a:spcPts val="0"/>
              </a:spcAft>
              <a:buClrTx/>
              <a:buSzTx/>
              <a:buFontTx/>
              <a:buNone/>
              <a:tabLst/>
              <a:defRPr/>
            </a:pPr>
            <a:r>
              <a:rPr lang="en-US" altLang="zh-CN" dirty="0"/>
              <a:t>Our method can deliver comparable performances. </a:t>
            </a:r>
          </a:p>
          <a:p>
            <a:pPr marL="0" marR="0" lvl="0" indent="0" algn="l" defTabSz="913765"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3765" rtl="0" eaLnBrk="1" fontAlgn="auto" latinLnBrk="0" hangingPunct="1">
              <a:lnSpc>
                <a:spcPct val="100000"/>
              </a:lnSpc>
              <a:spcBef>
                <a:spcPts val="0"/>
              </a:spcBef>
              <a:spcAft>
                <a:spcPts val="0"/>
              </a:spcAft>
              <a:buClrTx/>
              <a:buSzTx/>
              <a:buFontTx/>
              <a:buNone/>
              <a:tabLst/>
              <a:defRPr/>
            </a:pPr>
            <a:r>
              <a:rPr lang="en-US" altLang="zh-CN" dirty="0"/>
              <a:t> We only compare our 3S student with the others to make fair comparison in terms of the modality usage.</a:t>
            </a:r>
          </a:p>
          <a:p>
            <a:endParaRPr lang="zh-CN" altLang="en-US" dirty="0"/>
          </a:p>
        </p:txBody>
      </p:sp>
      <p:sp>
        <p:nvSpPr>
          <p:cNvPr id="4" name="灯片编号占位符 3"/>
          <p:cNvSpPr>
            <a:spLocks noGrp="1"/>
          </p:cNvSpPr>
          <p:nvPr>
            <p:ph type="sldNum" sz="quarter" idx="10"/>
          </p:nvPr>
        </p:nvSpPr>
        <p:spPr/>
        <p:txBody>
          <a:bodyPr/>
          <a:lstStyle/>
          <a:p>
            <a:fld id="{E13F729A-0AF0-4995-B32B-9504BC68960C}" type="slidenum">
              <a:rPr lang="de-DE" smtClean="0"/>
              <a:t>27</a:t>
            </a:fld>
            <a:endParaRPr lang="de-DE"/>
          </a:p>
        </p:txBody>
      </p:sp>
    </p:spTree>
    <p:extLst>
      <p:ext uri="{BB962C8B-B14F-4D97-AF65-F5344CB8AC3E}">
        <p14:creationId xmlns:p14="http://schemas.microsoft.com/office/powerpoint/2010/main" val="1522898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sz="1200" dirty="0"/>
              <a:t>And now the conclusions. </a:t>
            </a:r>
          </a:p>
          <a:p>
            <a:pPr marL="0" indent="0">
              <a:buNone/>
            </a:pPr>
            <a:endParaRPr lang="en-US" altLang="zh-CN" sz="1200" dirty="0"/>
          </a:p>
          <a:p>
            <a:pPr marL="0" indent="0">
              <a:buNone/>
            </a:pPr>
            <a:r>
              <a:rPr lang="en-US" altLang="zh-CN" sz="1200" dirty="0"/>
              <a:t>Implicit knowledge exchange module does not mine additional positive samples and realizes the </a:t>
            </a:r>
            <a:r>
              <a:rPr lang="en-US" altLang="zh-CN" sz="1200" dirty="0">
                <a:solidFill>
                  <a:srgbClr val="00B050"/>
                </a:solidFill>
              </a:rPr>
              <a:t>implicit exchange</a:t>
            </a:r>
            <a:r>
              <a:rPr lang="en-US" altLang="zh-CN" sz="1200" dirty="0"/>
              <a:t> of knowledge. In the mean while, it encourages the restore of embeddings of all modalities from one single modality, realizes the exchange of </a:t>
            </a:r>
            <a:r>
              <a:rPr lang="en-US" altLang="zh-CN" sz="1200" dirty="0">
                <a:solidFill>
                  <a:srgbClr val="00B050"/>
                </a:solidFill>
              </a:rPr>
              <a:t>implicit knowledge</a:t>
            </a:r>
            <a:r>
              <a:rPr lang="en-US" altLang="zh-CN" sz="1200" dirty="0"/>
              <a:t>. </a:t>
            </a:r>
          </a:p>
          <a:p>
            <a:pPr marL="0" indent="0">
              <a:buNone/>
            </a:pPr>
            <a:endParaRPr lang="en-US" altLang="zh-CN" sz="1200" dirty="0"/>
          </a:p>
          <a:p>
            <a:pPr marL="0" indent="0">
              <a:buNone/>
            </a:pPr>
            <a:r>
              <a:rPr lang="en-US" altLang="zh-CN" sz="1200" dirty="0"/>
              <a:t>The results of the linear evaluation show that the implicit knowledge exchange module and the explicit knowledge exchange module can work together and achieve remarkable results.</a:t>
            </a:r>
          </a:p>
          <a:p>
            <a:pPr marL="0" indent="0">
              <a:buNone/>
            </a:pPr>
            <a:r>
              <a:rPr lang="en-US" altLang="zh-CN" sz="1200" dirty="0"/>
              <a:t> </a:t>
            </a:r>
          </a:p>
          <a:p>
            <a:pPr marL="0" indent="0">
              <a:buNone/>
            </a:pPr>
            <a:r>
              <a:rPr lang="en-US" altLang="zh-CN" sz="1200" dirty="0"/>
              <a:t>Three new modalities are proposed, new 6-modalities model performs completely better than the 3-modalities model in the linear evaluation protocol. </a:t>
            </a:r>
          </a:p>
          <a:p>
            <a:pPr marL="0" indent="0">
              <a:buNone/>
            </a:pPr>
            <a:r>
              <a:rPr lang="en-US" altLang="zh-CN" sz="1200" dirty="0"/>
              <a:t>This shows that adding additional modalities is a </a:t>
            </a:r>
            <a:r>
              <a:rPr lang="en-US" altLang="zh-CN" sz="1200" dirty="0">
                <a:solidFill>
                  <a:srgbClr val="00B050"/>
                </a:solidFill>
              </a:rPr>
              <a:t>simple and intuitive </a:t>
            </a:r>
            <a:r>
              <a:rPr lang="en-US" altLang="zh-CN" sz="1200" dirty="0"/>
              <a:t>way to improve the quality of representation learning.</a:t>
            </a:r>
            <a:endParaRPr lang="zh-CN" altLang="en-US" sz="1200" dirty="0"/>
          </a:p>
          <a:p>
            <a:r>
              <a:rPr lang="en-US" altLang="zh-CN" dirty="0"/>
              <a:t>The teacher-student model ensures the efficiency of the model with a slight reduction in performance.</a:t>
            </a:r>
            <a:r>
              <a:rPr lang="en-US" altLang="zh-CN" baseline="0" dirty="0"/>
              <a:t> Which</a:t>
            </a:r>
            <a:r>
              <a:rPr lang="en-US" altLang="zh-CN" dirty="0"/>
              <a:t> allows us to further </a:t>
            </a:r>
            <a:r>
              <a:rPr lang="en-US" altLang="zh-CN" dirty="0">
                <a:solidFill>
                  <a:srgbClr val="00B050"/>
                </a:solidFill>
              </a:rPr>
              <a:t>explore additional modalities</a:t>
            </a:r>
            <a:r>
              <a:rPr lang="en-US" altLang="zh-CN" dirty="0"/>
              <a:t>.</a:t>
            </a:r>
          </a:p>
          <a:p>
            <a:endParaRPr lang="en-US" altLang="zh-CN" dirty="0"/>
          </a:p>
          <a:p>
            <a:r>
              <a:rPr lang="en-US" altLang="zh-CN" dirty="0"/>
              <a:t>As a final conclusion, my work facilitates the exploration of new modalities while improving the cross modality knowledge exchange for the unsupervised skeleton-based action recognition task,</a:t>
            </a:r>
            <a:endParaRPr lang="zh-CN" altLang="en-US" dirty="0"/>
          </a:p>
        </p:txBody>
      </p:sp>
      <p:sp>
        <p:nvSpPr>
          <p:cNvPr id="4" name="灯片编号占位符 3"/>
          <p:cNvSpPr>
            <a:spLocks noGrp="1"/>
          </p:cNvSpPr>
          <p:nvPr>
            <p:ph type="sldNum" sz="quarter" idx="10"/>
          </p:nvPr>
        </p:nvSpPr>
        <p:spPr/>
        <p:txBody>
          <a:bodyPr/>
          <a:lstStyle/>
          <a:p>
            <a:fld id="{E13F729A-0AF0-4995-B32B-9504BC68960C}" type="slidenum">
              <a:rPr lang="de-DE" smtClean="0"/>
              <a:t>28</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references</a:t>
            </a:r>
          </a:p>
        </p:txBody>
      </p:sp>
      <p:sp>
        <p:nvSpPr>
          <p:cNvPr id="4" name="Slide Number Placeholder 3"/>
          <p:cNvSpPr>
            <a:spLocks noGrp="1"/>
          </p:cNvSpPr>
          <p:nvPr>
            <p:ph type="sldNum" sz="quarter" idx="5"/>
          </p:nvPr>
        </p:nvSpPr>
        <p:spPr/>
        <p:txBody>
          <a:bodyPr/>
          <a:lstStyle/>
          <a:p>
            <a:fld id="{E13F729A-0AF0-4995-B32B-9504BC68960C}" type="slidenum">
              <a:rPr lang="de-DE" smtClean="0"/>
              <a:t>29</a:t>
            </a:fld>
            <a:endParaRPr lang="de-DE"/>
          </a:p>
        </p:txBody>
      </p:sp>
    </p:spTree>
    <p:extLst>
      <p:ext uri="{BB962C8B-B14F-4D97-AF65-F5344CB8AC3E}">
        <p14:creationId xmlns:p14="http://schemas.microsoft.com/office/powerpoint/2010/main" val="250030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de-DE" altLang="zh-CN" dirty="0">
                <a:latin typeface="Calibri" panose="020F0502020204030204" charset="0"/>
              </a:rPr>
              <a:t>Human action recognition, a key area in computer vision, can be categorized into video-based and skeleton-based approaches, each utilizing different data modalities to analyze and interpret human movements for a variety of </a:t>
            </a:r>
            <a:r>
              <a:rPr lang="de-DE" altLang="zh-CN" dirty="0" err="1">
                <a:latin typeface="Calibri" panose="020F0502020204030204" charset="0"/>
              </a:rPr>
              <a:t>applications</a:t>
            </a:r>
            <a:r>
              <a:rPr lang="de-DE" altLang="zh-CN" dirty="0">
                <a:latin typeface="Calibri" panose="020F0502020204030204" charset="0"/>
              </a:rPr>
              <a:t>. </a:t>
            </a:r>
          </a:p>
          <a:p>
            <a:endParaRPr lang="de-DE" altLang="zh-CN" b="0" i="0" dirty="0">
              <a:solidFill>
                <a:srgbClr val="0D0D0D"/>
              </a:solidFill>
              <a:effectLst/>
              <a:latin typeface="Calibri" panose="020F0502020204030204" charset="0"/>
            </a:endParaRPr>
          </a:p>
          <a:p>
            <a:r>
              <a:rPr lang="en-GB" altLang="zh-CN" b="0" i="0" dirty="0">
                <a:solidFill>
                  <a:srgbClr val="0D0D0D"/>
                </a:solidFill>
                <a:effectLst/>
                <a:latin typeface="Söhne"/>
              </a:rPr>
              <a:t>Skeleton-based action recognition is achieved by extracting and </a:t>
            </a:r>
            <a:r>
              <a:rPr lang="en-GB" altLang="zh-CN" b="0" i="0" dirty="0" err="1">
                <a:solidFill>
                  <a:srgbClr val="0D0D0D"/>
                </a:solidFill>
                <a:effectLst/>
                <a:latin typeface="Söhne"/>
              </a:rPr>
              <a:t>analyzing</a:t>
            </a:r>
            <a:r>
              <a:rPr lang="en-GB" altLang="zh-CN" b="0" i="0" dirty="0">
                <a:solidFill>
                  <a:srgbClr val="0D0D0D"/>
                </a:solidFill>
                <a:effectLst/>
                <a:latin typeface="Söhne"/>
              </a:rPr>
              <a:t> the three-dimensional positions of key body joints over time, utilizing deep learning methods, such as GCN methods, to identify patterns and dynamics that correspond to specific human actions.</a:t>
            </a:r>
            <a:endParaRPr lang="de-DE" altLang="zh-CN" dirty="0">
              <a:latin typeface="Calibri" panose="020F0502020204030204" charset="0"/>
            </a:endParaRPr>
          </a:p>
        </p:txBody>
      </p:sp>
      <p:sp>
        <p:nvSpPr>
          <p:cNvPr id="4" name="灯片编号占位符 3"/>
          <p:cNvSpPr>
            <a:spLocks noGrp="1"/>
          </p:cNvSpPr>
          <p:nvPr>
            <p:ph type="sldNum" sz="quarter" idx="10"/>
          </p:nvPr>
        </p:nvSpPr>
        <p:spPr/>
        <p:txBody>
          <a:bodyPr/>
          <a:lstStyle/>
          <a:p>
            <a:fld id="{E13F729A-0AF0-4995-B32B-9504BC68960C}" type="slidenum">
              <a:rPr lang="de-DE" smtClean="0"/>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your listening!</a:t>
            </a:r>
          </a:p>
        </p:txBody>
      </p:sp>
      <p:sp>
        <p:nvSpPr>
          <p:cNvPr id="4" name="Slide Number Placeholder 3"/>
          <p:cNvSpPr>
            <a:spLocks noGrp="1"/>
          </p:cNvSpPr>
          <p:nvPr>
            <p:ph type="sldNum" sz="quarter" idx="5"/>
          </p:nvPr>
        </p:nvSpPr>
        <p:spPr/>
        <p:txBody>
          <a:bodyPr/>
          <a:lstStyle/>
          <a:p>
            <a:fld id="{E13F729A-0AF0-4995-B32B-9504BC68960C}" type="slidenum">
              <a:rPr lang="de-DE" smtClean="0"/>
              <a:t>30</a:t>
            </a:fld>
            <a:endParaRPr lang="de-DE"/>
          </a:p>
        </p:txBody>
      </p:sp>
    </p:spTree>
    <p:extLst>
      <p:ext uri="{BB962C8B-B14F-4D97-AF65-F5344CB8AC3E}">
        <p14:creationId xmlns:p14="http://schemas.microsoft.com/office/powerpoint/2010/main" val="268755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3765" rtl="0" eaLnBrk="1" fontAlgn="auto" latinLnBrk="0" hangingPunct="1">
              <a:lnSpc>
                <a:spcPct val="100000"/>
              </a:lnSpc>
              <a:spcBef>
                <a:spcPts val="0"/>
              </a:spcBef>
              <a:spcAft>
                <a:spcPts val="0"/>
              </a:spcAft>
              <a:buClrTx/>
              <a:buSzTx/>
              <a:buFontTx/>
              <a:buNone/>
              <a:defRPr/>
            </a:pPr>
            <a:br>
              <a:rPr lang="en-GB" altLang="zh-CN" dirty="0"/>
            </a:br>
            <a:r>
              <a:rPr lang="en-GB" altLang="zh-CN" b="0" i="0" dirty="0">
                <a:solidFill>
                  <a:srgbClr val="0D0D0D"/>
                </a:solidFill>
                <a:effectLst/>
                <a:latin typeface="Söhne"/>
              </a:rPr>
              <a:t>Skeleton data offers several advantages, including compact representation, robustness to variations in appearance and lighting, low computational requirements, and the ability to capture essential dynamics of human motion, making it highly effective for </a:t>
            </a:r>
            <a:r>
              <a:rPr lang="en-GB" altLang="zh-CN" b="0" i="0" dirty="0" err="1">
                <a:solidFill>
                  <a:srgbClr val="0D0D0D"/>
                </a:solidFill>
                <a:effectLst/>
                <a:latin typeface="Söhne"/>
              </a:rPr>
              <a:t>analyzing</a:t>
            </a:r>
            <a:r>
              <a:rPr lang="en-GB" altLang="zh-CN" b="0" i="0" dirty="0">
                <a:solidFill>
                  <a:srgbClr val="0D0D0D"/>
                </a:solidFill>
                <a:effectLst/>
                <a:latin typeface="Söhne"/>
              </a:rPr>
              <a:t> and understanding complex human actions.</a:t>
            </a:r>
            <a:endParaRPr lang="de-DE" dirty="0">
              <a:latin typeface="Calibri" panose="020F0502020204030204" charset="0"/>
            </a:endParaRPr>
          </a:p>
        </p:txBody>
      </p:sp>
      <p:sp>
        <p:nvSpPr>
          <p:cNvPr id="4" name="灯片编号占位符 3"/>
          <p:cNvSpPr>
            <a:spLocks noGrp="1"/>
          </p:cNvSpPr>
          <p:nvPr>
            <p:ph type="sldNum" sz="quarter" idx="10"/>
          </p:nvPr>
        </p:nvSpPr>
        <p:spPr/>
        <p:txBody>
          <a:bodyPr/>
          <a:lstStyle/>
          <a:p>
            <a:fld id="{E13F729A-0AF0-4995-B32B-9504BC68960C}" type="slidenum">
              <a:rPr lang="de-DE" smtClean="0"/>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de-DE" altLang="zh-CN" dirty="0">
                <a:latin typeface="Calibri" panose="020F0502020204030204" charset="0"/>
              </a:rPr>
              <a:t>Our work focuses on the unsupervised </a:t>
            </a:r>
            <a:r>
              <a:rPr lang="de-DE" altLang="zh-CN" dirty="0" err="1">
                <a:latin typeface="Calibri" panose="020F0502020204030204" charset="0"/>
              </a:rPr>
              <a:t>skeleton</a:t>
            </a:r>
            <a:r>
              <a:rPr lang="de-DE" altLang="zh-CN" dirty="0">
                <a:latin typeface="Calibri" panose="020F0502020204030204" charset="0"/>
              </a:rPr>
              <a:t> </a:t>
            </a:r>
            <a:r>
              <a:rPr lang="de-DE" altLang="zh-CN" dirty="0" err="1">
                <a:latin typeface="Calibri" panose="020F0502020204030204" charset="0"/>
              </a:rPr>
              <a:t>based</a:t>
            </a:r>
            <a:r>
              <a:rPr lang="de-DE" altLang="zh-CN" dirty="0">
                <a:latin typeface="Calibri" panose="020F0502020204030204" charset="0"/>
              </a:rPr>
              <a:t> human action recognition task. </a:t>
            </a:r>
          </a:p>
          <a:p>
            <a:endParaRPr lang="de-DE" altLang="zh-CN" dirty="0">
              <a:latin typeface="Calibri" panose="020F0502020204030204" charset="0"/>
            </a:endParaRPr>
          </a:p>
          <a:p>
            <a:r>
              <a:rPr lang="de-DE" altLang="zh-CN" dirty="0">
                <a:latin typeface="Calibri" panose="020F0502020204030204" charset="0"/>
              </a:rPr>
              <a:t>Unsupervised skeleton-based human action recognition is important because it allows for the learning of complex human actions without the need for labeled data, making it important for applications where annotated examples are scarce or expensive to obtain, thus broadening the scope and scalability of action recognition technologies. </a:t>
            </a:r>
          </a:p>
          <a:p>
            <a:endParaRPr lang="de-DE" altLang="zh-CN" dirty="0">
              <a:latin typeface="Calibri" panose="020F0502020204030204" charset="0"/>
            </a:endParaRPr>
          </a:p>
          <a:p>
            <a:r>
              <a:rPr lang="de-DE" altLang="zh-CN" dirty="0">
                <a:latin typeface="Calibri" panose="020F0502020204030204" charset="0"/>
              </a:rPr>
              <a:t>On the bottom of this slide, there is a sample which uses contrastive learning to achieve this aim.</a:t>
            </a:r>
          </a:p>
        </p:txBody>
      </p:sp>
      <p:sp>
        <p:nvSpPr>
          <p:cNvPr id="4" name="灯片编号占位符 3"/>
          <p:cNvSpPr>
            <a:spLocks noGrp="1"/>
          </p:cNvSpPr>
          <p:nvPr>
            <p:ph type="sldNum" sz="quarter" idx="10"/>
          </p:nvPr>
        </p:nvSpPr>
        <p:spPr/>
        <p:txBody>
          <a:bodyPr/>
          <a:lstStyle/>
          <a:p>
            <a:fld id="{E13F729A-0AF0-4995-B32B-9504BC68960C}" type="slidenum">
              <a:rPr lang="de-DE" smtClean="0"/>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I introduce a classic and pioneering method for contrastive learning using skeleton data: 3D Human Action Representation Learning via Cross-View Consistency Pursuit.</a:t>
            </a:r>
          </a:p>
          <a:p>
            <a:pPr marL="0" marR="0" lvl="0" indent="0" algn="l" defTabSz="913765" rtl="0" eaLnBrk="1" fontAlgn="auto" latinLnBrk="0" hangingPunct="1">
              <a:lnSpc>
                <a:spcPct val="100000"/>
              </a:lnSpc>
              <a:spcBef>
                <a:spcPts val="0"/>
              </a:spcBef>
              <a:spcAft>
                <a:spcPts val="0"/>
              </a:spcAft>
              <a:buClrTx/>
              <a:buSzTx/>
              <a:buFontTx/>
              <a:buNone/>
              <a:defRPr/>
            </a:pPr>
            <a:r>
              <a:rPr lang="en-US" altLang="zh-CN" dirty="0"/>
              <a:t>The authors proposed </a:t>
            </a:r>
            <a:r>
              <a:rPr lang="de-DE" altLang="zh-CN" dirty="0">
                <a:solidFill>
                  <a:srgbClr val="00B050"/>
                </a:solidFill>
              </a:rPr>
              <a:t>c</a:t>
            </a:r>
            <a:r>
              <a:rPr lang="zh-CN" altLang="en-US" dirty="0">
                <a:solidFill>
                  <a:srgbClr val="00B050"/>
                </a:solidFill>
              </a:rPr>
              <a:t>ross</a:t>
            </a:r>
            <a:r>
              <a:rPr lang="zh-CN" altLang="en-US" dirty="0"/>
              <a:t>-view </a:t>
            </a:r>
            <a:r>
              <a:rPr lang="de-DE" altLang="zh-CN" dirty="0">
                <a:solidFill>
                  <a:srgbClr val="00B050"/>
                </a:solidFill>
              </a:rPr>
              <a:t>c</a:t>
            </a:r>
            <a:r>
              <a:rPr lang="zh-CN" altLang="en-US" dirty="0"/>
              <a:t>ontrastive </a:t>
            </a:r>
            <a:r>
              <a:rPr lang="de-DE" altLang="zh-CN" dirty="0">
                <a:solidFill>
                  <a:srgbClr val="00B050"/>
                </a:solidFill>
              </a:rPr>
              <a:t>l</a:t>
            </a:r>
            <a:r>
              <a:rPr lang="zh-CN" altLang="en-US" dirty="0"/>
              <a:t>earning framework for unsupervised 3D skeleton-based action </a:t>
            </a:r>
            <a:r>
              <a:rPr lang="de-DE" altLang="zh-CN" dirty="0">
                <a:solidFill>
                  <a:srgbClr val="00B050"/>
                </a:solidFill>
              </a:rPr>
              <a:t>r</a:t>
            </a:r>
            <a:r>
              <a:rPr lang="zh-CN" altLang="en-US" dirty="0"/>
              <a:t>epresentation </a:t>
            </a:r>
            <a:r>
              <a:rPr lang="de-DE" altLang="zh-CN" dirty="0" err="1"/>
              <a:t>learning</a:t>
            </a:r>
            <a:r>
              <a:rPr lang="en-US" altLang="zh-CN" dirty="0"/>
              <a:t>, abbreviated</a:t>
            </a:r>
            <a:r>
              <a:rPr lang="en-US" altLang="zh-CN" baseline="0" dirty="0"/>
              <a:t> </a:t>
            </a:r>
            <a:r>
              <a:rPr lang="en-US" altLang="zh-CN" dirty="0"/>
              <a:t>as </a:t>
            </a:r>
            <a:r>
              <a:rPr lang="en-US" altLang="zh-CN" dirty="0" err="1"/>
              <a:t>CrosSCLR</a:t>
            </a:r>
            <a:r>
              <a:rPr lang="en-US" altLang="zh-CN" dirty="0"/>
              <a:t>.</a:t>
            </a:r>
          </a:p>
          <a:p>
            <a:pPr marL="0" marR="0" lvl="0" indent="0" algn="l" defTabSz="913765"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3765" rtl="0" eaLnBrk="1" fontAlgn="auto" latinLnBrk="0" hangingPunct="1">
              <a:lnSpc>
                <a:spcPct val="100000"/>
              </a:lnSpc>
              <a:spcBef>
                <a:spcPts val="0"/>
              </a:spcBef>
              <a:spcAft>
                <a:spcPts val="0"/>
              </a:spcAft>
              <a:buClrTx/>
              <a:buSzTx/>
              <a:buFontTx/>
              <a:buNone/>
              <a:defRPr/>
            </a:pPr>
            <a:r>
              <a:rPr lang="en-US" altLang="zh-CN" dirty="0"/>
              <a:t>The</a:t>
            </a:r>
            <a:r>
              <a:rPr lang="en-US" altLang="zh-CN" baseline="0" dirty="0"/>
              <a:t> pre-training is divided into two steps:  </a:t>
            </a:r>
            <a:r>
              <a:rPr lang="en-US" altLang="zh-CN" dirty="0">
                <a:solidFill>
                  <a:srgbClr val="00B050"/>
                </a:solidFill>
              </a:rPr>
              <a:t>single-view contrastive learning and cross-view consistent knowledge mining. </a:t>
            </a:r>
            <a:endParaRPr lang="en-US" altLang="zh-CN" dirty="0"/>
          </a:p>
        </p:txBody>
      </p:sp>
      <p:sp>
        <p:nvSpPr>
          <p:cNvPr id="4" name="灯片编号占位符 3"/>
          <p:cNvSpPr>
            <a:spLocks noGrp="1"/>
          </p:cNvSpPr>
          <p:nvPr>
            <p:ph type="sldNum" sz="quarter" idx="10"/>
          </p:nvPr>
        </p:nvSpPr>
        <p:spPr/>
        <p:txBody>
          <a:bodyPr/>
          <a:lstStyle/>
          <a:p>
            <a:fld id="{E13F729A-0AF0-4995-B32B-9504BC68960C}" type="slidenum">
              <a:rPr lang="de-DE" smtClean="0"/>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de-DE" altLang="zh-CN" dirty="0"/>
              <a:t>The </a:t>
            </a:r>
            <a:r>
              <a:rPr lang="de-DE" altLang="zh-CN" dirty="0" err="1"/>
              <a:t>basis</a:t>
            </a:r>
            <a:r>
              <a:rPr lang="de-DE" altLang="zh-CN" dirty="0"/>
              <a:t> </a:t>
            </a:r>
            <a:r>
              <a:rPr lang="de-DE" altLang="zh-CN" dirty="0" err="1"/>
              <a:t>of</a:t>
            </a:r>
            <a:r>
              <a:rPr lang="de-DE" altLang="zh-CN" dirty="0"/>
              <a:t> </a:t>
            </a:r>
            <a:r>
              <a:rPr lang="de-DE" altLang="zh-CN" dirty="0" err="1"/>
              <a:t>CrosSCLR</a:t>
            </a:r>
            <a:r>
              <a:rPr lang="de-DE" altLang="zh-CN" dirty="0"/>
              <a:t> </a:t>
            </a:r>
            <a:r>
              <a:rPr lang="de-DE" altLang="zh-CN" dirty="0" err="1"/>
              <a:t>is</a:t>
            </a:r>
            <a:r>
              <a:rPr lang="de-DE" altLang="zh-CN" dirty="0"/>
              <a:t> </a:t>
            </a:r>
            <a:r>
              <a:rPr lang="de-DE" altLang="zh-CN" dirty="0" err="1"/>
              <a:t>SkeletonCLR</a:t>
            </a:r>
            <a:r>
              <a:rPr lang="de-DE" altLang="zh-CN" dirty="0"/>
              <a:t>.</a:t>
            </a:r>
          </a:p>
          <a:p>
            <a:br>
              <a:rPr lang="en-GB" altLang="zh-CN" dirty="0"/>
            </a:br>
            <a:r>
              <a:rPr lang="en-GB" altLang="zh-CN" b="0" i="0" dirty="0" err="1">
                <a:solidFill>
                  <a:srgbClr val="0D0D0D"/>
                </a:solidFill>
                <a:effectLst/>
                <a:latin typeface="Söhne"/>
              </a:rPr>
              <a:t>SkeletonCLR</a:t>
            </a:r>
            <a:r>
              <a:rPr lang="en-GB" altLang="zh-CN" b="0" i="0" dirty="0">
                <a:solidFill>
                  <a:srgbClr val="0D0D0D"/>
                </a:solidFill>
                <a:effectLst/>
                <a:latin typeface="Söhne"/>
              </a:rPr>
              <a:t> is a single-view contrastive learning framework based on </a:t>
            </a:r>
            <a:r>
              <a:rPr lang="en-GB" altLang="zh-CN" b="0" i="0" dirty="0" err="1">
                <a:solidFill>
                  <a:srgbClr val="0D0D0D"/>
                </a:solidFill>
                <a:effectLst/>
                <a:latin typeface="Söhne"/>
              </a:rPr>
              <a:t>MoCo</a:t>
            </a:r>
            <a:r>
              <a:rPr lang="en-GB" altLang="zh-CN" b="0" i="0" dirty="0">
                <a:solidFill>
                  <a:srgbClr val="0D0D0D"/>
                </a:solidFill>
                <a:effectLst/>
                <a:latin typeface="Söhne"/>
              </a:rPr>
              <a:t> v2, utilizing query and key encoders—also known as online and target networks—with a momentum update for the latter. It leverages a large queue for negative samples and employing </a:t>
            </a:r>
            <a:r>
              <a:rPr lang="en-GB" altLang="zh-CN" b="0" i="0" dirty="0" err="1">
                <a:solidFill>
                  <a:srgbClr val="0D0D0D"/>
                </a:solidFill>
                <a:effectLst/>
                <a:latin typeface="Söhne"/>
              </a:rPr>
              <a:t>InfoNCE</a:t>
            </a:r>
            <a:r>
              <a:rPr lang="en-GB" altLang="zh-CN" b="0" i="0" dirty="0">
                <a:solidFill>
                  <a:srgbClr val="0D0D0D"/>
                </a:solidFill>
                <a:effectLst/>
                <a:latin typeface="Söhne"/>
              </a:rPr>
              <a:t> loss with an STGCN backbone.</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13F729A-0AF0-4995-B32B-9504BC68960C}" type="slidenum">
              <a:rPr lang="de-DE" smtClean="0"/>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dirty="0"/>
              <a:t>The most important contribution of </a:t>
            </a:r>
            <a:r>
              <a:rPr lang="en-US" altLang="zh-CN" dirty="0" err="1"/>
              <a:t>CrosSCLR</a:t>
            </a:r>
            <a:r>
              <a:rPr lang="en-US" altLang="zh-CN" dirty="0"/>
              <a:t> is called cross-view consistent knowledge mining, which makes use of three different modalities, joint, motion, and bone, derived from the original skeleton coordinates to achieve the contrastive learning.</a:t>
            </a:r>
          </a:p>
        </p:txBody>
      </p:sp>
      <p:sp>
        <p:nvSpPr>
          <p:cNvPr id="4" name="灯片编号占位符 3"/>
          <p:cNvSpPr>
            <a:spLocks noGrp="1"/>
          </p:cNvSpPr>
          <p:nvPr>
            <p:ph type="sldNum" sz="quarter" idx="10"/>
          </p:nvPr>
        </p:nvSpPr>
        <p:spPr/>
        <p:txBody>
          <a:bodyPr/>
          <a:lstStyle/>
          <a:p>
            <a:fld id="{E13F729A-0AF0-4995-B32B-9504BC68960C}" type="slidenum">
              <a:rPr lang="de-DE" smtClean="0"/>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Specifically, knowledge exchange occurs between every two modalities in this architecture.</a:t>
            </a:r>
          </a:p>
          <a:p>
            <a:endParaRPr lang="en-US" altLang="zh-CN" dirty="0"/>
          </a:p>
          <a:p>
            <a:r>
              <a:rPr lang="en-US" altLang="zh-CN" dirty="0"/>
              <a:t>Here, we take the transfer of knowledge between modality v and modality u as an example. </a:t>
            </a:r>
          </a:p>
          <a:p>
            <a:endParaRPr lang="en-US" altLang="zh-CN" dirty="0"/>
          </a:p>
          <a:p>
            <a:r>
              <a:rPr lang="en-US" altLang="zh-CN" dirty="0"/>
              <a:t>From Memory bank , we will dig out the embedding which is the most similar embedding to the query embedding in one modality. </a:t>
            </a:r>
          </a:p>
          <a:p>
            <a:endParaRPr lang="en-US" altLang="zh-CN" dirty="0"/>
          </a:p>
          <a:p>
            <a:r>
              <a:rPr lang="en-US" altLang="zh-CN" dirty="0"/>
              <a:t>Then we record the corresponding index and use it in another modality to</a:t>
            </a:r>
            <a:r>
              <a:rPr lang="en-US" altLang="zh-CN" baseline="0" dirty="0"/>
              <a:t> get</a:t>
            </a:r>
            <a:r>
              <a:rPr lang="en-US" altLang="zh-CN" dirty="0"/>
              <a:t> additional positive samples for the contrastive learning, where the loss function is based on </a:t>
            </a:r>
            <a:r>
              <a:rPr lang="en-US" altLang="zh-CN" dirty="0" err="1"/>
              <a:t>InfoNCE</a:t>
            </a:r>
            <a:r>
              <a:rPr lang="en-US" altLang="zh-CN" baseline="0" dirty="0"/>
              <a:t> loss.</a:t>
            </a:r>
          </a:p>
        </p:txBody>
      </p:sp>
      <p:sp>
        <p:nvSpPr>
          <p:cNvPr id="4" name="灯片编号占位符 3"/>
          <p:cNvSpPr>
            <a:spLocks noGrp="1"/>
          </p:cNvSpPr>
          <p:nvPr>
            <p:ph type="sldNum" sz="quarter" idx="10"/>
          </p:nvPr>
        </p:nvSpPr>
        <p:spPr/>
        <p:txBody>
          <a:bodyPr/>
          <a:lstStyle/>
          <a:p>
            <a:fld id="{E13F729A-0AF0-4995-B32B-9504BC68960C}" type="slidenum">
              <a:rPr lang="de-DE" smtClean="0"/>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4" name="Bildplatzhalter 4"/>
          <p:cNvSpPr>
            <a:spLocks noGrp="1"/>
          </p:cNvSpPr>
          <p:nvPr>
            <p:ph type="pic" sz="quarter" idx="10" hasCustomPrompt="1"/>
          </p:nvPr>
        </p:nvSpPr>
        <p:spPr>
          <a:xfrm>
            <a:off x="156308" y="3618384"/>
            <a:ext cx="11904459" cy="2707437"/>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slide master</a:t>
            </a:r>
          </a:p>
        </p:txBody>
      </p:sp>
      <p:sp>
        <p:nvSpPr>
          <p:cNvPr id="8" name="Textplatzhalter 18"/>
          <p:cNvSpPr>
            <a:spLocks noGrp="1"/>
          </p:cNvSpPr>
          <p:nvPr>
            <p:ph type="body" sz="quarter" idx="11" hasCustomPrompt="1"/>
          </p:nvPr>
        </p:nvSpPr>
        <p:spPr>
          <a:xfrm>
            <a:off x="487258" y="1927266"/>
            <a:ext cx="11366076" cy="380035"/>
          </a:xfrm>
        </p:spPr>
        <p:txBody>
          <a:bodyPr>
            <a:noAutofit/>
          </a:bodyPr>
          <a:lstStyle>
            <a:lvl1pPr marL="0" indent="0">
              <a:buFont typeface="Arial" panose="020B0604020202020204" pitchFamily="34" charset="0"/>
              <a:buNone/>
              <a:defRPr sz="3400" b="1"/>
            </a:lvl1pPr>
            <a:lvl2pPr marL="473710" indent="0">
              <a:buFont typeface="Arial" panose="020B0604020202020204" pitchFamily="34" charset="0"/>
              <a:buNone/>
              <a:defRPr sz="3465" b="1"/>
            </a:lvl2pPr>
            <a:lvl3pPr marL="956310" indent="0">
              <a:buFont typeface="Arial" panose="020B0604020202020204" pitchFamily="34" charset="0"/>
              <a:buNone/>
              <a:defRPr sz="3465" b="1"/>
            </a:lvl3pPr>
            <a:lvl4pPr marL="1430655" indent="0">
              <a:buFont typeface="Arial" panose="020B0604020202020204" pitchFamily="34" charset="0"/>
              <a:buNone/>
              <a:defRPr sz="3465" b="1"/>
            </a:lvl4pPr>
            <a:lvl5pPr marL="1912620" indent="0">
              <a:buFont typeface="Arial" panose="020B0604020202020204" pitchFamily="34" charset="0"/>
              <a:buNone/>
              <a:defRPr sz="3465" b="1"/>
            </a:lvl5pPr>
          </a:lstStyle>
          <a:p>
            <a:pPr lvl="0"/>
            <a:r>
              <a:rPr lang="de-DE" dirty="0"/>
              <a:t>Click </a:t>
            </a:r>
            <a:r>
              <a:rPr lang="de-DE" dirty="0" err="1"/>
              <a:t>to</a:t>
            </a:r>
            <a:r>
              <a:rPr lang="de-DE" dirty="0"/>
              <a:t> </a:t>
            </a:r>
            <a:r>
              <a:rPr lang="de-DE" dirty="0" err="1"/>
              <a:t>add</a:t>
            </a:r>
            <a:r>
              <a:rPr lang="de-DE" dirty="0"/>
              <a:t> title</a:t>
            </a:r>
          </a:p>
        </p:txBody>
      </p:sp>
      <p:sp>
        <p:nvSpPr>
          <p:cNvPr id="9" name="Textplatzhalter 25"/>
          <p:cNvSpPr>
            <a:spLocks noGrp="1"/>
          </p:cNvSpPr>
          <p:nvPr>
            <p:ph type="body" sz="quarter" idx="13" hasCustomPrompt="1"/>
          </p:nvPr>
        </p:nvSpPr>
        <p:spPr>
          <a:xfrm>
            <a:off x="507567" y="2639093"/>
            <a:ext cx="11354233" cy="679663"/>
          </a:xfrm>
        </p:spPr>
        <p:txBody>
          <a:bodyPr>
            <a:normAutofit/>
          </a:bodyPr>
          <a:lstStyle>
            <a:lvl1pPr marL="0" indent="0">
              <a:buFont typeface="Arial" panose="020B0604020202020204" pitchFamily="34" charset="0"/>
              <a:buNone/>
              <a:defRPr sz="2400" b="1" i="0" baseline="0"/>
            </a:lvl1pPr>
            <a:lvl2pPr marL="473710" indent="0">
              <a:buFont typeface="Arial" panose="020B0604020202020204" pitchFamily="34" charset="0"/>
              <a:buNone/>
              <a:defRPr sz="2400" b="1" i="0"/>
            </a:lvl2pPr>
            <a:lvl3pPr marL="956310" indent="0">
              <a:buFont typeface="Arial" panose="020B0604020202020204" pitchFamily="34" charset="0"/>
              <a:buNone/>
              <a:defRPr sz="2400" b="1" i="0"/>
            </a:lvl3pPr>
            <a:lvl4pPr marL="1430655" indent="0">
              <a:buFont typeface="Arial" panose="020B0604020202020204" pitchFamily="34" charset="0"/>
              <a:buNone/>
              <a:defRPr sz="2400" b="1" i="0"/>
            </a:lvl4pPr>
            <a:lvl5pPr marL="1912620" indent="0">
              <a:buFont typeface="Arial" panose="020B0604020202020204" pitchFamily="34" charset="0"/>
              <a:buNone/>
              <a:defRPr sz="2400" b="1" i="0"/>
            </a:lvl5pPr>
          </a:lstStyle>
          <a:p>
            <a:pPr lvl="0"/>
            <a:r>
              <a:rPr lang="de-DE" dirty="0"/>
              <a:t>Click </a:t>
            </a:r>
            <a:r>
              <a:rPr lang="de-DE" dirty="0" err="1"/>
              <a:t>to</a:t>
            </a:r>
            <a:r>
              <a:rPr lang="de-DE" dirty="0"/>
              <a:t> </a:t>
            </a:r>
            <a:r>
              <a:rPr lang="de-DE" dirty="0" err="1"/>
              <a:t>add</a:t>
            </a:r>
            <a:r>
              <a:rPr lang="de-DE" dirty="0"/>
              <a:t> </a:t>
            </a:r>
            <a:r>
              <a:rPr lang="de-DE" dirty="0" err="1"/>
              <a:t>subline</a:t>
            </a:r>
            <a:br>
              <a:rPr lang="de-DE" dirty="0"/>
            </a:br>
            <a:r>
              <a:rPr lang="de-DE" dirty="0"/>
              <a:t>(</a:t>
            </a:r>
            <a:r>
              <a:rPr lang="en-US" dirty="0"/>
              <a:t>Also possible in two columns</a:t>
            </a:r>
            <a:r>
              <a:rPr lang="de-DE" dirty="0"/>
              <a:t>)</a:t>
            </a:r>
          </a:p>
        </p:txBody>
      </p:sp>
      <p:sp>
        <p:nvSpPr>
          <p:cNvPr id="10" name="Text Box 14"/>
          <p:cNvSpPr txBox="1">
            <a:spLocks noChangeArrowheads="1"/>
          </p:cNvSpPr>
          <p:nvPr userDrawn="1"/>
        </p:nvSpPr>
        <p:spPr bwMode="auto">
          <a:xfrm>
            <a:off x="155467" y="6525687"/>
            <a:ext cx="4808893" cy="169277"/>
          </a:xfrm>
          <a:prstGeom prst="rect">
            <a:avLst/>
          </a:prstGeom>
          <a:noFill/>
          <a:ln w="9525">
            <a:noFill/>
            <a:miter lim="800000"/>
          </a:ln>
          <a:effectLst/>
        </p:spPr>
        <p:txBody>
          <a:bodyPr wrap="square" lIns="0" tIns="0" rIns="0" bIns="0">
            <a:spAutoFit/>
          </a:bodyPr>
          <a:lstStyle/>
          <a:p>
            <a:r>
              <a:rPr lang="en-US" sz="1100" noProof="0" dirty="0"/>
              <a:t>KIT – The Research University in the Helmholtz Association</a:t>
            </a:r>
          </a:p>
        </p:txBody>
      </p:sp>
      <p:sp>
        <p:nvSpPr>
          <p:cNvPr id="11" name="Text Box 14"/>
          <p:cNvSpPr txBox="1">
            <a:spLocks noChangeArrowheads="1"/>
          </p:cNvSpPr>
          <p:nvPr userDrawn="1"/>
        </p:nvSpPr>
        <p:spPr bwMode="auto">
          <a:xfrm>
            <a:off x="9757834" y="6432821"/>
            <a:ext cx="2302933"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de-DE" altLang="de-DE" sz="2135" b="1" dirty="0">
                <a:solidFill>
                  <a:schemeClr val="tx1"/>
                </a:solidFill>
              </a:rPr>
              <a:t>www.kit.edu</a:t>
            </a: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000" y="479852"/>
            <a:ext cx="2162067" cy="10013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6313" y="6329811"/>
            <a:ext cx="1370340" cy="528189"/>
          </a:xfrm>
          <a:prstGeom prst="rect">
            <a:avLst/>
          </a:prstGeom>
        </p:spPr>
        <p:txBody>
          <a:bodyPr/>
          <a:lstStyle/>
          <a:p>
            <a:fld id="{DB422C6A-DD8F-475B-AE4E-216CBFF6EB3F}"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
        <p:nvSpPr>
          <p:cNvPr id="2" name="Rechteck 1"/>
          <p:cNvSpPr/>
          <p:nvPr userDrawn="1"/>
        </p:nvSpPr>
        <p:spPr>
          <a:xfrm>
            <a:off x="0" y="6201408"/>
            <a:ext cx="12192000" cy="243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200"/>
          </a:p>
        </p:txBody>
      </p:sp>
      <p:sp>
        <p:nvSpPr>
          <p:cNvPr id="8" name="Bildplatzhalter 3"/>
          <p:cNvSpPr>
            <a:spLocks noGrp="1"/>
          </p:cNvSpPr>
          <p:nvPr>
            <p:ph type="pic" sz="quarter" idx="14" hasCustomPrompt="1"/>
          </p:nvPr>
        </p:nvSpPr>
        <p:spPr>
          <a:xfrm>
            <a:off x="0" y="1770679"/>
            <a:ext cx="12192000" cy="4558317"/>
          </a:xfrm>
          <a:solidFill>
            <a:srgbClr val="FF99FF"/>
          </a:solidFill>
        </p:spPr>
        <p:txBody>
          <a:bodyPr anchor="t"/>
          <a:lstStyle>
            <a:lvl1pPr marL="0" indent="0" algn="ctr">
              <a:buFont typeface="Arial" panose="020B0604020202020204" pitchFamily="34" charset="0"/>
              <a:buNone/>
              <a:defRPr/>
            </a:lvl1pPr>
          </a:lstStyle>
          <a:p>
            <a:endParaRPr lang="de-DE" dirty="0"/>
          </a:p>
          <a:p>
            <a:r>
              <a:rPr lang="en-US" dirty="0"/>
              <a:t>Please insert a picture in the master slide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Nur Titel">
    <p:spTree>
      <p:nvGrpSpPr>
        <p:cNvPr id="1" name=""/>
        <p:cNvGrpSpPr/>
        <p:nvPr/>
      </p:nvGrpSpPr>
      <p:grpSpPr>
        <a:xfrm>
          <a:off x="0" y="0"/>
          <a:ext cx="0" cy="0"/>
          <a:chOff x="0" y="0"/>
          <a:chExt cx="0" cy="0"/>
        </a:xfrm>
      </p:grpSpPr>
      <p:pic>
        <p:nvPicPr>
          <p:cNvPr id="10" name="Bildplatzhalter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0776" b="18738"/>
          <a:stretch>
            <a:fillRect/>
          </a:stretch>
        </p:blipFill>
        <p:spPr>
          <a:xfrm>
            <a:off x="0" y="1770680"/>
            <a:ext cx="12191999" cy="4558316"/>
          </a:xfrm>
          <a:prstGeom prst="rect">
            <a:avLst/>
          </a:prstGeom>
        </p:spPr>
      </p:pic>
      <p:sp>
        <p:nvSpPr>
          <p:cNvPr id="3" name="Date Placeholder 2"/>
          <p:cNvSpPr>
            <a:spLocks noGrp="1"/>
          </p:cNvSpPr>
          <p:nvPr>
            <p:ph type="dt" sz="half" idx="10"/>
          </p:nvPr>
        </p:nvSpPr>
        <p:spPr>
          <a:xfrm>
            <a:off x="836313" y="6329811"/>
            <a:ext cx="1370340" cy="528189"/>
          </a:xfrm>
          <a:prstGeom prst="rect">
            <a:avLst/>
          </a:prstGeom>
        </p:spPr>
        <p:txBody>
          <a:bodyPr/>
          <a:lstStyle/>
          <a:p>
            <a:fld id="{B35B0F0C-3D14-4023-BDDA-24F88524B600}"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6313" y="6329811"/>
            <a:ext cx="1370340" cy="528189"/>
          </a:xfrm>
          <a:prstGeom prst="rect">
            <a:avLst/>
          </a:prstGeom>
        </p:spPr>
        <p:txBody>
          <a:bodyPr/>
          <a:lstStyle/>
          <a:p>
            <a:fld id="{1800C44F-A1F0-4103-AD32-BE4941E29ECD}"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6313" y="6329811"/>
            <a:ext cx="1370340" cy="528189"/>
          </a:xfrm>
          <a:prstGeom prst="rect">
            <a:avLst/>
          </a:prstGeom>
        </p:spPr>
        <p:txBody>
          <a:bodyPr/>
          <a:lstStyle/>
          <a:p>
            <a:fld id="{B81DFAB6-2B10-4DEC-99EB-576A1A01BF60}" type="datetime4">
              <a:rPr lang="en-US" smtClean="0"/>
              <a:t>March 18, 2024</a:t>
            </a:fld>
            <a:endParaRPr lang="de-DE"/>
          </a:p>
        </p:txBody>
      </p:sp>
      <p:sp>
        <p:nvSpPr>
          <p:cNvPr id="4" name="Slide Number Placeholder 3"/>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48853" y="1583511"/>
            <a:ext cx="6509747" cy="4277541"/>
          </a:xfrm>
        </p:spPr>
        <p:txBody>
          <a:bodyPr/>
          <a:lstStyle>
            <a:lvl1pPr>
              <a:defRPr sz="2600"/>
            </a:lvl1pPr>
            <a:lvl2pPr>
              <a:defRPr sz="2400"/>
            </a:lvl2pPr>
            <a:lvl3pPr>
              <a:defRPr sz="2100"/>
            </a:lvl3pPr>
            <a:lvl4pPr>
              <a:defRPr sz="1800"/>
            </a:lvl4pPr>
            <a:lvl5pPr marL="1435100" indent="0">
              <a:buNone/>
              <a:defRPr sz="1600"/>
            </a:lvl5pPr>
            <a:lvl6pPr>
              <a:defRPr sz="2000"/>
            </a:lvl6pPr>
            <a:lvl7pPr>
              <a:defRPr sz="2000"/>
            </a:lvl7pPr>
            <a:lvl8pPr>
              <a:defRPr sz="2000"/>
            </a:lvl8pPr>
            <a:lvl9pPr>
              <a:defRPr sz="2000"/>
            </a:lvl9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p:txBody>
      </p:sp>
      <p:sp>
        <p:nvSpPr>
          <p:cNvPr id="4" name="Text Placeholder 3"/>
          <p:cNvSpPr>
            <a:spLocks noGrp="1"/>
          </p:cNvSpPr>
          <p:nvPr>
            <p:ph type="body" sz="half" idx="2" hasCustomPrompt="1"/>
          </p:nvPr>
        </p:nvSpPr>
        <p:spPr>
          <a:xfrm>
            <a:off x="533402" y="1583512"/>
            <a:ext cx="4238625" cy="4277541"/>
          </a:xfrm>
        </p:spPr>
        <p:txBody>
          <a:bodyPr>
            <a:normAutofit/>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de-DE" dirty="0"/>
              <a:t>Click to add text</a:t>
            </a:r>
          </a:p>
        </p:txBody>
      </p:sp>
      <p:sp>
        <p:nvSpPr>
          <p:cNvPr id="5" name="Date Placeholder 4"/>
          <p:cNvSpPr>
            <a:spLocks noGrp="1"/>
          </p:cNvSpPr>
          <p:nvPr>
            <p:ph type="dt" sz="half" idx="10"/>
          </p:nvPr>
        </p:nvSpPr>
        <p:spPr>
          <a:xfrm>
            <a:off x="836313" y="6329811"/>
            <a:ext cx="1370340" cy="528189"/>
          </a:xfrm>
          <a:prstGeom prst="rect">
            <a:avLst/>
          </a:prstGeom>
        </p:spPr>
        <p:txBody>
          <a:bodyPr/>
          <a:lstStyle/>
          <a:p>
            <a:fld id="{011CEB0E-EBF5-4385-8A4D-8312C0C8BE92}" type="datetime4">
              <a:rPr lang="en-US" smtClean="0"/>
              <a:t>March 18, 2024</a:t>
            </a:fld>
            <a:endParaRPr lang="de-DE"/>
          </a:p>
        </p:txBody>
      </p:sp>
      <p:sp>
        <p:nvSpPr>
          <p:cNvPr id="7" name="Slide Number Placeholder 6"/>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9"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2458554" y="624691"/>
            <a:ext cx="7295047" cy="41492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5" name="Date Placeholder 4"/>
          <p:cNvSpPr>
            <a:spLocks noGrp="1"/>
          </p:cNvSpPr>
          <p:nvPr>
            <p:ph type="dt" sz="half" idx="10"/>
          </p:nvPr>
        </p:nvSpPr>
        <p:spPr>
          <a:xfrm>
            <a:off x="836313" y="6329811"/>
            <a:ext cx="1370340" cy="528189"/>
          </a:xfrm>
          <a:prstGeom prst="rect">
            <a:avLst/>
          </a:prstGeom>
        </p:spPr>
        <p:txBody>
          <a:bodyPr/>
          <a:lstStyle/>
          <a:p>
            <a:fld id="{B063FB72-1615-4F34-8C93-AA2939B0398D}" type="datetime4">
              <a:rPr lang="en-US" smtClean="0"/>
              <a:t>March 18, 2024</a:t>
            </a:fld>
            <a:endParaRPr lang="de-DE"/>
          </a:p>
        </p:txBody>
      </p:sp>
      <p:sp>
        <p:nvSpPr>
          <p:cNvPr id="7" name="Slide Number Placeholder 6"/>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8" name="Title 1"/>
          <p:cNvSpPr>
            <a:spLocks noGrp="1"/>
          </p:cNvSpPr>
          <p:nvPr>
            <p:ph type="title" hasCustomPrompt="1"/>
          </p:nvPr>
        </p:nvSpPr>
        <p:spPr>
          <a:xfrm>
            <a:off x="2458553" y="4836496"/>
            <a:ext cx="7291569" cy="566777"/>
          </a:xfrm>
          <a:prstGeom prst="rect">
            <a:avLst/>
          </a:prstGeom>
        </p:spPr>
        <p:txBody>
          <a:bodyPr anchor="b">
            <a:normAutofit/>
          </a:bodyPr>
          <a:lstStyle>
            <a:lvl1pPr>
              <a:defRPr sz="2000"/>
            </a:lvl1pPr>
          </a:lstStyle>
          <a:p>
            <a:r>
              <a:rPr lang="en-US" altLang="de-DE" dirty="0"/>
              <a:t>Click to add title</a:t>
            </a:r>
            <a:endParaRPr lang="en-US" dirty="0"/>
          </a:p>
        </p:txBody>
      </p:sp>
      <p:sp>
        <p:nvSpPr>
          <p:cNvPr id="9" name="Text Placeholder 3"/>
          <p:cNvSpPr>
            <a:spLocks noGrp="1"/>
          </p:cNvSpPr>
          <p:nvPr>
            <p:ph type="body" sz="half" idx="2" hasCustomPrompt="1"/>
          </p:nvPr>
        </p:nvSpPr>
        <p:spPr>
          <a:xfrm>
            <a:off x="2462030" y="5463729"/>
            <a:ext cx="7291569" cy="769581"/>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de-DE" dirty="0" err="1"/>
              <a:t>Mastertextformat</a:t>
            </a:r>
            <a:r>
              <a:rPr lang="en-US" altLang="de-DE" dirty="0"/>
              <a:t> </a:t>
            </a:r>
            <a:r>
              <a:rPr lang="en-US" altLang="de-DE" dirty="0" err="1"/>
              <a:t>bearbeiten</a:t>
            </a:r>
            <a:endParaRPr lang="en-US" alt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533400" y="1423972"/>
            <a:ext cx="11125200" cy="4682105"/>
          </a:xfrm>
        </p:spPr>
        <p:txBody>
          <a:bodyPr vert="eaVert"/>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836313" y="6329811"/>
            <a:ext cx="1370340" cy="528189"/>
          </a:xfrm>
          <a:prstGeom prst="rect">
            <a:avLst/>
          </a:prstGeom>
        </p:spPr>
        <p:txBody>
          <a:bodyPr/>
          <a:lstStyle/>
          <a:p>
            <a:fld id="{945EA273-3522-4AEC-926E-D5FBDA2CF7F9}" type="datetime4">
              <a:rPr lang="en-US" smtClean="0"/>
              <a:t>March 18, 2024</a:t>
            </a:fld>
            <a:endParaRPr lang="de-DE"/>
          </a:p>
        </p:txBody>
      </p:sp>
      <p:sp>
        <p:nvSpPr>
          <p:cNvPr id="6" name="Slide Number Placeholder 5"/>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8"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27183" y="365124"/>
            <a:ext cx="2628900" cy="5811838"/>
          </a:xfrm>
          <a:prstGeom prst="rect">
            <a:avLst/>
          </a:prstGeom>
        </p:spPr>
        <p:txBody>
          <a:bodyPr vert="eaVert"/>
          <a:lstStyle>
            <a:lvl1pPr>
              <a:defRPr/>
            </a:lvl1pPr>
          </a:lstStyle>
          <a:p>
            <a:r>
              <a:rPr lang="en-US" altLang="de-DE" dirty="0"/>
              <a:t>Click to add title</a:t>
            </a:r>
            <a:endParaRPr lang="en-US" dirty="0"/>
          </a:p>
        </p:txBody>
      </p:sp>
      <p:sp>
        <p:nvSpPr>
          <p:cNvPr id="3" name="Vertical Text Placeholder 2"/>
          <p:cNvSpPr>
            <a:spLocks noGrp="1"/>
          </p:cNvSpPr>
          <p:nvPr>
            <p:ph type="body" orient="vert" idx="1" hasCustomPrompt="1"/>
          </p:nvPr>
        </p:nvSpPr>
        <p:spPr>
          <a:xfrm>
            <a:off x="535920" y="365124"/>
            <a:ext cx="8300763" cy="5811838"/>
          </a:xfrm>
        </p:spPr>
        <p:txBody>
          <a:bodyPr vert="eaVert"/>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836313" y="6329811"/>
            <a:ext cx="1370340" cy="528189"/>
          </a:xfrm>
          <a:prstGeom prst="rect">
            <a:avLst/>
          </a:prstGeom>
        </p:spPr>
        <p:txBody>
          <a:bodyPr/>
          <a:lstStyle/>
          <a:p>
            <a:fld id="{A97FDF60-F04D-46C2-9A9B-FE3690E613C0}" type="datetime4">
              <a:rPr lang="en-US" smtClean="0"/>
              <a:t>March 18, 2024</a:t>
            </a:fld>
            <a:endParaRPr lang="de-DE"/>
          </a:p>
        </p:txBody>
      </p:sp>
      <p:sp>
        <p:nvSpPr>
          <p:cNvPr id="6" name="Slide Number Placeholder 5"/>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4" name="Bildplatzhalter 4"/>
          <p:cNvSpPr>
            <a:spLocks noGrp="1"/>
          </p:cNvSpPr>
          <p:nvPr>
            <p:ph type="pic" sz="quarter" idx="10" hasCustomPrompt="1"/>
          </p:nvPr>
        </p:nvSpPr>
        <p:spPr>
          <a:xfrm>
            <a:off x="156308" y="3618384"/>
            <a:ext cx="11904459" cy="2707437"/>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slide master</a:t>
            </a:r>
          </a:p>
        </p:txBody>
      </p:sp>
      <p:sp>
        <p:nvSpPr>
          <p:cNvPr id="9" name="Textplatzhalter 25"/>
          <p:cNvSpPr>
            <a:spLocks noGrp="1"/>
          </p:cNvSpPr>
          <p:nvPr>
            <p:ph type="body" sz="quarter" idx="13" hasCustomPrompt="1"/>
          </p:nvPr>
        </p:nvSpPr>
        <p:spPr>
          <a:xfrm>
            <a:off x="507567" y="2639093"/>
            <a:ext cx="11354233" cy="679663"/>
          </a:xfrm>
        </p:spPr>
        <p:txBody>
          <a:bodyPr>
            <a:normAutofit/>
          </a:bodyPr>
          <a:lstStyle>
            <a:lvl1pPr marL="0" indent="0">
              <a:buFont typeface="Arial" panose="020B0604020202020204" pitchFamily="34" charset="0"/>
              <a:buNone/>
              <a:defRPr sz="2400" b="1" i="0" baseline="0"/>
            </a:lvl1pPr>
            <a:lvl2pPr marL="473710" indent="0">
              <a:buFont typeface="Arial" panose="020B0604020202020204" pitchFamily="34" charset="0"/>
              <a:buNone/>
              <a:defRPr sz="2400" b="1" i="0"/>
            </a:lvl2pPr>
            <a:lvl3pPr marL="956310" indent="0">
              <a:buFont typeface="Arial" panose="020B0604020202020204" pitchFamily="34" charset="0"/>
              <a:buNone/>
              <a:defRPr sz="2400" b="1" i="0"/>
            </a:lvl3pPr>
            <a:lvl4pPr marL="1430655" indent="0">
              <a:buFont typeface="Arial" panose="020B0604020202020204" pitchFamily="34" charset="0"/>
              <a:buNone/>
              <a:defRPr sz="2400" b="1" i="0"/>
            </a:lvl4pPr>
            <a:lvl5pPr marL="1912620" indent="0">
              <a:buFont typeface="Arial" panose="020B0604020202020204" pitchFamily="34" charset="0"/>
              <a:buNone/>
              <a:defRPr sz="2400" b="1" i="0"/>
            </a:lvl5pPr>
          </a:lstStyle>
          <a:p>
            <a:pPr lvl="0"/>
            <a:r>
              <a:rPr lang="de-DE" dirty="0"/>
              <a:t>Click </a:t>
            </a:r>
            <a:r>
              <a:rPr lang="de-DE" dirty="0" err="1"/>
              <a:t>to</a:t>
            </a:r>
            <a:r>
              <a:rPr lang="de-DE" dirty="0"/>
              <a:t> </a:t>
            </a:r>
            <a:r>
              <a:rPr lang="de-DE" dirty="0" err="1"/>
              <a:t>add</a:t>
            </a:r>
            <a:r>
              <a:rPr lang="de-DE" dirty="0"/>
              <a:t> </a:t>
            </a:r>
            <a:r>
              <a:rPr lang="de-DE" dirty="0" err="1"/>
              <a:t>subline</a:t>
            </a:r>
            <a:br>
              <a:rPr lang="de-DE" dirty="0"/>
            </a:br>
            <a:r>
              <a:rPr lang="de-DE" dirty="0"/>
              <a:t>(</a:t>
            </a:r>
            <a:r>
              <a:rPr lang="en-US" dirty="0"/>
              <a:t>Also possible in two columns</a:t>
            </a:r>
            <a:r>
              <a:rPr lang="de-DE" dirty="0"/>
              <a:t>)</a:t>
            </a:r>
          </a:p>
        </p:txBody>
      </p:sp>
      <p:sp>
        <p:nvSpPr>
          <p:cNvPr id="10" name="Text Box 14"/>
          <p:cNvSpPr txBox="1">
            <a:spLocks noChangeArrowheads="1"/>
          </p:cNvSpPr>
          <p:nvPr userDrawn="1"/>
        </p:nvSpPr>
        <p:spPr bwMode="auto">
          <a:xfrm>
            <a:off x="155467" y="6525687"/>
            <a:ext cx="4808893" cy="169277"/>
          </a:xfrm>
          <a:prstGeom prst="rect">
            <a:avLst/>
          </a:prstGeom>
          <a:noFill/>
          <a:ln w="9525">
            <a:noFill/>
            <a:miter lim="800000"/>
          </a:ln>
          <a:effectLst/>
        </p:spPr>
        <p:txBody>
          <a:bodyPr wrap="square" lIns="0" tIns="0" rIns="0" bIns="0">
            <a:spAutoFit/>
          </a:bodyPr>
          <a:lstStyle/>
          <a:p>
            <a:r>
              <a:rPr lang="en-US" sz="1100" noProof="0" dirty="0"/>
              <a:t>KIT – The Research University in the Helmholtz Association</a:t>
            </a:r>
          </a:p>
        </p:txBody>
      </p:sp>
      <p:sp>
        <p:nvSpPr>
          <p:cNvPr id="11" name="Text Box 14"/>
          <p:cNvSpPr txBox="1">
            <a:spLocks noChangeArrowheads="1"/>
          </p:cNvSpPr>
          <p:nvPr userDrawn="1"/>
        </p:nvSpPr>
        <p:spPr bwMode="auto">
          <a:xfrm>
            <a:off x="9757834" y="6432821"/>
            <a:ext cx="2302933"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de-DE" altLang="de-DE" sz="2135" b="1" dirty="0">
                <a:solidFill>
                  <a:schemeClr val="tx1"/>
                </a:solidFill>
              </a:rPr>
              <a:t>www.kit.edu</a:t>
            </a: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000" y="479852"/>
            <a:ext cx="2162067" cy="1001397"/>
          </a:xfrm>
          <a:prstGeom prst="rect">
            <a:avLst/>
          </a:prstGeom>
        </p:spPr>
      </p:pic>
      <p:sp>
        <p:nvSpPr>
          <p:cNvPr id="13" name="Textplatzhalter 18"/>
          <p:cNvSpPr>
            <a:spLocks noGrp="1"/>
          </p:cNvSpPr>
          <p:nvPr>
            <p:ph type="body" sz="quarter" idx="11" hasCustomPrompt="1"/>
          </p:nvPr>
        </p:nvSpPr>
        <p:spPr>
          <a:xfrm>
            <a:off x="487258" y="1927266"/>
            <a:ext cx="11366076" cy="380035"/>
          </a:xfrm>
        </p:spPr>
        <p:txBody>
          <a:bodyPr>
            <a:noAutofit/>
          </a:bodyPr>
          <a:lstStyle>
            <a:lvl1pPr marL="0" indent="0">
              <a:buFont typeface="Arial" panose="020B0604020202020204" pitchFamily="34" charset="0"/>
              <a:buNone/>
              <a:defRPr sz="3400" b="1"/>
            </a:lvl1pPr>
            <a:lvl2pPr marL="473710" indent="0">
              <a:buFont typeface="Arial" panose="020B0604020202020204" pitchFamily="34" charset="0"/>
              <a:buNone/>
              <a:defRPr sz="3465" b="1"/>
            </a:lvl2pPr>
            <a:lvl3pPr marL="956310" indent="0">
              <a:buFont typeface="Arial" panose="020B0604020202020204" pitchFamily="34" charset="0"/>
              <a:buNone/>
              <a:defRPr sz="3465" b="1"/>
            </a:lvl3pPr>
            <a:lvl4pPr marL="1430655" indent="0">
              <a:buFont typeface="Arial" panose="020B0604020202020204" pitchFamily="34" charset="0"/>
              <a:buNone/>
              <a:defRPr sz="3465" b="1"/>
            </a:lvl4pPr>
            <a:lvl5pPr marL="1912620" indent="0">
              <a:buFont typeface="Arial" panose="020B0604020202020204" pitchFamily="34" charset="0"/>
              <a:buNone/>
              <a:defRPr sz="3465" b="1"/>
            </a:lvl5pPr>
          </a:lstStyle>
          <a:p>
            <a:pPr lvl="0"/>
            <a:r>
              <a:rPr lang="de-DE" dirty="0"/>
              <a:t>Click </a:t>
            </a:r>
            <a:r>
              <a:rPr lang="de-DE" dirty="0" err="1"/>
              <a:t>to</a:t>
            </a:r>
            <a:r>
              <a:rPr lang="de-DE" dirty="0"/>
              <a:t> </a:t>
            </a:r>
            <a:r>
              <a:rPr lang="de-DE" dirty="0" err="1"/>
              <a:t>add</a:t>
            </a:r>
            <a:r>
              <a:rPr lang="de-DE" dirty="0"/>
              <a:t> title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pic>
        <p:nvPicPr>
          <p:cNvPr id="14" name="Bildplatzhalter 3"/>
          <p:cNvPicPr>
            <a:picLocks noChangeAspect="1"/>
          </p:cNvPicPr>
          <p:nvPr userDrawn="1"/>
        </p:nvPicPr>
        <p:blipFill>
          <a:blip r:embed="rId2" cstate="print">
            <a:extLst>
              <a:ext uri="{28A0092B-C50C-407E-A947-70E740481C1C}">
                <a14:useLocalDpi xmlns:a14="http://schemas.microsoft.com/office/drawing/2010/main" val="0"/>
              </a:ext>
            </a:extLst>
          </a:blip>
          <a:srcRect t="31679" b="31679"/>
          <a:stretch>
            <a:fillRect/>
          </a:stretch>
        </p:blipFill>
        <p:spPr>
          <a:xfrm>
            <a:off x="156308" y="3625451"/>
            <a:ext cx="11904459" cy="2707437"/>
          </a:xfrm>
          <a:prstGeom prst="round2DiagRect">
            <a:avLst>
              <a:gd name="adj1" fmla="val 0"/>
              <a:gd name="adj2" fmla="val 8317"/>
            </a:avLst>
          </a:prstGeom>
        </p:spPr>
      </p:pic>
      <p:sp>
        <p:nvSpPr>
          <p:cNvPr id="9" name="Textplatzhalter 25"/>
          <p:cNvSpPr>
            <a:spLocks noGrp="1"/>
          </p:cNvSpPr>
          <p:nvPr>
            <p:ph type="body" sz="quarter" idx="13" hasCustomPrompt="1"/>
          </p:nvPr>
        </p:nvSpPr>
        <p:spPr>
          <a:xfrm>
            <a:off x="507567" y="2639093"/>
            <a:ext cx="11354233" cy="679663"/>
          </a:xfrm>
        </p:spPr>
        <p:txBody>
          <a:bodyPr>
            <a:normAutofit/>
          </a:bodyPr>
          <a:lstStyle>
            <a:lvl1pPr marL="0" indent="0">
              <a:buFont typeface="Arial" panose="020B0604020202020204" pitchFamily="34" charset="0"/>
              <a:buNone/>
              <a:defRPr sz="2400" b="1" i="0" baseline="0"/>
            </a:lvl1pPr>
            <a:lvl2pPr marL="473710" indent="0">
              <a:buFont typeface="Arial" panose="020B0604020202020204" pitchFamily="34" charset="0"/>
              <a:buNone/>
              <a:defRPr sz="2400" b="1" i="0"/>
            </a:lvl2pPr>
            <a:lvl3pPr marL="956310" indent="0">
              <a:buFont typeface="Arial" panose="020B0604020202020204" pitchFamily="34" charset="0"/>
              <a:buNone/>
              <a:defRPr sz="2400" b="1" i="0"/>
            </a:lvl3pPr>
            <a:lvl4pPr marL="1430655" indent="0">
              <a:buFont typeface="Arial" panose="020B0604020202020204" pitchFamily="34" charset="0"/>
              <a:buNone/>
              <a:defRPr sz="2400" b="1" i="0"/>
            </a:lvl4pPr>
            <a:lvl5pPr marL="1912620" indent="0">
              <a:buFont typeface="Arial" panose="020B0604020202020204" pitchFamily="34" charset="0"/>
              <a:buNone/>
              <a:defRPr sz="2400" b="1" i="0"/>
            </a:lvl5pPr>
          </a:lstStyle>
          <a:p>
            <a:pPr lvl="0"/>
            <a:r>
              <a:rPr lang="de-DE" dirty="0"/>
              <a:t>Click </a:t>
            </a:r>
            <a:r>
              <a:rPr lang="de-DE" dirty="0" err="1"/>
              <a:t>to</a:t>
            </a:r>
            <a:r>
              <a:rPr lang="de-DE" dirty="0"/>
              <a:t> </a:t>
            </a:r>
            <a:r>
              <a:rPr lang="de-DE" dirty="0" err="1"/>
              <a:t>add</a:t>
            </a:r>
            <a:r>
              <a:rPr lang="de-DE" dirty="0"/>
              <a:t> </a:t>
            </a:r>
            <a:r>
              <a:rPr lang="de-DE" dirty="0" err="1"/>
              <a:t>subline</a:t>
            </a:r>
            <a:br>
              <a:rPr lang="de-DE" dirty="0"/>
            </a:br>
            <a:r>
              <a:rPr lang="de-DE" dirty="0"/>
              <a:t>(</a:t>
            </a:r>
            <a:r>
              <a:rPr lang="en-US" dirty="0"/>
              <a:t>Also possible in two columns</a:t>
            </a:r>
            <a:r>
              <a:rPr lang="de-DE" dirty="0"/>
              <a:t>)</a:t>
            </a:r>
          </a:p>
        </p:txBody>
      </p:sp>
      <p:sp>
        <p:nvSpPr>
          <p:cNvPr id="10" name="Text Box 14"/>
          <p:cNvSpPr txBox="1">
            <a:spLocks noChangeArrowheads="1"/>
          </p:cNvSpPr>
          <p:nvPr userDrawn="1"/>
        </p:nvSpPr>
        <p:spPr bwMode="auto">
          <a:xfrm>
            <a:off x="155467" y="6525687"/>
            <a:ext cx="4808893" cy="169277"/>
          </a:xfrm>
          <a:prstGeom prst="rect">
            <a:avLst/>
          </a:prstGeom>
          <a:noFill/>
          <a:ln w="9525">
            <a:noFill/>
            <a:miter lim="800000"/>
          </a:ln>
          <a:effectLst/>
        </p:spPr>
        <p:txBody>
          <a:bodyPr wrap="square" lIns="0" tIns="0" rIns="0" bIns="0">
            <a:spAutoFit/>
          </a:bodyPr>
          <a:lstStyle/>
          <a:p>
            <a:r>
              <a:rPr lang="en-US" sz="1100" noProof="0" dirty="0"/>
              <a:t>KIT – The Research University in the Helmholtz Association</a:t>
            </a:r>
          </a:p>
        </p:txBody>
      </p:sp>
      <p:sp>
        <p:nvSpPr>
          <p:cNvPr id="11" name="Text Box 14"/>
          <p:cNvSpPr txBox="1">
            <a:spLocks noChangeArrowheads="1"/>
          </p:cNvSpPr>
          <p:nvPr userDrawn="1"/>
        </p:nvSpPr>
        <p:spPr bwMode="auto">
          <a:xfrm>
            <a:off x="9757834" y="6432821"/>
            <a:ext cx="2302933"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de-DE" altLang="de-DE" sz="2135" b="1" dirty="0">
                <a:solidFill>
                  <a:schemeClr val="tx1"/>
                </a:solidFill>
              </a:rPr>
              <a:t>www.kit.edu</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000" y="479852"/>
            <a:ext cx="2162067" cy="1001397"/>
          </a:xfrm>
          <a:prstGeom prst="rect">
            <a:avLst/>
          </a:prstGeom>
        </p:spPr>
      </p:pic>
      <p:sp>
        <p:nvSpPr>
          <p:cNvPr id="13" name="Textplatzhalter 18"/>
          <p:cNvSpPr>
            <a:spLocks noGrp="1"/>
          </p:cNvSpPr>
          <p:nvPr>
            <p:ph type="body" sz="quarter" idx="11" hasCustomPrompt="1"/>
          </p:nvPr>
        </p:nvSpPr>
        <p:spPr>
          <a:xfrm>
            <a:off x="487258" y="1927266"/>
            <a:ext cx="11366076" cy="380035"/>
          </a:xfrm>
        </p:spPr>
        <p:txBody>
          <a:bodyPr>
            <a:noAutofit/>
          </a:bodyPr>
          <a:lstStyle>
            <a:lvl1pPr marL="0" indent="0">
              <a:buFont typeface="Arial" panose="020B0604020202020204" pitchFamily="34" charset="0"/>
              <a:buNone/>
              <a:defRPr sz="3400" b="1"/>
            </a:lvl1pPr>
            <a:lvl2pPr marL="473710" indent="0">
              <a:buFont typeface="Arial" panose="020B0604020202020204" pitchFamily="34" charset="0"/>
              <a:buNone/>
              <a:defRPr sz="3465" b="1"/>
            </a:lvl2pPr>
            <a:lvl3pPr marL="956310" indent="0">
              <a:buFont typeface="Arial" panose="020B0604020202020204" pitchFamily="34" charset="0"/>
              <a:buNone/>
              <a:defRPr sz="3465" b="1"/>
            </a:lvl3pPr>
            <a:lvl4pPr marL="1430655" indent="0">
              <a:buFont typeface="Arial" panose="020B0604020202020204" pitchFamily="34" charset="0"/>
              <a:buNone/>
              <a:defRPr sz="3465" b="1"/>
            </a:lvl4pPr>
            <a:lvl5pPr marL="1912620" indent="0">
              <a:buFont typeface="Arial" panose="020B0604020202020204" pitchFamily="34" charset="0"/>
              <a:buNone/>
              <a:defRPr sz="3465" b="1"/>
            </a:lvl5pPr>
          </a:lstStyle>
          <a:p>
            <a:pPr lvl="0"/>
            <a:r>
              <a:rPr lang="de-DE" dirty="0"/>
              <a:t>Click </a:t>
            </a:r>
            <a:r>
              <a:rPr lang="de-DE" dirty="0" err="1"/>
              <a:t>to</a:t>
            </a:r>
            <a:r>
              <a:rPr lang="de-DE" dirty="0"/>
              <a:t> </a:t>
            </a:r>
            <a:r>
              <a:rPr lang="de-DE" dirty="0" err="1"/>
              <a:t>add</a:t>
            </a:r>
            <a:r>
              <a:rPr lang="de-DE" dirty="0"/>
              <a:t>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pic>
        <p:nvPicPr>
          <p:cNvPr id="26" name="Bildplatzhalter 3"/>
          <p:cNvPicPr>
            <a:picLocks noChangeAspect="1"/>
          </p:cNvPicPr>
          <p:nvPr userDrawn="1"/>
        </p:nvPicPr>
        <p:blipFill>
          <a:blip r:embed="rId2" cstate="print">
            <a:extLst>
              <a:ext uri="{28A0092B-C50C-407E-A947-70E740481C1C}">
                <a14:useLocalDpi xmlns:a14="http://schemas.microsoft.com/office/drawing/2010/main" val="0"/>
              </a:ext>
            </a:extLst>
          </a:blip>
          <a:srcRect t="31679" b="31679"/>
          <a:stretch>
            <a:fillRect/>
          </a:stretch>
        </p:blipFill>
        <p:spPr>
          <a:xfrm>
            <a:off x="156308" y="3625451"/>
            <a:ext cx="11904459" cy="2707437"/>
          </a:xfrm>
          <a:prstGeom prst="round2DiagRect">
            <a:avLst>
              <a:gd name="adj1" fmla="val 0"/>
              <a:gd name="adj2" fmla="val 8317"/>
            </a:avLst>
          </a:prstGeom>
        </p:spPr>
      </p:pic>
      <p:sp>
        <p:nvSpPr>
          <p:cNvPr id="9" name="Textplatzhalter 25"/>
          <p:cNvSpPr>
            <a:spLocks noGrp="1"/>
          </p:cNvSpPr>
          <p:nvPr>
            <p:ph type="body" sz="quarter" idx="13" hasCustomPrompt="1"/>
          </p:nvPr>
        </p:nvSpPr>
        <p:spPr>
          <a:xfrm>
            <a:off x="507567" y="2639093"/>
            <a:ext cx="11354233" cy="679663"/>
          </a:xfrm>
        </p:spPr>
        <p:txBody>
          <a:bodyPr>
            <a:normAutofit/>
          </a:bodyPr>
          <a:lstStyle>
            <a:lvl1pPr marL="0" indent="0">
              <a:buFont typeface="Arial" panose="020B0604020202020204" pitchFamily="34" charset="0"/>
              <a:buNone/>
              <a:defRPr sz="2400" b="1" i="0" baseline="0"/>
            </a:lvl1pPr>
            <a:lvl2pPr marL="473710" indent="0">
              <a:buFont typeface="Arial" panose="020B0604020202020204" pitchFamily="34" charset="0"/>
              <a:buNone/>
              <a:defRPr sz="2400" b="1" i="0"/>
            </a:lvl2pPr>
            <a:lvl3pPr marL="956310" indent="0">
              <a:buFont typeface="Arial" panose="020B0604020202020204" pitchFamily="34" charset="0"/>
              <a:buNone/>
              <a:defRPr sz="2400" b="1" i="0"/>
            </a:lvl3pPr>
            <a:lvl4pPr marL="1430655" indent="0">
              <a:buFont typeface="Arial" panose="020B0604020202020204" pitchFamily="34" charset="0"/>
              <a:buNone/>
              <a:defRPr sz="2400" b="1" i="0"/>
            </a:lvl4pPr>
            <a:lvl5pPr marL="1912620" indent="0">
              <a:buFont typeface="Arial" panose="020B0604020202020204" pitchFamily="34" charset="0"/>
              <a:buNone/>
              <a:defRPr sz="2400" b="1" i="0"/>
            </a:lvl5pPr>
          </a:lstStyle>
          <a:p>
            <a:pPr lvl="0"/>
            <a:r>
              <a:rPr lang="de-DE" dirty="0"/>
              <a:t>Click </a:t>
            </a:r>
            <a:r>
              <a:rPr lang="de-DE" dirty="0" err="1"/>
              <a:t>to</a:t>
            </a:r>
            <a:r>
              <a:rPr lang="de-DE" dirty="0"/>
              <a:t> </a:t>
            </a:r>
            <a:r>
              <a:rPr lang="de-DE" dirty="0" err="1"/>
              <a:t>add</a:t>
            </a:r>
            <a:r>
              <a:rPr lang="de-DE" dirty="0"/>
              <a:t> </a:t>
            </a:r>
            <a:r>
              <a:rPr lang="de-DE" dirty="0" err="1"/>
              <a:t>subline</a:t>
            </a:r>
            <a:br>
              <a:rPr lang="de-DE" dirty="0"/>
            </a:br>
            <a:r>
              <a:rPr lang="de-DE" dirty="0"/>
              <a:t>(</a:t>
            </a:r>
            <a:r>
              <a:rPr lang="en-US" dirty="0"/>
              <a:t>Also possible in two columns</a:t>
            </a:r>
            <a:r>
              <a:rPr lang="de-DE" dirty="0"/>
              <a:t>)</a:t>
            </a:r>
          </a:p>
        </p:txBody>
      </p:sp>
      <p:sp>
        <p:nvSpPr>
          <p:cNvPr id="10" name="Text Box 14"/>
          <p:cNvSpPr txBox="1">
            <a:spLocks noChangeArrowheads="1"/>
          </p:cNvSpPr>
          <p:nvPr userDrawn="1"/>
        </p:nvSpPr>
        <p:spPr bwMode="auto">
          <a:xfrm>
            <a:off x="155467" y="6525687"/>
            <a:ext cx="4808893" cy="169277"/>
          </a:xfrm>
          <a:prstGeom prst="rect">
            <a:avLst/>
          </a:prstGeom>
          <a:noFill/>
          <a:ln w="9525">
            <a:noFill/>
            <a:miter lim="800000"/>
          </a:ln>
          <a:effectLst/>
        </p:spPr>
        <p:txBody>
          <a:bodyPr wrap="square" lIns="0" tIns="0" rIns="0" bIns="0">
            <a:spAutoFit/>
          </a:bodyPr>
          <a:lstStyle/>
          <a:p>
            <a:r>
              <a:rPr lang="en-US" sz="1100" noProof="0" dirty="0"/>
              <a:t>KIT – The Research University in the Helmholtz Association</a:t>
            </a:r>
          </a:p>
        </p:txBody>
      </p:sp>
      <p:sp>
        <p:nvSpPr>
          <p:cNvPr id="11" name="Text Box 14"/>
          <p:cNvSpPr txBox="1">
            <a:spLocks noChangeArrowheads="1"/>
          </p:cNvSpPr>
          <p:nvPr userDrawn="1"/>
        </p:nvSpPr>
        <p:spPr bwMode="auto">
          <a:xfrm>
            <a:off x="9757834" y="6432821"/>
            <a:ext cx="2302933"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de-DE" altLang="de-DE" sz="2135" b="1" dirty="0">
                <a:solidFill>
                  <a:schemeClr val="tx1"/>
                </a:solidFill>
              </a:rPr>
              <a:t>www.kit.edu</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000" y="479852"/>
            <a:ext cx="2162067" cy="1001397"/>
          </a:xfrm>
          <a:prstGeom prst="rect">
            <a:avLst/>
          </a:prstGeom>
        </p:spPr>
      </p:pic>
      <p:sp>
        <p:nvSpPr>
          <p:cNvPr id="13" name="Textplatzhalter 18"/>
          <p:cNvSpPr>
            <a:spLocks noGrp="1"/>
          </p:cNvSpPr>
          <p:nvPr>
            <p:ph type="body" sz="quarter" idx="11" hasCustomPrompt="1"/>
          </p:nvPr>
        </p:nvSpPr>
        <p:spPr>
          <a:xfrm>
            <a:off x="487258" y="1927266"/>
            <a:ext cx="11366076" cy="380035"/>
          </a:xfrm>
        </p:spPr>
        <p:txBody>
          <a:bodyPr>
            <a:noAutofit/>
          </a:bodyPr>
          <a:lstStyle>
            <a:lvl1pPr marL="0" indent="0">
              <a:buFont typeface="Arial" panose="020B0604020202020204" pitchFamily="34" charset="0"/>
              <a:buNone/>
              <a:defRPr sz="3400" b="1"/>
            </a:lvl1pPr>
            <a:lvl2pPr marL="473710" indent="0">
              <a:buFont typeface="Arial" panose="020B0604020202020204" pitchFamily="34" charset="0"/>
              <a:buNone/>
              <a:defRPr sz="3465" b="1"/>
            </a:lvl2pPr>
            <a:lvl3pPr marL="956310" indent="0">
              <a:buFont typeface="Arial" panose="020B0604020202020204" pitchFamily="34" charset="0"/>
              <a:buNone/>
              <a:defRPr sz="3465" b="1"/>
            </a:lvl3pPr>
            <a:lvl4pPr marL="1430655" indent="0">
              <a:buFont typeface="Arial" panose="020B0604020202020204" pitchFamily="34" charset="0"/>
              <a:buNone/>
              <a:defRPr sz="3465" b="1"/>
            </a:lvl4pPr>
            <a:lvl5pPr marL="1912620" indent="0">
              <a:buFont typeface="Arial" panose="020B0604020202020204" pitchFamily="34" charset="0"/>
              <a:buNone/>
              <a:defRPr sz="3465" b="1"/>
            </a:lvl5pPr>
          </a:lstStyle>
          <a:p>
            <a:pPr lvl="0"/>
            <a:r>
              <a:rPr lang="de-DE" dirty="0"/>
              <a:t>Click </a:t>
            </a:r>
            <a:r>
              <a:rPr lang="de-DE" dirty="0" err="1"/>
              <a:t>to</a:t>
            </a:r>
            <a:r>
              <a:rPr lang="de-DE" dirty="0"/>
              <a:t> </a:t>
            </a:r>
            <a:r>
              <a:rPr lang="de-DE" dirty="0" err="1"/>
              <a:t>add</a:t>
            </a:r>
            <a:r>
              <a:rPr lang="de-DE" dirty="0"/>
              <a:t>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3400" y="1583512"/>
            <a:ext cx="11125200" cy="4486472"/>
          </a:xfrm>
        </p:spPr>
        <p:txBody>
          <a:bodyPr/>
          <a:lstStyle>
            <a:lvl1pPr>
              <a:defRPr/>
            </a:lvl1pPr>
            <a:lvl2pPr>
              <a:defRPr/>
            </a:lvl2pPr>
            <a:lvl3pPr>
              <a:defRPr/>
            </a:lvl3pPr>
            <a:lvl4pPr>
              <a:defRPr/>
            </a:lvl4pPr>
            <a:lvl5pPr>
              <a:defRPr sz="2100"/>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836313" y="6329811"/>
            <a:ext cx="1370340" cy="528189"/>
          </a:xfrm>
          <a:prstGeom prst="rect">
            <a:avLst/>
          </a:prstGeom>
        </p:spPr>
        <p:txBody>
          <a:bodyPr/>
          <a:lstStyle/>
          <a:p>
            <a:fld id="{0A64F1C4-DC47-4A98-B469-8E262A43D5D8}" type="datetime4">
              <a:rPr lang="en-US" noProof="0" smtClean="0"/>
              <a:t>March 18, 2024</a:t>
            </a:fld>
            <a:endParaRPr lang="en-US" noProof="0"/>
          </a:p>
        </p:txBody>
      </p:sp>
      <p:sp>
        <p:nvSpPr>
          <p:cNvPr id="6" name="Slide Number Placeholder 5"/>
          <p:cNvSpPr>
            <a:spLocks noGrp="1"/>
          </p:cNvSpPr>
          <p:nvPr>
            <p:ph type="sldNum" sz="quarter" idx="12"/>
          </p:nvPr>
        </p:nvSpPr>
        <p:spPr>
          <a:xfrm>
            <a:off x="288000" y="6329811"/>
            <a:ext cx="435157" cy="528189"/>
          </a:xfrm>
          <a:prstGeom prst="rect">
            <a:avLst/>
          </a:prstGeom>
        </p:spPr>
        <p:txBody>
          <a:bodyPr/>
          <a:lstStyle>
            <a:lvl1pPr>
              <a:defRPr/>
            </a:lvl1pPr>
          </a:lstStyle>
          <a:p>
            <a:fld id="{61696EC4-B4CF-4701-AD06-A8439D6D8E12}" type="slidenum">
              <a:rPr lang="en-US" noProof="0" smtClean="0"/>
              <a:t>‹#›</a:t>
            </a:fld>
            <a:endParaRPr lang="en-US" noProof="0"/>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33400" y="1583512"/>
            <a:ext cx="5486400" cy="4593452"/>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Content Placeholder 3"/>
          <p:cNvSpPr>
            <a:spLocks noGrp="1"/>
          </p:cNvSpPr>
          <p:nvPr>
            <p:ph sz="half" idx="2" hasCustomPrompt="1"/>
          </p:nvPr>
        </p:nvSpPr>
        <p:spPr>
          <a:xfrm>
            <a:off x="6172201" y="1583512"/>
            <a:ext cx="5486399" cy="4593452"/>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Date Placeholder 4"/>
          <p:cNvSpPr>
            <a:spLocks noGrp="1"/>
          </p:cNvSpPr>
          <p:nvPr>
            <p:ph type="dt" sz="half" idx="10"/>
          </p:nvPr>
        </p:nvSpPr>
        <p:spPr>
          <a:xfrm>
            <a:off x="836313" y="6329811"/>
            <a:ext cx="1370340" cy="528189"/>
          </a:xfrm>
          <a:prstGeom prst="rect">
            <a:avLst/>
          </a:prstGeom>
        </p:spPr>
        <p:txBody>
          <a:bodyPr/>
          <a:lstStyle/>
          <a:p>
            <a:fld id="{CCB7ACA0-2979-4097-BF41-132101C6BC7C}" type="datetime4">
              <a:rPr lang="en-US" smtClean="0"/>
              <a:t>March 18, 2024</a:t>
            </a:fld>
            <a:endParaRPr lang="de-DE"/>
          </a:p>
        </p:txBody>
      </p:sp>
      <p:sp>
        <p:nvSpPr>
          <p:cNvPr id="7" name="Slide Number Placeholder 6"/>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9"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8" name="Bildplatzhalter 4"/>
          <p:cNvSpPr>
            <a:spLocks noGrp="1"/>
          </p:cNvSpPr>
          <p:nvPr>
            <p:ph type="pic" sz="quarter" idx="13" hasCustomPrompt="1"/>
          </p:nvPr>
        </p:nvSpPr>
        <p:spPr>
          <a:xfrm>
            <a:off x="6207759" y="1584471"/>
            <a:ext cx="5467775" cy="4611218"/>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master slide</a:t>
            </a:r>
          </a:p>
        </p:txBody>
      </p:sp>
      <p:sp>
        <p:nvSpPr>
          <p:cNvPr id="3" name="Content Placeholder 2"/>
          <p:cNvSpPr>
            <a:spLocks noGrp="1"/>
          </p:cNvSpPr>
          <p:nvPr>
            <p:ph sz="half" idx="1" hasCustomPrompt="1"/>
          </p:nvPr>
        </p:nvSpPr>
        <p:spPr>
          <a:xfrm>
            <a:off x="533400" y="1583512"/>
            <a:ext cx="5486400" cy="4593452"/>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Date Placeholder 4"/>
          <p:cNvSpPr>
            <a:spLocks noGrp="1"/>
          </p:cNvSpPr>
          <p:nvPr>
            <p:ph type="dt" sz="half" idx="10"/>
          </p:nvPr>
        </p:nvSpPr>
        <p:spPr>
          <a:xfrm>
            <a:off x="836313" y="6329811"/>
            <a:ext cx="1370340" cy="528189"/>
          </a:xfrm>
          <a:prstGeom prst="rect">
            <a:avLst/>
          </a:prstGeom>
        </p:spPr>
        <p:txBody>
          <a:bodyPr/>
          <a:lstStyle/>
          <a:p>
            <a:fld id="{1E90DE68-45CF-489C-90D1-DDF75B8567FF}" type="datetime4">
              <a:rPr lang="en-US" smtClean="0"/>
              <a:t>March 18, 2024</a:t>
            </a:fld>
            <a:endParaRPr lang="de-DE"/>
          </a:p>
        </p:txBody>
      </p:sp>
      <p:sp>
        <p:nvSpPr>
          <p:cNvPr id="7" name="Slide Number Placeholder 6"/>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9"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36313" y="6329811"/>
            <a:ext cx="1370340" cy="528189"/>
          </a:xfrm>
          <a:prstGeom prst="rect">
            <a:avLst/>
          </a:prstGeom>
        </p:spPr>
        <p:txBody>
          <a:bodyPr/>
          <a:lstStyle/>
          <a:p>
            <a:fld id="{0B064F2E-9A51-40B6-B305-0D7B25421107}" type="datetime4">
              <a:rPr lang="en-US" smtClean="0"/>
              <a:t>March 18, 2024</a:t>
            </a:fld>
            <a:endParaRPr lang="de-DE"/>
          </a:p>
        </p:txBody>
      </p:sp>
      <p:sp>
        <p:nvSpPr>
          <p:cNvPr id="9" name="Slide Number Placeholder 8"/>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11"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
        <p:nvSpPr>
          <p:cNvPr id="10" name="Text Placeholder 2"/>
          <p:cNvSpPr>
            <a:spLocks noGrp="1"/>
          </p:cNvSpPr>
          <p:nvPr>
            <p:ph type="body" idx="1" hasCustomPrompt="1"/>
          </p:nvPr>
        </p:nvSpPr>
        <p:spPr>
          <a:xfrm>
            <a:off x="533400" y="1583512"/>
            <a:ext cx="5464176"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de-DE" dirty="0"/>
              <a:t>Click to add subline</a:t>
            </a:r>
          </a:p>
        </p:txBody>
      </p:sp>
      <p:sp>
        <p:nvSpPr>
          <p:cNvPr id="12" name="Content Placeholder 3"/>
          <p:cNvSpPr>
            <a:spLocks noGrp="1"/>
          </p:cNvSpPr>
          <p:nvPr>
            <p:ph sz="half" idx="2" hasCustomPrompt="1"/>
          </p:nvPr>
        </p:nvSpPr>
        <p:spPr>
          <a:xfrm>
            <a:off x="533400" y="2582458"/>
            <a:ext cx="5464176" cy="3607205"/>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13" name="Text Placeholder 4"/>
          <p:cNvSpPr>
            <a:spLocks noGrp="1"/>
          </p:cNvSpPr>
          <p:nvPr>
            <p:ph type="body" sz="quarter" idx="3" hasCustomPrompt="1"/>
          </p:nvPr>
        </p:nvSpPr>
        <p:spPr>
          <a:xfrm>
            <a:off x="6194424" y="1583512"/>
            <a:ext cx="5464176"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de-DE" dirty="0"/>
              <a:t>Click to add subline</a:t>
            </a:r>
          </a:p>
        </p:txBody>
      </p:sp>
      <p:sp>
        <p:nvSpPr>
          <p:cNvPr id="14" name="Content Placeholder 5"/>
          <p:cNvSpPr>
            <a:spLocks noGrp="1"/>
          </p:cNvSpPr>
          <p:nvPr>
            <p:ph sz="quarter" idx="4" hasCustomPrompt="1"/>
          </p:nvPr>
        </p:nvSpPr>
        <p:spPr>
          <a:xfrm>
            <a:off x="6194424" y="2582458"/>
            <a:ext cx="5464176" cy="3607206"/>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10" name="Bildplatzhalter 4"/>
          <p:cNvSpPr>
            <a:spLocks noGrp="1"/>
          </p:cNvSpPr>
          <p:nvPr>
            <p:ph type="pic" sz="quarter" idx="13" hasCustomPrompt="1"/>
          </p:nvPr>
        </p:nvSpPr>
        <p:spPr>
          <a:xfrm>
            <a:off x="6207759" y="2590003"/>
            <a:ext cx="5467775" cy="3605685"/>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master slide</a:t>
            </a:r>
          </a:p>
        </p:txBody>
      </p:sp>
      <p:sp>
        <p:nvSpPr>
          <p:cNvPr id="7" name="Date Placeholder 6"/>
          <p:cNvSpPr>
            <a:spLocks noGrp="1"/>
          </p:cNvSpPr>
          <p:nvPr>
            <p:ph type="dt" sz="half" idx="10"/>
          </p:nvPr>
        </p:nvSpPr>
        <p:spPr>
          <a:xfrm>
            <a:off x="836313" y="6329811"/>
            <a:ext cx="1370340" cy="528189"/>
          </a:xfrm>
          <a:prstGeom prst="rect">
            <a:avLst/>
          </a:prstGeom>
        </p:spPr>
        <p:txBody>
          <a:bodyPr/>
          <a:lstStyle/>
          <a:p>
            <a:fld id="{A84CDB3B-DDA3-4800-8C63-010C90BDC1D0}" type="datetime4">
              <a:rPr lang="en-US" smtClean="0"/>
              <a:t>March 18, 2024</a:t>
            </a:fld>
            <a:endParaRPr lang="de-DE"/>
          </a:p>
        </p:txBody>
      </p:sp>
      <p:sp>
        <p:nvSpPr>
          <p:cNvPr id="9" name="Slide Number Placeholder 8"/>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11"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p>
        </p:txBody>
      </p:sp>
      <p:sp>
        <p:nvSpPr>
          <p:cNvPr id="12" name="Text Placeholder 2"/>
          <p:cNvSpPr>
            <a:spLocks noGrp="1"/>
          </p:cNvSpPr>
          <p:nvPr>
            <p:ph type="body" idx="1" hasCustomPrompt="1"/>
          </p:nvPr>
        </p:nvSpPr>
        <p:spPr>
          <a:xfrm>
            <a:off x="533400" y="1583512"/>
            <a:ext cx="5464176"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de-DE" dirty="0"/>
              <a:t>Click to add subline</a:t>
            </a:r>
          </a:p>
        </p:txBody>
      </p:sp>
      <p:sp>
        <p:nvSpPr>
          <p:cNvPr id="13" name="Content Placeholder 3"/>
          <p:cNvSpPr>
            <a:spLocks noGrp="1"/>
          </p:cNvSpPr>
          <p:nvPr>
            <p:ph sz="half" idx="2" hasCustomPrompt="1"/>
          </p:nvPr>
        </p:nvSpPr>
        <p:spPr>
          <a:xfrm>
            <a:off x="533400" y="2582458"/>
            <a:ext cx="5464176" cy="3607205"/>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14" name="Text Placeholder 4"/>
          <p:cNvSpPr>
            <a:spLocks noGrp="1"/>
          </p:cNvSpPr>
          <p:nvPr>
            <p:ph type="body" sz="quarter" idx="3" hasCustomPrompt="1"/>
          </p:nvPr>
        </p:nvSpPr>
        <p:spPr>
          <a:xfrm>
            <a:off x="6194424" y="1583512"/>
            <a:ext cx="5464176"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de-DE" dirty="0"/>
              <a:t>Click to add subline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6313" y="6329811"/>
            <a:ext cx="1370340" cy="528189"/>
          </a:xfrm>
          <a:prstGeom prst="rect">
            <a:avLst/>
          </a:prstGeom>
        </p:spPr>
        <p:txBody>
          <a:bodyPr/>
          <a:lstStyle/>
          <a:p>
            <a:fld id="{0DE620D3-0C90-45AE-9497-897D157C98EE}"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
        <p:nvSpPr>
          <p:cNvPr id="8" name="Bildplatzhalter 3"/>
          <p:cNvSpPr>
            <a:spLocks noGrp="1"/>
          </p:cNvSpPr>
          <p:nvPr>
            <p:ph type="pic" sz="quarter" idx="14" hasCustomPrompt="1"/>
          </p:nvPr>
        </p:nvSpPr>
        <p:spPr>
          <a:xfrm>
            <a:off x="0" y="1770680"/>
            <a:ext cx="12192000" cy="4404693"/>
          </a:xfrm>
          <a:solidFill>
            <a:srgbClr val="FF99FF"/>
          </a:solidFill>
        </p:spPr>
        <p:txBody>
          <a:bodyPr anchor="t"/>
          <a:lstStyle>
            <a:lvl1pPr marL="0" indent="0" algn="ctr">
              <a:buFont typeface="Arial" panose="020B0604020202020204" pitchFamily="34" charset="0"/>
              <a:buNone/>
              <a:defRPr/>
            </a:lvl1pPr>
          </a:lstStyle>
          <a:p>
            <a:endParaRPr lang="de-DE" dirty="0"/>
          </a:p>
          <a:p>
            <a:r>
              <a:rPr lang="en-US" dirty="0"/>
              <a:t>Please insert a picture in the master slide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Nur Titel">
    <p:spTree>
      <p:nvGrpSpPr>
        <p:cNvPr id="1" name=""/>
        <p:cNvGrpSpPr/>
        <p:nvPr/>
      </p:nvGrpSpPr>
      <p:grpSpPr>
        <a:xfrm>
          <a:off x="0" y="0"/>
          <a:ext cx="0" cy="0"/>
          <a:chOff x="0" y="0"/>
          <a:chExt cx="0" cy="0"/>
        </a:xfrm>
      </p:grpSpPr>
      <p:pic>
        <p:nvPicPr>
          <p:cNvPr id="8" name="Bildplatzhalter 6"/>
          <p:cNvPicPr>
            <a:picLocks noChangeAspect="1"/>
          </p:cNvPicPr>
          <p:nvPr userDrawn="1"/>
        </p:nvPicPr>
        <p:blipFill>
          <a:blip r:embed="rId2" cstate="print">
            <a:extLst>
              <a:ext uri="{28A0092B-C50C-407E-A947-70E740481C1C}">
                <a14:useLocalDpi xmlns:a14="http://schemas.microsoft.com/office/drawing/2010/main" val="0"/>
              </a:ext>
            </a:extLst>
          </a:blip>
          <a:srcRect t="20776" b="20776"/>
          <a:stretch>
            <a:fillRect/>
          </a:stretch>
        </p:blipFill>
        <p:spPr>
          <a:xfrm>
            <a:off x="1" y="1770680"/>
            <a:ext cx="12191999" cy="4404693"/>
          </a:xfrm>
          <a:prstGeom prst="rect">
            <a:avLst/>
          </a:prstGeom>
        </p:spPr>
      </p:pic>
      <p:sp>
        <p:nvSpPr>
          <p:cNvPr id="3" name="Date Placeholder 2"/>
          <p:cNvSpPr>
            <a:spLocks noGrp="1"/>
          </p:cNvSpPr>
          <p:nvPr>
            <p:ph type="dt" sz="half" idx="10"/>
          </p:nvPr>
        </p:nvSpPr>
        <p:spPr>
          <a:xfrm>
            <a:off x="836313" y="6329811"/>
            <a:ext cx="1370340" cy="528189"/>
          </a:xfrm>
          <a:prstGeom prst="rect">
            <a:avLst/>
          </a:prstGeom>
        </p:spPr>
        <p:txBody>
          <a:bodyPr/>
          <a:lstStyle/>
          <a:p>
            <a:fld id="{04DE8ABA-5938-44E6-9B68-8A8B9773E214}"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6313" y="6329811"/>
            <a:ext cx="1370340" cy="528189"/>
          </a:xfrm>
          <a:prstGeom prst="rect">
            <a:avLst/>
          </a:prstGeom>
        </p:spPr>
        <p:txBody>
          <a:bodyPr/>
          <a:lstStyle/>
          <a:p>
            <a:fld id="{6DEF0078-C687-4616-AA47-BFB4013B7EEB}"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
        <p:nvSpPr>
          <p:cNvPr id="2" name="Rechteck 1"/>
          <p:cNvSpPr/>
          <p:nvPr userDrawn="1"/>
        </p:nvSpPr>
        <p:spPr>
          <a:xfrm>
            <a:off x="0" y="6201408"/>
            <a:ext cx="12192000" cy="243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200"/>
          </a:p>
        </p:txBody>
      </p:sp>
      <p:sp>
        <p:nvSpPr>
          <p:cNvPr id="8" name="Bildplatzhalter 3"/>
          <p:cNvSpPr>
            <a:spLocks noGrp="1"/>
          </p:cNvSpPr>
          <p:nvPr>
            <p:ph type="pic" sz="quarter" idx="14" hasCustomPrompt="1"/>
          </p:nvPr>
        </p:nvSpPr>
        <p:spPr>
          <a:xfrm>
            <a:off x="0" y="1770679"/>
            <a:ext cx="12192000" cy="4558317"/>
          </a:xfrm>
          <a:solidFill>
            <a:srgbClr val="FF99FF"/>
          </a:solidFill>
        </p:spPr>
        <p:txBody>
          <a:bodyPr anchor="t"/>
          <a:lstStyle>
            <a:lvl1pPr marL="0" indent="0" algn="ctr">
              <a:buFont typeface="Arial" panose="020B0604020202020204" pitchFamily="34" charset="0"/>
              <a:buNone/>
              <a:defRPr/>
            </a:lvl1pPr>
          </a:lstStyle>
          <a:p>
            <a:endParaRPr lang="de-DE" dirty="0"/>
          </a:p>
          <a:p>
            <a:r>
              <a:rPr lang="en-US" dirty="0"/>
              <a:t>Please insert a picture in the master slide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Nur Titel">
    <p:spTree>
      <p:nvGrpSpPr>
        <p:cNvPr id="1" name=""/>
        <p:cNvGrpSpPr/>
        <p:nvPr/>
      </p:nvGrpSpPr>
      <p:grpSpPr>
        <a:xfrm>
          <a:off x="0" y="0"/>
          <a:ext cx="0" cy="0"/>
          <a:chOff x="0" y="0"/>
          <a:chExt cx="0" cy="0"/>
        </a:xfrm>
      </p:grpSpPr>
      <p:pic>
        <p:nvPicPr>
          <p:cNvPr id="10" name="Bildplatzhalter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0776" b="18738"/>
          <a:stretch>
            <a:fillRect/>
          </a:stretch>
        </p:blipFill>
        <p:spPr>
          <a:xfrm>
            <a:off x="1" y="1770680"/>
            <a:ext cx="12191999" cy="4558316"/>
          </a:xfrm>
          <a:prstGeom prst="rect">
            <a:avLst/>
          </a:prstGeom>
        </p:spPr>
      </p:pic>
      <p:sp>
        <p:nvSpPr>
          <p:cNvPr id="3" name="Date Placeholder 2"/>
          <p:cNvSpPr>
            <a:spLocks noGrp="1"/>
          </p:cNvSpPr>
          <p:nvPr>
            <p:ph type="dt" sz="half" idx="10"/>
          </p:nvPr>
        </p:nvSpPr>
        <p:spPr>
          <a:xfrm>
            <a:off x="836313" y="6329811"/>
            <a:ext cx="1370340" cy="528189"/>
          </a:xfrm>
          <a:prstGeom prst="rect">
            <a:avLst/>
          </a:prstGeom>
        </p:spPr>
        <p:txBody>
          <a:bodyPr/>
          <a:lstStyle/>
          <a:p>
            <a:fld id="{A709F404-1582-46C2-A65C-5512C3293865}"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6313" y="6329811"/>
            <a:ext cx="1370340" cy="528189"/>
          </a:xfrm>
          <a:prstGeom prst="rect">
            <a:avLst/>
          </a:prstGeom>
        </p:spPr>
        <p:txBody>
          <a:bodyPr/>
          <a:lstStyle/>
          <a:p>
            <a:fld id="{5472FFDF-A1E9-499B-B91E-A47F56012273}"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3400" y="1583512"/>
            <a:ext cx="11125200" cy="4486472"/>
          </a:xfrm>
        </p:spPr>
        <p:txBody>
          <a:bodyPr/>
          <a:lstStyle>
            <a:lvl1pPr>
              <a:defRPr/>
            </a:lvl1pPr>
            <a:lvl2pPr>
              <a:defRPr/>
            </a:lvl2pPr>
            <a:lvl3pPr>
              <a:defRPr/>
            </a:lvl3pPr>
            <a:lvl4pPr>
              <a:defRPr/>
            </a:lvl4pPr>
            <a:lvl5pPr>
              <a:defRPr sz="2100"/>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836313" y="6329811"/>
            <a:ext cx="1370340" cy="528189"/>
          </a:xfrm>
          <a:prstGeom prst="rect">
            <a:avLst/>
          </a:prstGeom>
        </p:spPr>
        <p:txBody>
          <a:bodyPr/>
          <a:lstStyle/>
          <a:p>
            <a:fld id="{16F928B9-F81A-487D-B8DB-109EAF56310C}" type="datetime4">
              <a:rPr lang="en-US" noProof="0" smtClean="0"/>
              <a:t>March 18, 2024</a:t>
            </a:fld>
            <a:endParaRPr lang="en-US" noProof="0" dirty="0"/>
          </a:p>
        </p:txBody>
      </p:sp>
      <p:sp>
        <p:nvSpPr>
          <p:cNvPr id="6" name="Slide Number Placeholder 5"/>
          <p:cNvSpPr>
            <a:spLocks noGrp="1"/>
          </p:cNvSpPr>
          <p:nvPr>
            <p:ph type="sldNum" sz="quarter" idx="12"/>
          </p:nvPr>
        </p:nvSpPr>
        <p:spPr>
          <a:xfrm>
            <a:off x="288000" y="6329811"/>
            <a:ext cx="435157" cy="528189"/>
          </a:xfrm>
          <a:prstGeom prst="rect">
            <a:avLst/>
          </a:prstGeom>
        </p:spPr>
        <p:txBody>
          <a:bodyPr/>
          <a:lstStyle>
            <a:lvl1pPr>
              <a:defRPr/>
            </a:lvl1pPr>
          </a:lstStyle>
          <a:p>
            <a:fld id="{61696EC4-B4CF-4701-AD06-A8439D6D8E12}" type="slidenum">
              <a:rPr lang="en-US" noProof="0" smtClean="0"/>
              <a:t>‹#›</a:t>
            </a:fld>
            <a:endParaRPr lang="en-US" noProof="0" dirty="0"/>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6313" y="6329811"/>
            <a:ext cx="1370340" cy="528189"/>
          </a:xfrm>
          <a:prstGeom prst="rect">
            <a:avLst/>
          </a:prstGeom>
        </p:spPr>
        <p:txBody>
          <a:bodyPr/>
          <a:lstStyle/>
          <a:p>
            <a:fld id="{823F8F54-BE29-48BC-870C-932EA20C02CC}" type="datetime4">
              <a:rPr lang="en-US" smtClean="0"/>
              <a:t>March 18, 2024</a:t>
            </a:fld>
            <a:endParaRPr lang="de-DE"/>
          </a:p>
        </p:txBody>
      </p:sp>
      <p:sp>
        <p:nvSpPr>
          <p:cNvPr id="4" name="Slide Number Placeholder 3"/>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6313" y="6329811"/>
            <a:ext cx="1370340" cy="528189"/>
          </a:xfrm>
          <a:prstGeom prst="rect">
            <a:avLst/>
          </a:prstGeom>
        </p:spPr>
        <p:txBody>
          <a:bodyPr/>
          <a:lstStyle/>
          <a:p>
            <a:fld id="{0171A93A-B1DF-492E-A2F1-06B0AF7EEF0B}" type="datetime4">
              <a:rPr lang="en-US" smtClean="0"/>
              <a:t>March 18, 2024</a:t>
            </a:fld>
            <a:endParaRPr lang="de-DE"/>
          </a:p>
        </p:txBody>
      </p:sp>
      <p:sp>
        <p:nvSpPr>
          <p:cNvPr id="7" name="Slide Number Placeholder 6"/>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9"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
        <p:nvSpPr>
          <p:cNvPr id="8" name="Content Placeholder 2"/>
          <p:cNvSpPr>
            <a:spLocks noGrp="1"/>
          </p:cNvSpPr>
          <p:nvPr>
            <p:ph idx="1" hasCustomPrompt="1"/>
          </p:nvPr>
        </p:nvSpPr>
        <p:spPr>
          <a:xfrm>
            <a:off x="5148853" y="1583511"/>
            <a:ext cx="6509747" cy="4277541"/>
          </a:xfrm>
        </p:spPr>
        <p:txBody>
          <a:bodyPr/>
          <a:lstStyle>
            <a:lvl1pPr>
              <a:defRPr sz="2600"/>
            </a:lvl1pPr>
            <a:lvl2pPr>
              <a:defRPr sz="2400"/>
            </a:lvl2pPr>
            <a:lvl3pPr>
              <a:defRPr sz="2100"/>
            </a:lvl3pPr>
            <a:lvl4pPr>
              <a:defRPr sz="1800"/>
            </a:lvl4pPr>
            <a:lvl5pPr marL="1435100" indent="0">
              <a:buNone/>
              <a:defRPr sz="1600"/>
            </a:lvl5pPr>
            <a:lvl6pPr>
              <a:defRPr sz="2000"/>
            </a:lvl6pPr>
            <a:lvl7pPr>
              <a:defRPr sz="2000"/>
            </a:lvl7pPr>
            <a:lvl8pPr>
              <a:defRPr sz="2000"/>
            </a:lvl8pPr>
            <a:lvl9pPr>
              <a:defRPr sz="2000"/>
            </a:lvl9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p:txBody>
      </p:sp>
      <p:sp>
        <p:nvSpPr>
          <p:cNvPr id="10" name="Text Placeholder 3"/>
          <p:cNvSpPr>
            <a:spLocks noGrp="1"/>
          </p:cNvSpPr>
          <p:nvPr>
            <p:ph type="body" sz="half" idx="2" hasCustomPrompt="1"/>
          </p:nvPr>
        </p:nvSpPr>
        <p:spPr>
          <a:xfrm>
            <a:off x="533402" y="1583512"/>
            <a:ext cx="4238625" cy="4277541"/>
          </a:xfrm>
        </p:spPr>
        <p:txBody>
          <a:bodyPr>
            <a:normAutofit/>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de-DE" dirty="0"/>
              <a:t>Click to add text</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2458554" y="624691"/>
            <a:ext cx="7295047" cy="41492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5" name="Date Placeholder 4"/>
          <p:cNvSpPr>
            <a:spLocks noGrp="1"/>
          </p:cNvSpPr>
          <p:nvPr>
            <p:ph type="dt" sz="half" idx="10"/>
          </p:nvPr>
        </p:nvSpPr>
        <p:spPr>
          <a:xfrm>
            <a:off x="836313" y="6329811"/>
            <a:ext cx="1370340" cy="528189"/>
          </a:xfrm>
          <a:prstGeom prst="rect">
            <a:avLst/>
          </a:prstGeom>
        </p:spPr>
        <p:txBody>
          <a:bodyPr/>
          <a:lstStyle/>
          <a:p>
            <a:fld id="{FA2B130F-3F93-4574-89A4-1762B42AEE15}" type="datetime4">
              <a:rPr lang="en-US" smtClean="0"/>
              <a:t>March 18, 2024</a:t>
            </a:fld>
            <a:endParaRPr lang="de-DE"/>
          </a:p>
        </p:txBody>
      </p:sp>
      <p:sp>
        <p:nvSpPr>
          <p:cNvPr id="7" name="Slide Number Placeholder 6"/>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8" name="Title 1"/>
          <p:cNvSpPr>
            <a:spLocks noGrp="1"/>
          </p:cNvSpPr>
          <p:nvPr>
            <p:ph type="title" hasCustomPrompt="1"/>
          </p:nvPr>
        </p:nvSpPr>
        <p:spPr>
          <a:xfrm>
            <a:off x="2458553" y="4836496"/>
            <a:ext cx="7291569" cy="566777"/>
          </a:xfrm>
          <a:prstGeom prst="rect">
            <a:avLst/>
          </a:prstGeom>
        </p:spPr>
        <p:txBody>
          <a:bodyPr anchor="b">
            <a:normAutofit/>
          </a:bodyPr>
          <a:lstStyle>
            <a:lvl1pPr>
              <a:defRPr sz="2000"/>
            </a:lvl1pPr>
          </a:lstStyle>
          <a:p>
            <a:r>
              <a:rPr lang="en-US" altLang="de-DE" dirty="0"/>
              <a:t>Click to add title</a:t>
            </a:r>
            <a:endParaRPr lang="en-US" dirty="0"/>
          </a:p>
        </p:txBody>
      </p:sp>
      <p:sp>
        <p:nvSpPr>
          <p:cNvPr id="9" name="Text Placeholder 3"/>
          <p:cNvSpPr>
            <a:spLocks noGrp="1"/>
          </p:cNvSpPr>
          <p:nvPr>
            <p:ph type="body" sz="half" idx="2" hasCustomPrompt="1"/>
          </p:nvPr>
        </p:nvSpPr>
        <p:spPr>
          <a:xfrm>
            <a:off x="2462030" y="5463729"/>
            <a:ext cx="7291569" cy="769581"/>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de-DE" dirty="0" err="1"/>
              <a:t>Mastertextformat</a:t>
            </a:r>
            <a:r>
              <a:rPr lang="en-US" altLang="de-DE" dirty="0"/>
              <a:t> </a:t>
            </a:r>
            <a:r>
              <a:rPr lang="en-US" altLang="de-DE" dirty="0" err="1"/>
              <a:t>bearbeiten</a:t>
            </a:r>
            <a:endParaRPr lang="en-US" altLang="de-D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533400" y="1423972"/>
            <a:ext cx="11125200" cy="4682105"/>
          </a:xfrm>
        </p:spPr>
        <p:txBody>
          <a:bodyPr vert="eaVert"/>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836313" y="6329811"/>
            <a:ext cx="1370340" cy="528189"/>
          </a:xfrm>
          <a:prstGeom prst="rect">
            <a:avLst/>
          </a:prstGeom>
        </p:spPr>
        <p:txBody>
          <a:bodyPr/>
          <a:lstStyle/>
          <a:p>
            <a:fld id="{00CF8A8B-8ACA-491A-9091-7C52D5E42AC8}" type="datetime4">
              <a:rPr lang="en-US" smtClean="0"/>
              <a:t>March 18, 2024</a:t>
            </a:fld>
            <a:endParaRPr lang="de-DE"/>
          </a:p>
        </p:txBody>
      </p:sp>
      <p:sp>
        <p:nvSpPr>
          <p:cNvPr id="6" name="Slide Number Placeholder 5"/>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8"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27183" y="365124"/>
            <a:ext cx="2628900" cy="5811838"/>
          </a:xfrm>
          <a:prstGeom prst="rect">
            <a:avLst/>
          </a:prstGeom>
        </p:spPr>
        <p:txBody>
          <a:bodyPr vert="eaVert"/>
          <a:lstStyle>
            <a:lvl1pPr>
              <a:defRPr/>
            </a:lvl1pPr>
          </a:lstStyle>
          <a:p>
            <a:r>
              <a:rPr lang="en-US" altLang="de-DE" dirty="0"/>
              <a:t>Click to add title</a:t>
            </a:r>
            <a:endParaRPr lang="en-US" dirty="0"/>
          </a:p>
        </p:txBody>
      </p:sp>
      <p:sp>
        <p:nvSpPr>
          <p:cNvPr id="3" name="Vertical Text Placeholder 2"/>
          <p:cNvSpPr>
            <a:spLocks noGrp="1"/>
          </p:cNvSpPr>
          <p:nvPr>
            <p:ph type="body" orient="vert" idx="1" hasCustomPrompt="1"/>
          </p:nvPr>
        </p:nvSpPr>
        <p:spPr>
          <a:xfrm>
            <a:off x="535920" y="365124"/>
            <a:ext cx="8300763" cy="5811838"/>
          </a:xfrm>
        </p:spPr>
        <p:txBody>
          <a:bodyPr vert="eaVert"/>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836313" y="6329811"/>
            <a:ext cx="1370340" cy="528189"/>
          </a:xfrm>
          <a:prstGeom prst="rect">
            <a:avLst/>
          </a:prstGeom>
        </p:spPr>
        <p:txBody>
          <a:bodyPr/>
          <a:lstStyle/>
          <a:p>
            <a:fld id="{12E991A3-AD54-4794-B935-596F698C3A79}" type="datetime4">
              <a:rPr lang="en-US" smtClean="0"/>
              <a:t>March 18, 2024</a:t>
            </a:fld>
            <a:endParaRPr lang="de-DE"/>
          </a:p>
        </p:txBody>
      </p:sp>
      <p:sp>
        <p:nvSpPr>
          <p:cNvPr id="6" name="Slide Number Placeholder 5"/>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4" name="Bildplatzhalter 4"/>
          <p:cNvSpPr>
            <a:spLocks noGrp="1"/>
          </p:cNvSpPr>
          <p:nvPr>
            <p:ph type="pic" sz="quarter" idx="10" hasCustomPrompt="1"/>
          </p:nvPr>
        </p:nvSpPr>
        <p:spPr>
          <a:xfrm>
            <a:off x="156308" y="3618384"/>
            <a:ext cx="11904459" cy="2707437"/>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slide master</a:t>
            </a:r>
          </a:p>
        </p:txBody>
      </p:sp>
      <p:sp>
        <p:nvSpPr>
          <p:cNvPr id="9" name="Textplatzhalter 25"/>
          <p:cNvSpPr>
            <a:spLocks noGrp="1"/>
          </p:cNvSpPr>
          <p:nvPr>
            <p:ph type="body" sz="quarter" idx="13" hasCustomPrompt="1"/>
          </p:nvPr>
        </p:nvSpPr>
        <p:spPr>
          <a:xfrm>
            <a:off x="507567" y="2639093"/>
            <a:ext cx="11354233" cy="679663"/>
          </a:xfrm>
        </p:spPr>
        <p:txBody>
          <a:bodyPr>
            <a:normAutofit/>
          </a:bodyPr>
          <a:lstStyle>
            <a:lvl1pPr marL="0" indent="0">
              <a:buFont typeface="Arial" panose="020B0604020202020204" pitchFamily="34" charset="0"/>
              <a:buNone/>
              <a:defRPr sz="2400" b="1" i="0" baseline="0"/>
            </a:lvl1pPr>
            <a:lvl2pPr marL="473710" indent="0">
              <a:buFont typeface="Arial" panose="020B0604020202020204" pitchFamily="34" charset="0"/>
              <a:buNone/>
              <a:defRPr sz="2400" b="1" i="0"/>
            </a:lvl2pPr>
            <a:lvl3pPr marL="956310" indent="0">
              <a:buFont typeface="Arial" panose="020B0604020202020204" pitchFamily="34" charset="0"/>
              <a:buNone/>
              <a:defRPr sz="2400" b="1" i="0"/>
            </a:lvl3pPr>
            <a:lvl4pPr marL="1430655" indent="0">
              <a:buFont typeface="Arial" panose="020B0604020202020204" pitchFamily="34" charset="0"/>
              <a:buNone/>
              <a:defRPr sz="2400" b="1" i="0"/>
            </a:lvl4pPr>
            <a:lvl5pPr marL="1912620" indent="0">
              <a:buFont typeface="Arial" panose="020B0604020202020204" pitchFamily="34" charset="0"/>
              <a:buNone/>
              <a:defRPr sz="2400" b="1" i="0"/>
            </a:lvl5pPr>
          </a:lstStyle>
          <a:p>
            <a:pPr lvl="0"/>
            <a:r>
              <a:rPr lang="de-DE" dirty="0"/>
              <a:t>Click </a:t>
            </a:r>
            <a:r>
              <a:rPr lang="de-DE" dirty="0" err="1"/>
              <a:t>to</a:t>
            </a:r>
            <a:r>
              <a:rPr lang="de-DE" dirty="0"/>
              <a:t> </a:t>
            </a:r>
            <a:r>
              <a:rPr lang="de-DE" dirty="0" err="1"/>
              <a:t>add</a:t>
            </a:r>
            <a:r>
              <a:rPr lang="de-DE" dirty="0"/>
              <a:t> </a:t>
            </a:r>
            <a:r>
              <a:rPr lang="de-DE" dirty="0" err="1"/>
              <a:t>subline</a:t>
            </a:r>
            <a:br>
              <a:rPr lang="de-DE" dirty="0"/>
            </a:br>
            <a:r>
              <a:rPr lang="de-DE" dirty="0"/>
              <a:t>(</a:t>
            </a:r>
            <a:r>
              <a:rPr lang="en-US" dirty="0"/>
              <a:t>Also possible in two columns</a:t>
            </a:r>
            <a:r>
              <a:rPr lang="de-DE" dirty="0"/>
              <a:t>)</a:t>
            </a:r>
          </a:p>
        </p:txBody>
      </p:sp>
      <p:sp>
        <p:nvSpPr>
          <p:cNvPr id="10" name="Text Box 14"/>
          <p:cNvSpPr txBox="1">
            <a:spLocks noChangeArrowheads="1"/>
          </p:cNvSpPr>
          <p:nvPr userDrawn="1"/>
        </p:nvSpPr>
        <p:spPr bwMode="auto">
          <a:xfrm>
            <a:off x="155467" y="6525687"/>
            <a:ext cx="4808893" cy="169277"/>
          </a:xfrm>
          <a:prstGeom prst="rect">
            <a:avLst/>
          </a:prstGeom>
          <a:noFill/>
          <a:ln w="9525">
            <a:noFill/>
            <a:miter lim="800000"/>
          </a:ln>
          <a:effectLst/>
        </p:spPr>
        <p:txBody>
          <a:bodyPr wrap="square" lIns="0" tIns="0" rIns="0" bIns="0">
            <a:spAutoFit/>
          </a:bodyPr>
          <a:lstStyle/>
          <a:p>
            <a:r>
              <a:rPr lang="en-US" sz="1100" noProof="0" dirty="0"/>
              <a:t>KIT – The Research University in the Helmholtz Association</a:t>
            </a:r>
          </a:p>
        </p:txBody>
      </p:sp>
      <p:sp>
        <p:nvSpPr>
          <p:cNvPr id="11" name="Text Box 14"/>
          <p:cNvSpPr txBox="1">
            <a:spLocks noChangeArrowheads="1"/>
          </p:cNvSpPr>
          <p:nvPr userDrawn="1"/>
        </p:nvSpPr>
        <p:spPr bwMode="auto">
          <a:xfrm>
            <a:off x="9757834" y="6432821"/>
            <a:ext cx="2302933"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de-DE" altLang="de-DE" sz="2135" b="1" dirty="0">
                <a:solidFill>
                  <a:schemeClr val="tx1"/>
                </a:solidFill>
              </a:rPr>
              <a:t>www.kit.edu</a:t>
            </a: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000" y="479852"/>
            <a:ext cx="2162067" cy="1001397"/>
          </a:xfrm>
          <a:prstGeom prst="rect">
            <a:avLst/>
          </a:prstGeom>
        </p:spPr>
      </p:pic>
      <p:sp>
        <p:nvSpPr>
          <p:cNvPr id="13" name="Textplatzhalter 18"/>
          <p:cNvSpPr>
            <a:spLocks noGrp="1"/>
          </p:cNvSpPr>
          <p:nvPr>
            <p:ph type="body" sz="quarter" idx="11" hasCustomPrompt="1"/>
          </p:nvPr>
        </p:nvSpPr>
        <p:spPr>
          <a:xfrm>
            <a:off x="487258" y="1927266"/>
            <a:ext cx="11366076" cy="380035"/>
          </a:xfrm>
        </p:spPr>
        <p:txBody>
          <a:bodyPr>
            <a:noAutofit/>
          </a:bodyPr>
          <a:lstStyle>
            <a:lvl1pPr marL="0" indent="0">
              <a:buFont typeface="Arial" panose="020B0604020202020204" pitchFamily="34" charset="0"/>
              <a:buNone/>
              <a:defRPr sz="3400" b="1"/>
            </a:lvl1pPr>
            <a:lvl2pPr marL="473710" indent="0">
              <a:buFont typeface="Arial" panose="020B0604020202020204" pitchFamily="34" charset="0"/>
              <a:buNone/>
              <a:defRPr sz="3465" b="1"/>
            </a:lvl2pPr>
            <a:lvl3pPr marL="956310" indent="0">
              <a:buFont typeface="Arial" panose="020B0604020202020204" pitchFamily="34" charset="0"/>
              <a:buNone/>
              <a:defRPr sz="3465" b="1"/>
            </a:lvl3pPr>
            <a:lvl4pPr marL="1430655" indent="0">
              <a:buFont typeface="Arial" panose="020B0604020202020204" pitchFamily="34" charset="0"/>
              <a:buNone/>
              <a:defRPr sz="3465" b="1"/>
            </a:lvl4pPr>
            <a:lvl5pPr marL="1912620" indent="0">
              <a:buFont typeface="Arial" panose="020B0604020202020204" pitchFamily="34" charset="0"/>
              <a:buNone/>
              <a:defRPr sz="3465" b="1"/>
            </a:lvl5pPr>
          </a:lstStyle>
          <a:p>
            <a:pPr lvl="0"/>
            <a:r>
              <a:rPr lang="de-DE" dirty="0"/>
              <a:t>Click </a:t>
            </a:r>
            <a:r>
              <a:rPr lang="de-DE" dirty="0" err="1"/>
              <a:t>to</a:t>
            </a:r>
            <a:r>
              <a:rPr lang="de-DE" dirty="0"/>
              <a:t> </a:t>
            </a:r>
            <a:r>
              <a:rPr lang="de-DE" dirty="0" err="1"/>
              <a:t>add</a:t>
            </a:r>
            <a:r>
              <a:rPr lang="de-DE" dirty="0"/>
              <a:t> title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pic>
        <p:nvPicPr>
          <p:cNvPr id="15" name="Bildplatzhalter 3"/>
          <p:cNvPicPr>
            <a:picLocks noChangeAspect="1"/>
          </p:cNvPicPr>
          <p:nvPr userDrawn="1"/>
        </p:nvPicPr>
        <p:blipFill>
          <a:blip r:embed="rId2" cstate="print">
            <a:extLst>
              <a:ext uri="{28A0092B-C50C-407E-A947-70E740481C1C}">
                <a14:useLocalDpi xmlns:a14="http://schemas.microsoft.com/office/drawing/2010/main" val="0"/>
              </a:ext>
            </a:extLst>
          </a:blip>
          <a:srcRect t="31679" b="31679"/>
          <a:stretch>
            <a:fillRect/>
          </a:stretch>
        </p:blipFill>
        <p:spPr>
          <a:xfrm>
            <a:off x="156308" y="3625451"/>
            <a:ext cx="11904459" cy="2707437"/>
          </a:xfrm>
          <a:prstGeom prst="round2DiagRect">
            <a:avLst>
              <a:gd name="adj1" fmla="val 0"/>
              <a:gd name="adj2" fmla="val 8317"/>
            </a:avLst>
          </a:prstGeom>
        </p:spPr>
      </p:pic>
      <p:sp>
        <p:nvSpPr>
          <p:cNvPr id="9" name="Textplatzhalter 25"/>
          <p:cNvSpPr>
            <a:spLocks noGrp="1"/>
          </p:cNvSpPr>
          <p:nvPr>
            <p:ph type="body" sz="quarter" idx="13" hasCustomPrompt="1"/>
          </p:nvPr>
        </p:nvSpPr>
        <p:spPr>
          <a:xfrm>
            <a:off x="507567" y="2639093"/>
            <a:ext cx="11354233" cy="679663"/>
          </a:xfrm>
        </p:spPr>
        <p:txBody>
          <a:bodyPr>
            <a:normAutofit/>
          </a:bodyPr>
          <a:lstStyle>
            <a:lvl1pPr marL="0" indent="0">
              <a:buFont typeface="Arial" panose="020B0604020202020204" pitchFamily="34" charset="0"/>
              <a:buNone/>
              <a:defRPr sz="2400" b="1" i="0" baseline="0"/>
            </a:lvl1pPr>
            <a:lvl2pPr marL="473710" indent="0">
              <a:buFont typeface="Arial" panose="020B0604020202020204" pitchFamily="34" charset="0"/>
              <a:buNone/>
              <a:defRPr sz="2400" b="1" i="0"/>
            </a:lvl2pPr>
            <a:lvl3pPr marL="956310" indent="0">
              <a:buFont typeface="Arial" panose="020B0604020202020204" pitchFamily="34" charset="0"/>
              <a:buNone/>
              <a:defRPr sz="2400" b="1" i="0"/>
            </a:lvl3pPr>
            <a:lvl4pPr marL="1430655" indent="0">
              <a:buFont typeface="Arial" panose="020B0604020202020204" pitchFamily="34" charset="0"/>
              <a:buNone/>
              <a:defRPr sz="2400" b="1" i="0"/>
            </a:lvl4pPr>
            <a:lvl5pPr marL="1912620" indent="0">
              <a:buFont typeface="Arial" panose="020B0604020202020204" pitchFamily="34" charset="0"/>
              <a:buNone/>
              <a:defRPr sz="2400" b="1" i="0"/>
            </a:lvl5pPr>
          </a:lstStyle>
          <a:p>
            <a:pPr lvl="0"/>
            <a:r>
              <a:rPr lang="de-DE" dirty="0"/>
              <a:t>Click </a:t>
            </a:r>
            <a:r>
              <a:rPr lang="de-DE" dirty="0" err="1"/>
              <a:t>to</a:t>
            </a:r>
            <a:r>
              <a:rPr lang="de-DE" dirty="0"/>
              <a:t> </a:t>
            </a:r>
            <a:r>
              <a:rPr lang="de-DE" dirty="0" err="1"/>
              <a:t>add</a:t>
            </a:r>
            <a:r>
              <a:rPr lang="de-DE" dirty="0"/>
              <a:t> </a:t>
            </a:r>
            <a:r>
              <a:rPr lang="de-DE" dirty="0" err="1"/>
              <a:t>subline</a:t>
            </a:r>
            <a:br>
              <a:rPr lang="de-DE" dirty="0"/>
            </a:br>
            <a:r>
              <a:rPr lang="de-DE" dirty="0"/>
              <a:t>(</a:t>
            </a:r>
            <a:r>
              <a:rPr lang="en-US" dirty="0"/>
              <a:t>Also possible in two columns</a:t>
            </a:r>
            <a:r>
              <a:rPr lang="de-DE" dirty="0"/>
              <a:t>)</a:t>
            </a:r>
          </a:p>
        </p:txBody>
      </p:sp>
      <p:sp>
        <p:nvSpPr>
          <p:cNvPr id="10" name="Text Box 14"/>
          <p:cNvSpPr txBox="1">
            <a:spLocks noChangeArrowheads="1"/>
          </p:cNvSpPr>
          <p:nvPr userDrawn="1"/>
        </p:nvSpPr>
        <p:spPr bwMode="auto">
          <a:xfrm>
            <a:off x="155467" y="6525687"/>
            <a:ext cx="4808893" cy="169277"/>
          </a:xfrm>
          <a:prstGeom prst="rect">
            <a:avLst/>
          </a:prstGeom>
          <a:noFill/>
          <a:ln w="9525">
            <a:noFill/>
            <a:miter lim="800000"/>
          </a:ln>
          <a:effectLst/>
        </p:spPr>
        <p:txBody>
          <a:bodyPr wrap="square" lIns="0" tIns="0" rIns="0" bIns="0">
            <a:spAutoFit/>
          </a:bodyPr>
          <a:lstStyle/>
          <a:p>
            <a:r>
              <a:rPr lang="en-US" sz="1100" noProof="0" dirty="0"/>
              <a:t>KIT – The Research University in the Helmholtz Association</a:t>
            </a:r>
          </a:p>
        </p:txBody>
      </p:sp>
      <p:sp>
        <p:nvSpPr>
          <p:cNvPr id="11" name="Text Box 14"/>
          <p:cNvSpPr txBox="1">
            <a:spLocks noChangeArrowheads="1"/>
          </p:cNvSpPr>
          <p:nvPr userDrawn="1"/>
        </p:nvSpPr>
        <p:spPr bwMode="auto">
          <a:xfrm>
            <a:off x="9757834" y="6432821"/>
            <a:ext cx="2302933"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de-DE" altLang="de-DE" sz="2135" b="1" dirty="0">
                <a:solidFill>
                  <a:schemeClr val="tx1"/>
                </a:solidFill>
              </a:rPr>
              <a:t>www.kit.edu</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000" y="479852"/>
            <a:ext cx="2162067" cy="1001397"/>
          </a:xfrm>
          <a:prstGeom prst="rect">
            <a:avLst/>
          </a:prstGeom>
        </p:spPr>
      </p:pic>
      <p:sp>
        <p:nvSpPr>
          <p:cNvPr id="13" name="Textplatzhalter 18"/>
          <p:cNvSpPr>
            <a:spLocks noGrp="1"/>
          </p:cNvSpPr>
          <p:nvPr>
            <p:ph type="body" sz="quarter" idx="11" hasCustomPrompt="1"/>
          </p:nvPr>
        </p:nvSpPr>
        <p:spPr>
          <a:xfrm>
            <a:off x="487258" y="1927266"/>
            <a:ext cx="11366076" cy="380035"/>
          </a:xfrm>
        </p:spPr>
        <p:txBody>
          <a:bodyPr>
            <a:noAutofit/>
          </a:bodyPr>
          <a:lstStyle>
            <a:lvl1pPr marL="0" indent="0">
              <a:buFont typeface="Arial" panose="020B0604020202020204" pitchFamily="34" charset="0"/>
              <a:buNone/>
              <a:defRPr sz="3400" b="1"/>
            </a:lvl1pPr>
            <a:lvl2pPr marL="473710" indent="0">
              <a:buFont typeface="Arial" panose="020B0604020202020204" pitchFamily="34" charset="0"/>
              <a:buNone/>
              <a:defRPr sz="3465" b="1"/>
            </a:lvl2pPr>
            <a:lvl3pPr marL="956310" indent="0">
              <a:buFont typeface="Arial" panose="020B0604020202020204" pitchFamily="34" charset="0"/>
              <a:buNone/>
              <a:defRPr sz="3465" b="1"/>
            </a:lvl3pPr>
            <a:lvl4pPr marL="1430655" indent="0">
              <a:buFont typeface="Arial" panose="020B0604020202020204" pitchFamily="34" charset="0"/>
              <a:buNone/>
              <a:defRPr sz="3465" b="1"/>
            </a:lvl4pPr>
            <a:lvl5pPr marL="1912620" indent="0">
              <a:buFont typeface="Arial" panose="020B0604020202020204" pitchFamily="34" charset="0"/>
              <a:buNone/>
              <a:defRPr sz="3465" b="1"/>
            </a:lvl5pPr>
          </a:lstStyle>
          <a:p>
            <a:pPr lvl="0"/>
            <a:r>
              <a:rPr lang="de-DE" dirty="0"/>
              <a:t>Click </a:t>
            </a:r>
            <a:r>
              <a:rPr lang="de-DE" dirty="0" err="1"/>
              <a:t>to</a:t>
            </a:r>
            <a:r>
              <a:rPr lang="de-DE" dirty="0"/>
              <a:t> </a:t>
            </a:r>
            <a:r>
              <a:rPr lang="de-DE" dirty="0" err="1"/>
              <a:t>add</a:t>
            </a:r>
            <a:r>
              <a:rPr lang="de-DE" dirty="0"/>
              <a:t> title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3400" y="1583512"/>
            <a:ext cx="11125200" cy="4486472"/>
          </a:xfrm>
        </p:spPr>
        <p:txBody>
          <a:bodyPr/>
          <a:lstStyle>
            <a:lvl1pPr>
              <a:defRPr/>
            </a:lvl1pPr>
            <a:lvl2pPr>
              <a:defRPr/>
            </a:lvl2pPr>
            <a:lvl3pPr>
              <a:defRPr/>
            </a:lvl3pPr>
            <a:lvl4pPr>
              <a:defRPr sz="2100"/>
            </a:lvl4pPr>
            <a:lvl5pPr>
              <a:defRPr sz="2100"/>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836313" y="6329811"/>
            <a:ext cx="1370340" cy="528189"/>
          </a:xfrm>
          <a:prstGeom prst="rect">
            <a:avLst/>
          </a:prstGeom>
        </p:spPr>
        <p:txBody>
          <a:bodyPr/>
          <a:lstStyle/>
          <a:p>
            <a:fld id="{050D8CD1-C9EE-46B4-92FA-55BBD2D71BF9}" type="datetime4">
              <a:rPr lang="en-US" noProof="0" smtClean="0"/>
              <a:t>March 18, 2024</a:t>
            </a:fld>
            <a:endParaRPr lang="en-US" noProof="0"/>
          </a:p>
        </p:txBody>
      </p:sp>
      <p:sp>
        <p:nvSpPr>
          <p:cNvPr id="6" name="Slide Number Placeholder 5"/>
          <p:cNvSpPr>
            <a:spLocks noGrp="1"/>
          </p:cNvSpPr>
          <p:nvPr>
            <p:ph type="sldNum" sz="quarter" idx="12"/>
          </p:nvPr>
        </p:nvSpPr>
        <p:spPr>
          <a:xfrm>
            <a:off x="288000" y="6329811"/>
            <a:ext cx="435157" cy="528189"/>
          </a:xfrm>
          <a:prstGeom prst="rect">
            <a:avLst/>
          </a:prstGeom>
        </p:spPr>
        <p:txBody>
          <a:bodyPr/>
          <a:lstStyle>
            <a:lvl1pPr>
              <a:defRPr/>
            </a:lvl1pPr>
          </a:lstStyle>
          <a:p>
            <a:fld id="{61696EC4-B4CF-4701-AD06-A8439D6D8E12}" type="slidenum">
              <a:rPr lang="en-US" noProof="0" smtClean="0"/>
              <a:t>‹#›</a:t>
            </a:fld>
            <a:endParaRPr lang="en-US" noProof="0"/>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33400" y="1583512"/>
            <a:ext cx="5486400" cy="4593452"/>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Content Placeholder 3"/>
          <p:cNvSpPr>
            <a:spLocks noGrp="1"/>
          </p:cNvSpPr>
          <p:nvPr>
            <p:ph sz="half" idx="2" hasCustomPrompt="1"/>
          </p:nvPr>
        </p:nvSpPr>
        <p:spPr>
          <a:xfrm>
            <a:off x="6172201" y="1583512"/>
            <a:ext cx="5486399" cy="4593452"/>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Date Placeholder 4"/>
          <p:cNvSpPr>
            <a:spLocks noGrp="1"/>
          </p:cNvSpPr>
          <p:nvPr>
            <p:ph type="dt" sz="half" idx="10"/>
          </p:nvPr>
        </p:nvSpPr>
        <p:spPr>
          <a:xfrm>
            <a:off x="836313" y="6329811"/>
            <a:ext cx="1370340" cy="528189"/>
          </a:xfrm>
          <a:prstGeom prst="rect">
            <a:avLst/>
          </a:prstGeom>
        </p:spPr>
        <p:txBody>
          <a:bodyPr/>
          <a:lstStyle/>
          <a:p>
            <a:fld id="{CA29B522-65E3-4950-9B8D-7C6F0679A464}" type="datetime4">
              <a:rPr lang="en-US" smtClean="0"/>
              <a:t>March 18, 2024</a:t>
            </a:fld>
            <a:endParaRPr lang="de-DE"/>
          </a:p>
        </p:txBody>
      </p:sp>
      <p:sp>
        <p:nvSpPr>
          <p:cNvPr id="7" name="Slide Number Placeholder 6"/>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9"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8" name="Bildplatzhalter 4"/>
          <p:cNvSpPr>
            <a:spLocks noGrp="1"/>
          </p:cNvSpPr>
          <p:nvPr>
            <p:ph type="pic" sz="quarter" idx="13" hasCustomPrompt="1"/>
          </p:nvPr>
        </p:nvSpPr>
        <p:spPr>
          <a:xfrm>
            <a:off x="6207759" y="1584471"/>
            <a:ext cx="5467775" cy="4611218"/>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master slide</a:t>
            </a:r>
          </a:p>
        </p:txBody>
      </p:sp>
      <p:sp>
        <p:nvSpPr>
          <p:cNvPr id="3" name="Content Placeholder 2"/>
          <p:cNvSpPr>
            <a:spLocks noGrp="1"/>
          </p:cNvSpPr>
          <p:nvPr>
            <p:ph sz="half" idx="1" hasCustomPrompt="1"/>
          </p:nvPr>
        </p:nvSpPr>
        <p:spPr>
          <a:xfrm>
            <a:off x="533400" y="1583512"/>
            <a:ext cx="5486400" cy="4593452"/>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Date Placeholder 4"/>
          <p:cNvSpPr>
            <a:spLocks noGrp="1"/>
          </p:cNvSpPr>
          <p:nvPr>
            <p:ph type="dt" sz="half" idx="10"/>
          </p:nvPr>
        </p:nvSpPr>
        <p:spPr>
          <a:xfrm>
            <a:off x="836313" y="6329811"/>
            <a:ext cx="1370340" cy="528189"/>
          </a:xfrm>
          <a:prstGeom prst="rect">
            <a:avLst/>
          </a:prstGeom>
        </p:spPr>
        <p:txBody>
          <a:bodyPr/>
          <a:lstStyle/>
          <a:p>
            <a:fld id="{908B020D-4B63-479B-A29B-8FABB70AB6C0}" type="datetime4">
              <a:rPr lang="en-US" smtClean="0"/>
              <a:t>March 18, 2024</a:t>
            </a:fld>
            <a:endParaRPr lang="de-DE"/>
          </a:p>
        </p:txBody>
      </p:sp>
      <p:sp>
        <p:nvSpPr>
          <p:cNvPr id="7" name="Slide Number Placeholder 6"/>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9"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33400" y="1583512"/>
            <a:ext cx="5486400" cy="4593452"/>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Content Placeholder 3"/>
          <p:cNvSpPr>
            <a:spLocks noGrp="1"/>
          </p:cNvSpPr>
          <p:nvPr>
            <p:ph sz="half" idx="2" hasCustomPrompt="1"/>
          </p:nvPr>
        </p:nvSpPr>
        <p:spPr>
          <a:xfrm>
            <a:off x="6172201" y="1583512"/>
            <a:ext cx="5486399" cy="4593452"/>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Date Placeholder 4"/>
          <p:cNvSpPr>
            <a:spLocks noGrp="1"/>
          </p:cNvSpPr>
          <p:nvPr>
            <p:ph type="dt" sz="half" idx="10"/>
          </p:nvPr>
        </p:nvSpPr>
        <p:spPr>
          <a:xfrm>
            <a:off x="836313" y="6329811"/>
            <a:ext cx="1370340" cy="528189"/>
          </a:xfrm>
          <a:prstGeom prst="rect">
            <a:avLst/>
          </a:prstGeom>
        </p:spPr>
        <p:txBody>
          <a:bodyPr/>
          <a:lstStyle/>
          <a:p>
            <a:fld id="{20DE4583-1361-4FFA-AE51-F271E316226B}" type="datetime4">
              <a:rPr lang="en-US" smtClean="0"/>
              <a:t>March 18, 2024</a:t>
            </a:fld>
            <a:endParaRPr lang="de-DE"/>
          </a:p>
        </p:txBody>
      </p:sp>
      <p:sp>
        <p:nvSpPr>
          <p:cNvPr id="7" name="Slide Number Placeholder 6"/>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9"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36313" y="6329811"/>
            <a:ext cx="1370340" cy="528189"/>
          </a:xfrm>
          <a:prstGeom prst="rect">
            <a:avLst/>
          </a:prstGeom>
        </p:spPr>
        <p:txBody>
          <a:bodyPr/>
          <a:lstStyle/>
          <a:p>
            <a:fld id="{F688B2E0-94CA-4792-8E0C-92FD39A37E17}" type="datetime4">
              <a:rPr lang="en-US" smtClean="0"/>
              <a:t>March 18, 2024</a:t>
            </a:fld>
            <a:endParaRPr lang="de-DE"/>
          </a:p>
        </p:txBody>
      </p:sp>
      <p:sp>
        <p:nvSpPr>
          <p:cNvPr id="9" name="Slide Number Placeholder 8"/>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11"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
        <p:nvSpPr>
          <p:cNvPr id="10" name="Text Placeholder 2"/>
          <p:cNvSpPr>
            <a:spLocks noGrp="1"/>
          </p:cNvSpPr>
          <p:nvPr>
            <p:ph type="body" idx="1" hasCustomPrompt="1"/>
          </p:nvPr>
        </p:nvSpPr>
        <p:spPr>
          <a:xfrm>
            <a:off x="533400" y="1583512"/>
            <a:ext cx="5464176"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de-DE" dirty="0"/>
              <a:t>Click to add subline</a:t>
            </a:r>
          </a:p>
        </p:txBody>
      </p:sp>
      <p:sp>
        <p:nvSpPr>
          <p:cNvPr id="12" name="Content Placeholder 3"/>
          <p:cNvSpPr>
            <a:spLocks noGrp="1"/>
          </p:cNvSpPr>
          <p:nvPr>
            <p:ph sz="half" idx="2" hasCustomPrompt="1"/>
          </p:nvPr>
        </p:nvSpPr>
        <p:spPr>
          <a:xfrm>
            <a:off x="533400" y="2582458"/>
            <a:ext cx="5464176" cy="3607205"/>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13" name="Text Placeholder 4"/>
          <p:cNvSpPr>
            <a:spLocks noGrp="1"/>
          </p:cNvSpPr>
          <p:nvPr>
            <p:ph type="body" sz="quarter" idx="3" hasCustomPrompt="1"/>
          </p:nvPr>
        </p:nvSpPr>
        <p:spPr>
          <a:xfrm>
            <a:off x="6194424" y="1583512"/>
            <a:ext cx="5464176"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de-DE" dirty="0"/>
              <a:t>Click to add subline</a:t>
            </a:r>
          </a:p>
        </p:txBody>
      </p:sp>
      <p:sp>
        <p:nvSpPr>
          <p:cNvPr id="14" name="Content Placeholder 5"/>
          <p:cNvSpPr>
            <a:spLocks noGrp="1"/>
          </p:cNvSpPr>
          <p:nvPr>
            <p:ph sz="quarter" idx="4" hasCustomPrompt="1"/>
          </p:nvPr>
        </p:nvSpPr>
        <p:spPr>
          <a:xfrm>
            <a:off x="6194424" y="2582458"/>
            <a:ext cx="5464176" cy="3607206"/>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10" name="Bildplatzhalter 4"/>
          <p:cNvSpPr>
            <a:spLocks noGrp="1"/>
          </p:cNvSpPr>
          <p:nvPr>
            <p:ph type="pic" sz="quarter" idx="13" hasCustomPrompt="1"/>
          </p:nvPr>
        </p:nvSpPr>
        <p:spPr>
          <a:xfrm>
            <a:off x="6207759" y="2590003"/>
            <a:ext cx="5467775" cy="3605685"/>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master slide</a:t>
            </a:r>
          </a:p>
        </p:txBody>
      </p:sp>
      <p:sp>
        <p:nvSpPr>
          <p:cNvPr id="7" name="Date Placeholder 6"/>
          <p:cNvSpPr>
            <a:spLocks noGrp="1"/>
          </p:cNvSpPr>
          <p:nvPr>
            <p:ph type="dt" sz="half" idx="10"/>
          </p:nvPr>
        </p:nvSpPr>
        <p:spPr>
          <a:xfrm>
            <a:off x="836313" y="6329811"/>
            <a:ext cx="1370340" cy="528189"/>
          </a:xfrm>
          <a:prstGeom prst="rect">
            <a:avLst/>
          </a:prstGeom>
        </p:spPr>
        <p:txBody>
          <a:bodyPr/>
          <a:lstStyle/>
          <a:p>
            <a:fld id="{16520FF6-C7FB-4ECC-83B0-02E154276107}" type="datetime4">
              <a:rPr lang="en-US" smtClean="0"/>
              <a:t>March 18, 2024</a:t>
            </a:fld>
            <a:endParaRPr lang="de-DE"/>
          </a:p>
        </p:txBody>
      </p:sp>
      <p:sp>
        <p:nvSpPr>
          <p:cNvPr id="9" name="Slide Number Placeholder 8"/>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11"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p>
        </p:txBody>
      </p:sp>
      <p:sp>
        <p:nvSpPr>
          <p:cNvPr id="12" name="Text Placeholder 2"/>
          <p:cNvSpPr>
            <a:spLocks noGrp="1"/>
          </p:cNvSpPr>
          <p:nvPr>
            <p:ph type="body" idx="1" hasCustomPrompt="1"/>
          </p:nvPr>
        </p:nvSpPr>
        <p:spPr>
          <a:xfrm>
            <a:off x="533400" y="1583512"/>
            <a:ext cx="5464176"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de-DE" dirty="0"/>
              <a:t>Click to add subline</a:t>
            </a:r>
          </a:p>
        </p:txBody>
      </p:sp>
      <p:sp>
        <p:nvSpPr>
          <p:cNvPr id="13" name="Content Placeholder 3"/>
          <p:cNvSpPr>
            <a:spLocks noGrp="1"/>
          </p:cNvSpPr>
          <p:nvPr>
            <p:ph sz="half" idx="2" hasCustomPrompt="1"/>
          </p:nvPr>
        </p:nvSpPr>
        <p:spPr>
          <a:xfrm>
            <a:off x="533400" y="2582458"/>
            <a:ext cx="5464176" cy="3607205"/>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14" name="Text Placeholder 4"/>
          <p:cNvSpPr>
            <a:spLocks noGrp="1"/>
          </p:cNvSpPr>
          <p:nvPr>
            <p:ph type="body" sz="quarter" idx="3" hasCustomPrompt="1"/>
          </p:nvPr>
        </p:nvSpPr>
        <p:spPr>
          <a:xfrm>
            <a:off x="6194424" y="1583512"/>
            <a:ext cx="5464176"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de-DE" dirty="0"/>
              <a:t>Click to add subline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6313" y="6329811"/>
            <a:ext cx="1370340" cy="528189"/>
          </a:xfrm>
          <a:prstGeom prst="rect">
            <a:avLst/>
          </a:prstGeom>
        </p:spPr>
        <p:txBody>
          <a:bodyPr/>
          <a:lstStyle/>
          <a:p>
            <a:fld id="{771CA761-CB83-44D9-9029-886E9B1711D6}"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
        <p:nvSpPr>
          <p:cNvPr id="8" name="Bildplatzhalter 3"/>
          <p:cNvSpPr>
            <a:spLocks noGrp="1"/>
          </p:cNvSpPr>
          <p:nvPr>
            <p:ph type="pic" sz="quarter" idx="14" hasCustomPrompt="1"/>
          </p:nvPr>
        </p:nvSpPr>
        <p:spPr>
          <a:xfrm>
            <a:off x="0" y="1770680"/>
            <a:ext cx="12192000" cy="4404693"/>
          </a:xfrm>
          <a:solidFill>
            <a:srgbClr val="FF99FF"/>
          </a:solidFill>
        </p:spPr>
        <p:txBody>
          <a:bodyPr anchor="t"/>
          <a:lstStyle>
            <a:lvl1pPr marL="0" indent="0" algn="ctr">
              <a:buFont typeface="Arial" panose="020B0604020202020204" pitchFamily="34" charset="0"/>
              <a:buNone/>
              <a:defRPr/>
            </a:lvl1pPr>
          </a:lstStyle>
          <a:p>
            <a:endParaRPr lang="de-DE" dirty="0"/>
          </a:p>
          <a:p>
            <a:r>
              <a:rPr lang="en-US" dirty="0"/>
              <a:t>Please insert a picture in the master slide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Nur Titel">
    <p:spTree>
      <p:nvGrpSpPr>
        <p:cNvPr id="1" name=""/>
        <p:cNvGrpSpPr/>
        <p:nvPr/>
      </p:nvGrpSpPr>
      <p:grpSpPr>
        <a:xfrm>
          <a:off x="0" y="0"/>
          <a:ext cx="0" cy="0"/>
          <a:chOff x="0" y="0"/>
          <a:chExt cx="0" cy="0"/>
        </a:xfrm>
      </p:grpSpPr>
      <p:pic>
        <p:nvPicPr>
          <p:cNvPr id="6" name="Bildplatzhalter 6"/>
          <p:cNvPicPr>
            <a:picLocks noChangeAspect="1"/>
          </p:cNvPicPr>
          <p:nvPr userDrawn="1"/>
        </p:nvPicPr>
        <p:blipFill>
          <a:blip r:embed="rId2" cstate="print">
            <a:extLst>
              <a:ext uri="{28A0092B-C50C-407E-A947-70E740481C1C}">
                <a14:useLocalDpi xmlns:a14="http://schemas.microsoft.com/office/drawing/2010/main" val="0"/>
              </a:ext>
            </a:extLst>
          </a:blip>
          <a:srcRect t="20776" b="20776"/>
          <a:stretch>
            <a:fillRect/>
          </a:stretch>
        </p:blipFill>
        <p:spPr>
          <a:xfrm>
            <a:off x="0" y="1777824"/>
            <a:ext cx="12191999" cy="4404693"/>
          </a:xfrm>
          <a:prstGeom prst="rect">
            <a:avLst/>
          </a:prstGeom>
        </p:spPr>
      </p:pic>
      <p:sp>
        <p:nvSpPr>
          <p:cNvPr id="3" name="Date Placeholder 2"/>
          <p:cNvSpPr>
            <a:spLocks noGrp="1"/>
          </p:cNvSpPr>
          <p:nvPr>
            <p:ph type="dt" sz="half" idx="10"/>
          </p:nvPr>
        </p:nvSpPr>
        <p:spPr>
          <a:xfrm>
            <a:off x="836313" y="6329811"/>
            <a:ext cx="1370340" cy="528189"/>
          </a:xfrm>
          <a:prstGeom prst="rect">
            <a:avLst/>
          </a:prstGeom>
        </p:spPr>
        <p:txBody>
          <a:bodyPr/>
          <a:lstStyle/>
          <a:p>
            <a:fld id="{FEA64A1C-951A-4329-A364-49365E1D9FE1}"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6313" y="6329811"/>
            <a:ext cx="1370340" cy="528189"/>
          </a:xfrm>
          <a:prstGeom prst="rect">
            <a:avLst/>
          </a:prstGeom>
        </p:spPr>
        <p:txBody>
          <a:bodyPr/>
          <a:lstStyle/>
          <a:p>
            <a:fld id="{D1B4F87F-982A-4882-BDAA-C89726CCFBEA}"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
        <p:nvSpPr>
          <p:cNvPr id="2" name="Rechteck 1"/>
          <p:cNvSpPr/>
          <p:nvPr userDrawn="1"/>
        </p:nvSpPr>
        <p:spPr>
          <a:xfrm>
            <a:off x="0" y="6201408"/>
            <a:ext cx="12192000" cy="243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200"/>
          </a:p>
        </p:txBody>
      </p:sp>
      <p:sp>
        <p:nvSpPr>
          <p:cNvPr id="8" name="Bildplatzhalter 3"/>
          <p:cNvSpPr>
            <a:spLocks noGrp="1"/>
          </p:cNvSpPr>
          <p:nvPr>
            <p:ph type="pic" sz="quarter" idx="14" hasCustomPrompt="1"/>
          </p:nvPr>
        </p:nvSpPr>
        <p:spPr>
          <a:xfrm>
            <a:off x="0" y="1770679"/>
            <a:ext cx="12192000" cy="4558317"/>
          </a:xfrm>
          <a:solidFill>
            <a:srgbClr val="FF99FF"/>
          </a:solidFill>
        </p:spPr>
        <p:txBody>
          <a:bodyPr anchor="t"/>
          <a:lstStyle>
            <a:lvl1pPr marL="0" indent="0" algn="ctr">
              <a:buFont typeface="Arial" panose="020B0604020202020204" pitchFamily="34" charset="0"/>
              <a:buNone/>
              <a:defRPr/>
            </a:lvl1pPr>
          </a:lstStyle>
          <a:p>
            <a:endParaRPr lang="de-DE" dirty="0"/>
          </a:p>
          <a:p>
            <a:r>
              <a:rPr lang="en-US" dirty="0"/>
              <a:t>Please insert a picture in the master slide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Nur Titel">
    <p:spTree>
      <p:nvGrpSpPr>
        <p:cNvPr id="1" name=""/>
        <p:cNvGrpSpPr/>
        <p:nvPr/>
      </p:nvGrpSpPr>
      <p:grpSpPr>
        <a:xfrm>
          <a:off x="0" y="0"/>
          <a:ext cx="0" cy="0"/>
          <a:chOff x="0" y="0"/>
          <a:chExt cx="0" cy="0"/>
        </a:xfrm>
      </p:grpSpPr>
      <p:pic>
        <p:nvPicPr>
          <p:cNvPr id="12" name="Bildplatzhalter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0777" b="18821"/>
          <a:stretch>
            <a:fillRect/>
          </a:stretch>
        </p:blipFill>
        <p:spPr>
          <a:xfrm>
            <a:off x="0" y="1777824"/>
            <a:ext cx="12191999" cy="4551987"/>
          </a:xfrm>
          <a:prstGeom prst="rect">
            <a:avLst/>
          </a:prstGeom>
        </p:spPr>
      </p:pic>
      <p:sp>
        <p:nvSpPr>
          <p:cNvPr id="3" name="Date Placeholder 2"/>
          <p:cNvSpPr>
            <a:spLocks noGrp="1"/>
          </p:cNvSpPr>
          <p:nvPr>
            <p:ph type="dt" sz="half" idx="10"/>
          </p:nvPr>
        </p:nvSpPr>
        <p:spPr>
          <a:xfrm>
            <a:off x="836313" y="6329811"/>
            <a:ext cx="1370340" cy="528189"/>
          </a:xfrm>
          <a:prstGeom prst="rect">
            <a:avLst/>
          </a:prstGeom>
        </p:spPr>
        <p:txBody>
          <a:bodyPr/>
          <a:lstStyle/>
          <a:p>
            <a:fld id="{C311EC14-2989-4DF4-8347-F65187AA2C0C}"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6313" y="6329811"/>
            <a:ext cx="1370340" cy="528189"/>
          </a:xfrm>
          <a:prstGeom prst="rect">
            <a:avLst/>
          </a:prstGeom>
        </p:spPr>
        <p:txBody>
          <a:bodyPr/>
          <a:lstStyle/>
          <a:p>
            <a:fld id="{C9CCC82A-C860-4E40-8EB8-CF03388FA3E6}"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6313" y="6329811"/>
            <a:ext cx="1370340" cy="528189"/>
          </a:xfrm>
          <a:prstGeom prst="rect">
            <a:avLst/>
          </a:prstGeom>
        </p:spPr>
        <p:txBody>
          <a:bodyPr/>
          <a:lstStyle/>
          <a:p>
            <a:fld id="{3C8FBDFA-1F10-4ACC-8C7E-8319176F2C46}" type="datetime4">
              <a:rPr lang="en-US" smtClean="0"/>
              <a:t>March 18, 2024</a:t>
            </a:fld>
            <a:endParaRPr lang="de-DE"/>
          </a:p>
        </p:txBody>
      </p:sp>
      <p:sp>
        <p:nvSpPr>
          <p:cNvPr id="4" name="Slide Number Placeholder 3"/>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6313" y="6329811"/>
            <a:ext cx="1370340" cy="528189"/>
          </a:xfrm>
          <a:prstGeom prst="rect">
            <a:avLst/>
          </a:prstGeom>
        </p:spPr>
        <p:txBody>
          <a:bodyPr/>
          <a:lstStyle/>
          <a:p>
            <a:fld id="{98A466D5-8E30-4B17-9239-86647F1A53E3}" type="datetime4">
              <a:rPr lang="en-US" smtClean="0"/>
              <a:t>March 18, 2024</a:t>
            </a:fld>
            <a:endParaRPr lang="de-DE"/>
          </a:p>
        </p:txBody>
      </p:sp>
      <p:sp>
        <p:nvSpPr>
          <p:cNvPr id="7" name="Slide Number Placeholder 6"/>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9"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
        <p:nvSpPr>
          <p:cNvPr id="8" name="Content Placeholder 2"/>
          <p:cNvSpPr>
            <a:spLocks noGrp="1"/>
          </p:cNvSpPr>
          <p:nvPr>
            <p:ph idx="1" hasCustomPrompt="1"/>
          </p:nvPr>
        </p:nvSpPr>
        <p:spPr>
          <a:xfrm>
            <a:off x="5148853" y="1583511"/>
            <a:ext cx="6509747" cy="4277541"/>
          </a:xfrm>
        </p:spPr>
        <p:txBody>
          <a:bodyPr/>
          <a:lstStyle>
            <a:lvl1pPr>
              <a:defRPr sz="2600"/>
            </a:lvl1pPr>
            <a:lvl2pPr>
              <a:defRPr sz="2400"/>
            </a:lvl2pPr>
            <a:lvl3pPr>
              <a:defRPr sz="2100"/>
            </a:lvl3pPr>
            <a:lvl4pPr>
              <a:defRPr sz="1800"/>
            </a:lvl4pPr>
            <a:lvl5pPr marL="1435100" indent="0">
              <a:buNone/>
              <a:defRPr sz="1600"/>
            </a:lvl5pPr>
            <a:lvl6pPr>
              <a:defRPr sz="2000"/>
            </a:lvl6pPr>
            <a:lvl7pPr>
              <a:defRPr sz="2000"/>
            </a:lvl7pPr>
            <a:lvl8pPr>
              <a:defRPr sz="2000"/>
            </a:lvl8pPr>
            <a:lvl9pPr>
              <a:defRPr sz="2000"/>
            </a:lvl9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p:txBody>
      </p:sp>
      <p:sp>
        <p:nvSpPr>
          <p:cNvPr id="10" name="Text Placeholder 3"/>
          <p:cNvSpPr>
            <a:spLocks noGrp="1"/>
          </p:cNvSpPr>
          <p:nvPr>
            <p:ph type="body" sz="half" idx="2" hasCustomPrompt="1"/>
          </p:nvPr>
        </p:nvSpPr>
        <p:spPr>
          <a:xfrm>
            <a:off x="533402" y="1583512"/>
            <a:ext cx="4238625" cy="4277541"/>
          </a:xfrm>
        </p:spPr>
        <p:txBody>
          <a:bodyPr>
            <a:normAutofit/>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de-DE" dirty="0"/>
              <a:t>Click to add text</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2458554" y="624691"/>
            <a:ext cx="7295047" cy="41492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5" name="Date Placeholder 4"/>
          <p:cNvSpPr>
            <a:spLocks noGrp="1"/>
          </p:cNvSpPr>
          <p:nvPr>
            <p:ph type="dt" sz="half" idx="10"/>
          </p:nvPr>
        </p:nvSpPr>
        <p:spPr>
          <a:xfrm>
            <a:off x="836313" y="6329811"/>
            <a:ext cx="1370340" cy="528189"/>
          </a:xfrm>
          <a:prstGeom prst="rect">
            <a:avLst/>
          </a:prstGeom>
        </p:spPr>
        <p:txBody>
          <a:bodyPr/>
          <a:lstStyle/>
          <a:p>
            <a:fld id="{7499F8DE-FF44-4F8F-8DA5-45A99BE0A418}" type="datetime4">
              <a:rPr lang="en-US" smtClean="0"/>
              <a:t>March 18, 2024</a:t>
            </a:fld>
            <a:endParaRPr lang="de-DE"/>
          </a:p>
        </p:txBody>
      </p:sp>
      <p:sp>
        <p:nvSpPr>
          <p:cNvPr id="7" name="Slide Number Placeholder 6"/>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8" name="Title 1"/>
          <p:cNvSpPr>
            <a:spLocks noGrp="1"/>
          </p:cNvSpPr>
          <p:nvPr>
            <p:ph type="title" hasCustomPrompt="1"/>
          </p:nvPr>
        </p:nvSpPr>
        <p:spPr>
          <a:xfrm>
            <a:off x="2458553" y="4836496"/>
            <a:ext cx="7291569" cy="566777"/>
          </a:xfrm>
          <a:prstGeom prst="rect">
            <a:avLst/>
          </a:prstGeom>
        </p:spPr>
        <p:txBody>
          <a:bodyPr anchor="b">
            <a:normAutofit/>
          </a:bodyPr>
          <a:lstStyle>
            <a:lvl1pPr>
              <a:defRPr sz="2000"/>
            </a:lvl1pPr>
          </a:lstStyle>
          <a:p>
            <a:r>
              <a:rPr lang="en-US" altLang="de-DE" dirty="0"/>
              <a:t>Click to add title</a:t>
            </a:r>
            <a:endParaRPr lang="en-US" dirty="0"/>
          </a:p>
        </p:txBody>
      </p:sp>
      <p:sp>
        <p:nvSpPr>
          <p:cNvPr id="9" name="Text Placeholder 3"/>
          <p:cNvSpPr>
            <a:spLocks noGrp="1"/>
          </p:cNvSpPr>
          <p:nvPr>
            <p:ph type="body" sz="half" idx="2" hasCustomPrompt="1"/>
          </p:nvPr>
        </p:nvSpPr>
        <p:spPr>
          <a:xfrm>
            <a:off x="2462030" y="5463729"/>
            <a:ext cx="7291569" cy="769581"/>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de-DE" dirty="0" err="1"/>
              <a:t>Mastertextformat</a:t>
            </a:r>
            <a:r>
              <a:rPr lang="en-US" altLang="de-DE" dirty="0"/>
              <a:t> </a:t>
            </a:r>
            <a:r>
              <a:rPr lang="en-US" altLang="de-DE" dirty="0" err="1"/>
              <a:t>bearbeiten</a:t>
            </a:r>
            <a:endParaRPr lang="en-US" alt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8" name="Bildplatzhalter 4"/>
          <p:cNvSpPr>
            <a:spLocks noGrp="1"/>
          </p:cNvSpPr>
          <p:nvPr>
            <p:ph type="pic" sz="quarter" idx="13" hasCustomPrompt="1"/>
          </p:nvPr>
        </p:nvSpPr>
        <p:spPr>
          <a:xfrm>
            <a:off x="6207759" y="1584471"/>
            <a:ext cx="5467775" cy="4611218"/>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master slide</a:t>
            </a:r>
          </a:p>
        </p:txBody>
      </p:sp>
      <p:sp>
        <p:nvSpPr>
          <p:cNvPr id="3" name="Content Placeholder 2"/>
          <p:cNvSpPr>
            <a:spLocks noGrp="1"/>
          </p:cNvSpPr>
          <p:nvPr>
            <p:ph sz="half" idx="1" hasCustomPrompt="1"/>
          </p:nvPr>
        </p:nvSpPr>
        <p:spPr>
          <a:xfrm>
            <a:off x="533400" y="1583512"/>
            <a:ext cx="5486400" cy="4593452"/>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Date Placeholder 4"/>
          <p:cNvSpPr>
            <a:spLocks noGrp="1"/>
          </p:cNvSpPr>
          <p:nvPr>
            <p:ph type="dt" sz="half" idx="10"/>
          </p:nvPr>
        </p:nvSpPr>
        <p:spPr>
          <a:xfrm>
            <a:off x="836313" y="6329811"/>
            <a:ext cx="1370340" cy="528189"/>
          </a:xfrm>
          <a:prstGeom prst="rect">
            <a:avLst/>
          </a:prstGeom>
        </p:spPr>
        <p:txBody>
          <a:bodyPr/>
          <a:lstStyle/>
          <a:p>
            <a:fld id="{A9062CBA-6CF0-44E8-AA21-849035EDF8AB}" type="datetime4">
              <a:rPr lang="en-US" smtClean="0"/>
              <a:t>March 18, 2024</a:t>
            </a:fld>
            <a:endParaRPr lang="de-DE"/>
          </a:p>
        </p:txBody>
      </p:sp>
      <p:sp>
        <p:nvSpPr>
          <p:cNvPr id="7" name="Slide Number Placeholder 6"/>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9"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533400" y="1423972"/>
            <a:ext cx="11125200" cy="4682105"/>
          </a:xfrm>
        </p:spPr>
        <p:txBody>
          <a:bodyPr vert="eaVert"/>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836313" y="6329811"/>
            <a:ext cx="1370340" cy="528189"/>
          </a:xfrm>
          <a:prstGeom prst="rect">
            <a:avLst/>
          </a:prstGeom>
        </p:spPr>
        <p:txBody>
          <a:bodyPr/>
          <a:lstStyle/>
          <a:p>
            <a:fld id="{00588D69-AFA8-48D2-8BF4-55F1EBE5C9AD}" type="datetime4">
              <a:rPr lang="en-US" smtClean="0"/>
              <a:t>March 18, 2024</a:t>
            </a:fld>
            <a:endParaRPr lang="de-DE"/>
          </a:p>
        </p:txBody>
      </p:sp>
      <p:sp>
        <p:nvSpPr>
          <p:cNvPr id="6" name="Slide Number Placeholder 5"/>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8"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27183" y="365124"/>
            <a:ext cx="2628900" cy="5811838"/>
          </a:xfrm>
          <a:prstGeom prst="rect">
            <a:avLst/>
          </a:prstGeom>
        </p:spPr>
        <p:txBody>
          <a:bodyPr vert="eaVert"/>
          <a:lstStyle>
            <a:lvl1pPr>
              <a:defRPr/>
            </a:lvl1pPr>
          </a:lstStyle>
          <a:p>
            <a:r>
              <a:rPr lang="en-US" altLang="de-DE" dirty="0"/>
              <a:t>Click to add title</a:t>
            </a:r>
            <a:endParaRPr lang="en-US" dirty="0"/>
          </a:p>
        </p:txBody>
      </p:sp>
      <p:sp>
        <p:nvSpPr>
          <p:cNvPr id="3" name="Vertical Text Placeholder 2"/>
          <p:cNvSpPr>
            <a:spLocks noGrp="1"/>
          </p:cNvSpPr>
          <p:nvPr>
            <p:ph type="body" orient="vert" idx="1" hasCustomPrompt="1"/>
          </p:nvPr>
        </p:nvSpPr>
        <p:spPr>
          <a:xfrm>
            <a:off x="535920" y="365124"/>
            <a:ext cx="8300763" cy="5811838"/>
          </a:xfrm>
        </p:spPr>
        <p:txBody>
          <a:bodyPr vert="eaVert"/>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836313" y="6329811"/>
            <a:ext cx="1370340" cy="528189"/>
          </a:xfrm>
          <a:prstGeom prst="rect">
            <a:avLst/>
          </a:prstGeom>
        </p:spPr>
        <p:txBody>
          <a:bodyPr/>
          <a:lstStyle/>
          <a:p>
            <a:fld id="{6709DF1C-5563-4E1B-B168-5F655F397B80}" type="datetime4">
              <a:rPr lang="en-US" smtClean="0"/>
              <a:t>March 18, 2024</a:t>
            </a:fld>
            <a:endParaRPr lang="de-DE"/>
          </a:p>
        </p:txBody>
      </p:sp>
      <p:sp>
        <p:nvSpPr>
          <p:cNvPr id="6" name="Slide Number Placeholder 5"/>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4" name="Bildplatzhalter 4"/>
          <p:cNvSpPr>
            <a:spLocks noGrp="1"/>
          </p:cNvSpPr>
          <p:nvPr>
            <p:ph type="pic" sz="quarter" idx="10" hasCustomPrompt="1"/>
          </p:nvPr>
        </p:nvSpPr>
        <p:spPr>
          <a:xfrm>
            <a:off x="156308" y="3618384"/>
            <a:ext cx="11904459" cy="2707437"/>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slide master</a:t>
            </a:r>
          </a:p>
        </p:txBody>
      </p:sp>
      <p:sp>
        <p:nvSpPr>
          <p:cNvPr id="8" name="Textplatzhalter 18"/>
          <p:cNvSpPr>
            <a:spLocks noGrp="1"/>
          </p:cNvSpPr>
          <p:nvPr>
            <p:ph type="body" sz="quarter" idx="11" hasCustomPrompt="1"/>
          </p:nvPr>
        </p:nvSpPr>
        <p:spPr>
          <a:xfrm>
            <a:off x="487258" y="1927266"/>
            <a:ext cx="11366076" cy="380035"/>
          </a:xfrm>
        </p:spPr>
        <p:txBody>
          <a:bodyPr>
            <a:noAutofit/>
          </a:bodyPr>
          <a:lstStyle>
            <a:lvl1pPr marL="0" indent="0">
              <a:buFont typeface="Arial" panose="020B0604020202020204" pitchFamily="34" charset="0"/>
              <a:buNone/>
              <a:defRPr sz="3400" b="1"/>
            </a:lvl1pPr>
            <a:lvl2pPr marL="473710" indent="0">
              <a:buFont typeface="Arial" panose="020B0604020202020204" pitchFamily="34" charset="0"/>
              <a:buNone/>
              <a:defRPr sz="3465" b="1"/>
            </a:lvl2pPr>
            <a:lvl3pPr marL="956310" indent="0">
              <a:buFont typeface="Arial" panose="020B0604020202020204" pitchFamily="34" charset="0"/>
              <a:buNone/>
              <a:defRPr sz="3465" b="1"/>
            </a:lvl3pPr>
            <a:lvl4pPr marL="1430655" indent="0">
              <a:buFont typeface="Arial" panose="020B0604020202020204" pitchFamily="34" charset="0"/>
              <a:buNone/>
              <a:defRPr sz="3465" b="1"/>
            </a:lvl4pPr>
            <a:lvl5pPr marL="1912620" indent="0">
              <a:buFont typeface="Arial" panose="020B0604020202020204" pitchFamily="34" charset="0"/>
              <a:buNone/>
              <a:defRPr sz="3465" b="1"/>
            </a:lvl5pPr>
          </a:lstStyle>
          <a:p>
            <a:pPr lvl="0"/>
            <a:r>
              <a:rPr lang="de-DE" dirty="0"/>
              <a:t>Click </a:t>
            </a:r>
            <a:r>
              <a:rPr lang="de-DE" dirty="0" err="1"/>
              <a:t>to</a:t>
            </a:r>
            <a:r>
              <a:rPr lang="de-DE" dirty="0"/>
              <a:t> </a:t>
            </a:r>
            <a:r>
              <a:rPr lang="de-DE" dirty="0" err="1"/>
              <a:t>add</a:t>
            </a:r>
            <a:r>
              <a:rPr lang="de-DE" dirty="0"/>
              <a:t> title</a:t>
            </a:r>
          </a:p>
        </p:txBody>
      </p:sp>
      <p:sp>
        <p:nvSpPr>
          <p:cNvPr id="9" name="Textplatzhalter 25"/>
          <p:cNvSpPr>
            <a:spLocks noGrp="1"/>
          </p:cNvSpPr>
          <p:nvPr>
            <p:ph type="body" sz="quarter" idx="13" hasCustomPrompt="1"/>
          </p:nvPr>
        </p:nvSpPr>
        <p:spPr>
          <a:xfrm>
            <a:off x="507567" y="2639093"/>
            <a:ext cx="11354233" cy="679663"/>
          </a:xfrm>
        </p:spPr>
        <p:txBody>
          <a:bodyPr>
            <a:normAutofit/>
          </a:bodyPr>
          <a:lstStyle>
            <a:lvl1pPr marL="0" indent="0">
              <a:buFont typeface="Arial" panose="020B0604020202020204" pitchFamily="34" charset="0"/>
              <a:buNone/>
              <a:defRPr sz="2400" b="1" i="0" baseline="0"/>
            </a:lvl1pPr>
            <a:lvl2pPr marL="473710" indent="0">
              <a:buFont typeface="Arial" panose="020B0604020202020204" pitchFamily="34" charset="0"/>
              <a:buNone/>
              <a:defRPr sz="2400" b="1" i="0"/>
            </a:lvl2pPr>
            <a:lvl3pPr marL="956310" indent="0">
              <a:buFont typeface="Arial" panose="020B0604020202020204" pitchFamily="34" charset="0"/>
              <a:buNone/>
              <a:defRPr sz="2400" b="1" i="0"/>
            </a:lvl3pPr>
            <a:lvl4pPr marL="1430655" indent="0">
              <a:buFont typeface="Arial" panose="020B0604020202020204" pitchFamily="34" charset="0"/>
              <a:buNone/>
              <a:defRPr sz="2400" b="1" i="0"/>
            </a:lvl4pPr>
            <a:lvl5pPr marL="1912620" indent="0">
              <a:buFont typeface="Arial" panose="020B0604020202020204" pitchFamily="34" charset="0"/>
              <a:buNone/>
              <a:defRPr sz="2400" b="1" i="0"/>
            </a:lvl5pPr>
          </a:lstStyle>
          <a:p>
            <a:pPr lvl="0"/>
            <a:r>
              <a:rPr lang="de-DE" dirty="0"/>
              <a:t>Click </a:t>
            </a:r>
            <a:r>
              <a:rPr lang="de-DE" dirty="0" err="1"/>
              <a:t>to</a:t>
            </a:r>
            <a:r>
              <a:rPr lang="de-DE" dirty="0"/>
              <a:t> </a:t>
            </a:r>
            <a:r>
              <a:rPr lang="de-DE" dirty="0" err="1"/>
              <a:t>add</a:t>
            </a:r>
            <a:r>
              <a:rPr lang="de-DE" dirty="0"/>
              <a:t> </a:t>
            </a:r>
            <a:r>
              <a:rPr lang="de-DE" dirty="0" err="1"/>
              <a:t>subline</a:t>
            </a:r>
            <a:br>
              <a:rPr lang="de-DE" dirty="0"/>
            </a:br>
            <a:r>
              <a:rPr lang="de-DE" dirty="0"/>
              <a:t>(</a:t>
            </a:r>
            <a:r>
              <a:rPr lang="en-US" dirty="0"/>
              <a:t>Also possible in two columns</a:t>
            </a:r>
            <a:r>
              <a:rPr lang="de-DE" dirty="0"/>
              <a:t>)</a:t>
            </a:r>
          </a:p>
        </p:txBody>
      </p:sp>
      <p:sp>
        <p:nvSpPr>
          <p:cNvPr id="10" name="Text Box 14"/>
          <p:cNvSpPr txBox="1">
            <a:spLocks noChangeArrowheads="1"/>
          </p:cNvSpPr>
          <p:nvPr userDrawn="1"/>
        </p:nvSpPr>
        <p:spPr bwMode="auto">
          <a:xfrm>
            <a:off x="155467" y="6525687"/>
            <a:ext cx="4808893" cy="169277"/>
          </a:xfrm>
          <a:prstGeom prst="rect">
            <a:avLst/>
          </a:prstGeom>
          <a:noFill/>
          <a:ln w="9525">
            <a:noFill/>
            <a:miter lim="800000"/>
          </a:ln>
          <a:effectLst/>
        </p:spPr>
        <p:txBody>
          <a:bodyPr wrap="square" lIns="0" tIns="0" rIns="0" bIns="0">
            <a:spAutoFit/>
          </a:bodyPr>
          <a:lstStyle/>
          <a:p>
            <a:r>
              <a:rPr lang="en-US" sz="1100" noProof="0" dirty="0"/>
              <a:t>KIT – The Research University in the Helmholtz Association</a:t>
            </a:r>
          </a:p>
        </p:txBody>
      </p:sp>
      <p:sp>
        <p:nvSpPr>
          <p:cNvPr id="11" name="Text Box 14"/>
          <p:cNvSpPr txBox="1">
            <a:spLocks noChangeArrowheads="1"/>
          </p:cNvSpPr>
          <p:nvPr userDrawn="1"/>
        </p:nvSpPr>
        <p:spPr bwMode="auto">
          <a:xfrm>
            <a:off x="9757834" y="6432821"/>
            <a:ext cx="2302933"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de-DE" altLang="de-DE" sz="2135" b="1" dirty="0">
                <a:solidFill>
                  <a:schemeClr val="tx1"/>
                </a:solidFill>
              </a:rPr>
              <a:t>www.kit.edu</a:t>
            </a: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000" y="479852"/>
            <a:ext cx="2162067" cy="1001397"/>
          </a:xfrm>
          <a:prstGeom prst="rect">
            <a:avLst/>
          </a:prstGeom>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pic>
        <p:nvPicPr>
          <p:cNvPr id="26" name="Bildplatzhalter 3"/>
          <p:cNvPicPr>
            <a:picLocks noChangeAspect="1"/>
          </p:cNvPicPr>
          <p:nvPr userDrawn="1"/>
        </p:nvPicPr>
        <p:blipFill>
          <a:blip r:embed="rId2" cstate="print">
            <a:extLst>
              <a:ext uri="{28A0092B-C50C-407E-A947-70E740481C1C}">
                <a14:useLocalDpi xmlns:a14="http://schemas.microsoft.com/office/drawing/2010/main" val="0"/>
              </a:ext>
            </a:extLst>
          </a:blip>
          <a:srcRect t="31679" b="31679"/>
          <a:stretch>
            <a:fillRect/>
          </a:stretch>
        </p:blipFill>
        <p:spPr>
          <a:xfrm>
            <a:off x="156308" y="3625451"/>
            <a:ext cx="11904459" cy="2707437"/>
          </a:xfrm>
          <a:prstGeom prst="round2DiagRect">
            <a:avLst>
              <a:gd name="adj1" fmla="val 0"/>
              <a:gd name="adj2" fmla="val 8317"/>
            </a:avLst>
          </a:prstGeom>
        </p:spPr>
      </p:pic>
      <p:sp>
        <p:nvSpPr>
          <p:cNvPr id="9" name="Textplatzhalter 25"/>
          <p:cNvSpPr>
            <a:spLocks noGrp="1"/>
          </p:cNvSpPr>
          <p:nvPr>
            <p:ph type="body" sz="quarter" idx="13" hasCustomPrompt="1"/>
          </p:nvPr>
        </p:nvSpPr>
        <p:spPr>
          <a:xfrm>
            <a:off x="507567" y="2639093"/>
            <a:ext cx="11354233" cy="679663"/>
          </a:xfrm>
        </p:spPr>
        <p:txBody>
          <a:bodyPr>
            <a:normAutofit/>
          </a:bodyPr>
          <a:lstStyle>
            <a:lvl1pPr marL="0" indent="0">
              <a:buFont typeface="Arial" panose="020B0604020202020204" pitchFamily="34" charset="0"/>
              <a:buNone/>
              <a:defRPr sz="2400" b="1" i="0" baseline="0"/>
            </a:lvl1pPr>
            <a:lvl2pPr marL="473710" indent="0">
              <a:buFont typeface="Arial" panose="020B0604020202020204" pitchFamily="34" charset="0"/>
              <a:buNone/>
              <a:defRPr sz="2400" b="1" i="0"/>
            </a:lvl2pPr>
            <a:lvl3pPr marL="956310" indent="0">
              <a:buFont typeface="Arial" panose="020B0604020202020204" pitchFamily="34" charset="0"/>
              <a:buNone/>
              <a:defRPr sz="2400" b="1" i="0"/>
            </a:lvl3pPr>
            <a:lvl4pPr marL="1430655" indent="0">
              <a:buFont typeface="Arial" panose="020B0604020202020204" pitchFamily="34" charset="0"/>
              <a:buNone/>
              <a:defRPr sz="2400" b="1" i="0"/>
            </a:lvl4pPr>
            <a:lvl5pPr marL="1912620" indent="0">
              <a:buFont typeface="Arial" panose="020B0604020202020204" pitchFamily="34" charset="0"/>
              <a:buNone/>
              <a:defRPr sz="2400" b="1" i="0"/>
            </a:lvl5pPr>
          </a:lstStyle>
          <a:p>
            <a:pPr lvl="0"/>
            <a:r>
              <a:rPr lang="de-DE" dirty="0"/>
              <a:t>Click </a:t>
            </a:r>
            <a:r>
              <a:rPr lang="de-DE" dirty="0" err="1"/>
              <a:t>to</a:t>
            </a:r>
            <a:r>
              <a:rPr lang="de-DE" dirty="0"/>
              <a:t> </a:t>
            </a:r>
            <a:r>
              <a:rPr lang="de-DE" dirty="0" err="1"/>
              <a:t>add</a:t>
            </a:r>
            <a:r>
              <a:rPr lang="de-DE" dirty="0"/>
              <a:t> </a:t>
            </a:r>
            <a:r>
              <a:rPr lang="de-DE" dirty="0" err="1"/>
              <a:t>subline</a:t>
            </a:r>
            <a:br>
              <a:rPr lang="de-DE" dirty="0"/>
            </a:br>
            <a:r>
              <a:rPr lang="de-DE" dirty="0"/>
              <a:t>(</a:t>
            </a:r>
            <a:r>
              <a:rPr lang="en-US" dirty="0"/>
              <a:t>Also possible in two columns</a:t>
            </a:r>
            <a:r>
              <a:rPr lang="de-DE" dirty="0"/>
              <a:t>)</a:t>
            </a:r>
          </a:p>
        </p:txBody>
      </p:sp>
      <p:sp>
        <p:nvSpPr>
          <p:cNvPr id="10" name="Text Box 14"/>
          <p:cNvSpPr txBox="1">
            <a:spLocks noChangeArrowheads="1"/>
          </p:cNvSpPr>
          <p:nvPr userDrawn="1"/>
        </p:nvSpPr>
        <p:spPr bwMode="auto">
          <a:xfrm>
            <a:off x="155467" y="6525687"/>
            <a:ext cx="4808893" cy="169277"/>
          </a:xfrm>
          <a:prstGeom prst="rect">
            <a:avLst/>
          </a:prstGeom>
          <a:noFill/>
          <a:ln w="9525">
            <a:noFill/>
            <a:miter lim="800000"/>
          </a:ln>
          <a:effectLst/>
        </p:spPr>
        <p:txBody>
          <a:bodyPr wrap="square" lIns="0" tIns="0" rIns="0" bIns="0">
            <a:spAutoFit/>
          </a:bodyPr>
          <a:lstStyle/>
          <a:p>
            <a:r>
              <a:rPr lang="en-US" sz="1100" noProof="0" dirty="0"/>
              <a:t>KIT – The Research University in the Helmholtz Association</a:t>
            </a:r>
          </a:p>
        </p:txBody>
      </p:sp>
      <p:sp>
        <p:nvSpPr>
          <p:cNvPr id="11" name="Text Box 14"/>
          <p:cNvSpPr txBox="1">
            <a:spLocks noChangeArrowheads="1"/>
          </p:cNvSpPr>
          <p:nvPr userDrawn="1"/>
        </p:nvSpPr>
        <p:spPr bwMode="auto">
          <a:xfrm>
            <a:off x="9757834" y="6432821"/>
            <a:ext cx="2302933" cy="32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de-DE" altLang="de-DE" sz="2135" b="1" dirty="0">
                <a:solidFill>
                  <a:schemeClr val="tx1"/>
                </a:solidFill>
              </a:rPr>
              <a:t>www.kit.edu</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000" y="479852"/>
            <a:ext cx="2162067" cy="1001397"/>
          </a:xfrm>
          <a:prstGeom prst="rect">
            <a:avLst/>
          </a:prstGeom>
        </p:spPr>
      </p:pic>
      <p:sp>
        <p:nvSpPr>
          <p:cNvPr id="13" name="Textplatzhalter 18"/>
          <p:cNvSpPr>
            <a:spLocks noGrp="1"/>
          </p:cNvSpPr>
          <p:nvPr>
            <p:ph type="body" sz="quarter" idx="11" hasCustomPrompt="1"/>
          </p:nvPr>
        </p:nvSpPr>
        <p:spPr>
          <a:xfrm>
            <a:off x="487258" y="1927266"/>
            <a:ext cx="11366076" cy="380035"/>
          </a:xfrm>
        </p:spPr>
        <p:txBody>
          <a:bodyPr>
            <a:noAutofit/>
          </a:bodyPr>
          <a:lstStyle>
            <a:lvl1pPr marL="0" indent="0">
              <a:buFont typeface="Arial" panose="020B0604020202020204" pitchFamily="34" charset="0"/>
              <a:buNone/>
              <a:defRPr sz="3400" b="1"/>
            </a:lvl1pPr>
            <a:lvl2pPr marL="473710" indent="0">
              <a:buFont typeface="Arial" panose="020B0604020202020204" pitchFamily="34" charset="0"/>
              <a:buNone/>
              <a:defRPr sz="3465" b="1"/>
            </a:lvl2pPr>
            <a:lvl3pPr marL="956310" indent="0">
              <a:buFont typeface="Arial" panose="020B0604020202020204" pitchFamily="34" charset="0"/>
              <a:buNone/>
              <a:defRPr sz="3465" b="1"/>
            </a:lvl3pPr>
            <a:lvl4pPr marL="1430655" indent="0">
              <a:buFont typeface="Arial" panose="020B0604020202020204" pitchFamily="34" charset="0"/>
              <a:buNone/>
              <a:defRPr sz="3465" b="1"/>
            </a:lvl4pPr>
            <a:lvl5pPr marL="1912620" indent="0">
              <a:buFont typeface="Arial" panose="020B0604020202020204" pitchFamily="34" charset="0"/>
              <a:buNone/>
              <a:defRPr sz="3465" b="1"/>
            </a:lvl5pPr>
          </a:lstStyle>
          <a:p>
            <a:pPr lvl="0"/>
            <a:r>
              <a:rPr lang="de-DE" dirty="0"/>
              <a:t>Click </a:t>
            </a:r>
            <a:r>
              <a:rPr lang="de-DE" dirty="0" err="1"/>
              <a:t>to</a:t>
            </a:r>
            <a:r>
              <a:rPr lang="de-DE" dirty="0"/>
              <a:t> </a:t>
            </a:r>
            <a:r>
              <a:rPr lang="de-DE" dirty="0" err="1"/>
              <a:t>add</a:t>
            </a:r>
            <a:r>
              <a:rPr lang="de-DE" dirty="0"/>
              <a:t> title</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3400" y="1583512"/>
            <a:ext cx="11125200" cy="4486472"/>
          </a:xfrm>
        </p:spPr>
        <p:txBody>
          <a:bodyPr/>
          <a:lstStyle>
            <a:lvl1pPr>
              <a:defRPr/>
            </a:lvl1pPr>
            <a:lvl2pPr>
              <a:defRPr/>
            </a:lvl2pPr>
            <a:lvl3pPr>
              <a:defRPr/>
            </a:lvl3pPr>
            <a:lvl4pPr>
              <a:defRPr/>
            </a:lvl4pPr>
            <a:lvl5pPr>
              <a:defRPr sz="2100"/>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836313" y="6329811"/>
            <a:ext cx="1370340" cy="528189"/>
          </a:xfrm>
          <a:prstGeom prst="rect">
            <a:avLst/>
          </a:prstGeom>
        </p:spPr>
        <p:txBody>
          <a:bodyPr/>
          <a:lstStyle/>
          <a:p>
            <a:fld id="{16F928B9-F81A-487D-B8DB-109EAF56310C}" type="datetime4">
              <a:rPr lang="en-US" noProof="0" smtClean="0"/>
              <a:t>March 18, 2024</a:t>
            </a:fld>
            <a:endParaRPr lang="en-US" noProof="0" dirty="0"/>
          </a:p>
        </p:txBody>
      </p:sp>
      <p:sp>
        <p:nvSpPr>
          <p:cNvPr id="6" name="Slide Number Placeholder 5"/>
          <p:cNvSpPr>
            <a:spLocks noGrp="1"/>
          </p:cNvSpPr>
          <p:nvPr>
            <p:ph type="sldNum" sz="quarter" idx="12"/>
          </p:nvPr>
        </p:nvSpPr>
        <p:spPr>
          <a:xfrm>
            <a:off x="288000" y="6329811"/>
            <a:ext cx="435157" cy="528189"/>
          </a:xfrm>
          <a:prstGeom prst="rect">
            <a:avLst/>
          </a:prstGeom>
        </p:spPr>
        <p:txBody>
          <a:bodyPr/>
          <a:lstStyle>
            <a:lvl1pPr>
              <a:defRPr/>
            </a:lvl1pPr>
          </a:lstStyle>
          <a:p>
            <a:fld id="{61696EC4-B4CF-4701-AD06-A8439D6D8E12}" type="slidenum">
              <a:rPr lang="en-US" noProof="0" smtClean="0"/>
              <a:t>‹#›</a:t>
            </a:fld>
            <a:endParaRPr lang="en-US" noProof="0" dirty="0"/>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33400" y="1583512"/>
            <a:ext cx="5486400" cy="4593452"/>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Content Placeholder 3"/>
          <p:cNvSpPr>
            <a:spLocks noGrp="1"/>
          </p:cNvSpPr>
          <p:nvPr>
            <p:ph sz="half" idx="2" hasCustomPrompt="1"/>
          </p:nvPr>
        </p:nvSpPr>
        <p:spPr>
          <a:xfrm>
            <a:off x="6172201" y="1583512"/>
            <a:ext cx="5486399" cy="4593452"/>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Date Placeholder 4"/>
          <p:cNvSpPr>
            <a:spLocks noGrp="1"/>
          </p:cNvSpPr>
          <p:nvPr>
            <p:ph type="dt" sz="half" idx="10"/>
          </p:nvPr>
        </p:nvSpPr>
        <p:spPr>
          <a:xfrm>
            <a:off x="836313" y="6329811"/>
            <a:ext cx="1370340" cy="528189"/>
          </a:xfrm>
          <a:prstGeom prst="rect">
            <a:avLst/>
          </a:prstGeom>
        </p:spPr>
        <p:txBody>
          <a:bodyPr/>
          <a:lstStyle/>
          <a:p>
            <a:fld id="{20DE4583-1361-4FFA-AE51-F271E316226B}" type="datetime4">
              <a:rPr lang="en-US" smtClean="0"/>
              <a:t>March 18, 2024</a:t>
            </a:fld>
            <a:endParaRPr lang="de-DE"/>
          </a:p>
        </p:txBody>
      </p:sp>
      <p:sp>
        <p:nvSpPr>
          <p:cNvPr id="7" name="Slide Number Placeholder 6"/>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9"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8" name="Bildplatzhalter 4"/>
          <p:cNvSpPr>
            <a:spLocks noGrp="1"/>
          </p:cNvSpPr>
          <p:nvPr>
            <p:ph type="pic" sz="quarter" idx="13" hasCustomPrompt="1"/>
          </p:nvPr>
        </p:nvSpPr>
        <p:spPr>
          <a:xfrm>
            <a:off x="6207759" y="1584471"/>
            <a:ext cx="5467775" cy="4611218"/>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master slide</a:t>
            </a:r>
          </a:p>
        </p:txBody>
      </p:sp>
      <p:sp>
        <p:nvSpPr>
          <p:cNvPr id="3" name="Content Placeholder 2"/>
          <p:cNvSpPr>
            <a:spLocks noGrp="1"/>
          </p:cNvSpPr>
          <p:nvPr>
            <p:ph sz="half" idx="1" hasCustomPrompt="1"/>
          </p:nvPr>
        </p:nvSpPr>
        <p:spPr>
          <a:xfrm>
            <a:off x="533400" y="1583512"/>
            <a:ext cx="5486400" cy="4593452"/>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Date Placeholder 4"/>
          <p:cNvSpPr>
            <a:spLocks noGrp="1"/>
          </p:cNvSpPr>
          <p:nvPr>
            <p:ph type="dt" sz="half" idx="10"/>
          </p:nvPr>
        </p:nvSpPr>
        <p:spPr>
          <a:xfrm>
            <a:off x="836313" y="6329811"/>
            <a:ext cx="1370340" cy="528189"/>
          </a:xfrm>
          <a:prstGeom prst="rect">
            <a:avLst/>
          </a:prstGeom>
        </p:spPr>
        <p:txBody>
          <a:bodyPr/>
          <a:lstStyle/>
          <a:p>
            <a:fld id="{A9062CBA-6CF0-44E8-AA21-849035EDF8AB}" type="datetime4">
              <a:rPr lang="en-US" smtClean="0"/>
              <a:t>March 18, 2024</a:t>
            </a:fld>
            <a:endParaRPr lang="de-DE"/>
          </a:p>
        </p:txBody>
      </p:sp>
      <p:sp>
        <p:nvSpPr>
          <p:cNvPr id="7" name="Slide Number Placeholder 6"/>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9"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3400" y="1583512"/>
            <a:ext cx="5464176"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de-DE" dirty="0"/>
              <a:t>Click to add subline</a:t>
            </a:r>
          </a:p>
        </p:txBody>
      </p:sp>
      <p:sp>
        <p:nvSpPr>
          <p:cNvPr id="4" name="Content Placeholder 3"/>
          <p:cNvSpPr>
            <a:spLocks noGrp="1"/>
          </p:cNvSpPr>
          <p:nvPr>
            <p:ph sz="half" idx="2" hasCustomPrompt="1"/>
          </p:nvPr>
        </p:nvSpPr>
        <p:spPr>
          <a:xfrm>
            <a:off x="533400" y="2582458"/>
            <a:ext cx="5464176" cy="3607205"/>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Text Placeholder 4"/>
          <p:cNvSpPr>
            <a:spLocks noGrp="1"/>
          </p:cNvSpPr>
          <p:nvPr>
            <p:ph type="body" sz="quarter" idx="3" hasCustomPrompt="1"/>
          </p:nvPr>
        </p:nvSpPr>
        <p:spPr>
          <a:xfrm>
            <a:off x="6194424" y="1583512"/>
            <a:ext cx="5464176"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de-DE" dirty="0"/>
              <a:t>Click to add subline</a:t>
            </a:r>
          </a:p>
        </p:txBody>
      </p:sp>
      <p:sp>
        <p:nvSpPr>
          <p:cNvPr id="6" name="Content Placeholder 5"/>
          <p:cNvSpPr>
            <a:spLocks noGrp="1"/>
          </p:cNvSpPr>
          <p:nvPr>
            <p:ph sz="quarter" idx="4" hasCustomPrompt="1"/>
          </p:nvPr>
        </p:nvSpPr>
        <p:spPr>
          <a:xfrm>
            <a:off x="6194424" y="2582458"/>
            <a:ext cx="5464176" cy="3607206"/>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7" name="Date Placeholder 6"/>
          <p:cNvSpPr>
            <a:spLocks noGrp="1"/>
          </p:cNvSpPr>
          <p:nvPr>
            <p:ph type="dt" sz="half" idx="10"/>
          </p:nvPr>
        </p:nvSpPr>
        <p:spPr>
          <a:xfrm>
            <a:off x="836313" y="6329811"/>
            <a:ext cx="1370340" cy="528189"/>
          </a:xfrm>
          <a:prstGeom prst="rect">
            <a:avLst/>
          </a:prstGeom>
        </p:spPr>
        <p:txBody>
          <a:bodyPr/>
          <a:lstStyle/>
          <a:p>
            <a:fld id="{306EA474-441B-4A23-B247-525EB2B0A8F2}" type="datetime4">
              <a:rPr lang="en-US" smtClean="0"/>
              <a:t>March 18, 2024</a:t>
            </a:fld>
            <a:endParaRPr lang="de-DE"/>
          </a:p>
        </p:txBody>
      </p:sp>
      <p:sp>
        <p:nvSpPr>
          <p:cNvPr id="9" name="Slide Number Placeholder 8"/>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11"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10" name="Bildplatzhalter 4"/>
          <p:cNvSpPr>
            <a:spLocks noGrp="1"/>
          </p:cNvSpPr>
          <p:nvPr>
            <p:ph type="pic" sz="quarter" idx="13" hasCustomPrompt="1"/>
          </p:nvPr>
        </p:nvSpPr>
        <p:spPr>
          <a:xfrm>
            <a:off x="6207759" y="2590003"/>
            <a:ext cx="5467775" cy="3605685"/>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master slide</a:t>
            </a:r>
          </a:p>
        </p:txBody>
      </p:sp>
      <p:sp>
        <p:nvSpPr>
          <p:cNvPr id="3" name="Text Placeholder 2"/>
          <p:cNvSpPr>
            <a:spLocks noGrp="1"/>
          </p:cNvSpPr>
          <p:nvPr>
            <p:ph type="body" idx="1" hasCustomPrompt="1"/>
          </p:nvPr>
        </p:nvSpPr>
        <p:spPr>
          <a:xfrm>
            <a:off x="533400" y="1583512"/>
            <a:ext cx="5464176"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de-DE" dirty="0"/>
              <a:t>Click to add subline</a:t>
            </a:r>
          </a:p>
        </p:txBody>
      </p:sp>
      <p:sp>
        <p:nvSpPr>
          <p:cNvPr id="4" name="Content Placeholder 3"/>
          <p:cNvSpPr>
            <a:spLocks noGrp="1"/>
          </p:cNvSpPr>
          <p:nvPr>
            <p:ph sz="half" idx="2" hasCustomPrompt="1"/>
          </p:nvPr>
        </p:nvSpPr>
        <p:spPr>
          <a:xfrm>
            <a:off x="533400" y="2582458"/>
            <a:ext cx="5464176" cy="3607205"/>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Text Placeholder 4"/>
          <p:cNvSpPr>
            <a:spLocks noGrp="1"/>
          </p:cNvSpPr>
          <p:nvPr>
            <p:ph type="body" sz="quarter" idx="3" hasCustomPrompt="1"/>
          </p:nvPr>
        </p:nvSpPr>
        <p:spPr>
          <a:xfrm>
            <a:off x="6194424" y="1583512"/>
            <a:ext cx="5464176"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de-DE" dirty="0"/>
              <a:t>Click to add subline</a:t>
            </a:r>
          </a:p>
        </p:txBody>
      </p:sp>
      <p:sp>
        <p:nvSpPr>
          <p:cNvPr id="7" name="Date Placeholder 6"/>
          <p:cNvSpPr>
            <a:spLocks noGrp="1"/>
          </p:cNvSpPr>
          <p:nvPr>
            <p:ph type="dt" sz="half" idx="10"/>
          </p:nvPr>
        </p:nvSpPr>
        <p:spPr>
          <a:xfrm>
            <a:off x="836313" y="6329811"/>
            <a:ext cx="1370340" cy="528189"/>
          </a:xfrm>
          <a:prstGeom prst="rect">
            <a:avLst/>
          </a:prstGeom>
        </p:spPr>
        <p:txBody>
          <a:bodyPr/>
          <a:lstStyle/>
          <a:p>
            <a:fld id="{856D17AD-FE95-4AA0-85EA-CECE9CADEB5F}" type="datetime4">
              <a:rPr lang="en-US" smtClean="0"/>
              <a:t>March 18, 2024</a:t>
            </a:fld>
            <a:endParaRPr lang="de-DE"/>
          </a:p>
        </p:txBody>
      </p:sp>
      <p:sp>
        <p:nvSpPr>
          <p:cNvPr id="9" name="Slide Number Placeholder 8"/>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11"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6313" y="6329811"/>
            <a:ext cx="1370340" cy="528189"/>
          </a:xfrm>
          <a:prstGeom prst="rect">
            <a:avLst/>
          </a:prstGeom>
        </p:spPr>
        <p:txBody>
          <a:bodyPr/>
          <a:lstStyle/>
          <a:p>
            <a:fld id="{5B2C4D4B-D215-4270-85FD-2EC4B1DAABC4}"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
        <p:nvSpPr>
          <p:cNvPr id="8" name="Bildplatzhalter 3"/>
          <p:cNvSpPr>
            <a:spLocks noGrp="1"/>
          </p:cNvSpPr>
          <p:nvPr>
            <p:ph type="pic" sz="quarter" idx="14" hasCustomPrompt="1"/>
          </p:nvPr>
        </p:nvSpPr>
        <p:spPr>
          <a:xfrm>
            <a:off x="0" y="1770680"/>
            <a:ext cx="12192000" cy="4404693"/>
          </a:xfrm>
          <a:solidFill>
            <a:srgbClr val="FF99FF"/>
          </a:solidFill>
        </p:spPr>
        <p:txBody>
          <a:bodyPr anchor="t"/>
          <a:lstStyle>
            <a:lvl1pPr marL="0" indent="0" algn="ctr">
              <a:buFont typeface="Arial" panose="020B0604020202020204" pitchFamily="34" charset="0"/>
              <a:buNone/>
              <a:defRPr/>
            </a:lvl1pPr>
          </a:lstStyle>
          <a:p>
            <a:endParaRPr lang="de-DE" dirty="0"/>
          </a:p>
          <a:p>
            <a:r>
              <a:rPr lang="en-US" dirty="0"/>
              <a:t>Please insert a picture in the master slide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3400" y="1583512"/>
            <a:ext cx="5464176"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de-DE" dirty="0"/>
              <a:t>Click to add subline</a:t>
            </a:r>
          </a:p>
        </p:txBody>
      </p:sp>
      <p:sp>
        <p:nvSpPr>
          <p:cNvPr id="4" name="Content Placeholder 3"/>
          <p:cNvSpPr>
            <a:spLocks noGrp="1"/>
          </p:cNvSpPr>
          <p:nvPr>
            <p:ph sz="half" idx="2" hasCustomPrompt="1"/>
          </p:nvPr>
        </p:nvSpPr>
        <p:spPr>
          <a:xfrm>
            <a:off x="533400" y="2582458"/>
            <a:ext cx="5464176" cy="3607205"/>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Text Placeholder 4"/>
          <p:cNvSpPr>
            <a:spLocks noGrp="1"/>
          </p:cNvSpPr>
          <p:nvPr>
            <p:ph type="body" sz="quarter" idx="3" hasCustomPrompt="1"/>
          </p:nvPr>
        </p:nvSpPr>
        <p:spPr>
          <a:xfrm>
            <a:off x="6194424" y="1583512"/>
            <a:ext cx="5464176"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de-DE" dirty="0"/>
              <a:t>Click to add subline</a:t>
            </a:r>
          </a:p>
        </p:txBody>
      </p:sp>
      <p:sp>
        <p:nvSpPr>
          <p:cNvPr id="6" name="Content Placeholder 5"/>
          <p:cNvSpPr>
            <a:spLocks noGrp="1"/>
          </p:cNvSpPr>
          <p:nvPr>
            <p:ph sz="quarter" idx="4" hasCustomPrompt="1"/>
          </p:nvPr>
        </p:nvSpPr>
        <p:spPr>
          <a:xfrm>
            <a:off x="6194424" y="2582458"/>
            <a:ext cx="5464176" cy="3607206"/>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7" name="Date Placeholder 6"/>
          <p:cNvSpPr>
            <a:spLocks noGrp="1"/>
          </p:cNvSpPr>
          <p:nvPr>
            <p:ph type="dt" sz="half" idx="10"/>
          </p:nvPr>
        </p:nvSpPr>
        <p:spPr>
          <a:xfrm>
            <a:off x="836313" y="6329811"/>
            <a:ext cx="1370340" cy="528189"/>
          </a:xfrm>
          <a:prstGeom prst="rect">
            <a:avLst/>
          </a:prstGeom>
        </p:spPr>
        <p:txBody>
          <a:bodyPr/>
          <a:lstStyle/>
          <a:p>
            <a:fld id="{306EA474-441B-4A23-B247-525EB2B0A8F2}" type="datetime4">
              <a:rPr lang="en-US" smtClean="0"/>
              <a:t>March 18, 2024</a:t>
            </a:fld>
            <a:endParaRPr lang="de-DE"/>
          </a:p>
        </p:txBody>
      </p:sp>
      <p:sp>
        <p:nvSpPr>
          <p:cNvPr id="9" name="Slide Number Placeholder 8"/>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11"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Nur Titel">
    <p:spTree>
      <p:nvGrpSpPr>
        <p:cNvPr id="1" name=""/>
        <p:cNvGrpSpPr/>
        <p:nvPr/>
      </p:nvGrpSpPr>
      <p:grpSpPr>
        <a:xfrm>
          <a:off x="0" y="0"/>
          <a:ext cx="0" cy="0"/>
          <a:chOff x="0" y="0"/>
          <a:chExt cx="0" cy="0"/>
        </a:xfrm>
      </p:grpSpPr>
      <p:pic>
        <p:nvPicPr>
          <p:cNvPr id="6" name="Bildplatzhalter 6"/>
          <p:cNvPicPr>
            <a:picLocks noChangeAspect="1"/>
          </p:cNvPicPr>
          <p:nvPr userDrawn="1"/>
        </p:nvPicPr>
        <p:blipFill>
          <a:blip r:embed="rId2" cstate="print">
            <a:extLst>
              <a:ext uri="{28A0092B-C50C-407E-A947-70E740481C1C}">
                <a14:useLocalDpi xmlns:a14="http://schemas.microsoft.com/office/drawing/2010/main" val="0"/>
              </a:ext>
            </a:extLst>
          </a:blip>
          <a:srcRect t="20776" b="20776"/>
          <a:stretch>
            <a:fillRect/>
          </a:stretch>
        </p:blipFill>
        <p:spPr>
          <a:xfrm>
            <a:off x="0" y="1770680"/>
            <a:ext cx="12191999" cy="4404693"/>
          </a:xfrm>
          <a:prstGeom prst="rect">
            <a:avLst/>
          </a:prstGeom>
        </p:spPr>
      </p:pic>
      <p:sp>
        <p:nvSpPr>
          <p:cNvPr id="3" name="Date Placeholder 2"/>
          <p:cNvSpPr>
            <a:spLocks noGrp="1"/>
          </p:cNvSpPr>
          <p:nvPr>
            <p:ph type="dt" sz="half" idx="10"/>
          </p:nvPr>
        </p:nvSpPr>
        <p:spPr>
          <a:xfrm>
            <a:off x="836313" y="6329811"/>
            <a:ext cx="1370340" cy="528189"/>
          </a:xfrm>
          <a:prstGeom prst="rect">
            <a:avLst/>
          </a:prstGeom>
        </p:spPr>
        <p:txBody>
          <a:bodyPr/>
          <a:lstStyle/>
          <a:p>
            <a:fld id="{A70A317C-29A3-40B7-BE1D-34B06E094104}"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6313" y="6329811"/>
            <a:ext cx="1370340" cy="528189"/>
          </a:xfrm>
          <a:prstGeom prst="rect">
            <a:avLst/>
          </a:prstGeom>
        </p:spPr>
        <p:txBody>
          <a:bodyPr/>
          <a:lstStyle/>
          <a:p>
            <a:fld id="{DB422C6A-DD8F-475B-AE4E-216CBFF6EB3F}"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
        <p:nvSpPr>
          <p:cNvPr id="2" name="Rechteck 1"/>
          <p:cNvSpPr/>
          <p:nvPr userDrawn="1"/>
        </p:nvSpPr>
        <p:spPr>
          <a:xfrm>
            <a:off x="0" y="6201408"/>
            <a:ext cx="12192000" cy="243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200"/>
          </a:p>
        </p:txBody>
      </p:sp>
      <p:sp>
        <p:nvSpPr>
          <p:cNvPr id="8" name="Bildplatzhalter 3"/>
          <p:cNvSpPr>
            <a:spLocks noGrp="1"/>
          </p:cNvSpPr>
          <p:nvPr>
            <p:ph type="pic" sz="quarter" idx="14" hasCustomPrompt="1"/>
          </p:nvPr>
        </p:nvSpPr>
        <p:spPr>
          <a:xfrm>
            <a:off x="0" y="1770679"/>
            <a:ext cx="12192000" cy="4558317"/>
          </a:xfrm>
          <a:solidFill>
            <a:srgbClr val="FF99FF"/>
          </a:solidFill>
        </p:spPr>
        <p:txBody>
          <a:bodyPr anchor="t"/>
          <a:lstStyle>
            <a:lvl1pPr marL="0" indent="0" algn="ctr">
              <a:buFont typeface="Arial" panose="020B0604020202020204" pitchFamily="34" charset="0"/>
              <a:buNone/>
              <a:defRPr/>
            </a:lvl1pPr>
          </a:lstStyle>
          <a:p>
            <a:endParaRPr lang="de-DE" dirty="0"/>
          </a:p>
          <a:p>
            <a:r>
              <a:rPr lang="en-US" dirty="0"/>
              <a:t>Please insert a picture in the master slide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Nur Titel">
    <p:spTree>
      <p:nvGrpSpPr>
        <p:cNvPr id="1" name=""/>
        <p:cNvGrpSpPr/>
        <p:nvPr/>
      </p:nvGrpSpPr>
      <p:grpSpPr>
        <a:xfrm>
          <a:off x="0" y="0"/>
          <a:ext cx="0" cy="0"/>
          <a:chOff x="0" y="0"/>
          <a:chExt cx="0" cy="0"/>
        </a:xfrm>
      </p:grpSpPr>
      <p:pic>
        <p:nvPicPr>
          <p:cNvPr id="10" name="Bildplatzhalter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0776" b="18738"/>
          <a:stretch>
            <a:fillRect/>
          </a:stretch>
        </p:blipFill>
        <p:spPr>
          <a:xfrm>
            <a:off x="0" y="1770680"/>
            <a:ext cx="12191999" cy="4558316"/>
          </a:xfrm>
          <a:prstGeom prst="rect">
            <a:avLst/>
          </a:prstGeom>
        </p:spPr>
      </p:pic>
      <p:sp>
        <p:nvSpPr>
          <p:cNvPr id="3" name="Date Placeholder 2"/>
          <p:cNvSpPr>
            <a:spLocks noGrp="1"/>
          </p:cNvSpPr>
          <p:nvPr>
            <p:ph type="dt" sz="half" idx="10"/>
          </p:nvPr>
        </p:nvSpPr>
        <p:spPr>
          <a:xfrm>
            <a:off x="836313" y="6329811"/>
            <a:ext cx="1370340" cy="528189"/>
          </a:xfrm>
          <a:prstGeom prst="rect">
            <a:avLst/>
          </a:prstGeom>
        </p:spPr>
        <p:txBody>
          <a:bodyPr/>
          <a:lstStyle/>
          <a:p>
            <a:fld id="{B35B0F0C-3D14-4023-BDDA-24F88524B600}"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6313" y="6329811"/>
            <a:ext cx="1370340" cy="528189"/>
          </a:xfrm>
          <a:prstGeom prst="rect">
            <a:avLst/>
          </a:prstGeom>
        </p:spPr>
        <p:txBody>
          <a:bodyPr/>
          <a:lstStyle/>
          <a:p>
            <a:fld id="{1800C44F-A1F0-4103-AD32-BE4941E29ECD}"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6313" y="6329811"/>
            <a:ext cx="1370340" cy="528189"/>
          </a:xfrm>
          <a:prstGeom prst="rect">
            <a:avLst/>
          </a:prstGeom>
        </p:spPr>
        <p:txBody>
          <a:bodyPr/>
          <a:lstStyle/>
          <a:p>
            <a:fld id="{B81DFAB6-2B10-4DEC-99EB-576A1A01BF60}" type="datetime4">
              <a:rPr lang="en-US" smtClean="0"/>
              <a:t>March 18, 2024</a:t>
            </a:fld>
            <a:endParaRPr lang="de-DE"/>
          </a:p>
        </p:txBody>
      </p:sp>
      <p:sp>
        <p:nvSpPr>
          <p:cNvPr id="4" name="Slide Number Placeholder 3"/>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48853" y="1583511"/>
            <a:ext cx="6509747" cy="4277541"/>
          </a:xfrm>
        </p:spPr>
        <p:txBody>
          <a:bodyPr/>
          <a:lstStyle>
            <a:lvl1pPr>
              <a:defRPr sz="2600"/>
            </a:lvl1pPr>
            <a:lvl2pPr>
              <a:defRPr sz="2400"/>
            </a:lvl2pPr>
            <a:lvl3pPr>
              <a:defRPr sz="2100"/>
            </a:lvl3pPr>
            <a:lvl4pPr>
              <a:defRPr sz="1800"/>
            </a:lvl4pPr>
            <a:lvl5pPr marL="1435100" indent="0">
              <a:buNone/>
              <a:defRPr sz="1600"/>
            </a:lvl5pPr>
            <a:lvl6pPr>
              <a:defRPr sz="2000"/>
            </a:lvl6pPr>
            <a:lvl7pPr>
              <a:defRPr sz="2000"/>
            </a:lvl7pPr>
            <a:lvl8pPr>
              <a:defRPr sz="2000"/>
            </a:lvl8pPr>
            <a:lvl9pPr>
              <a:defRPr sz="2000"/>
            </a:lvl9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p:txBody>
      </p:sp>
      <p:sp>
        <p:nvSpPr>
          <p:cNvPr id="4" name="Text Placeholder 3"/>
          <p:cNvSpPr>
            <a:spLocks noGrp="1"/>
          </p:cNvSpPr>
          <p:nvPr>
            <p:ph type="body" sz="half" idx="2" hasCustomPrompt="1"/>
          </p:nvPr>
        </p:nvSpPr>
        <p:spPr>
          <a:xfrm>
            <a:off x="533402" y="1583512"/>
            <a:ext cx="4238625" cy="4277541"/>
          </a:xfrm>
        </p:spPr>
        <p:txBody>
          <a:bodyPr>
            <a:normAutofit/>
          </a:bodyPr>
          <a:lstStyle>
            <a:lvl1pPr marL="0" indent="0">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de-DE" dirty="0"/>
              <a:t>Click to add text</a:t>
            </a:r>
          </a:p>
        </p:txBody>
      </p:sp>
      <p:sp>
        <p:nvSpPr>
          <p:cNvPr id="5" name="Date Placeholder 4"/>
          <p:cNvSpPr>
            <a:spLocks noGrp="1"/>
          </p:cNvSpPr>
          <p:nvPr>
            <p:ph type="dt" sz="half" idx="10"/>
          </p:nvPr>
        </p:nvSpPr>
        <p:spPr>
          <a:xfrm>
            <a:off x="836313" y="6329811"/>
            <a:ext cx="1370340" cy="528189"/>
          </a:xfrm>
          <a:prstGeom prst="rect">
            <a:avLst/>
          </a:prstGeom>
        </p:spPr>
        <p:txBody>
          <a:bodyPr/>
          <a:lstStyle/>
          <a:p>
            <a:fld id="{011CEB0E-EBF5-4385-8A4D-8312C0C8BE92}" type="datetime4">
              <a:rPr lang="en-US" smtClean="0"/>
              <a:t>March 18, 2024</a:t>
            </a:fld>
            <a:endParaRPr lang="de-DE"/>
          </a:p>
        </p:txBody>
      </p:sp>
      <p:sp>
        <p:nvSpPr>
          <p:cNvPr id="7" name="Slide Number Placeholder 6"/>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9"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2458554" y="624691"/>
            <a:ext cx="7295047" cy="41492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5" name="Date Placeholder 4"/>
          <p:cNvSpPr>
            <a:spLocks noGrp="1"/>
          </p:cNvSpPr>
          <p:nvPr>
            <p:ph type="dt" sz="half" idx="10"/>
          </p:nvPr>
        </p:nvSpPr>
        <p:spPr>
          <a:xfrm>
            <a:off x="836313" y="6329811"/>
            <a:ext cx="1370340" cy="528189"/>
          </a:xfrm>
          <a:prstGeom prst="rect">
            <a:avLst/>
          </a:prstGeom>
        </p:spPr>
        <p:txBody>
          <a:bodyPr/>
          <a:lstStyle/>
          <a:p>
            <a:fld id="{B063FB72-1615-4F34-8C93-AA2939B0398D}" type="datetime4">
              <a:rPr lang="en-US" smtClean="0"/>
              <a:t>March 18, 2024</a:t>
            </a:fld>
            <a:endParaRPr lang="de-DE"/>
          </a:p>
        </p:txBody>
      </p:sp>
      <p:sp>
        <p:nvSpPr>
          <p:cNvPr id="7" name="Slide Number Placeholder 6"/>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8" name="Title 1"/>
          <p:cNvSpPr>
            <a:spLocks noGrp="1"/>
          </p:cNvSpPr>
          <p:nvPr>
            <p:ph type="title" hasCustomPrompt="1"/>
          </p:nvPr>
        </p:nvSpPr>
        <p:spPr>
          <a:xfrm>
            <a:off x="2458553" y="4836496"/>
            <a:ext cx="7291569" cy="566777"/>
          </a:xfrm>
          <a:prstGeom prst="rect">
            <a:avLst/>
          </a:prstGeom>
        </p:spPr>
        <p:txBody>
          <a:bodyPr anchor="b">
            <a:normAutofit/>
          </a:bodyPr>
          <a:lstStyle>
            <a:lvl1pPr>
              <a:defRPr sz="2000"/>
            </a:lvl1pPr>
          </a:lstStyle>
          <a:p>
            <a:r>
              <a:rPr lang="en-US" altLang="de-DE" dirty="0"/>
              <a:t>Click to add title</a:t>
            </a:r>
            <a:endParaRPr lang="en-US" dirty="0"/>
          </a:p>
        </p:txBody>
      </p:sp>
      <p:sp>
        <p:nvSpPr>
          <p:cNvPr id="9" name="Text Placeholder 3"/>
          <p:cNvSpPr>
            <a:spLocks noGrp="1"/>
          </p:cNvSpPr>
          <p:nvPr>
            <p:ph type="body" sz="half" idx="2" hasCustomPrompt="1"/>
          </p:nvPr>
        </p:nvSpPr>
        <p:spPr>
          <a:xfrm>
            <a:off x="2462030" y="5463729"/>
            <a:ext cx="7291569" cy="769581"/>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de-DE" dirty="0" err="1"/>
              <a:t>Mastertextformat</a:t>
            </a:r>
            <a:r>
              <a:rPr lang="en-US" altLang="de-DE" dirty="0"/>
              <a:t> </a:t>
            </a:r>
            <a:r>
              <a:rPr lang="en-US" altLang="de-DE" dirty="0" err="1"/>
              <a:t>bearbeiten</a:t>
            </a:r>
            <a:endParaRPr lang="en-US" altLang="de-DE"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533400" y="1423972"/>
            <a:ext cx="11125200" cy="4682105"/>
          </a:xfrm>
        </p:spPr>
        <p:txBody>
          <a:bodyPr vert="eaVert"/>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836313" y="6329811"/>
            <a:ext cx="1370340" cy="528189"/>
          </a:xfrm>
          <a:prstGeom prst="rect">
            <a:avLst/>
          </a:prstGeom>
        </p:spPr>
        <p:txBody>
          <a:bodyPr/>
          <a:lstStyle/>
          <a:p>
            <a:fld id="{945EA273-3522-4AEC-926E-D5FBDA2CF7F9}" type="datetime4">
              <a:rPr lang="en-US" smtClean="0"/>
              <a:t>March 18, 2024</a:t>
            </a:fld>
            <a:endParaRPr lang="de-DE"/>
          </a:p>
        </p:txBody>
      </p:sp>
      <p:sp>
        <p:nvSpPr>
          <p:cNvPr id="6" name="Slide Number Placeholder 5"/>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8"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27183" y="365124"/>
            <a:ext cx="2628900" cy="5811838"/>
          </a:xfrm>
          <a:prstGeom prst="rect">
            <a:avLst/>
          </a:prstGeom>
        </p:spPr>
        <p:txBody>
          <a:bodyPr vert="eaVert"/>
          <a:lstStyle>
            <a:lvl1pPr>
              <a:defRPr/>
            </a:lvl1pPr>
          </a:lstStyle>
          <a:p>
            <a:r>
              <a:rPr lang="en-US" altLang="de-DE" dirty="0"/>
              <a:t>Click to add title</a:t>
            </a:r>
            <a:endParaRPr lang="en-US" dirty="0"/>
          </a:p>
        </p:txBody>
      </p:sp>
      <p:sp>
        <p:nvSpPr>
          <p:cNvPr id="3" name="Vertical Text Placeholder 2"/>
          <p:cNvSpPr>
            <a:spLocks noGrp="1"/>
          </p:cNvSpPr>
          <p:nvPr>
            <p:ph type="body" orient="vert" idx="1" hasCustomPrompt="1"/>
          </p:nvPr>
        </p:nvSpPr>
        <p:spPr>
          <a:xfrm>
            <a:off x="535920" y="365124"/>
            <a:ext cx="8300763" cy="5811838"/>
          </a:xfrm>
        </p:spPr>
        <p:txBody>
          <a:bodyPr vert="eaVert"/>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4" name="Date Placeholder 3"/>
          <p:cNvSpPr>
            <a:spLocks noGrp="1"/>
          </p:cNvSpPr>
          <p:nvPr>
            <p:ph type="dt" sz="half" idx="10"/>
          </p:nvPr>
        </p:nvSpPr>
        <p:spPr>
          <a:xfrm>
            <a:off x="836313" y="6329811"/>
            <a:ext cx="1370340" cy="528189"/>
          </a:xfrm>
          <a:prstGeom prst="rect">
            <a:avLst/>
          </a:prstGeom>
        </p:spPr>
        <p:txBody>
          <a:bodyPr/>
          <a:lstStyle/>
          <a:p>
            <a:fld id="{A97FDF60-F04D-46C2-9A9B-FE3690E613C0}" type="datetime4">
              <a:rPr lang="en-US" smtClean="0"/>
              <a:t>March 18, 2024</a:t>
            </a:fld>
            <a:endParaRPr lang="de-DE"/>
          </a:p>
        </p:txBody>
      </p:sp>
      <p:sp>
        <p:nvSpPr>
          <p:cNvPr id="6" name="Slide Number Placeholder 5"/>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10" name="Bildplatzhalter 4"/>
          <p:cNvSpPr>
            <a:spLocks noGrp="1"/>
          </p:cNvSpPr>
          <p:nvPr>
            <p:ph type="pic" sz="quarter" idx="13" hasCustomPrompt="1"/>
          </p:nvPr>
        </p:nvSpPr>
        <p:spPr>
          <a:xfrm>
            <a:off x="6207759" y="2590003"/>
            <a:ext cx="5467775" cy="3605685"/>
          </a:xfrm>
          <a:prstGeom prst="round2DiagRect">
            <a:avLst>
              <a:gd name="adj1" fmla="val 0"/>
              <a:gd name="adj2" fmla="val 8317"/>
            </a:avLst>
          </a:prstGeom>
          <a:solidFill>
            <a:srgbClr val="FF99FF"/>
          </a:solidFill>
          <a:ln w="12700">
            <a:solidFill>
              <a:schemeClr val="bg2"/>
            </a:solidFill>
          </a:ln>
        </p:spPr>
        <p:txBody>
          <a:bodyPr/>
          <a:lstStyle>
            <a:lvl1pPr marL="0" indent="0">
              <a:buFont typeface="Arial" panose="020B0604020202020204" pitchFamily="34" charset="0"/>
              <a:buNone/>
              <a:defRPr baseline="0"/>
            </a:lvl1pPr>
          </a:lstStyle>
          <a:p>
            <a:r>
              <a:rPr lang="en-US" dirty="0"/>
              <a:t>Please insert a picture in the master slide</a:t>
            </a:r>
          </a:p>
        </p:txBody>
      </p:sp>
      <p:sp>
        <p:nvSpPr>
          <p:cNvPr id="3" name="Text Placeholder 2"/>
          <p:cNvSpPr>
            <a:spLocks noGrp="1"/>
          </p:cNvSpPr>
          <p:nvPr>
            <p:ph type="body" idx="1" hasCustomPrompt="1"/>
          </p:nvPr>
        </p:nvSpPr>
        <p:spPr>
          <a:xfrm>
            <a:off x="533400" y="1583512"/>
            <a:ext cx="5464176"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de-DE" dirty="0"/>
              <a:t>Click to add subline</a:t>
            </a:r>
          </a:p>
        </p:txBody>
      </p:sp>
      <p:sp>
        <p:nvSpPr>
          <p:cNvPr id="4" name="Content Placeholder 3"/>
          <p:cNvSpPr>
            <a:spLocks noGrp="1"/>
          </p:cNvSpPr>
          <p:nvPr>
            <p:ph sz="half" idx="2" hasCustomPrompt="1"/>
          </p:nvPr>
        </p:nvSpPr>
        <p:spPr>
          <a:xfrm>
            <a:off x="533400" y="2582458"/>
            <a:ext cx="5464176" cy="3607205"/>
          </a:xfrm>
        </p:spPr>
        <p:txBody>
          <a:bodyPr/>
          <a:lstStyle>
            <a:lvl1pPr>
              <a:defRPr/>
            </a:lvl1pPr>
            <a:lvl2pPr>
              <a:defRPr/>
            </a:lvl2pPr>
            <a:lvl3pPr>
              <a:defRPr/>
            </a:lvl3pPr>
            <a:lvl4pPr>
              <a:defRPr sz="1800"/>
            </a:lvl4pPr>
            <a:lvl5pPr>
              <a:defRPr/>
            </a:lvl5p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5" name="Text Placeholder 4"/>
          <p:cNvSpPr>
            <a:spLocks noGrp="1"/>
          </p:cNvSpPr>
          <p:nvPr>
            <p:ph type="body" sz="quarter" idx="3" hasCustomPrompt="1"/>
          </p:nvPr>
        </p:nvSpPr>
        <p:spPr>
          <a:xfrm>
            <a:off x="6194424" y="1583512"/>
            <a:ext cx="5464176" cy="823912"/>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de-DE" dirty="0"/>
              <a:t>Click to add subline</a:t>
            </a:r>
          </a:p>
        </p:txBody>
      </p:sp>
      <p:sp>
        <p:nvSpPr>
          <p:cNvPr id="7" name="Date Placeholder 6"/>
          <p:cNvSpPr>
            <a:spLocks noGrp="1"/>
          </p:cNvSpPr>
          <p:nvPr>
            <p:ph type="dt" sz="half" idx="10"/>
          </p:nvPr>
        </p:nvSpPr>
        <p:spPr>
          <a:xfrm>
            <a:off x="836313" y="6329811"/>
            <a:ext cx="1370340" cy="528189"/>
          </a:xfrm>
          <a:prstGeom prst="rect">
            <a:avLst/>
          </a:prstGeom>
        </p:spPr>
        <p:txBody>
          <a:bodyPr/>
          <a:lstStyle/>
          <a:p>
            <a:fld id="{856D17AD-FE95-4AA0-85EA-CECE9CADEB5F}" type="datetime4">
              <a:rPr lang="en-US" smtClean="0"/>
              <a:t>March 18, 2024</a:t>
            </a:fld>
            <a:endParaRPr lang="de-DE"/>
          </a:p>
        </p:txBody>
      </p:sp>
      <p:sp>
        <p:nvSpPr>
          <p:cNvPr id="9" name="Slide Number Placeholder 8"/>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11"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6313" y="6329811"/>
            <a:ext cx="1370340" cy="528189"/>
          </a:xfrm>
          <a:prstGeom prst="rect">
            <a:avLst/>
          </a:prstGeom>
        </p:spPr>
        <p:txBody>
          <a:bodyPr/>
          <a:lstStyle/>
          <a:p>
            <a:fld id="{5B2C4D4B-D215-4270-85FD-2EC4B1DAABC4}"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
        <p:nvSpPr>
          <p:cNvPr id="8" name="Bildplatzhalter 3"/>
          <p:cNvSpPr>
            <a:spLocks noGrp="1"/>
          </p:cNvSpPr>
          <p:nvPr>
            <p:ph type="pic" sz="quarter" idx="14" hasCustomPrompt="1"/>
          </p:nvPr>
        </p:nvSpPr>
        <p:spPr>
          <a:xfrm>
            <a:off x="0" y="1770680"/>
            <a:ext cx="12192000" cy="4404693"/>
          </a:xfrm>
          <a:solidFill>
            <a:srgbClr val="FF99FF"/>
          </a:solidFill>
        </p:spPr>
        <p:txBody>
          <a:bodyPr anchor="t"/>
          <a:lstStyle>
            <a:lvl1pPr marL="0" indent="0" algn="ctr">
              <a:buFont typeface="Arial" panose="020B0604020202020204" pitchFamily="34" charset="0"/>
              <a:buNone/>
              <a:defRPr/>
            </a:lvl1pPr>
          </a:lstStyle>
          <a:p>
            <a:endParaRPr lang="de-DE" dirty="0"/>
          </a:p>
          <a:p>
            <a:r>
              <a:rPr lang="en-US" dirty="0"/>
              <a:t>Please insert a picture in the master slide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Nur Titel">
    <p:spTree>
      <p:nvGrpSpPr>
        <p:cNvPr id="1" name=""/>
        <p:cNvGrpSpPr/>
        <p:nvPr/>
      </p:nvGrpSpPr>
      <p:grpSpPr>
        <a:xfrm>
          <a:off x="0" y="0"/>
          <a:ext cx="0" cy="0"/>
          <a:chOff x="0" y="0"/>
          <a:chExt cx="0" cy="0"/>
        </a:xfrm>
      </p:grpSpPr>
      <p:pic>
        <p:nvPicPr>
          <p:cNvPr id="6" name="Bildplatzhalter 6"/>
          <p:cNvPicPr>
            <a:picLocks noChangeAspect="1"/>
          </p:cNvPicPr>
          <p:nvPr userDrawn="1"/>
        </p:nvPicPr>
        <p:blipFill>
          <a:blip r:embed="rId2" cstate="print">
            <a:extLst>
              <a:ext uri="{28A0092B-C50C-407E-A947-70E740481C1C}">
                <a14:useLocalDpi xmlns:a14="http://schemas.microsoft.com/office/drawing/2010/main" val="0"/>
              </a:ext>
            </a:extLst>
          </a:blip>
          <a:srcRect t="20776" b="20776"/>
          <a:stretch>
            <a:fillRect/>
          </a:stretch>
        </p:blipFill>
        <p:spPr>
          <a:xfrm>
            <a:off x="0" y="1770680"/>
            <a:ext cx="12191999" cy="4404693"/>
          </a:xfrm>
          <a:prstGeom prst="rect">
            <a:avLst/>
          </a:prstGeom>
        </p:spPr>
      </p:pic>
      <p:sp>
        <p:nvSpPr>
          <p:cNvPr id="3" name="Date Placeholder 2"/>
          <p:cNvSpPr>
            <a:spLocks noGrp="1"/>
          </p:cNvSpPr>
          <p:nvPr>
            <p:ph type="dt" sz="half" idx="10"/>
          </p:nvPr>
        </p:nvSpPr>
        <p:spPr>
          <a:xfrm>
            <a:off x="836313" y="6329811"/>
            <a:ext cx="1370340" cy="528189"/>
          </a:xfrm>
          <a:prstGeom prst="rect">
            <a:avLst/>
          </a:prstGeom>
        </p:spPr>
        <p:txBody>
          <a:bodyPr/>
          <a:lstStyle/>
          <a:p>
            <a:fld id="{A70A317C-29A3-40B7-BE1D-34B06E094104}" type="datetime4">
              <a:rPr lang="en-US" smtClean="0"/>
              <a:t>March 18, 2024</a:t>
            </a:fld>
            <a:endParaRPr lang="de-DE"/>
          </a:p>
        </p:txBody>
      </p:sp>
      <p:sp>
        <p:nvSpPr>
          <p:cNvPr id="5" name="Slide Number Placeholder 4"/>
          <p:cNvSpPr>
            <a:spLocks noGrp="1"/>
          </p:cNvSpPr>
          <p:nvPr>
            <p:ph type="sldNum" sz="quarter" idx="12"/>
          </p:nvPr>
        </p:nvSpPr>
        <p:spPr>
          <a:xfrm>
            <a:off x="288000" y="6329811"/>
            <a:ext cx="435157" cy="528189"/>
          </a:xfrm>
          <a:prstGeom prst="rect">
            <a:avLst/>
          </a:prstGeom>
        </p:spPr>
        <p:txBody>
          <a:bodyPr/>
          <a:lstStyle/>
          <a:p>
            <a:fld id="{61696EC4-B4CF-4701-AD06-A8439D6D8E12}" type="slidenum">
              <a:rPr lang="de-DE" smtClean="0"/>
              <a:t>‹#›</a:t>
            </a:fld>
            <a:endParaRPr lang="de-DE"/>
          </a:p>
        </p:txBody>
      </p:sp>
      <p:sp>
        <p:nvSpPr>
          <p:cNvPr id="7" name="Title Placeholder 1"/>
          <p:cNvSpPr>
            <a:spLocks noGrp="1"/>
          </p:cNvSpPr>
          <p:nvPr>
            <p:ph type="title" hasCustomPrompt="1"/>
          </p:nvPr>
        </p:nvSpPr>
        <p:spPr>
          <a:xfrm>
            <a:off x="528000" y="394871"/>
            <a:ext cx="9158904" cy="767748"/>
          </a:xfrm>
          <a:prstGeom prst="rect">
            <a:avLst/>
          </a:prstGeom>
        </p:spPr>
        <p:txBody>
          <a:bodyPr vert="horz" lIns="0" tIns="0" rIns="0" bIns="0" rtlCol="0" anchor="b">
            <a:normAutofit/>
          </a:bodyPr>
          <a:lstStyle>
            <a:lvl1pPr>
              <a:defRPr/>
            </a:lvl1pPr>
          </a:lstStyle>
          <a:p>
            <a:r>
              <a:rPr lang="en-US" altLang="de-DE" dirty="0"/>
              <a:t>Click to add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21" Type="http://schemas.openxmlformats.org/officeDocument/2006/relationships/image" Target="../media/image3.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2.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8000" y="394871"/>
            <a:ext cx="9158904" cy="767748"/>
          </a:xfrm>
          <a:prstGeom prst="rect">
            <a:avLst/>
          </a:prstGeom>
        </p:spPr>
        <p:txBody>
          <a:bodyPr vert="horz" lIns="0" tIns="0" rIns="0" bIns="0" rtlCol="0" anchor="b">
            <a:normAutofit/>
          </a:bodyPr>
          <a:lstStyle/>
          <a:p>
            <a:r>
              <a:rPr lang="en-US" altLang="de-DE" dirty="0"/>
              <a:t>Click to add title</a:t>
            </a:r>
            <a:endParaRPr lang="en-US" dirty="0"/>
          </a:p>
        </p:txBody>
      </p:sp>
      <p:sp>
        <p:nvSpPr>
          <p:cNvPr id="3" name="Text Placeholder 2"/>
          <p:cNvSpPr>
            <a:spLocks noGrp="1"/>
          </p:cNvSpPr>
          <p:nvPr>
            <p:ph type="body" idx="1"/>
          </p:nvPr>
        </p:nvSpPr>
        <p:spPr>
          <a:xfrm>
            <a:off x="528001" y="1582633"/>
            <a:ext cx="11135999" cy="4523445"/>
          </a:xfrm>
          <a:prstGeom prst="rect">
            <a:avLst/>
          </a:prstGeom>
        </p:spPr>
        <p:txBody>
          <a:bodyPr vert="horz" lIns="0" tIns="0" rIns="0" bIns="0" rtlCol="0">
            <a:normAutofit/>
          </a:bodyPr>
          <a:lstStyle/>
          <a:p>
            <a:pPr lvl="0"/>
            <a:r>
              <a:rPr lang="de-DE" altLang="de-DE" dirty="0"/>
              <a:t>Karlsruher Institute </a:t>
            </a:r>
            <a:r>
              <a:rPr lang="de-DE" altLang="de-DE" dirty="0" err="1"/>
              <a:t>for</a:t>
            </a:r>
            <a:r>
              <a:rPr lang="de-DE" altLang="de-DE" dirty="0"/>
              <a:t> Technology (KIT).</a:t>
            </a:r>
          </a:p>
          <a:p>
            <a:pPr lvl="1"/>
            <a:r>
              <a:rPr lang="en-US" altLang="de-DE" dirty="0"/>
              <a:t>Second level</a:t>
            </a:r>
          </a:p>
          <a:p>
            <a:pPr lvl="2"/>
            <a:r>
              <a:rPr lang="en-US" altLang="de-DE" dirty="0"/>
              <a:t>Third level</a:t>
            </a:r>
          </a:p>
          <a:p>
            <a:pPr lvl="3"/>
            <a:r>
              <a:rPr lang="en-US" altLang="de-DE" dirty="0"/>
              <a:t>Fourth level           </a:t>
            </a:r>
          </a:p>
        </p:txBody>
      </p:sp>
      <p:cxnSp>
        <p:nvCxnSpPr>
          <p:cNvPr id="12" name="Gerade Verbindung 11"/>
          <p:cNvCxnSpPr/>
          <p:nvPr userDrawn="1"/>
        </p:nvCxnSpPr>
        <p:spPr>
          <a:xfrm>
            <a:off x="143930" y="6319881"/>
            <a:ext cx="1190414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Grafik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432884" y="423154"/>
            <a:ext cx="1500825" cy="695132"/>
          </a:xfrm>
          <a:prstGeom prst="rect">
            <a:avLst/>
          </a:prstGeom>
        </p:spPr>
      </p:pic>
      <p:sp>
        <p:nvSpPr>
          <p:cNvPr id="15" name="Date Placeholder 3"/>
          <p:cNvSpPr>
            <a:spLocks noGrp="1"/>
          </p:cNvSpPr>
          <p:nvPr>
            <p:ph type="dt" sz="half" idx="2"/>
          </p:nvPr>
        </p:nvSpPr>
        <p:spPr>
          <a:xfrm>
            <a:off x="836313" y="6329811"/>
            <a:ext cx="1370340" cy="528189"/>
          </a:xfrm>
          <a:prstGeom prst="rect">
            <a:avLst/>
          </a:prstGeom>
        </p:spPr>
        <p:txBody>
          <a:bodyPr vert="horz" lIns="0" tIns="0" rIns="0" bIns="0" rtlCol="0" anchor="ctr"/>
          <a:lstStyle>
            <a:lvl1pPr algn="l">
              <a:defRPr sz="1200">
                <a:solidFill>
                  <a:schemeClr val="tx1"/>
                </a:solidFill>
              </a:defRPr>
            </a:lvl1pPr>
          </a:lstStyle>
          <a:p>
            <a:fld id="{E5B19D05-7C63-43DF-88F4-AC3873A703B4}" type="datetime4">
              <a:rPr lang="en-US" smtClean="0"/>
              <a:t>March 18, 2024</a:t>
            </a:fld>
            <a:endParaRPr lang="en-US" dirty="0"/>
          </a:p>
        </p:txBody>
      </p:sp>
      <p:sp>
        <p:nvSpPr>
          <p:cNvPr id="16" name="Slide Number Placeholder 5"/>
          <p:cNvSpPr>
            <a:spLocks noGrp="1"/>
          </p:cNvSpPr>
          <p:nvPr>
            <p:ph type="sldNum" sz="quarter" idx="4"/>
          </p:nvPr>
        </p:nvSpPr>
        <p:spPr>
          <a:xfrm>
            <a:off x="288000" y="6329811"/>
            <a:ext cx="435157" cy="528189"/>
          </a:xfrm>
          <a:prstGeom prst="rect">
            <a:avLst/>
          </a:prstGeom>
        </p:spPr>
        <p:txBody>
          <a:bodyPr vert="horz" lIns="0" tIns="0" rIns="0" bIns="0" rtlCol="0" anchor="ctr"/>
          <a:lstStyle>
            <a:lvl1pPr algn="l">
              <a:defRPr sz="1200" b="1">
                <a:solidFill>
                  <a:schemeClr val="tx1"/>
                </a:solidFill>
              </a:defRPr>
            </a:lvl1pPr>
          </a:lstStyle>
          <a:p>
            <a:fld id="{61696EC4-B4CF-4701-AD06-A8439D6D8E12}" type="slidenum">
              <a:rPr lang="en-US" smtClean="0"/>
              <a:t>‹#›</a:t>
            </a:fld>
            <a:endParaRPr lang="en-US" dirty="0"/>
          </a:p>
        </p:txBody>
      </p:sp>
      <p:sp>
        <p:nvSpPr>
          <p:cNvPr id="17" name="Footer Placeholder 4"/>
          <p:cNvSpPr txBox="1"/>
          <p:nvPr userDrawn="1"/>
        </p:nvSpPr>
        <p:spPr>
          <a:xfrm>
            <a:off x="2267108" y="6329811"/>
            <a:ext cx="4908393" cy="528189"/>
          </a:xfrm>
          <a:prstGeom prst="rect">
            <a:avLst/>
          </a:prstGeom>
        </p:spPr>
        <p:txBody>
          <a:bodyPr vert="horz" lIns="0" tIns="0" rIns="0" bIns="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200" dirty="0" err="1"/>
              <a:t>Yiping</a:t>
            </a:r>
            <a:r>
              <a:rPr lang="en-US" altLang="zh-CN" sz="1200" dirty="0"/>
              <a:t> Wei</a:t>
            </a:r>
            <a:endParaRPr lang="de-DE" sz="1200" dirty="0"/>
          </a:p>
        </p:txBody>
      </p:sp>
      <p:sp>
        <p:nvSpPr>
          <p:cNvPr id="18" name="Fußzeilenplatzhalter 4"/>
          <p:cNvSpPr txBox="1"/>
          <p:nvPr userDrawn="1"/>
        </p:nvSpPr>
        <p:spPr>
          <a:xfrm>
            <a:off x="7340601" y="6329811"/>
            <a:ext cx="4326737" cy="528189"/>
          </a:xfrm>
          <a:prstGeom prst="rect">
            <a:avLst/>
          </a:prstGeom>
        </p:spPr>
        <p:txBody>
          <a:bodyPr vert="horz" lIns="0" tIns="0" rIns="0" bIns="0" rtlCol="0" anchor="ctr"/>
          <a:lstStyle>
            <a:defPPr>
              <a:defRPr lang="de-DE"/>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50000"/>
              </a:spcBef>
            </a:pPr>
            <a:r>
              <a:rPr lang="en-US" altLang="de-DE" sz="1200" dirty="0"/>
              <a:t>CVHCI,</a:t>
            </a:r>
            <a:r>
              <a:rPr lang="en-US" altLang="de-DE" sz="1200" baseline="0" dirty="0"/>
              <a:t> </a:t>
            </a:r>
            <a:r>
              <a:rPr lang="de-DE" altLang="de-DE" sz="1200" dirty="0"/>
              <a:t>Karlsruher Institute for Technology</a:t>
            </a:r>
            <a:endParaRPr lang="en-US" altLang="de-DE" sz="1200" dirty="0"/>
          </a:p>
        </p:txBody>
      </p:sp>
      <p:pic>
        <p:nvPicPr>
          <p:cNvPr id="10" name="图片 9" descr="徽标&#10;&#10;中度可信度描述已自动生成"/>
          <p:cNvPicPr>
            <a:picLocks noChangeAspect="1"/>
          </p:cNvPicPr>
          <p:nvPr userDrawn="1"/>
        </p:nvPicPr>
        <p:blipFill>
          <a:blip r:embed="rId20"/>
          <a:stretch>
            <a:fillRect/>
          </a:stretch>
        </p:blipFill>
        <p:spPr>
          <a:xfrm>
            <a:off x="10100426" y="423154"/>
            <a:ext cx="1703958" cy="6937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p:txStyles>
    <p:titleStyle>
      <a:lvl1pPr algn="l" defTabSz="914400" rtl="0" eaLnBrk="1" latinLnBrk="0" hangingPunct="1">
        <a:lnSpc>
          <a:spcPct val="90000"/>
        </a:lnSpc>
        <a:spcBef>
          <a:spcPct val="0"/>
        </a:spcBef>
        <a:buNone/>
        <a:defRPr lang="en-US" sz="3200" b="1" kern="1200" dirty="0">
          <a:solidFill>
            <a:schemeClr val="tx1"/>
          </a:solidFill>
          <a:latin typeface="+mn-lt"/>
          <a:ea typeface="+mj-ea"/>
          <a:cs typeface="Arial" panose="020B0604020202020204" pitchFamily="34" charset="0"/>
        </a:defRPr>
      </a:lvl1pPr>
    </p:titleStyle>
    <p:bodyStyle>
      <a:lvl1pPr marL="271145" indent="-271145" algn="l" defTabSz="914400" rtl="0" eaLnBrk="1" latinLnBrk="0" hangingPunct="1">
        <a:lnSpc>
          <a:spcPct val="90000"/>
        </a:lnSpc>
        <a:spcBef>
          <a:spcPts val="480"/>
        </a:spcBef>
        <a:buSzPct val="88000"/>
        <a:buFontTx/>
        <a:buBlip>
          <a:blip r:embed="rId21"/>
        </a:buBlip>
        <a:defRPr sz="2600" kern="1200">
          <a:solidFill>
            <a:schemeClr val="tx1"/>
          </a:solidFill>
          <a:latin typeface="+mn-lt"/>
          <a:ea typeface="+mn-ea"/>
          <a:cs typeface="+mn-cs"/>
        </a:defRPr>
      </a:lvl1pPr>
      <a:lvl2pPr marL="626745" indent="-271145" algn="l" defTabSz="914400" rtl="0" eaLnBrk="1" latinLnBrk="0" hangingPunct="1">
        <a:lnSpc>
          <a:spcPct val="90000"/>
        </a:lnSpc>
        <a:spcBef>
          <a:spcPts val="480"/>
        </a:spcBef>
        <a:buSzPct val="88000"/>
        <a:buFontTx/>
        <a:buBlip>
          <a:blip r:embed="rId21"/>
        </a:buBlip>
        <a:defRPr sz="2400" kern="1200">
          <a:solidFill>
            <a:schemeClr val="tx1"/>
          </a:solidFill>
          <a:latin typeface="+mn-lt"/>
          <a:ea typeface="+mn-ea"/>
          <a:cs typeface="+mn-cs"/>
        </a:defRPr>
      </a:lvl2pPr>
      <a:lvl3pPr marL="982345" indent="-264795" algn="l" defTabSz="898525" rtl="0" eaLnBrk="1" latinLnBrk="0" hangingPunct="1">
        <a:lnSpc>
          <a:spcPct val="90000"/>
        </a:lnSpc>
        <a:spcBef>
          <a:spcPts val="480"/>
        </a:spcBef>
        <a:buSzPct val="88000"/>
        <a:buFontTx/>
        <a:buBlip>
          <a:blip r:embed="rId21"/>
        </a:buBlip>
        <a:defRPr sz="2100" kern="1200">
          <a:solidFill>
            <a:schemeClr val="tx1"/>
          </a:solidFill>
          <a:latin typeface="+mn-lt"/>
          <a:ea typeface="+mn-ea"/>
          <a:cs typeface="+mn-cs"/>
        </a:defRPr>
      </a:lvl3pPr>
      <a:lvl4pPr marL="1344295" indent="-271145" algn="l" defTabSz="914400" rtl="0" eaLnBrk="1" latinLnBrk="0" hangingPunct="1">
        <a:lnSpc>
          <a:spcPct val="90000"/>
        </a:lnSpc>
        <a:spcBef>
          <a:spcPts val="480"/>
        </a:spcBef>
        <a:buSzPct val="88000"/>
        <a:buFontTx/>
        <a:buBlip>
          <a:blip r:embed="rId21"/>
        </a:buBlip>
        <a:defRPr sz="2100" kern="1200">
          <a:solidFill>
            <a:schemeClr val="tx1"/>
          </a:solidFill>
          <a:latin typeface="+mn-lt"/>
          <a:ea typeface="+mn-ea"/>
          <a:cs typeface="+mn-cs"/>
        </a:defRPr>
      </a:lvl4pPr>
      <a:lvl5pPr marL="1699895" indent="-264795" algn="l" defTabSz="914400" rtl="0" eaLnBrk="1" latinLnBrk="0" hangingPunct="1">
        <a:lnSpc>
          <a:spcPct val="90000"/>
        </a:lnSpc>
        <a:spcBef>
          <a:spcPts val="480"/>
        </a:spcBef>
        <a:buSzPct val="88000"/>
        <a:buFontTx/>
        <a:buBlip>
          <a:blip r:embed="rId21"/>
        </a:buBlip>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8000" y="394871"/>
            <a:ext cx="9158904" cy="767748"/>
          </a:xfrm>
          <a:prstGeom prst="rect">
            <a:avLst/>
          </a:prstGeom>
        </p:spPr>
        <p:txBody>
          <a:bodyPr vert="horz" lIns="0" tIns="0" rIns="0" bIns="0" rtlCol="0" anchor="b">
            <a:normAutofit/>
          </a:bodyPr>
          <a:lstStyle/>
          <a:p>
            <a:r>
              <a:rPr lang="en-US" altLang="de-DE" dirty="0"/>
              <a:t>Click to add title</a:t>
            </a:r>
            <a:endParaRPr lang="en-US" dirty="0"/>
          </a:p>
        </p:txBody>
      </p:sp>
      <p:sp>
        <p:nvSpPr>
          <p:cNvPr id="3" name="Text Placeholder 2"/>
          <p:cNvSpPr>
            <a:spLocks noGrp="1"/>
          </p:cNvSpPr>
          <p:nvPr>
            <p:ph type="body" idx="1"/>
          </p:nvPr>
        </p:nvSpPr>
        <p:spPr>
          <a:xfrm>
            <a:off x="528001" y="1582633"/>
            <a:ext cx="11135999" cy="4523445"/>
          </a:xfrm>
          <a:prstGeom prst="rect">
            <a:avLst/>
          </a:prstGeom>
        </p:spPr>
        <p:txBody>
          <a:bodyPr vert="horz" lIns="0" tIns="0" rIns="0" bIns="0" rtlCol="0">
            <a:normAutofit/>
          </a:bodyPr>
          <a:lstStyle/>
          <a:p>
            <a:pPr lvl="0"/>
            <a:r>
              <a:rPr lang="de-DE" altLang="de-DE" dirty="0"/>
              <a:t>Karlsruher Institute </a:t>
            </a:r>
            <a:r>
              <a:rPr lang="de-DE" altLang="de-DE" dirty="0" err="1"/>
              <a:t>for</a:t>
            </a:r>
            <a:r>
              <a:rPr lang="de-DE" altLang="de-DE" dirty="0"/>
              <a:t> Technology (KIT).</a:t>
            </a:r>
          </a:p>
          <a:p>
            <a:pPr lvl="1"/>
            <a:r>
              <a:rPr lang="en-US" altLang="de-DE" dirty="0"/>
              <a:t>Second level</a:t>
            </a:r>
          </a:p>
          <a:p>
            <a:pPr lvl="2"/>
            <a:r>
              <a:rPr lang="en-US" altLang="de-DE" dirty="0"/>
              <a:t>Third level</a:t>
            </a:r>
          </a:p>
          <a:p>
            <a:pPr lvl="3"/>
            <a:r>
              <a:rPr lang="en-US" altLang="de-DE" dirty="0"/>
              <a:t>Fourth level           </a:t>
            </a:r>
          </a:p>
        </p:txBody>
      </p:sp>
      <p:cxnSp>
        <p:nvCxnSpPr>
          <p:cNvPr id="12" name="Gerade Verbindung 11"/>
          <p:cNvCxnSpPr/>
          <p:nvPr userDrawn="1"/>
        </p:nvCxnSpPr>
        <p:spPr>
          <a:xfrm>
            <a:off x="143930" y="6319881"/>
            <a:ext cx="11904143" cy="993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Grafik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224001" y="441464"/>
            <a:ext cx="1439999" cy="666959"/>
          </a:xfrm>
          <a:prstGeom prst="rect">
            <a:avLst/>
          </a:prstGeom>
        </p:spPr>
      </p:pic>
      <p:sp>
        <p:nvSpPr>
          <p:cNvPr id="15" name="Date Placeholder 3"/>
          <p:cNvSpPr>
            <a:spLocks noGrp="1"/>
          </p:cNvSpPr>
          <p:nvPr>
            <p:ph type="dt" sz="half" idx="2"/>
          </p:nvPr>
        </p:nvSpPr>
        <p:spPr>
          <a:xfrm>
            <a:off x="836313" y="6329811"/>
            <a:ext cx="1370340" cy="528189"/>
          </a:xfrm>
          <a:prstGeom prst="rect">
            <a:avLst/>
          </a:prstGeom>
        </p:spPr>
        <p:txBody>
          <a:bodyPr vert="horz" lIns="0" tIns="0" rIns="0" bIns="0" rtlCol="0" anchor="ctr"/>
          <a:lstStyle>
            <a:lvl1pPr algn="l">
              <a:defRPr sz="1200">
                <a:solidFill>
                  <a:schemeClr val="tx1"/>
                </a:solidFill>
              </a:defRPr>
            </a:lvl1pPr>
          </a:lstStyle>
          <a:p>
            <a:fld id="{3E86EF69-D7D4-4522-AC81-395ED6C0988D}" type="datetime4">
              <a:rPr lang="en-US" smtClean="0"/>
              <a:t>March 18, 2024</a:t>
            </a:fld>
            <a:endParaRPr lang="en-US" dirty="0"/>
          </a:p>
        </p:txBody>
      </p:sp>
      <p:sp>
        <p:nvSpPr>
          <p:cNvPr id="16" name="Slide Number Placeholder 5"/>
          <p:cNvSpPr>
            <a:spLocks noGrp="1"/>
          </p:cNvSpPr>
          <p:nvPr>
            <p:ph type="sldNum" sz="quarter" idx="4"/>
          </p:nvPr>
        </p:nvSpPr>
        <p:spPr>
          <a:xfrm>
            <a:off x="288000" y="6329811"/>
            <a:ext cx="435157" cy="528189"/>
          </a:xfrm>
          <a:prstGeom prst="rect">
            <a:avLst/>
          </a:prstGeom>
        </p:spPr>
        <p:txBody>
          <a:bodyPr vert="horz" lIns="0" tIns="0" rIns="0" bIns="0" rtlCol="0" anchor="ctr"/>
          <a:lstStyle>
            <a:lvl1pPr algn="l">
              <a:defRPr sz="1200" b="1">
                <a:solidFill>
                  <a:schemeClr val="tx1"/>
                </a:solidFill>
              </a:defRPr>
            </a:lvl1pPr>
          </a:lstStyle>
          <a:p>
            <a:fld id="{61696EC4-B4CF-4701-AD06-A8439D6D8E12}" type="slidenum">
              <a:rPr lang="en-US" smtClean="0"/>
              <a:t>‹#›</a:t>
            </a:fld>
            <a:endParaRPr lang="en-US" dirty="0"/>
          </a:p>
        </p:txBody>
      </p:sp>
      <p:sp>
        <p:nvSpPr>
          <p:cNvPr id="17" name="Footer Placeholder 4"/>
          <p:cNvSpPr txBox="1"/>
          <p:nvPr userDrawn="1"/>
        </p:nvSpPr>
        <p:spPr>
          <a:xfrm>
            <a:off x="2267108" y="6329811"/>
            <a:ext cx="4908393" cy="528189"/>
          </a:xfrm>
          <a:prstGeom prst="rect">
            <a:avLst/>
          </a:prstGeom>
        </p:spPr>
        <p:txBody>
          <a:bodyPr vert="horz" lIns="0" tIns="0" rIns="0" bIns="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200" dirty="0"/>
              <a:t>Prof. Maria Mustermann - Title</a:t>
            </a:r>
          </a:p>
        </p:txBody>
      </p:sp>
      <p:sp>
        <p:nvSpPr>
          <p:cNvPr id="18" name="Fußzeilenplatzhalter 4"/>
          <p:cNvSpPr txBox="1"/>
          <p:nvPr userDrawn="1"/>
        </p:nvSpPr>
        <p:spPr>
          <a:xfrm>
            <a:off x="7340601" y="6329811"/>
            <a:ext cx="4326737" cy="528189"/>
          </a:xfrm>
          <a:prstGeom prst="rect">
            <a:avLst/>
          </a:prstGeom>
        </p:spPr>
        <p:txBody>
          <a:bodyPr vert="horz" lIns="0" tIns="0" rIns="0" bIns="0" rtlCol="0" anchor="ctr"/>
          <a:lstStyle>
            <a:defPPr>
              <a:defRPr lang="de-DE"/>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50000"/>
              </a:spcBef>
            </a:pPr>
            <a:r>
              <a:rPr lang="en-US" altLang="de-DE" sz="1200" dirty="0"/>
              <a:t>Name of Division, Institute, Business Unit</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hdr="0" ftr="0"/>
  <p:txStyles>
    <p:titleStyle>
      <a:lvl1pPr algn="l" defTabSz="914400" rtl="0" eaLnBrk="1" latinLnBrk="0" hangingPunct="1">
        <a:lnSpc>
          <a:spcPct val="90000"/>
        </a:lnSpc>
        <a:spcBef>
          <a:spcPct val="0"/>
        </a:spcBef>
        <a:buNone/>
        <a:defRPr lang="en-US" sz="3200" b="1" kern="1200" dirty="0">
          <a:solidFill>
            <a:schemeClr val="tx1"/>
          </a:solidFill>
          <a:latin typeface="+mn-lt"/>
          <a:ea typeface="+mj-ea"/>
          <a:cs typeface="Arial" panose="020B0604020202020204" pitchFamily="34" charset="0"/>
        </a:defRPr>
      </a:lvl1pPr>
    </p:titleStyle>
    <p:bodyStyle>
      <a:lvl1pPr marL="271145" indent="-271145" algn="l" defTabSz="914400" rtl="0" eaLnBrk="1" latinLnBrk="0" hangingPunct="1">
        <a:lnSpc>
          <a:spcPct val="90000"/>
        </a:lnSpc>
        <a:spcBef>
          <a:spcPts val="480"/>
        </a:spcBef>
        <a:buSzPct val="88000"/>
        <a:buFontTx/>
        <a:buBlip>
          <a:blip r:embed="rId20"/>
        </a:buBlip>
        <a:defRPr sz="2600" kern="1200">
          <a:solidFill>
            <a:schemeClr val="tx1"/>
          </a:solidFill>
          <a:latin typeface="+mn-lt"/>
          <a:ea typeface="+mn-ea"/>
          <a:cs typeface="+mn-cs"/>
        </a:defRPr>
      </a:lvl1pPr>
      <a:lvl2pPr marL="626745" indent="-271145" algn="l" defTabSz="914400" rtl="0" eaLnBrk="1" latinLnBrk="0" hangingPunct="1">
        <a:lnSpc>
          <a:spcPct val="90000"/>
        </a:lnSpc>
        <a:spcBef>
          <a:spcPts val="480"/>
        </a:spcBef>
        <a:buSzPct val="88000"/>
        <a:buFontTx/>
        <a:buBlip>
          <a:blip r:embed="rId20"/>
        </a:buBlip>
        <a:defRPr sz="2400" kern="1200">
          <a:solidFill>
            <a:schemeClr val="tx1"/>
          </a:solidFill>
          <a:latin typeface="+mn-lt"/>
          <a:ea typeface="+mn-ea"/>
          <a:cs typeface="+mn-cs"/>
        </a:defRPr>
      </a:lvl2pPr>
      <a:lvl3pPr marL="982345" indent="-264795" algn="l" defTabSz="898525" rtl="0" eaLnBrk="1" latinLnBrk="0" hangingPunct="1">
        <a:lnSpc>
          <a:spcPct val="90000"/>
        </a:lnSpc>
        <a:spcBef>
          <a:spcPts val="480"/>
        </a:spcBef>
        <a:buSzPct val="88000"/>
        <a:buFontTx/>
        <a:buBlip>
          <a:blip r:embed="rId20"/>
        </a:buBlip>
        <a:defRPr sz="2100" kern="1200">
          <a:solidFill>
            <a:schemeClr val="tx1"/>
          </a:solidFill>
          <a:latin typeface="+mn-lt"/>
          <a:ea typeface="+mn-ea"/>
          <a:cs typeface="+mn-cs"/>
        </a:defRPr>
      </a:lvl3pPr>
      <a:lvl4pPr marL="1344295" indent="-271145" algn="l" defTabSz="914400" rtl="0" eaLnBrk="1" latinLnBrk="0" hangingPunct="1">
        <a:lnSpc>
          <a:spcPct val="90000"/>
        </a:lnSpc>
        <a:spcBef>
          <a:spcPts val="480"/>
        </a:spcBef>
        <a:buSzPct val="88000"/>
        <a:buFontTx/>
        <a:buBlip>
          <a:blip r:embed="rId20"/>
        </a:buBlip>
        <a:defRPr sz="2100" kern="1200">
          <a:solidFill>
            <a:schemeClr val="tx1"/>
          </a:solidFill>
          <a:latin typeface="+mn-lt"/>
          <a:ea typeface="+mn-ea"/>
          <a:cs typeface="+mn-cs"/>
        </a:defRPr>
      </a:lvl4pPr>
      <a:lvl5pPr marL="1699895" indent="-264795" algn="l" defTabSz="914400" rtl="0" eaLnBrk="1" latinLnBrk="0" hangingPunct="1">
        <a:lnSpc>
          <a:spcPct val="90000"/>
        </a:lnSpc>
        <a:spcBef>
          <a:spcPts val="480"/>
        </a:spcBef>
        <a:buSzPct val="88000"/>
        <a:buFontTx/>
        <a:buBlip>
          <a:blip r:embed="rId20"/>
        </a:buBlip>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8000" y="394871"/>
            <a:ext cx="9158904" cy="767748"/>
          </a:xfrm>
          <a:prstGeom prst="rect">
            <a:avLst/>
          </a:prstGeom>
        </p:spPr>
        <p:txBody>
          <a:bodyPr vert="horz" lIns="0" tIns="0" rIns="0" bIns="0" rtlCol="0" anchor="b">
            <a:normAutofit/>
          </a:bodyPr>
          <a:lstStyle/>
          <a:p>
            <a:r>
              <a:rPr lang="en-US" altLang="de-DE" dirty="0"/>
              <a:t>Click to add title</a:t>
            </a:r>
            <a:endParaRPr lang="en-US" dirty="0"/>
          </a:p>
        </p:txBody>
      </p:sp>
      <p:sp>
        <p:nvSpPr>
          <p:cNvPr id="3" name="Text Placeholder 2"/>
          <p:cNvSpPr>
            <a:spLocks noGrp="1"/>
          </p:cNvSpPr>
          <p:nvPr>
            <p:ph type="body" idx="1"/>
          </p:nvPr>
        </p:nvSpPr>
        <p:spPr>
          <a:xfrm>
            <a:off x="528001" y="1582633"/>
            <a:ext cx="11135999" cy="4523445"/>
          </a:xfrm>
          <a:prstGeom prst="rect">
            <a:avLst/>
          </a:prstGeom>
        </p:spPr>
        <p:txBody>
          <a:bodyPr vert="horz" lIns="0" tIns="0" rIns="0" bIns="0" rtlCol="0">
            <a:normAutofit/>
          </a:bodyPr>
          <a:lstStyle/>
          <a:p>
            <a:pPr lvl="0"/>
            <a:r>
              <a:rPr lang="de-DE" altLang="de-DE" dirty="0"/>
              <a:t>Karlsruher Institute </a:t>
            </a:r>
            <a:r>
              <a:rPr lang="de-DE" altLang="de-DE" dirty="0" err="1"/>
              <a:t>for</a:t>
            </a:r>
            <a:r>
              <a:rPr lang="de-DE" altLang="de-DE" dirty="0"/>
              <a:t> Technology (KIT).</a:t>
            </a:r>
          </a:p>
          <a:p>
            <a:pPr lvl="1"/>
            <a:r>
              <a:rPr lang="en-US" altLang="de-DE" dirty="0"/>
              <a:t>Second level</a:t>
            </a:r>
          </a:p>
          <a:p>
            <a:pPr lvl="2"/>
            <a:r>
              <a:rPr lang="en-US" altLang="de-DE" dirty="0"/>
              <a:t>Third level</a:t>
            </a:r>
          </a:p>
          <a:p>
            <a:pPr lvl="3"/>
            <a:r>
              <a:rPr lang="en-US" altLang="de-DE" dirty="0"/>
              <a:t>Fourth level           </a:t>
            </a:r>
          </a:p>
        </p:txBody>
      </p:sp>
      <p:cxnSp>
        <p:nvCxnSpPr>
          <p:cNvPr id="12" name="Gerade Verbindung 11"/>
          <p:cNvCxnSpPr/>
          <p:nvPr userDrawn="1"/>
        </p:nvCxnSpPr>
        <p:spPr>
          <a:xfrm>
            <a:off x="143930" y="6319881"/>
            <a:ext cx="11904143" cy="993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Grafik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224001" y="441464"/>
            <a:ext cx="1439999" cy="666959"/>
          </a:xfrm>
          <a:prstGeom prst="rect">
            <a:avLst/>
          </a:prstGeom>
        </p:spPr>
      </p:pic>
      <p:sp>
        <p:nvSpPr>
          <p:cNvPr id="15" name="Date Placeholder 3"/>
          <p:cNvSpPr>
            <a:spLocks noGrp="1"/>
          </p:cNvSpPr>
          <p:nvPr>
            <p:ph type="dt" sz="half" idx="2"/>
          </p:nvPr>
        </p:nvSpPr>
        <p:spPr>
          <a:xfrm>
            <a:off x="836313" y="6329811"/>
            <a:ext cx="1370340" cy="528189"/>
          </a:xfrm>
          <a:prstGeom prst="rect">
            <a:avLst/>
          </a:prstGeom>
        </p:spPr>
        <p:txBody>
          <a:bodyPr vert="horz" lIns="0" tIns="0" rIns="0" bIns="0" rtlCol="0" anchor="ctr"/>
          <a:lstStyle>
            <a:lvl1pPr algn="l">
              <a:defRPr sz="1200">
                <a:solidFill>
                  <a:schemeClr val="tx1"/>
                </a:solidFill>
              </a:defRPr>
            </a:lvl1pPr>
          </a:lstStyle>
          <a:p>
            <a:fld id="{F9412228-036E-4705-98BD-5FC9A3988FDD}" type="datetime4">
              <a:rPr lang="en-US" smtClean="0"/>
              <a:t>March 18, 2024</a:t>
            </a:fld>
            <a:endParaRPr lang="en-US" dirty="0"/>
          </a:p>
        </p:txBody>
      </p:sp>
      <p:sp>
        <p:nvSpPr>
          <p:cNvPr id="16" name="Slide Number Placeholder 5"/>
          <p:cNvSpPr>
            <a:spLocks noGrp="1"/>
          </p:cNvSpPr>
          <p:nvPr>
            <p:ph type="sldNum" sz="quarter" idx="4"/>
          </p:nvPr>
        </p:nvSpPr>
        <p:spPr>
          <a:xfrm>
            <a:off x="288000" y="6329811"/>
            <a:ext cx="435157" cy="528189"/>
          </a:xfrm>
          <a:prstGeom prst="rect">
            <a:avLst/>
          </a:prstGeom>
        </p:spPr>
        <p:txBody>
          <a:bodyPr vert="horz" lIns="0" tIns="0" rIns="0" bIns="0" rtlCol="0" anchor="ctr"/>
          <a:lstStyle>
            <a:lvl1pPr algn="l">
              <a:defRPr sz="1200" b="1">
                <a:solidFill>
                  <a:schemeClr val="tx1"/>
                </a:solidFill>
              </a:defRPr>
            </a:lvl1pPr>
          </a:lstStyle>
          <a:p>
            <a:fld id="{61696EC4-B4CF-4701-AD06-A8439D6D8E12}" type="slidenum">
              <a:rPr lang="en-US" smtClean="0"/>
              <a:t>‹#›</a:t>
            </a:fld>
            <a:endParaRPr lang="en-US" dirty="0"/>
          </a:p>
        </p:txBody>
      </p:sp>
      <p:sp>
        <p:nvSpPr>
          <p:cNvPr id="17" name="Footer Placeholder 4"/>
          <p:cNvSpPr txBox="1"/>
          <p:nvPr userDrawn="1"/>
        </p:nvSpPr>
        <p:spPr>
          <a:xfrm>
            <a:off x="2267108" y="6329811"/>
            <a:ext cx="4908393" cy="528189"/>
          </a:xfrm>
          <a:prstGeom prst="rect">
            <a:avLst/>
          </a:prstGeom>
        </p:spPr>
        <p:txBody>
          <a:bodyPr vert="horz" lIns="0" tIns="0" rIns="0" bIns="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200" dirty="0"/>
              <a:t>Prof. Maria Mustermann - Title</a:t>
            </a:r>
          </a:p>
        </p:txBody>
      </p:sp>
      <p:sp>
        <p:nvSpPr>
          <p:cNvPr id="18" name="Fußzeilenplatzhalter 4"/>
          <p:cNvSpPr txBox="1"/>
          <p:nvPr userDrawn="1"/>
        </p:nvSpPr>
        <p:spPr>
          <a:xfrm>
            <a:off x="7340601" y="6329811"/>
            <a:ext cx="4326737" cy="528189"/>
          </a:xfrm>
          <a:prstGeom prst="rect">
            <a:avLst/>
          </a:prstGeom>
        </p:spPr>
        <p:txBody>
          <a:bodyPr vert="horz" lIns="0" tIns="0" rIns="0" bIns="0" rtlCol="0" anchor="ctr"/>
          <a:lstStyle>
            <a:defPPr>
              <a:defRPr lang="de-DE"/>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50000"/>
              </a:spcBef>
            </a:pPr>
            <a:r>
              <a:rPr lang="en-US" altLang="de-DE" sz="1200" dirty="0"/>
              <a:t>Name of Division, Institute, Business Unit</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p:txStyles>
    <p:titleStyle>
      <a:lvl1pPr algn="l" defTabSz="914400" rtl="0" eaLnBrk="1" latinLnBrk="0" hangingPunct="1">
        <a:lnSpc>
          <a:spcPct val="90000"/>
        </a:lnSpc>
        <a:spcBef>
          <a:spcPct val="0"/>
        </a:spcBef>
        <a:buNone/>
        <a:defRPr lang="en-US" sz="3200" b="1" kern="1200" dirty="0">
          <a:solidFill>
            <a:schemeClr val="tx1"/>
          </a:solidFill>
          <a:latin typeface="+mn-lt"/>
          <a:ea typeface="+mj-ea"/>
          <a:cs typeface="Arial" panose="020B0604020202020204" pitchFamily="34" charset="0"/>
        </a:defRPr>
      </a:lvl1pPr>
    </p:titleStyle>
    <p:bodyStyle>
      <a:lvl1pPr marL="271145" indent="-271145" algn="l" defTabSz="914400" rtl="0" eaLnBrk="1" latinLnBrk="0" hangingPunct="1">
        <a:lnSpc>
          <a:spcPct val="90000"/>
        </a:lnSpc>
        <a:spcBef>
          <a:spcPts val="480"/>
        </a:spcBef>
        <a:buSzPct val="88000"/>
        <a:buFontTx/>
        <a:buBlip>
          <a:blip r:embed="rId20"/>
        </a:buBlip>
        <a:defRPr sz="2600" kern="1200">
          <a:solidFill>
            <a:schemeClr val="tx1"/>
          </a:solidFill>
          <a:latin typeface="+mn-lt"/>
          <a:ea typeface="+mn-ea"/>
          <a:cs typeface="+mn-cs"/>
        </a:defRPr>
      </a:lvl1pPr>
      <a:lvl2pPr marL="626745" indent="-271145" algn="l" defTabSz="914400" rtl="0" eaLnBrk="1" latinLnBrk="0" hangingPunct="1">
        <a:lnSpc>
          <a:spcPct val="90000"/>
        </a:lnSpc>
        <a:spcBef>
          <a:spcPts val="480"/>
        </a:spcBef>
        <a:buSzPct val="88000"/>
        <a:buFontTx/>
        <a:buBlip>
          <a:blip r:embed="rId20"/>
        </a:buBlip>
        <a:defRPr sz="2400" kern="1200">
          <a:solidFill>
            <a:schemeClr val="tx1"/>
          </a:solidFill>
          <a:latin typeface="+mn-lt"/>
          <a:ea typeface="+mn-ea"/>
          <a:cs typeface="+mn-cs"/>
        </a:defRPr>
      </a:lvl2pPr>
      <a:lvl3pPr marL="982345" indent="-264795" algn="l" defTabSz="898525" rtl="0" eaLnBrk="1" latinLnBrk="0" hangingPunct="1">
        <a:lnSpc>
          <a:spcPct val="90000"/>
        </a:lnSpc>
        <a:spcBef>
          <a:spcPts val="480"/>
        </a:spcBef>
        <a:buSzPct val="88000"/>
        <a:buFontTx/>
        <a:buBlip>
          <a:blip r:embed="rId20"/>
        </a:buBlip>
        <a:defRPr sz="2100" kern="1200">
          <a:solidFill>
            <a:schemeClr val="tx1"/>
          </a:solidFill>
          <a:latin typeface="+mn-lt"/>
          <a:ea typeface="+mn-ea"/>
          <a:cs typeface="+mn-cs"/>
        </a:defRPr>
      </a:lvl3pPr>
      <a:lvl4pPr marL="1344295" indent="-271145" algn="l" defTabSz="914400" rtl="0" eaLnBrk="1" latinLnBrk="0" hangingPunct="1">
        <a:lnSpc>
          <a:spcPct val="90000"/>
        </a:lnSpc>
        <a:spcBef>
          <a:spcPts val="480"/>
        </a:spcBef>
        <a:buSzPct val="88000"/>
        <a:buFontTx/>
        <a:buBlip>
          <a:blip r:embed="rId20"/>
        </a:buBlip>
        <a:defRPr sz="2100" kern="1200">
          <a:solidFill>
            <a:schemeClr val="tx1"/>
          </a:solidFill>
          <a:latin typeface="+mn-lt"/>
          <a:ea typeface="+mn-ea"/>
          <a:cs typeface="+mn-cs"/>
        </a:defRPr>
      </a:lvl4pPr>
      <a:lvl5pPr marL="1699895" indent="-264795" algn="l" defTabSz="914400" rtl="0" eaLnBrk="1" latinLnBrk="0" hangingPunct="1">
        <a:lnSpc>
          <a:spcPct val="90000"/>
        </a:lnSpc>
        <a:spcBef>
          <a:spcPts val="480"/>
        </a:spcBef>
        <a:buSzPct val="88000"/>
        <a:buFontTx/>
        <a:buBlip>
          <a:blip r:embed="rId20"/>
        </a:buBlip>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8000" y="394871"/>
            <a:ext cx="9158904" cy="767748"/>
          </a:xfrm>
          <a:prstGeom prst="rect">
            <a:avLst/>
          </a:prstGeom>
        </p:spPr>
        <p:txBody>
          <a:bodyPr vert="horz" lIns="0" tIns="0" rIns="0" bIns="0" rtlCol="0" anchor="b">
            <a:normAutofit/>
          </a:bodyPr>
          <a:lstStyle/>
          <a:p>
            <a:r>
              <a:rPr lang="en-US" altLang="de-DE" dirty="0"/>
              <a:t>Click to add title</a:t>
            </a:r>
            <a:endParaRPr lang="en-US" dirty="0"/>
          </a:p>
        </p:txBody>
      </p:sp>
      <p:sp>
        <p:nvSpPr>
          <p:cNvPr id="3" name="Text Placeholder 2"/>
          <p:cNvSpPr>
            <a:spLocks noGrp="1"/>
          </p:cNvSpPr>
          <p:nvPr>
            <p:ph type="body" idx="1"/>
          </p:nvPr>
        </p:nvSpPr>
        <p:spPr>
          <a:xfrm>
            <a:off x="528001" y="1582633"/>
            <a:ext cx="11135999" cy="4523445"/>
          </a:xfrm>
          <a:prstGeom prst="rect">
            <a:avLst/>
          </a:prstGeom>
        </p:spPr>
        <p:txBody>
          <a:bodyPr vert="horz" lIns="0" tIns="0" rIns="0" bIns="0" rtlCol="0">
            <a:normAutofit/>
          </a:bodyPr>
          <a:lstStyle/>
          <a:p>
            <a:pPr lvl="0"/>
            <a:r>
              <a:rPr lang="de-DE" altLang="de-DE" dirty="0"/>
              <a:t>Karlsruher Institute </a:t>
            </a:r>
            <a:r>
              <a:rPr lang="de-DE" altLang="de-DE" dirty="0" err="1"/>
              <a:t>for</a:t>
            </a:r>
            <a:r>
              <a:rPr lang="de-DE" altLang="de-DE" dirty="0"/>
              <a:t> Technology (KIT).</a:t>
            </a:r>
          </a:p>
          <a:p>
            <a:pPr lvl="1"/>
            <a:r>
              <a:rPr lang="en-US" altLang="de-DE" dirty="0"/>
              <a:t>Second level</a:t>
            </a:r>
          </a:p>
          <a:p>
            <a:pPr lvl="2"/>
            <a:r>
              <a:rPr lang="en-US" altLang="de-DE" dirty="0"/>
              <a:t>Third level</a:t>
            </a:r>
          </a:p>
          <a:p>
            <a:pPr lvl="3"/>
            <a:r>
              <a:rPr lang="en-US" altLang="de-DE" dirty="0"/>
              <a:t>Fourth level           </a:t>
            </a:r>
          </a:p>
        </p:txBody>
      </p:sp>
      <p:cxnSp>
        <p:nvCxnSpPr>
          <p:cNvPr id="12" name="Gerade Verbindung 11"/>
          <p:cNvCxnSpPr/>
          <p:nvPr userDrawn="1"/>
        </p:nvCxnSpPr>
        <p:spPr>
          <a:xfrm>
            <a:off x="143930" y="6319881"/>
            <a:ext cx="1190414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Grafik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432884" y="423154"/>
            <a:ext cx="1500825" cy="695132"/>
          </a:xfrm>
          <a:prstGeom prst="rect">
            <a:avLst/>
          </a:prstGeom>
        </p:spPr>
      </p:pic>
      <p:sp>
        <p:nvSpPr>
          <p:cNvPr id="15" name="Date Placeholder 3"/>
          <p:cNvSpPr>
            <a:spLocks noGrp="1"/>
          </p:cNvSpPr>
          <p:nvPr>
            <p:ph type="dt" sz="half" idx="2"/>
          </p:nvPr>
        </p:nvSpPr>
        <p:spPr>
          <a:xfrm>
            <a:off x="836313" y="6329811"/>
            <a:ext cx="1370340" cy="528189"/>
          </a:xfrm>
          <a:prstGeom prst="rect">
            <a:avLst/>
          </a:prstGeom>
        </p:spPr>
        <p:txBody>
          <a:bodyPr vert="horz" lIns="0" tIns="0" rIns="0" bIns="0" rtlCol="0" anchor="ctr"/>
          <a:lstStyle>
            <a:lvl1pPr algn="l">
              <a:defRPr sz="1200">
                <a:solidFill>
                  <a:schemeClr val="tx1"/>
                </a:solidFill>
              </a:defRPr>
            </a:lvl1pPr>
          </a:lstStyle>
          <a:p>
            <a:fld id="{E5B19D05-7C63-43DF-88F4-AC3873A703B4}" type="datetime4">
              <a:rPr lang="en-US" smtClean="0"/>
              <a:t>March 18, 2024</a:t>
            </a:fld>
            <a:endParaRPr lang="en-US" dirty="0"/>
          </a:p>
        </p:txBody>
      </p:sp>
      <p:sp>
        <p:nvSpPr>
          <p:cNvPr id="16" name="Slide Number Placeholder 5"/>
          <p:cNvSpPr>
            <a:spLocks noGrp="1"/>
          </p:cNvSpPr>
          <p:nvPr>
            <p:ph type="sldNum" sz="quarter" idx="4"/>
          </p:nvPr>
        </p:nvSpPr>
        <p:spPr>
          <a:xfrm>
            <a:off x="288000" y="6329811"/>
            <a:ext cx="435157" cy="528189"/>
          </a:xfrm>
          <a:prstGeom prst="rect">
            <a:avLst/>
          </a:prstGeom>
        </p:spPr>
        <p:txBody>
          <a:bodyPr vert="horz" lIns="0" tIns="0" rIns="0" bIns="0" rtlCol="0" anchor="ctr"/>
          <a:lstStyle>
            <a:lvl1pPr algn="l">
              <a:defRPr sz="1200" b="1">
                <a:solidFill>
                  <a:schemeClr val="tx1"/>
                </a:solidFill>
              </a:defRPr>
            </a:lvl1pPr>
          </a:lstStyle>
          <a:p>
            <a:fld id="{61696EC4-B4CF-4701-AD06-A8439D6D8E12}" type="slidenum">
              <a:rPr lang="en-US" smtClean="0"/>
              <a:t>‹#›</a:t>
            </a:fld>
            <a:endParaRPr lang="en-US" dirty="0"/>
          </a:p>
        </p:txBody>
      </p:sp>
      <p:sp>
        <p:nvSpPr>
          <p:cNvPr id="17" name="Footer Placeholder 4"/>
          <p:cNvSpPr txBox="1"/>
          <p:nvPr userDrawn="1"/>
        </p:nvSpPr>
        <p:spPr>
          <a:xfrm>
            <a:off x="2267108" y="6329811"/>
            <a:ext cx="4908393" cy="528189"/>
          </a:xfrm>
          <a:prstGeom prst="rect">
            <a:avLst/>
          </a:prstGeom>
        </p:spPr>
        <p:txBody>
          <a:bodyPr vert="horz" lIns="0" tIns="0" rIns="0" bIns="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200" dirty="0" err="1"/>
              <a:t>Yiping</a:t>
            </a:r>
            <a:r>
              <a:rPr lang="en-US" altLang="zh-CN" sz="1200" dirty="0"/>
              <a:t> Wei</a:t>
            </a:r>
            <a:endParaRPr lang="de-DE" sz="1200" dirty="0"/>
          </a:p>
        </p:txBody>
      </p:sp>
      <p:sp>
        <p:nvSpPr>
          <p:cNvPr id="18" name="Fußzeilenplatzhalter 4"/>
          <p:cNvSpPr txBox="1"/>
          <p:nvPr userDrawn="1"/>
        </p:nvSpPr>
        <p:spPr>
          <a:xfrm>
            <a:off x="7340601" y="6329811"/>
            <a:ext cx="4326737" cy="528189"/>
          </a:xfrm>
          <a:prstGeom prst="rect">
            <a:avLst/>
          </a:prstGeom>
        </p:spPr>
        <p:txBody>
          <a:bodyPr vert="horz" lIns="0" tIns="0" rIns="0" bIns="0" rtlCol="0" anchor="ctr"/>
          <a:lstStyle>
            <a:defPPr>
              <a:defRPr lang="de-DE"/>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50000"/>
              </a:spcBef>
            </a:pPr>
            <a:r>
              <a:rPr lang="en-US" altLang="de-DE" sz="1200" dirty="0"/>
              <a:t>CVHCI,</a:t>
            </a:r>
            <a:r>
              <a:rPr lang="en-US" altLang="de-DE" sz="1200" baseline="0" dirty="0"/>
              <a:t> </a:t>
            </a:r>
            <a:r>
              <a:rPr lang="de-DE" altLang="de-DE" sz="1200" dirty="0"/>
              <a:t>Karlsruher Institute for Technology</a:t>
            </a:r>
            <a:endParaRPr lang="en-US" altLang="de-DE" sz="1200" dirty="0"/>
          </a:p>
        </p:txBody>
      </p:sp>
      <p:pic>
        <p:nvPicPr>
          <p:cNvPr id="10" name="图片 9" descr="徽标&#10;&#10;中度可信度描述已自动生成"/>
          <p:cNvPicPr>
            <a:picLocks noChangeAspect="1"/>
          </p:cNvPicPr>
          <p:nvPr userDrawn="1"/>
        </p:nvPicPr>
        <p:blipFill>
          <a:blip r:embed="rId20"/>
          <a:stretch>
            <a:fillRect/>
          </a:stretch>
        </p:blipFill>
        <p:spPr>
          <a:xfrm>
            <a:off x="10100426" y="423154"/>
            <a:ext cx="1703958" cy="693732"/>
          </a:xfrm>
          <a:prstGeom prst="rect">
            <a:avLst/>
          </a:prstGeom>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hf hdr="0" ftr="0"/>
  <p:txStyles>
    <p:titleStyle>
      <a:lvl1pPr algn="l" defTabSz="914400" rtl="0" eaLnBrk="1" latinLnBrk="0" hangingPunct="1">
        <a:lnSpc>
          <a:spcPct val="90000"/>
        </a:lnSpc>
        <a:spcBef>
          <a:spcPct val="0"/>
        </a:spcBef>
        <a:buNone/>
        <a:defRPr lang="en-US" sz="3200" b="1" kern="1200" dirty="0">
          <a:solidFill>
            <a:schemeClr val="tx1"/>
          </a:solidFill>
          <a:latin typeface="+mn-lt"/>
          <a:ea typeface="+mj-ea"/>
          <a:cs typeface="Arial" panose="020B0604020202020204" pitchFamily="34" charset="0"/>
        </a:defRPr>
      </a:lvl1pPr>
    </p:titleStyle>
    <p:bodyStyle>
      <a:lvl1pPr marL="271145" indent="-271145" algn="l" defTabSz="914400" rtl="0" eaLnBrk="1" latinLnBrk="0" hangingPunct="1">
        <a:lnSpc>
          <a:spcPct val="90000"/>
        </a:lnSpc>
        <a:spcBef>
          <a:spcPts val="480"/>
        </a:spcBef>
        <a:buSzPct val="88000"/>
        <a:buFontTx/>
        <a:buBlip>
          <a:blip r:embed="rId21"/>
        </a:buBlip>
        <a:defRPr sz="2600" kern="1200">
          <a:solidFill>
            <a:schemeClr val="tx1"/>
          </a:solidFill>
          <a:latin typeface="+mn-lt"/>
          <a:ea typeface="+mn-ea"/>
          <a:cs typeface="+mn-cs"/>
        </a:defRPr>
      </a:lvl1pPr>
      <a:lvl2pPr marL="626745" indent="-271145" algn="l" defTabSz="914400" rtl="0" eaLnBrk="1" latinLnBrk="0" hangingPunct="1">
        <a:lnSpc>
          <a:spcPct val="90000"/>
        </a:lnSpc>
        <a:spcBef>
          <a:spcPts val="480"/>
        </a:spcBef>
        <a:buSzPct val="88000"/>
        <a:buFontTx/>
        <a:buBlip>
          <a:blip r:embed="rId21"/>
        </a:buBlip>
        <a:defRPr sz="2400" kern="1200">
          <a:solidFill>
            <a:schemeClr val="tx1"/>
          </a:solidFill>
          <a:latin typeface="+mn-lt"/>
          <a:ea typeface="+mn-ea"/>
          <a:cs typeface="+mn-cs"/>
        </a:defRPr>
      </a:lvl2pPr>
      <a:lvl3pPr marL="982345" indent="-264795" algn="l" defTabSz="898525" rtl="0" eaLnBrk="1" latinLnBrk="0" hangingPunct="1">
        <a:lnSpc>
          <a:spcPct val="90000"/>
        </a:lnSpc>
        <a:spcBef>
          <a:spcPts val="480"/>
        </a:spcBef>
        <a:buSzPct val="88000"/>
        <a:buFontTx/>
        <a:buBlip>
          <a:blip r:embed="rId21"/>
        </a:buBlip>
        <a:defRPr sz="2100" kern="1200">
          <a:solidFill>
            <a:schemeClr val="tx1"/>
          </a:solidFill>
          <a:latin typeface="+mn-lt"/>
          <a:ea typeface="+mn-ea"/>
          <a:cs typeface="+mn-cs"/>
        </a:defRPr>
      </a:lvl3pPr>
      <a:lvl4pPr marL="1344295" indent="-271145" algn="l" defTabSz="914400" rtl="0" eaLnBrk="1" latinLnBrk="0" hangingPunct="1">
        <a:lnSpc>
          <a:spcPct val="90000"/>
        </a:lnSpc>
        <a:spcBef>
          <a:spcPts val="480"/>
        </a:spcBef>
        <a:buSzPct val="88000"/>
        <a:buFontTx/>
        <a:buBlip>
          <a:blip r:embed="rId21"/>
        </a:buBlip>
        <a:defRPr sz="2100" kern="1200">
          <a:solidFill>
            <a:schemeClr val="tx1"/>
          </a:solidFill>
          <a:latin typeface="+mn-lt"/>
          <a:ea typeface="+mn-ea"/>
          <a:cs typeface="+mn-cs"/>
        </a:defRPr>
      </a:lvl4pPr>
      <a:lvl5pPr marL="1699895" indent="-264795" algn="l" defTabSz="914400" rtl="0" eaLnBrk="1" latinLnBrk="0" hangingPunct="1">
        <a:lnSpc>
          <a:spcPct val="90000"/>
        </a:lnSpc>
        <a:spcBef>
          <a:spcPts val="480"/>
        </a:spcBef>
        <a:buSzPct val="88000"/>
        <a:buFontTx/>
        <a:buBlip>
          <a:blip r:embed="rId21"/>
        </a:buBlip>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oleObject" Target="../embeddings/oleObject2.bin"/><Relationship Id="rId5" Type="http://schemas.openxmlformats.org/officeDocument/2006/relationships/image" Target="../media/image33.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609/aaai.v36i1.19957"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doi.org/10.1109/TPAMI.2019.291687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4.xml"/><Relationship Id="rId4" Type="http://schemas.openxmlformats.org/officeDocument/2006/relationships/image" Target="../media/image17.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412961" y="1751581"/>
            <a:ext cx="11366076" cy="380035"/>
          </a:xfrm>
        </p:spPr>
        <p:txBody>
          <a:bodyPr>
            <a:noAutofit/>
          </a:bodyPr>
          <a:lstStyle/>
          <a:p>
            <a:pPr algn="ctr"/>
            <a:r>
              <a:rPr lang="en-US" altLang="zh-CN" sz="3000" dirty="0"/>
              <a:t>Elevating Skeleton-Based Action Recognition with Efficient Multi-Modality Self-Supervision</a:t>
            </a:r>
          </a:p>
        </p:txBody>
      </p:sp>
      <p:pic>
        <p:nvPicPr>
          <p:cNvPr id="6" name="图片 5" descr="徽标&#10;&#10;中度可信度描述已自动生成"/>
          <p:cNvPicPr>
            <a:picLocks noChangeAspect="1"/>
          </p:cNvPicPr>
          <p:nvPr/>
        </p:nvPicPr>
        <p:blipFill>
          <a:blip r:embed="rId3"/>
          <a:stretch>
            <a:fillRect/>
          </a:stretch>
        </p:blipFill>
        <p:spPr>
          <a:xfrm>
            <a:off x="3063163" y="407939"/>
            <a:ext cx="2650723" cy="1079188"/>
          </a:xfrm>
          <a:prstGeom prst="rect">
            <a:avLst/>
          </a:prstGeom>
        </p:spPr>
      </p:pic>
      <p:pic>
        <p:nvPicPr>
          <p:cNvPr id="2" name="Picture 1"/>
          <p:cNvPicPr>
            <a:picLocks noChangeAspect="1"/>
          </p:cNvPicPr>
          <p:nvPr/>
        </p:nvPicPr>
        <p:blipFill>
          <a:blip r:embed="rId4"/>
          <a:stretch>
            <a:fillRect/>
          </a:stretch>
        </p:blipFill>
        <p:spPr>
          <a:xfrm>
            <a:off x="1487877" y="2571634"/>
            <a:ext cx="9041863" cy="630000"/>
          </a:xfrm>
          <a:prstGeom prst="rect">
            <a:avLst/>
          </a:prstGeom>
        </p:spPr>
      </p:pic>
      <p:pic>
        <p:nvPicPr>
          <p:cNvPr id="7" name="Picture 6"/>
          <p:cNvPicPr>
            <a:picLocks noChangeAspect="1"/>
          </p:cNvPicPr>
          <p:nvPr/>
        </p:nvPicPr>
        <p:blipFill>
          <a:blip r:embed="rId5"/>
          <a:stretch>
            <a:fillRect/>
          </a:stretch>
        </p:blipFill>
        <p:spPr>
          <a:xfrm>
            <a:off x="2299651" y="3201634"/>
            <a:ext cx="7592695" cy="766445"/>
          </a:xfrm>
          <a:prstGeom prst="rect">
            <a:avLst/>
          </a:prstGeom>
        </p:spPr>
      </p:pic>
      <p:pic>
        <p:nvPicPr>
          <p:cNvPr id="8" name="Picture 7"/>
          <p:cNvPicPr>
            <a:picLocks noChangeAspect="1"/>
          </p:cNvPicPr>
          <p:nvPr/>
        </p:nvPicPr>
        <p:blipFill>
          <a:blip r:embed="rId6"/>
          <a:stretch>
            <a:fillRect/>
          </a:stretch>
        </p:blipFill>
        <p:spPr>
          <a:xfrm>
            <a:off x="10125075" y="408305"/>
            <a:ext cx="1376045" cy="1078865"/>
          </a:xfrm>
          <a:prstGeom prst="rect">
            <a:avLst/>
          </a:prstGeom>
        </p:spPr>
      </p:pic>
      <p:pic>
        <p:nvPicPr>
          <p:cNvPr id="9" name="Picture 8"/>
          <p:cNvPicPr>
            <a:picLocks noChangeAspect="1"/>
          </p:cNvPicPr>
          <p:nvPr/>
        </p:nvPicPr>
        <p:blipFill>
          <a:blip r:embed="rId7"/>
          <a:stretch>
            <a:fillRect/>
          </a:stretch>
        </p:blipFill>
        <p:spPr>
          <a:xfrm>
            <a:off x="7561580" y="181610"/>
            <a:ext cx="2112010" cy="1530985"/>
          </a:xfrm>
          <a:prstGeom prst="rect">
            <a:avLst/>
          </a:prstGeom>
        </p:spPr>
      </p:pic>
      <p:pic>
        <p:nvPicPr>
          <p:cNvPr id="5" name="Picture 4">
            <a:extLst>
              <a:ext uri="{FF2B5EF4-FFF2-40B4-BE49-F238E27FC236}">
                <a16:creationId xmlns:a16="http://schemas.microsoft.com/office/drawing/2014/main" id="{A2AE8D4E-DB1D-1A64-095B-2D33BE1FD7EC}"/>
              </a:ext>
            </a:extLst>
          </p:cNvPr>
          <p:cNvPicPr>
            <a:picLocks noChangeAspect="1"/>
          </p:cNvPicPr>
          <p:nvPr/>
        </p:nvPicPr>
        <p:blipFill rotWithShape="1">
          <a:blip r:embed="rId8"/>
          <a:srcRect t="4600"/>
          <a:stretch/>
        </p:blipFill>
        <p:spPr>
          <a:xfrm>
            <a:off x="2952475" y="4139678"/>
            <a:ext cx="6287045" cy="21795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28000" y="1436220"/>
            <a:ext cx="11125200" cy="746450"/>
          </a:xfrm>
        </p:spPr>
        <p:txBody>
          <a:bodyPr/>
          <a:lstStyle/>
          <a:p>
            <a:pPr marL="0" indent="0">
              <a:buNone/>
            </a:pPr>
            <a:r>
              <a:rPr lang="en-US" altLang="zh-CN" dirty="0"/>
              <a:t>Subsequent works focus on </a:t>
            </a:r>
            <a:r>
              <a:rPr lang="en-US" altLang="zh-CN" dirty="0">
                <a:solidFill>
                  <a:srgbClr val="FF0000"/>
                </a:solidFill>
              </a:rPr>
              <a:t>improving the performance of a single stream</a:t>
            </a:r>
            <a:r>
              <a:rPr lang="en-US" altLang="zh-CN" dirty="0"/>
              <a:t>, but ignore the </a:t>
            </a:r>
            <a:r>
              <a:rPr lang="en-US" altLang="zh-CN" dirty="0">
                <a:solidFill>
                  <a:srgbClr val="00B050"/>
                </a:solidFill>
              </a:rPr>
              <a:t>potential of cross-modality knowledge exchange</a:t>
            </a:r>
            <a:r>
              <a:rPr lang="en-US" altLang="zh-CN" dirty="0"/>
              <a:t>.</a:t>
            </a:r>
            <a:endParaRPr lang="zh-CN" altLang="en-US" dirty="0"/>
          </a:p>
        </p:txBody>
      </p:sp>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10</a:t>
            </a:fld>
            <a:endParaRPr lang="en-US" noProof="0" dirty="0"/>
          </a:p>
        </p:txBody>
      </p:sp>
      <p:sp>
        <p:nvSpPr>
          <p:cNvPr id="5" name="标题 4"/>
          <p:cNvSpPr>
            <a:spLocks noGrp="1"/>
          </p:cNvSpPr>
          <p:nvPr>
            <p:ph type="title"/>
          </p:nvPr>
        </p:nvSpPr>
        <p:spPr/>
        <p:txBody>
          <a:bodyPr>
            <a:normAutofit fontScale="90000"/>
          </a:bodyPr>
          <a:lstStyle/>
          <a:p>
            <a:r>
              <a:rPr lang="en-US" altLang="zh-CN" sz="3600" dirty="0"/>
              <a:t>Introduction</a:t>
            </a:r>
            <a:br>
              <a:rPr lang="en-US" altLang="zh-CN" dirty="0"/>
            </a:br>
            <a:r>
              <a:rPr lang="en-US" altLang="zh-CN" sz="3100" dirty="0"/>
              <a:t>background</a:t>
            </a:r>
            <a:endParaRPr lang="zh-CN" altLang="en-US" sz="3100" dirty="0"/>
          </a:p>
        </p:txBody>
      </p:sp>
      <p:sp>
        <p:nvSpPr>
          <p:cNvPr id="6" name="文本框 5"/>
          <p:cNvSpPr txBox="1"/>
          <p:nvPr/>
        </p:nvSpPr>
        <p:spPr>
          <a:xfrm>
            <a:off x="1307791" y="2632104"/>
            <a:ext cx="9565617" cy="2677656"/>
          </a:xfrm>
          <a:prstGeom prst="rect">
            <a:avLst/>
          </a:prstGeom>
          <a:noFill/>
        </p:spPr>
        <p:txBody>
          <a:bodyPr wrap="square" rtlCol="0">
            <a:spAutoFit/>
          </a:bodyPr>
          <a:lstStyle/>
          <a:p>
            <a:r>
              <a:rPr lang="en-US" altLang="zh-CN" dirty="0" err="1"/>
              <a:t>AimCLR</a:t>
            </a:r>
            <a:r>
              <a:rPr lang="en-US" altLang="zh-CN" dirty="0"/>
              <a:t> </a:t>
            </a:r>
            <a:r>
              <a:rPr lang="en-US" altLang="zh-CN" dirty="0">
                <a:solidFill>
                  <a:srgbClr val="0070C0"/>
                </a:solidFill>
              </a:rPr>
              <a:t>[3]</a:t>
            </a:r>
            <a:r>
              <a:rPr lang="en-US" altLang="zh-CN" dirty="0"/>
              <a:t>: abundant information mining for self-supervised action representation.</a:t>
            </a:r>
          </a:p>
          <a:p>
            <a:r>
              <a:rPr lang="en-US" altLang="zh-CN" dirty="0"/>
              <a:t>HYSP </a:t>
            </a:r>
            <a:r>
              <a:rPr lang="en-US" altLang="zh-CN" dirty="0">
                <a:solidFill>
                  <a:srgbClr val="0070C0"/>
                </a:solidFill>
              </a:rPr>
              <a:t>[4]</a:t>
            </a:r>
            <a:r>
              <a:rPr lang="en-US" altLang="zh-CN" dirty="0"/>
              <a:t>: hyperbolic self-paced model for learning skeleton-based action representations.</a:t>
            </a:r>
          </a:p>
          <a:p>
            <a:r>
              <a:rPr lang="en-US" altLang="zh-CN" dirty="0" err="1"/>
              <a:t>CrossMoCo</a:t>
            </a:r>
            <a:r>
              <a:rPr lang="en-US" altLang="zh-CN" dirty="0"/>
              <a:t> </a:t>
            </a:r>
            <a:r>
              <a:rPr lang="en-US" altLang="zh-CN" dirty="0">
                <a:solidFill>
                  <a:srgbClr val="0070C0"/>
                </a:solidFill>
              </a:rPr>
              <a:t>[5]</a:t>
            </a:r>
            <a:r>
              <a:rPr lang="en-US" altLang="zh-CN" dirty="0"/>
              <a:t>: cross momentum contrast model.</a:t>
            </a:r>
          </a:p>
          <a:p>
            <a:r>
              <a:rPr lang="en-US" altLang="zh-CN" dirty="0"/>
              <a:t>PSTL </a:t>
            </a:r>
            <a:r>
              <a:rPr lang="en-US" altLang="zh-CN" dirty="0">
                <a:solidFill>
                  <a:srgbClr val="0070C0"/>
                </a:solidFill>
              </a:rPr>
              <a:t>[9]</a:t>
            </a:r>
            <a:r>
              <a:rPr lang="en-US" altLang="zh-CN" dirty="0"/>
              <a:t>: partial </a:t>
            </a:r>
            <a:r>
              <a:rPr lang="en-US" altLang="zh-CN" dirty="0" err="1"/>
              <a:t>spatio</a:t>
            </a:r>
            <a:r>
              <a:rPr lang="en-US" altLang="zh-CN" dirty="0"/>
              <a:t>-temporal learning framework.</a:t>
            </a:r>
          </a:p>
          <a:p>
            <a:r>
              <a:rPr lang="en-US" altLang="zh-CN" dirty="0"/>
              <a:t>…</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11</a:t>
            </a:fld>
            <a:endParaRPr lang="en-US" noProof="0" dirty="0"/>
          </a:p>
        </p:txBody>
      </p:sp>
      <p:sp>
        <p:nvSpPr>
          <p:cNvPr id="5" name="标题 4"/>
          <p:cNvSpPr>
            <a:spLocks noGrp="1"/>
          </p:cNvSpPr>
          <p:nvPr>
            <p:ph type="title"/>
          </p:nvPr>
        </p:nvSpPr>
        <p:spPr>
          <a:xfrm>
            <a:off x="528000" y="394871"/>
            <a:ext cx="10444800" cy="767748"/>
          </a:xfrm>
        </p:spPr>
        <p:txBody>
          <a:bodyPr>
            <a:noAutofit/>
          </a:bodyPr>
          <a:lstStyle/>
          <a:p>
            <a:r>
              <a:rPr lang="en-US" altLang="zh-CN" sz="3200" dirty="0"/>
              <a:t>Methods</a:t>
            </a:r>
            <a:br>
              <a:rPr lang="en-US" altLang="zh-CN" sz="3200" dirty="0"/>
            </a:br>
            <a:r>
              <a:rPr lang="en-US" altLang="zh-CN" sz="2800" dirty="0"/>
              <a:t>Implicit knowledge exchange module</a:t>
            </a:r>
            <a:endParaRPr lang="en-US" altLang="zh-CN" sz="3200" dirty="0"/>
          </a:p>
        </p:txBody>
      </p:sp>
      <p:sp>
        <p:nvSpPr>
          <p:cNvPr id="6" name="文本框 5"/>
          <p:cNvSpPr txBox="1"/>
          <p:nvPr/>
        </p:nvSpPr>
        <p:spPr>
          <a:xfrm>
            <a:off x="5215482" y="1261176"/>
            <a:ext cx="6790139" cy="830997"/>
          </a:xfrm>
          <a:prstGeom prst="rect">
            <a:avLst/>
          </a:prstGeom>
          <a:noFill/>
        </p:spPr>
        <p:txBody>
          <a:bodyPr wrap="square" rtlCol="0">
            <a:spAutoFit/>
          </a:bodyPr>
          <a:lstStyle/>
          <a:p>
            <a:r>
              <a:rPr lang="en-US" altLang="zh-CN" dirty="0"/>
              <a:t>(a) Knowledge exchange of </a:t>
            </a:r>
            <a:r>
              <a:rPr lang="en-US" altLang="zh-CN" dirty="0" err="1"/>
              <a:t>CrosSCLR</a:t>
            </a:r>
            <a:r>
              <a:rPr lang="en-US" altLang="zh-CN" dirty="0"/>
              <a:t> (transfer knowledge explicitly)</a:t>
            </a:r>
          </a:p>
        </p:txBody>
      </p:sp>
      <p:sp>
        <p:nvSpPr>
          <p:cNvPr id="9" name="文本框 8"/>
          <p:cNvSpPr txBox="1"/>
          <p:nvPr/>
        </p:nvSpPr>
        <p:spPr>
          <a:xfrm>
            <a:off x="5215481" y="3733407"/>
            <a:ext cx="6790140" cy="461665"/>
          </a:xfrm>
          <a:prstGeom prst="rect">
            <a:avLst/>
          </a:prstGeom>
          <a:noFill/>
        </p:spPr>
        <p:txBody>
          <a:bodyPr wrap="square" rtlCol="0">
            <a:spAutoFit/>
          </a:bodyPr>
          <a:lstStyle/>
          <a:p>
            <a:r>
              <a:rPr lang="en-US" altLang="zh-CN" dirty="0"/>
              <a:t>(b) Implicit Knowledge Exchange Module (IKEM)</a:t>
            </a:r>
          </a:p>
        </p:txBody>
      </p:sp>
      <p:pic>
        <p:nvPicPr>
          <p:cNvPr id="11" name="内容占位符 10"/>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04216" y="1199941"/>
            <a:ext cx="4911266" cy="5066932"/>
          </a:xfrm>
        </p:spPr>
      </p:pic>
      <p:pic>
        <p:nvPicPr>
          <p:cNvPr id="15" name="图片 14"/>
          <p:cNvPicPr>
            <a:picLocks noChangeAspect="1"/>
          </p:cNvPicPr>
          <p:nvPr/>
        </p:nvPicPr>
        <p:blipFill>
          <a:blip r:embed="rId4"/>
          <a:stretch>
            <a:fillRect/>
          </a:stretch>
        </p:blipFill>
        <p:spPr>
          <a:xfrm>
            <a:off x="5483107" y="2823929"/>
            <a:ext cx="2397125" cy="909478"/>
          </a:xfrm>
          <a:prstGeom prst="rect">
            <a:avLst/>
          </a:prstGeom>
        </p:spPr>
      </p:pic>
      <p:pic>
        <p:nvPicPr>
          <p:cNvPr id="17" name="图片 16"/>
          <p:cNvPicPr>
            <a:picLocks noChangeAspect="1"/>
          </p:cNvPicPr>
          <p:nvPr/>
        </p:nvPicPr>
        <p:blipFill>
          <a:blip r:embed="rId5"/>
          <a:stretch>
            <a:fillRect/>
          </a:stretch>
        </p:blipFill>
        <p:spPr>
          <a:xfrm>
            <a:off x="5482383" y="2032173"/>
            <a:ext cx="6009276" cy="830997"/>
          </a:xfrm>
          <a:prstGeom prst="rect">
            <a:avLst/>
          </a:prstGeom>
        </p:spPr>
      </p:pic>
      <p:pic>
        <p:nvPicPr>
          <p:cNvPr id="19" name="图片 18"/>
          <p:cNvPicPr>
            <a:picLocks noChangeAspect="1"/>
          </p:cNvPicPr>
          <p:nvPr/>
        </p:nvPicPr>
        <p:blipFill>
          <a:blip r:embed="rId6"/>
          <a:stretch>
            <a:fillRect/>
          </a:stretch>
        </p:blipFill>
        <p:spPr>
          <a:xfrm>
            <a:off x="5482383" y="4297799"/>
            <a:ext cx="5626178" cy="767510"/>
          </a:xfrm>
          <a:prstGeom prst="rect">
            <a:avLst/>
          </a:prstGeom>
        </p:spPr>
      </p:pic>
      <p:pic>
        <p:nvPicPr>
          <p:cNvPr id="21" name="图片 20"/>
          <p:cNvPicPr>
            <a:picLocks noChangeAspect="1"/>
          </p:cNvPicPr>
          <p:nvPr/>
        </p:nvPicPr>
        <p:blipFill>
          <a:blip r:embed="rId7"/>
          <a:stretch>
            <a:fillRect/>
          </a:stretch>
        </p:blipFill>
        <p:spPr>
          <a:xfrm>
            <a:off x="5482383" y="5065309"/>
            <a:ext cx="1552262" cy="898003"/>
          </a:xfrm>
          <a:prstGeom prst="rect">
            <a:avLst/>
          </a:prstGeom>
        </p:spPr>
      </p:pic>
      <p:pic>
        <p:nvPicPr>
          <p:cNvPr id="2" name="图片 1"/>
          <p:cNvPicPr>
            <a:picLocks noChangeAspect="1"/>
          </p:cNvPicPr>
          <p:nvPr/>
        </p:nvPicPr>
        <p:blipFill>
          <a:blip r:embed="rId8"/>
          <a:stretch>
            <a:fillRect/>
          </a:stretch>
        </p:blipFill>
        <p:spPr>
          <a:xfrm>
            <a:off x="7242415" y="5154219"/>
            <a:ext cx="2736272" cy="44084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12</a:t>
            </a:fld>
            <a:endParaRPr lang="en-US" noProof="0" dirty="0"/>
          </a:p>
        </p:txBody>
      </p:sp>
      <p:sp>
        <p:nvSpPr>
          <p:cNvPr id="5" name="标题 4"/>
          <p:cNvSpPr>
            <a:spLocks noGrp="1"/>
          </p:cNvSpPr>
          <p:nvPr>
            <p:ph type="title"/>
          </p:nvPr>
        </p:nvSpPr>
        <p:spPr>
          <a:xfrm>
            <a:off x="527999" y="394871"/>
            <a:ext cx="9956427" cy="767748"/>
          </a:xfrm>
        </p:spPr>
        <p:txBody>
          <a:bodyPr>
            <a:noAutofit/>
          </a:bodyPr>
          <a:lstStyle/>
          <a:p>
            <a:r>
              <a:rPr lang="en-US" altLang="zh-CN" sz="3200" dirty="0"/>
              <a:t>Methods</a:t>
            </a:r>
            <a:br>
              <a:rPr lang="en-US" altLang="zh-CN" sz="3200" dirty="0"/>
            </a:br>
            <a:r>
              <a:rPr lang="en-US" altLang="zh-CN" sz="2800" dirty="0"/>
              <a:t>Implicit knowledge exchange module</a:t>
            </a:r>
            <a:endParaRPr lang="zh-CN" altLang="en-US" sz="3200" dirty="0"/>
          </a:p>
        </p:txBody>
      </p:sp>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29149" y="1667901"/>
            <a:ext cx="6732675" cy="2933792"/>
          </a:xfrm>
        </p:spPr>
      </p:pic>
      <p:sp>
        <p:nvSpPr>
          <p:cNvPr id="11" name="矩形 10"/>
          <p:cNvSpPr/>
          <p:nvPr/>
        </p:nvSpPr>
        <p:spPr>
          <a:xfrm>
            <a:off x="1237785" y="4929687"/>
            <a:ext cx="10515401" cy="1200329"/>
          </a:xfrm>
          <a:prstGeom prst="rect">
            <a:avLst/>
          </a:prstGeom>
        </p:spPr>
        <p:txBody>
          <a:bodyPr wrap="square">
            <a:spAutoFit/>
          </a:bodyPr>
          <a:lstStyle/>
          <a:p>
            <a:r>
              <a:rPr lang="en-US" altLang="zh-CN" dirty="0">
                <a:solidFill>
                  <a:srgbClr val="00B050"/>
                </a:solidFill>
              </a:rPr>
              <a:t>Implicit exchange</a:t>
            </a:r>
            <a:r>
              <a:rPr lang="en-US" altLang="zh-CN" dirty="0"/>
              <a:t>: we do not directly give additional possible positive pairs.</a:t>
            </a:r>
          </a:p>
          <a:p>
            <a:r>
              <a:rPr lang="en-US" altLang="zh-CN" dirty="0">
                <a:solidFill>
                  <a:srgbClr val="00B050"/>
                </a:solidFill>
              </a:rPr>
              <a:t>Implicit knowledge</a:t>
            </a:r>
            <a:r>
              <a:rPr lang="en-US" altLang="zh-CN" dirty="0"/>
              <a:t>: we encourage a branch to restore the embedding from other branches.</a:t>
            </a:r>
          </a:p>
        </p:txBody>
      </p:sp>
      <p:sp>
        <p:nvSpPr>
          <p:cNvPr id="12" name="矩形 11"/>
          <p:cNvSpPr/>
          <p:nvPr/>
        </p:nvSpPr>
        <p:spPr>
          <a:xfrm>
            <a:off x="1024493" y="2719166"/>
            <a:ext cx="1999265" cy="461665"/>
          </a:xfrm>
          <a:prstGeom prst="rect">
            <a:avLst/>
          </a:prstGeom>
        </p:spPr>
        <p:txBody>
          <a:bodyPr wrap="none">
            <a:spAutoFit/>
          </a:bodyPr>
          <a:lstStyle/>
          <a:p>
            <a:r>
              <a:rPr lang="zh-CN" altLang="en-US" dirty="0"/>
              <a:t>Why implicit?</a:t>
            </a:r>
            <a:endParaRPr lang="en-US" altLang="zh-C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13</a:t>
            </a:fld>
            <a:endParaRPr lang="en-US" noProof="0" dirty="0"/>
          </a:p>
        </p:txBody>
      </p:sp>
      <p:sp>
        <p:nvSpPr>
          <p:cNvPr id="5" name="标题 4"/>
          <p:cNvSpPr>
            <a:spLocks noGrp="1"/>
          </p:cNvSpPr>
          <p:nvPr>
            <p:ph type="title"/>
          </p:nvPr>
        </p:nvSpPr>
        <p:spPr>
          <a:xfrm>
            <a:off x="527999" y="394871"/>
            <a:ext cx="9956427" cy="767748"/>
          </a:xfrm>
        </p:spPr>
        <p:txBody>
          <a:bodyPr>
            <a:noAutofit/>
          </a:bodyPr>
          <a:lstStyle/>
          <a:p>
            <a:r>
              <a:rPr lang="en-US" altLang="zh-CN" sz="3200" dirty="0"/>
              <a:t>Methods</a:t>
            </a:r>
            <a:br>
              <a:rPr lang="en-US" altLang="zh-CN" sz="3200" dirty="0"/>
            </a:br>
            <a:r>
              <a:rPr lang="en-US" altLang="zh-CN" sz="2800" dirty="0"/>
              <a:t>Implicit knowledge exchange module</a:t>
            </a:r>
            <a:endParaRPr lang="zh-CN" altLang="en-US" sz="3200" dirty="0"/>
          </a:p>
        </p:txBody>
      </p:sp>
      <p:pic>
        <p:nvPicPr>
          <p:cNvPr id="10" name="内容占位符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9080" y="1649048"/>
            <a:ext cx="6732675" cy="2933792"/>
          </a:xfrm>
        </p:spPr>
      </p:pic>
      <p:sp>
        <p:nvSpPr>
          <p:cNvPr id="11" name="矩形 10"/>
          <p:cNvSpPr/>
          <p:nvPr/>
        </p:nvSpPr>
        <p:spPr>
          <a:xfrm>
            <a:off x="637261" y="4762643"/>
            <a:ext cx="11353086" cy="1200329"/>
          </a:xfrm>
          <a:prstGeom prst="rect">
            <a:avLst/>
          </a:prstGeom>
        </p:spPr>
        <p:txBody>
          <a:bodyPr wrap="square">
            <a:spAutoFit/>
          </a:bodyPr>
          <a:lstStyle/>
          <a:p>
            <a:r>
              <a:rPr lang="en-US" altLang="zh-CN" dirty="0"/>
              <a:t>We jointly consider all modalities when evaluating the similarity between samples.</a:t>
            </a:r>
          </a:p>
          <a:p>
            <a:r>
              <a:rPr lang="en-US" altLang="zh-CN" dirty="0">
                <a:solidFill>
                  <a:srgbClr val="00B050"/>
                </a:solidFill>
              </a:rPr>
              <a:t>=&gt; More reasonable latent space</a:t>
            </a:r>
          </a:p>
          <a:p>
            <a:r>
              <a:rPr lang="en-US" altLang="zh-CN" dirty="0">
                <a:solidFill>
                  <a:srgbClr val="00B050"/>
                </a:solidFill>
              </a:rPr>
              <a:t>=&gt; Higher tolerance to erroneous knowledge</a:t>
            </a:r>
          </a:p>
        </p:txBody>
      </p:sp>
      <p:sp>
        <p:nvSpPr>
          <p:cNvPr id="12" name="矩形 11"/>
          <p:cNvSpPr/>
          <p:nvPr/>
        </p:nvSpPr>
        <p:spPr>
          <a:xfrm>
            <a:off x="1242702" y="2731798"/>
            <a:ext cx="1297150" cy="461665"/>
          </a:xfrm>
          <a:prstGeom prst="rect">
            <a:avLst/>
          </a:prstGeom>
        </p:spPr>
        <p:txBody>
          <a:bodyPr wrap="none">
            <a:spAutoFit/>
          </a:bodyPr>
          <a:lstStyle/>
          <a:p>
            <a:r>
              <a:rPr lang="en-US" altLang="zh-CN" dirty="0"/>
              <a:t>Benefits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3400" y="1583512"/>
            <a:ext cx="11125200" cy="962918"/>
          </a:xfrm>
        </p:spPr>
        <p:txBody>
          <a:bodyPr/>
          <a:lstStyle/>
          <a:p>
            <a:pPr marL="0" indent="0">
              <a:buNone/>
            </a:pPr>
            <a:r>
              <a:rPr lang="en-US" altLang="zh-CN" dirty="0"/>
              <a:t>We deliver more modalities which are expected to be helpful for the unsupervised skeleton-based action recognition task.</a:t>
            </a:r>
          </a:p>
        </p:txBody>
      </p:sp>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14</a:t>
            </a:fld>
            <a:endParaRPr lang="en-US" noProof="0" dirty="0"/>
          </a:p>
        </p:txBody>
      </p:sp>
      <p:sp>
        <p:nvSpPr>
          <p:cNvPr id="5" name="标题 4"/>
          <p:cNvSpPr>
            <a:spLocks noGrp="1"/>
          </p:cNvSpPr>
          <p:nvPr>
            <p:ph type="title"/>
          </p:nvPr>
        </p:nvSpPr>
        <p:spPr/>
        <p:txBody>
          <a:bodyPr>
            <a:normAutofit fontScale="90000"/>
          </a:bodyPr>
          <a:lstStyle/>
          <a:p>
            <a:r>
              <a:rPr lang="en-US" altLang="zh-CN" sz="3600" dirty="0"/>
              <a:t>Methods</a:t>
            </a:r>
            <a:br>
              <a:rPr lang="en-US" altLang="zh-CN" sz="3200" dirty="0"/>
            </a:br>
            <a:r>
              <a:rPr lang="en-US" altLang="zh-CN" sz="3100" dirty="0"/>
              <a:t>More modalities, better performance</a:t>
            </a:r>
            <a:endParaRPr lang="zh-CN" altLang="en-US" dirty="0"/>
          </a:p>
        </p:txBody>
      </p:sp>
      <p:sp>
        <p:nvSpPr>
          <p:cNvPr id="8" name="文本框 7"/>
          <p:cNvSpPr txBox="1"/>
          <p:nvPr/>
        </p:nvSpPr>
        <p:spPr>
          <a:xfrm>
            <a:off x="7487013" y="4014345"/>
            <a:ext cx="850900" cy="461665"/>
          </a:xfrm>
          <a:prstGeom prst="rect">
            <a:avLst/>
          </a:prstGeom>
          <a:noFill/>
        </p:spPr>
        <p:txBody>
          <a:bodyPr wrap="square" rtlCol="0">
            <a:spAutoFit/>
          </a:bodyPr>
          <a:lstStyle/>
          <a:p>
            <a:r>
              <a:rPr lang="en-US" altLang="zh-CN" dirty="0"/>
              <a:t>=&gt;</a:t>
            </a:r>
            <a:endParaRPr lang="zh-CN" altLang="en-US" dirty="0"/>
          </a:p>
        </p:txBody>
      </p:sp>
      <p:sp>
        <p:nvSpPr>
          <p:cNvPr id="9" name="圆角矩形 8"/>
          <p:cNvSpPr/>
          <p:nvPr/>
        </p:nvSpPr>
        <p:spPr>
          <a:xfrm>
            <a:off x="4358841" y="3492905"/>
            <a:ext cx="2786196" cy="1637332"/>
          </a:xfrm>
          <a:prstGeom prst="roundRect">
            <a:avLst/>
          </a:prstGeom>
          <a:solidFill>
            <a:schemeClr val="tx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zh-CN" dirty="0">
                <a:solidFill>
                  <a:schemeClr val="tx1"/>
                </a:solidFill>
              </a:rPr>
              <a:t>Joint</a:t>
            </a:r>
          </a:p>
          <a:p>
            <a:r>
              <a:rPr lang="en-US" altLang="zh-CN" dirty="0">
                <a:solidFill>
                  <a:schemeClr val="tx1"/>
                </a:solidFill>
              </a:rPr>
              <a:t>Motion</a:t>
            </a:r>
          </a:p>
          <a:p>
            <a:r>
              <a:rPr lang="en-US" altLang="zh-CN" dirty="0">
                <a:solidFill>
                  <a:schemeClr val="tx1"/>
                </a:solidFill>
              </a:rPr>
              <a:t>Bone</a:t>
            </a:r>
            <a:endParaRPr lang="zh-CN" altLang="en-US" dirty="0">
              <a:solidFill>
                <a:schemeClr val="tx1"/>
              </a:solidFill>
            </a:endParaRPr>
          </a:p>
        </p:txBody>
      </p:sp>
      <p:sp>
        <p:nvSpPr>
          <p:cNvPr id="10" name="圆角矩形 9"/>
          <p:cNvSpPr/>
          <p:nvPr/>
        </p:nvSpPr>
        <p:spPr>
          <a:xfrm>
            <a:off x="8398781" y="2838682"/>
            <a:ext cx="2646163" cy="2812997"/>
          </a:xfrm>
          <a:prstGeom prst="roundRect">
            <a:avLst/>
          </a:prstGeom>
          <a:solidFill>
            <a:schemeClr val="tx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ltLang="zh-CN" dirty="0">
                <a:solidFill>
                  <a:schemeClr val="tx1"/>
                </a:solidFill>
              </a:rPr>
              <a:t>Joint</a:t>
            </a:r>
          </a:p>
          <a:p>
            <a:r>
              <a:rPr lang="en-US" altLang="zh-CN" dirty="0">
                <a:solidFill>
                  <a:schemeClr val="tx1"/>
                </a:solidFill>
              </a:rPr>
              <a:t>Velocity</a:t>
            </a:r>
          </a:p>
          <a:p>
            <a:r>
              <a:rPr lang="en-US" altLang="zh-CN" dirty="0">
                <a:solidFill>
                  <a:schemeClr val="tx1"/>
                </a:solidFill>
              </a:rPr>
              <a:t>Bone</a:t>
            </a:r>
          </a:p>
          <a:p>
            <a:r>
              <a:rPr lang="en-US" altLang="zh-CN" dirty="0">
                <a:solidFill>
                  <a:schemeClr val="tx1"/>
                </a:solidFill>
              </a:rPr>
              <a:t>Acceleration</a:t>
            </a:r>
          </a:p>
          <a:p>
            <a:r>
              <a:rPr lang="en-US" altLang="zh-CN" dirty="0">
                <a:solidFill>
                  <a:schemeClr val="tx1"/>
                </a:solidFill>
              </a:rPr>
              <a:t>Rotation axis</a:t>
            </a:r>
          </a:p>
          <a:p>
            <a:r>
              <a:rPr lang="en-US" altLang="zh-CN" dirty="0">
                <a:solidFill>
                  <a:schemeClr val="tx1"/>
                </a:solidFill>
              </a:rPr>
              <a:t>Angular velocity</a:t>
            </a:r>
            <a:endParaRPr lang="zh-CN" altLang="en-US" dirty="0">
              <a:solidFill>
                <a:schemeClr val="tx1"/>
              </a:solidFill>
            </a:endParaRPr>
          </a:p>
        </p:txBody>
      </p:sp>
      <p:pic>
        <p:nvPicPr>
          <p:cNvPr id="6" name="图片 5">
            <a:extLst>
              <a:ext uri="{FF2B5EF4-FFF2-40B4-BE49-F238E27FC236}">
                <a16:creationId xmlns:a16="http://schemas.microsoft.com/office/drawing/2014/main" id="{9A8C7886-93BD-F2CA-4EF0-ABDE6BF28A4C}"/>
              </a:ext>
            </a:extLst>
          </p:cNvPr>
          <p:cNvPicPr>
            <a:picLocks noChangeAspect="1"/>
          </p:cNvPicPr>
          <p:nvPr/>
        </p:nvPicPr>
        <p:blipFill rotWithShape="1">
          <a:blip r:embed="rId3">
            <a:extLst>
              <a:ext uri="{28A0092B-C50C-407E-A947-70E740481C1C}">
                <a14:useLocalDpi xmlns:a14="http://schemas.microsoft.com/office/drawing/2010/main" val="0"/>
              </a:ext>
            </a:extLst>
          </a:blip>
          <a:srcRect l="31403" t="6114" r="22892" b="15493"/>
          <a:stretch/>
        </p:blipFill>
        <p:spPr>
          <a:xfrm>
            <a:off x="723157" y="2413644"/>
            <a:ext cx="2786196" cy="358410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3400" y="1583512"/>
            <a:ext cx="11125200" cy="718624"/>
          </a:xfrm>
        </p:spPr>
        <p:txBody>
          <a:bodyPr/>
          <a:lstStyle/>
          <a:p>
            <a:pPr marL="0" indent="0">
              <a:buNone/>
            </a:pPr>
            <a:r>
              <a:rPr lang="en-US" altLang="zh-CN" dirty="0"/>
              <a:t>Skeleton sequences of different lengths are cropped to 50 frames in the data pre-processing.</a:t>
            </a:r>
            <a:endParaRPr lang="zh-CN" altLang="en-US" dirty="0"/>
          </a:p>
        </p:txBody>
      </p:sp>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15</a:t>
            </a:fld>
            <a:endParaRPr lang="en-US" noProof="0" dirty="0"/>
          </a:p>
        </p:txBody>
      </p:sp>
      <p:sp>
        <p:nvSpPr>
          <p:cNvPr id="5" name="标题 4"/>
          <p:cNvSpPr>
            <a:spLocks noGrp="1"/>
          </p:cNvSpPr>
          <p:nvPr>
            <p:ph type="title"/>
          </p:nvPr>
        </p:nvSpPr>
        <p:spPr/>
        <p:txBody>
          <a:bodyPr>
            <a:normAutofit fontScale="90000"/>
          </a:bodyPr>
          <a:lstStyle/>
          <a:p>
            <a:r>
              <a:rPr lang="en-US" altLang="zh-CN" sz="3600" dirty="0"/>
              <a:t>Methods</a:t>
            </a:r>
            <a:br>
              <a:rPr lang="en-US" altLang="zh-CN" sz="3200" dirty="0"/>
            </a:br>
            <a:r>
              <a:rPr lang="en-US" altLang="zh-CN" sz="3100" dirty="0"/>
              <a:t>More modalities, better performance</a:t>
            </a:r>
            <a:endParaRPr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511" y="2657736"/>
            <a:ext cx="6648978" cy="1010771"/>
          </a:xfrm>
          <a:prstGeom prst="rect">
            <a:avLst/>
          </a:prstGeom>
        </p:spPr>
      </p:pic>
      <p:graphicFrame>
        <p:nvGraphicFramePr>
          <p:cNvPr id="9" name="对象 8"/>
          <p:cNvGraphicFramePr>
            <a:graphicFrameLocks noChangeAspect="1"/>
          </p:cNvGraphicFramePr>
          <p:nvPr/>
        </p:nvGraphicFramePr>
        <p:xfrm>
          <a:off x="6146800" y="3352800"/>
          <a:ext cx="914400" cy="198438"/>
        </p:xfrm>
        <a:graphic>
          <a:graphicData uri="http://schemas.openxmlformats.org/presentationml/2006/ole">
            <mc:AlternateContent xmlns:mc="http://schemas.openxmlformats.org/markup-compatibility/2006">
              <mc:Choice xmlns:v="urn:schemas-microsoft-com:vml" Requires="v">
                <p:oleObj name="Equation" r:id="rId4" imgW="2743200" imgH="4267200" progId="Equation.DSMT4">
                  <p:embed/>
                </p:oleObj>
              </mc:Choice>
              <mc:Fallback>
                <p:oleObj name="Equation" r:id="rId4" imgW="2743200" imgH="4267200" progId="Equation.DSMT4">
                  <p:embed/>
                  <p:pic>
                    <p:nvPicPr>
                      <p:cNvPr id="0" name="Picture 1867"/>
                      <p:cNvPicPr/>
                      <p:nvPr/>
                    </p:nvPicPr>
                    <p:blipFill>
                      <a:blip r:embed="rId5"/>
                      <a:stretch>
                        <a:fillRect/>
                      </a:stretch>
                    </p:blipFill>
                    <p:spPr>
                      <a:xfrm>
                        <a:off x="6146800" y="3352800"/>
                        <a:ext cx="914400" cy="198438"/>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6146800" y="3352800"/>
          <a:ext cx="914400" cy="198438"/>
        </p:xfrm>
        <a:graphic>
          <a:graphicData uri="http://schemas.openxmlformats.org/presentationml/2006/ole">
            <mc:AlternateContent xmlns:mc="http://schemas.openxmlformats.org/markup-compatibility/2006">
              <mc:Choice xmlns:v="urn:schemas-microsoft-com:vml" Requires="v">
                <p:oleObj name="Equation" r:id="rId6" imgW="2743200" imgH="4267200" progId="Equation.DSMT4">
                  <p:embed/>
                </p:oleObj>
              </mc:Choice>
              <mc:Fallback>
                <p:oleObj name="Equation" r:id="rId6" imgW="2743200" imgH="4267200" progId="Equation.DSMT4">
                  <p:embed/>
                  <p:pic>
                    <p:nvPicPr>
                      <p:cNvPr id="0" name="Picture 1868"/>
                      <p:cNvPicPr/>
                      <p:nvPr/>
                    </p:nvPicPr>
                    <p:blipFill>
                      <a:blip r:embed="rId5"/>
                      <a:stretch>
                        <a:fillRect/>
                      </a:stretch>
                    </p:blipFill>
                    <p:spPr>
                      <a:xfrm>
                        <a:off x="6146800" y="3352800"/>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文本框 10"/>
              <p:cNvSpPr txBox="1"/>
              <p:nvPr/>
            </p:nvSpPr>
            <p:spPr>
              <a:xfrm>
                <a:off x="1521483" y="3818436"/>
                <a:ext cx="5312736" cy="7021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𝑡𝑖𝑚𝑒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𝑠𝑐𝑎𝑙𝑒</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𝑜𝑟𝑖𝑔𝑖𝑛𝑎𝑙</m:t>
                          </m:r>
                          <m:r>
                            <a:rPr lang="en-US" altLang="zh-CN" b="0" i="1" smtClean="0">
                              <a:latin typeface="Cambria Math" panose="02040503050406030204" pitchFamily="18" charset="0"/>
                            </a:rPr>
                            <m:t> </m:t>
                          </m:r>
                          <m:r>
                            <a:rPr lang="en-US" altLang="zh-CN" b="0" i="1" smtClean="0">
                              <a:latin typeface="Cambria Math" panose="02040503050406030204" pitchFamily="18" charset="0"/>
                            </a:rPr>
                            <m:t>𝑓𝑟𝑎𝑚𝑒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𝑛𝑢𝑚𝑏𝑒𝑟𝑠</m:t>
                          </m:r>
                        </m:num>
                        <m:den>
                          <m:r>
                            <a:rPr lang="en-US" altLang="zh-CN" b="0" i="1" smtClean="0">
                              <a:latin typeface="Cambria Math" panose="02040503050406030204" pitchFamily="18" charset="0"/>
                            </a:rPr>
                            <m:t>50</m:t>
                          </m:r>
                        </m:den>
                      </m:f>
                    </m:oMath>
                  </m:oMathPara>
                </a14:m>
                <a:endParaRPr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1521483" y="3818436"/>
                <a:ext cx="5312736" cy="702115"/>
              </a:xfrm>
              <a:prstGeom prst="rect">
                <a:avLst/>
              </a:prstGeom>
              <a:blipFill rotWithShape="1">
                <a:blip r:embed="rId7"/>
                <a:stretch>
                  <a:fillRect t="-26" r="7" b="88"/>
                </a:stretch>
              </a:blipFill>
            </p:spPr>
            <p:txBody>
              <a:bodyPr/>
              <a:lstStyle/>
              <a:p>
                <a:r>
                  <a:rPr lang="en-US" altLang="en-US">
                    <a:noFill/>
                  </a:rPr>
                  <a:t> </a:t>
                </a:r>
              </a:p>
            </p:txBody>
          </p:sp>
        </mc:Fallback>
      </mc:AlternateContent>
      <p:sp>
        <p:nvSpPr>
          <p:cNvPr id="15" name="文本框 14"/>
          <p:cNvSpPr txBox="1"/>
          <p:nvPr/>
        </p:nvSpPr>
        <p:spPr>
          <a:xfrm>
            <a:off x="3512745" y="5067538"/>
            <a:ext cx="5166509" cy="473337"/>
          </a:xfrm>
          <a:prstGeom prst="rect">
            <a:avLst/>
          </a:prstGeom>
          <a:noFill/>
        </p:spPr>
        <p:txBody>
          <a:bodyPr wrap="square" rtlCol="0">
            <a:spAutoFit/>
          </a:bodyPr>
          <a:lstStyle/>
          <a:p>
            <a:r>
              <a:rPr lang="en-US" altLang="zh-CN" dirty="0"/>
              <a:t>Motion =&gt; </a:t>
            </a:r>
            <a:r>
              <a:rPr lang="en-US" altLang="zh-CN" dirty="0">
                <a:solidFill>
                  <a:srgbClr val="00B050"/>
                </a:solidFill>
              </a:rPr>
              <a:t>Velocity</a:t>
            </a:r>
            <a:r>
              <a:rPr lang="en-US" altLang="zh-CN" dirty="0"/>
              <a:t> =&gt; </a:t>
            </a:r>
            <a:r>
              <a:rPr lang="en-US" altLang="zh-CN" dirty="0">
                <a:solidFill>
                  <a:srgbClr val="00B050"/>
                </a:solidFill>
              </a:rPr>
              <a:t>Acceleration</a:t>
            </a:r>
            <a:endParaRPr lang="zh-CN" altLang="en-US" dirty="0">
              <a:solidFill>
                <a:srgbClr val="00B050"/>
              </a:solidFill>
            </a:endParaRPr>
          </a:p>
        </p:txBody>
      </p:sp>
      <mc:AlternateContent xmlns:mc="http://schemas.openxmlformats.org/markup-compatibility/2006" xmlns:a14="http://schemas.microsoft.com/office/drawing/2010/main">
        <mc:Choice Requires="a14">
          <p:sp>
            <p:nvSpPr>
              <p:cNvPr id="7" name="文本框 6"/>
              <p:cNvSpPr txBox="1"/>
              <p:nvPr/>
            </p:nvSpPr>
            <p:spPr>
              <a:xfrm>
                <a:off x="7215921" y="3824975"/>
                <a:ext cx="3086294" cy="6890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𝑣𝑒𝑙𝑜𝑐𝑖𝑡𝑦</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𝑚𝑜𝑡𝑖𝑜𝑛</m:t>
                          </m:r>
                        </m:num>
                        <m:den>
                          <m:r>
                            <a:rPr lang="en-US" altLang="zh-CN" b="0" i="1" smtClean="0">
                              <a:latin typeface="Cambria Math" panose="02040503050406030204" pitchFamily="18" charset="0"/>
                            </a:rPr>
                            <m:t>𝑡𝑖𝑚𝑒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𝑠𝑐𝑎𝑙𝑒</m:t>
                          </m:r>
                        </m:den>
                      </m:f>
                      <m:r>
                        <a:rPr lang="en-US" altLang="zh-CN" b="0" i="1" smtClean="0">
                          <a:latin typeface="Cambria Math" panose="02040503050406030204" pitchFamily="18" charset="0"/>
                        </a:rPr>
                        <m:t> </m:t>
                      </m:r>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7215921" y="3824975"/>
                <a:ext cx="3086294" cy="689035"/>
              </a:xfrm>
              <a:prstGeom prst="rect">
                <a:avLst/>
              </a:prstGeom>
              <a:blipFill rotWithShape="1">
                <a:blip r:embed="rId8"/>
                <a:stretch>
                  <a:fillRect l="-13" t="-54" r="-927" b="62"/>
                </a:stretch>
              </a:blipFill>
            </p:spPr>
            <p:txBody>
              <a:bodyPr/>
              <a:lstStyle/>
              <a:p>
                <a:r>
                  <a:rPr lang="en-US" alt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16</a:t>
            </a:fld>
            <a:endParaRPr lang="en-US" noProof="0" dirty="0"/>
          </a:p>
        </p:txBody>
      </p:sp>
      <p:sp>
        <p:nvSpPr>
          <p:cNvPr id="5" name="标题 4"/>
          <p:cNvSpPr>
            <a:spLocks noGrp="1"/>
          </p:cNvSpPr>
          <p:nvPr>
            <p:ph type="title"/>
          </p:nvPr>
        </p:nvSpPr>
        <p:spPr/>
        <p:txBody>
          <a:bodyPr>
            <a:normAutofit fontScale="90000"/>
          </a:bodyPr>
          <a:lstStyle/>
          <a:p>
            <a:r>
              <a:rPr lang="en-US" altLang="zh-CN" sz="3600" dirty="0"/>
              <a:t>Methods</a:t>
            </a:r>
            <a:br>
              <a:rPr lang="en-US" altLang="zh-CN" sz="3200" dirty="0"/>
            </a:br>
            <a:r>
              <a:rPr lang="en-US" altLang="zh-CN" sz="3100" dirty="0"/>
              <a:t>More modalities, better performance</a:t>
            </a:r>
            <a:endParaRPr lang="zh-CN" altLang="en-US" dirty="0"/>
          </a:p>
        </p:txBody>
      </p:sp>
      <p:sp>
        <p:nvSpPr>
          <p:cNvPr id="12" name="文本框 11"/>
          <p:cNvSpPr txBox="1"/>
          <p:nvPr/>
        </p:nvSpPr>
        <p:spPr>
          <a:xfrm>
            <a:off x="2206653" y="5513338"/>
            <a:ext cx="9036422" cy="830997"/>
          </a:xfrm>
          <a:prstGeom prst="rect">
            <a:avLst/>
          </a:prstGeom>
          <a:noFill/>
        </p:spPr>
        <p:txBody>
          <a:bodyPr wrap="square" rtlCol="0">
            <a:spAutoFit/>
          </a:bodyPr>
          <a:lstStyle/>
          <a:p>
            <a:r>
              <a:rPr lang="en-US" altLang="zh-CN" dirty="0"/>
              <a:t>Bone =&gt; </a:t>
            </a:r>
            <a:r>
              <a:rPr lang="en-US" altLang="zh-CN" dirty="0">
                <a:solidFill>
                  <a:srgbClr val="00B050"/>
                </a:solidFill>
              </a:rPr>
              <a:t>Rotation axis </a:t>
            </a:r>
            <a:r>
              <a:rPr lang="en-US" altLang="zh-CN" dirty="0"/>
              <a:t>=&gt; Joint angle =&gt; </a:t>
            </a:r>
            <a:r>
              <a:rPr lang="en-US" altLang="zh-CN" dirty="0">
                <a:solidFill>
                  <a:srgbClr val="00B050"/>
                </a:solidFill>
              </a:rPr>
              <a:t>Angular velocity</a:t>
            </a:r>
            <a:endParaRPr lang="zh-CN" altLang="en-US" dirty="0">
              <a:solidFill>
                <a:srgbClr val="00B050"/>
              </a:solidFill>
            </a:endParaRPr>
          </a:p>
          <a:p>
            <a:endParaRPr lang="zh-CN" altLang="en-US" dirty="0"/>
          </a:p>
        </p:txBody>
      </p:sp>
      <mc:AlternateContent xmlns:mc="http://schemas.openxmlformats.org/markup-compatibility/2006">
        <mc:Choice xmlns:a14="http://schemas.microsoft.com/office/drawing/2010/main" Requires="a14">
          <p:sp>
            <p:nvSpPr>
              <p:cNvPr id="6" name="文本框 5"/>
              <p:cNvSpPr txBox="1"/>
              <p:nvPr/>
            </p:nvSpPr>
            <p:spPr>
              <a:xfrm>
                <a:off x="6860617" y="2979490"/>
                <a:ext cx="1798762" cy="369332"/>
              </a:xfrm>
              <a:prstGeom prst="rect">
                <a:avLst/>
              </a:prstGeom>
              <a:noFill/>
            </p:spPr>
            <p:txBody>
              <a:bodyPr wrap="none" lIns="0" tIns="0" rIns="0" bIns="0" rtlCol="0">
                <a:spAutoFit/>
              </a:bodyPr>
              <a:lstStyle/>
              <a:p>
                <a14:m>
                  <m:oMath xmlns:m="http://schemas.openxmlformats.org/officeDocument/2006/math">
                    <m:r>
                      <a:rPr lang="en-US" altLang="zh-CN" b="1" i="1" smtClean="0">
                        <a:latin typeface="Cambria Math" panose="02040503050406030204" pitchFamily="18" charset="0"/>
                      </a:rPr>
                      <m:t>𝒓</m:t>
                    </m:r>
                    <m:r>
                      <a:rPr lang="en-US" altLang="zh-CN" b="0"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𝒃</m:t>
                        </m:r>
                      </m:e>
                      <m:sub>
                        <m:r>
                          <a:rPr lang="en-US" altLang="zh-CN" b="1" i="1" smtClean="0">
                            <a:latin typeface="Cambria Math" panose="02040503050406030204" pitchFamily="18" charset="0"/>
                          </a:rPr>
                          <m:t>𝟏</m:t>
                        </m:r>
                      </m:sub>
                    </m:sSub>
                    <m:r>
                      <a:rPr lang="en-US" altLang="zh-CN" b="1" i="1" smtClean="0">
                        <a:latin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 </m:t>
                    </m:r>
                    <m:sSub>
                      <m:sSubPr>
                        <m:ctrlPr>
                          <a:rPr lang="en-US" altLang="zh-CN" b="1" i="1" smtClean="0">
                            <a:latin typeface="Cambria Math" panose="02040503050406030204" pitchFamily="18" charset="0"/>
                            <a:ea typeface="Cambria Math" panose="02040503050406030204" pitchFamily="18" charset="0"/>
                          </a:rPr>
                        </m:ctrlPr>
                      </m:sSubPr>
                      <m:e>
                        <m:r>
                          <a:rPr lang="en-US" altLang="zh-CN" b="1" i="1" smtClean="0">
                            <a:latin typeface="Cambria Math" panose="02040503050406030204" pitchFamily="18" charset="0"/>
                            <a:ea typeface="Cambria Math" panose="02040503050406030204" pitchFamily="18" charset="0"/>
                          </a:rPr>
                          <m:t>𝒃</m:t>
                        </m:r>
                      </m:e>
                      <m:sub>
                        <m:r>
                          <a:rPr lang="en-US" altLang="zh-CN" b="1" i="1" smtClean="0">
                            <a:latin typeface="Cambria Math" panose="02040503050406030204" pitchFamily="18" charset="0"/>
                            <a:ea typeface="Cambria Math" panose="02040503050406030204" pitchFamily="18" charset="0"/>
                          </a:rPr>
                          <m:t>𝟐</m:t>
                        </m:r>
                      </m:sub>
                    </m:sSub>
                  </m:oMath>
                </a14:m>
                <a:r>
                  <a:rPr lang="en-US" altLang="zh-CN" b="1" dirty="0"/>
                  <a:t> </a:t>
                </a:r>
                <a:endParaRPr lang="zh-CN" altLang="en-US" b="1" dirty="0"/>
              </a:p>
            </p:txBody>
          </p:sp>
        </mc:Choice>
        <mc:Fallback>
          <p:sp>
            <p:nvSpPr>
              <p:cNvPr id="6" name="文本框 5"/>
              <p:cNvSpPr txBox="1">
                <a:spLocks noRot="1" noChangeAspect="1" noMove="1" noResize="1" noEditPoints="1" noAdjustHandles="1" noChangeArrowheads="1" noChangeShapeType="1" noTextEdit="1"/>
              </p:cNvSpPr>
              <p:nvPr/>
            </p:nvSpPr>
            <p:spPr>
              <a:xfrm>
                <a:off x="6860617" y="2979490"/>
                <a:ext cx="1798762" cy="369332"/>
              </a:xfrm>
              <a:prstGeom prst="rect">
                <a:avLst/>
              </a:prstGeom>
              <a:blipFill>
                <a:blip r:embed="rId3"/>
                <a:stretch>
                  <a:fillRect l="-4392"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文本框 6"/>
              <p:cNvSpPr txBox="1"/>
              <p:nvPr/>
            </p:nvSpPr>
            <p:spPr>
              <a:xfrm>
                <a:off x="6860617" y="3835147"/>
                <a:ext cx="2826287" cy="761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𝜃</m:t>
                      </m:r>
                      <m:r>
                        <a:rPr lang="en-US" altLang="zh-CN" b="0" i="1" smtClean="0">
                          <a:latin typeface="Cambria Math" panose="02040503050406030204" pitchFamily="18" charset="0"/>
                        </a:rPr>
                        <m:t>= </m:t>
                      </m:r>
                      <m:func>
                        <m:funcPr>
                          <m:ctrlPr>
                            <a:rPr lang="en-US" altLang="zh-CN" b="0" i="1" smtClean="0">
                              <a:latin typeface="Cambria Math" panose="02040503050406030204" pitchFamily="18" charset="0"/>
                            </a:rPr>
                          </m:ctrlPr>
                        </m:funcPr>
                        <m:fName>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cos</m:t>
                              </m:r>
                            </m:e>
                            <m:sup>
                              <m:r>
                                <a:rPr lang="en-US" altLang="zh-CN" b="0" i="1" smtClean="0">
                                  <a:latin typeface="Cambria Math" panose="02040503050406030204" pitchFamily="18" charset="0"/>
                                </a:rPr>
                                <m:t>−1</m:t>
                              </m:r>
                            </m:sup>
                          </m:sSup>
                        </m:fName>
                        <m:e>
                          <m:f>
                            <m:fPr>
                              <m:ctrlPr>
                                <a:rPr lang="en-US" altLang="zh-CN" b="0" i="1" smtClean="0">
                                  <a:latin typeface="Cambria Math" panose="02040503050406030204" pitchFamily="18" charset="0"/>
                                </a:rPr>
                              </m:ctrlPr>
                            </m:fPr>
                            <m:num>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𝒃</m:t>
                                  </m:r>
                                </m:e>
                                <m:sub>
                                  <m:r>
                                    <a:rPr lang="en-US" altLang="zh-CN" b="1" i="1" smtClean="0">
                                      <a:latin typeface="Cambria Math" panose="02040503050406030204" pitchFamily="18" charset="0"/>
                                    </a:rPr>
                                    <m:t>𝟏</m:t>
                                  </m:r>
                                </m:sub>
                              </m:sSub>
                              <m:r>
                                <a:rPr lang="en-US" altLang="zh-CN" b="0" i="1" smtClean="0">
                                  <a:latin typeface="Cambria Math" panose="02040503050406030204" pitchFamily="18" charset="0"/>
                                  <a:ea typeface="Cambria Math" panose="02040503050406030204" pitchFamily="18" charset="0"/>
                                </a:rPr>
                                <m:t>∙</m:t>
                              </m:r>
                              <m:sSub>
                                <m:sSubPr>
                                  <m:ctrlPr>
                                    <a:rPr lang="en-US" altLang="zh-CN" b="1" i="1" smtClean="0">
                                      <a:latin typeface="Cambria Math" panose="02040503050406030204" pitchFamily="18" charset="0"/>
                                      <a:ea typeface="Cambria Math" panose="02040503050406030204" pitchFamily="18" charset="0"/>
                                    </a:rPr>
                                  </m:ctrlPr>
                                </m:sSubPr>
                                <m:e>
                                  <m:r>
                                    <a:rPr lang="en-US" altLang="zh-CN" b="1" i="1" smtClean="0">
                                      <a:latin typeface="Cambria Math" panose="02040503050406030204" pitchFamily="18" charset="0"/>
                                      <a:ea typeface="Cambria Math" panose="02040503050406030204" pitchFamily="18" charset="0"/>
                                    </a:rPr>
                                    <m:t>𝒃</m:t>
                                  </m:r>
                                </m:e>
                                <m:sub>
                                  <m:r>
                                    <a:rPr lang="en-US" altLang="zh-CN" b="1" i="1" smtClean="0">
                                      <a:latin typeface="Cambria Math" panose="02040503050406030204" pitchFamily="18" charset="0"/>
                                      <a:ea typeface="Cambria Math" panose="02040503050406030204" pitchFamily="18" charset="0"/>
                                    </a:rPr>
                                    <m:t>𝟐</m:t>
                                  </m:r>
                                </m:sub>
                              </m:sSub>
                            </m:num>
                            <m:den>
                              <m:d>
                                <m:dPr>
                                  <m:begChr m:val="|"/>
                                  <m:endChr m:val="|"/>
                                  <m:ctrlPr>
                                    <a:rPr lang="en-US" altLang="zh-CN" b="0" i="1" smtClean="0">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𝒃</m:t>
                                      </m:r>
                                    </m:e>
                                    <m:sub>
                                      <m:r>
                                        <a:rPr lang="en-US" altLang="zh-CN" b="1" i="1" smtClean="0">
                                          <a:latin typeface="Cambria Math" panose="02040503050406030204" pitchFamily="18" charset="0"/>
                                        </a:rPr>
                                        <m:t>𝟏</m:t>
                                      </m:r>
                                    </m:sub>
                                  </m:sSub>
                                </m:e>
                              </m:d>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b="0" i="1" smtClean="0">
                                      <a:latin typeface="Cambria Math" panose="02040503050406030204" pitchFamily="18" charset="0"/>
                                      <a:ea typeface="Cambria Math" panose="02040503050406030204" pitchFamily="18" charset="0"/>
                                    </a:rPr>
                                  </m:ctrlPr>
                                </m:dPr>
                                <m:e>
                                  <m:sSub>
                                    <m:sSubPr>
                                      <m:ctrlPr>
                                        <a:rPr lang="en-US" altLang="zh-CN" b="1" i="1" smtClean="0">
                                          <a:latin typeface="Cambria Math" panose="02040503050406030204" pitchFamily="18" charset="0"/>
                                          <a:ea typeface="Cambria Math" panose="02040503050406030204" pitchFamily="18" charset="0"/>
                                        </a:rPr>
                                      </m:ctrlPr>
                                    </m:sSubPr>
                                    <m:e>
                                      <m:r>
                                        <a:rPr lang="en-US" altLang="zh-CN" b="1" i="1" smtClean="0">
                                          <a:latin typeface="Cambria Math" panose="02040503050406030204" pitchFamily="18" charset="0"/>
                                          <a:ea typeface="Cambria Math" panose="02040503050406030204" pitchFamily="18" charset="0"/>
                                        </a:rPr>
                                        <m:t>𝒃</m:t>
                                      </m:r>
                                    </m:e>
                                    <m:sub>
                                      <m:r>
                                        <a:rPr lang="en-US" altLang="zh-CN" b="1" i="1" smtClean="0">
                                          <a:latin typeface="Cambria Math" panose="02040503050406030204" pitchFamily="18" charset="0"/>
                                          <a:ea typeface="Cambria Math" panose="02040503050406030204" pitchFamily="18" charset="0"/>
                                        </a:rPr>
                                        <m:t>𝟐</m:t>
                                      </m:r>
                                    </m:sub>
                                  </m:sSub>
                                </m:e>
                              </m:d>
                            </m:den>
                          </m:f>
                        </m:e>
                      </m:func>
                    </m:oMath>
                  </m:oMathPara>
                </a14:m>
                <a:endParaRPr lang="zh-CN" altLang="en-US" dirty="0"/>
              </a:p>
            </p:txBody>
          </p:sp>
        </mc:Choice>
        <mc:Fallback>
          <p:sp>
            <p:nvSpPr>
              <p:cNvPr id="7" name="文本框 6"/>
              <p:cNvSpPr txBox="1">
                <a:spLocks noRot="1" noChangeAspect="1" noMove="1" noResize="1" noEditPoints="1" noAdjustHandles="1" noChangeArrowheads="1" noChangeShapeType="1" noTextEdit="1"/>
              </p:cNvSpPr>
              <p:nvPr/>
            </p:nvSpPr>
            <p:spPr>
              <a:xfrm>
                <a:off x="6860617" y="3835147"/>
                <a:ext cx="2826287" cy="761683"/>
              </a:xfrm>
              <a:prstGeom prst="rect">
                <a:avLst/>
              </a:prstGeom>
              <a:blipFill>
                <a:blip r:embed="rId4"/>
                <a:stretch>
                  <a:fillRect/>
                </a:stretch>
              </a:blipFill>
            </p:spPr>
            <p:txBody>
              <a:bodyPr/>
              <a:lstStyle/>
              <a:p>
                <a:r>
                  <a:rPr lang="en-US">
                    <a:noFill/>
                  </a:rPr>
                  <a:t> </a:t>
                </a:r>
              </a:p>
            </p:txBody>
          </p:sp>
        </mc:Fallback>
      </mc:AlternateContent>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3019" y="2228389"/>
            <a:ext cx="4768561" cy="3214123"/>
          </a:xfrm>
          <a:prstGeom prst="rect">
            <a:avLst/>
          </a:prstGeom>
        </p:spPr>
      </p:pic>
      <p:sp>
        <p:nvSpPr>
          <p:cNvPr id="8" name="内容占位符 1">
            <a:extLst>
              <a:ext uri="{FF2B5EF4-FFF2-40B4-BE49-F238E27FC236}">
                <a16:creationId xmlns:a16="http://schemas.microsoft.com/office/drawing/2014/main" id="{510408A4-F88C-11AF-AD64-412AB7ACD2C4}"/>
              </a:ext>
            </a:extLst>
          </p:cNvPr>
          <p:cNvSpPr>
            <a:spLocks noGrp="1"/>
          </p:cNvSpPr>
          <p:nvPr>
            <p:ph idx="1"/>
          </p:nvPr>
        </p:nvSpPr>
        <p:spPr>
          <a:xfrm>
            <a:off x="527999" y="1467962"/>
            <a:ext cx="11047473" cy="738514"/>
          </a:xfrm>
        </p:spPr>
        <p:txBody>
          <a:bodyPr>
            <a:normAutofit/>
          </a:bodyPr>
          <a:lstStyle/>
          <a:p>
            <a:pPr marL="0" indent="0">
              <a:buNone/>
            </a:pPr>
            <a:r>
              <a:rPr lang="en-US" altLang="zh-CN" dirty="0"/>
              <a:t>25 joint axes (rotation axes) are defined, and their adjacency relationship is the same as the joint modality.</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17</a:t>
            </a:fld>
            <a:endParaRPr lang="en-US" noProof="0" dirty="0"/>
          </a:p>
        </p:txBody>
      </p:sp>
      <p:sp>
        <p:nvSpPr>
          <p:cNvPr id="5" name="标题 4"/>
          <p:cNvSpPr>
            <a:spLocks noGrp="1"/>
          </p:cNvSpPr>
          <p:nvPr>
            <p:ph type="title"/>
          </p:nvPr>
        </p:nvSpPr>
        <p:spPr/>
        <p:txBody>
          <a:bodyPr>
            <a:normAutofit fontScale="90000"/>
          </a:bodyPr>
          <a:lstStyle/>
          <a:p>
            <a:r>
              <a:rPr lang="en-US" altLang="zh-CN" sz="3600" dirty="0"/>
              <a:t>Methods</a:t>
            </a:r>
            <a:br>
              <a:rPr lang="en-US" altLang="zh-CN" sz="3600" dirty="0"/>
            </a:br>
            <a:r>
              <a:rPr lang="en-US" altLang="zh-CN" sz="3100" dirty="0"/>
              <a:t>Teacher-student model for better efficiency</a:t>
            </a:r>
            <a:endParaRPr lang="zh-CN" altLang="en-US" sz="3100" dirty="0"/>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1447" y="2930622"/>
            <a:ext cx="5005754" cy="2240948"/>
          </a:xfrm>
          <a:prstGeom prst="rect">
            <a:avLst/>
          </a:prstGeom>
        </p:spPr>
      </p:pic>
      <p:sp>
        <p:nvSpPr>
          <p:cNvPr id="12" name="内容占位符 1"/>
          <p:cNvSpPr>
            <a:spLocks noGrp="1"/>
          </p:cNvSpPr>
          <p:nvPr>
            <p:ph idx="1"/>
          </p:nvPr>
        </p:nvSpPr>
        <p:spPr>
          <a:xfrm>
            <a:off x="528000" y="1381317"/>
            <a:ext cx="10784769" cy="1221205"/>
          </a:xfrm>
        </p:spPr>
        <p:txBody>
          <a:bodyPr>
            <a:noAutofit/>
          </a:bodyPr>
          <a:lstStyle/>
          <a:p>
            <a:pPr marL="0" indent="0">
              <a:buNone/>
            </a:pPr>
            <a:r>
              <a:rPr lang="en-US" altLang="zh-CN" dirty="0"/>
              <a:t>At deployment, the number of parameters in the model is proportional to the number of modalities. </a:t>
            </a:r>
          </a:p>
          <a:p>
            <a:pPr marL="0" indent="0">
              <a:buNone/>
            </a:pPr>
            <a:r>
              <a:rPr lang="en-US" altLang="zh-CN" dirty="0"/>
              <a:t>=&gt; Teacher-student model to distill knowledge into a smaller model.</a:t>
            </a:r>
          </a:p>
        </p:txBody>
      </p:sp>
      <p:sp>
        <p:nvSpPr>
          <p:cNvPr id="13" name="内容占位符 1"/>
          <p:cNvSpPr txBox="1"/>
          <p:nvPr/>
        </p:nvSpPr>
        <p:spPr>
          <a:xfrm>
            <a:off x="1965803" y="5499670"/>
            <a:ext cx="8502905" cy="584769"/>
          </a:xfrm>
          <a:prstGeom prst="rect">
            <a:avLst/>
          </a:prstGeom>
        </p:spPr>
        <p:txBody>
          <a:bodyPr vert="horz" lIns="0" tIns="0" rIns="0" bIns="0" rtlCol="0">
            <a:noAutofit/>
          </a:bodyPr>
          <a:lstStyle>
            <a:lvl1pPr marL="271145" indent="-271145" algn="l" defTabSz="914400" rtl="0" eaLnBrk="1" latinLnBrk="0" hangingPunct="1">
              <a:lnSpc>
                <a:spcPct val="90000"/>
              </a:lnSpc>
              <a:spcBef>
                <a:spcPts val="480"/>
              </a:spcBef>
              <a:buSzPct val="88000"/>
              <a:buFontTx/>
              <a:buBlip>
                <a:blip r:embed="rId4"/>
              </a:buBlip>
              <a:defRPr sz="2600" kern="1200">
                <a:solidFill>
                  <a:schemeClr val="tx1"/>
                </a:solidFill>
                <a:latin typeface="+mn-lt"/>
                <a:ea typeface="+mn-ea"/>
                <a:cs typeface="+mn-cs"/>
              </a:defRPr>
            </a:lvl1pPr>
            <a:lvl2pPr marL="626745" indent="-271145" algn="l" defTabSz="914400" rtl="0" eaLnBrk="1" latinLnBrk="0" hangingPunct="1">
              <a:lnSpc>
                <a:spcPct val="90000"/>
              </a:lnSpc>
              <a:spcBef>
                <a:spcPts val="480"/>
              </a:spcBef>
              <a:buSzPct val="88000"/>
              <a:buFontTx/>
              <a:buBlip>
                <a:blip r:embed="rId4"/>
              </a:buBlip>
              <a:defRPr sz="2400" kern="1200">
                <a:solidFill>
                  <a:schemeClr val="tx1"/>
                </a:solidFill>
                <a:latin typeface="+mn-lt"/>
                <a:ea typeface="+mn-ea"/>
                <a:cs typeface="+mn-cs"/>
              </a:defRPr>
            </a:lvl2pPr>
            <a:lvl3pPr marL="982345" indent="-264795" algn="l" defTabSz="898525" rtl="0" eaLnBrk="1" latinLnBrk="0" hangingPunct="1">
              <a:lnSpc>
                <a:spcPct val="90000"/>
              </a:lnSpc>
              <a:spcBef>
                <a:spcPts val="480"/>
              </a:spcBef>
              <a:buSzPct val="88000"/>
              <a:buFontTx/>
              <a:buBlip>
                <a:blip r:embed="rId4"/>
              </a:buBlip>
              <a:defRPr sz="2100" kern="1200">
                <a:solidFill>
                  <a:schemeClr val="tx1"/>
                </a:solidFill>
                <a:latin typeface="+mn-lt"/>
                <a:ea typeface="+mn-ea"/>
                <a:cs typeface="+mn-cs"/>
              </a:defRPr>
            </a:lvl3pPr>
            <a:lvl4pPr marL="1344295" indent="-271145" algn="l" defTabSz="914400" rtl="0" eaLnBrk="1" latinLnBrk="0" hangingPunct="1">
              <a:lnSpc>
                <a:spcPct val="90000"/>
              </a:lnSpc>
              <a:spcBef>
                <a:spcPts val="480"/>
              </a:spcBef>
              <a:buSzPct val="88000"/>
              <a:buFontTx/>
              <a:buBlip>
                <a:blip r:embed="rId4"/>
              </a:buBlip>
              <a:defRPr sz="2100" kern="1200">
                <a:solidFill>
                  <a:schemeClr val="tx1"/>
                </a:solidFill>
                <a:latin typeface="+mn-lt"/>
                <a:ea typeface="+mn-ea"/>
                <a:cs typeface="+mn-cs"/>
              </a:defRPr>
            </a:lvl4pPr>
            <a:lvl5pPr marL="1699895" indent="-264795" algn="l" defTabSz="914400" rtl="0" eaLnBrk="1" latinLnBrk="0" hangingPunct="1">
              <a:lnSpc>
                <a:spcPct val="90000"/>
              </a:lnSpc>
              <a:spcBef>
                <a:spcPts val="480"/>
              </a:spcBef>
              <a:buSzPct val="88000"/>
              <a:buFontTx/>
              <a:buBlip>
                <a:blip r:embed="rId4"/>
              </a:buBlip>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 </a:t>
            </a:r>
            <a:r>
              <a:rPr lang="en-US" altLang="zh-CN" sz="2400" dirty="0" err="1"/>
              <a:t>MoCo's</a:t>
            </a:r>
            <a:r>
              <a:rPr lang="en-US" altLang="zh-CN" sz="2400" dirty="0"/>
              <a:t> framework is well suited for knowledge distillation.</a:t>
            </a:r>
            <a:endParaRPr lang="en-US" altLang="zh-C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18</a:t>
            </a:fld>
            <a:endParaRPr lang="en-US" noProof="0" dirty="0"/>
          </a:p>
        </p:txBody>
      </p:sp>
      <p:sp>
        <p:nvSpPr>
          <p:cNvPr id="5" name="标题 4"/>
          <p:cNvSpPr>
            <a:spLocks noGrp="1"/>
          </p:cNvSpPr>
          <p:nvPr>
            <p:ph type="title"/>
          </p:nvPr>
        </p:nvSpPr>
        <p:spPr/>
        <p:txBody>
          <a:bodyPr>
            <a:normAutofit fontScale="90000"/>
          </a:bodyPr>
          <a:lstStyle/>
          <a:p>
            <a:r>
              <a:rPr lang="en-US" altLang="zh-CN" sz="3600" dirty="0"/>
              <a:t>Methods</a:t>
            </a:r>
            <a:br>
              <a:rPr lang="en-US" altLang="zh-CN" sz="3600" dirty="0"/>
            </a:br>
            <a:r>
              <a:rPr lang="en-US" altLang="zh-CN" sz="3100" dirty="0"/>
              <a:t>Teacher-student model for better efficiency</a:t>
            </a:r>
            <a:endParaRPr lang="zh-CN" altLang="en-US" sz="3100" dirty="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999" y="2130943"/>
            <a:ext cx="3502090" cy="1727058"/>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13" y="2102283"/>
            <a:ext cx="3970449" cy="1777468"/>
          </a:xfrm>
          <a:prstGeom prst="rect">
            <a:avLst/>
          </a:prstGeom>
        </p:spPr>
      </p:pic>
      <p:sp>
        <p:nvSpPr>
          <p:cNvPr id="11" name="内容占位符 1"/>
          <p:cNvSpPr txBox="1"/>
          <p:nvPr/>
        </p:nvSpPr>
        <p:spPr>
          <a:xfrm>
            <a:off x="6714213" y="4128181"/>
            <a:ext cx="5069872" cy="1953197"/>
          </a:xfrm>
          <a:prstGeom prst="rect">
            <a:avLst/>
          </a:prstGeom>
        </p:spPr>
        <p:txBody>
          <a:bodyPr vert="horz" lIns="0" tIns="0" rIns="0" bIns="0" rtlCol="0">
            <a:noAutofit/>
          </a:bodyPr>
          <a:lstStyle>
            <a:lvl1pPr marL="271145" indent="-271145" algn="l" defTabSz="914400" rtl="0" eaLnBrk="1" latinLnBrk="0" hangingPunct="1">
              <a:lnSpc>
                <a:spcPct val="90000"/>
              </a:lnSpc>
              <a:spcBef>
                <a:spcPts val="480"/>
              </a:spcBef>
              <a:buSzPct val="88000"/>
              <a:buFontTx/>
              <a:buBlip>
                <a:blip r:embed="rId5"/>
              </a:buBlip>
              <a:defRPr sz="2600" kern="1200">
                <a:solidFill>
                  <a:schemeClr val="tx1"/>
                </a:solidFill>
                <a:latin typeface="+mn-lt"/>
                <a:ea typeface="+mn-ea"/>
                <a:cs typeface="+mn-cs"/>
              </a:defRPr>
            </a:lvl1pPr>
            <a:lvl2pPr marL="626745" indent="-271145" algn="l" defTabSz="914400" rtl="0" eaLnBrk="1" latinLnBrk="0" hangingPunct="1">
              <a:lnSpc>
                <a:spcPct val="90000"/>
              </a:lnSpc>
              <a:spcBef>
                <a:spcPts val="480"/>
              </a:spcBef>
              <a:buSzPct val="88000"/>
              <a:buFontTx/>
              <a:buBlip>
                <a:blip r:embed="rId5"/>
              </a:buBlip>
              <a:defRPr sz="2400" kern="1200">
                <a:solidFill>
                  <a:schemeClr val="tx1"/>
                </a:solidFill>
                <a:latin typeface="+mn-lt"/>
                <a:ea typeface="+mn-ea"/>
                <a:cs typeface="+mn-cs"/>
              </a:defRPr>
            </a:lvl2pPr>
            <a:lvl3pPr marL="982345" indent="-264795" algn="l" defTabSz="898525" rtl="0" eaLnBrk="1" latinLnBrk="0" hangingPunct="1">
              <a:lnSpc>
                <a:spcPct val="90000"/>
              </a:lnSpc>
              <a:spcBef>
                <a:spcPts val="480"/>
              </a:spcBef>
              <a:buSzPct val="88000"/>
              <a:buFontTx/>
              <a:buBlip>
                <a:blip r:embed="rId5"/>
              </a:buBlip>
              <a:defRPr sz="2100" kern="1200">
                <a:solidFill>
                  <a:schemeClr val="tx1"/>
                </a:solidFill>
                <a:latin typeface="+mn-lt"/>
                <a:ea typeface="+mn-ea"/>
                <a:cs typeface="+mn-cs"/>
              </a:defRPr>
            </a:lvl3pPr>
            <a:lvl4pPr marL="1344295" indent="-271145" algn="l" defTabSz="914400" rtl="0" eaLnBrk="1" latinLnBrk="0" hangingPunct="1">
              <a:lnSpc>
                <a:spcPct val="90000"/>
              </a:lnSpc>
              <a:spcBef>
                <a:spcPts val="480"/>
              </a:spcBef>
              <a:buSzPct val="88000"/>
              <a:buFontTx/>
              <a:buBlip>
                <a:blip r:embed="rId5"/>
              </a:buBlip>
              <a:defRPr sz="2100" kern="1200">
                <a:solidFill>
                  <a:schemeClr val="tx1"/>
                </a:solidFill>
                <a:latin typeface="+mn-lt"/>
                <a:ea typeface="+mn-ea"/>
                <a:cs typeface="+mn-cs"/>
              </a:defRPr>
            </a:lvl4pPr>
            <a:lvl5pPr marL="1699895" indent="-264795" algn="l" defTabSz="914400" rtl="0" eaLnBrk="1" latinLnBrk="0" hangingPunct="1">
              <a:lnSpc>
                <a:spcPct val="90000"/>
              </a:lnSpc>
              <a:spcBef>
                <a:spcPts val="480"/>
              </a:spcBef>
              <a:buSzPct val="88000"/>
              <a:buFontTx/>
              <a:buBlip>
                <a:blip r:embed="rId5"/>
              </a:buBlip>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t>Stop the gradient of teacher encoder.</a:t>
            </a:r>
          </a:p>
          <a:p>
            <a:pPr marL="0" indent="0">
              <a:buNone/>
            </a:pPr>
            <a:r>
              <a:rPr lang="en-US" altLang="zh-CN" sz="2400" dirty="0"/>
              <a:t>Large, absolutely consistent memory bank.</a:t>
            </a:r>
          </a:p>
          <a:p>
            <a:pPr marL="0" indent="0">
              <a:buNone/>
            </a:pPr>
            <a:r>
              <a:rPr lang="en-US" altLang="zh-CN" sz="2400" dirty="0"/>
              <a:t>s approaches t on its own.</a:t>
            </a:r>
          </a:p>
          <a:p>
            <a:pPr marL="0" indent="0">
              <a:buNone/>
            </a:pPr>
            <a:r>
              <a:rPr lang="en-US" altLang="zh-CN" sz="2400" dirty="0"/>
              <a:t>Learn the distribution.</a:t>
            </a:r>
          </a:p>
        </p:txBody>
      </p:sp>
      <p:sp>
        <p:nvSpPr>
          <p:cNvPr id="13" name="内容占位符 1"/>
          <p:cNvSpPr txBox="1"/>
          <p:nvPr/>
        </p:nvSpPr>
        <p:spPr>
          <a:xfrm>
            <a:off x="836313" y="4128183"/>
            <a:ext cx="5069872" cy="1953196"/>
          </a:xfrm>
          <a:prstGeom prst="rect">
            <a:avLst/>
          </a:prstGeom>
        </p:spPr>
        <p:txBody>
          <a:bodyPr vert="horz" lIns="0" tIns="0" rIns="0" bIns="0" rtlCol="0">
            <a:noAutofit/>
          </a:bodyPr>
          <a:lstStyle>
            <a:lvl1pPr marL="271145" indent="-271145" algn="l" defTabSz="914400" rtl="0" eaLnBrk="1" latinLnBrk="0" hangingPunct="1">
              <a:lnSpc>
                <a:spcPct val="90000"/>
              </a:lnSpc>
              <a:spcBef>
                <a:spcPts val="480"/>
              </a:spcBef>
              <a:buSzPct val="88000"/>
              <a:buFontTx/>
              <a:buBlip>
                <a:blip r:embed="rId5"/>
              </a:buBlip>
              <a:defRPr sz="2600" kern="1200">
                <a:solidFill>
                  <a:schemeClr val="tx1"/>
                </a:solidFill>
                <a:latin typeface="+mn-lt"/>
                <a:ea typeface="+mn-ea"/>
                <a:cs typeface="+mn-cs"/>
              </a:defRPr>
            </a:lvl1pPr>
            <a:lvl2pPr marL="626745" indent="-271145" algn="l" defTabSz="914400" rtl="0" eaLnBrk="1" latinLnBrk="0" hangingPunct="1">
              <a:lnSpc>
                <a:spcPct val="90000"/>
              </a:lnSpc>
              <a:spcBef>
                <a:spcPts val="480"/>
              </a:spcBef>
              <a:buSzPct val="88000"/>
              <a:buFontTx/>
              <a:buBlip>
                <a:blip r:embed="rId5"/>
              </a:buBlip>
              <a:defRPr sz="2400" kern="1200">
                <a:solidFill>
                  <a:schemeClr val="tx1"/>
                </a:solidFill>
                <a:latin typeface="+mn-lt"/>
                <a:ea typeface="+mn-ea"/>
                <a:cs typeface="+mn-cs"/>
              </a:defRPr>
            </a:lvl2pPr>
            <a:lvl3pPr marL="982345" indent="-264795" algn="l" defTabSz="898525" rtl="0" eaLnBrk="1" latinLnBrk="0" hangingPunct="1">
              <a:lnSpc>
                <a:spcPct val="90000"/>
              </a:lnSpc>
              <a:spcBef>
                <a:spcPts val="480"/>
              </a:spcBef>
              <a:buSzPct val="88000"/>
              <a:buFontTx/>
              <a:buBlip>
                <a:blip r:embed="rId5"/>
              </a:buBlip>
              <a:defRPr sz="2100" kern="1200">
                <a:solidFill>
                  <a:schemeClr val="tx1"/>
                </a:solidFill>
                <a:latin typeface="+mn-lt"/>
                <a:ea typeface="+mn-ea"/>
                <a:cs typeface="+mn-cs"/>
              </a:defRPr>
            </a:lvl3pPr>
            <a:lvl4pPr marL="1344295" indent="-271145" algn="l" defTabSz="914400" rtl="0" eaLnBrk="1" latinLnBrk="0" hangingPunct="1">
              <a:lnSpc>
                <a:spcPct val="90000"/>
              </a:lnSpc>
              <a:spcBef>
                <a:spcPts val="480"/>
              </a:spcBef>
              <a:buSzPct val="88000"/>
              <a:buFontTx/>
              <a:buBlip>
                <a:blip r:embed="rId5"/>
              </a:buBlip>
              <a:defRPr sz="2100" kern="1200">
                <a:solidFill>
                  <a:schemeClr val="tx1"/>
                </a:solidFill>
                <a:latin typeface="+mn-lt"/>
                <a:ea typeface="+mn-ea"/>
                <a:cs typeface="+mn-cs"/>
              </a:defRPr>
            </a:lvl4pPr>
            <a:lvl5pPr marL="1699895" indent="-264795" algn="l" defTabSz="914400" rtl="0" eaLnBrk="1" latinLnBrk="0" hangingPunct="1">
              <a:lnSpc>
                <a:spcPct val="90000"/>
              </a:lnSpc>
              <a:spcBef>
                <a:spcPts val="480"/>
              </a:spcBef>
              <a:buSzPct val="88000"/>
              <a:buFontTx/>
              <a:buBlip>
                <a:blip r:embed="rId5"/>
              </a:buBlip>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t>Momentum update key encoder.</a:t>
            </a:r>
          </a:p>
          <a:p>
            <a:pPr marL="0" indent="0">
              <a:buNone/>
            </a:pPr>
            <a:r>
              <a:rPr lang="en-US" altLang="zh-CN" sz="2400" dirty="0"/>
              <a:t>Large, pseudo-consistent memory bank. </a:t>
            </a:r>
          </a:p>
          <a:p>
            <a:pPr marL="0" indent="0">
              <a:buNone/>
            </a:pPr>
            <a:r>
              <a:rPr lang="en-US" altLang="zh-CN" sz="2400" dirty="0"/>
              <a:t>q and k are drawn close.</a:t>
            </a:r>
          </a:p>
          <a:p>
            <a:pPr marL="0" indent="0">
              <a:buNone/>
            </a:pPr>
            <a:r>
              <a:rPr lang="en-US" altLang="zh-CN" sz="2400" dirty="0"/>
              <a:t>Build a distribution(knowledge).</a:t>
            </a:r>
          </a:p>
        </p:txBody>
      </p:sp>
      <p:sp>
        <p:nvSpPr>
          <p:cNvPr id="17" name="文本框 16"/>
          <p:cNvSpPr txBox="1"/>
          <p:nvPr/>
        </p:nvSpPr>
        <p:spPr>
          <a:xfrm>
            <a:off x="5767752" y="4047777"/>
            <a:ext cx="726831" cy="461665"/>
          </a:xfrm>
          <a:prstGeom prst="rect">
            <a:avLst/>
          </a:prstGeom>
          <a:noFill/>
        </p:spPr>
        <p:txBody>
          <a:bodyPr wrap="square" rtlCol="0">
            <a:spAutoFit/>
          </a:bodyPr>
          <a:lstStyle/>
          <a:p>
            <a:r>
              <a:rPr lang="en-US" altLang="zh-CN" dirty="0"/>
              <a:t>=&gt;</a:t>
            </a:r>
            <a:endParaRPr lang="zh-CN" altLang="en-US" dirty="0"/>
          </a:p>
        </p:txBody>
      </p:sp>
      <p:sp>
        <p:nvSpPr>
          <p:cNvPr id="18" name="文本框 17"/>
          <p:cNvSpPr txBox="1"/>
          <p:nvPr/>
        </p:nvSpPr>
        <p:spPr>
          <a:xfrm>
            <a:off x="5767752" y="4440761"/>
            <a:ext cx="726831" cy="461665"/>
          </a:xfrm>
          <a:prstGeom prst="rect">
            <a:avLst/>
          </a:prstGeom>
          <a:noFill/>
        </p:spPr>
        <p:txBody>
          <a:bodyPr wrap="square" rtlCol="0">
            <a:spAutoFit/>
          </a:bodyPr>
          <a:lstStyle/>
          <a:p>
            <a:r>
              <a:rPr lang="en-US" altLang="zh-CN" dirty="0"/>
              <a:t>=&gt;</a:t>
            </a:r>
            <a:endParaRPr lang="zh-CN" altLang="en-US" dirty="0"/>
          </a:p>
        </p:txBody>
      </p:sp>
      <p:sp>
        <p:nvSpPr>
          <p:cNvPr id="19" name="文本框 18"/>
          <p:cNvSpPr txBox="1"/>
          <p:nvPr/>
        </p:nvSpPr>
        <p:spPr>
          <a:xfrm>
            <a:off x="5762399" y="5158048"/>
            <a:ext cx="726831" cy="461665"/>
          </a:xfrm>
          <a:prstGeom prst="rect">
            <a:avLst/>
          </a:prstGeom>
          <a:noFill/>
        </p:spPr>
        <p:txBody>
          <a:bodyPr wrap="square" rtlCol="0">
            <a:spAutoFit/>
          </a:bodyPr>
          <a:lstStyle/>
          <a:p>
            <a:r>
              <a:rPr lang="en-US" altLang="zh-CN" dirty="0"/>
              <a:t>=&gt;</a:t>
            </a:r>
            <a:endParaRPr lang="zh-CN" altLang="en-US" dirty="0"/>
          </a:p>
        </p:txBody>
      </p:sp>
      <p:sp>
        <p:nvSpPr>
          <p:cNvPr id="20" name="文本框 19"/>
          <p:cNvSpPr txBox="1"/>
          <p:nvPr/>
        </p:nvSpPr>
        <p:spPr>
          <a:xfrm>
            <a:off x="5762399" y="5619713"/>
            <a:ext cx="726831" cy="461665"/>
          </a:xfrm>
          <a:prstGeom prst="rect">
            <a:avLst/>
          </a:prstGeom>
          <a:noFill/>
        </p:spPr>
        <p:txBody>
          <a:bodyPr wrap="square" rtlCol="0">
            <a:spAutoFit/>
          </a:bodyPr>
          <a:lstStyle/>
          <a:p>
            <a:r>
              <a:rPr lang="en-US" altLang="zh-CN" dirty="0"/>
              <a:t>=&gt;</a:t>
            </a:r>
            <a:endParaRPr lang="zh-CN" altLang="en-US" dirty="0"/>
          </a:p>
        </p:txBody>
      </p:sp>
      <p:sp>
        <p:nvSpPr>
          <p:cNvPr id="2" name="内容占位符 1">
            <a:extLst>
              <a:ext uri="{FF2B5EF4-FFF2-40B4-BE49-F238E27FC236}">
                <a16:creationId xmlns:a16="http://schemas.microsoft.com/office/drawing/2014/main" id="{73B8EDC5-ED1D-8F1A-9896-B9612D587167}"/>
              </a:ext>
            </a:extLst>
          </p:cNvPr>
          <p:cNvSpPr>
            <a:spLocks noGrp="1"/>
          </p:cNvSpPr>
          <p:nvPr>
            <p:ph idx="1"/>
          </p:nvPr>
        </p:nvSpPr>
        <p:spPr>
          <a:xfrm>
            <a:off x="528000" y="1381317"/>
            <a:ext cx="10784769" cy="1221205"/>
          </a:xfrm>
        </p:spPr>
        <p:txBody>
          <a:bodyPr>
            <a:noAutofit/>
          </a:bodyPr>
          <a:lstStyle/>
          <a:p>
            <a:pPr marL="0" indent="0">
              <a:buNone/>
            </a:pPr>
            <a:r>
              <a:rPr lang="en-US" altLang="zh-CN" dirty="0"/>
              <a:t>How to adapt the </a:t>
            </a:r>
            <a:r>
              <a:rPr lang="en-US" altLang="zh-CN" dirty="0" err="1"/>
              <a:t>MoCo</a:t>
            </a:r>
            <a:r>
              <a:rPr lang="en-US" altLang="zh-CN" dirty="0"/>
              <a:t> framework for teacher student training?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19</a:t>
            </a:fld>
            <a:endParaRPr lang="en-US" noProof="0" dirty="0"/>
          </a:p>
        </p:txBody>
      </p:sp>
      <p:sp>
        <p:nvSpPr>
          <p:cNvPr id="5" name="标题 4"/>
          <p:cNvSpPr>
            <a:spLocks noGrp="1"/>
          </p:cNvSpPr>
          <p:nvPr>
            <p:ph type="title"/>
          </p:nvPr>
        </p:nvSpPr>
        <p:spPr/>
        <p:txBody>
          <a:bodyPr>
            <a:normAutofit fontScale="90000"/>
          </a:bodyPr>
          <a:lstStyle/>
          <a:p>
            <a:r>
              <a:rPr lang="en-US" altLang="zh-CN" sz="3600" dirty="0"/>
              <a:t>Methods</a:t>
            </a:r>
            <a:br>
              <a:rPr lang="en-US" altLang="zh-CN" sz="3600" dirty="0"/>
            </a:br>
            <a:r>
              <a:rPr lang="en-US" altLang="zh-CN" sz="3100" dirty="0"/>
              <a:t>Teacher-student model for better efficiency</a:t>
            </a:r>
            <a:endParaRPr lang="zh-CN" altLang="en-US" sz="3100" dirty="0"/>
          </a:p>
        </p:txBody>
      </p:sp>
      <p:sp>
        <p:nvSpPr>
          <p:cNvPr id="7" name="内容占位符 1"/>
          <p:cNvSpPr>
            <a:spLocks noGrp="1"/>
          </p:cNvSpPr>
          <p:nvPr>
            <p:ph idx="1"/>
          </p:nvPr>
        </p:nvSpPr>
        <p:spPr>
          <a:xfrm>
            <a:off x="528000" y="1287533"/>
            <a:ext cx="10784769" cy="445670"/>
          </a:xfrm>
        </p:spPr>
        <p:txBody>
          <a:bodyPr>
            <a:noAutofit/>
          </a:bodyPr>
          <a:lstStyle/>
          <a:p>
            <a:pPr marL="0" indent="0">
              <a:buNone/>
            </a:pPr>
            <a:r>
              <a:rPr lang="en-US" altLang="zh-CN" dirty="0"/>
              <a:t>An overview of our teacher student model:</a:t>
            </a:r>
          </a:p>
        </p:txBody>
      </p:sp>
      <p:sp>
        <p:nvSpPr>
          <p:cNvPr id="8" name="内容占位符 1"/>
          <p:cNvSpPr txBox="1"/>
          <p:nvPr/>
        </p:nvSpPr>
        <p:spPr>
          <a:xfrm>
            <a:off x="2398055" y="5475225"/>
            <a:ext cx="7554837" cy="854585"/>
          </a:xfrm>
          <a:prstGeom prst="rect">
            <a:avLst/>
          </a:prstGeom>
        </p:spPr>
        <p:txBody>
          <a:bodyPr vert="horz" lIns="0" tIns="0" rIns="0" bIns="0" rtlCol="0">
            <a:noAutofit/>
          </a:bodyPr>
          <a:lstStyle>
            <a:lvl1pPr marL="271145" indent="-271145" algn="l" defTabSz="914400" rtl="0" eaLnBrk="1" latinLnBrk="0" hangingPunct="1">
              <a:lnSpc>
                <a:spcPct val="90000"/>
              </a:lnSpc>
              <a:spcBef>
                <a:spcPts val="480"/>
              </a:spcBef>
              <a:buSzPct val="88000"/>
              <a:buFontTx/>
              <a:buBlip>
                <a:blip r:embed="rId3"/>
              </a:buBlip>
              <a:defRPr sz="2600" kern="1200">
                <a:solidFill>
                  <a:schemeClr val="tx1"/>
                </a:solidFill>
                <a:latin typeface="+mn-lt"/>
                <a:ea typeface="+mn-ea"/>
                <a:cs typeface="+mn-cs"/>
              </a:defRPr>
            </a:lvl1pPr>
            <a:lvl2pPr marL="626745" indent="-271145" algn="l" defTabSz="914400" rtl="0" eaLnBrk="1" latinLnBrk="0" hangingPunct="1">
              <a:lnSpc>
                <a:spcPct val="90000"/>
              </a:lnSpc>
              <a:spcBef>
                <a:spcPts val="480"/>
              </a:spcBef>
              <a:buSzPct val="88000"/>
              <a:buFontTx/>
              <a:buBlip>
                <a:blip r:embed="rId3"/>
              </a:buBlip>
              <a:defRPr sz="2400" kern="1200">
                <a:solidFill>
                  <a:schemeClr val="tx1"/>
                </a:solidFill>
                <a:latin typeface="+mn-lt"/>
                <a:ea typeface="+mn-ea"/>
                <a:cs typeface="+mn-cs"/>
              </a:defRPr>
            </a:lvl2pPr>
            <a:lvl3pPr marL="982345" indent="-264795" algn="l" defTabSz="898525" rtl="0" eaLnBrk="1" latinLnBrk="0" hangingPunct="1">
              <a:lnSpc>
                <a:spcPct val="90000"/>
              </a:lnSpc>
              <a:spcBef>
                <a:spcPts val="480"/>
              </a:spcBef>
              <a:buSzPct val="88000"/>
              <a:buFontTx/>
              <a:buBlip>
                <a:blip r:embed="rId3"/>
              </a:buBlip>
              <a:defRPr sz="2100" kern="1200">
                <a:solidFill>
                  <a:schemeClr val="tx1"/>
                </a:solidFill>
                <a:latin typeface="+mn-lt"/>
                <a:ea typeface="+mn-ea"/>
                <a:cs typeface="+mn-cs"/>
              </a:defRPr>
            </a:lvl3pPr>
            <a:lvl4pPr marL="1344295" indent="-271145" algn="l" defTabSz="914400" rtl="0" eaLnBrk="1" latinLnBrk="0" hangingPunct="1">
              <a:lnSpc>
                <a:spcPct val="90000"/>
              </a:lnSpc>
              <a:spcBef>
                <a:spcPts val="480"/>
              </a:spcBef>
              <a:buSzPct val="88000"/>
              <a:buFontTx/>
              <a:buBlip>
                <a:blip r:embed="rId3"/>
              </a:buBlip>
              <a:defRPr sz="2100" kern="1200">
                <a:solidFill>
                  <a:schemeClr val="tx1"/>
                </a:solidFill>
                <a:latin typeface="+mn-lt"/>
                <a:ea typeface="+mn-ea"/>
                <a:cs typeface="+mn-cs"/>
              </a:defRPr>
            </a:lvl4pPr>
            <a:lvl5pPr marL="1699895" indent="-264795" algn="l" defTabSz="914400" rtl="0" eaLnBrk="1" latinLnBrk="0" hangingPunct="1">
              <a:lnSpc>
                <a:spcPct val="90000"/>
              </a:lnSpc>
              <a:spcBef>
                <a:spcPts val="480"/>
              </a:spcBef>
              <a:buSzPct val="88000"/>
              <a:buFontTx/>
              <a:buBlip>
                <a:blip r:embed="rId3"/>
              </a:buBlip>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t>Stop gradient of the teacher network.</a:t>
            </a:r>
          </a:p>
          <a:p>
            <a:pPr marL="0" indent="0">
              <a:buNone/>
            </a:pPr>
            <a:r>
              <a:rPr lang="en-US" altLang="zh-CN" sz="2400" dirty="0"/>
              <a:t>=&gt; Throw away a MLP and combine IKEM and EKEM.</a:t>
            </a: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3913" y="1830464"/>
            <a:ext cx="7480251" cy="3547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3400" y="1583511"/>
            <a:ext cx="11125200" cy="4746299"/>
          </a:xfrm>
        </p:spPr>
        <p:txBody>
          <a:bodyPr>
            <a:normAutofit/>
          </a:bodyPr>
          <a:lstStyle/>
          <a:p>
            <a:r>
              <a:rPr lang="en-US" altLang="zh-CN" dirty="0"/>
              <a:t>Introduction</a:t>
            </a:r>
          </a:p>
          <a:p>
            <a:pPr marL="0" indent="0">
              <a:buNone/>
            </a:pPr>
            <a:r>
              <a:rPr lang="en-US" altLang="zh-CN" dirty="0"/>
              <a:t>        Background, motivation</a:t>
            </a:r>
          </a:p>
          <a:p>
            <a:r>
              <a:rPr lang="en-US" altLang="zh-CN" dirty="0"/>
              <a:t>Methods</a:t>
            </a:r>
          </a:p>
          <a:p>
            <a:pPr marL="0" indent="0">
              <a:buNone/>
            </a:pPr>
            <a:r>
              <a:rPr lang="en-US" altLang="zh-CN" dirty="0"/>
              <a:t>        View-common knowledge mining module</a:t>
            </a:r>
          </a:p>
          <a:p>
            <a:pPr marL="0" indent="0">
              <a:buNone/>
            </a:pPr>
            <a:r>
              <a:rPr lang="en-US" altLang="zh-CN" dirty="0"/>
              <a:t>        More views, better performance</a:t>
            </a:r>
          </a:p>
          <a:p>
            <a:pPr marL="0" indent="0">
              <a:buNone/>
            </a:pPr>
            <a:r>
              <a:rPr lang="en-US" altLang="zh-CN" dirty="0"/>
              <a:t>        Teacher-student model for better efficiency</a:t>
            </a:r>
          </a:p>
          <a:p>
            <a:r>
              <a:rPr lang="en-US" altLang="zh-CN" dirty="0"/>
              <a:t>Results</a:t>
            </a:r>
          </a:p>
          <a:p>
            <a:r>
              <a:rPr lang="en-US" altLang="zh-CN" dirty="0"/>
              <a:t>Conclusions</a:t>
            </a:r>
          </a:p>
          <a:p>
            <a:r>
              <a:rPr lang="en-US" altLang="zh-CN" dirty="0"/>
              <a:t>Reference</a:t>
            </a:r>
          </a:p>
          <a:p>
            <a:endParaRPr lang="zh-CN" altLang="en-US" dirty="0"/>
          </a:p>
        </p:txBody>
      </p:sp>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2</a:t>
            </a:fld>
            <a:endParaRPr lang="en-US" noProof="0" dirty="0"/>
          </a:p>
        </p:txBody>
      </p:sp>
      <p:sp>
        <p:nvSpPr>
          <p:cNvPr id="5" name="标题 4"/>
          <p:cNvSpPr>
            <a:spLocks noGrp="1"/>
          </p:cNvSpPr>
          <p:nvPr>
            <p:ph type="title"/>
          </p:nvPr>
        </p:nvSpPr>
        <p:spPr/>
        <p:txBody>
          <a:bodyPr/>
          <a:lstStyle/>
          <a:p>
            <a:r>
              <a:rPr lang="en-US" altLang="zh-CN" dirty="0"/>
              <a:t>Outline</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20</a:t>
            </a:fld>
            <a:endParaRPr lang="en-US" noProof="0" dirty="0"/>
          </a:p>
        </p:txBody>
      </p:sp>
      <p:sp>
        <p:nvSpPr>
          <p:cNvPr id="5" name="标题 4"/>
          <p:cNvSpPr>
            <a:spLocks noGrp="1"/>
          </p:cNvSpPr>
          <p:nvPr>
            <p:ph type="title"/>
          </p:nvPr>
        </p:nvSpPr>
        <p:spPr/>
        <p:txBody>
          <a:bodyPr>
            <a:normAutofit fontScale="90000"/>
          </a:bodyPr>
          <a:lstStyle/>
          <a:p>
            <a:r>
              <a:rPr lang="en-US" altLang="zh-CN" sz="3600" dirty="0"/>
              <a:t>Methods</a:t>
            </a:r>
            <a:br>
              <a:rPr lang="en-US" altLang="zh-CN" sz="3600" dirty="0"/>
            </a:br>
            <a:r>
              <a:rPr lang="en-US" altLang="zh-CN" sz="3100" dirty="0"/>
              <a:t>Teacher-student model for better efficiency</a:t>
            </a:r>
            <a:endParaRPr lang="zh-CN" altLang="en-US" sz="3100" dirty="0"/>
          </a:p>
        </p:txBody>
      </p:sp>
      <p:pic>
        <p:nvPicPr>
          <p:cNvPr id="10" name="图片 9"/>
          <p:cNvPicPr>
            <a:picLocks noChangeAspect="1"/>
          </p:cNvPicPr>
          <p:nvPr/>
        </p:nvPicPr>
        <p:blipFill>
          <a:blip r:embed="rId3"/>
          <a:stretch>
            <a:fillRect/>
          </a:stretch>
        </p:blipFill>
        <p:spPr>
          <a:xfrm>
            <a:off x="7051761" y="2623085"/>
            <a:ext cx="4799815" cy="679375"/>
          </a:xfrm>
          <a:prstGeom prst="rect">
            <a:avLst/>
          </a:prstGeom>
        </p:spPr>
      </p:pic>
      <p:sp>
        <p:nvSpPr>
          <p:cNvPr id="15" name="内容占位符 1"/>
          <p:cNvSpPr>
            <a:spLocks noGrp="1"/>
          </p:cNvSpPr>
          <p:nvPr>
            <p:ph idx="1"/>
          </p:nvPr>
        </p:nvSpPr>
        <p:spPr>
          <a:xfrm>
            <a:off x="528000" y="1287533"/>
            <a:ext cx="10784769" cy="445670"/>
          </a:xfrm>
        </p:spPr>
        <p:txBody>
          <a:bodyPr>
            <a:noAutofit/>
          </a:bodyPr>
          <a:lstStyle/>
          <a:p>
            <a:pPr marL="0" indent="0">
              <a:buNone/>
            </a:pPr>
            <a:r>
              <a:rPr lang="en-US" altLang="zh-CN" dirty="0"/>
              <a:t>Framework of our teacher student model:</a:t>
            </a: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45884"/>
            <a:ext cx="6811108" cy="3230160"/>
          </a:xfrm>
          <a:prstGeom prst="rect">
            <a:avLst/>
          </a:prstGeom>
        </p:spPr>
      </p:pic>
      <p:pic>
        <p:nvPicPr>
          <p:cNvPr id="17" name="图片 16"/>
          <p:cNvPicPr>
            <a:picLocks noChangeAspect="1"/>
          </p:cNvPicPr>
          <p:nvPr/>
        </p:nvPicPr>
        <p:blipFill>
          <a:blip r:embed="rId5"/>
          <a:stretch>
            <a:fillRect/>
          </a:stretch>
        </p:blipFill>
        <p:spPr>
          <a:xfrm>
            <a:off x="7051761" y="4217155"/>
            <a:ext cx="1679698" cy="706179"/>
          </a:xfrm>
          <a:prstGeom prst="rect">
            <a:avLst/>
          </a:prstGeom>
        </p:spPr>
      </p:pic>
      <p:pic>
        <p:nvPicPr>
          <p:cNvPr id="18" name="图片 17"/>
          <p:cNvPicPr>
            <a:picLocks noChangeAspect="1"/>
          </p:cNvPicPr>
          <p:nvPr/>
        </p:nvPicPr>
        <p:blipFill>
          <a:blip r:embed="rId6"/>
          <a:stretch>
            <a:fillRect/>
          </a:stretch>
        </p:blipFill>
        <p:spPr>
          <a:xfrm>
            <a:off x="7891610" y="3302460"/>
            <a:ext cx="3129329" cy="70690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21</a:t>
            </a:fld>
            <a:endParaRPr lang="en-US" noProof="0" dirty="0"/>
          </a:p>
        </p:txBody>
      </p:sp>
      <p:sp>
        <p:nvSpPr>
          <p:cNvPr id="5" name="标题 4"/>
          <p:cNvSpPr>
            <a:spLocks noGrp="1"/>
          </p:cNvSpPr>
          <p:nvPr>
            <p:ph type="title"/>
          </p:nvPr>
        </p:nvSpPr>
        <p:spPr>
          <a:xfrm>
            <a:off x="528000" y="394871"/>
            <a:ext cx="9733600" cy="767748"/>
          </a:xfrm>
        </p:spPr>
        <p:txBody>
          <a:bodyPr>
            <a:noAutofit/>
          </a:bodyPr>
          <a:lstStyle/>
          <a:p>
            <a:r>
              <a:rPr lang="en-US" altLang="zh-CN" sz="3200" dirty="0"/>
              <a:t>Results</a:t>
            </a:r>
            <a:br>
              <a:rPr lang="en-US" altLang="zh-CN" sz="3200" dirty="0"/>
            </a:br>
            <a:r>
              <a:rPr lang="en-US" altLang="zh-CN" sz="2800" dirty="0"/>
              <a:t>Dataset</a:t>
            </a:r>
            <a:endParaRPr lang="zh-CN" altLang="en-US" sz="2400" dirty="0"/>
          </a:p>
        </p:txBody>
      </p:sp>
      <p:graphicFrame>
        <p:nvGraphicFramePr>
          <p:cNvPr id="7" name="表格 6"/>
          <p:cNvGraphicFramePr>
            <a:graphicFrameLocks noGrp="1"/>
          </p:cNvGraphicFramePr>
          <p:nvPr>
            <p:extLst>
              <p:ext uri="{D42A27DB-BD31-4B8C-83A1-F6EECF244321}">
                <p14:modId xmlns:p14="http://schemas.microsoft.com/office/powerpoint/2010/main" val="3301133066"/>
              </p:ext>
            </p:extLst>
          </p:nvPr>
        </p:nvGraphicFramePr>
        <p:xfrm>
          <a:off x="5289292" y="2488993"/>
          <a:ext cx="3952774" cy="2291080"/>
        </p:xfrm>
        <a:graphic>
          <a:graphicData uri="http://schemas.openxmlformats.org/drawingml/2006/table">
            <a:tbl>
              <a:tblPr firstRow="1" bandRow="1">
                <a:tableStyleId>{5C22544A-7EE6-4342-B048-85BDC9FD1C3A}</a:tableStyleId>
              </a:tblPr>
              <a:tblGrid>
                <a:gridCol w="1976387">
                  <a:extLst>
                    <a:ext uri="{9D8B030D-6E8A-4147-A177-3AD203B41FA5}">
                      <a16:colId xmlns:a16="http://schemas.microsoft.com/office/drawing/2014/main" val="20000"/>
                    </a:ext>
                  </a:extLst>
                </a:gridCol>
                <a:gridCol w="1976387">
                  <a:extLst>
                    <a:ext uri="{9D8B030D-6E8A-4147-A177-3AD203B41FA5}">
                      <a16:colId xmlns:a16="http://schemas.microsoft.com/office/drawing/2014/main" val="20001"/>
                    </a:ext>
                  </a:extLst>
                </a:gridCol>
              </a:tblGrid>
              <a:tr h="370840">
                <a:tc>
                  <a:txBody>
                    <a:bodyPr/>
                    <a:lstStyle/>
                    <a:p>
                      <a:r>
                        <a:rPr lang="en-US" altLang="zh-CN" dirty="0"/>
                        <a:t>Dataset</a:t>
                      </a:r>
                      <a:endParaRPr lang="zh-CN" altLang="en-US" dirty="0"/>
                    </a:p>
                  </a:txBody>
                  <a:tcPr/>
                </a:tc>
                <a:tc>
                  <a:txBody>
                    <a:bodyPr/>
                    <a:lstStyle/>
                    <a:p>
                      <a:r>
                        <a:rPr lang="en-US" altLang="zh-CN" dirty="0"/>
                        <a:t>NTU60</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a:t>Number of action categories</a:t>
                      </a:r>
                      <a:endParaRPr lang="zh-CN" altLang="en-US" dirty="0"/>
                    </a:p>
                  </a:txBody>
                  <a:tcPr/>
                </a:tc>
                <a:tc>
                  <a:txBody>
                    <a:bodyPr/>
                    <a:lstStyle/>
                    <a:p>
                      <a:r>
                        <a:rPr lang="en-US" altLang="zh-CN" dirty="0"/>
                        <a:t>60</a:t>
                      </a:r>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a:t>Number of sequences</a:t>
                      </a:r>
                      <a:endParaRPr lang="zh-CN" altLang="en-US" dirty="0"/>
                    </a:p>
                  </a:txBody>
                  <a:tcPr/>
                </a:tc>
                <a:tc>
                  <a:txBody>
                    <a:bodyPr/>
                    <a:lstStyle/>
                    <a:p>
                      <a:r>
                        <a:rPr lang="en-US" altLang="zh-CN" dirty="0"/>
                        <a:t>56578</a:t>
                      </a:r>
                      <a:endParaRPr lang="zh-CN" altLang="en-US" dirty="0"/>
                    </a:p>
                  </a:txBody>
                  <a:tcPr/>
                </a:tc>
                <a:extLst>
                  <a:ext uri="{0D108BD9-81ED-4DB2-BD59-A6C34878D82A}">
                    <a16:rowId xmlns:a16="http://schemas.microsoft.com/office/drawing/2014/main" val="10002"/>
                  </a:ext>
                </a:extLst>
              </a:tr>
              <a:tr h="370840">
                <a:tc>
                  <a:txBody>
                    <a:bodyPr/>
                    <a:lstStyle/>
                    <a:p>
                      <a:r>
                        <a:rPr lang="en-US" altLang="zh-CN" dirty="0"/>
                        <a:t>Protocols</a:t>
                      </a:r>
                      <a:endParaRPr lang="zh-CN" altLang="en-US" dirty="0"/>
                    </a:p>
                  </a:txBody>
                  <a:tcPr/>
                </a:tc>
                <a:tc>
                  <a:txBody>
                    <a:bodyPr/>
                    <a:lstStyle/>
                    <a:p>
                      <a:r>
                        <a:rPr lang="en-US" altLang="zh-CN" dirty="0"/>
                        <a:t>Cross-sub, Cross-view</a:t>
                      </a:r>
                      <a:endParaRPr lang="zh-CN" altLang="en-US" dirty="0"/>
                    </a:p>
                  </a:txBody>
                  <a:tcPr/>
                </a:tc>
                <a:extLst>
                  <a:ext uri="{0D108BD9-81ED-4DB2-BD59-A6C34878D82A}">
                    <a16:rowId xmlns:a16="http://schemas.microsoft.com/office/drawing/2014/main" val="10003"/>
                  </a:ext>
                </a:extLst>
              </a:tr>
            </a:tbl>
          </a:graphicData>
        </a:graphic>
      </p:graphicFrame>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651" y="1477266"/>
            <a:ext cx="2469594" cy="431377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22</a:t>
            </a:fld>
            <a:endParaRPr lang="en-US" noProof="0" dirty="0"/>
          </a:p>
        </p:txBody>
      </p:sp>
      <p:sp>
        <p:nvSpPr>
          <p:cNvPr id="5" name="标题 4"/>
          <p:cNvSpPr>
            <a:spLocks noGrp="1"/>
          </p:cNvSpPr>
          <p:nvPr>
            <p:ph type="title"/>
          </p:nvPr>
        </p:nvSpPr>
        <p:spPr>
          <a:xfrm>
            <a:off x="528000" y="394871"/>
            <a:ext cx="9733600" cy="767748"/>
          </a:xfrm>
        </p:spPr>
        <p:txBody>
          <a:bodyPr>
            <a:noAutofit/>
          </a:bodyPr>
          <a:lstStyle/>
          <a:p>
            <a:r>
              <a:rPr lang="en-US" altLang="zh-CN" sz="3200" dirty="0"/>
              <a:t>Results</a:t>
            </a:r>
            <a:br>
              <a:rPr lang="en-US" altLang="zh-CN" sz="3200" dirty="0"/>
            </a:br>
            <a:r>
              <a:rPr lang="en-US" altLang="zh-CN" sz="2800" dirty="0" err="1"/>
              <a:t>CrosSCLR</a:t>
            </a:r>
            <a:r>
              <a:rPr lang="en-US" altLang="zh-CN" sz="2800" dirty="0"/>
              <a:t> with IKEM</a:t>
            </a:r>
            <a:endParaRPr lang="zh-CN" altLang="en-US" sz="2800" dirty="0"/>
          </a:p>
        </p:txBody>
      </p:sp>
      <p:graphicFrame>
        <p:nvGraphicFramePr>
          <p:cNvPr id="9" name="内容占位符 8"/>
          <p:cNvGraphicFramePr>
            <a:graphicFrameLocks noGrp="1"/>
          </p:cNvGraphicFramePr>
          <p:nvPr>
            <p:ph idx="1"/>
            <p:extLst>
              <p:ext uri="{D42A27DB-BD31-4B8C-83A1-F6EECF244321}">
                <p14:modId xmlns:p14="http://schemas.microsoft.com/office/powerpoint/2010/main" val="1935801478"/>
              </p:ext>
            </p:extLst>
          </p:nvPr>
        </p:nvGraphicFramePr>
        <p:xfrm>
          <a:off x="2591262" y="2041365"/>
          <a:ext cx="6703592" cy="3117855"/>
        </p:xfrm>
        <a:graphic>
          <a:graphicData uri="http://schemas.openxmlformats.org/drawingml/2006/table">
            <a:tbl>
              <a:tblPr firstRow="1" bandRow="1">
                <a:tableStyleId>{5C22544A-7EE6-4342-B048-85BDC9FD1C3A}</a:tableStyleId>
              </a:tblPr>
              <a:tblGrid>
                <a:gridCol w="1499739">
                  <a:extLst>
                    <a:ext uri="{9D8B030D-6E8A-4147-A177-3AD203B41FA5}">
                      <a16:colId xmlns:a16="http://schemas.microsoft.com/office/drawing/2014/main" val="20000"/>
                    </a:ext>
                  </a:extLst>
                </a:gridCol>
                <a:gridCol w="1691252">
                  <a:extLst>
                    <a:ext uri="{9D8B030D-6E8A-4147-A177-3AD203B41FA5}">
                      <a16:colId xmlns:a16="http://schemas.microsoft.com/office/drawing/2014/main" val="20001"/>
                    </a:ext>
                  </a:extLst>
                </a:gridCol>
                <a:gridCol w="1725945">
                  <a:extLst>
                    <a:ext uri="{9D8B030D-6E8A-4147-A177-3AD203B41FA5}">
                      <a16:colId xmlns:a16="http://schemas.microsoft.com/office/drawing/2014/main" val="20002"/>
                    </a:ext>
                  </a:extLst>
                </a:gridCol>
                <a:gridCol w="1786656">
                  <a:extLst>
                    <a:ext uri="{9D8B030D-6E8A-4147-A177-3AD203B41FA5}">
                      <a16:colId xmlns:a16="http://schemas.microsoft.com/office/drawing/2014/main" val="20003"/>
                    </a:ext>
                  </a:extLst>
                </a:gridCol>
              </a:tblGrid>
              <a:tr h="623571">
                <a:tc>
                  <a:txBody>
                    <a:bodyPr/>
                    <a:lstStyle/>
                    <a:p>
                      <a:pPr algn="ctr"/>
                      <a:r>
                        <a:rPr lang="en-US" altLang="zh-CN" sz="1400" dirty="0">
                          <a:latin typeface="+mn-lt"/>
                        </a:rPr>
                        <a:t>Method</a:t>
                      </a:r>
                      <a:endParaRPr lang="zh-CN" altLang="en-US" sz="1400" dirty="0">
                        <a:latin typeface="+mn-lt"/>
                      </a:endParaRPr>
                    </a:p>
                  </a:txBody>
                  <a:tcPr/>
                </a:tc>
                <a:tc>
                  <a:txBody>
                    <a:bodyPr/>
                    <a:lstStyle/>
                    <a:p>
                      <a:pPr algn="ctr"/>
                      <a:r>
                        <a:rPr lang="en-US" altLang="zh-CN" sz="1400" dirty="0">
                          <a:latin typeface="+mn-lt"/>
                        </a:rPr>
                        <a:t>Modality (View)</a:t>
                      </a:r>
                      <a:endParaRPr lang="zh-CN" altLang="en-US" sz="1400" dirty="0">
                        <a:latin typeface="+mn-lt"/>
                      </a:endParaRPr>
                    </a:p>
                  </a:txBody>
                  <a:tcPr/>
                </a:tc>
                <a:tc>
                  <a:txBody>
                    <a:bodyPr/>
                    <a:lstStyle/>
                    <a:p>
                      <a:pPr algn="ctr"/>
                      <a:r>
                        <a:rPr lang="en-US" altLang="zh-CN" sz="1400" dirty="0">
                          <a:latin typeface="+mn-lt"/>
                        </a:rPr>
                        <a:t>NTU-60 (%) x-sub</a:t>
                      </a:r>
                      <a:endParaRPr lang="zh-CN" altLang="en-US" sz="1400" dirty="0">
                        <a:latin typeface="+mn-lt"/>
                      </a:endParaRPr>
                    </a:p>
                  </a:txBody>
                  <a:tcPr/>
                </a:tc>
                <a:tc>
                  <a:txBody>
                    <a:bodyPr/>
                    <a:lstStyle/>
                    <a:p>
                      <a:pPr algn="ctr"/>
                      <a:r>
                        <a:rPr lang="en-US" altLang="zh-CN" sz="1400" dirty="0">
                          <a:latin typeface="+mn-lt"/>
                        </a:rPr>
                        <a:t>NTU-60 (%) x-view</a:t>
                      </a:r>
                      <a:endParaRPr lang="zh-CN" altLang="en-US" sz="1400" dirty="0">
                        <a:latin typeface="+mn-lt"/>
                      </a:endParaRPr>
                    </a:p>
                  </a:txBody>
                  <a:tcPr/>
                </a:tc>
                <a:extLst>
                  <a:ext uri="{0D108BD9-81ED-4DB2-BD59-A6C34878D82A}">
                    <a16:rowId xmlns:a16="http://schemas.microsoft.com/office/drawing/2014/main" val="10000"/>
                  </a:ext>
                </a:extLst>
              </a:tr>
              <a:tr h="623571">
                <a:tc>
                  <a:txBody>
                    <a:bodyPr/>
                    <a:lstStyle/>
                    <a:p>
                      <a:r>
                        <a:rPr lang="en-US" altLang="zh-CN" sz="1400" dirty="0">
                          <a:latin typeface="+mn-lt"/>
                        </a:rPr>
                        <a:t>3s-CrosSCLR </a:t>
                      </a:r>
                      <a:r>
                        <a:rPr lang="en-US" altLang="zh-CN" sz="1400" dirty="0">
                          <a:solidFill>
                            <a:srgbClr val="0070C0"/>
                          </a:solidFill>
                          <a:latin typeface="+mn-lt"/>
                        </a:rPr>
                        <a:t>[2]</a:t>
                      </a:r>
                    </a:p>
                    <a:p>
                      <a:r>
                        <a:rPr lang="en-US" altLang="zh-CN" sz="1400" dirty="0">
                          <a:latin typeface="+mn-lt"/>
                        </a:rPr>
                        <a:t>3s-Ours </a:t>
                      </a:r>
                      <a:endParaRPr lang="zh-CN" altLang="en-US" sz="1400" dirty="0">
                        <a:latin typeface="+mn-lt"/>
                      </a:endParaRPr>
                    </a:p>
                  </a:txBody>
                  <a:tcPr/>
                </a:tc>
                <a:tc>
                  <a:txBody>
                    <a:bodyPr/>
                    <a:lstStyle/>
                    <a:p>
                      <a:pPr algn="ctr"/>
                      <a:r>
                        <a:rPr lang="en-US" altLang="zh-CN" sz="1400" dirty="0">
                          <a:latin typeface="+mn-lt"/>
                        </a:rPr>
                        <a:t>joint</a:t>
                      </a:r>
                      <a:endParaRPr lang="zh-CN" altLang="en-US" sz="1400" dirty="0">
                        <a:latin typeface="+mn-lt"/>
                      </a:endParaRPr>
                    </a:p>
                  </a:txBody>
                  <a:tcPr/>
                </a:tc>
                <a:tc>
                  <a:txBody>
                    <a:bodyPr/>
                    <a:lstStyle/>
                    <a:p>
                      <a:pPr algn="ctr"/>
                      <a:r>
                        <a:rPr lang="en-US" altLang="zh-CN" sz="1400" dirty="0">
                          <a:latin typeface="+mn-lt"/>
                        </a:rPr>
                        <a:t>72.9</a:t>
                      </a:r>
                    </a:p>
                    <a:p>
                      <a:pPr algn="ctr"/>
                      <a:r>
                        <a:rPr lang="en-US" altLang="zh-CN" sz="1400" b="1" dirty="0">
                          <a:latin typeface="+mn-lt"/>
                        </a:rPr>
                        <a:t>73.3</a:t>
                      </a:r>
                    </a:p>
                  </a:txBody>
                  <a:tcPr/>
                </a:tc>
                <a:tc>
                  <a:txBody>
                    <a:bodyPr/>
                    <a:lstStyle/>
                    <a:p>
                      <a:pPr algn="ctr"/>
                      <a:r>
                        <a:rPr lang="en-US" altLang="zh-CN" sz="1400" b="1" dirty="0">
                          <a:latin typeface="+mn-lt"/>
                        </a:rPr>
                        <a:t>79.9</a:t>
                      </a:r>
                    </a:p>
                    <a:p>
                      <a:pPr algn="ctr"/>
                      <a:r>
                        <a:rPr lang="en-US" altLang="zh-CN" sz="1400" b="0" dirty="0">
                          <a:latin typeface="+mn-lt"/>
                        </a:rPr>
                        <a:t>79.7</a:t>
                      </a:r>
                    </a:p>
                  </a:txBody>
                  <a:tcPr/>
                </a:tc>
                <a:extLst>
                  <a:ext uri="{0D108BD9-81ED-4DB2-BD59-A6C34878D82A}">
                    <a16:rowId xmlns:a16="http://schemas.microsoft.com/office/drawing/2014/main" val="10001"/>
                  </a:ext>
                </a:extLst>
              </a:tr>
              <a:tr h="623571">
                <a:tc>
                  <a:txBody>
                    <a:bodyPr/>
                    <a:lstStyle/>
                    <a:p>
                      <a:r>
                        <a:rPr lang="en-US" altLang="zh-CN" sz="1400" dirty="0">
                          <a:latin typeface="+mn-lt"/>
                        </a:rPr>
                        <a:t>3s-CrosSCLR </a:t>
                      </a:r>
                      <a:r>
                        <a:rPr lang="en-US" altLang="zh-CN" sz="1400" dirty="0">
                          <a:solidFill>
                            <a:srgbClr val="0070C0"/>
                          </a:solidFill>
                          <a:latin typeface="+mn-lt"/>
                        </a:rPr>
                        <a:t>[2]</a:t>
                      </a:r>
                    </a:p>
                    <a:p>
                      <a:r>
                        <a:rPr lang="en-US" altLang="zh-CN" sz="1400" dirty="0">
                          <a:latin typeface="+mn-lt"/>
                        </a:rPr>
                        <a:t>3s-Ours </a:t>
                      </a:r>
                      <a:endParaRPr lang="zh-CN" altLang="en-US" sz="1400" dirty="0">
                        <a:latin typeface="+mn-lt"/>
                      </a:endParaRPr>
                    </a:p>
                  </a:txBody>
                  <a:tcPr/>
                </a:tc>
                <a:tc>
                  <a:txBody>
                    <a:bodyPr/>
                    <a:lstStyle/>
                    <a:p>
                      <a:pPr algn="ctr"/>
                      <a:r>
                        <a:rPr lang="en-US" altLang="zh-CN" sz="1400" dirty="0">
                          <a:latin typeface="+mn-lt"/>
                        </a:rPr>
                        <a:t>motion</a:t>
                      </a:r>
                      <a:endParaRPr lang="zh-CN" altLang="en-US" sz="1400" dirty="0">
                        <a:latin typeface="+mn-lt"/>
                      </a:endParaRPr>
                    </a:p>
                  </a:txBody>
                  <a:tcPr/>
                </a:tc>
                <a:tc>
                  <a:txBody>
                    <a:bodyPr/>
                    <a:lstStyle/>
                    <a:p>
                      <a:pPr algn="ctr"/>
                      <a:r>
                        <a:rPr lang="en-US" altLang="zh-CN" sz="1400" dirty="0">
                          <a:latin typeface="+mn-lt"/>
                        </a:rPr>
                        <a:t>72.7</a:t>
                      </a:r>
                    </a:p>
                    <a:p>
                      <a:pPr algn="ctr"/>
                      <a:r>
                        <a:rPr lang="en-US" altLang="zh-CN" sz="1400" b="1" dirty="0">
                          <a:latin typeface="+mn-lt"/>
                        </a:rPr>
                        <a:t>74.0</a:t>
                      </a:r>
                    </a:p>
                  </a:txBody>
                  <a:tcPr/>
                </a:tc>
                <a:tc>
                  <a:txBody>
                    <a:bodyPr/>
                    <a:lstStyle/>
                    <a:p>
                      <a:pPr algn="ctr"/>
                      <a:r>
                        <a:rPr lang="en-US" altLang="zh-CN" sz="1400" dirty="0">
                          <a:latin typeface="+mn-lt"/>
                        </a:rPr>
                        <a:t>77.6</a:t>
                      </a:r>
                    </a:p>
                    <a:p>
                      <a:pPr algn="ctr"/>
                      <a:r>
                        <a:rPr lang="en-US" altLang="zh-CN" sz="1400" b="1" dirty="0">
                          <a:latin typeface="+mn-lt"/>
                        </a:rPr>
                        <a:t>79.5</a:t>
                      </a:r>
                    </a:p>
                  </a:txBody>
                  <a:tcPr/>
                </a:tc>
                <a:extLst>
                  <a:ext uri="{0D108BD9-81ED-4DB2-BD59-A6C34878D82A}">
                    <a16:rowId xmlns:a16="http://schemas.microsoft.com/office/drawing/2014/main" val="10002"/>
                  </a:ext>
                </a:extLst>
              </a:tr>
              <a:tr h="623571">
                <a:tc>
                  <a:txBody>
                    <a:bodyPr/>
                    <a:lstStyle/>
                    <a:p>
                      <a:r>
                        <a:rPr lang="en-US" altLang="zh-CN" sz="1400" dirty="0">
                          <a:latin typeface="+mn-lt"/>
                        </a:rPr>
                        <a:t>3s-CrosSCLR </a:t>
                      </a:r>
                      <a:r>
                        <a:rPr lang="en-US" altLang="zh-CN" sz="1400" dirty="0">
                          <a:solidFill>
                            <a:srgbClr val="0070C0"/>
                          </a:solidFill>
                          <a:latin typeface="+mn-lt"/>
                        </a:rPr>
                        <a:t>[2]</a:t>
                      </a:r>
                    </a:p>
                    <a:p>
                      <a:r>
                        <a:rPr lang="en-US" altLang="zh-CN" sz="1400" dirty="0">
                          <a:latin typeface="+mn-lt"/>
                        </a:rPr>
                        <a:t>3s-Ours </a:t>
                      </a:r>
                      <a:endParaRPr lang="zh-CN" altLang="en-US" sz="1400" dirty="0">
                        <a:latin typeface="+mn-lt"/>
                      </a:endParaRPr>
                    </a:p>
                  </a:txBody>
                  <a:tcPr/>
                </a:tc>
                <a:tc>
                  <a:txBody>
                    <a:bodyPr/>
                    <a:lstStyle/>
                    <a:p>
                      <a:pPr algn="ctr"/>
                      <a:r>
                        <a:rPr lang="en-US" altLang="zh-CN" sz="1400" dirty="0">
                          <a:latin typeface="+mn-lt"/>
                        </a:rPr>
                        <a:t>bone</a:t>
                      </a:r>
                      <a:endParaRPr lang="zh-CN" altLang="en-US" sz="1400" dirty="0">
                        <a:latin typeface="+mn-lt"/>
                      </a:endParaRPr>
                    </a:p>
                  </a:txBody>
                  <a:tcPr/>
                </a:tc>
                <a:tc>
                  <a:txBody>
                    <a:bodyPr/>
                    <a:lstStyle/>
                    <a:p>
                      <a:pPr algn="ctr"/>
                      <a:r>
                        <a:rPr lang="en-US" altLang="zh-CN" sz="1400" b="1" dirty="0">
                          <a:latin typeface="+mn-lt"/>
                        </a:rPr>
                        <a:t>75.2</a:t>
                      </a:r>
                    </a:p>
                    <a:p>
                      <a:pPr algn="ctr"/>
                      <a:r>
                        <a:rPr lang="en-US" altLang="zh-CN" sz="1400" b="0" dirty="0">
                          <a:latin typeface="+mn-lt"/>
                        </a:rPr>
                        <a:t>73.7</a:t>
                      </a:r>
                    </a:p>
                  </a:txBody>
                  <a:tcPr/>
                </a:tc>
                <a:tc>
                  <a:txBody>
                    <a:bodyPr/>
                    <a:lstStyle/>
                    <a:p>
                      <a:pPr algn="ctr"/>
                      <a:r>
                        <a:rPr lang="en-US" altLang="zh-CN" sz="1400" b="1" dirty="0">
                          <a:latin typeface="+mn-lt"/>
                        </a:rPr>
                        <a:t>78.8</a:t>
                      </a:r>
                    </a:p>
                    <a:p>
                      <a:pPr algn="ctr"/>
                      <a:r>
                        <a:rPr lang="en-US" altLang="zh-CN" sz="1400" dirty="0">
                          <a:latin typeface="+mn-lt"/>
                        </a:rPr>
                        <a:t>78.1</a:t>
                      </a:r>
                    </a:p>
                  </a:txBody>
                  <a:tcPr/>
                </a:tc>
                <a:extLst>
                  <a:ext uri="{0D108BD9-81ED-4DB2-BD59-A6C34878D82A}">
                    <a16:rowId xmlns:a16="http://schemas.microsoft.com/office/drawing/2014/main" val="10003"/>
                  </a:ext>
                </a:extLst>
              </a:tr>
              <a:tr h="623571">
                <a:tc>
                  <a:txBody>
                    <a:bodyPr/>
                    <a:lstStyle/>
                    <a:p>
                      <a:r>
                        <a:rPr lang="en-US" altLang="zh-CN" sz="1400" dirty="0">
                          <a:latin typeface="+mn-lt"/>
                        </a:rPr>
                        <a:t>3s-CrosSCLR </a:t>
                      </a:r>
                      <a:r>
                        <a:rPr lang="en-US" altLang="zh-CN" sz="1400" dirty="0">
                          <a:solidFill>
                            <a:srgbClr val="0070C0"/>
                          </a:solidFill>
                          <a:latin typeface="+mn-lt"/>
                        </a:rPr>
                        <a:t>[2]</a:t>
                      </a:r>
                    </a:p>
                    <a:p>
                      <a:r>
                        <a:rPr lang="en-US" altLang="zh-CN" sz="1400" dirty="0">
                          <a:latin typeface="+mn-lt"/>
                        </a:rPr>
                        <a:t>3s-Ours </a:t>
                      </a:r>
                      <a:endParaRPr lang="zh-CN" altLang="en-US" sz="1400" dirty="0">
                        <a:latin typeface="+mn-lt"/>
                      </a:endParaRPr>
                    </a:p>
                  </a:txBody>
                  <a:tcPr/>
                </a:tc>
                <a:tc>
                  <a:txBody>
                    <a:bodyPr/>
                    <a:lstStyle/>
                    <a:p>
                      <a:pPr algn="ctr"/>
                      <a:r>
                        <a:rPr lang="en-US" altLang="zh-CN" sz="1400" dirty="0">
                          <a:latin typeface="+mn-lt"/>
                        </a:rPr>
                        <a:t>joint + motion + bone</a:t>
                      </a:r>
                      <a:endParaRPr lang="zh-CN" altLang="en-US" sz="1400" dirty="0">
                        <a:latin typeface="+mn-lt"/>
                      </a:endParaRPr>
                    </a:p>
                  </a:txBody>
                  <a:tcPr/>
                </a:tc>
                <a:tc>
                  <a:txBody>
                    <a:bodyPr/>
                    <a:lstStyle/>
                    <a:p>
                      <a:pPr algn="ctr"/>
                      <a:r>
                        <a:rPr lang="en-US" altLang="zh-CN" sz="1400" dirty="0">
                          <a:latin typeface="+mn-lt"/>
                        </a:rPr>
                        <a:t>77.8</a:t>
                      </a:r>
                    </a:p>
                    <a:p>
                      <a:pPr algn="ctr"/>
                      <a:r>
                        <a:rPr lang="en-US" altLang="zh-CN" sz="1400" b="1" dirty="0">
                          <a:latin typeface="+mn-lt"/>
                        </a:rPr>
                        <a:t>78.0</a:t>
                      </a:r>
                    </a:p>
                  </a:txBody>
                  <a:tcPr/>
                </a:tc>
                <a:tc>
                  <a:txBody>
                    <a:bodyPr/>
                    <a:lstStyle/>
                    <a:p>
                      <a:pPr algn="ctr"/>
                      <a:r>
                        <a:rPr lang="en-US" altLang="zh-CN" sz="1400" dirty="0">
                          <a:latin typeface="+mn-lt"/>
                        </a:rPr>
                        <a:t>83.4</a:t>
                      </a:r>
                    </a:p>
                    <a:p>
                      <a:pPr algn="ctr"/>
                      <a:r>
                        <a:rPr lang="en-US" altLang="zh-CN" sz="1400" b="1" dirty="0">
                          <a:latin typeface="+mn-lt"/>
                        </a:rPr>
                        <a:t>84.1</a:t>
                      </a:r>
                    </a:p>
                  </a:txBody>
                  <a:tcPr/>
                </a:tc>
                <a:extLst>
                  <a:ext uri="{0D108BD9-81ED-4DB2-BD59-A6C34878D82A}">
                    <a16:rowId xmlns:a16="http://schemas.microsoft.com/office/drawing/2014/main" val="10004"/>
                  </a:ext>
                </a:extLst>
              </a:tr>
            </a:tbl>
          </a:graphicData>
        </a:graphic>
      </p:graphicFrame>
      <p:sp>
        <p:nvSpPr>
          <p:cNvPr id="2" name="矩形 1"/>
          <p:cNvSpPr/>
          <p:nvPr/>
        </p:nvSpPr>
        <p:spPr>
          <a:xfrm>
            <a:off x="2481548" y="4537975"/>
            <a:ext cx="6813306" cy="6212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23</a:t>
            </a:fld>
            <a:endParaRPr lang="en-US" noProof="0" dirty="0"/>
          </a:p>
        </p:txBody>
      </p:sp>
      <p:sp>
        <p:nvSpPr>
          <p:cNvPr id="5" name="标题 4"/>
          <p:cNvSpPr>
            <a:spLocks noGrp="1"/>
          </p:cNvSpPr>
          <p:nvPr>
            <p:ph type="title"/>
          </p:nvPr>
        </p:nvSpPr>
        <p:spPr>
          <a:xfrm>
            <a:off x="527999" y="394871"/>
            <a:ext cx="10112291" cy="767748"/>
          </a:xfrm>
        </p:spPr>
        <p:txBody>
          <a:bodyPr>
            <a:normAutofit fontScale="90000"/>
          </a:bodyPr>
          <a:lstStyle/>
          <a:p>
            <a:r>
              <a:rPr lang="en-US" altLang="zh-CN" sz="3600" dirty="0"/>
              <a:t>Results</a:t>
            </a:r>
            <a:br>
              <a:rPr lang="en-US" altLang="zh-CN" sz="3200" dirty="0"/>
            </a:br>
            <a:r>
              <a:rPr lang="en-US" altLang="zh-CN" sz="3100" dirty="0" err="1"/>
              <a:t>CrosSCLR</a:t>
            </a:r>
            <a:r>
              <a:rPr lang="en-US" altLang="zh-CN" sz="3100" dirty="0"/>
              <a:t> with IKEM</a:t>
            </a:r>
            <a:endParaRPr lang="zh-CN" altLang="en-US" sz="3100" dirty="0"/>
          </a:p>
        </p:txBody>
      </p:sp>
      <p:graphicFrame>
        <p:nvGraphicFramePr>
          <p:cNvPr id="6" name="内容占位符 8"/>
          <p:cNvGraphicFramePr/>
          <p:nvPr/>
        </p:nvGraphicFramePr>
        <p:xfrm>
          <a:off x="5584144" y="1691125"/>
          <a:ext cx="6174014" cy="3296920"/>
        </p:xfrm>
        <a:graphic>
          <a:graphicData uri="http://schemas.openxmlformats.org/drawingml/2006/table">
            <a:tbl>
              <a:tblPr firstRow="1" bandRow="1">
                <a:tableStyleId>{5C22544A-7EE6-4342-B048-85BDC9FD1C3A}</a:tableStyleId>
              </a:tblPr>
              <a:tblGrid>
                <a:gridCol w="1860198">
                  <a:extLst>
                    <a:ext uri="{9D8B030D-6E8A-4147-A177-3AD203B41FA5}">
                      <a16:colId xmlns:a16="http://schemas.microsoft.com/office/drawing/2014/main" val="20000"/>
                    </a:ext>
                  </a:extLst>
                </a:gridCol>
                <a:gridCol w="2097741">
                  <a:extLst>
                    <a:ext uri="{9D8B030D-6E8A-4147-A177-3AD203B41FA5}">
                      <a16:colId xmlns:a16="http://schemas.microsoft.com/office/drawing/2014/main" val="20001"/>
                    </a:ext>
                  </a:extLst>
                </a:gridCol>
                <a:gridCol w="2216075">
                  <a:extLst>
                    <a:ext uri="{9D8B030D-6E8A-4147-A177-3AD203B41FA5}">
                      <a16:colId xmlns:a16="http://schemas.microsoft.com/office/drawing/2014/main" val="20002"/>
                    </a:ext>
                  </a:extLst>
                </a:gridCol>
              </a:tblGrid>
              <a:tr h="370840">
                <a:tc>
                  <a:txBody>
                    <a:bodyPr/>
                    <a:lstStyle/>
                    <a:p>
                      <a:pPr algn="ctr"/>
                      <a:r>
                        <a:rPr lang="en-US" altLang="zh-CN" dirty="0"/>
                        <a:t>Method</a:t>
                      </a:r>
                      <a:endParaRPr lang="zh-CN" altLang="en-US" dirty="0"/>
                    </a:p>
                  </a:txBody>
                  <a:tcPr/>
                </a:tc>
                <a:tc>
                  <a:txBody>
                    <a:bodyPr/>
                    <a:lstStyle/>
                    <a:p>
                      <a:pPr algn="ctr"/>
                      <a:r>
                        <a:rPr lang="en-US" altLang="zh-CN" dirty="0"/>
                        <a:t>Modality (View)</a:t>
                      </a:r>
                      <a:endParaRPr lang="zh-CN" altLang="en-US" dirty="0"/>
                    </a:p>
                  </a:txBody>
                  <a:tcPr/>
                </a:tc>
                <a:tc>
                  <a:txBody>
                    <a:bodyPr/>
                    <a:lstStyle/>
                    <a:p>
                      <a:pPr algn="ctr"/>
                      <a:r>
                        <a:rPr lang="en-US" altLang="zh-CN" dirty="0"/>
                        <a:t>NTU-60 (%) x-view</a:t>
                      </a:r>
                      <a:endParaRPr lang="zh-CN" altLang="en-US"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Only (a)</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Only (b) </a:t>
                      </a:r>
                    </a:p>
                    <a:p>
                      <a:pPr marL="0" indent="0">
                        <a:buNone/>
                      </a:pPr>
                      <a:r>
                        <a:rPr lang="en-US" altLang="zh-CN" sz="1400" dirty="0"/>
                        <a:t>(a) and (b)</a:t>
                      </a:r>
                    </a:p>
                  </a:txBody>
                  <a:tcPr/>
                </a:tc>
                <a:tc>
                  <a:txBody>
                    <a:bodyPr/>
                    <a:lstStyle/>
                    <a:p>
                      <a:pPr algn="ctr"/>
                      <a:r>
                        <a:rPr lang="en-US" altLang="zh-CN" sz="1400" dirty="0"/>
                        <a:t>joint</a:t>
                      </a:r>
                      <a:endParaRPr lang="zh-CN" altLang="en-US" sz="1400" dirty="0"/>
                    </a:p>
                  </a:txBody>
                  <a:tcPr/>
                </a:tc>
                <a:tc>
                  <a:txBody>
                    <a:bodyPr/>
                    <a:lstStyle/>
                    <a:p>
                      <a:pPr algn="ctr"/>
                      <a:r>
                        <a:rPr lang="en-US" altLang="zh-CN" sz="1400" b="1" dirty="0"/>
                        <a:t>79.9</a:t>
                      </a:r>
                    </a:p>
                    <a:p>
                      <a:pPr algn="ctr"/>
                      <a:r>
                        <a:rPr lang="en-US" altLang="zh-CN" sz="1400" b="0" dirty="0"/>
                        <a:t>77.2</a:t>
                      </a:r>
                    </a:p>
                    <a:p>
                      <a:pPr algn="ctr"/>
                      <a:r>
                        <a:rPr lang="en-US" altLang="zh-CN" sz="1400" b="0" dirty="0"/>
                        <a:t>79.7</a:t>
                      </a:r>
                      <a:endParaRPr lang="zh-CN" altLang="en-US" sz="1400" b="0"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Only (a)</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Only (b) </a:t>
                      </a:r>
                    </a:p>
                    <a:p>
                      <a:pPr marL="0" indent="0">
                        <a:buNone/>
                      </a:pPr>
                      <a:r>
                        <a:rPr lang="en-US" altLang="zh-CN" sz="1400" dirty="0"/>
                        <a:t>(a) and (b)</a:t>
                      </a:r>
                    </a:p>
                  </a:txBody>
                  <a:tcPr/>
                </a:tc>
                <a:tc>
                  <a:txBody>
                    <a:bodyPr/>
                    <a:lstStyle/>
                    <a:p>
                      <a:pPr algn="ctr"/>
                      <a:r>
                        <a:rPr lang="en-US" altLang="zh-CN" sz="1400" dirty="0"/>
                        <a:t>motion</a:t>
                      </a:r>
                      <a:endParaRPr lang="zh-CN" altLang="en-US" sz="1400" dirty="0"/>
                    </a:p>
                  </a:txBody>
                  <a:tcPr/>
                </a:tc>
                <a:tc>
                  <a:txBody>
                    <a:bodyPr/>
                    <a:lstStyle/>
                    <a:p>
                      <a:pPr algn="ctr"/>
                      <a:r>
                        <a:rPr lang="en-US" altLang="zh-CN" sz="1400" b="0" dirty="0"/>
                        <a:t>77.6</a:t>
                      </a:r>
                    </a:p>
                    <a:p>
                      <a:pPr algn="ctr"/>
                      <a:r>
                        <a:rPr lang="en-US" altLang="zh-CN" sz="1400" b="0" dirty="0"/>
                        <a:t>78.5</a:t>
                      </a:r>
                    </a:p>
                    <a:p>
                      <a:pPr algn="ctr"/>
                      <a:r>
                        <a:rPr lang="en-US" altLang="zh-CN" sz="1400" b="1" dirty="0"/>
                        <a:t>79.5</a:t>
                      </a:r>
                      <a:endParaRPr lang="zh-CN" altLang="en-US" sz="1400" b="1"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Only (a)</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Only (b) </a:t>
                      </a:r>
                    </a:p>
                    <a:p>
                      <a:pPr marL="0" indent="0">
                        <a:buNone/>
                      </a:pPr>
                      <a:r>
                        <a:rPr lang="en-US" altLang="zh-CN" sz="1400" dirty="0"/>
                        <a:t>(a) and (b)</a:t>
                      </a:r>
                    </a:p>
                  </a:txBody>
                  <a:tcPr/>
                </a:tc>
                <a:tc>
                  <a:txBody>
                    <a:bodyPr/>
                    <a:lstStyle/>
                    <a:p>
                      <a:pPr algn="ctr"/>
                      <a:r>
                        <a:rPr lang="en-US" altLang="zh-CN" sz="1400" dirty="0"/>
                        <a:t>bone</a:t>
                      </a:r>
                      <a:endParaRPr lang="zh-CN" altLang="en-US" sz="1400" dirty="0"/>
                    </a:p>
                  </a:txBody>
                  <a:tcPr/>
                </a:tc>
                <a:tc>
                  <a:txBody>
                    <a:bodyPr/>
                    <a:lstStyle/>
                    <a:p>
                      <a:pPr algn="ctr"/>
                      <a:r>
                        <a:rPr lang="en-US" altLang="zh-CN" sz="1400" b="1" dirty="0"/>
                        <a:t>78.8</a:t>
                      </a:r>
                    </a:p>
                    <a:p>
                      <a:pPr algn="ctr"/>
                      <a:r>
                        <a:rPr lang="en-US" altLang="zh-CN" sz="1400" b="0" dirty="0"/>
                        <a:t>77.4</a:t>
                      </a:r>
                    </a:p>
                    <a:p>
                      <a:pPr algn="ctr"/>
                      <a:r>
                        <a:rPr lang="en-US" altLang="zh-CN" sz="1400" b="0" dirty="0"/>
                        <a:t>78.1</a:t>
                      </a:r>
                      <a:endParaRPr lang="zh-CN" altLang="en-US" sz="1400" b="0" dirty="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Only (a)</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Only (b) </a:t>
                      </a:r>
                    </a:p>
                    <a:p>
                      <a:pPr marL="0" indent="0">
                        <a:buNone/>
                      </a:pPr>
                      <a:r>
                        <a:rPr lang="en-US" altLang="zh-CN" sz="1400" dirty="0"/>
                        <a:t>(a) and (b)</a:t>
                      </a:r>
                    </a:p>
                  </a:txBody>
                  <a:tcPr/>
                </a:tc>
                <a:tc>
                  <a:txBody>
                    <a:bodyPr/>
                    <a:lstStyle/>
                    <a:p>
                      <a:pPr algn="ctr"/>
                      <a:r>
                        <a:rPr lang="en-US" altLang="zh-CN" sz="1400" dirty="0"/>
                        <a:t>Joint + motion + bone</a:t>
                      </a:r>
                      <a:endParaRPr lang="zh-CN" altLang="en-US" sz="1400" dirty="0"/>
                    </a:p>
                  </a:txBody>
                  <a:tcPr/>
                </a:tc>
                <a:tc>
                  <a:txBody>
                    <a:bodyPr/>
                    <a:lstStyle/>
                    <a:p>
                      <a:pPr algn="ctr"/>
                      <a:r>
                        <a:rPr lang="en-US" altLang="zh-CN" sz="1400" b="0" dirty="0"/>
                        <a:t>83.4</a:t>
                      </a:r>
                    </a:p>
                    <a:p>
                      <a:pPr algn="ctr"/>
                      <a:r>
                        <a:rPr lang="en-US" altLang="zh-CN" sz="1400" b="0" dirty="0"/>
                        <a:t>82.3</a:t>
                      </a:r>
                    </a:p>
                    <a:p>
                      <a:pPr algn="ctr"/>
                      <a:r>
                        <a:rPr lang="en-US" altLang="zh-CN" sz="1400" b="1" dirty="0"/>
                        <a:t>84.1</a:t>
                      </a:r>
                    </a:p>
                  </a:txBody>
                  <a:tcPr/>
                </a:tc>
                <a:extLst>
                  <a:ext uri="{0D108BD9-81ED-4DB2-BD59-A6C34878D82A}">
                    <a16:rowId xmlns:a16="http://schemas.microsoft.com/office/drawing/2014/main" val="10004"/>
                  </a:ext>
                </a:extLst>
              </a:tr>
            </a:tbl>
          </a:graphicData>
        </a:graphic>
      </p:graphicFrame>
      <p:pic>
        <p:nvPicPr>
          <p:cNvPr id="7" name="内容占位符 10"/>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672878" y="1212749"/>
            <a:ext cx="4911266" cy="5066932"/>
          </a:xfrm>
        </p:spPr>
      </p:pic>
      <p:sp>
        <p:nvSpPr>
          <p:cNvPr id="8" name="文本框 7"/>
          <p:cNvSpPr txBox="1"/>
          <p:nvPr/>
        </p:nvSpPr>
        <p:spPr>
          <a:xfrm>
            <a:off x="7090063" y="5225220"/>
            <a:ext cx="4475019" cy="461665"/>
          </a:xfrm>
          <a:prstGeom prst="rect">
            <a:avLst/>
          </a:prstGeom>
          <a:noFill/>
        </p:spPr>
        <p:txBody>
          <a:bodyPr wrap="square" rtlCol="0">
            <a:spAutoFit/>
          </a:bodyPr>
          <a:lstStyle/>
          <a:p>
            <a:r>
              <a:rPr lang="en-US" altLang="zh-CN" dirty="0"/>
              <a:t>We still need cross loss (a)</a:t>
            </a:r>
            <a:endParaRPr lang="zh-CN" altLang="en-US" dirty="0"/>
          </a:p>
        </p:txBody>
      </p:sp>
      <p:sp>
        <p:nvSpPr>
          <p:cNvPr id="9" name="矩形 8"/>
          <p:cNvSpPr/>
          <p:nvPr/>
        </p:nvSpPr>
        <p:spPr>
          <a:xfrm>
            <a:off x="5584144" y="4260273"/>
            <a:ext cx="6174013" cy="7277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24</a:t>
            </a:fld>
            <a:endParaRPr lang="en-US" noProof="0" dirty="0"/>
          </a:p>
        </p:txBody>
      </p:sp>
      <p:sp>
        <p:nvSpPr>
          <p:cNvPr id="5" name="标题 4"/>
          <p:cNvSpPr>
            <a:spLocks noGrp="1"/>
          </p:cNvSpPr>
          <p:nvPr>
            <p:ph type="title"/>
          </p:nvPr>
        </p:nvSpPr>
        <p:spPr>
          <a:xfrm>
            <a:off x="528000" y="394871"/>
            <a:ext cx="9708200" cy="767748"/>
          </a:xfrm>
        </p:spPr>
        <p:txBody>
          <a:bodyPr>
            <a:noAutofit/>
          </a:bodyPr>
          <a:lstStyle/>
          <a:p>
            <a:r>
              <a:rPr lang="en-US" altLang="zh-CN" sz="3200" dirty="0"/>
              <a:t>Results</a:t>
            </a:r>
            <a:br>
              <a:rPr lang="en-US" altLang="zh-CN" sz="3200" dirty="0"/>
            </a:br>
            <a:r>
              <a:rPr lang="en-US" altLang="zh-CN" sz="2800" dirty="0" err="1"/>
              <a:t>CrosSCLR</a:t>
            </a:r>
            <a:r>
              <a:rPr lang="en-US" altLang="zh-CN" sz="2800" dirty="0"/>
              <a:t> with IKEM</a:t>
            </a:r>
            <a:endParaRPr lang="zh-CN" altLang="en-US" sz="2800" dirty="0"/>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7325" t="22727" r="8130" b="20000"/>
          <a:stretch>
            <a:fillRect/>
          </a:stretch>
        </p:blipFill>
        <p:spPr>
          <a:xfrm>
            <a:off x="836313" y="2003386"/>
            <a:ext cx="5003378" cy="3389386"/>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7172" t="23182" r="7980" b="20151"/>
          <a:stretch>
            <a:fillRect/>
          </a:stretch>
        </p:blipFill>
        <p:spPr>
          <a:xfrm>
            <a:off x="6092537" y="2003386"/>
            <a:ext cx="5077692" cy="3391174"/>
          </a:xfrm>
          <a:prstGeom prst="rect">
            <a:avLst/>
          </a:prstGeom>
        </p:spPr>
      </p:pic>
      <p:sp>
        <p:nvSpPr>
          <p:cNvPr id="6" name="文本框 5"/>
          <p:cNvSpPr txBox="1"/>
          <p:nvPr/>
        </p:nvSpPr>
        <p:spPr>
          <a:xfrm>
            <a:off x="2317173" y="5394560"/>
            <a:ext cx="2660073" cy="461665"/>
          </a:xfrm>
          <a:prstGeom prst="rect">
            <a:avLst/>
          </a:prstGeom>
          <a:noFill/>
        </p:spPr>
        <p:txBody>
          <a:bodyPr wrap="square" rtlCol="0">
            <a:spAutoFit/>
          </a:bodyPr>
          <a:lstStyle/>
          <a:p>
            <a:r>
              <a:rPr lang="en-US" altLang="zh-CN" dirty="0" err="1"/>
              <a:t>CrosSCLR</a:t>
            </a:r>
            <a:r>
              <a:rPr lang="en-US" altLang="zh-CN" dirty="0"/>
              <a:t>-joint</a:t>
            </a:r>
            <a:endParaRPr lang="zh-CN" altLang="en-US" dirty="0"/>
          </a:p>
        </p:txBody>
      </p:sp>
      <p:sp>
        <p:nvSpPr>
          <p:cNvPr id="9" name="文本框 8"/>
          <p:cNvSpPr txBox="1"/>
          <p:nvPr/>
        </p:nvSpPr>
        <p:spPr>
          <a:xfrm>
            <a:off x="7877464" y="5395114"/>
            <a:ext cx="2660073" cy="461665"/>
          </a:xfrm>
          <a:prstGeom prst="rect">
            <a:avLst/>
          </a:prstGeom>
          <a:noFill/>
        </p:spPr>
        <p:txBody>
          <a:bodyPr wrap="square" rtlCol="0">
            <a:spAutoFit/>
          </a:bodyPr>
          <a:lstStyle/>
          <a:p>
            <a:r>
              <a:rPr lang="en-US" altLang="zh-CN" dirty="0"/>
              <a:t>Ours-joint</a:t>
            </a:r>
            <a:endParaRPr lang="zh-CN" altLang="en-US" dirty="0"/>
          </a:p>
        </p:txBody>
      </p:sp>
      <p:sp>
        <p:nvSpPr>
          <p:cNvPr id="10" name="文本框 9"/>
          <p:cNvSpPr txBox="1"/>
          <p:nvPr/>
        </p:nvSpPr>
        <p:spPr>
          <a:xfrm>
            <a:off x="398494" y="1400306"/>
            <a:ext cx="9737602" cy="461665"/>
          </a:xfrm>
          <a:prstGeom prst="rect">
            <a:avLst/>
          </a:prstGeom>
          <a:noFill/>
        </p:spPr>
        <p:txBody>
          <a:bodyPr wrap="none" rtlCol="0">
            <a:spAutoFit/>
          </a:bodyPr>
          <a:lstStyle/>
          <a:p>
            <a:r>
              <a:rPr lang="en-US" altLang="zh-CN" dirty="0"/>
              <a:t>T-SNE visualization of embedding space after pre-training on NTU-60.</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25</a:t>
            </a:fld>
            <a:endParaRPr lang="en-US" noProof="0" dirty="0"/>
          </a:p>
        </p:txBody>
      </p:sp>
      <p:sp>
        <p:nvSpPr>
          <p:cNvPr id="5" name="标题 4"/>
          <p:cNvSpPr>
            <a:spLocks noGrp="1"/>
          </p:cNvSpPr>
          <p:nvPr>
            <p:ph type="title"/>
          </p:nvPr>
        </p:nvSpPr>
        <p:spPr/>
        <p:txBody>
          <a:bodyPr>
            <a:normAutofit fontScale="90000"/>
          </a:bodyPr>
          <a:lstStyle/>
          <a:p>
            <a:r>
              <a:rPr lang="en-US" altLang="zh-CN" sz="3600" dirty="0"/>
              <a:t>Results</a:t>
            </a:r>
            <a:br>
              <a:rPr lang="en-US" altLang="zh-CN" sz="3200" dirty="0"/>
            </a:br>
            <a:r>
              <a:rPr lang="en-US" altLang="zh-CN" sz="3100" dirty="0"/>
              <a:t>More modalities</a:t>
            </a:r>
            <a:endParaRPr lang="zh-CN" altLang="en-US" sz="3100" dirty="0"/>
          </a:p>
        </p:txBody>
      </p:sp>
      <p:graphicFrame>
        <p:nvGraphicFramePr>
          <p:cNvPr id="6" name="内容占位符 8"/>
          <p:cNvGraphicFramePr/>
          <p:nvPr>
            <p:extLst>
              <p:ext uri="{D42A27DB-BD31-4B8C-83A1-F6EECF244321}">
                <p14:modId xmlns:p14="http://schemas.microsoft.com/office/powerpoint/2010/main" val="1225822400"/>
              </p:ext>
            </p:extLst>
          </p:nvPr>
        </p:nvGraphicFramePr>
        <p:xfrm>
          <a:off x="1872018" y="1612615"/>
          <a:ext cx="7160412" cy="4267200"/>
        </p:xfrm>
        <a:graphic>
          <a:graphicData uri="http://schemas.openxmlformats.org/drawingml/2006/table">
            <a:tbl>
              <a:tblPr firstRow="1" bandRow="1">
                <a:tableStyleId>{5C22544A-7EE6-4342-B048-85BDC9FD1C3A}</a:tableStyleId>
              </a:tblPr>
              <a:tblGrid>
                <a:gridCol w="1601940">
                  <a:extLst>
                    <a:ext uri="{9D8B030D-6E8A-4147-A177-3AD203B41FA5}">
                      <a16:colId xmlns:a16="http://schemas.microsoft.com/office/drawing/2014/main" val="20000"/>
                    </a:ext>
                  </a:extLst>
                </a:gridCol>
                <a:gridCol w="1806503">
                  <a:extLst>
                    <a:ext uri="{9D8B030D-6E8A-4147-A177-3AD203B41FA5}">
                      <a16:colId xmlns:a16="http://schemas.microsoft.com/office/drawing/2014/main" val="20001"/>
                    </a:ext>
                  </a:extLst>
                </a:gridCol>
                <a:gridCol w="1843560">
                  <a:extLst>
                    <a:ext uri="{9D8B030D-6E8A-4147-A177-3AD203B41FA5}">
                      <a16:colId xmlns:a16="http://schemas.microsoft.com/office/drawing/2014/main" val="20002"/>
                    </a:ext>
                  </a:extLst>
                </a:gridCol>
                <a:gridCol w="1908409">
                  <a:extLst>
                    <a:ext uri="{9D8B030D-6E8A-4147-A177-3AD203B41FA5}">
                      <a16:colId xmlns:a16="http://schemas.microsoft.com/office/drawing/2014/main" val="20003"/>
                    </a:ext>
                  </a:extLst>
                </a:gridCol>
              </a:tblGrid>
              <a:tr h="370840">
                <a:tc>
                  <a:txBody>
                    <a:bodyPr/>
                    <a:lstStyle/>
                    <a:p>
                      <a:pPr algn="ctr"/>
                      <a:r>
                        <a:rPr lang="en-US" altLang="zh-CN" dirty="0"/>
                        <a:t>Method</a:t>
                      </a:r>
                      <a:endParaRPr lang="zh-CN" altLang="en-US" dirty="0"/>
                    </a:p>
                  </a:txBody>
                  <a:tcPr/>
                </a:tc>
                <a:tc>
                  <a:txBody>
                    <a:bodyPr/>
                    <a:lstStyle/>
                    <a:p>
                      <a:pPr algn="ctr"/>
                      <a:r>
                        <a:rPr lang="en-US" altLang="zh-CN" dirty="0"/>
                        <a:t>view</a:t>
                      </a:r>
                      <a:endParaRPr lang="zh-CN" altLang="en-US" dirty="0"/>
                    </a:p>
                  </a:txBody>
                  <a:tcPr/>
                </a:tc>
                <a:tc>
                  <a:txBody>
                    <a:bodyPr/>
                    <a:lstStyle/>
                    <a:p>
                      <a:pPr algn="ctr"/>
                      <a:r>
                        <a:rPr lang="en-US" altLang="zh-CN" dirty="0"/>
                        <a:t>NTU-60 (%) </a:t>
                      </a:r>
                    </a:p>
                    <a:p>
                      <a:pPr algn="ctr"/>
                      <a:r>
                        <a:rPr lang="en-US" altLang="zh-CN" dirty="0"/>
                        <a:t>x-sub</a:t>
                      </a:r>
                      <a:endParaRPr lang="zh-CN" altLang="en-US" dirty="0"/>
                    </a:p>
                  </a:txBody>
                  <a:tcPr/>
                </a:tc>
                <a:tc>
                  <a:txBody>
                    <a:bodyPr/>
                    <a:lstStyle/>
                    <a:p>
                      <a:pPr algn="ctr"/>
                      <a:r>
                        <a:rPr lang="en-US" altLang="zh-CN" dirty="0"/>
                        <a:t>NTU-60 (%) </a:t>
                      </a:r>
                    </a:p>
                    <a:p>
                      <a:pPr algn="ctr"/>
                      <a:r>
                        <a:rPr lang="en-US" altLang="zh-CN" dirty="0"/>
                        <a:t>x-view</a:t>
                      </a:r>
                      <a:endParaRPr lang="zh-CN" altLang="en-US" dirty="0"/>
                    </a:p>
                  </a:txBody>
                  <a:tcPr/>
                </a:tc>
                <a:extLst>
                  <a:ext uri="{0D108BD9-81ED-4DB2-BD59-A6C34878D82A}">
                    <a16:rowId xmlns:a16="http://schemas.microsoft.com/office/drawing/2014/main" val="10000"/>
                  </a:ext>
                </a:extLst>
              </a:tr>
              <a:tr h="370840">
                <a:tc>
                  <a:txBody>
                    <a:bodyPr/>
                    <a:lstStyle/>
                    <a:p>
                      <a:r>
                        <a:rPr lang="en-US" altLang="zh-CN" sz="1400" dirty="0"/>
                        <a:t>3s-Ours</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6s-Ours</a:t>
                      </a:r>
                    </a:p>
                  </a:txBody>
                  <a:tcPr/>
                </a:tc>
                <a:tc>
                  <a:txBody>
                    <a:bodyPr/>
                    <a:lstStyle/>
                    <a:p>
                      <a:pPr algn="ctr"/>
                      <a:r>
                        <a:rPr lang="en-US" altLang="zh-CN" sz="1400" dirty="0"/>
                        <a:t>joint</a:t>
                      </a:r>
                      <a:endParaRPr lang="zh-CN" altLang="en-US" sz="1400" dirty="0"/>
                    </a:p>
                  </a:txBody>
                  <a:tcPr/>
                </a:tc>
                <a:tc>
                  <a:txBody>
                    <a:bodyPr/>
                    <a:lstStyle/>
                    <a:p>
                      <a:pPr algn="ctr"/>
                      <a:r>
                        <a:rPr lang="en-US" altLang="zh-CN" sz="1400" b="0" dirty="0"/>
                        <a:t>73.3</a:t>
                      </a:r>
                    </a:p>
                    <a:p>
                      <a:pPr algn="ctr"/>
                      <a:r>
                        <a:rPr lang="en-US" altLang="zh-CN" sz="1400" b="1" dirty="0"/>
                        <a:t>75.5</a:t>
                      </a:r>
                    </a:p>
                  </a:txBody>
                  <a:tcPr/>
                </a:tc>
                <a:tc>
                  <a:txBody>
                    <a:bodyPr/>
                    <a:lstStyle/>
                    <a:p>
                      <a:pPr algn="ctr"/>
                      <a:r>
                        <a:rPr lang="en-US" altLang="zh-CN" sz="1400" b="0" dirty="0"/>
                        <a:t>79.7</a:t>
                      </a:r>
                    </a:p>
                    <a:p>
                      <a:pPr algn="ctr"/>
                      <a:r>
                        <a:rPr lang="en-US" altLang="zh-CN" sz="1400" b="1" dirty="0"/>
                        <a:t>81.8</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3s-Ours</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6s-Ours</a:t>
                      </a:r>
                    </a:p>
                  </a:txBody>
                  <a:tcPr/>
                </a:tc>
                <a:tc>
                  <a:txBody>
                    <a:bodyPr/>
                    <a:lstStyle/>
                    <a:p>
                      <a:pPr algn="ctr"/>
                      <a:r>
                        <a:rPr lang="en-US" altLang="zh-CN" sz="1400" dirty="0"/>
                        <a:t>motion</a:t>
                      </a:r>
                    </a:p>
                    <a:p>
                      <a:pPr algn="ctr"/>
                      <a:r>
                        <a:rPr lang="en-US" altLang="zh-CN" sz="1400" dirty="0"/>
                        <a:t>(velocity)</a:t>
                      </a:r>
                      <a:endParaRPr lang="zh-CN" altLang="en-US" sz="1400" dirty="0"/>
                    </a:p>
                  </a:txBody>
                  <a:tcPr/>
                </a:tc>
                <a:tc>
                  <a:txBody>
                    <a:bodyPr/>
                    <a:lstStyle/>
                    <a:p>
                      <a:pPr algn="ctr"/>
                      <a:r>
                        <a:rPr lang="en-US" altLang="zh-CN" sz="1400" b="0" dirty="0"/>
                        <a:t>74.0</a:t>
                      </a:r>
                    </a:p>
                    <a:p>
                      <a:pPr algn="ctr"/>
                      <a:r>
                        <a:rPr lang="en-US" altLang="zh-CN" sz="1400" b="1" dirty="0"/>
                        <a:t>75.8</a:t>
                      </a:r>
                    </a:p>
                  </a:txBody>
                  <a:tcPr/>
                </a:tc>
                <a:tc>
                  <a:txBody>
                    <a:bodyPr/>
                    <a:lstStyle/>
                    <a:p>
                      <a:pPr algn="ctr"/>
                      <a:r>
                        <a:rPr lang="en-US" altLang="zh-CN" sz="1400" b="0" dirty="0"/>
                        <a:t>79.5</a:t>
                      </a:r>
                    </a:p>
                    <a:p>
                      <a:pPr algn="ctr"/>
                      <a:r>
                        <a:rPr lang="en-US" altLang="zh-CN" sz="1400" b="1" dirty="0"/>
                        <a:t>81.1</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3s-Ours</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6s-Ours</a:t>
                      </a:r>
                    </a:p>
                  </a:txBody>
                  <a:tcPr/>
                </a:tc>
                <a:tc>
                  <a:txBody>
                    <a:bodyPr/>
                    <a:lstStyle/>
                    <a:p>
                      <a:pPr algn="ctr"/>
                      <a:r>
                        <a:rPr lang="en-US" altLang="zh-CN" sz="1400" dirty="0"/>
                        <a:t>bone</a:t>
                      </a:r>
                      <a:endParaRPr lang="zh-CN" altLang="en-US" sz="1400" dirty="0"/>
                    </a:p>
                  </a:txBody>
                  <a:tcPr/>
                </a:tc>
                <a:tc>
                  <a:txBody>
                    <a:bodyPr/>
                    <a:lstStyle/>
                    <a:p>
                      <a:pPr algn="ctr"/>
                      <a:r>
                        <a:rPr lang="en-US" altLang="zh-CN" sz="1400" b="0" dirty="0"/>
                        <a:t>73.7</a:t>
                      </a:r>
                    </a:p>
                    <a:p>
                      <a:pPr algn="ctr"/>
                      <a:r>
                        <a:rPr lang="en-US" altLang="zh-CN" sz="1400" b="1" dirty="0"/>
                        <a:t>74.4</a:t>
                      </a:r>
                    </a:p>
                  </a:txBody>
                  <a:tcPr/>
                </a:tc>
                <a:tc>
                  <a:txBody>
                    <a:bodyPr/>
                    <a:lstStyle/>
                    <a:p>
                      <a:pPr algn="ctr"/>
                      <a:r>
                        <a:rPr lang="en-US" altLang="zh-CN" sz="1400" b="0" dirty="0"/>
                        <a:t>78.1</a:t>
                      </a:r>
                    </a:p>
                    <a:p>
                      <a:pPr algn="ctr"/>
                      <a:r>
                        <a:rPr lang="en-US" altLang="zh-CN" sz="1400" b="1" dirty="0"/>
                        <a:t>79.9</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3s-Ours</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6s-Ours</a:t>
                      </a:r>
                    </a:p>
                  </a:txBody>
                  <a:tcPr/>
                </a:tc>
                <a:tc>
                  <a:txBody>
                    <a:bodyPr/>
                    <a:lstStyle/>
                    <a:p>
                      <a:pPr algn="ctr"/>
                      <a:r>
                        <a:rPr lang="en-US" altLang="zh-CN" sz="1400" dirty="0"/>
                        <a:t>acceleration</a:t>
                      </a:r>
                      <a:endParaRPr lang="zh-CN" altLang="en-US" sz="1400" dirty="0"/>
                    </a:p>
                  </a:txBody>
                  <a:tcPr/>
                </a:tc>
                <a:tc>
                  <a:txBody>
                    <a:bodyPr/>
                    <a:lstStyle/>
                    <a:p>
                      <a:pPr algn="ctr"/>
                      <a:r>
                        <a:rPr lang="en-US" altLang="zh-CN" sz="1400" dirty="0"/>
                        <a:t>-</a:t>
                      </a:r>
                    </a:p>
                    <a:p>
                      <a:pPr algn="ctr"/>
                      <a:r>
                        <a:rPr lang="en-US" altLang="zh-CN" sz="1400" dirty="0"/>
                        <a:t>73.7</a:t>
                      </a:r>
                    </a:p>
                  </a:txBody>
                  <a:tcPr/>
                </a:tc>
                <a:tc>
                  <a:txBody>
                    <a:bodyPr/>
                    <a:lstStyle/>
                    <a:p>
                      <a:pPr algn="ctr"/>
                      <a:r>
                        <a:rPr lang="en-US" altLang="zh-CN" sz="1400" dirty="0"/>
                        <a:t>-</a:t>
                      </a:r>
                    </a:p>
                    <a:p>
                      <a:pPr algn="ctr"/>
                      <a:r>
                        <a:rPr lang="en-US" altLang="zh-CN" sz="1400" dirty="0"/>
                        <a:t>78.4</a:t>
                      </a:r>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3s-Ours</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6s-Ours</a:t>
                      </a:r>
                    </a:p>
                  </a:txBody>
                  <a:tcPr/>
                </a:tc>
                <a:tc>
                  <a:txBody>
                    <a:bodyPr/>
                    <a:lstStyle/>
                    <a:p>
                      <a:pPr algn="ctr"/>
                      <a:r>
                        <a:rPr lang="en-US" altLang="zh-CN" sz="1400" dirty="0"/>
                        <a:t>rotation</a:t>
                      </a:r>
                      <a:r>
                        <a:rPr lang="en-US" altLang="zh-CN" sz="1400" baseline="0" dirty="0"/>
                        <a:t> axis</a:t>
                      </a:r>
                      <a:endParaRPr lang="zh-CN" altLang="en-US" sz="1400" dirty="0"/>
                    </a:p>
                  </a:txBody>
                  <a:tcPr/>
                </a:tc>
                <a:tc>
                  <a:txBody>
                    <a:bodyPr/>
                    <a:lstStyle/>
                    <a:p>
                      <a:pPr algn="ctr"/>
                      <a:r>
                        <a:rPr lang="en-US" altLang="zh-CN" sz="1400" dirty="0"/>
                        <a:t>-</a:t>
                      </a:r>
                    </a:p>
                    <a:p>
                      <a:pPr algn="ctr"/>
                      <a:r>
                        <a:rPr lang="en-US" altLang="zh-CN" sz="1400" dirty="0"/>
                        <a:t>71.7</a:t>
                      </a:r>
                    </a:p>
                  </a:txBody>
                  <a:tcPr/>
                </a:tc>
                <a:tc>
                  <a:txBody>
                    <a:bodyPr/>
                    <a:lstStyle/>
                    <a:p>
                      <a:pPr algn="ctr"/>
                      <a:r>
                        <a:rPr lang="en-US" altLang="zh-CN" sz="1400" dirty="0"/>
                        <a:t>-</a:t>
                      </a:r>
                    </a:p>
                    <a:p>
                      <a:pPr algn="ctr"/>
                      <a:r>
                        <a:rPr lang="en-US" altLang="zh-CN" sz="1400" dirty="0"/>
                        <a:t>76.4</a:t>
                      </a:r>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3s-Ours</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6s-Ours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angular velocity</a:t>
                      </a:r>
                      <a:endParaRPr lang="zh-CN" altLang="en-US" sz="1400" dirty="0">
                        <a:solidFill>
                          <a:schemeClr val="tx1"/>
                        </a:solidFill>
                      </a:endParaRPr>
                    </a:p>
                    <a:p>
                      <a:pPr algn="ctr"/>
                      <a:endParaRPr lang="zh-CN" altLang="en-US" sz="1400" dirty="0"/>
                    </a:p>
                  </a:txBody>
                  <a:tcPr/>
                </a:tc>
                <a:tc>
                  <a:txBody>
                    <a:bodyPr/>
                    <a:lstStyle/>
                    <a:p>
                      <a:pPr algn="ctr"/>
                      <a:r>
                        <a:rPr lang="en-US" altLang="zh-CN" sz="1400" dirty="0"/>
                        <a:t>-</a:t>
                      </a:r>
                    </a:p>
                    <a:p>
                      <a:pPr algn="ctr"/>
                      <a:r>
                        <a:rPr lang="en-US" altLang="zh-CN" sz="1400" dirty="0"/>
                        <a:t>74.1</a:t>
                      </a:r>
                    </a:p>
                  </a:txBody>
                  <a:tcPr/>
                </a:tc>
                <a:tc>
                  <a:txBody>
                    <a:bodyPr/>
                    <a:lstStyle/>
                    <a:p>
                      <a:pPr algn="ctr"/>
                      <a:r>
                        <a:rPr lang="en-US" altLang="zh-CN" sz="1400" dirty="0"/>
                        <a:t>-</a:t>
                      </a:r>
                    </a:p>
                    <a:p>
                      <a:pPr algn="ctr"/>
                      <a:r>
                        <a:rPr lang="en-US" altLang="zh-CN" sz="1400" dirty="0"/>
                        <a:t>78.9</a:t>
                      </a:r>
                    </a:p>
                  </a:txBody>
                  <a:tcP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3s-Ours</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t>6s-Ours</a:t>
                      </a:r>
                    </a:p>
                  </a:txBody>
                  <a:tcPr/>
                </a:tc>
                <a:tc>
                  <a:txBody>
                    <a:bodyPr/>
                    <a:lstStyle/>
                    <a:p>
                      <a:pPr algn="ctr"/>
                      <a:r>
                        <a:rPr lang="en-US" altLang="zh-CN" sz="1400" dirty="0"/>
                        <a:t>all</a:t>
                      </a:r>
                      <a:r>
                        <a:rPr lang="en-US" altLang="zh-CN" sz="1400" baseline="0" dirty="0"/>
                        <a:t> views</a:t>
                      </a:r>
                      <a:endParaRPr lang="zh-CN" altLang="en-US" sz="1400" dirty="0"/>
                    </a:p>
                  </a:txBody>
                  <a:tcPr/>
                </a:tc>
                <a:tc>
                  <a:txBody>
                    <a:bodyPr/>
                    <a:lstStyle/>
                    <a:p>
                      <a:pPr algn="ctr"/>
                      <a:r>
                        <a:rPr lang="en-US" altLang="zh-CN" sz="1400" b="0" dirty="0"/>
                        <a:t>78.0</a:t>
                      </a:r>
                    </a:p>
                    <a:p>
                      <a:pPr algn="ctr"/>
                      <a:r>
                        <a:rPr lang="en-US" altLang="zh-CN" sz="1400" b="1" dirty="0"/>
                        <a:t>81.2</a:t>
                      </a:r>
                    </a:p>
                  </a:txBody>
                  <a:tcPr/>
                </a:tc>
                <a:tc>
                  <a:txBody>
                    <a:bodyPr/>
                    <a:lstStyle/>
                    <a:p>
                      <a:pPr algn="ctr"/>
                      <a:r>
                        <a:rPr lang="en-US" altLang="zh-CN" sz="1400" b="0" dirty="0"/>
                        <a:t>84.1</a:t>
                      </a:r>
                    </a:p>
                    <a:p>
                      <a:pPr algn="ctr"/>
                      <a:r>
                        <a:rPr lang="en-US" altLang="zh-CN" sz="1400" b="1" dirty="0"/>
                        <a:t>86.9</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26</a:t>
            </a:fld>
            <a:endParaRPr lang="en-US" noProof="0" dirty="0"/>
          </a:p>
        </p:txBody>
      </p:sp>
      <p:sp>
        <p:nvSpPr>
          <p:cNvPr id="5" name="标题 4"/>
          <p:cNvSpPr>
            <a:spLocks noGrp="1"/>
          </p:cNvSpPr>
          <p:nvPr>
            <p:ph type="title"/>
          </p:nvPr>
        </p:nvSpPr>
        <p:spPr/>
        <p:txBody>
          <a:bodyPr>
            <a:normAutofit fontScale="90000"/>
          </a:bodyPr>
          <a:lstStyle/>
          <a:p>
            <a:r>
              <a:rPr lang="en-US" altLang="zh-CN" sz="3600" dirty="0"/>
              <a:t>Results</a:t>
            </a:r>
            <a:br>
              <a:rPr lang="en-US" altLang="zh-CN" sz="3600" dirty="0"/>
            </a:br>
            <a:r>
              <a:rPr lang="en-US" altLang="zh-CN" sz="3100" dirty="0"/>
              <a:t>Teacher-student model for better efficiency</a:t>
            </a:r>
            <a:endParaRPr lang="zh-CN" altLang="en-US" dirty="0"/>
          </a:p>
        </p:txBody>
      </p:sp>
      <p:graphicFrame>
        <p:nvGraphicFramePr>
          <p:cNvPr id="7" name="内容占位符 8"/>
          <p:cNvGraphicFramePr/>
          <p:nvPr>
            <p:extLst>
              <p:ext uri="{D42A27DB-BD31-4B8C-83A1-F6EECF244321}">
                <p14:modId xmlns:p14="http://schemas.microsoft.com/office/powerpoint/2010/main" val="3754586362"/>
              </p:ext>
            </p:extLst>
          </p:nvPr>
        </p:nvGraphicFramePr>
        <p:xfrm>
          <a:off x="723157" y="3201784"/>
          <a:ext cx="11035088" cy="1111564"/>
        </p:xfrm>
        <a:graphic>
          <a:graphicData uri="http://schemas.openxmlformats.org/drawingml/2006/table">
            <a:tbl>
              <a:tblPr firstRow="1" bandRow="1">
                <a:tableStyleId>{5C22544A-7EE6-4342-B048-85BDC9FD1C3A}</a:tableStyleId>
              </a:tblPr>
              <a:tblGrid>
                <a:gridCol w="1610384">
                  <a:extLst>
                    <a:ext uri="{9D8B030D-6E8A-4147-A177-3AD203B41FA5}">
                      <a16:colId xmlns:a16="http://schemas.microsoft.com/office/drawing/2014/main" val="20000"/>
                    </a:ext>
                  </a:extLst>
                </a:gridCol>
                <a:gridCol w="1816024">
                  <a:extLst>
                    <a:ext uri="{9D8B030D-6E8A-4147-A177-3AD203B41FA5}">
                      <a16:colId xmlns:a16="http://schemas.microsoft.com/office/drawing/2014/main" val="20001"/>
                    </a:ext>
                  </a:extLst>
                </a:gridCol>
                <a:gridCol w="1853276">
                  <a:extLst>
                    <a:ext uri="{9D8B030D-6E8A-4147-A177-3AD203B41FA5}">
                      <a16:colId xmlns:a16="http://schemas.microsoft.com/office/drawing/2014/main" val="20002"/>
                    </a:ext>
                  </a:extLst>
                </a:gridCol>
                <a:gridCol w="1918468">
                  <a:extLst>
                    <a:ext uri="{9D8B030D-6E8A-4147-A177-3AD203B41FA5}">
                      <a16:colId xmlns:a16="http://schemas.microsoft.com/office/drawing/2014/main" val="20003"/>
                    </a:ext>
                  </a:extLst>
                </a:gridCol>
                <a:gridCol w="1918468">
                  <a:extLst>
                    <a:ext uri="{9D8B030D-6E8A-4147-A177-3AD203B41FA5}">
                      <a16:colId xmlns:a16="http://schemas.microsoft.com/office/drawing/2014/main" val="20004"/>
                    </a:ext>
                  </a:extLst>
                </a:gridCol>
                <a:gridCol w="1918468">
                  <a:extLst>
                    <a:ext uri="{9D8B030D-6E8A-4147-A177-3AD203B41FA5}">
                      <a16:colId xmlns:a16="http://schemas.microsoft.com/office/drawing/2014/main" val="20005"/>
                    </a:ext>
                  </a:extLst>
                </a:gridCol>
              </a:tblGrid>
              <a:tr h="448863">
                <a:tc>
                  <a:txBody>
                    <a:bodyPr/>
                    <a:lstStyle/>
                    <a:p>
                      <a:pPr algn="ctr"/>
                      <a:r>
                        <a:rPr lang="en-US" altLang="zh-CN" sz="1400" dirty="0"/>
                        <a:t>Method</a:t>
                      </a:r>
                      <a:endParaRPr lang="zh-CN" altLang="en-US" sz="1400" dirty="0"/>
                    </a:p>
                  </a:txBody>
                  <a:tcPr/>
                </a:tc>
                <a:tc>
                  <a:txBody>
                    <a:bodyPr/>
                    <a:lstStyle/>
                    <a:p>
                      <a:pPr algn="ctr"/>
                      <a:r>
                        <a:rPr lang="en-US" altLang="zh-CN" sz="1400" dirty="0"/>
                        <a:t>Modality (View)</a:t>
                      </a:r>
                      <a:endParaRPr lang="zh-CN" altLang="en-US" sz="1400" dirty="0"/>
                    </a:p>
                  </a:txBody>
                  <a:tcPr/>
                </a:tc>
                <a:tc>
                  <a:txBody>
                    <a:bodyPr/>
                    <a:lstStyle/>
                    <a:p>
                      <a:pPr algn="ctr"/>
                      <a:r>
                        <a:rPr lang="en-US" altLang="zh-CN" sz="1400" dirty="0"/>
                        <a:t>NTU-60 (%) x-sub</a:t>
                      </a:r>
                      <a:endParaRPr lang="zh-CN" altLang="en-US" sz="1400" dirty="0"/>
                    </a:p>
                  </a:txBody>
                  <a:tcPr/>
                </a:tc>
                <a:tc>
                  <a:txBody>
                    <a:bodyPr/>
                    <a:lstStyle/>
                    <a:p>
                      <a:pPr algn="ctr"/>
                      <a:r>
                        <a:rPr lang="en-US" altLang="zh-CN" sz="1400" dirty="0"/>
                        <a:t>NTU-60 (%) x-view</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t>NTU-120 (%) x-sub</a:t>
                      </a:r>
                      <a:endParaRPr lang="zh-CN" altLang="en-US" sz="1400" dirty="0"/>
                    </a:p>
                    <a:p>
                      <a:pPr algn="ct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dirty="0"/>
                        <a:t>NTU-120 (%) x-setup</a:t>
                      </a:r>
                      <a:endParaRPr lang="zh-CN" altLang="en-US" sz="1400" dirty="0"/>
                    </a:p>
                    <a:p>
                      <a:pPr algn="ctr"/>
                      <a:endParaRPr lang="zh-CN" altLang="en-US" sz="1400" dirty="0"/>
                    </a:p>
                  </a:txBody>
                  <a:tcPr/>
                </a:tc>
                <a:extLst>
                  <a:ext uri="{0D108BD9-81ED-4DB2-BD59-A6C34878D82A}">
                    <a16:rowId xmlns:a16="http://schemas.microsoft.com/office/drawing/2014/main" val="10000"/>
                  </a:ext>
                </a:extLst>
              </a:tr>
              <a:tr h="593404">
                <a:tc>
                  <a:txBody>
                    <a:bodyPr/>
                    <a:lstStyle/>
                    <a:p>
                      <a:r>
                        <a:rPr lang="en-US" altLang="zh-CN" sz="1400" dirty="0"/>
                        <a:t>6s-Ours</a:t>
                      </a:r>
                    </a:p>
                    <a:p>
                      <a:r>
                        <a:rPr lang="en-US" altLang="zh-CN" sz="1400" dirty="0"/>
                        <a:t>3s-students-Ours </a:t>
                      </a:r>
                      <a:endParaRPr lang="zh-CN" altLang="en-US" sz="1400" dirty="0"/>
                    </a:p>
                  </a:txBody>
                  <a:tcPr/>
                </a:tc>
                <a:tc>
                  <a:txBody>
                    <a:bodyPr/>
                    <a:lstStyle/>
                    <a:p>
                      <a:pPr algn="ctr"/>
                      <a:endParaRPr lang="en-US" altLang="zh-CN" sz="1400" dirty="0"/>
                    </a:p>
                    <a:p>
                      <a:pPr algn="ctr"/>
                      <a:r>
                        <a:rPr lang="en-US" altLang="zh-CN" sz="1400" dirty="0"/>
                        <a:t>All</a:t>
                      </a:r>
                    </a:p>
                  </a:txBody>
                  <a:tcPr/>
                </a:tc>
                <a:tc>
                  <a:txBody>
                    <a:bodyPr/>
                    <a:lstStyle/>
                    <a:p>
                      <a:pPr algn="ctr"/>
                      <a:r>
                        <a:rPr lang="en-US" altLang="zh-CN" sz="1400" b="1" dirty="0"/>
                        <a:t>81.2</a:t>
                      </a:r>
                    </a:p>
                    <a:p>
                      <a:pPr algn="ctr"/>
                      <a:r>
                        <a:rPr lang="en-US" altLang="zh-CN" sz="1400" b="0" dirty="0"/>
                        <a:t>80.7</a:t>
                      </a:r>
                      <a:endParaRPr lang="zh-CN" altLang="en-US" sz="1400" b="0" dirty="0"/>
                    </a:p>
                  </a:txBody>
                  <a:tcPr/>
                </a:tc>
                <a:tc>
                  <a:txBody>
                    <a:bodyPr/>
                    <a:lstStyle/>
                    <a:p>
                      <a:pPr algn="ctr"/>
                      <a:r>
                        <a:rPr lang="en-US" altLang="zh-CN" sz="1400" b="1" dirty="0"/>
                        <a:t>86.9</a:t>
                      </a:r>
                    </a:p>
                    <a:p>
                      <a:pPr algn="ctr"/>
                      <a:r>
                        <a:rPr lang="en-US" altLang="zh-CN" sz="1400" b="0" dirty="0"/>
                        <a:t>86.0</a:t>
                      </a:r>
                      <a:endParaRPr lang="zh-CN" altLang="en-US" sz="1400" b="0" dirty="0"/>
                    </a:p>
                  </a:txBody>
                  <a:tcPr/>
                </a:tc>
                <a:tc>
                  <a:txBody>
                    <a:bodyPr/>
                    <a:lstStyle/>
                    <a:p>
                      <a:pPr algn="ctr"/>
                      <a:r>
                        <a:rPr lang="en-US" altLang="zh-CN" sz="1400" b="1" dirty="0"/>
                        <a:t>71.7</a:t>
                      </a:r>
                    </a:p>
                    <a:p>
                      <a:pPr algn="ctr"/>
                      <a:r>
                        <a:rPr lang="en-US" altLang="zh-CN" sz="1400" b="0" dirty="0"/>
                        <a:t>70.9</a:t>
                      </a:r>
                      <a:endParaRPr lang="zh-CN" altLang="en-US" sz="1400" b="0" dirty="0"/>
                    </a:p>
                  </a:txBody>
                  <a:tcPr/>
                </a:tc>
                <a:tc>
                  <a:txBody>
                    <a:bodyPr/>
                    <a:lstStyle/>
                    <a:p>
                      <a:pPr algn="ctr"/>
                      <a:r>
                        <a:rPr lang="en-US" altLang="zh-CN" sz="1400" b="1" dirty="0"/>
                        <a:t>72.2</a:t>
                      </a:r>
                    </a:p>
                    <a:p>
                      <a:pPr algn="ctr"/>
                      <a:r>
                        <a:rPr lang="en-US" altLang="zh-CN" sz="1400" b="0" dirty="0"/>
                        <a:t>70.5</a:t>
                      </a:r>
                      <a:endParaRPr lang="zh-CN" altLang="en-US" sz="1400" b="0" dirty="0"/>
                    </a:p>
                  </a:txBody>
                  <a:tcPr/>
                </a:tc>
                <a:extLst>
                  <a:ext uri="{0D108BD9-81ED-4DB2-BD59-A6C34878D82A}">
                    <a16:rowId xmlns:a16="http://schemas.microsoft.com/office/drawing/2014/main" val="10001"/>
                  </a:ext>
                </a:extLst>
              </a:tr>
            </a:tbl>
          </a:graphicData>
        </a:graphic>
      </p:graphicFrame>
      <p:sp>
        <p:nvSpPr>
          <p:cNvPr id="8" name="Content Placeholder 7">
            <a:extLst>
              <a:ext uri="{FF2B5EF4-FFF2-40B4-BE49-F238E27FC236}">
                <a16:creationId xmlns:a16="http://schemas.microsoft.com/office/drawing/2014/main" id="{EEA08A88-8180-5829-7E29-7C0F81DE6A00}"/>
              </a:ext>
            </a:extLst>
          </p:cNvPr>
          <p:cNvSpPr>
            <a:spLocks noGrp="1"/>
          </p:cNvSpPr>
          <p:nvPr>
            <p:ph idx="1"/>
          </p:nvPr>
        </p:nvSpPr>
        <p:spPr>
          <a:xfrm>
            <a:off x="505578" y="1626391"/>
            <a:ext cx="11125200" cy="4486472"/>
          </a:xfrm>
        </p:spPr>
        <p:txBody>
          <a:bodyPr/>
          <a:lstStyle/>
          <a:p>
            <a:r>
              <a:rPr lang="en-US" dirty="0"/>
              <a:t>The comparison between the 6s teacher and the 3s student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27</a:t>
            </a:fld>
            <a:endParaRPr lang="en-US" noProof="0" dirty="0"/>
          </a:p>
        </p:txBody>
      </p:sp>
      <p:sp>
        <p:nvSpPr>
          <p:cNvPr id="5" name="标题 4"/>
          <p:cNvSpPr>
            <a:spLocks noGrp="1"/>
          </p:cNvSpPr>
          <p:nvPr>
            <p:ph type="title"/>
          </p:nvPr>
        </p:nvSpPr>
        <p:spPr/>
        <p:txBody>
          <a:bodyPr>
            <a:normAutofit fontScale="90000"/>
          </a:bodyPr>
          <a:lstStyle/>
          <a:p>
            <a:r>
              <a:rPr lang="en-US" altLang="zh-CN" sz="3600" dirty="0"/>
              <a:t>Results</a:t>
            </a:r>
            <a:br>
              <a:rPr lang="en-US" altLang="zh-CN" sz="3600" dirty="0"/>
            </a:br>
            <a:r>
              <a:rPr lang="en-US" altLang="zh-CN" sz="3100" dirty="0"/>
              <a:t>Teacher-student model for better efficiency</a:t>
            </a:r>
            <a:endParaRPr lang="zh-CN" altLang="en-US" dirty="0"/>
          </a:p>
        </p:txBody>
      </p:sp>
      <p:sp>
        <p:nvSpPr>
          <p:cNvPr id="8" name="Content Placeholder 7">
            <a:extLst>
              <a:ext uri="{FF2B5EF4-FFF2-40B4-BE49-F238E27FC236}">
                <a16:creationId xmlns:a16="http://schemas.microsoft.com/office/drawing/2014/main" id="{EEA08A88-8180-5829-7E29-7C0F81DE6A00}"/>
              </a:ext>
            </a:extLst>
          </p:cNvPr>
          <p:cNvSpPr>
            <a:spLocks noGrp="1"/>
          </p:cNvSpPr>
          <p:nvPr>
            <p:ph idx="1"/>
          </p:nvPr>
        </p:nvSpPr>
        <p:spPr>
          <a:xfrm>
            <a:off x="533400" y="1590955"/>
            <a:ext cx="11224846" cy="4486472"/>
          </a:xfrm>
        </p:spPr>
        <p:txBody>
          <a:bodyPr/>
          <a:lstStyle/>
          <a:p>
            <a:r>
              <a:rPr lang="en-US" dirty="0"/>
              <a:t>Comparison with the state of the art methods. Our method can deliver comparable performances. </a:t>
            </a:r>
          </a:p>
        </p:txBody>
      </p:sp>
      <p:pic>
        <p:nvPicPr>
          <p:cNvPr id="10" name="Picture 9">
            <a:extLst>
              <a:ext uri="{FF2B5EF4-FFF2-40B4-BE49-F238E27FC236}">
                <a16:creationId xmlns:a16="http://schemas.microsoft.com/office/drawing/2014/main" id="{3DA8A3BB-CF87-DBEA-ED57-D8687EBC0CDA}"/>
              </a:ext>
            </a:extLst>
          </p:cNvPr>
          <p:cNvPicPr>
            <a:picLocks noChangeAspect="1"/>
          </p:cNvPicPr>
          <p:nvPr/>
        </p:nvPicPr>
        <p:blipFill>
          <a:blip r:embed="rId3"/>
          <a:stretch>
            <a:fillRect/>
          </a:stretch>
        </p:blipFill>
        <p:spPr>
          <a:xfrm>
            <a:off x="3475485" y="2497015"/>
            <a:ext cx="4512517" cy="3240442"/>
          </a:xfrm>
          <a:prstGeom prst="rect">
            <a:avLst/>
          </a:prstGeom>
        </p:spPr>
      </p:pic>
    </p:spTree>
    <p:extLst>
      <p:ext uri="{BB962C8B-B14F-4D97-AF65-F5344CB8AC3E}">
        <p14:creationId xmlns:p14="http://schemas.microsoft.com/office/powerpoint/2010/main" val="3138511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28</a:t>
            </a:fld>
            <a:endParaRPr lang="en-US" noProof="0" dirty="0"/>
          </a:p>
        </p:txBody>
      </p:sp>
      <p:sp>
        <p:nvSpPr>
          <p:cNvPr id="5" name="标题 4"/>
          <p:cNvSpPr>
            <a:spLocks noGrp="1"/>
          </p:cNvSpPr>
          <p:nvPr>
            <p:ph type="title"/>
          </p:nvPr>
        </p:nvSpPr>
        <p:spPr/>
        <p:txBody>
          <a:bodyPr/>
          <a:lstStyle/>
          <a:p>
            <a:r>
              <a:rPr lang="en-US" altLang="zh-CN" dirty="0"/>
              <a:t>Conclusions</a:t>
            </a:r>
            <a:endParaRPr lang="zh-CN" altLang="en-US" dirty="0"/>
          </a:p>
        </p:txBody>
      </p:sp>
      <p:sp>
        <p:nvSpPr>
          <p:cNvPr id="6" name="内容占位符 5"/>
          <p:cNvSpPr>
            <a:spLocks noGrp="1"/>
          </p:cNvSpPr>
          <p:nvPr>
            <p:ph idx="1"/>
          </p:nvPr>
        </p:nvSpPr>
        <p:spPr>
          <a:xfrm>
            <a:off x="528000" y="1326932"/>
            <a:ext cx="11125200" cy="2229952"/>
          </a:xfrm>
        </p:spPr>
        <p:txBody>
          <a:bodyPr>
            <a:normAutofit/>
          </a:bodyPr>
          <a:lstStyle/>
          <a:p>
            <a:pPr marL="0" indent="0">
              <a:buNone/>
            </a:pPr>
            <a:r>
              <a:rPr lang="en-US" altLang="zh-CN" sz="2400" dirty="0"/>
              <a:t>Implicit knowledge exchange module: </a:t>
            </a:r>
          </a:p>
          <a:p>
            <a:pPr marL="0" indent="0">
              <a:buNone/>
            </a:pPr>
            <a:r>
              <a:rPr lang="en-US" altLang="zh-CN" sz="2400" dirty="0"/>
              <a:t>does not mine additional positive samples =&gt; </a:t>
            </a:r>
            <a:r>
              <a:rPr lang="en-US" altLang="zh-CN" sz="2400" dirty="0">
                <a:solidFill>
                  <a:srgbClr val="00B050"/>
                </a:solidFill>
              </a:rPr>
              <a:t>Implicit exchange</a:t>
            </a:r>
            <a:r>
              <a:rPr lang="en-US" altLang="zh-CN" sz="2400" dirty="0"/>
              <a:t>.</a:t>
            </a:r>
          </a:p>
          <a:p>
            <a:pPr marL="0" indent="0">
              <a:buNone/>
            </a:pPr>
            <a:r>
              <a:rPr lang="en-US" altLang="zh-CN" sz="2400" dirty="0"/>
              <a:t>encourages each modality to restore all embeddings =&gt; Exchange of </a:t>
            </a:r>
            <a:r>
              <a:rPr lang="en-US" altLang="zh-CN" sz="2400" dirty="0">
                <a:solidFill>
                  <a:srgbClr val="00B050"/>
                </a:solidFill>
              </a:rPr>
              <a:t>implicit knowledge</a:t>
            </a:r>
            <a:r>
              <a:rPr lang="en-US" altLang="zh-CN" sz="2400" dirty="0"/>
              <a:t>. </a:t>
            </a:r>
          </a:p>
          <a:p>
            <a:pPr marL="0" indent="0">
              <a:buNone/>
            </a:pPr>
            <a:r>
              <a:rPr lang="en-US" altLang="zh-CN" sz="2400" dirty="0"/>
              <a:t>Implicit knowledge exchange module and the explicit knowledge exchange module can work together. </a:t>
            </a:r>
          </a:p>
          <a:p>
            <a:pPr marL="0" indent="0">
              <a:buNone/>
            </a:pPr>
            <a:endParaRPr lang="zh-CN" altLang="en-US" dirty="0"/>
          </a:p>
        </p:txBody>
      </p:sp>
      <p:sp>
        <p:nvSpPr>
          <p:cNvPr id="7" name="矩形 6"/>
          <p:cNvSpPr/>
          <p:nvPr/>
        </p:nvSpPr>
        <p:spPr>
          <a:xfrm>
            <a:off x="465654" y="3721197"/>
            <a:ext cx="11249891" cy="1200329"/>
          </a:xfrm>
          <a:prstGeom prst="rect">
            <a:avLst/>
          </a:prstGeom>
        </p:spPr>
        <p:txBody>
          <a:bodyPr wrap="square">
            <a:spAutoFit/>
          </a:bodyPr>
          <a:lstStyle/>
          <a:p>
            <a:r>
              <a:rPr lang="en-US" altLang="zh-CN" dirty="0"/>
              <a:t>6-modalities model performs completely better than the 3-modalities model in the linear evaluation protocol. </a:t>
            </a:r>
          </a:p>
          <a:p>
            <a:r>
              <a:rPr lang="en-US" altLang="zh-CN" dirty="0"/>
              <a:t>=&gt; Adding additional modalities is a </a:t>
            </a:r>
            <a:r>
              <a:rPr lang="en-US" altLang="zh-CN" dirty="0">
                <a:solidFill>
                  <a:srgbClr val="00B050"/>
                </a:solidFill>
              </a:rPr>
              <a:t>simple and intuitive </a:t>
            </a:r>
            <a:r>
              <a:rPr lang="en-US" altLang="zh-CN" dirty="0"/>
              <a:t>way.</a:t>
            </a:r>
            <a:endParaRPr lang="zh-CN" altLang="en-US" dirty="0"/>
          </a:p>
        </p:txBody>
      </p:sp>
      <p:sp>
        <p:nvSpPr>
          <p:cNvPr id="8" name="矩形 7"/>
          <p:cNvSpPr/>
          <p:nvPr/>
        </p:nvSpPr>
        <p:spPr>
          <a:xfrm>
            <a:off x="465654" y="5085839"/>
            <a:ext cx="11828123" cy="1200329"/>
          </a:xfrm>
          <a:prstGeom prst="rect">
            <a:avLst/>
          </a:prstGeom>
        </p:spPr>
        <p:txBody>
          <a:bodyPr wrap="square">
            <a:spAutoFit/>
          </a:bodyPr>
          <a:lstStyle/>
          <a:p>
            <a:r>
              <a:rPr lang="en-US" altLang="zh-CN" dirty="0"/>
              <a:t>The teacher-student model ensures the efficiency of the model with a slight reduction in performance. </a:t>
            </a:r>
          </a:p>
          <a:p>
            <a:r>
              <a:rPr lang="en-US" altLang="zh-CN" dirty="0"/>
              <a:t>=&gt; Allowing us to further </a:t>
            </a:r>
            <a:r>
              <a:rPr lang="en-US" altLang="zh-CN" dirty="0">
                <a:solidFill>
                  <a:srgbClr val="00B050"/>
                </a:solidFill>
              </a:rPr>
              <a:t>explore additional modalities</a:t>
            </a:r>
            <a:r>
              <a:rPr lang="en-US" altLang="zh-CN" dirty="0"/>
              <a:t>.</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29</a:t>
            </a:fld>
            <a:endParaRPr lang="en-US" noProof="0" dirty="0"/>
          </a:p>
        </p:txBody>
      </p:sp>
      <p:sp>
        <p:nvSpPr>
          <p:cNvPr id="5" name="标题 4"/>
          <p:cNvSpPr>
            <a:spLocks noGrp="1"/>
          </p:cNvSpPr>
          <p:nvPr>
            <p:ph type="title"/>
          </p:nvPr>
        </p:nvSpPr>
        <p:spPr/>
        <p:txBody>
          <a:bodyPr/>
          <a:lstStyle/>
          <a:p>
            <a:r>
              <a:rPr lang="en-US" altLang="zh-CN" dirty="0"/>
              <a:t>References</a:t>
            </a:r>
            <a:endParaRPr lang="zh-CN" altLang="en-US" dirty="0"/>
          </a:p>
        </p:txBody>
      </p:sp>
      <p:sp>
        <p:nvSpPr>
          <p:cNvPr id="7" name="文本框 6"/>
          <p:cNvSpPr txBox="1"/>
          <p:nvPr/>
        </p:nvSpPr>
        <p:spPr>
          <a:xfrm>
            <a:off x="505578" y="1433945"/>
            <a:ext cx="11225758" cy="3785652"/>
          </a:xfrm>
          <a:prstGeom prst="rect">
            <a:avLst/>
          </a:prstGeom>
          <a:noFill/>
        </p:spPr>
        <p:txBody>
          <a:bodyPr wrap="square" rtlCol="0">
            <a:spAutoFit/>
          </a:bodyPr>
          <a:lstStyle/>
          <a:p>
            <a:r>
              <a:rPr lang="en-US" altLang="zh-CN" sz="1200" dirty="0"/>
              <a:t>[1] A. </a:t>
            </a:r>
            <a:r>
              <a:rPr lang="en-US" altLang="zh-CN" sz="1200" dirty="0" err="1"/>
              <a:t>Shahroudy</a:t>
            </a:r>
            <a:r>
              <a:rPr lang="en-US" altLang="zh-CN" sz="1200" dirty="0"/>
              <a:t>, J. Liu, T. -T. Ng and G. Wang, "NTU RGB+D: A Large Scale Dataset for 3D Human Activity Analysis," 2016 IEEE Conference on Computer Vision and Pattern Recognition (CVPR), Las Vegas, NV, USA, 2016, pp. 1010-1019, </a:t>
            </a:r>
            <a:r>
              <a:rPr lang="en-US" altLang="zh-CN" sz="1200" dirty="0" err="1"/>
              <a:t>doi</a:t>
            </a:r>
            <a:r>
              <a:rPr lang="en-US" altLang="zh-CN" sz="1200" dirty="0"/>
              <a:t>: 10.1109/CVPR.2016.115.</a:t>
            </a:r>
          </a:p>
          <a:p>
            <a:r>
              <a:rPr lang="en-US" altLang="zh-CN" sz="1200" dirty="0"/>
              <a:t>[2] L. Li, M. Wang, B. Ni, H. Wang, J. Yang and W. Zhang, "3D Human Action Representation Learning via Cross-View Consistency Pursuit," 2021 IEEE/CVF Conference on Computer Vision and Pattern Recognition (CVPR), Nashville, TN, USA, 2021, pp. 4739-4748, </a:t>
            </a:r>
            <a:r>
              <a:rPr lang="en-US" altLang="zh-CN" sz="1200" dirty="0" err="1"/>
              <a:t>doi</a:t>
            </a:r>
            <a:r>
              <a:rPr lang="en-US" altLang="zh-CN" sz="1200" dirty="0"/>
              <a:t>: 10.1109/CVPR46437.2021.00471.</a:t>
            </a:r>
          </a:p>
          <a:p>
            <a:r>
              <a:rPr lang="en-US" altLang="zh-CN" sz="1200" dirty="0"/>
              <a:t>[3] </a:t>
            </a:r>
            <a:r>
              <a:rPr lang="en-US" altLang="zh-CN" sz="1200" dirty="0" err="1"/>
              <a:t>Guo</a:t>
            </a:r>
            <a:r>
              <a:rPr lang="en-US" altLang="zh-CN" sz="1200" dirty="0"/>
              <a:t>, T., Liu, H., Chen, Z., Liu, M., Wang, T., &amp; Ding, R. (2022). Contrastive Learning from Extremely Augmented Skeleton Sequences for Self-Supervised Action Recognition. Proceedings of the AAAI Conference on Artificial Intelligence, 36(1), 762-770. </a:t>
            </a:r>
            <a:r>
              <a:rPr lang="en-US" altLang="zh-CN" sz="1200" dirty="0">
                <a:hlinkClick r:id="rId3"/>
              </a:rPr>
              <a:t>https://doi.org/10.1609/aaai.v36i1.19957</a:t>
            </a:r>
            <a:endParaRPr lang="en-US" altLang="zh-CN" sz="1200" dirty="0"/>
          </a:p>
          <a:p>
            <a:r>
              <a:rPr lang="en-US" altLang="zh-CN" sz="1200" dirty="0"/>
              <a:t>[4] Franco, L., </a:t>
            </a:r>
            <a:r>
              <a:rPr lang="en-US" altLang="zh-CN" sz="1200" dirty="0" err="1"/>
              <a:t>Mandica</a:t>
            </a:r>
            <a:r>
              <a:rPr lang="en-US" altLang="zh-CN" sz="1200" dirty="0"/>
              <a:t>, P., </a:t>
            </a:r>
            <a:r>
              <a:rPr lang="en-US" altLang="zh-CN" sz="1200" dirty="0" err="1"/>
              <a:t>Munjal</a:t>
            </a:r>
            <a:r>
              <a:rPr lang="en-US" altLang="zh-CN" sz="1200" dirty="0"/>
              <a:t>, B., &amp; Galasso, F. (2023). </a:t>
            </a:r>
            <a:r>
              <a:rPr lang="en-US" altLang="zh-CN" sz="1200" dirty="0" err="1"/>
              <a:t>HYperbolic</a:t>
            </a:r>
            <a:r>
              <a:rPr lang="en-US" altLang="zh-CN" sz="1200" dirty="0"/>
              <a:t> Self-Paced Learning for Self-Supervised Skeleton-based Action Representations. </a:t>
            </a:r>
            <a:r>
              <a:rPr lang="en-US" altLang="zh-CN" sz="1200" i="1" dirty="0" err="1"/>
              <a:t>ArXiv</a:t>
            </a:r>
            <a:r>
              <a:rPr lang="en-US" altLang="zh-CN" sz="1200" dirty="0"/>
              <a:t>. /abs/2303.06242</a:t>
            </a:r>
          </a:p>
          <a:p>
            <a:r>
              <a:rPr lang="en-US" altLang="zh-CN" sz="1200" dirty="0"/>
              <a:t>[5] Q. Zeng, C. Liu, M. Liu and Q. Chen, "Contrastive 3D Human Skeleton Action Representation Learning via </a:t>
            </a:r>
            <a:r>
              <a:rPr lang="en-US" altLang="zh-CN" sz="1200" dirty="0" err="1"/>
              <a:t>CrossMoCo</a:t>
            </a:r>
            <a:r>
              <a:rPr lang="en-US" altLang="zh-CN" sz="1200" dirty="0"/>
              <a:t> With Spatiotemporal Occlusion Mask Data Augmentation," in IEEE Transactions on Multimedia, vol. 25, pp. 1564-1574, 2023, </a:t>
            </a:r>
            <a:r>
              <a:rPr lang="en-US" altLang="zh-CN" sz="1200" dirty="0" err="1"/>
              <a:t>doi</a:t>
            </a:r>
            <a:r>
              <a:rPr lang="en-US" altLang="zh-CN" sz="1200" dirty="0"/>
              <a:t>: 10.1109/TMM.2023.3253048.</a:t>
            </a:r>
          </a:p>
          <a:p>
            <a:r>
              <a:rPr lang="en-US" altLang="zh-CN" sz="1200" dirty="0"/>
              <a:t>[6] Cao, Z., Hidalgo, G., Simon, T., Wei, S., &amp; Sheikh, Y. (2018). </a:t>
            </a:r>
            <a:r>
              <a:rPr lang="en-US" altLang="zh-CN" sz="1200" dirty="0" err="1"/>
              <a:t>OpenPose</a:t>
            </a:r>
            <a:r>
              <a:rPr lang="en-US" altLang="zh-CN" sz="1200" dirty="0"/>
              <a:t>: </a:t>
            </a:r>
            <a:r>
              <a:rPr lang="en-US" altLang="zh-CN" sz="1200" dirty="0" err="1"/>
              <a:t>Realtime</a:t>
            </a:r>
            <a:r>
              <a:rPr lang="en-US" altLang="zh-CN" sz="1200" dirty="0"/>
              <a:t> Multi-Person 2D Pose Estimation using Part Affinity Fields. </a:t>
            </a:r>
            <a:r>
              <a:rPr lang="en-US" altLang="zh-CN" sz="1200" i="1" dirty="0" err="1"/>
              <a:t>ArXiv</a:t>
            </a:r>
            <a:r>
              <a:rPr lang="en-US" altLang="zh-CN" sz="1200" dirty="0"/>
              <a:t>. /abs/1812.08008</a:t>
            </a:r>
          </a:p>
          <a:p>
            <a:r>
              <a:rPr lang="en-US" altLang="zh-CN" sz="1200" dirty="0"/>
              <a:t>[7] J. Xu, Z. Yu, B. Ni, J. Yang, X. Yang and W. Zhang, "Deep Kinematics Analysis for Monocular 3D Human Pose Estimation," 2020 IEEE/CVF Conference on Computer Vision and Pattern Recognition (CVPR), Seattle, WA, USA, 2020, pp. 896-905, </a:t>
            </a:r>
            <a:r>
              <a:rPr lang="en-US" altLang="zh-CN" sz="1200" dirty="0" err="1"/>
              <a:t>doi</a:t>
            </a:r>
            <a:r>
              <a:rPr lang="en-US" altLang="zh-CN" sz="1200" dirty="0"/>
              <a:t>: 10.1109/CVPR42600.2020.00098.</a:t>
            </a:r>
          </a:p>
          <a:p>
            <a:r>
              <a:rPr lang="en-US" altLang="zh-CN" sz="1200" dirty="0"/>
              <a:t>[8] Liu, J., </a:t>
            </a:r>
            <a:r>
              <a:rPr lang="en-US" altLang="zh-CN" sz="1200" dirty="0" err="1"/>
              <a:t>Shahroudy</a:t>
            </a:r>
            <a:r>
              <a:rPr lang="en-US" altLang="zh-CN" sz="1200" dirty="0"/>
              <a:t>, A., Perez, M., Wang, G., </a:t>
            </a:r>
            <a:r>
              <a:rPr lang="en-US" altLang="zh-CN" sz="1200" dirty="0" err="1"/>
              <a:t>Duan</a:t>
            </a:r>
            <a:r>
              <a:rPr lang="en-US" altLang="zh-CN" sz="1200" dirty="0"/>
              <a:t>, L., &amp; </a:t>
            </a:r>
            <a:r>
              <a:rPr lang="en-US" altLang="zh-CN" sz="1200" dirty="0" err="1"/>
              <a:t>Kot</a:t>
            </a:r>
            <a:r>
              <a:rPr lang="en-US" altLang="zh-CN" sz="1200" dirty="0"/>
              <a:t>, A. C. (2019). NTU RGB+D 120: A Large-Scale Benchmark for 3D Human Activity Understanding. </a:t>
            </a:r>
            <a:r>
              <a:rPr lang="en-US" altLang="zh-CN" sz="1200" i="1" dirty="0" err="1"/>
              <a:t>ArXiv</a:t>
            </a:r>
            <a:r>
              <a:rPr lang="en-US" altLang="zh-CN" sz="1200" dirty="0"/>
              <a:t>. </a:t>
            </a:r>
            <a:r>
              <a:rPr lang="en-US" altLang="zh-CN" sz="1200" dirty="0">
                <a:hlinkClick r:id="rId4"/>
              </a:rPr>
              <a:t>https://doi.org/10.1109/TPAMI.2019.2916873</a:t>
            </a:r>
            <a:endParaRPr lang="en-US" altLang="zh-CN" sz="1200" dirty="0"/>
          </a:p>
          <a:p>
            <a:r>
              <a:rPr lang="en-US" altLang="zh-CN" sz="1200" dirty="0"/>
              <a:t>[9] Zhou, Y., </a:t>
            </a:r>
            <a:r>
              <a:rPr lang="en-US" altLang="zh-CN" sz="1200" dirty="0" err="1"/>
              <a:t>Duan</a:t>
            </a:r>
            <a:r>
              <a:rPr lang="en-US" altLang="zh-CN" sz="1200" dirty="0"/>
              <a:t>, H., Rao, A., Su, B., &amp; Wang, J. (2023). Self-supervised Action Representation Learning from Partial </a:t>
            </a:r>
            <a:r>
              <a:rPr lang="en-US" altLang="zh-CN" sz="1200" dirty="0" err="1"/>
              <a:t>Spatio</a:t>
            </a:r>
            <a:r>
              <a:rPr lang="en-US" altLang="zh-CN" sz="1200" dirty="0"/>
              <a:t>-Temporal Skeleton Sequences. </a:t>
            </a:r>
            <a:r>
              <a:rPr lang="en-US" altLang="zh-CN" sz="1200" i="1" dirty="0" err="1"/>
              <a:t>ArXiv</a:t>
            </a:r>
            <a:r>
              <a:rPr lang="en-US" altLang="zh-CN" sz="1200" dirty="0"/>
              <a:t>. /abs/2302.09018</a:t>
            </a:r>
          </a:p>
          <a:p>
            <a:r>
              <a:rPr lang="en-US" altLang="zh-CN" sz="1200" dirty="0"/>
              <a:t>[10] Chen, X., Fan, H., </a:t>
            </a:r>
            <a:r>
              <a:rPr lang="en-US" altLang="zh-CN" sz="1200" dirty="0" err="1"/>
              <a:t>Girshick</a:t>
            </a:r>
            <a:r>
              <a:rPr lang="en-US" altLang="zh-CN" sz="1200" dirty="0"/>
              <a:t>, R., &amp; He, K. (2020). Improved Baselines with Momentum Contrastive Learning. </a:t>
            </a:r>
            <a:r>
              <a:rPr lang="en-US" altLang="zh-CN" sz="1200" i="1" dirty="0" err="1"/>
              <a:t>ArXiv</a:t>
            </a:r>
            <a:r>
              <a:rPr lang="en-US" altLang="zh-CN" sz="1200" dirty="0"/>
              <a:t>. /abs/2003.04297</a:t>
            </a:r>
          </a:p>
          <a:p>
            <a:r>
              <a:rPr lang="en-US" altLang="zh-CN" sz="1200" dirty="0"/>
              <a:t>[11] Yan, S., </a:t>
            </a:r>
            <a:r>
              <a:rPr lang="en-US" altLang="zh-CN" sz="1200" dirty="0" err="1"/>
              <a:t>Xiong</a:t>
            </a:r>
            <a:r>
              <a:rPr lang="en-US" altLang="zh-CN" sz="1200" dirty="0"/>
              <a:t>, Y., &amp; Lin, D. (2018). Spatial Temporal Graph Convolutional Networks for Skeleton-Based Action Recognition. </a:t>
            </a:r>
            <a:r>
              <a:rPr lang="en-US" altLang="zh-CN" sz="1200" i="1" dirty="0" err="1"/>
              <a:t>ArXiv</a:t>
            </a:r>
            <a:r>
              <a:rPr lang="en-US" altLang="zh-CN" sz="1200" dirty="0"/>
              <a:t>. /abs/1801.07455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28000" y="1399916"/>
            <a:ext cx="11125200" cy="720073"/>
          </a:xfrm>
        </p:spPr>
        <p:txBody>
          <a:bodyPr>
            <a:normAutofit/>
          </a:bodyPr>
          <a:lstStyle/>
          <a:p>
            <a:pPr marL="0" indent="0">
              <a:buNone/>
            </a:pPr>
            <a:r>
              <a:rPr lang="de-DE" altLang="zh-CN" sz="2400" dirty="0">
                <a:latin typeface="Arial" panose="020B0604020202020204" pitchFamily="34" charset="0"/>
                <a:cs typeface="Arial" panose="020B0604020202020204" pitchFamily="34" charset="0"/>
              </a:rPr>
              <a:t>Human action recognition, aiming at recognizing the human action types by different data sources, e.g., video data and skeleton data.</a:t>
            </a:r>
          </a:p>
        </p:txBody>
      </p:sp>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3</a:t>
            </a:fld>
            <a:endParaRPr lang="en-US" noProof="0" dirty="0"/>
          </a:p>
        </p:txBody>
      </p:sp>
      <p:sp>
        <p:nvSpPr>
          <p:cNvPr id="5" name="标题 4"/>
          <p:cNvSpPr>
            <a:spLocks noGrp="1"/>
          </p:cNvSpPr>
          <p:nvPr>
            <p:ph type="title"/>
          </p:nvPr>
        </p:nvSpPr>
        <p:spPr/>
        <p:txBody>
          <a:bodyPr>
            <a:normAutofit fontScale="90000"/>
          </a:bodyPr>
          <a:lstStyle/>
          <a:p>
            <a:r>
              <a:rPr lang="en-US" altLang="zh-CN" sz="3600" dirty="0"/>
              <a:t>Introduction</a:t>
            </a:r>
            <a:br>
              <a:rPr lang="en-US" altLang="zh-CN" dirty="0"/>
            </a:br>
            <a:r>
              <a:rPr lang="en-US" altLang="zh-CN" sz="3100" dirty="0"/>
              <a:t>background</a:t>
            </a:r>
            <a:endParaRPr lang="zh-CN" altLang="en-US" sz="3100" dirty="0"/>
          </a:p>
        </p:txBody>
      </p:sp>
      <p:pic>
        <p:nvPicPr>
          <p:cNvPr id="8" name="Grafik 2"/>
          <p:cNvPicPr>
            <a:picLocks noChangeAspect="1"/>
          </p:cNvPicPr>
          <p:nvPr/>
        </p:nvPicPr>
        <p:blipFill>
          <a:blip r:embed="rId3"/>
          <a:stretch>
            <a:fillRect/>
          </a:stretch>
        </p:blipFill>
        <p:spPr>
          <a:xfrm>
            <a:off x="431165" y="2793365"/>
            <a:ext cx="5111750" cy="2433955"/>
          </a:xfrm>
          <a:prstGeom prst="rect">
            <a:avLst/>
          </a:prstGeom>
        </p:spPr>
      </p:pic>
      <p:sp>
        <p:nvSpPr>
          <p:cNvPr id="10" name="文本框 8"/>
          <p:cNvSpPr txBox="1"/>
          <p:nvPr/>
        </p:nvSpPr>
        <p:spPr>
          <a:xfrm>
            <a:off x="431165" y="5389245"/>
            <a:ext cx="5260340" cy="460375"/>
          </a:xfrm>
          <a:prstGeom prst="rect">
            <a:avLst/>
          </a:prstGeom>
          <a:noFill/>
        </p:spPr>
        <p:txBody>
          <a:bodyPr wrap="square" rtlCol="0">
            <a:spAutoFit/>
          </a:bodyPr>
          <a:lstStyle/>
          <a:p>
            <a:r>
              <a:rPr lang="de-DE" altLang="en-US" dirty="0">
                <a:latin typeface="Calibri" panose="020F0502020204030204" charset="0"/>
              </a:rPr>
              <a:t>Video based human action recognition</a:t>
            </a:r>
          </a:p>
        </p:txBody>
      </p:sp>
      <p:pic>
        <p:nvPicPr>
          <p:cNvPr id="11" name="图片 5"/>
          <p:cNvPicPr>
            <a:picLocks noChangeAspect="1"/>
          </p:cNvPicPr>
          <p:nvPr/>
        </p:nvPicPr>
        <p:blipFill rotWithShape="1">
          <a:blip r:embed="rId4">
            <a:extLst>
              <a:ext uri="{28A0092B-C50C-407E-A947-70E740481C1C}">
                <a14:useLocalDpi xmlns:a14="http://schemas.microsoft.com/office/drawing/2010/main" val="0"/>
              </a:ext>
            </a:extLst>
          </a:blip>
          <a:srcRect l="24928" t="5292" r="19467" b="12600"/>
          <a:stretch/>
        </p:blipFill>
        <p:spPr>
          <a:xfrm>
            <a:off x="6359095" y="3113885"/>
            <a:ext cx="1908312" cy="2113435"/>
          </a:xfrm>
          <a:prstGeom prst="rect">
            <a:avLst/>
          </a:prstGeom>
        </p:spPr>
      </p:pic>
      <p:pic>
        <p:nvPicPr>
          <p:cNvPr id="6" name="Grafik 2">
            <a:extLst>
              <a:ext uri="{FF2B5EF4-FFF2-40B4-BE49-F238E27FC236}">
                <a16:creationId xmlns:a16="http://schemas.microsoft.com/office/drawing/2014/main" id="{588143E9-360C-1A28-139C-B55CB15B0E66}"/>
              </a:ext>
            </a:extLst>
          </p:cNvPr>
          <p:cNvPicPr>
            <a:picLocks noChangeAspect="1"/>
          </p:cNvPicPr>
          <p:nvPr/>
        </p:nvPicPr>
        <p:blipFill rotWithShape="1">
          <a:blip r:embed="rId3"/>
          <a:srcRect l="48119" t="51709"/>
          <a:stretch/>
        </p:blipFill>
        <p:spPr>
          <a:xfrm>
            <a:off x="8455842" y="3384304"/>
            <a:ext cx="3523336" cy="1561497"/>
          </a:xfrm>
          <a:prstGeom prst="rect">
            <a:avLst/>
          </a:prstGeom>
        </p:spPr>
      </p:pic>
      <p:sp>
        <p:nvSpPr>
          <p:cNvPr id="7" name="文本框 8">
            <a:extLst>
              <a:ext uri="{FF2B5EF4-FFF2-40B4-BE49-F238E27FC236}">
                <a16:creationId xmlns:a16="http://schemas.microsoft.com/office/drawing/2014/main" id="{2F3737B9-C9E2-CCCA-BEEA-7ED12C442E95}"/>
              </a:ext>
            </a:extLst>
          </p:cNvPr>
          <p:cNvSpPr txBox="1"/>
          <p:nvPr/>
        </p:nvSpPr>
        <p:spPr>
          <a:xfrm>
            <a:off x="6239647" y="5389245"/>
            <a:ext cx="5521188" cy="461665"/>
          </a:xfrm>
          <a:prstGeom prst="rect">
            <a:avLst/>
          </a:prstGeom>
          <a:noFill/>
        </p:spPr>
        <p:txBody>
          <a:bodyPr wrap="square" rtlCol="0">
            <a:spAutoFit/>
          </a:bodyPr>
          <a:lstStyle/>
          <a:p>
            <a:r>
              <a:rPr lang="de-DE" altLang="en-US" dirty="0">
                <a:latin typeface="Calibri" panose="020F0502020204030204" charset="0"/>
              </a:rPr>
              <a:t>Skeleton based human action recognition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lgn="ctr">
              <a:buNone/>
            </a:pPr>
            <a:endParaRPr lang="en-US" altLang="zh-CN" dirty="0"/>
          </a:p>
          <a:p>
            <a:pPr marL="0" indent="0" algn="ctr">
              <a:buNone/>
            </a:pPr>
            <a:endParaRPr lang="en-US" altLang="zh-CN" dirty="0"/>
          </a:p>
          <a:p>
            <a:pPr marL="0" indent="0" algn="ctr">
              <a:buNone/>
            </a:pPr>
            <a:endParaRPr lang="en-US" altLang="zh-CN" dirty="0"/>
          </a:p>
          <a:p>
            <a:pPr marL="0" indent="0" algn="ctr">
              <a:buNone/>
            </a:pPr>
            <a:endParaRPr lang="en-US" altLang="zh-CN" dirty="0"/>
          </a:p>
          <a:p>
            <a:pPr marL="0" indent="0" algn="ctr">
              <a:buNone/>
            </a:pPr>
            <a:r>
              <a:rPr lang="en-US" altLang="zh-CN" dirty="0"/>
              <a:t>Thanks for listening!</a:t>
            </a:r>
          </a:p>
        </p:txBody>
      </p:sp>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30</a:t>
            </a:fld>
            <a:endParaRPr lang="en-US" noProof="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4</a:t>
            </a:fld>
            <a:endParaRPr lang="en-US" noProof="0" dirty="0"/>
          </a:p>
        </p:txBody>
      </p:sp>
      <p:sp>
        <p:nvSpPr>
          <p:cNvPr id="5" name="标题 4"/>
          <p:cNvSpPr>
            <a:spLocks noGrp="1"/>
          </p:cNvSpPr>
          <p:nvPr>
            <p:ph type="title"/>
          </p:nvPr>
        </p:nvSpPr>
        <p:spPr/>
        <p:txBody>
          <a:bodyPr>
            <a:normAutofit fontScale="90000"/>
          </a:bodyPr>
          <a:lstStyle/>
          <a:p>
            <a:r>
              <a:rPr lang="en-US" altLang="zh-CN" sz="3600" dirty="0"/>
              <a:t>Introduction</a:t>
            </a:r>
            <a:br>
              <a:rPr lang="en-US" altLang="zh-CN" dirty="0"/>
            </a:br>
            <a:r>
              <a:rPr lang="en-US" altLang="zh-CN" sz="3100" dirty="0"/>
              <a:t>background</a:t>
            </a:r>
            <a:endParaRPr lang="zh-CN" altLang="en-US" sz="3100"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00" y="1748557"/>
            <a:ext cx="6096000" cy="4572000"/>
          </a:xfrm>
          <a:prstGeom prst="rect">
            <a:avLst/>
          </a:prstGeom>
        </p:spPr>
      </p:pic>
      <p:sp>
        <p:nvSpPr>
          <p:cNvPr id="2" name="文本框 1"/>
          <p:cNvSpPr txBox="1"/>
          <p:nvPr/>
        </p:nvSpPr>
        <p:spPr>
          <a:xfrm>
            <a:off x="528000" y="1253030"/>
            <a:ext cx="9606600" cy="1200329"/>
          </a:xfrm>
          <a:prstGeom prst="rect">
            <a:avLst/>
          </a:prstGeom>
          <a:noFill/>
        </p:spPr>
        <p:txBody>
          <a:bodyPr wrap="square" rtlCol="0">
            <a:spAutoFit/>
          </a:bodyPr>
          <a:lstStyle/>
          <a:p>
            <a:r>
              <a:rPr lang="en-US" altLang="zh-CN" dirty="0"/>
              <a:t>The lightweight and robust estimation algorithms </a:t>
            </a:r>
            <a:r>
              <a:rPr lang="en-US" altLang="zh-CN" dirty="0">
                <a:solidFill>
                  <a:srgbClr val="0070C0"/>
                </a:solidFill>
              </a:rPr>
              <a:t>[6] [7] </a:t>
            </a:r>
          </a:p>
          <a:p>
            <a:r>
              <a:rPr lang="en-US" altLang="zh-CN" dirty="0"/>
              <a:t>=&gt; </a:t>
            </a:r>
            <a:r>
              <a:rPr lang="en-US" altLang="zh-CN" dirty="0">
                <a:solidFill>
                  <a:srgbClr val="00B050"/>
                </a:solidFill>
              </a:rPr>
              <a:t>Skeleton data</a:t>
            </a:r>
          </a:p>
          <a:p>
            <a:endParaRPr lang="zh-CN" altLang="en-US" dirty="0">
              <a:solidFill>
                <a:srgbClr val="00B050"/>
              </a:solidFill>
            </a:endParaRPr>
          </a:p>
        </p:txBody>
      </p:sp>
      <p:sp>
        <p:nvSpPr>
          <p:cNvPr id="9" name="文本框 8"/>
          <p:cNvSpPr txBox="1"/>
          <p:nvPr/>
        </p:nvSpPr>
        <p:spPr>
          <a:xfrm>
            <a:off x="1648173" y="5514155"/>
            <a:ext cx="4117317" cy="461665"/>
          </a:xfrm>
          <a:prstGeom prst="rect">
            <a:avLst/>
          </a:prstGeom>
          <a:noFill/>
        </p:spPr>
        <p:txBody>
          <a:bodyPr wrap="square" rtlCol="0">
            <a:spAutoFit/>
          </a:bodyPr>
          <a:lstStyle/>
          <a:p>
            <a:r>
              <a:rPr lang="en-US" altLang="zh-CN" dirty="0"/>
              <a:t>NTU RGB+D </a:t>
            </a:r>
            <a:r>
              <a:rPr lang="en-US" altLang="zh-CN" dirty="0">
                <a:solidFill>
                  <a:srgbClr val="0070C0"/>
                </a:solidFill>
              </a:rPr>
              <a:t>[1]</a:t>
            </a:r>
            <a:r>
              <a:rPr lang="en-US" altLang="zh-CN" dirty="0"/>
              <a:t>: Drinking</a:t>
            </a:r>
            <a:endParaRPr lang="zh-CN" altLang="en-US" dirty="0"/>
          </a:p>
        </p:txBody>
      </p:sp>
      <p:sp>
        <p:nvSpPr>
          <p:cNvPr id="10" name="文本框 9"/>
          <p:cNvSpPr txBox="1"/>
          <p:nvPr/>
        </p:nvSpPr>
        <p:spPr>
          <a:xfrm>
            <a:off x="6044890" y="3039297"/>
            <a:ext cx="5478628" cy="1569660"/>
          </a:xfrm>
          <a:prstGeom prst="rect">
            <a:avLst/>
          </a:prstGeom>
          <a:noFill/>
        </p:spPr>
        <p:txBody>
          <a:bodyPr wrap="square" rtlCol="0">
            <a:spAutoFit/>
          </a:bodyPr>
          <a:lstStyle/>
          <a:p>
            <a:r>
              <a:rPr lang="en-US" altLang="zh-CN" dirty="0"/>
              <a:t>Advantages:</a:t>
            </a:r>
          </a:p>
          <a:p>
            <a:r>
              <a:rPr lang="en-US" altLang="zh-CN" dirty="0"/>
              <a:t>additional kinematic information,</a:t>
            </a:r>
          </a:p>
          <a:p>
            <a:r>
              <a:rPr lang="en-US" altLang="zh-CN" dirty="0"/>
              <a:t>data efficiency,</a:t>
            </a:r>
          </a:p>
          <a:p>
            <a:r>
              <a:rPr lang="en-US" altLang="zh-CN" dirty="0"/>
              <a:t>robustness to external interference.</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28000" y="1399916"/>
            <a:ext cx="11125200" cy="720073"/>
          </a:xfrm>
        </p:spPr>
        <p:txBody>
          <a:bodyPr>
            <a:normAutofit/>
          </a:bodyPr>
          <a:lstStyle/>
          <a:p>
            <a:pPr marL="0" indent="0">
              <a:buNone/>
            </a:pPr>
            <a:r>
              <a:rPr lang="de-DE" altLang="en-US" sz="2400" dirty="0">
                <a:latin typeface="Arial" panose="020B0604020202020204" pitchFamily="34" charset="0"/>
                <a:cs typeface="Arial" panose="020B0604020202020204" pitchFamily="34" charset="0"/>
              </a:rPr>
              <a:t>Unsupervised Skeleton based</a:t>
            </a:r>
            <a:r>
              <a:rPr lang="en-US" altLang="zh-CN" sz="2400" dirty="0">
                <a:latin typeface="Arial" panose="020B0604020202020204" pitchFamily="34" charset="0"/>
                <a:cs typeface="Arial" panose="020B0604020202020204" pitchFamily="34" charset="0"/>
              </a:rPr>
              <a:t> action recognition is an important but challenging task in computer vision research.</a:t>
            </a:r>
            <a:endParaRPr lang="zh-CN" altLang="en-US" sz="2400" dirty="0">
              <a:latin typeface="Arial" panose="020B0604020202020204" pitchFamily="34" charset="0"/>
              <a:cs typeface="Arial" panose="020B0604020202020204" pitchFamily="34" charset="0"/>
            </a:endParaRPr>
          </a:p>
        </p:txBody>
      </p:sp>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5</a:t>
            </a:fld>
            <a:endParaRPr lang="en-US" noProof="0" dirty="0"/>
          </a:p>
        </p:txBody>
      </p:sp>
      <p:sp>
        <p:nvSpPr>
          <p:cNvPr id="5" name="标题 4"/>
          <p:cNvSpPr>
            <a:spLocks noGrp="1"/>
          </p:cNvSpPr>
          <p:nvPr>
            <p:ph type="title"/>
          </p:nvPr>
        </p:nvSpPr>
        <p:spPr/>
        <p:txBody>
          <a:bodyPr>
            <a:normAutofit fontScale="90000"/>
          </a:bodyPr>
          <a:lstStyle/>
          <a:p>
            <a:r>
              <a:rPr lang="en-US" altLang="zh-CN" sz="3600" dirty="0"/>
              <a:t>Introduction</a:t>
            </a:r>
            <a:br>
              <a:rPr lang="en-US" altLang="zh-CN" dirty="0"/>
            </a:br>
            <a:r>
              <a:rPr lang="en-US" altLang="zh-CN" sz="3100" dirty="0"/>
              <a:t>background</a:t>
            </a:r>
            <a:endParaRPr lang="zh-CN" altLang="en-US" sz="3100"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65" y="3470910"/>
            <a:ext cx="8057515" cy="2463800"/>
          </a:xfrm>
          <a:prstGeom prst="rect">
            <a:avLst/>
          </a:prstGeom>
        </p:spPr>
      </p:pic>
      <p:sp>
        <p:nvSpPr>
          <p:cNvPr id="9" name="矩形 8"/>
          <p:cNvSpPr/>
          <p:nvPr/>
        </p:nvSpPr>
        <p:spPr>
          <a:xfrm>
            <a:off x="415635" y="2245084"/>
            <a:ext cx="11536219" cy="830997"/>
          </a:xfrm>
          <a:prstGeom prst="rect">
            <a:avLst/>
          </a:prstGeom>
        </p:spPr>
        <p:txBody>
          <a:bodyPr wrap="square">
            <a:spAutoFit/>
          </a:bodyPr>
          <a:lstStyle/>
          <a:p>
            <a:r>
              <a:rPr lang="en-US" altLang="zh-CN" dirty="0">
                <a:solidFill>
                  <a:srgbClr val="00B050"/>
                </a:solidFill>
              </a:rPr>
              <a:t>Contrastive Learning</a:t>
            </a:r>
            <a:r>
              <a:rPr lang="en-US" altLang="zh-CN" dirty="0"/>
              <a:t> framework for </a:t>
            </a:r>
            <a:r>
              <a:rPr lang="en-US" altLang="zh-CN" dirty="0">
                <a:solidFill>
                  <a:srgbClr val="00B050"/>
                </a:solidFill>
              </a:rPr>
              <a:t>unsupervised</a:t>
            </a:r>
            <a:r>
              <a:rPr lang="en-US" altLang="zh-CN" dirty="0"/>
              <a:t> 3D </a:t>
            </a:r>
            <a:r>
              <a:rPr lang="en-US" altLang="zh-CN" dirty="0">
                <a:solidFill>
                  <a:srgbClr val="00B050"/>
                </a:solidFill>
              </a:rPr>
              <a:t>skeleton-based</a:t>
            </a:r>
            <a:r>
              <a:rPr lang="en-US" altLang="zh-CN" dirty="0"/>
              <a:t> action Representation (CLR).</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4505" y="3075940"/>
            <a:ext cx="3741420" cy="2806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28000" y="1509058"/>
            <a:ext cx="11125200" cy="737657"/>
          </a:xfrm>
        </p:spPr>
        <p:txBody>
          <a:bodyPr>
            <a:normAutofit/>
          </a:bodyPr>
          <a:lstStyle/>
          <a:p>
            <a:pPr marL="0" indent="0">
              <a:buNone/>
            </a:pPr>
            <a:r>
              <a:rPr lang="en-US" altLang="zh-CN" sz="2400" dirty="0"/>
              <a:t>3D Human Action Representation Learning via Cross-View Consistency Pursuit (CVPR2021) </a:t>
            </a:r>
            <a:r>
              <a:rPr lang="en-US" altLang="zh-CN" sz="2400" dirty="0">
                <a:solidFill>
                  <a:srgbClr val="0070C0"/>
                </a:solidFill>
              </a:rPr>
              <a:t>[2]</a:t>
            </a:r>
            <a:r>
              <a:rPr lang="en-US" altLang="zh-CN" sz="2400" dirty="0"/>
              <a:t>.</a:t>
            </a:r>
            <a:endParaRPr lang="zh-CN" altLang="en-US" sz="2400" dirty="0"/>
          </a:p>
        </p:txBody>
      </p:sp>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6</a:t>
            </a:fld>
            <a:endParaRPr lang="en-US" noProof="0" dirty="0"/>
          </a:p>
        </p:txBody>
      </p:sp>
      <p:sp>
        <p:nvSpPr>
          <p:cNvPr id="5" name="标题 4"/>
          <p:cNvSpPr>
            <a:spLocks noGrp="1"/>
          </p:cNvSpPr>
          <p:nvPr>
            <p:ph type="title"/>
          </p:nvPr>
        </p:nvSpPr>
        <p:spPr/>
        <p:txBody>
          <a:bodyPr>
            <a:normAutofit fontScale="90000"/>
          </a:bodyPr>
          <a:lstStyle/>
          <a:p>
            <a:r>
              <a:rPr lang="en-US" altLang="zh-CN" sz="3600" dirty="0"/>
              <a:t>Introduction</a:t>
            </a:r>
            <a:br>
              <a:rPr lang="en-US" altLang="zh-CN" dirty="0"/>
            </a:br>
            <a:r>
              <a:rPr lang="en-US" altLang="zh-CN" sz="3100" dirty="0"/>
              <a:t>background</a:t>
            </a:r>
            <a:endParaRPr lang="zh-CN" altLang="en-US" sz="3100" dirty="0"/>
          </a:p>
        </p:txBody>
      </p:sp>
      <p:sp>
        <p:nvSpPr>
          <p:cNvPr id="7" name="矩形 6"/>
          <p:cNvSpPr/>
          <p:nvPr/>
        </p:nvSpPr>
        <p:spPr>
          <a:xfrm>
            <a:off x="528000" y="2492560"/>
            <a:ext cx="4657064" cy="1569660"/>
          </a:xfrm>
          <a:prstGeom prst="rect">
            <a:avLst/>
          </a:prstGeom>
        </p:spPr>
        <p:txBody>
          <a:bodyPr wrap="square">
            <a:spAutoFit/>
          </a:bodyPr>
          <a:lstStyle/>
          <a:p>
            <a:r>
              <a:rPr lang="zh-CN" altLang="en-US" dirty="0">
                <a:solidFill>
                  <a:srgbClr val="00B050"/>
                </a:solidFill>
              </a:rPr>
              <a:t>Cross</a:t>
            </a:r>
            <a:r>
              <a:rPr lang="zh-CN" altLang="en-US" dirty="0"/>
              <a:t>-view </a:t>
            </a:r>
            <a:r>
              <a:rPr lang="zh-CN" altLang="en-US" dirty="0">
                <a:solidFill>
                  <a:srgbClr val="00B050"/>
                </a:solidFill>
              </a:rPr>
              <a:t>C</a:t>
            </a:r>
            <a:r>
              <a:rPr lang="zh-CN" altLang="en-US" dirty="0"/>
              <a:t>ontrastive </a:t>
            </a:r>
            <a:r>
              <a:rPr lang="zh-CN" altLang="en-US" dirty="0">
                <a:solidFill>
                  <a:srgbClr val="00B050"/>
                </a:solidFill>
              </a:rPr>
              <a:t>L</a:t>
            </a:r>
            <a:r>
              <a:rPr lang="zh-CN" altLang="en-US" dirty="0"/>
              <a:t>earning framework for unsupervised 3D skeleton-based action </a:t>
            </a:r>
            <a:r>
              <a:rPr lang="zh-CN" altLang="en-US" dirty="0">
                <a:solidFill>
                  <a:srgbClr val="00B050"/>
                </a:solidFill>
              </a:rPr>
              <a:t>R</a:t>
            </a:r>
            <a:r>
              <a:rPr lang="zh-CN" altLang="en-US" dirty="0"/>
              <a:t>epresentation (CrosSCLR)</a:t>
            </a:r>
            <a:r>
              <a:rPr lang="en-US" altLang="zh-CN" dirty="0"/>
              <a:t>.</a:t>
            </a:r>
            <a:endParaRPr lang="zh-CN" altLang="en-US" dirty="0"/>
          </a:p>
        </p:txBody>
      </p:sp>
      <p:sp>
        <p:nvSpPr>
          <p:cNvPr id="12" name="文本框 11"/>
          <p:cNvSpPr txBox="1"/>
          <p:nvPr/>
        </p:nvSpPr>
        <p:spPr>
          <a:xfrm>
            <a:off x="505578" y="4308065"/>
            <a:ext cx="5563855" cy="1569660"/>
          </a:xfrm>
          <a:prstGeom prst="rect">
            <a:avLst/>
          </a:prstGeom>
          <a:noFill/>
        </p:spPr>
        <p:txBody>
          <a:bodyPr wrap="square" rtlCol="0">
            <a:spAutoFit/>
          </a:bodyPr>
          <a:lstStyle/>
          <a:p>
            <a:r>
              <a:rPr lang="en-US" altLang="zh-CN" dirty="0"/>
              <a:t>Consists of both </a:t>
            </a:r>
            <a:r>
              <a:rPr lang="en-US" altLang="zh-CN" dirty="0">
                <a:solidFill>
                  <a:srgbClr val="00B050"/>
                </a:solidFill>
              </a:rPr>
              <a:t>single-view contrastive learning </a:t>
            </a:r>
            <a:r>
              <a:rPr lang="en-US" altLang="zh-CN" dirty="0"/>
              <a:t>(first-step of pre-training) and </a:t>
            </a:r>
            <a:r>
              <a:rPr lang="en-US" altLang="zh-CN" dirty="0">
                <a:solidFill>
                  <a:srgbClr val="00B050"/>
                </a:solidFill>
              </a:rPr>
              <a:t>cross-view consistent knowledge mining </a:t>
            </a:r>
            <a:r>
              <a:rPr lang="en-US" altLang="zh-CN" dirty="0"/>
              <a:t>(second-step of pre-training).</a:t>
            </a:r>
            <a:endParaRPr lang="zh-CN" altLang="en-US" dirty="0"/>
          </a:p>
        </p:txBody>
      </p:sp>
      <p:pic>
        <p:nvPicPr>
          <p:cNvPr id="8" name="图片 7"/>
          <p:cNvPicPr>
            <a:picLocks noChangeAspect="1"/>
          </p:cNvPicPr>
          <p:nvPr/>
        </p:nvPicPr>
        <p:blipFill>
          <a:blip r:embed="rId3"/>
          <a:stretch>
            <a:fillRect/>
          </a:stretch>
        </p:blipFill>
        <p:spPr>
          <a:xfrm>
            <a:off x="6069433" y="2246715"/>
            <a:ext cx="5741094" cy="363726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7</a:t>
            </a:fld>
            <a:endParaRPr lang="en-US" noProof="0" dirty="0"/>
          </a:p>
        </p:txBody>
      </p:sp>
      <p:sp>
        <p:nvSpPr>
          <p:cNvPr id="5" name="标题 4"/>
          <p:cNvSpPr>
            <a:spLocks noGrp="1"/>
          </p:cNvSpPr>
          <p:nvPr>
            <p:ph type="title"/>
          </p:nvPr>
        </p:nvSpPr>
        <p:spPr/>
        <p:txBody>
          <a:bodyPr>
            <a:normAutofit fontScale="90000"/>
          </a:bodyPr>
          <a:lstStyle/>
          <a:p>
            <a:r>
              <a:rPr lang="en-US" altLang="zh-CN" sz="3600" dirty="0"/>
              <a:t>Introduction</a:t>
            </a:r>
            <a:br>
              <a:rPr lang="en-US" altLang="zh-CN" dirty="0"/>
            </a:br>
            <a:r>
              <a:rPr lang="en-US" altLang="zh-CN" sz="3100" dirty="0"/>
              <a:t>background</a:t>
            </a:r>
            <a:endParaRPr lang="zh-CN" altLang="en-US" sz="3100" dirty="0"/>
          </a:p>
        </p:txBody>
      </p:sp>
      <p:sp>
        <p:nvSpPr>
          <p:cNvPr id="6" name="文本框 5"/>
          <p:cNvSpPr txBox="1"/>
          <p:nvPr/>
        </p:nvSpPr>
        <p:spPr>
          <a:xfrm>
            <a:off x="505578" y="1495122"/>
            <a:ext cx="10660701" cy="461665"/>
          </a:xfrm>
          <a:prstGeom prst="rect">
            <a:avLst/>
          </a:prstGeom>
          <a:noFill/>
        </p:spPr>
        <p:txBody>
          <a:bodyPr wrap="square" rtlCol="0">
            <a:spAutoFit/>
          </a:bodyPr>
          <a:lstStyle/>
          <a:p>
            <a:r>
              <a:rPr lang="en-US" altLang="zh-CN" dirty="0"/>
              <a:t>Single-view contrastive learning (</a:t>
            </a:r>
            <a:r>
              <a:rPr lang="en-US" altLang="zh-CN" dirty="0" err="1"/>
              <a:t>SkeletonCLR</a:t>
            </a:r>
            <a:r>
              <a:rPr lang="en-US" altLang="zh-CN" dirty="0"/>
              <a:t> </a:t>
            </a:r>
            <a:r>
              <a:rPr lang="en-US" altLang="zh-CN" dirty="0">
                <a:solidFill>
                  <a:srgbClr val="0070C0"/>
                </a:solidFill>
              </a:rPr>
              <a:t>[2]</a:t>
            </a:r>
            <a:r>
              <a:rPr lang="en-US" altLang="zh-CN" dirty="0"/>
              <a:t>):</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56" y="2364742"/>
            <a:ext cx="6263052" cy="1915067"/>
          </a:xfrm>
          <a:prstGeom prst="rect">
            <a:avLst/>
          </a:prstGeom>
        </p:spPr>
      </p:pic>
      <p:pic>
        <p:nvPicPr>
          <p:cNvPr id="8" name="图片 7"/>
          <p:cNvPicPr>
            <a:picLocks noChangeAspect="1"/>
          </p:cNvPicPr>
          <p:nvPr/>
        </p:nvPicPr>
        <p:blipFill>
          <a:blip r:embed="rId4"/>
          <a:stretch>
            <a:fillRect/>
          </a:stretch>
        </p:blipFill>
        <p:spPr>
          <a:xfrm>
            <a:off x="8303230" y="3521204"/>
            <a:ext cx="1669524" cy="588647"/>
          </a:xfrm>
          <a:prstGeom prst="rect">
            <a:avLst/>
          </a:prstGeom>
        </p:spPr>
      </p:pic>
      <p:pic>
        <p:nvPicPr>
          <p:cNvPr id="9" name="图片 8"/>
          <p:cNvPicPr>
            <a:picLocks noChangeAspect="1"/>
          </p:cNvPicPr>
          <p:nvPr/>
        </p:nvPicPr>
        <p:blipFill>
          <a:blip r:embed="rId5"/>
          <a:stretch>
            <a:fillRect/>
          </a:stretch>
        </p:blipFill>
        <p:spPr>
          <a:xfrm>
            <a:off x="6487133" y="2627287"/>
            <a:ext cx="5301718" cy="925696"/>
          </a:xfrm>
          <a:prstGeom prst="rect">
            <a:avLst/>
          </a:prstGeom>
        </p:spPr>
      </p:pic>
      <p:sp>
        <p:nvSpPr>
          <p:cNvPr id="10" name="矩形 9"/>
          <p:cNvSpPr/>
          <p:nvPr/>
        </p:nvSpPr>
        <p:spPr>
          <a:xfrm>
            <a:off x="2715008" y="4704645"/>
            <a:ext cx="8451271" cy="1200329"/>
          </a:xfrm>
          <a:prstGeom prst="rect">
            <a:avLst/>
          </a:prstGeom>
        </p:spPr>
        <p:txBody>
          <a:bodyPr wrap="square">
            <a:spAutoFit/>
          </a:bodyPr>
          <a:lstStyle/>
          <a:p>
            <a:r>
              <a:rPr lang="en-US" altLang="zh-CN" dirty="0"/>
              <a:t>Contrastive learning framework based on </a:t>
            </a:r>
            <a:r>
              <a:rPr lang="en-US" altLang="zh-CN" dirty="0" err="1"/>
              <a:t>MoCo</a:t>
            </a:r>
            <a:r>
              <a:rPr lang="en-US" altLang="zh-CN" dirty="0"/>
              <a:t> V2 </a:t>
            </a:r>
            <a:r>
              <a:rPr lang="en-US" altLang="zh-CN" dirty="0">
                <a:solidFill>
                  <a:srgbClr val="0070C0"/>
                </a:solidFill>
              </a:rPr>
              <a:t>[10]</a:t>
            </a:r>
            <a:r>
              <a:rPr lang="en-US" altLang="zh-CN" dirty="0"/>
              <a:t> </a:t>
            </a:r>
          </a:p>
          <a:p>
            <a:r>
              <a:rPr lang="en-US" altLang="zh-CN" dirty="0"/>
              <a:t>Objective function: </a:t>
            </a:r>
            <a:r>
              <a:rPr lang="en-US" altLang="zh-CN" dirty="0" err="1"/>
              <a:t>InfoNCE</a:t>
            </a:r>
            <a:r>
              <a:rPr lang="en-US" altLang="zh-CN" dirty="0"/>
              <a:t> loss </a:t>
            </a:r>
          </a:p>
          <a:p>
            <a:r>
              <a:rPr lang="en-US" altLang="zh-CN" dirty="0"/>
              <a:t>Backbone: ST-GCN </a:t>
            </a:r>
            <a:r>
              <a:rPr lang="en-US" altLang="zh-CN" dirty="0">
                <a:solidFill>
                  <a:srgbClr val="0070C0"/>
                </a:solidFill>
              </a:rPr>
              <a:t>[11]</a:t>
            </a:r>
            <a:endParaRPr lang="zh-CN" altLang="en-US"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44832" y="2638647"/>
            <a:ext cx="5143500" cy="2038350"/>
          </a:xfrm>
        </p:spPr>
      </p:pic>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8</a:t>
            </a:fld>
            <a:endParaRPr lang="en-US" noProof="0" dirty="0"/>
          </a:p>
        </p:txBody>
      </p:sp>
      <p:sp>
        <p:nvSpPr>
          <p:cNvPr id="5" name="标题 4"/>
          <p:cNvSpPr>
            <a:spLocks noGrp="1"/>
          </p:cNvSpPr>
          <p:nvPr>
            <p:ph type="title"/>
          </p:nvPr>
        </p:nvSpPr>
        <p:spPr/>
        <p:txBody>
          <a:bodyPr>
            <a:normAutofit fontScale="90000"/>
          </a:bodyPr>
          <a:lstStyle/>
          <a:p>
            <a:r>
              <a:rPr lang="en-US" altLang="zh-CN" sz="3600" dirty="0"/>
              <a:t>Introduction</a:t>
            </a:r>
            <a:br>
              <a:rPr lang="en-US" altLang="zh-CN" dirty="0"/>
            </a:br>
            <a:r>
              <a:rPr lang="en-US" altLang="zh-CN" sz="3100" dirty="0"/>
              <a:t>background</a:t>
            </a:r>
            <a:endParaRPr lang="zh-CN" altLang="en-US" sz="3100" dirty="0"/>
          </a:p>
        </p:txBody>
      </p:sp>
      <p:sp>
        <p:nvSpPr>
          <p:cNvPr id="8" name="矩形 7"/>
          <p:cNvSpPr/>
          <p:nvPr/>
        </p:nvSpPr>
        <p:spPr>
          <a:xfrm>
            <a:off x="463868" y="1377527"/>
            <a:ext cx="5734262" cy="461665"/>
          </a:xfrm>
          <a:prstGeom prst="rect">
            <a:avLst/>
          </a:prstGeom>
        </p:spPr>
        <p:txBody>
          <a:bodyPr wrap="none">
            <a:spAutoFit/>
          </a:bodyPr>
          <a:lstStyle/>
          <a:p>
            <a:r>
              <a:rPr lang="en-US" altLang="zh-CN" dirty="0"/>
              <a:t>Cross-view consistent knowledge mining</a:t>
            </a:r>
            <a:endParaRPr lang="zh-CN" altLang="en-US" dirty="0"/>
          </a:p>
        </p:txBody>
      </p:sp>
      <p:pic>
        <p:nvPicPr>
          <p:cNvPr id="9" name="图片 8"/>
          <p:cNvPicPr>
            <a:picLocks noChangeAspect="1"/>
          </p:cNvPicPr>
          <p:nvPr/>
        </p:nvPicPr>
        <p:blipFill>
          <a:blip r:embed="rId4"/>
          <a:stretch>
            <a:fillRect/>
          </a:stretch>
        </p:blipFill>
        <p:spPr>
          <a:xfrm>
            <a:off x="445353" y="1839192"/>
            <a:ext cx="5741094" cy="3637261"/>
          </a:xfrm>
          <a:prstGeom prst="rect">
            <a:avLst/>
          </a:prstGeom>
        </p:spPr>
      </p:pic>
      <p:sp>
        <p:nvSpPr>
          <p:cNvPr id="10" name="矩形 9"/>
          <p:cNvSpPr/>
          <p:nvPr/>
        </p:nvSpPr>
        <p:spPr>
          <a:xfrm>
            <a:off x="505578" y="5476453"/>
            <a:ext cx="5764720" cy="461665"/>
          </a:xfrm>
          <a:prstGeom prst="rect">
            <a:avLst/>
          </a:prstGeom>
        </p:spPr>
        <p:txBody>
          <a:bodyPr wrap="none">
            <a:spAutoFit/>
          </a:bodyPr>
          <a:lstStyle/>
          <a:p>
            <a:r>
              <a:rPr lang="zh-CN" altLang="en-US" dirty="0"/>
              <a:t>Hand waving in joint and motion form </a:t>
            </a:r>
            <a:r>
              <a:rPr lang="en-US" altLang="zh-CN" dirty="0">
                <a:solidFill>
                  <a:srgbClr val="0070C0"/>
                </a:solidFill>
              </a:rPr>
              <a:t>[2]</a:t>
            </a:r>
            <a:r>
              <a:rPr lang="en-US" altLang="zh-CN" dirty="0"/>
              <a:t>.</a:t>
            </a:r>
            <a:endParaRPr lang="zh-CN" altLang="en-US" dirty="0"/>
          </a:p>
        </p:txBody>
      </p:sp>
      <p:sp>
        <p:nvSpPr>
          <p:cNvPr id="2" name="文本框 1"/>
          <p:cNvSpPr txBox="1"/>
          <p:nvPr/>
        </p:nvSpPr>
        <p:spPr>
          <a:xfrm>
            <a:off x="7547263" y="5476452"/>
            <a:ext cx="4644737" cy="461665"/>
          </a:xfrm>
          <a:prstGeom prst="rect">
            <a:avLst/>
          </a:prstGeom>
          <a:noFill/>
        </p:spPr>
        <p:txBody>
          <a:bodyPr wrap="square" rtlCol="0">
            <a:spAutoFit/>
          </a:bodyPr>
          <a:lstStyle/>
          <a:p>
            <a:r>
              <a:rPr lang="en-US" altLang="zh-CN" dirty="0"/>
              <a:t>Multi-modalities (views)</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6F928B9-F81A-487D-B8DB-109EAF56310C}" type="datetime4">
              <a:rPr lang="en-US" noProof="0" smtClean="0"/>
              <a:t>March 18, 2024</a:t>
            </a:fld>
            <a:endParaRPr lang="en-US" noProof="0" dirty="0"/>
          </a:p>
        </p:txBody>
      </p:sp>
      <p:sp>
        <p:nvSpPr>
          <p:cNvPr id="4" name="灯片编号占位符 3"/>
          <p:cNvSpPr>
            <a:spLocks noGrp="1"/>
          </p:cNvSpPr>
          <p:nvPr>
            <p:ph type="sldNum" sz="quarter" idx="12"/>
          </p:nvPr>
        </p:nvSpPr>
        <p:spPr/>
        <p:txBody>
          <a:bodyPr/>
          <a:lstStyle/>
          <a:p>
            <a:fld id="{61696EC4-B4CF-4701-AD06-A8439D6D8E12}" type="slidenum">
              <a:rPr lang="en-US" noProof="0" smtClean="0"/>
              <a:t>9</a:t>
            </a:fld>
            <a:endParaRPr lang="en-US" noProof="0" dirty="0"/>
          </a:p>
        </p:txBody>
      </p:sp>
      <p:sp>
        <p:nvSpPr>
          <p:cNvPr id="5" name="标题 4"/>
          <p:cNvSpPr>
            <a:spLocks noGrp="1"/>
          </p:cNvSpPr>
          <p:nvPr>
            <p:ph type="title"/>
          </p:nvPr>
        </p:nvSpPr>
        <p:spPr/>
        <p:txBody>
          <a:bodyPr>
            <a:normAutofit fontScale="90000"/>
          </a:bodyPr>
          <a:lstStyle/>
          <a:p>
            <a:r>
              <a:rPr lang="en-US" altLang="zh-CN" sz="3600" dirty="0"/>
              <a:t>Introduction</a:t>
            </a:r>
            <a:br>
              <a:rPr lang="en-US" altLang="zh-CN" dirty="0"/>
            </a:br>
            <a:r>
              <a:rPr lang="en-US" altLang="zh-CN" sz="3100" dirty="0"/>
              <a:t>background</a:t>
            </a:r>
            <a:endParaRPr lang="zh-CN" altLang="en-US" sz="3100" dirty="0"/>
          </a:p>
        </p:txBody>
      </p:sp>
      <p:pic>
        <p:nvPicPr>
          <p:cNvPr id="13" name="图片 12"/>
          <p:cNvPicPr>
            <a:picLocks noChangeAspect="1"/>
          </p:cNvPicPr>
          <p:nvPr/>
        </p:nvPicPr>
        <p:blipFill>
          <a:blip r:embed="rId3"/>
          <a:stretch>
            <a:fillRect/>
          </a:stretch>
        </p:blipFill>
        <p:spPr>
          <a:xfrm>
            <a:off x="8488341" y="4585401"/>
            <a:ext cx="2397125" cy="909478"/>
          </a:xfrm>
          <a:prstGeom prst="rect">
            <a:avLst/>
          </a:prstGeom>
        </p:spPr>
      </p:pic>
      <p:pic>
        <p:nvPicPr>
          <p:cNvPr id="2" name="图片 1"/>
          <p:cNvPicPr>
            <a:picLocks noChangeAspect="1"/>
          </p:cNvPicPr>
          <p:nvPr/>
        </p:nvPicPr>
        <p:blipFill>
          <a:blip r:embed="rId4"/>
          <a:stretch>
            <a:fillRect/>
          </a:stretch>
        </p:blipFill>
        <p:spPr>
          <a:xfrm>
            <a:off x="1654252" y="4556039"/>
            <a:ext cx="6576805" cy="909478"/>
          </a:xfrm>
          <a:prstGeom prst="rect">
            <a:avLst/>
          </a:prstGeom>
        </p:spPr>
      </p:pic>
      <p:pic>
        <p:nvPicPr>
          <p:cNvPr id="6" name="图片 5"/>
          <p:cNvPicPr>
            <a:picLocks noChangeAspect="1"/>
          </p:cNvPicPr>
          <p:nvPr/>
        </p:nvPicPr>
        <p:blipFill>
          <a:blip r:embed="rId5"/>
          <a:stretch>
            <a:fillRect/>
          </a:stretch>
        </p:blipFill>
        <p:spPr>
          <a:xfrm>
            <a:off x="3220172" y="5401361"/>
            <a:ext cx="4753601" cy="834932"/>
          </a:xfrm>
          <a:prstGeom prst="rect">
            <a:avLst/>
          </a:prstGeom>
        </p:spPr>
      </p:pic>
      <p:pic>
        <p:nvPicPr>
          <p:cNvPr id="8" name="内容占位符 7"/>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3220172" y="1686674"/>
            <a:ext cx="5593445" cy="2869365"/>
          </a:xfrm>
        </p:spPr>
      </p:pic>
      <p:sp>
        <p:nvSpPr>
          <p:cNvPr id="11" name="矩形 10"/>
          <p:cNvSpPr/>
          <p:nvPr/>
        </p:nvSpPr>
        <p:spPr>
          <a:xfrm>
            <a:off x="463868" y="1377527"/>
            <a:ext cx="5734262" cy="461665"/>
          </a:xfrm>
          <a:prstGeom prst="rect">
            <a:avLst/>
          </a:prstGeom>
        </p:spPr>
        <p:txBody>
          <a:bodyPr wrap="none">
            <a:spAutoFit/>
          </a:bodyPr>
          <a:lstStyle/>
          <a:p>
            <a:r>
              <a:rPr lang="en-US" altLang="zh-CN" dirty="0"/>
              <a:t>Cross-view consistent knowledge mining</a:t>
            </a:r>
            <a:endParaRPr lang="zh-CN" altLang="en-US" dirty="0"/>
          </a:p>
        </p:txBody>
      </p:sp>
    </p:spTree>
  </p:cSld>
  <p:clrMapOvr>
    <a:masterClrMapping/>
  </p:clrMapOvr>
</p:sld>
</file>

<file path=ppt/theme/theme1.xml><?xml version="1.0" encoding="utf-8"?>
<a:theme xmlns:a="http://schemas.openxmlformats.org/drawingml/2006/main" name="Folienmaster_Fächer">
  <a:themeElements>
    <a:clrScheme name="KIT FARBEN">
      <a:dk1>
        <a:sysClr val="windowText" lastClr="000000"/>
      </a:dk1>
      <a:lt1>
        <a:sysClr val="window" lastClr="FFFFFF"/>
      </a:lt1>
      <a:dk2>
        <a:srgbClr val="009682"/>
      </a:dk2>
      <a:lt2>
        <a:srgbClr val="D9D9D9"/>
      </a:lt2>
      <a:accent1>
        <a:srgbClr val="4664AA"/>
      </a:accent1>
      <a:accent2>
        <a:srgbClr val="23A1E0"/>
      </a:accent2>
      <a:accent3>
        <a:srgbClr val="8CB63C"/>
      </a:accent3>
      <a:accent4>
        <a:srgbClr val="A3107C"/>
      </a:accent4>
      <a:accent5>
        <a:srgbClr val="DF9B1B"/>
      </a:accent5>
      <a:accent6>
        <a:srgbClr val="FCE500"/>
      </a:accent6>
      <a:hlink>
        <a:srgbClr val="4664AA"/>
      </a:hlink>
      <a:folHlink>
        <a:srgbClr val="A22223"/>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lienmaster_Form">
  <a:themeElements>
    <a:clrScheme name="KIT FARBEN">
      <a:dk1>
        <a:sysClr val="windowText" lastClr="000000"/>
      </a:dk1>
      <a:lt1>
        <a:sysClr val="window" lastClr="FFFFFF"/>
      </a:lt1>
      <a:dk2>
        <a:srgbClr val="009682"/>
      </a:dk2>
      <a:lt2>
        <a:srgbClr val="D9D9D9"/>
      </a:lt2>
      <a:accent1>
        <a:srgbClr val="4664AA"/>
      </a:accent1>
      <a:accent2>
        <a:srgbClr val="23A1E0"/>
      </a:accent2>
      <a:accent3>
        <a:srgbClr val="8CB63C"/>
      </a:accent3>
      <a:accent4>
        <a:srgbClr val="A3107C"/>
      </a:accent4>
      <a:accent5>
        <a:srgbClr val="DF9B1B"/>
      </a:accent5>
      <a:accent6>
        <a:srgbClr val="FCE500"/>
      </a:accent6>
      <a:hlink>
        <a:srgbClr val="4664AA"/>
      </a:hlink>
      <a:folHlink>
        <a:srgbClr val="A22223"/>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lienmaster_Punkte">
  <a:themeElements>
    <a:clrScheme name="KIT FARBEN">
      <a:dk1>
        <a:sysClr val="windowText" lastClr="000000"/>
      </a:dk1>
      <a:lt1>
        <a:sysClr val="window" lastClr="FFFFFF"/>
      </a:lt1>
      <a:dk2>
        <a:srgbClr val="009682"/>
      </a:dk2>
      <a:lt2>
        <a:srgbClr val="D9D9D9"/>
      </a:lt2>
      <a:accent1>
        <a:srgbClr val="4664AA"/>
      </a:accent1>
      <a:accent2>
        <a:srgbClr val="23A1E0"/>
      </a:accent2>
      <a:accent3>
        <a:srgbClr val="8CB63C"/>
      </a:accent3>
      <a:accent4>
        <a:srgbClr val="A3107C"/>
      </a:accent4>
      <a:accent5>
        <a:srgbClr val="DF9B1B"/>
      </a:accent5>
      <a:accent6>
        <a:srgbClr val="FCE500"/>
      </a:accent6>
      <a:hlink>
        <a:srgbClr val="4664AA"/>
      </a:hlink>
      <a:folHlink>
        <a:srgbClr val="A22223"/>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Folienmaster_Fächer">
  <a:themeElements>
    <a:clrScheme name="KIT FARBEN">
      <a:dk1>
        <a:sysClr val="windowText" lastClr="000000"/>
      </a:dk1>
      <a:lt1>
        <a:sysClr val="window" lastClr="FFFFFF"/>
      </a:lt1>
      <a:dk2>
        <a:srgbClr val="009682"/>
      </a:dk2>
      <a:lt2>
        <a:srgbClr val="D9D9D9"/>
      </a:lt2>
      <a:accent1>
        <a:srgbClr val="4664AA"/>
      </a:accent1>
      <a:accent2>
        <a:srgbClr val="23A1E0"/>
      </a:accent2>
      <a:accent3>
        <a:srgbClr val="8CB63C"/>
      </a:accent3>
      <a:accent4>
        <a:srgbClr val="A3107C"/>
      </a:accent4>
      <a:accent5>
        <a:srgbClr val="DF9B1B"/>
      </a:accent5>
      <a:accent6>
        <a:srgbClr val="FCE500"/>
      </a:accent6>
      <a:hlink>
        <a:srgbClr val="4664AA"/>
      </a:hlink>
      <a:folHlink>
        <a:srgbClr val="A22223"/>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3782</Words>
  <Application>Microsoft Office PowerPoint</Application>
  <PresentationFormat>Widescreen</PresentationFormat>
  <Paragraphs>504</Paragraphs>
  <Slides>30</Slides>
  <Notes>30</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30</vt:i4>
      </vt:variant>
    </vt:vector>
  </HeadingPairs>
  <TitlesOfParts>
    <vt:vector size="39" baseType="lpstr">
      <vt:lpstr>Söhne</vt:lpstr>
      <vt:lpstr>Arial</vt:lpstr>
      <vt:lpstr>Calibri</vt:lpstr>
      <vt:lpstr>Cambria Math</vt:lpstr>
      <vt:lpstr>Folienmaster_Fächer</vt:lpstr>
      <vt:lpstr>Folienmaster_Form</vt:lpstr>
      <vt:lpstr>Folienmaster_Punkte</vt:lpstr>
      <vt:lpstr>1_Folienmaster_Fächer</vt:lpstr>
      <vt:lpstr>Equation</vt:lpstr>
      <vt:lpstr>PowerPoint Presentation</vt:lpstr>
      <vt:lpstr>Outline</vt:lpstr>
      <vt:lpstr>Introduction background</vt:lpstr>
      <vt:lpstr>Introduction background</vt:lpstr>
      <vt:lpstr>Introduction background</vt:lpstr>
      <vt:lpstr>Introduction background</vt:lpstr>
      <vt:lpstr>Introduction background</vt:lpstr>
      <vt:lpstr>Introduction background</vt:lpstr>
      <vt:lpstr>Introduction background</vt:lpstr>
      <vt:lpstr>Introduction background</vt:lpstr>
      <vt:lpstr>Methods Implicit knowledge exchange module</vt:lpstr>
      <vt:lpstr>Methods Implicit knowledge exchange module</vt:lpstr>
      <vt:lpstr>Methods Implicit knowledge exchange module</vt:lpstr>
      <vt:lpstr>Methods More modalities, better performance</vt:lpstr>
      <vt:lpstr>Methods More modalities, better performance</vt:lpstr>
      <vt:lpstr>Methods More modalities, better performance</vt:lpstr>
      <vt:lpstr>Methods Teacher-student model for better efficiency</vt:lpstr>
      <vt:lpstr>Methods Teacher-student model for better efficiency</vt:lpstr>
      <vt:lpstr>Methods Teacher-student model for better efficiency</vt:lpstr>
      <vt:lpstr>Methods Teacher-student model for better efficiency</vt:lpstr>
      <vt:lpstr>Results Dataset</vt:lpstr>
      <vt:lpstr>Results CrosSCLR with IKEM</vt:lpstr>
      <vt:lpstr>Results CrosSCLR with IKEM</vt:lpstr>
      <vt:lpstr>Results CrosSCLR with IKEM</vt:lpstr>
      <vt:lpstr>Results More modalities</vt:lpstr>
      <vt:lpstr>Results Teacher-student model for better efficiency</vt:lpstr>
      <vt:lpstr>Results Teacher-student model for better efficiency</vt:lpstr>
      <vt:lpstr>Conclusions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dc:creator>
  <cp:lastModifiedBy>Kunyu Peng</cp:lastModifiedBy>
  <cp:revision>896</cp:revision>
  <dcterms:created xsi:type="dcterms:W3CDTF">2017-12-07T14:50:00Z</dcterms:created>
  <dcterms:modified xsi:type="dcterms:W3CDTF">2024-03-18T10:41:13Z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DE57969CAD04451086F46FD4109DB903_13</vt:lpwstr>
  </property>
  <property fmtid="{D5CDD505-2E9C-101B-9397-08002B2CF9AE}" pid="3" name="KSOProductBuildVer">
    <vt:lpwstr>1033-12.2.0.13489</vt:lpwstr>
  </property>
</Properties>
</file>