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63" r:id="rId7"/>
    <p:sldId id="273" r:id="rId8"/>
    <p:sldId id="302" r:id="rId9"/>
    <p:sldId id="303" r:id="rId10"/>
    <p:sldId id="304" r:id="rId11"/>
    <p:sldId id="306" r:id="rId12"/>
    <p:sldId id="30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65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8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0B2F-AFD2-4D0F-9553-0DEA05B2BBE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F7112B-EAC1-418D-9502-CE7D9836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0F31-1404-42A2-A7E4-3F4DFB66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92914"/>
            <a:ext cx="7766936" cy="1646302"/>
          </a:xfrm>
        </p:spPr>
        <p:txBody>
          <a:bodyPr/>
          <a:lstStyle/>
          <a:p>
            <a:r>
              <a:rPr lang="en-US" sz="3600" dirty="0"/>
              <a:t>Multiplication-Avoiding Variant of </a:t>
            </a:r>
            <a:br>
              <a:rPr lang="en-US" sz="3600" dirty="0"/>
            </a:br>
            <a:r>
              <a:rPr lang="en-US" sz="3600" dirty="0"/>
              <a:t>Power Iteration with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64F79-6246-4686-B063-94C79D9C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2884507"/>
            <a:ext cx="8648852" cy="1646302"/>
          </a:xfrm>
        </p:spPr>
        <p:txBody>
          <a:bodyPr>
            <a:normAutofit/>
          </a:bodyPr>
          <a:lstStyle/>
          <a:p>
            <a:r>
              <a:rPr lang="en-US" altLang="zh-CN" dirty="0"/>
              <a:t>Hongyi Pan*, </a:t>
            </a:r>
            <a:r>
              <a:rPr lang="en-US" altLang="zh-CN" dirty="0" err="1"/>
              <a:t>Diaa</a:t>
            </a:r>
            <a:r>
              <a:rPr lang="en-US" altLang="zh-CN" dirty="0"/>
              <a:t> Badawi, </a:t>
            </a:r>
            <a:r>
              <a:rPr lang="en-US" altLang="zh-CN" dirty="0" err="1"/>
              <a:t>Runxuan</a:t>
            </a:r>
            <a:r>
              <a:rPr lang="en-US" altLang="zh-CN" dirty="0"/>
              <a:t> Miao, </a:t>
            </a:r>
            <a:r>
              <a:rPr lang="en-US" altLang="zh-CN" dirty="0" err="1"/>
              <a:t>Erdem</a:t>
            </a:r>
            <a:r>
              <a:rPr lang="en-US" altLang="zh-CN" dirty="0"/>
              <a:t> </a:t>
            </a:r>
            <a:r>
              <a:rPr lang="en-US" altLang="zh-CN" dirty="0" err="1"/>
              <a:t>Koyuncu</a:t>
            </a:r>
            <a:r>
              <a:rPr lang="en-US" altLang="zh-CN" dirty="0"/>
              <a:t>, Ahmet </a:t>
            </a:r>
            <a:r>
              <a:rPr lang="en-US" altLang="zh-CN" dirty="0" err="1"/>
              <a:t>Enis</a:t>
            </a:r>
            <a:r>
              <a:rPr lang="en-US" altLang="zh-CN" dirty="0"/>
              <a:t> Cetin</a:t>
            </a:r>
          </a:p>
          <a:p>
            <a:r>
              <a:rPr lang="en-US" dirty="0"/>
              <a:t>University of Illinois </a:t>
            </a:r>
            <a:r>
              <a:rPr lang="en-US" altLang="zh-CN" dirty="0"/>
              <a:t>at </a:t>
            </a:r>
            <a:r>
              <a:rPr lang="en-US" dirty="0"/>
              <a:t>Chicago</a:t>
            </a:r>
          </a:p>
          <a:p>
            <a:r>
              <a:rPr lang="en-US" dirty="0"/>
              <a:t>*hpan21@uic.edu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30455-D3FB-49F2-88CE-68225B0E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30997"/>
            <a:ext cx="2810267" cy="221963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B9305A-6807-44E5-AD94-AA7AF7F2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31271" r="1672" b="31599"/>
          <a:stretch/>
        </p:blipFill>
        <p:spPr bwMode="auto">
          <a:xfrm>
            <a:off x="760132" y="5347508"/>
            <a:ext cx="4189445" cy="8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3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07CE-1869-4BB4-8912-E8C1F5E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3: PageRank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8B181-2C82-45D1-A519-56242F459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apply one L2-normalization after the final iteration for easier comparison. After 20 iterations,  from the regular power iteration (RPI),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=[0.6335, 0.3452, 0.4399, 0.5348]</m:t>
                    </m:r>
                  </m:oMath>
                </a14:m>
                <a:r>
                  <a:rPr lang="en-US" dirty="0"/>
                  <a:t>, and from the multiplication-avoiding power iteration (MAPI),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=[0.5675, 0.3486, 0.5201, 0.5347]</m:t>
                    </m:r>
                  </m:oMath>
                </a14:m>
                <a:r>
                  <a:rPr lang="en-US" dirty="0"/>
                  <a:t>. Consequently, though the weights are different, both index ranks are {1, 4, 3, 2}.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8B181-2C82-45D1-A519-56242F459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 r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5E0740-7540-4F4A-933E-E1FDC6F2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33" y="3666185"/>
            <a:ext cx="6921419" cy="31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08C4-A859-4278-BBBE-CACACEE1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3: PageRank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4745-04E9-42F2-8B73-C338469D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C1457-3A19-41FA-997E-FCE390DE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90" y="2160589"/>
            <a:ext cx="8009107" cy="36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283B-BCA5-4360-A941-9B946428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3:PageRank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F79D-3EF2-43F5-B0F6-2D9AB452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10 iterations, from Gnutella08, the top-10 ranks of the indices from the RPI are {367, 249, 145, 264, 266, 123, 127, 122, 1317, 5}, while the MAPI {266, 123, 367, 127, 424, 249, 145, 264, 427, 251}. </a:t>
            </a:r>
          </a:p>
          <a:p>
            <a:r>
              <a:rPr lang="en-US" dirty="0"/>
              <a:t>On the other hand, from Gnutella09, the top-10 ranks of the indices from the RPI are {351, 563, 822, 534, 565, 825, 1389, 1126, 356, 530}, while the MAPI returns {351, 822, 51, 1389, 563, 565, 530, 825, 356, 1074}. </a:t>
            </a:r>
          </a:p>
          <a:p>
            <a:r>
              <a:rPr lang="en-US" dirty="0"/>
              <a:t>7 common top-10 ranks of indices {367, 249, 145, 265, 226, 123, 127} from the 6,301-node dataset Gnutella08 </a:t>
            </a:r>
          </a:p>
          <a:p>
            <a:r>
              <a:rPr lang="en-US" dirty="0"/>
              <a:t>8 common top-10 ranks of indices {351, 563, 822, 565, 825, 1389, 356, 530} from the 8,114-node dataset Gnutella09.</a:t>
            </a:r>
          </a:p>
        </p:txBody>
      </p:sp>
    </p:spTree>
    <p:extLst>
      <p:ext uri="{BB962C8B-B14F-4D97-AF65-F5344CB8AC3E}">
        <p14:creationId xmlns:p14="http://schemas.microsoft.com/office/powerpoint/2010/main" val="357579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7BAA-C05B-49A5-A0D7-A04B461D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9D31-5C51-4466-BE54-009128A8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/>
              <a:t>We introduced two </a:t>
            </a:r>
            <a:r>
              <a:rPr lang="en-US" sz="2000" dirty="0"/>
              <a:t>Mercer-type kernels: Min-1 and Min-2.</a:t>
            </a:r>
          </a:p>
          <a:p>
            <a:pPr algn="just"/>
            <a:r>
              <a:rPr lang="en-US" sz="2000" dirty="0"/>
              <a:t>We proposed two multiplication-avoiding power iterations (MAPIs) based on Min-1 and Min-2 operations: Min1-PI and Min2-PI</a:t>
            </a:r>
          </a:p>
          <a:p>
            <a:pPr algn="just"/>
            <a:r>
              <a:rPr lang="en-US" sz="2000" dirty="0"/>
              <a:t>In our image reconstruction experiment, our Min2-PI returns the highest average PSNR. It overbeats the recursive L1-PCA and the regular power iteration.</a:t>
            </a:r>
          </a:p>
          <a:p>
            <a:pPr algn="just"/>
            <a:r>
              <a:rPr lang="en-US" sz="2000" dirty="0"/>
              <a:t>Our MAPI converges faster than the regular power iteration in the  synthetic dataset experiment and the PageRank experiment.</a:t>
            </a:r>
          </a:p>
          <a:p>
            <a:pPr algn="just"/>
            <a:r>
              <a:rPr lang="en-US" sz="2000" dirty="0"/>
              <a:t>Thank you for your listening!</a:t>
            </a:r>
          </a:p>
          <a:p>
            <a:pPr algn="just"/>
            <a:r>
              <a:rPr lang="en-US" sz="2000" dirty="0"/>
              <a:t>Email: hpan21@uic.edu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8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7086-D458-4E9D-9DF2-EDEFC913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F4EC0-C588-47F0-AE36-2AC5D062D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Introduction: What is power iteration?</a:t>
            </a:r>
          </a:p>
          <a:p>
            <a:r>
              <a:rPr lang="en-US" sz="2000" dirty="0"/>
              <a:t>Multiplication-avoiding vector product (MAVP)</a:t>
            </a:r>
          </a:p>
          <a:p>
            <a:r>
              <a:rPr lang="en-US" sz="2000" dirty="0"/>
              <a:t>Multiplication-avoiding power iteration (MAPI)</a:t>
            </a:r>
          </a:p>
          <a:p>
            <a:r>
              <a:rPr lang="en-US" sz="2000" dirty="0"/>
              <a:t>Experimental results</a:t>
            </a:r>
          </a:p>
          <a:p>
            <a:r>
              <a:rPr lang="en-US" sz="2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521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06-63E0-4CF6-B04F-82E0123E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What is power iteration?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BEBE4-3999-48DF-98DB-DA31500B2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Regular Power Iteration: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𝐀𝐛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𝐀𝐛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: a diagonalizable matrix, for example, covariance matrix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: a vector, converges to the dominant eigenvector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BEBE4-3999-48DF-98DB-DA31500B2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2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9C37-0B19-4BE2-A498-3F069E45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L1-Kernel Operator based on Sign and  Minimum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DA375-DA40-4F15-83C3-B788B6877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are two real numbers, the min-1 operation is defined as</a:t>
                </a:r>
              </a:p>
              <a:p>
                <a:pPr marL="0" indent="0" algn="ctr">
                  <a:buNone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r>
                  <a:rPr lang="en-US" sz="1800" dirty="0"/>
                  <a:t>Multiplication-free  (3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1800" dirty="0"/>
                  <a:t> -1 = -1,    2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/>
                  <a:t>=2)</a:t>
                </a:r>
              </a:p>
              <a:p>
                <a:r>
                  <a:rPr lang="en-US" sz="1800" dirty="0"/>
                  <a:t>Vector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⊙</m:t>
                      </m:r>
                      <m:r>
                        <a:rPr lang="en-US" sz="18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r>
                  <a:rPr lang="en-US" sz="1800" b="0" dirty="0"/>
                  <a:t>Kernel: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Reproducing Kernel Hilbert Space (RKHS)</a:t>
                </a:r>
              </a:p>
              <a:p>
                <a:r>
                  <a:rPr lang="en-US" sz="1800" dirty="0"/>
                  <a:t>Theorem: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𝑰𝒕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𝒊𝒔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i="1" dirty="0"/>
                  <a:t>a Mercer-type kernel</a:t>
                </a:r>
                <a:r>
                  <a:rPr lang="en-US" sz="1800" i="1" dirty="0"/>
                  <a:t> (positive semi-definite Gram matrix)</a:t>
                </a:r>
                <a:endParaRPr lang="en-US" sz="1800" b="0" dirty="0"/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L1</a:t>
                </a:r>
                <a:r>
                  <a:rPr lang="en-US" sz="1800" dirty="0"/>
                  <a:t>-norm Property: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DA375-DA40-4F15-83C3-B788B6877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570" b="-1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18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0FBB-C8BD-428E-B6CF-4EE72025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Mercer-type Kernel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645C0-6CD5-4F5E-A2EE-D4B46267C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two real numbers, the min-2 operation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sign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Vector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ign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sign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K(</a:t>
                </a:r>
                <a:r>
                  <a:rPr lang="en-US" b="1" dirty="0" err="1"/>
                  <a:t>x,y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/>
                      <m:t>-</m:t>
                    </m:r>
                    <m:r>
                      <m:rPr>
                        <m:nor/>
                      </m:rPr>
                      <a:rPr lang="en-US" dirty="0"/>
                      <m:t>norm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Property</m:t>
                    </m:r>
                    <m:r>
                      <m:rPr>
                        <m:nor/>
                      </m:rPr>
                      <a:rPr lang="en-US" dirty="0"/>
                      <m:t>: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645C0-6CD5-4F5E-A2EE-D4B46267C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6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0366-31BC-4AC3-98EE-93BD3D3E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Matrix Form</a:t>
            </a:r>
            <a:br>
              <a:rPr lang="en-US" sz="3600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9F5B4-4556-4803-935C-C1D11BF65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∈{⊙,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Similar to the regular matrix product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Covariance matrix: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Our “covariance” matrices: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⊕∈{⊙,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9F5B4-4556-4803-935C-C1D11BF65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24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B2D7-2F04-4AB2-897C-53086644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Multiplication-Avoiding Power Iteration (MAPI) in the Reproducing Kernel Hilbert Space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19FF6-75B1-4B49-AECA-E9809A54D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5418666" cy="3880773"/>
              </a:xfrm>
            </p:spPr>
            <p:txBody>
              <a:bodyPr/>
              <a:lstStyle/>
              <a:p>
                <a:r>
                  <a:rPr lang="en-US" dirty="0"/>
                  <a:t>Regular Power Iteration: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Multiplication-Avoiding Power Iteration</a:t>
                </a:r>
                <a:r>
                  <a:rPr lang="en-US" b="0" i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∈{⊙,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converges to a “pseudo-eigenvector” in our simulation studies.</a:t>
                </a:r>
              </a:p>
              <a:p>
                <a:r>
                  <a:rPr lang="en-US" dirty="0"/>
                  <a:t>Energy efficient “power iteration” because we perform one division in each iteration. We have only sign and minimum calculations.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19FF6-75B1-4B49-AECA-E9809A54D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5418666" cy="3880773"/>
              </a:xfrm>
              <a:blipFill>
                <a:blip r:embed="rId2"/>
                <a:stretch>
                  <a:fillRect l="-225" t="-942" r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1F6B1-6846-4918-967B-662E5D7E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57" y="2514699"/>
            <a:ext cx="4829849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E0CF-334D-4200-8C50-3074235D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1: Image Reconstruction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9AD97-E355-4552-AC56-FA3F6E1B2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Min1: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Min2: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sign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9AD97-E355-4552-AC56-FA3F6E1B2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96B8956-4094-44C6-B301-4A22F764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3" y="3292969"/>
            <a:ext cx="7506350" cy="3269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0B3C5-8B2B-49A0-AFA5-2A5CF8FB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23" y="1542317"/>
            <a:ext cx="4429077" cy="40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7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E0CF-334D-4200-8C50-3074235D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2: Synthetic Dataset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9AD97-E355-4552-AC56-FA3F6E1B2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10153424" cy="388077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perform eigen-decomposition and Min1-PI</a:t>
                </a:r>
              </a:p>
              <a:p>
                <a:pPr marL="0" indent="0">
                  <a:buNone/>
                </a:pPr>
                <a:r>
                  <a:rPr lang="en-US" dirty="0"/>
                  <a:t>on a synthetic dataset.</a:t>
                </a:r>
              </a:p>
              <a:p>
                <a:pPr marL="0" indent="0">
                  <a:buNone/>
                </a:pPr>
                <a:r>
                  <a:rPr lang="en-US" dirty="0"/>
                  <a:t>Plot iteration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from PI,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eig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After 100 iterations,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0.1433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0.4171, −0.1166, 0.3863, 0.1285, −0.1315, −0.4330, −0.2097, −0.5770, −0.2106]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from the regular power iteration (RPI) 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0.1649, 0.4166, −0.1371, 0.3887, 0.1480, −0.1508, −0.4306, −0.2359, −0.5362, −0.2370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from the multiplication-avoiding power iteration (MAPI). </a:t>
                </a:r>
              </a:p>
              <a:p>
                <a:pPr marL="0" indent="0">
                  <a:buNone/>
                </a:pPr>
                <a:r>
                  <a:rPr lang="en-US" dirty="0"/>
                  <a:t>When we sort them from the largest to the smallest, both vectors produce the same ranks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2, 4, 5, 3, 6, 1, 8, 10, 7, 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9}.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9AD97-E355-4552-AC56-FA3F6E1B2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10153424" cy="3880773"/>
              </a:xfrm>
              <a:blipFill>
                <a:blip r:embed="rId2"/>
                <a:stretch>
                  <a:fillRect l="-480" t="-1570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C215333-8A08-4792-8B1C-23D5B3A4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51" y="1324947"/>
            <a:ext cx="5208080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2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1117</TotalTime>
  <Words>891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Times New Roman</vt:lpstr>
      <vt:lpstr>Trebuchet MS</vt:lpstr>
      <vt:lpstr>Wingdings 3</vt:lpstr>
      <vt:lpstr>Facet</vt:lpstr>
      <vt:lpstr>Multiplication-Avoiding Variant of  Power Iteration with Applications</vt:lpstr>
      <vt:lpstr>Outline</vt:lpstr>
      <vt:lpstr>Introduction: What is power iteration?</vt:lpstr>
      <vt:lpstr>L1-Kernel Operator based on Sign and  Minimum</vt:lpstr>
      <vt:lpstr>Another Mercer-type Kernel</vt:lpstr>
      <vt:lpstr>Matrix Form </vt:lpstr>
      <vt:lpstr>Multiplication-Avoiding Power Iteration (MAPI) in the Reproducing Kernel Hilbert Space  </vt:lpstr>
      <vt:lpstr>Experiment 1: Image Reconstruction </vt:lpstr>
      <vt:lpstr>Experiment 2: Synthetic Dataset </vt:lpstr>
      <vt:lpstr>Experiment 3: PageRank Algorithm</vt:lpstr>
      <vt:lpstr>Experiment 3: PageRank Algorithm</vt:lpstr>
      <vt:lpstr>Experiment 3:PageRank Algorithm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Principal Component Analysis Using a Novel Kernel Related with the L1-Norm</dc:title>
  <dc:creator>弘毅</dc:creator>
  <cp:lastModifiedBy>弘毅</cp:lastModifiedBy>
  <cp:revision>44</cp:revision>
  <dcterms:created xsi:type="dcterms:W3CDTF">2021-06-25T06:32:01Z</dcterms:created>
  <dcterms:modified xsi:type="dcterms:W3CDTF">2022-04-10T19:39:13Z</dcterms:modified>
</cp:coreProperties>
</file>