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90" r:id="rId2"/>
    <p:sldId id="294" r:id="rId3"/>
    <p:sldId id="260" r:id="rId4"/>
    <p:sldId id="262" r:id="rId5"/>
    <p:sldId id="305" r:id="rId6"/>
    <p:sldId id="303" r:id="rId7"/>
    <p:sldId id="264" r:id="rId8"/>
    <p:sldId id="304" r:id="rId9"/>
    <p:sldId id="306" r:id="rId10"/>
    <p:sldId id="300" r:id="rId11"/>
    <p:sldId id="286" r:id="rId12"/>
    <p:sldId id="267" r:id="rId13"/>
    <p:sldId id="307" r:id="rId14"/>
    <p:sldId id="283" r:id="rId15"/>
    <p:sldId id="271" r:id="rId16"/>
    <p:sldId id="308" r:id="rId17"/>
    <p:sldId id="276" r:id="rId18"/>
    <p:sldId id="2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shu" initial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B64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59" autoAdjust="0"/>
    <p:restoredTop sz="94140" autoAdjust="0"/>
  </p:normalViewPr>
  <p:slideViewPr>
    <p:cSldViewPr snapToGrid="0">
      <p:cViewPr varScale="1">
        <p:scale>
          <a:sx n="66" d="100"/>
          <a:sy n="66" d="100"/>
        </p:scale>
        <p:origin x="654" y="78"/>
      </p:cViewPr>
      <p:guideLst/>
    </p:cSldViewPr>
  </p:slideViewPr>
  <p:outlineViewPr>
    <p:cViewPr>
      <p:scale>
        <a:sx n="33" d="100"/>
        <a:sy n="33" d="100"/>
      </p:scale>
      <p:origin x="0" y="-264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5" Type="http://schemas.openxmlformats.org/officeDocument/2006/relationships/image" Target="../media/image24.wmf"/><Relationship Id="rId4" Type="http://schemas.openxmlformats.org/officeDocument/2006/relationships/image" Target="../media/image2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D7B9CC-4DAE-42CB-B0E8-0173A6C8EB09}" type="datetimeFigureOut">
              <a:rPr lang="zh-CN" altLang="en-US" smtClean="0"/>
              <a:t>2019/11/8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631C8E-B79D-45B9-8626-33C4D115E159}" type="slidenum">
              <a:rPr lang="zh-CN" altLang="en-US" smtClean="0"/>
              <a:t>‹#›</a:t>
            </a:fld>
            <a:endParaRPr lang="zh-CN" altLang="en-US"/>
          </a:p>
        </p:txBody>
      </p:sp>
    </p:spTree>
    <p:extLst>
      <p:ext uri="{BB962C8B-B14F-4D97-AF65-F5344CB8AC3E}">
        <p14:creationId xmlns:p14="http://schemas.microsoft.com/office/powerpoint/2010/main" val="521314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a:t>
            </a:fld>
            <a:endParaRPr lang="zh-CN" altLang="en-US"/>
          </a:p>
        </p:txBody>
      </p:sp>
    </p:spTree>
    <p:extLst>
      <p:ext uri="{BB962C8B-B14F-4D97-AF65-F5344CB8AC3E}">
        <p14:creationId xmlns:p14="http://schemas.microsoft.com/office/powerpoint/2010/main" val="3283367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Then I will describe</a:t>
            </a:r>
            <a:r>
              <a:rPr lang="en-US" altLang="zh-CN" baseline="0" dirty="0" smtClean="0"/>
              <a:t> the algorithm. </a:t>
            </a:r>
            <a:r>
              <a:rPr lang="en-US" altLang="zh-CN" sz="1200" b="0" i="0" kern="1200" dirty="0" smtClean="0">
                <a:solidFill>
                  <a:schemeClr val="tx1"/>
                </a:solidFill>
                <a:effectLst/>
                <a:latin typeface="+mn-lt"/>
                <a:ea typeface="+mn-ea"/>
                <a:cs typeface="+mn-cs"/>
              </a:rPr>
              <a:t>First, we reconstruct the measurement to adapt to the vehicular network. Then we derive the new test statistics. </a:t>
            </a:r>
            <a:r>
              <a:rPr lang="en-US" altLang="zh-CN" dirty="0" smtClean="0"/>
              <a:t/>
            </a:r>
            <a:br>
              <a:rPr lang="en-US" altLang="zh-CN" dirty="0" smtClean="0"/>
            </a:br>
            <a:r>
              <a:rPr lang="en-US" altLang="zh-CN" sz="1200" b="0" i="0" kern="1200" dirty="0" smtClean="0">
                <a:solidFill>
                  <a:schemeClr val="tx1"/>
                </a:solidFill>
                <a:effectLst/>
                <a:latin typeface="+mn-lt"/>
                <a:ea typeface="+mn-ea"/>
                <a:cs typeface="+mn-cs"/>
              </a:rPr>
              <a:t>In vehicular networks, due to vehicular mobility, sensing results in different sensing periods are affected by different environment conditions, which results in less temporal correlation and enables vehicles to obtain diversity gain. Thus the performance of spectrum sensing will be improved. </a:t>
            </a:r>
          </a:p>
          <a:p>
            <a:endParaRPr lang="en-US" altLang="zh-CN" sz="1200" b="0" i="0" kern="1200" dirty="0" smtClean="0">
              <a:solidFill>
                <a:schemeClr val="tx1"/>
              </a:solidFill>
              <a:effectLst/>
              <a:latin typeface="+mn-lt"/>
              <a:ea typeface="+mn-ea"/>
              <a:cs typeface="+mn-cs"/>
            </a:endParaRPr>
          </a:p>
          <a:p>
            <a:r>
              <a:rPr lang="en-US" altLang="zh-CN" sz="1200" b="0" i="0" kern="1200" dirty="0" smtClean="0">
                <a:solidFill>
                  <a:schemeClr val="tx1"/>
                </a:solidFill>
                <a:effectLst/>
                <a:latin typeface="+mn-lt"/>
                <a:ea typeface="+mn-ea"/>
                <a:cs typeface="+mn-cs"/>
              </a:rPr>
              <a:t>So we use multiple test statistics in consecutive sensing periods to do the current test, which means every </a:t>
            </a:r>
            <a:r>
              <a:rPr lang="en-US" altLang="zh-CN" sz="1200" b="0" i="0" kern="1200" dirty="0" err="1" smtClean="0">
                <a:solidFill>
                  <a:schemeClr val="tx1"/>
                </a:solidFill>
                <a:effectLst/>
                <a:latin typeface="+mn-lt"/>
                <a:ea typeface="+mn-ea"/>
                <a:cs typeface="+mn-cs"/>
              </a:rPr>
              <a:t>descision</a:t>
            </a:r>
            <a:r>
              <a:rPr lang="en-US" altLang="zh-CN" sz="1200" b="0" i="0" kern="1200" dirty="0" smtClean="0">
                <a:solidFill>
                  <a:schemeClr val="tx1"/>
                </a:solidFill>
                <a:effectLst/>
                <a:latin typeface="+mn-lt"/>
                <a:ea typeface="+mn-ea"/>
                <a:cs typeface="+mn-cs"/>
              </a:rPr>
              <a:t> is made using historical test statistics and current test statistics. The detecting measurement of the proposed algorithm at instant </a:t>
            </a:r>
            <a:r>
              <a:rPr lang="en-US" altLang="zh-CN" sz="1200" b="0" i="1" kern="1200" dirty="0" smtClean="0">
                <a:solidFill>
                  <a:schemeClr val="tx1"/>
                </a:solidFill>
                <a:effectLst/>
                <a:latin typeface="+mn-lt"/>
                <a:ea typeface="+mn-ea"/>
                <a:cs typeface="+mn-cs"/>
              </a:rPr>
              <a:t>n </a:t>
            </a:r>
            <a:r>
              <a:rPr lang="en-US" altLang="zh-CN" sz="1200" b="0" i="0" kern="1200" dirty="0" smtClean="0">
                <a:solidFill>
                  <a:schemeClr val="tx1"/>
                </a:solidFill>
                <a:effectLst/>
                <a:latin typeface="+mn-lt"/>
                <a:ea typeface="+mn-ea"/>
                <a:cs typeface="+mn-cs"/>
              </a:rPr>
              <a:t>is constructed as</a:t>
            </a:r>
            <a:r>
              <a:rPr lang="en-US" altLang="zh-CN" sz="1200" b="0" i="0" kern="1200" baseline="0" dirty="0" smtClean="0">
                <a:solidFill>
                  <a:schemeClr val="tx1"/>
                </a:solidFill>
                <a:effectLst/>
                <a:latin typeface="+mn-lt"/>
                <a:ea typeface="+mn-ea"/>
                <a:cs typeface="+mn-cs"/>
              </a:rPr>
              <a:t> </a:t>
            </a:r>
            <a:r>
              <a:rPr lang="en-US" altLang="zh-CN" sz="1200" b="0" i="0" kern="1200" baseline="0" dirty="0" err="1" smtClean="0">
                <a:solidFill>
                  <a:schemeClr val="tx1"/>
                </a:solidFill>
                <a:effectLst/>
                <a:latin typeface="+mn-lt"/>
                <a:ea typeface="+mn-ea"/>
                <a:cs typeface="+mn-cs"/>
              </a:rPr>
              <a:t>yn</a:t>
            </a:r>
            <a:r>
              <a:rPr lang="en-US" altLang="zh-CN" sz="1200" b="0" i="0" kern="1200" baseline="0" dirty="0" smtClean="0">
                <a:solidFill>
                  <a:schemeClr val="tx1"/>
                </a:solidFill>
                <a:effectLst/>
                <a:latin typeface="+mn-lt"/>
                <a:ea typeface="+mn-ea"/>
                <a:cs typeface="+mn-cs"/>
              </a:rPr>
              <a:t>.</a:t>
            </a:r>
            <a:r>
              <a:rPr lang="en-US" altLang="zh-CN" sz="1200" b="0" i="0" kern="1200" dirty="0" smtClean="0">
                <a:solidFill>
                  <a:schemeClr val="tx1"/>
                </a:solidFill>
                <a:effectLst/>
                <a:latin typeface="+mn-lt"/>
                <a:ea typeface="+mn-ea"/>
                <a:cs typeface="+mn-cs"/>
              </a:rPr>
              <a:t> where </a:t>
            </a:r>
            <a:r>
              <a:rPr lang="en-US" altLang="zh-CN" sz="1200" b="0" i="1" kern="1200" dirty="0" smtClean="0">
                <a:solidFill>
                  <a:schemeClr val="tx1"/>
                </a:solidFill>
                <a:effectLst/>
                <a:latin typeface="+mn-lt"/>
                <a:ea typeface="+mn-ea"/>
                <a:cs typeface="+mn-cs"/>
              </a:rPr>
              <a:t>Tn</a:t>
            </a:r>
            <a:r>
              <a:rPr lang="en-US" altLang="zh-CN" sz="1200" b="0" i="0" kern="1200" dirty="0" smtClean="0">
                <a:solidFill>
                  <a:schemeClr val="tx1"/>
                </a:solidFill>
                <a:effectLst/>
                <a:latin typeface="+mn-lt"/>
                <a:ea typeface="+mn-ea"/>
                <a:cs typeface="+mn-cs"/>
              </a:rPr>
              <a:t>0 is the current test statistics, </a:t>
            </a:r>
            <a:r>
              <a:rPr lang="en-US" altLang="zh-CN" sz="1200" b="0" i="1" kern="1200" dirty="0" err="1" smtClean="0">
                <a:solidFill>
                  <a:schemeClr val="tx1"/>
                </a:solidFill>
                <a:effectLst/>
                <a:latin typeface="+mn-lt"/>
                <a:ea typeface="+mn-ea"/>
                <a:cs typeface="+mn-cs"/>
              </a:rPr>
              <a:t>TnM</a:t>
            </a:r>
            <a:r>
              <a:rPr lang="en-US" altLang="zh-CN" sz="1200" b="0" i="1" kern="1200" dirty="0" smtClean="0">
                <a:solidFill>
                  <a:schemeClr val="tx1"/>
                </a:solidFill>
                <a:effectLst/>
                <a:latin typeface="+mn-lt"/>
                <a:ea typeface="+mn-ea"/>
                <a:cs typeface="+mn-cs"/>
              </a:rPr>
              <a:t>-k </a:t>
            </a:r>
            <a:r>
              <a:rPr lang="en-US" altLang="zh-CN" sz="1200" b="0" i="0" kern="1200" dirty="0" smtClean="0">
                <a:solidFill>
                  <a:schemeClr val="tx1"/>
                </a:solidFill>
                <a:effectLst/>
                <a:latin typeface="+mn-lt"/>
                <a:ea typeface="+mn-ea"/>
                <a:cs typeface="+mn-cs"/>
              </a:rPr>
              <a:t>is the test statistics in the </a:t>
            </a:r>
            <a:r>
              <a:rPr lang="en-US" altLang="zh-CN" sz="1200" b="0" i="1" kern="1200" dirty="0" smtClean="0">
                <a:solidFill>
                  <a:schemeClr val="tx1"/>
                </a:solidFill>
                <a:effectLst/>
                <a:latin typeface="+mn-lt"/>
                <a:ea typeface="+mn-ea"/>
                <a:cs typeface="+mn-cs"/>
              </a:rPr>
              <a:t>M -k </a:t>
            </a:r>
            <a:r>
              <a:rPr lang="en-US" altLang="zh-CN" sz="1200" b="0" i="0" kern="1200" dirty="0" smtClean="0">
                <a:solidFill>
                  <a:schemeClr val="tx1"/>
                </a:solidFill>
                <a:effectLst/>
                <a:latin typeface="+mn-lt"/>
                <a:ea typeface="+mn-ea"/>
                <a:cs typeface="+mn-cs"/>
              </a:rPr>
              <a:t>sensing period before current period.</a:t>
            </a:r>
            <a:r>
              <a:rPr lang="en-US" altLang="zh-CN" dirty="0" smtClean="0"/>
              <a:t> </a:t>
            </a:r>
            <a:br>
              <a:rPr lang="en-US" altLang="zh-CN" dirty="0" smtClean="0"/>
            </a:b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10</a:t>
            </a:fld>
            <a:endParaRPr lang="zh-CN" altLang="en-US"/>
          </a:p>
        </p:txBody>
      </p:sp>
    </p:spTree>
    <p:extLst>
      <p:ext uri="{BB962C8B-B14F-4D97-AF65-F5344CB8AC3E}">
        <p14:creationId xmlns:p14="http://schemas.microsoft.com/office/powerpoint/2010/main" val="15500874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b="0" i="0" kern="1200" dirty="0" smtClean="0">
                <a:solidFill>
                  <a:schemeClr val="tx1"/>
                </a:solidFill>
                <a:effectLst/>
                <a:latin typeface="+mn-lt"/>
                <a:ea typeface="+mn-ea"/>
                <a:cs typeface="+mn-cs"/>
              </a:rPr>
              <a:t>Since the test statistics </a:t>
            </a:r>
            <a:r>
              <a:rPr lang="en-US" altLang="zh-CN" sz="1200" b="0" i="1" kern="1200" dirty="0" smtClean="0">
                <a:solidFill>
                  <a:schemeClr val="tx1"/>
                </a:solidFill>
                <a:effectLst/>
                <a:latin typeface="+mn-lt"/>
                <a:ea typeface="+mn-ea"/>
                <a:cs typeface="+mn-cs"/>
              </a:rPr>
              <a:t>Tn</a:t>
            </a:r>
            <a:r>
              <a:rPr lang="en-US" altLang="zh-CN" sz="1200" b="0" i="0" kern="1200" dirty="0" smtClean="0">
                <a:solidFill>
                  <a:schemeClr val="tx1"/>
                </a:solidFill>
                <a:effectLst/>
                <a:latin typeface="+mn-lt"/>
                <a:ea typeface="+mn-ea"/>
                <a:cs typeface="+mn-cs"/>
              </a:rPr>
              <a:t>0 and </a:t>
            </a:r>
            <a:r>
              <a:rPr lang="en-US" altLang="zh-CN" sz="1200" b="0" i="1" kern="1200" dirty="0" err="1" smtClean="0">
                <a:solidFill>
                  <a:schemeClr val="tx1"/>
                </a:solidFill>
                <a:effectLst/>
                <a:latin typeface="+mn-lt"/>
                <a:ea typeface="+mn-ea"/>
                <a:cs typeface="+mn-cs"/>
              </a:rPr>
              <a:t>TnM</a:t>
            </a:r>
            <a:r>
              <a:rPr lang="en-US" altLang="zh-CN" sz="1200" b="0" i="1" kern="1200" dirty="0" smtClean="0">
                <a:solidFill>
                  <a:schemeClr val="tx1"/>
                </a:solidFill>
                <a:effectLst/>
                <a:latin typeface="+mn-lt"/>
                <a:ea typeface="+mn-ea"/>
                <a:cs typeface="+mn-cs"/>
              </a:rPr>
              <a:t>-k </a:t>
            </a:r>
            <a:r>
              <a:rPr lang="en-US" altLang="zh-CN" sz="1200" b="0" i="0" kern="1200" dirty="0" smtClean="0">
                <a:solidFill>
                  <a:schemeClr val="tx1"/>
                </a:solidFill>
                <a:effectLst/>
                <a:latin typeface="+mn-lt"/>
                <a:ea typeface="+mn-ea"/>
                <a:cs typeface="+mn-cs"/>
              </a:rPr>
              <a:t>follow the same Gaussian distribution as in (12), </a:t>
            </a:r>
            <a:r>
              <a:rPr lang="en-US" altLang="zh-CN" sz="1200" b="0" i="0" kern="1200" dirty="0" err="1" smtClean="0">
                <a:solidFill>
                  <a:schemeClr val="tx1"/>
                </a:solidFill>
                <a:effectLst/>
                <a:latin typeface="+mn-lt"/>
                <a:ea typeface="+mn-ea"/>
                <a:cs typeface="+mn-cs"/>
              </a:rPr>
              <a:t>yn</a:t>
            </a:r>
            <a:r>
              <a:rPr lang="en-US" altLang="zh-CN" sz="1200" b="0" i="0" kern="1200" dirty="0" smtClean="0">
                <a:solidFill>
                  <a:schemeClr val="tx1"/>
                </a:solidFill>
                <a:effectLst/>
                <a:latin typeface="+mn-lt"/>
                <a:ea typeface="+mn-ea"/>
                <a:cs typeface="+mn-cs"/>
              </a:rPr>
              <a:t> is </a:t>
            </a:r>
            <a:r>
              <a:rPr lang="en-US" altLang="zh-CN" sz="1200" b="0" i="1" kern="1200" dirty="0" smtClean="0">
                <a:solidFill>
                  <a:schemeClr val="tx1"/>
                </a:solidFill>
                <a:effectLst/>
                <a:latin typeface="+mn-lt"/>
                <a:ea typeface="+mn-ea"/>
                <a:cs typeface="+mn-cs"/>
              </a:rPr>
              <a:t>M</a:t>
            </a:r>
            <a:r>
              <a:rPr lang="en-US" altLang="zh-CN" sz="1200" b="0" i="0" kern="1200" dirty="0" smtClean="0">
                <a:solidFill>
                  <a:schemeClr val="tx1"/>
                </a:solidFill>
                <a:effectLst/>
                <a:latin typeface="+mn-lt"/>
                <a:ea typeface="+mn-ea"/>
                <a:cs typeface="+mn-cs"/>
              </a:rPr>
              <a:t>-variate Gaussian under both hypothesis.</a:t>
            </a:r>
            <a:r>
              <a:rPr lang="en-US" altLang="zh-CN" sz="1200" b="0" i="0" kern="1200" baseline="0" dirty="0" smtClean="0">
                <a:solidFill>
                  <a:schemeClr val="tx1"/>
                </a:solidFill>
                <a:effectLst/>
                <a:latin typeface="+mn-lt"/>
                <a:ea typeface="+mn-ea"/>
                <a:cs typeface="+mn-cs"/>
              </a:rPr>
              <a:t> </a:t>
            </a:r>
            <a:r>
              <a:rPr kumimoji="1" lang="en-US" altLang="zh-CN" sz="1200" b="0" dirty="0" smtClean="0">
                <a:latin typeface="DengXian" charset="-122"/>
                <a:ea typeface="DengXian" charset="-122"/>
                <a:cs typeface="DengXian" charset="-122"/>
              </a:rPr>
              <a:t>By doing the likelihood ratio, the statistics is obtained.</a:t>
            </a:r>
            <a:r>
              <a:rPr kumimoji="1" lang="en-US" altLang="zh-CN" sz="1200" b="0" baseline="0" dirty="0" smtClean="0">
                <a:latin typeface="DengXian" charset="-122"/>
                <a:ea typeface="DengXian" charset="-122"/>
                <a:cs typeface="DengXian" charset="-122"/>
              </a:rPr>
              <a:t> </a:t>
            </a:r>
            <a:r>
              <a:rPr kumimoji="1" lang="en-US" altLang="zh-CN" sz="1200" b="0" dirty="0" smtClean="0">
                <a:latin typeface="DengXian" charset="-122"/>
                <a:ea typeface="DengXian" charset="-122"/>
                <a:cs typeface="DengXian" charset="-122"/>
              </a:rPr>
              <a:t>Then Decision expression is obtained.</a:t>
            </a:r>
            <a:endParaRPr lang="zh-CN" altLang="en-US" b="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b="0" dirty="0" smtClean="0"/>
          </a:p>
          <a:p>
            <a:r>
              <a:rPr lang="en-US" altLang="zh-CN" dirty="0" smtClean="0"/>
              <a:t/>
            </a:r>
            <a:br>
              <a:rPr lang="en-US" altLang="zh-CN" dirty="0" smtClean="0"/>
            </a:b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11</a:t>
            </a:fld>
            <a:endParaRPr lang="zh-CN" altLang="en-US"/>
          </a:p>
        </p:txBody>
      </p:sp>
    </p:spTree>
    <p:extLst>
      <p:ext uri="{BB962C8B-B14F-4D97-AF65-F5344CB8AC3E}">
        <p14:creationId xmlns:p14="http://schemas.microsoft.com/office/powerpoint/2010/main" val="1581606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b="0" dirty="0" smtClean="0">
                <a:solidFill>
                  <a:srgbClr val="000000"/>
                </a:solidFill>
                <a:latin typeface="等线" panose="02010600030101010101" pitchFamily="2" charset="-122"/>
                <a:ea typeface="+mn-ea"/>
              </a:rPr>
              <a:t>Based on the test statistics , the probability of false alarm pf can be derived.</a:t>
            </a:r>
            <a:r>
              <a:rPr lang="en-US" altLang="zh-CN" sz="1200" b="0" dirty="0" smtClean="0">
                <a:latin typeface="等线" panose="02010600030101010101" pitchFamily="2" charset="-122"/>
                <a:ea typeface="+mn-ea"/>
              </a:rPr>
              <a:t> </a:t>
            </a:r>
            <a:r>
              <a:rPr lang="en-US" altLang="zh-CN" sz="1200" b="0" dirty="0" smtClean="0">
                <a:solidFill>
                  <a:srgbClr val="000000"/>
                </a:solidFill>
                <a:latin typeface="等线" panose="02010600030101010101" pitchFamily="2" charset="-122"/>
                <a:ea typeface="+mn-ea"/>
              </a:rPr>
              <a:t>Then the decision threshold η subject to the desired pf can be derived.</a:t>
            </a:r>
            <a:r>
              <a:rPr lang="en-US" altLang="zh-CN" sz="1200" b="0" baseline="0" dirty="0" smtClean="0">
                <a:solidFill>
                  <a:srgbClr val="000000"/>
                </a:solidFill>
                <a:latin typeface="等线" panose="02010600030101010101" pitchFamily="2" charset="-122"/>
                <a:ea typeface="+mn-ea"/>
              </a:rPr>
              <a:t> </a:t>
            </a:r>
            <a:r>
              <a:rPr lang="en-US" altLang="zh-CN" sz="1200" b="0" dirty="0" smtClean="0">
                <a:solidFill>
                  <a:srgbClr val="000000"/>
                </a:solidFill>
                <a:latin typeface="等线" panose="02010600030101010101" pitchFamily="2" charset="-122"/>
                <a:ea typeface="+mn-ea"/>
              </a:rPr>
              <a:t>Then the probability of detection </a:t>
            </a:r>
            <a:r>
              <a:rPr lang="en-US" altLang="zh-CN" sz="1200" b="0" i="1" dirty="0" err="1" smtClean="0">
                <a:solidFill>
                  <a:srgbClr val="000000"/>
                </a:solidFill>
                <a:latin typeface="等线" panose="02010600030101010101" pitchFamily="2" charset="-122"/>
                <a:ea typeface="+mn-ea"/>
              </a:rPr>
              <a:t>p</a:t>
            </a:r>
            <a:r>
              <a:rPr lang="en-US" altLang="zh-CN" sz="800" b="0" i="1" dirty="0" err="1" smtClean="0">
                <a:solidFill>
                  <a:srgbClr val="000000"/>
                </a:solidFill>
                <a:latin typeface="等线" panose="02010600030101010101" pitchFamily="2" charset="-122"/>
                <a:ea typeface="+mn-ea"/>
              </a:rPr>
              <a:t>d</a:t>
            </a:r>
            <a:r>
              <a:rPr lang="en-US" altLang="zh-CN" sz="800" b="0" i="1" dirty="0" smtClean="0">
                <a:solidFill>
                  <a:srgbClr val="000000"/>
                </a:solidFill>
                <a:latin typeface="等线" panose="02010600030101010101" pitchFamily="2" charset="-122"/>
                <a:ea typeface="+mn-ea"/>
              </a:rPr>
              <a:t>  can be obtained.</a:t>
            </a:r>
            <a:endParaRPr lang="zh-CN" altLang="en-US" sz="1200" b="0" dirty="0" smtClean="0">
              <a:solidFill>
                <a:srgbClr val="000000"/>
              </a:solidFill>
              <a:latin typeface="等线" panose="02010600030101010101" pitchFamily="2" charset="-122"/>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b="1" dirty="0" smtClean="0">
                <a:latin typeface="等线" panose="02010600030101010101" pitchFamily="2" charset="-122"/>
                <a:ea typeface="+mn-ea"/>
              </a:rPr>
              <a:t/>
            </a:r>
            <a:br>
              <a:rPr lang="en-US" altLang="zh-CN" sz="1200" b="1" dirty="0" smtClean="0">
                <a:latin typeface="等线" panose="02010600030101010101" pitchFamily="2" charset="-122"/>
                <a:ea typeface="+mn-ea"/>
              </a:rPr>
            </a:br>
            <a:endParaRPr lang="zh-CN" altLang="en-US" sz="1200" b="1" dirty="0" smtClean="0">
              <a:latin typeface="等线" panose="02010600030101010101" pitchFamily="2" charset="-122"/>
              <a:ea typeface="+mn-ea"/>
            </a:endParaRPr>
          </a:p>
          <a:p>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12</a:t>
            </a:fld>
            <a:endParaRPr lang="zh-CN" altLang="en-US"/>
          </a:p>
        </p:txBody>
      </p:sp>
    </p:spTree>
    <p:extLst>
      <p:ext uri="{BB962C8B-B14F-4D97-AF65-F5344CB8AC3E}">
        <p14:creationId xmlns:p14="http://schemas.microsoft.com/office/powerpoint/2010/main" val="4064935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smtClean="0"/>
              <a:t>Then we discuss the simulation results.</a:t>
            </a:r>
            <a:endParaRPr lang="zh-CN" altLang="en-US" dirty="0" smtClean="0"/>
          </a:p>
          <a:p>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13</a:t>
            </a:fld>
            <a:endParaRPr lang="zh-CN" altLang="en-US"/>
          </a:p>
        </p:txBody>
      </p:sp>
    </p:spTree>
    <p:extLst>
      <p:ext uri="{BB962C8B-B14F-4D97-AF65-F5344CB8AC3E}">
        <p14:creationId xmlns:p14="http://schemas.microsoft.com/office/powerpoint/2010/main" val="22984146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dirty="0" smtClean="0"/>
              <a:t>The simulation results are generated through a Monte Carlo test running for 10,000 iterations. </a:t>
            </a:r>
          </a:p>
          <a:p>
            <a:r>
              <a:rPr lang="en-US" altLang="zh-CN" sz="1200" dirty="0" smtClean="0"/>
              <a:t>Parameters in our simulation are presented in Table 1. </a:t>
            </a:r>
          </a:p>
          <a:p>
            <a:r>
              <a:rPr lang="en-US" altLang="zh-CN" sz="1200" dirty="0" smtClean="0"/>
              <a:t>The MRT-based algorithm in [1] is selected as the comparing algorithm. </a:t>
            </a:r>
          </a:p>
          <a:p>
            <a:r>
              <a:rPr lang="en-US" altLang="zh-CN" sz="1200" b="0" i="0" kern="1200" dirty="0" smtClean="0">
                <a:solidFill>
                  <a:schemeClr val="tx1"/>
                </a:solidFill>
                <a:effectLst/>
                <a:latin typeface="+mn-lt"/>
                <a:ea typeface="+mn-ea"/>
                <a:cs typeface="+mn-cs"/>
              </a:rPr>
              <a:t>To the best of the our knowledge, t</a:t>
            </a:r>
            <a:r>
              <a:rPr lang="en-US" altLang="zh-CN" sz="1200" dirty="0" smtClean="0"/>
              <a:t>he MRT-based algorithm </a:t>
            </a:r>
            <a:r>
              <a:rPr lang="en-US" altLang="zh-CN" sz="1200" b="0" i="0" kern="1200" dirty="0" smtClean="0">
                <a:solidFill>
                  <a:schemeClr val="tx1"/>
                </a:solidFill>
                <a:effectLst/>
                <a:latin typeface="+mn-lt"/>
                <a:ea typeface="+mn-ea"/>
                <a:cs typeface="+mn-cs"/>
              </a:rPr>
              <a:t>is the only one that has been reported in literature recently. It proposed a spectrum sensing method based on the mean return time (MRT) of random processes by tactfully avoiding to derive the statistical characteristics of received mmWave signals. </a:t>
            </a: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14</a:t>
            </a:fld>
            <a:endParaRPr lang="zh-CN" altLang="en-US"/>
          </a:p>
        </p:txBody>
      </p:sp>
    </p:spTree>
    <p:extLst>
      <p:ext uri="{BB962C8B-B14F-4D97-AF65-F5344CB8AC3E}">
        <p14:creationId xmlns:p14="http://schemas.microsoft.com/office/powerpoint/2010/main" val="41025996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Let’s see the simulation results. </a:t>
            </a:r>
          </a:p>
          <a:p>
            <a:endParaRPr lang="en-US" altLang="zh-CN" sz="1200" b="0" i="0" kern="1200" dirty="0" smtClean="0">
              <a:solidFill>
                <a:schemeClr val="tx1"/>
              </a:solidFill>
              <a:effectLst/>
              <a:latin typeface="+mn-lt"/>
              <a:ea typeface="+mn-ea"/>
              <a:cs typeface="+mn-cs"/>
            </a:endParaRPr>
          </a:p>
          <a:p>
            <a:r>
              <a:rPr lang="en-US" altLang="zh-CN" sz="1200" b="0" i="0" kern="1200" dirty="0" smtClean="0">
                <a:solidFill>
                  <a:schemeClr val="tx1"/>
                </a:solidFill>
                <a:effectLst/>
                <a:latin typeface="+mn-lt"/>
                <a:ea typeface="+mn-ea"/>
                <a:cs typeface="+mn-cs"/>
              </a:rPr>
              <a:t>In Figure 2, we evaluate the </a:t>
            </a:r>
            <a:r>
              <a:rPr lang="en-US" altLang="zh-CN" sz="1200" b="0" i="1" kern="1200" dirty="0" err="1" smtClean="0">
                <a:solidFill>
                  <a:schemeClr val="tx1"/>
                </a:solidFill>
                <a:effectLst/>
                <a:latin typeface="+mn-lt"/>
                <a:ea typeface="+mn-ea"/>
                <a:cs typeface="+mn-cs"/>
              </a:rPr>
              <a:t>Pd</a:t>
            </a:r>
            <a:r>
              <a:rPr lang="en-US" altLang="zh-CN" sz="1200" b="0" i="1" kern="1200" dirty="0" smtClean="0">
                <a:solidFill>
                  <a:schemeClr val="tx1"/>
                </a:solidFill>
                <a:effectLst/>
                <a:latin typeface="+mn-lt"/>
                <a:ea typeface="+mn-ea"/>
                <a:cs typeface="+mn-cs"/>
              </a:rPr>
              <a:t> </a:t>
            </a:r>
            <a:r>
              <a:rPr lang="en-US" altLang="zh-CN" sz="1200" b="0" i="0" kern="1200" dirty="0" smtClean="0">
                <a:solidFill>
                  <a:schemeClr val="tx1"/>
                </a:solidFill>
                <a:effectLst/>
                <a:latin typeface="+mn-lt"/>
                <a:ea typeface="+mn-ea"/>
                <a:cs typeface="+mn-cs"/>
              </a:rPr>
              <a:t>as a function of velocity for MRT-based algorithm and the proposed BA-VMSS algorithm. This figure reveals that as velocity increases, vehicles can get more diversity gain and thus performance of both algorithms improves. And the BA-VMSS algorithm outperforms the MRT-based algorithm because we take the mobility of vehicles into account by applying the temporal correlation.</a:t>
            </a:r>
            <a:r>
              <a:rPr lang="en-US" altLang="zh-CN" dirty="0" smtClean="0"/>
              <a:t> </a:t>
            </a:r>
          </a:p>
          <a:p>
            <a:r>
              <a:rPr lang="en-US" altLang="zh-CN" dirty="0" smtClean="0"/>
              <a:t/>
            </a:r>
            <a:br>
              <a:rPr lang="en-US" altLang="zh-CN" dirty="0" smtClean="0"/>
            </a:br>
            <a:r>
              <a:rPr lang="en-US" altLang="zh-CN" sz="1200" b="0" i="0" kern="1200" dirty="0" smtClean="0">
                <a:solidFill>
                  <a:schemeClr val="tx1"/>
                </a:solidFill>
                <a:effectLst/>
                <a:latin typeface="+mn-lt"/>
                <a:ea typeface="+mn-ea"/>
                <a:cs typeface="+mn-cs"/>
              </a:rPr>
              <a:t>Figure 3 illustrates </a:t>
            </a:r>
            <a:r>
              <a:rPr lang="en-US" altLang="zh-CN" sz="1200" b="0" i="1" kern="1200" dirty="0" err="1" smtClean="0">
                <a:solidFill>
                  <a:schemeClr val="tx1"/>
                </a:solidFill>
                <a:effectLst/>
                <a:latin typeface="+mn-lt"/>
                <a:ea typeface="+mn-ea"/>
                <a:cs typeface="+mn-cs"/>
              </a:rPr>
              <a:t>Pd</a:t>
            </a:r>
            <a:r>
              <a:rPr lang="en-US" altLang="zh-CN" sz="1200" b="0" i="1" kern="1200" dirty="0" smtClean="0">
                <a:solidFill>
                  <a:schemeClr val="tx1"/>
                </a:solidFill>
                <a:effectLst/>
                <a:latin typeface="+mn-lt"/>
                <a:ea typeface="+mn-ea"/>
                <a:cs typeface="+mn-cs"/>
              </a:rPr>
              <a:t> </a:t>
            </a:r>
            <a:r>
              <a:rPr lang="en-US" altLang="zh-CN" sz="1200" b="0" i="0" kern="1200" dirty="0" smtClean="0">
                <a:solidFill>
                  <a:schemeClr val="tx1"/>
                </a:solidFill>
                <a:effectLst/>
                <a:latin typeface="+mn-lt"/>
                <a:ea typeface="+mn-ea"/>
                <a:cs typeface="+mn-cs"/>
              </a:rPr>
              <a:t>against traffic density. 1v/km means there is 1 vehicle per kilometer of road length. As the traffic becomes congested, the received signal experiences more interference and thus sensing performance will deteriorate. Even so, </a:t>
            </a:r>
            <a:r>
              <a:rPr lang="en-US" altLang="zh-CN" sz="1200" b="0" i="1" kern="1200" dirty="0" err="1" smtClean="0">
                <a:solidFill>
                  <a:schemeClr val="tx1"/>
                </a:solidFill>
                <a:effectLst/>
                <a:latin typeface="+mn-lt"/>
                <a:ea typeface="+mn-ea"/>
                <a:cs typeface="+mn-cs"/>
              </a:rPr>
              <a:t>Pd</a:t>
            </a:r>
            <a:r>
              <a:rPr lang="en-US" altLang="zh-CN" sz="1200" b="0" i="1" kern="1200" dirty="0" smtClean="0">
                <a:solidFill>
                  <a:schemeClr val="tx1"/>
                </a:solidFill>
                <a:effectLst/>
                <a:latin typeface="+mn-lt"/>
                <a:ea typeface="+mn-ea"/>
                <a:cs typeface="+mn-cs"/>
              </a:rPr>
              <a:t> </a:t>
            </a:r>
            <a:r>
              <a:rPr lang="en-US" altLang="zh-CN" sz="1200" b="0" i="0" kern="1200" dirty="0" smtClean="0">
                <a:solidFill>
                  <a:schemeClr val="tx1"/>
                </a:solidFill>
                <a:effectLst/>
                <a:latin typeface="+mn-lt"/>
                <a:ea typeface="+mn-ea"/>
                <a:cs typeface="+mn-cs"/>
              </a:rPr>
              <a:t>for our BA-VMSS is higher than the MRT-based algorithm. The reason is that our proposed algorithm models interference caused by surrounding vehicles into the received signal.</a:t>
            </a:r>
            <a:r>
              <a:rPr lang="en-US" altLang="zh-CN" dirty="0" smtClean="0"/>
              <a:t> </a:t>
            </a:r>
          </a:p>
          <a:p>
            <a:endParaRPr lang="en-US" altLang="zh-CN" dirty="0" smtClean="0"/>
          </a:p>
          <a:p>
            <a:r>
              <a:rPr lang="en-US" altLang="zh-CN" sz="1200" b="0" i="0" kern="1200" dirty="0" smtClean="0">
                <a:solidFill>
                  <a:schemeClr val="tx1"/>
                </a:solidFill>
                <a:effectLst/>
                <a:latin typeface="+mn-lt"/>
                <a:ea typeface="+mn-ea"/>
                <a:cs typeface="+mn-cs"/>
              </a:rPr>
              <a:t>Figure 4 shows the influence of alignment angle on </a:t>
            </a:r>
            <a:r>
              <a:rPr lang="en-US" altLang="zh-CN" sz="1200" b="0" i="1" kern="1200" dirty="0" smtClean="0">
                <a:solidFill>
                  <a:schemeClr val="tx1"/>
                </a:solidFill>
                <a:effectLst/>
                <a:latin typeface="+mn-lt"/>
                <a:ea typeface="+mn-ea"/>
                <a:cs typeface="+mn-cs"/>
              </a:rPr>
              <a:t>Pd</a:t>
            </a:r>
            <a:r>
              <a:rPr lang="en-US" altLang="zh-CN" sz="1200" b="0" i="0" kern="1200" dirty="0" smtClean="0">
                <a:solidFill>
                  <a:schemeClr val="tx1"/>
                </a:solidFill>
                <a:effectLst/>
                <a:latin typeface="+mn-lt"/>
                <a:ea typeface="+mn-ea"/>
                <a:cs typeface="+mn-cs"/>
              </a:rPr>
              <a:t>. As </a:t>
            </a:r>
            <a:r>
              <a:rPr lang="en-US" altLang="zh-CN" sz="1200" b="0" i="0" kern="1200" baseline="0" dirty="0" smtClean="0">
                <a:solidFill>
                  <a:schemeClr val="tx1"/>
                </a:solidFill>
                <a:effectLst/>
                <a:latin typeface="+mn-lt"/>
                <a:ea typeface="+mn-ea"/>
                <a:cs typeface="+mn-cs"/>
              </a:rPr>
              <a:t>ε</a:t>
            </a:r>
            <a:r>
              <a:rPr lang="en-US" altLang="zh-CN" sz="1200" b="0" i="1" kern="1200" dirty="0" smtClean="0">
                <a:solidFill>
                  <a:schemeClr val="tx1"/>
                </a:solidFill>
                <a:effectLst/>
                <a:latin typeface="+mn-lt"/>
                <a:ea typeface="+mn-ea"/>
                <a:cs typeface="+mn-cs"/>
              </a:rPr>
              <a:t> </a:t>
            </a:r>
            <a:r>
              <a:rPr lang="en-US" altLang="zh-CN" sz="1200" b="0" i="0" kern="1200" dirty="0" smtClean="0">
                <a:solidFill>
                  <a:schemeClr val="tx1"/>
                </a:solidFill>
                <a:effectLst/>
                <a:latin typeface="+mn-lt"/>
                <a:ea typeface="+mn-ea"/>
                <a:cs typeface="+mn-cs"/>
              </a:rPr>
              <a:t>increases, the uncertainty of the alignment gain increases</a:t>
            </a:r>
            <a:r>
              <a:rPr lang="en-US" altLang="zh-CN" dirty="0" smtClean="0"/>
              <a:t> </a:t>
            </a:r>
            <a:r>
              <a:rPr lang="en-US" altLang="zh-CN" sz="1200" b="0" i="0" kern="1200" dirty="0" smtClean="0">
                <a:solidFill>
                  <a:schemeClr val="tx1"/>
                </a:solidFill>
                <a:effectLst/>
                <a:latin typeface="+mn-lt"/>
                <a:ea typeface="+mn-ea"/>
                <a:cs typeface="+mn-cs"/>
              </a:rPr>
              <a:t>as well, which means the uncertainty of test statistics grows and thus performance of spectrum sensing decreases. With</a:t>
            </a:r>
            <a:r>
              <a:rPr lang="en-US" altLang="zh-CN" sz="1200" b="0" i="0" kern="1200" baseline="0" dirty="0" smtClean="0">
                <a:solidFill>
                  <a:schemeClr val="tx1"/>
                </a:solidFill>
                <a:effectLst/>
                <a:latin typeface="+mn-lt"/>
                <a:ea typeface="+mn-ea"/>
                <a:cs typeface="+mn-cs"/>
              </a:rPr>
              <a:t> ε </a:t>
            </a:r>
            <a:r>
              <a:rPr lang="en-US" altLang="zh-CN" sz="1200" b="0" i="0" kern="1200" dirty="0" smtClean="0">
                <a:solidFill>
                  <a:schemeClr val="tx1"/>
                </a:solidFill>
                <a:effectLst/>
                <a:latin typeface="+mn-lt"/>
                <a:ea typeface="+mn-ea"/>
                <a:cs typeface="+mn-cs"/>
              </a:rPr>
              <a:t>increases, </a:t>
            </a:r>
            <a:r>
              <a:rPr lang="en-US" altLang="zh-CN" sz="1200" b="0" i="1" kern="1200" dirty="0" err="1" smtClean="0">
                <a:solidFill>
                  <a:schemeClr val="tx1"/>
                </a:solidFill>
                <a:effectLst/>
                <a:latin typeface="+mn-lt"/>
                <a:ea typeface="+mn-ea"/>
                <a:cs typeface="+mn-cs"/>
              </a:rPr>
              <a:t>Pd</a:t>
            </a:r>
            <a:r>
              <a:rPr lang="en-US" altLang="zh-CN" sz="1200" b="0" i="1" kern="1200" dirty="0" smtClean="0">
                <a:solidFill>
                  <a:schemeClr val="tx1"/>
                </a:solidFill>
                <a:effectLst/>
                <a:latin typeface="+mn-lt"/>
                <a:ea typeface="+mn-ea"/>
                <a:cs typeface="+mn-cs"/>
              </a:rPr>
              <a:t> </a:t>
            </a:r>
            <a:r>
              <a:rPr lang="en-US" altLang="zh-CN" sz="1200" b="0" i="0" kern="1200" dirty="0" smtClean="0">
                <a:solidFill>
                  <a:schemeClr val="tx1"/>
                </a:solidFill>
                <a:effectLst/>
                <a:latin typeface="+mn-lt"/>
                <a:ea typeface="+mn-ea"/>
                <a:cs typeface="+mn-cs"/>
              </a:rPr>
              <a:t>of the MRT-based algorithm drops faster than </a:t>
            </a:r>
            <a:r>
              <a:rPr lang="en-US" altLang="zh-CN" sz="1200" b="0" i="1" kern="1200" dirty="0" err="1" smtClean="0">
                <a:solidFill>
                  <a:schemeClr val="tx1"/>
                </a:solidFill>
                <a:effectLst/>
                <a:latin typeface="+mn-lt"/>
                <a:ea typeface="+mn-ea"/>
                <a:cs typeface="+mn-cs"/>
              </a:rPr>
              <a:t>Pd</a:t>
            </a:r>
            <a:r>
              <a:rPr lang="en-US" altLang="zh-CN" sz="1200" b="0" i="1" kern="1200" dirty="0" smtClean="0">
                <a:solidFill>
                  <a:schemeClr val="tx1"/>
                </a:solidFill>
                <a:effectLst/>
                <a:latin typeface="+mn-lt"/>
                <a:ea typeface="+mn-ea"/>
                <a:cs typeface="+mn-cs"/>
              </a:rPr>
              <a:t> </a:t>
            </a:r>
            <a:r>
              <a:rPr lang="en-US" altLang="zh-CN" sz="1200" b="0" i="0" kern="1200" dirty="0" smtClean="0">
                <a:solidFill>
                  <a:schemeClr val="tx1"/>
                </a:solidFill>
                <a:effectLst/>
                <a:latin typeface="+mn-lt"/>
                <a:ea typeface="+mn-ea"/>
                <a:cs typeface="+mn-cs"/>
              </a:rPr>
              <a:t>of our algorithm.</a:t>
            </a:r>
            <a:r>
              <a:rPr lang="en-US" altLang="zh-CN" dirty="0" smtClean="0"/>
              <a:t> </a:t>
            </a:r>
            <a:br>
              <a:rPr lang="en-US" altLang="zh-CN" dirty="0" smtClean="0"/>
            </a:br>
            <a:endParaRPr lang="en-US" altLang="zh-CN" dirty="0" smtClean="0"/>
          </a:p>
          <a:p>
            <a:r>
              <a:rPr lang="en-US" altLang="zh-CN" sz="1200" b="0" i="0" kern="1200" dirty="0" smtClean="0">
                <a:solidFill>
                  <a:schemeClr val="tx1"/>
                </a:solidFill>
                <a:effectLst/>
                <a:latin typeface="+mn-lt"/>
                <a:ea typeface="+mn-ea"/>
                <a:cs typeface="+mn-cs"/>
              </a:rPr>
              <a:t>From above three figures, we can conclude that our proposed BA-VMSS has a higher </a:t>
            </a:r>
            <a:r>
              <a:rPr lang="en-US" altLang="zh-CN" sz="1200" b="0" i="1" kern="1200" dirty="0" err="1" smtClean="0">
                <a:solidFill>
                  <a:schemeClr val="tx1"/>
                </a:solidFill>
                <a:effectLst/>
                <a:latin typeface="+mn-lt"/>
                <a:ea typeface="+mn-ea"/>
                <a:cs typeface="+mn-cs"/>
              </a:rPr>
              <a:t>Pd</a:t>
            </a:r>
            <a:r>
              <a:rPr lang="en-US" altLang="zh-CN" sz="1200" b="0" i="1" kern="1200" dirty="0" smtClean="0">
                <a:solidFill>
                  <a:schemeClr val="tx1"/>
                </a:solidFill>
                <a:effectLst/>
                <a:latin typeface="+mn-lt"/>
                <a:ea typeface="+mn-ea"/>
                <a:cs typeface="+mn-cs"/>
              </a:rPr>
              <a:t> </a:t>
            </a:r>
            <a:r>
              <a:rPr lang="en-US" altLang="zh-CN" sz="1200" b="0" i="0" kern="1200" dirty="0" smtClean="0">
                <a:solidFill>
                  <a:schemeClr val="tx1"/>
                </a:solidFill>
                <a:effectLst/>
                <a:latin typeface="+mn-lt"/>
                <a:ea typeface="+mn-ea"/>
                <a:cs typeface="+mn-cs"/>
              </a:rPr>
              <a:t>than MRT-based algorithm.</a:t>
            </a:r>
            <a:r>
              <a:rPr lang="en-US" altLang="zh-CN" dirty="0" smtClean="0"/>
              <a:t> </a:t>
            </a:r>
            <a:br>
              <a:rPr lang="en-US" altLang="zh-CN" dirty="0" smtClean="0"/>
            </a:br>
            <a:r>
              <a:rPr lang="en-US" altLang="zh-CN" dirty="0" smtClean="0"/>
              <a:t/>
            </a:r>
            <a:br>
              <a:rPr lang="en-US" altLang="zh-CN" dirty="0" smtClean="0"/>
            </a:br>
            <a:r>
              <a:rPr lang="en-US" altLang="zh-CN" dirty="0" smtClean="0"/>
              <a:t/>
            </a:r>
            <a:br>
              <a:rPr lang="en-US" altLang="zh-CN" dirty="0" smtClean="0"/>
            </a:b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15</a:t>
            </a:fld>
            <a:endParaRPr lang="zh-CN" altLang="en-US"/>
          </a:p>
        </p:txBody>
      </p:sp>
    </p:spTree>
    <p:extLst>
      <p:ext uri="{BB962C8B-B14F-4D97-AF65-F5344CB8AC3E}">
        <p14:creationId xmlns:p14="http://schemas.microsoft.com/office/powerpoint/2010/main" val="34334987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At last, I give the conclusion</a:t>
            </a:r>
            <a:r>
              <a:rPr lang="en-US" altLang="zh-CN" baseline="0" dirty="0" smtClean="0"/>
              <a:t> of this research.</a:t>
            </a: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16</a:t>
            </a:fld>
            <a:endParaRPr lang="zh-CN" altLang="en-US"/>
          </a:p>
        </p:txBody>
      </p:sp>
    </p:spTree>
    <p:extLst>
      <p:ext uri="{BB962C8B-B14F-4D97-AF65-F5344CB8AC3E}">
        <p14:creationId xmlns:p14="http://schemas.microsoft.com/office/powerpoint/2010/main" val="29000923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kern="1200" dirty="0" smtClean="0">
                <a:solidFill>
                  <a:schemeClr val="tx1"/>
                </a:solidFill>
                <a:effectLst/>
                <a:latin typeface="+mn-lt"/>
                <a:ea typeface="+mn-ea"/>
                <a:cs typeface="+mn-cs"/>
              </a:rPr>
              <a:t>we innovatively construct the mmWave spectrum sensing model for vehicular networks and propose the BA-VMSS algorithm. In the area of mmWave spectrum sensing, the characteristics of directional propagation has not been considered well, thus we model the beam alignment gain in the received signal and then according to the regime of mmWave networks to construct the sensing model. Based on this model, we apply the temporal correlation to design the algorithm to make it adapt to vehicular networks. Simulation shows that the proposed algorithm outperforms the existing algorithm.</a:t>
            </a:r>
            <a:r>
              <a:rPr lang="en-US" altLang="zh-CN" dirty="0" smtClean="0"/>
              <a:t> </a:t>
            </a:r>
            <a:br>
              <a:rPr lang="en-US" altLang="zh-CN" dirty="0" smtClean="0"/>
            </a:b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17</a:t>
            </a:fld>
            <a:endParaRPr lang="zh-CN" altLang="en-US"/>
          </a:p>
        </p:txBody>
      </p:sp>
    </p:spTree>
    <p:extLst>
      <p:ext uri="{BB962C8B-B14F-4D97-AF65-F5344CB8AC3E}">
        <p14:creationId xmlns:p14="http://schemas.microsoft.com/office/powerpoint/2010/main" val="37615811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18</a:t>
            </a:fld>
            <a:endParaRPr lang="zh-CN" altLang="en-US"/>
          </a:p>
        </p:txBody>
      </p:sp>
    </p:spTree>
    <p:extLst>
      <p:ext uri="{BB962C8B-B14F-4D97-AF65-F5344CB8AC3E}">
        <p14:creationId xmlns:p14="http://schemas.microsoft.com/office/powerpoint/2010/main" val="3874476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kern="1200" dirty="0" smtClean="0">
                <a:solidFill>
                  <a:schemeClr val="tx1"/>
                </a:solidFill>
                <a:effectLst/>
                <a:latin typeface="+mn-lt"/>
                <a:ea typeface="+mn-ea"/>
                <a:cs typeface="+mn-cs"/>
              </a:rPr>
              <a:t>My presentation will include these five parts. In the first part of the report, I would like to introduce some background knowledge, and then describe in detail the system model and the signal model, then I  will describe the algorithm. Finally, I will compare the probability of detection of this algorithm and existing algorithm and put forward some conclusions.</a:t>
            </a:r>
            <a:endParaRPr lang="zh-CN" altLang="en-US" b="0"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2</a:t>
            </a:fld>
            <a:endParaRPr lang="zh-CN" altLang="en-US"/>
          </a:p>
        </p:txBody>
      </p:sp>
    </p:spTree>
    <p:extLst>
      <p:ext uri="{BB962C8B-B14F-4D97-AF65-F5344CB8AC3E}">
        <p14:creationId xmlns:p14="http://schemas.microsoft.com/office/powerpoint/2010/main" val="618487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dirty="0" smtClean="0"/>
              <a:t>At the beginning, I will introduce the background</a:t>
            </a:r>
            <a:r>
              <a:rPr kumimoji="1" lang="en-US" altLang="zh-CN" baseline="0" dirty="0" smtClean="0"/>
              <a:t> of my research by answering why we do mmWave spectrum sensing in vehicular networks. </a:t>
            </a:r>
          </a:p>
          <a:p>
            <a:r>
              <a:rPr lang="en-US" altLang="zh-CN" sz="1200" b="0" i="0" kern="1200" dirty="0" smtClean="0">
                <a:solidFill>
                  <a:schemeClr val="tx1"/>
                </a:solidFill>
                <a:effectLst/>
                <a:latin typeface="+mn-lt"/>
                <a:ea typeface="+mn-ea"/>
                <a:cs typeface="+mn-cs"/>
              </a:rPr>
              <a:t>Over the years, the number of vehicle- mounted sensors has increased steadily, which potentially leads to more volume of critical data communications in a short time. Also, emerging applications such as remote/autonomous driving and infotainment such as high-definition movie streaming require data-rates on the order of multiple Gb/s. Such high data rates require a large system bandwidth, but very limited bandwidth is available in the sub-6 GHz cellular bands. This has sparked research interest in the millimeter wave (mmWave) band (10 GHz-300 GHz), where a large bandwidth is available to support the high data rate and low latency communications envisioned for emerging vehicular applications. </a:t>
            </a:r>
          </a:p>
          <a:p>
            <a:endParaRPr lang="en-US" altLang="zh-CN" sz="1200" b="0" i="0" kern="1200" dirty="0" smtClean="0">
              <a:solidFill>
                <a:schemeClr val="tx1"/>
              </a:solidFill>
              <a:effectLst/>
              <a:latin typeface="+mn-lt"/>
              <a:ea typeface="+mn-ea"/>
              <a:cs typeface="+mn-cs"/>
            </a:endParaRPr>
          </a:p>
          <a:p>
            <a:r>
              <a:rPr lang="en-US" altLang="zh-CN" sz="1200" b="0" i="0" kern="1200" dirty="0" smtClean="0">
                <a:solidFill>
                  <a:schemeClr val="tx1"/>
                </a:solidFill>
                <a:effectLst/>
                <a:latin typeface="+mn-lt"/>
                <a:ea typeface="+mn-ea"/>
                <a:cs typeface="+mn-cs"/>
              </a:rPr>
              <a:t>In response to high expected traffic demand of vehicular networks, spectrum sharing mechanism is applied to use the mmWave spectrum resources more efficiently.</a:t>
            </a:r>
          </a:p>
          <a:p>
            <a:endParaRPr lang="en-US" altLang="zh-CN" sz="1200" b="0" i="0" kern="1200" dirty="0" smtClean="0">
              <a:solidFill>
                <a:schemeClr val="tx1"/>
              </a:solidFill>
              <a:effectLst/>
              <a:latin typeface="+mn-lt"/>
              <a:ea typeface="+mn-ea"/>
              <a:cs typeface="+mn-cs"/>
            </a:endParaRPr>
          </a:p>
          <a:p>
            <a:r>
              <a:rPr lang="en-US" altLang="zh-CN" sz="1200" b="0" i="0" kern="1200" dirty="0" smtClean="0">
                <a:solidFill>
                  <a:schemeClr val="tx1"/>
                </a:solidFill>
                <a:effectLst/>
                <a:latin typeface="+mn-lt"/>
                <a:ea typeface="+mn-ea"/>
                <a:cs typeface="+mn-cs"/>
              </a:rPr>
              <a:t>Spectrum sensing is a supporting technology to realize spectrum sharing by detecting whether a certain channel is occupied or not. </a:t>
            </a:r>
            <a:r>
              <a:rPr lang="en-US" altLang="zh-CN" dirty="0" smtClean="0"/>
              <a:t/>
            </a:r>
            <a:br>
              <a:rPr lang="en-US" altLang="zh-CN" dirty="0" smtClean="0"/>
            </a:br>
            <a:r>
              <a:rPr lang="en-US" altLang="zh-CN" dirty="0" smtClean="0"/>
              <a:t/>
            </a:r>
            <a:br>
              <a:rPr lang="en-US" altLang="zh-CN" dirty="0" smtClean="0"/>
            </a:br>
            <a:endParaRPr kumimoji="1" lang="en-US" altLang="zh-CN" baseline="0" dirty="0" smtClean="0"/>
          </a:p>
          <a:p>
            <a:endParaRPr kumimoji="1" lang="zh-CN" altLang="en-US" dirty="0"/>
          </a:p>
        </p:txBody>
      </p:sp>
      <p:sp>
        <p:nvSpPr>
          <p:cNvPr id="4" name="幻灯片编号占位符 3"/>
          <p:cNvSpPr>
            <a:spLocks noGrp="1"/>
          </p:cNvSpPr>
          <p:nvPr>
            <p:ph type="sldNum" sz="quarter" idx="10"/>
          </p:nvPr>
        </p:nvSpPr>
        <p:spPr/>
        <p:txBody>
          <a:bodyPr/>
          <a:lstStyle/>
          <a:p>
            <a:fld id="{9F631C8E-B79D-45B9-8626-33C4D115E159}" type="slidenum">
              <a:rPr lang="zh-CN" altLang="en-US" smtClean="0"/>
              <a:t>3</a:t>
            </a:fld>
            <a:endParaRPr lang="zh-CN" altLang="en-US"/>
          </a:p>
        </p:txBody>
      </p:sp>
    </p:spTree>
    <p:extLst>
      <p:ext uri="{BB962C8B-B14F-4D97-AF65-F5344CB8AC3E}">
        <p14:creationId xmlns:p14="http://schemas.microsoft.com/office/powerpoint/2010/main" val="1415049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kern="1200" dirty="0" smtClean="0">
                <a:solidFill>
                  <a:schemeClr val="tx1"/>
                </a:solidFill>
                <a:effectLst/>
                <a:latin typeface="+mn-lt"/>
                <a:ea typeface="+mn-ea"/>
                <a:cs typeface="+mn-cs"/>
              </a:rPr>
              <a:t>The problem</a:t>
            </a:r>
            <a:r>
              <a:rPr lang="en-US" altLang="zh-CN" sz="1200" b="0" i="0" kern="1200" baseline="0" dirty="0" smtClean="0">
                <a:solidFill>
                  <a:schemeClr val="tx1"/>
                </a:solidFill>
                <a:effectLst/>
                <a:latin typeface="+mn-lt"/>
                <a:ea typeface="+mn-ea"/>
                <a:cs typeface="+mn-cs"/>
              </a:rPr>
              <a:t> is that </a:t>
            </a:r>
            <a:r>
              <a:rPr lang="en-US" altLang="zh-CN" sz="1200" b="0" i="0" kern="1200" dirty="0" smtClean="0">
                <a:solidFill>
                  <a:schemeClr val="tx1"/>
                </a:solidFill>
                <a:effectLst/>
                <a:latin typeface="+mn-lt"/>
                <a:ea typeface="+mn-ea"/>
                <a:cs typeface="+mn-cs"/>
              </a:rPr>
              <a:t>the propagation characteristics of mmWave are different from those of sub-6GHz, such as the</a:t>
            </a:r>
            <a:r>
              <a:rPr lang="en-US" altLang="zh-CN" sz="1200" b="0" i="0" kern="1200" baseline="0" dirty="0" smtClean="0">
                <a:solidFill>
                  <a:schemeClr val="tx1"/>
                </a:solidFill>
                <a:effectLst/>
                <a:latin typeface="+mn-lt"/>
                <a:ea typeface="+mn-ea"/>
                <a:cs typeface="+mn-cs"/>
              </a:rPr>
              <a:t> </a:t>
            </a:r>
            <a:r>
              <a:rPr lang="en-US" altLang="zh-CN" sz="1200" dirty="0" smtClean="0"/>
              <a:t>directional propagation of mmWave signal and the regime of mmWave</a:t>
            </a:r>
            <a:r>
              <a:rPr lang="en-US" altLang="zh-CN" sz="1200" baseline="0" dirty="0" smtClean="0"/>
              <a:t> networks.</a:t>
            </a:r>
            <a:endParaRPr lang="en-US" altLang="zh-CN" sz="1200" b="0" i="0" kern="1200" dirty="0" smtClean="0">
              <a:solidFill>
                <a:schemeClr val="tx1"/>
              </a:solidFill>
              <a:effectLst/>
              <a:latin typeface="+mn-lt"/>
              <a:ea typeface="+mn-ea"/>
              <a:cs typeface="+mn-cs"/>
            </a:endParaRPr>
          </a:p>
          <a:p>
            <a:r>
              <a:rPr lang="en-US" altLang="zh-CN" sz="1200" b="0" i="0" kern="1200" dirty="0" smtClean="0">
                <a:solidFill>
                  <a:schemeClr val="tx1"/>
                </a:solidFill>
                <a:effectLst/>
                <a:latin typeface="+mn-lt"/>
                <a:ea typeface="+mn-ea"/>
                <a:cs typeface="+mn-cs"/>
              </a:rPr>
              <a:t>Therefore, it is necessary to develop new model and algorithm for spectrum sensing according to the propagation characteristics of mmWave signals.</a:t>
            </a:r>
            <a:r>
              <a:rPr lang="en-US" altLang="zh-CN" dirty="0" smtClean="0"/>
              <a:t/>
            </a:r>
            <a:br>
              <a:rPr lang="en-US" altLang="zh-CN" dirty="0" smtClean="0"/>
            </a:b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4</a:t>
            </a:fld>
            <a:endParaRPr lang="zh-CN" altLang="en-US"/>
          </a:p>
        </p:txBody>
      </p:sp>
    </p:spTree>
    <p:extLst>
      <p:ext uri="{BB962C8B-B14F-4D97-AF65-F5344CB8AC3E}">
        <p14:creationId xmlns:p14="http://schemas.microsoft.com/office/powerpoint/2010/main" val="33719966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CN" dirty="0" smtClean="0"/>
              <a:t>We first construct the system model.</a:t>
            </a:r>
          </a:p>
          <a:p>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5</a:t>
            </a:fld>
            <a:endParaRPr lang="zh-CN" altLang="en-US"/>
          </a:p>
        </p:txBody>
      </p:sp>
    </p:spTree>
    <p:extLst>
      <p:ext uri="{BB962C8B-B14F-4D97-AF65-F5344CB8AC3E}">
        <p14:creationId xmlns:p14="http://schemas.microsoft.com/office/powerpoint/2010/main" val="177502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kern="1200" dirty="0" smtClean="0">
                <a:solidFill>
                  <a:schemeClr val="tx1"/>
                </a:solidFill>
                <a:effectLst/>
                <a:latin typeface="+mn-lt"/>
                <a:ea typeface="+mn-ea"/>
                <a:cs typeface="+mn-cs"/>
              </a:rPr>
              <a:t>we focus on one cognitive vehicle, one primary vehicle and several interfering vehicles. Cognitive vehicle </a:t>
            </a:r>
            <a:r>
              <a:rPr lang="en-US" altLang="zh-CN" sz="1200" b="0" i="1" kern="1200" dirty="0" smtClean="0">
                <a:solidFill>
                  <a:schemeClr val="tx1"/>
                </a:solidFill>
                <a:effectLst/>
                <a:latin typeface="+mn-lt"/>
                <a:ea typeface="+mn-ea"/>
                <a:cs typeface="+mn-cs"/>
              </a:rPr>
              <a:t>A </a:t>
            </a:r>
            <a:r>
              <a:rPr lang="en-US" altLang="zh-CN" sz="1200" b="0" i="0" kern="1200" dirty="0" smtClean="0">
                <a:solidFill>
                  <a:schemeClr val="tx1"/>
                </a:solidFill>
                <a:effectLst/>
                <a:latin typeface="+mn-lt"/>
                <a:ea typeface="+mn-ea"/>
                <a:cs typeface="+mn-cs"/>
              </a:rPr>
              <a:t>desires to transmit signals in the direction of primary vehicle </a:t>
            </a:r>
            <a:r>
              <a:rPr lang="en-US" altLang="zh-CN" sz="1200" b="0" i="1" kern="1200" dirty="0" smtClean="0">
                <a:solidFill>
                  <a:schemeClr val="tx1"/>
                </a:solidFill>
                <a:effectLst/>
                <a:latin typeface="+mn-lt"/>
                <a:ea typeface="+mn-ea"/>
                <a:cs typeface="+mn-cs"/>
              </a:rPr>
              <a:t>E</a:t>
            </a:r>
            <a:r>
              <a:rPr lang="en-US" altLang="zh-CN" sz="1200" b="0" i="0" kern="1200" dirty="0" smtClean="0">
                <a:solidFill>
                  <a:schemeClr val="tx1"/>
                </a:solidFill>
                <a:effectLst/>
                <a:latin typeface="+mn-lt"/>
                <a:ea typeface="+mn-ea"/>
                <a:cs typeface="+mn-cs"/>
              </a:rPr>
              <a:t>. Before transmitting, vehicle </a:t>
            </a:r>
            <a:r>
              <a:rPr lang="en-US" altLang="zh-CN" sz="1200" b="0" i="1" kern="1200" dirty="0" smtClean="0">
                <a:solidFill>
                  <a:schemeClr val="tx1"/>
                </a:solidFill>
                <a:effectLst/>
                <a:latin typeface="+mn-lt"/>
                <a:ea typeface="+mn-ea"/>
                <a:cs typeface="+mn-cs"/>
              </a:rPr>
              <a:t>A </a:t>
            </a:r>
            <a:r>
              <a:rPr lang="en-US" altLang="zh-CN" sz="1200" b="0" i="0" kern="1200" dirty="0" smtClean="0">
                <a:solidFill>
                  <a:schemeClr val="tx1"/>
                </a:solidFill>
                <a:effectLst/>
                <a:latin typeface="+mn-lt"/>
                <a:ea typeface="+mn-ea"/>
                <a:cs typeface="+mn-cs"/>
              </a:rPr>
              <a:t>utilize signal received in the direction of vehicle </a:t>
            </a:r>
            <a:r>
              <a:rPr lang="en-US" altLang="zh-CN" sz="1200" b="0" i="1" kern="1200" dirty="0" smtClean="0">
                <a:solidFill>
                  <a:schemeClr val="tx1"/>
                </a:solidFill>
                <a:effectLst/>
                <a:latin typeface="+mn-lt"/>
                <a:ea typeface="+mn-ea"/>
                <a:cs typeface="+mn-cs"/>
              </a:rPr>
              <a:t>E </a:t>
            </a:r>
            <a:r>
              <a:rPr lang="en-US" altLang="zh-CN" sz="1200" b="0" i="0" kern="1200" dirty="0" smtClean="0">
                <a:solidFill>
                  <a:schemeClr val="tx1"/>
                </a:solidFill>
                <a:effectLst/>
                <a:latin typeface="+mn-lt"/>
                <a:ea typeface="+mn-ea"/>
                <a:cs typeface="+mn-cs"/>
              </a:rPr>
              <a:t>to do spectrum sensing. The received signal consists of signal transmitted by the primary vehicle </a:t>
            </a:r>
            <a:r>
              <a:rPr lang="en-US" altLang="zh-CN" sz="1200" b="0" i="1" kern="1200" dirty="0" smtClean="0">
                <a:solidFill>
                  <a:schemeClr val="tx1"/>
                </a:solidFill>
                <a:effectLst/>
                <a:latin typeface="+mn-lt"/>
                <a:ea typeface="+mn-ea"/>
                <a:cs typeface="+mn-cs"/>
              </a:rPr>
              <a:t>E</a:t>
            </a:r>
            <a:r>
              <a:rPr lang="en-US" altLang="zh-CN" sz="1200" b="0" i="0" kern="1200" dirty="0" smtClean="0">
                <a:solidFill>
                  <a:schemeClr val="tx1"/>
                </a:solidFill>
                <a:effectLst/>
                <a:latin typeface="+mn-lt"/>
                <a:ea typeface="+mn-ea"/>
                <a:cs typeface="+mn-cs"/>
              </a:rPr>
              <a:t>, interfering signals from vehicle </a:t>
            </a:r>
            <a:r>
              <a:rPr lang="en-US" altLang="zh-CN" sz="1200" b="0" i="1" kern="1200" dirty="0" smtClean="0">
                <a:solidFill>
                  <a:schemeClr val="tx1"/>
                </a:solidFill>
                <a:effectLst/>
                <a:latin typeface="+mn-lt"/>
                <a:ea typeface="+mn-ea"/>
                <a:cs typeface="+mn-cs"/>
              </a:rPr>
              <a:t>B</a:t>
            </a:r>
            <a:r>
              <a:rPr lang="en-US" altLang="zh-CN" sz="1200" b="0" i="0" kern="1200" dirty="0" smtClean="0">
                <a:solidFill>
                  <a:schemeClr val="tx1"/>
                </a:solidFill>
                <a:effectLst/>
                <a:latin typeface="+mn-lt"/>
                <a:ea typeface="+mn-ea"/>
                <a:cs typeface="+mn-cs"/>
              </a:rPr>
              <a:t>, </a:t>
            </a:r>
            <a:r>
              <a:rPr lang="en-US" altLang="zh-CN" sz="1200" b="0" i="1" kern="1200" dirty="0" smtClean="0">
                <a:solidFill>
                  <a:schemeClr val="tx1"/>
                </a:solidFill>
                <a:effectLst/>
                <a:latin typeface="+mn-lt"/>
                <a:ea typeface="+mn-ea"/>
                <a:cs typeface="+mn-cs"/>
              </a:rPr>
              <a:t>C</a:t>
            </a:r>
            <a:r>
              <a:rPr lang="en-US" altLang="zh-CN" sz="1200" b="0" i="0" kern="1200" dirty="0" smtClean="0">
                <a:solidFill>
                  <a:schemeClr val="tx1"/>
                </a:solidFill>
                <a:effectLst/>
                <a:latin typeface="+mn-lt"/>
                <a:ea typeface="+mn-ea"/>
                <a:cs typeface="+mn-cs"/>
              </a:rPr>
              <a:t>, </a:t>
            </a:r>
            <a:r>
              <a:rPr lang="en-US" altLang="zh-CN" sz="1200" b="0" i="1" kern="1200" dirty="0" smtClean="0">
                <a:solidFill>
                  <a:schemeClr val="tx1"/>
                </a:solidFill>
                <a:effectLst/>
                <a:latin typeface="+mn-lt"/>
                <a:ea typeface="+mn-ea"/>
                <a:cs typeface="+mn-cs"/>
              </a:rPr>
              <a:t>D</a:t>
            </a:r>
            <a:r>
              <a:rPr lang="en-US" altLang="zh-CN" sz="1200" b="0" i="0" kern="1200" dirty="0" smtClean="0">
                <a:solidFill>
                  <a:schemeClr val="tx1"/>
                </a:solidFill>
                <a:effectLst/>
                <a:latin typeface="+mn-lt"/>
                <a:ea typeface="+mn-ea"/>
                <a:cs typeface="+mn-cs"/>
              </a:rPr>
              <a:t>, </a:t>
            </a:r>
            <a:r>
              <a:rPr lang="en-US" altLang="zh-CN" sz="1200" b="0" i="1" kern="1200" dirty="0" smtClean="0">
                <a:solidFill>
                  <a:schemeClr val="tx1"/>
                </a:solidFill>
                <a:effectLst/>
                <a:latin typeface="+mn-lt"/>
                <a:ea typeface="+mn-ea"/>
                <a:cs typeface="+mn-cs"/>
              </a:rPr>
              <a:t>F </a:t>
            </a:r>
            <a:r>
              <a:rPr lang="en-US" altLang="zh-CN" sz="1200" b="0" i="0" kern="1200" dirty="0" smtClean="0">
                <a:solidFill>
                  <a:schemeClr val="tx1"/>
                </a:solidFill>
                <a:effectLst/>
                <a:latin typeface="+mn-lt"/>
                <a:ea typeface="+mn-ea"/>
                <a:cs typeface="+mn-cs"/>
              </a:rPr>
              <a:t>and noise. </a:t>
            </a:r>
            <a:r>
              <a:rPr lang="en-US" altLang="zh-CN" dirty="0" smtClean="0"/>
              <a:t/>
            </a:r>
            <a:br>
              <a:rPr lang="en-US" altLang="zh-CN" dirty="0" smtClean="0"/>
            </a:br>
            <a:endParaRPr kumimoji="1" lang="zh-CN" altLang="en-US" dirty="0"/>
          </a:p>
        </p:txBody>
      </p:sp>
      <p:sp>
        <p:nvSpPr>
          <p:cNvPr id="4" name="幻灯片编号占位符 3"/>
          <p:cNvSpPr>
            <a:spLocks noGrp="1"/>
          </p:cNvSpPr>
          <p:nvPr>
            <p:ph type="sldNum" sz="quarter" idx="10"/>
          </p:nvPr>
        </p:nvSpPr>
        <p:spPr/>
        <p:txBody>
          <a:bodyPr/>
          <a:lstStyle/>
          <a:p>
            <a:fld id="{9F631C8E-B79D-45B9-8626-33C4D115E159}" type="slidenum">
              <a:rPr lang="zh-CN" altLang="en-US" smtClean="0"/>
              <a:t>6</a:t>
            </a:fld>
            <a:endParaRPr lang="zh-CN" altLang="en-US"/>
          </a:p>
        </p:txBody>
      </p:sp>
    </p:spTree>
    <p:extLst>
      <p:ext uri="{BB962C8B-B14F-4D97-AF65-F5344CB8AC3E}">
        <p14:creationId xmlns:p14="http://schemas.microsoft.com/office/powerpoint/2010/main" val="2058017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Then we</a:t>
            </a:r>
            <a:r>
              <a:rPr lang="en-US" altLang="zh-CN" baseline="0" dirty="0" smtClean="0"/>
              <a:t> can obtain the signal model. </a:t>
            </a:r>
            <a:r>
              <a:rPr lang="en-US" altLang="zh-CN" sz="1200" b="0" i="0" kern="1200" dirty="0" smtClean="0">
                <a:solidFill>
                  <a:schemeClr val="tx1"/>
                </a:solidFill>
                <a:effectLst/>
                <a:latin typeface="+mn-lt"/>
                <a:ea typeface="+mn-ea"/>
                <a:cs typeface="+mn-cs"/>
              </a:rPr>
              <a:t>The received signal </a:t>
            </a:r>
            <a:r>
              <a:rPr lang="en-US" altLang="zh-CN" sz="1200" b="0" i="1" kern="1200" dirty="0" smtClean="0">
                <a:solidFill>
                  <a:schemeClr val="tx1"/>
                </a:solidFill>
                <a:effectLst/>
                <a:latin typeface="+mn-lt"/>
                <a:ea typeface="+mn-ea"/>
                <a:cs typeface="+mn-cs"/>
              </a:rPr>
              <a:t>x </a:t>
            </a:r>
            <a:r>
              <a:rPr lang="en-US" altLang="zh-CN" sz="1200" b="0" i="0" kern="1200" dirty="0" smtClean="0">
                <a:solidFill>
                  <a:schemeClr val="tx1"/>
                </a:solidFill>
                <a:effectLst/>
                <a:latin typeface="+mn-lt"/>
                <a:ea typeface="+mn-ea"/>
                <a:cs typeface="+mn-cs"/>
              </a:rPr>
              <a:t>has a form of:</a:t>
            </a:r>
            <a:r>
              <a:rPr lang="en-US" altLang="zh-CN" dirty="0" smtClean="0"/>
              <a:t> S plus</a:t>
            </a:r>
            <a:r>
              <a:rPr lang="en-US" altLang="zh-CN" baseline="0" dirty="0" smtClean="0"/>
              <a:t> </a:t>
            </a:r>
            <a:r>
              <a:rPr lang="en-US" altLang="zh-CN" baseline="0" dirty="0" err="1" smtClean="0"/>
              <a:t>Nw</a:t>
            </a:r>
            <a:r>
              <a:rPr lang="en-US" altLang="zh-CN" baseline="0" dirty="0" smtClean="0"/>
              <a:t> plus I. </a:t>
            </a:r>
            <a:r>
              <a:rPr lang="en-US" altLang="zh-CN" sz="1200" i="1" dirty="0" smtClean="0">
                <a:solidFill>
                  <a:schemeClr val="tx1"/>
                </a:solidFill>
              </a:rPr>
              <a:t>S </a:t>
            </a:r>
            <a:r>
              <a:rPr lang="en-US" altLang="zh-CN" sz="1200" dirty="0" smtClean="0">
                <a:solidFill>
                  <a:schemeClr val="tx1"/>
                </a:solidFill>
              </a:rPr>
              <a:t>represents the signal transmitted by the primary user. </a:t>
            </a:r>
            <a:r>
              <a:rPr lang="en-US" altLang="zh-CN" sz="1200" dirty="0" err="1" smtClean="0">
                <a:solidFill>
                  <a:schemeClr val="tx1"/>
                </a:solidFill>
              </a:rPr>
              <a:t>Nw</a:t>
            </a:r>
            <a:r>
              <a:rPr lang="en-US" altLang="zh-CN" sz="1200" dirty="0" smtClean="0">
                <a:solidFill>
                  <a:schemeClr val="tx1"/>
                </a:solidFill>
              </a:rPr>
              <a:t> is the noise part and I is the interference part.</a:t>
            </a:r>
            <a:r>
              <a:rPr lang="en-US" altLang="zh-CN" dirty="0" smtClean="0"/>
              <a:t/>
            </a:r>
            <a:br>
              <a:rPr lang="en-US" altLang="zh-CN" dirty="0" smtClean="0"/>
            </a:b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7</a:t>
            </a:fld>
            <a:endParaRPr lang="zh-CN" altLang="en-US"/>
          </a:p>
        </p:txBody>
      </p:sp>
    </p:spTree>
    <p:extLst>
      <p:ext uri="{BB962C8B-B14F-4D97-AF65-F5344CB8AC3E}">
        <p14:creationId xmlns:p14="http://schemas.microsoft.com/office/powerpoint/2010/main" val="10669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b="0" i="0" kern="1200" dirty="0" smtClean="0">
                <a:solidFill>
                  <a:schemeClr val="tx1"/>
                </a:solidFill>
                <a:effectLst/>
                <a:latin typeface="+mn-lt"/>
                <a:ea typeface="+mn-ea"/>
                <a:cs typeface="+mn-cs"/>
              </a:rPr>
              <a:t>On the basis of the previous analysis, the spectrum sensing model can be constructed as a hypothesis test.</a:t>
            </a:r>
            <a:r>
              <a:rPr lang="en-US" altLang="zh-CN" sz="1200" b="0" i="0" kern="1200" baseline="0" dirty="0" smtClean="0">
                <a:solidFill>
                  <a:schemeClr val="tx1"/>
                </a:solidFill>
                <a:effectLst/>
                <a:latin typeface="+mn-lt"/>
                <a:ea typeface="+mn-ea"/>
                <a:cs typeface="+mn-cs"/>
              </a:rPr>
              <a:t> Then by analyzation, we can know </a:t>
            </a:r>
            <a:r>
              <a:rPr lang="en-US" altLang="zh-CN" dirty="0" smtClean="0"/>
              <a:t>, x follows Gaussian distribution.</a:t>
            </a:r>
            <a:r>
              <a:rPr lang="en-US" altLang="zh-CN" baseline="0" dirty="0" smtClean="0"/>
              <a:t> </a:t>
            </a:r>
            <a:r>
              <a:rPr lang="en-US" altLang="zh-CN" sz="1200" b="0" i="0" kern="1200" dirty="0" smtClean="0">
                <a:solidFill>
                  <a:schemeClr val="tx1"/>
                </a:solidFill>
                <a:effectLst/>
                <a:latin typeface="+mn-lt"/>
                <a:ea typeface="+mn-ea"/>
                <a:cs typeface="+mn-cs"/>
              </a:rPr>
              <a:t>Then we apply the likelihood ratio test</a:t>
            </a:r>
            <a:r>
              <a:rPr lang="en-US" altLang="zh-CN" dirty="0" smtClean="0"/>
              <a:t> to obtain the test statistics T(x). </a:t>
            </a:r>
            <a:r>
              <a:rPr lang="en-US" altLang="zh-CN" sz="1200" b="0" i="0" kern="1200" dirty="0" smtClean="0">
                <a:solidFill>
                  <a:schemeClr val="tx1"/>
                </a:solidFill>
                <a:effectLst/>
                <a:latin typeface="+mn-lt"/>
                <a:ea typeface="+mn-ea"/>
                <a:cs typeface="+mn-cs"/>
              </a:rPr>
              <a:t>When </a:t>
            </a:r>
            <a:r>
              <a:rPr lang="en-US" altLang="zh-CN" sz="1200" b="0" i="1" kern="1200" dirty="0" smtClean="0">
                <a:solidFill>
                  <a:schemeClr val="tx1"/>
                </a:solidFill>
                <a:effectLst/>
                <a:latin typeface="+mn-lt"/>
                <a:ea typeface="+mn-ea"/>
                <a:cs typeface="+mn-cs"/>
              </a:rPr>
              <a:t>N </a:t>
            </a:r>
            <a:r>
              <a:rPr lang="en-US" altLang="zh-CN" sz="1200" b="0" i="0" kern="1200" dirty="0" smtClean="0">
                <a:solidFill>
                  <a:schemeClr val="tx1"/>
                </a:solidFill>
                <a:effectLst/>
                <a:latin typeface="+mn-lt"/>
                <a:ea typeface="+mn-ea"/>
                <a:cs typeface="+mn-cs"/>
              </a:rPr>
              <a:t>is large enough, </a:t>
            </a:r>
            <a:r>
              <a:rPr lang="en-US" altLang="zh-CN" sz="1200" b="0" i="1" kern="1200" dirty="0" smtClean="0">
                <a:solidFill>
                  <a:schemeClr val="tx1"/>
                </a:solidFill>
                <a:effectLst/>
                <a:latin typeface="+mn-lt"/>
                <a:ea typeface="+mn-ea"/>
                <a:cs typeface="+mn-cs"/>
              </a:rPr>
              <a:t>T </a:t>
            </a:r>
            <a:r>
              <a:rPr lang="en-US" altLang="zh-CN" sz="1200" b="0" i="0" kern="1200" dirty="0" smtClean="0">
                <a:solidFill>
                  <a:schemeClr val="tx1"/>
                </a:solidFill>
                <a:effectLst/>
                <a:latin typeface="+mn-lt"/>
                <a:ea typeface="+mn-ea"/>
                <a:cs typeface="+mn-cs"/>
              </a:rPr>
              <a:t>(</a:t>
            </a:r>
            <a:r>
              <a:rPr lang="en-US" altLang="zh-CN" sz="1200" b="0" i="1" kern="1200" dirty="0" smtClean="0">
                <a:solidFill>
                  <a:schemeClr val="tx1"/>
                </a:solidFill>
                <a:effectLst/>
                <a:latin typeface="+mn-lt"/>
                <a:ea typeface="+mn-ea"/>
                <a:cs typeface="+mn-cs"/>
              </a:rPr>
              <a:t>x</a:t>
            </a:r>
            <a:r>
              <a:rPr lang="en-US" altLang="zh-CN" sz="1200" b="0" i="0" kern="1200" dirty="0" smtClean="0">
                <a:solidFill>
                  <a:schemeClr val="tx1"/>
                </a:solidFill>
                <a:effectLst/>
                <a:latin typeface="+mn-lt"/>
                <a:ea typeface="+mn-ea"/>
                <a:cs typeface="+mn-cs"/>
              </a:rPr>
              <a:t>) follows the Gaussian distribution approximately according to the Central Limit Theorem.</a:t>
            </a:r>
            <a:r>
              <a:rPr lang="en-US" altLang="zh-CN" dirty="0" smtClean="0"/>
              <a:t/>
            </a:r>
            <a:br>
              <a:rPr lang="en-US" altLang="zh-CN" dirty="0" smtClean="0"/>
            </a:br>
            <a:endParaRPr lang="zh-CN" altLang="en-US" dirty="0" smtClean="0"/>
          </a:p>
          <a:p>
            <a:r>
              <a:rPr lang="en-US" altLang="zh-CN" dirty="0" smtClean="0"/>
              <a:t/>
            </a:r>
            <a:br>
              <a:rPr lang="en-US" altLang="zh-CN" dirty="0" smtClean="0"/>
            </a:b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8</a:t>
            </a:fld>
            <a:endParaRPr lang="zh-CN" altLang="en-US"/>
          </a:p>
        </p:txBody>
      </p:sp>
    </p:spTree>
    <p:extLst>
      <p:ext uri="{BB962C8B-B14F-4D97-AF65-F5344CB8AC3E}">
        <p14:creationId xmlns:p14="http://schemas.microsoft.com/office/powerpoint/2010/main" val="3410065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1" kern="1200" dirty="0" smtClean="0">
                <a:solidFill>
                  <a:schemeClr val="tx1"/>
                </a:solidFill>
                <a:effectLst/>
                <a:latin typeface="+mn-lt"/>
                <a:ea typeface="+mn-ea"/>
                <a:cs typeface="+mn-cs"/>
              </a:rPr>
              <a:t>Then I will describe the algorithm. </a:t>
            </a:r>
            <a:endParaRPr lang="zh-CN" altLang="en-US" dirty="0"/>
          </a:p>
        </p:txBody>
      </p:sp>
      <p:sp>
        <p:nvSpPr>
          <p:cNvPr id="4" name="灯片编号占位符 3"/>
          <p:cNvSpPr>
            <a:spLocks noGrp="1"/>
          </p:cNvSpPr>
          <p:nvPr>
            <p:ph type="sldNum" sz="quarter" idx="10"/>
          </p:nvPr>
        </p:nvSpPr>
        <p:spPr/>
        <p:txBody>
          <a:bodyPr/>
          <a:lstStyle/>
          <a:p>
            <a:fld id="{9F631C8E-B79D-45B9-8626-33C4D115E159}" type="slidenum">
              <a:rPr lang="zh-CN" altLang="en-US" smtClean="0"/>
              <a:t>9</a:t>
            </a:fld>
            <a:endParaRPr lang="zh-CN" altLang="en-US"/>
          </a:p>
        </p:txBody>
      </p:sp>
    </p:spTree>
    <p:extLst>
      <p:ext uri="{BB962C8B-B14F-4D97-AF65-F5344CB8AC3E}">
        <p14:creationId xmlns:p14="http://schemas.microsoft.com/office/powerpoint/2010/main" val="2860084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3">
        <a:schemeClr val="bg2"/>
      </p:bgRef>
    </p:bg>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1173158"/>
            <a:ext cx="10363200" cy="1470025"/>
          </a:xfrm>
        </p:spPr>
        <p:txBody>
          <a:bodyPr anchor="b"/>
          <a:lstStyle>
            <a:lvl1pPr algn="l">
              <a:defRPr sz="4800"/>
            </a:lvl1pPr>
          </a:lstStyle>
          <a:p>
            <a:r>
              <a:rPr kumimoji="0" lang="zh-CN" altLang="en-US"/>
              <a:t>单击此处编辑母版标题样式</a:t>
            </a:r>
            <a:endParaRPr kumimoji="0" lang="en-US"/>
          </a:p>
        </p:txBody>
      </p:sp>
      <p:sp>
        <p:nvSpPr>
          <p:cNvPr id="3" name="副标题 2"/>
          <p:cNvSpPr>
            <a:spLocks noGrp="1"/>
          </p:cNvSpPr>
          <p:nvPr>
            <p:ph type="subTitle" idx="1" hasCustomPrompt="1"/>
          </p:nvPr>
        </p:nvSpPr>
        <p:spPr>
          <a:xfrm>
            <a:off x="916955" y="2643182"/>
            <a:ext cx="8893821" cy="1752600"/>
          </a:xfrm>
        </p:spPr>
        <p:txBody>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a:t>单击以编辑母版副标题样式</a:t>
            </a:r>
            <a:endParaRPr kumimoji="0" lang="en-US"/>
          </a:p>
        </p:txBody>
      </p:sp>
      <p:sp>
        <p:nvSpPr>
          <p:cNvPr id="4" name="日期占位符 3"/>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竖排文字占位符 2"/>
          <p:cNvSpPr>
            <a:spLocks noGrp="1"/>
          </p:cNvSpPr>
          <p:nvPr>
            <p:ph type="body" orient="vert" idx="1" hasCustomPrompt="1"/>
          </p:nvPr>
        </p:nvSpPr>
        <p:spPr/>
        <p:txBody>
          <a:bodyPr vert="eaVert"/>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525024" y="274640"/>
            <a:ext cx="2057376" cy="5851525"/>
          </a:xfrm>
        </p:spPr>
        <p:txBody>
          <a:bodyPr vert="eaVert"/>
          <a:lstStyle/>
          <a:p>
            <a:r>
              <a:rPr kumimoji="0" lang="zh-CN" altLang="en-US"/>
              <a:t>单击此处编辑母版标题样式</a:t>
            </a:r>
            <a:endParaRPr kumimoji="0" lang="en-US"/>
          </a:p>
        </p:txBody>
      </p:sp>
      <p:sp>
        <p:nvSpPr>
          <p:cNvPr id="3" name="竖排文字占位符 2"/>
          <p:cNvSpPr>
            <a:spLocks noGrp="1"/>
          </p:cNvSpPr>
          <p:nvPr>
            <p:ph type="body" orient="vert" idx="1" hasCustomPrompt="1"/>
          </p:nvPr>
        </p:nvSpPr>
        <p:spPr>
          <a:xfrm>
            <a:off x="609600" y="274640"/>
            <a:ext cx="8820173" cy="5851525"/>
          </a:xfrm>
        </p:spPr>
        <p:txBody>
          <a:bodyPr vert="eaVert"/>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p>
            <a:r>
              <a:rPr kumimoji="0" lang="en-US" altLang="zh-CN" dirty="0"/>
              <a:t>Outline</a:t>
            </a:r>
            <a:endParaRPr kumimoji="0" lang="en-US" dirty="0"/>
          </a:p>
        </p:txBody>
      </p:sp>
      <p:sp>
        <p:nvSpPr>
          <p:cNvPr id="3" name="内容占位符 2"/>
          <p:cNvSpPr>
            <a:spLocks noGrp="1"/>
          </p:cNvSpPr>
          <p:nvPr>
            <p:ph idx="1" hasCustomPrompt="1"/>
          </p:nvPr>
        </p:nvSpPr>
        <p:spPr/>
        <p:txBody>
          <a:bodyPr/>
          <a:lstStyle/>
          <a:p>
            <a:pPr lvl="0" eaLnBrk="1" latinLnBrk="0" hangingPunct="1"/>
            <a:r>
              <a:rPr lang="en-US" altLang="zh-CN" dirty="0"/>
              <a:t>Introduction</a:t>
            </a:r>
            <a:endParaRPr lang="zh-CN" altLang="en-US" dirty="0"/>
          </a:p>
          <a:p>
            <a:pPr lvl="1" eaLnBrk="1" latinLnBrk="0" hangingPunct="1"/>
            <a:r>
              <a:rPr lang="en-US" altLang="zh-CN" dirty="0"/>
              <a:t>Motivation</a:t>
            </a:r>
          </a:p>
          <a:p>
            <a:pPr lvl="1" eaLnBrk="1" latinLnBrk="0" hangingPunct="1"/>
            <a:r>
              <a:rPr lang="en-US" altLang="zh-CN" dirty="0"/>
              <a:t>Contribution</a:t>
            </a:r>
          </a:p>
          <a:p>
            <a:pPr lvl="1" eaLnBrk="1" latinLnBrk="0" hangingPunct="1"/>
            <a:endParaRPr lang="en-US" altLang="zh-CN" dirty="0"/>
          </a:p>
        </p:txBody>
      </p:sp>
      <p:sp>
        <p:nvSpPr>
          <p:cNvPr id="4" name="日期占位符 3"/>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914400" y="2924181"/>
            <a:ext cx="10363200" cy="1362075"/>
          </a:xfrm>
        </p:spPr>
        <p:txBody>
          <a:bodyPr anchor="t"/>
          <a:lstStyle>
            <a:lvl1pPr algn="l">
              <a:defRPr sz="4400" b="0" cap="all"/>
            </a:lvl1pPr>
          </a:lstStyle>
          <a:p>
            <a:r>
              <a:rPr kumimoji="0" lang="zh-CN" altLang="en-US"/>
              <a:t>单击此处编辑母版标题样式</a:t>
            </a:r>
            <a:endParaRPr kumimoji="0" lang="en-US"/>
          </a:p>
        </p:txBody>
      </p:sp>
      <p:sp>
        <p:nvSpPr>
          <p:cNvPr id="3" name="文本占位符 2"/>
          <p:cNvSpPr>
            <a:spLocks noGrp="1"/>
          </p:cNvSpPr>
          <p:nvPr>
            <p:ph type="body" idx="1" hasCustomPrompt="1"/>
          </p:nvPr>
        </p:nvSpPr>
        <p:spPr>
          <a:xfrm>
            <a:off x="914400" y="1428748"/>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内容占位符 2"/>
          <p:cNvSpPr>
            <a:spLocks noGrp="1"/>
          </p:cNvSpPr>
          <p:nvPr>
            <p:ph sz="half" idx="1" hasCustomPrompt="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内容占位符 3"/>
          <p:cNvSpPr>
            <a:spLocks noGrp="1"/>
          </p:cNvSpPr>
          <p:nvPr>
            <p:ph sz="half" idx="2" hasCustomPrompt="1"/>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kumimoji="0" lang="zh-CN" altLang="en-US"/>
              <a:t>单击此处编辑母版标题样式</a:t>
            </a:r>
            <a:endParaRPr kumimoji="0" lang="en-US"/>
          </a:p>
        </p:txBody>
      </p:sp>
      <p:sp>
        <p:nvSpPr>
          <p:cNvPr id="3" name="文本占位符 2"/>
          <p:cNvSpPr>
            <a:spLocks noGrp="1"/>
          </p:cNvSpPr>
          <p:nvPr>
            <p:ph type="body" idx="1" hasCustomPrompt="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a:t>编辑母版文本样式</a:t>
            </a:r>
          </a:p>
        </p:txBody>
      </p:sp>
      <p:sp>
        <p:nvSpPr>
          <p:cNvPr id="4" name="内容占位符 3"/>
          <p:cNvSpPr>
            <a:spLocks noGrp="1"/>
          </p:cNvSpPr>
          <p:nvPr>
            <p:ph sz="half" idx="2" hasCustomPrompt="1"/>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文本占位符 4"/>
          <p:cNvSpPr>
            <a:spLocks noGrp="1"/>
          </p:cNvSpPr>
          <p:nvPr>
            <p:ph type="body" sz="quarter" idx="3" hasCustomPrompt="1"/>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a:t>编辑母版文本样式</a:t>
            </a:r>
          </a:p>
        </p:txBody>
      </p:sp>
      <p:sp>
        <p:nvSpPr>
          <p:cNvPr id="6" name="内容占位符 5"/>
          <p:cNvSpPr>
            <a:spLocks noGrp="1"/>
          </p:cNvSpPr>
          <p:nvPr>
            <p:ph sz="quarter" idx="4" hasCustomPrompt="1"/>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7" name="日期占位符 6"/>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日期占位符 2"/>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3" name="内容占位符 2"/>
          <p:cNvSpPr>
            <a:spLocks noGrp="1"/>
          </p:cNvSpPr>
          <p:nvPr>
            <p:ph idx="1" hasCustomPrompt="1"/>
          </p:nvPr>
        </p:nvSpPr>
        <p:spPr>
          <a:xfrm>
            <a:off x="613843" y="1071546"/>
            <a:ext cx="6815667" cy="50497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文本占位符 3"/>
          <p:cNvSpPr>
            <a:spLocks noGrp="1"/>
          </p:cNvSpPr>
          <p:nvPr>
            <p:ph type="body" sz="half" idx="2" hasCustomPrompt="1"/>
          </p:nvPr>
        </p:nvSpPr>
        <p:spPr>
          <a:xfrm>
            <a:off x="7572111" y="1071547"/>
            <a:ext cx="4011084" cy="34290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F2531D1-F9F6-47D2-B8D6-47AB1949A5F2}" type="slidenum">
              <a:rPr lang="zh-CN" altLang="en-US" smtClean="0"/>
              <a:t>‹#›</a:t>
            </a:fld>
            <a:endParaRPr lang="zh-CN" altLang="en-US"/>
          </a:p>
        </p:txBody>
      </p:sp>
      <p:sp>
        <p:nvSpPr>
          <p:cNvPr id="2" name="标题 1"/>
          <p:cNvSpPr>
            <a:spLocks noGrp="1"/>
          </p:cNvSpPr>
          <p:nvPr>
            <p:ph type="title"/>
          </p:nvPr>
        </p:nvSpPr>
        <p:spPr>
          <a:xfrm>
            <a:off x="609608" y="285728"/>
            <a:ext cx="10974657" cy="696626"/>
          </a:xfrm>
        </p:spPr>
        <p:txBody>
          <a:bodyPr anchor="ctr"/>
          <a:lstStyle>
            <a:lvl1pPr algn="ctr">
              <a:defRPr sz="3600" b="0"/>
            </a:lvl1pPr>
          </a:lstStyle>
          <a:p>
            <a:r>
              <a:rPr kumimoji="0" lang="zh-CN" altLang="en-US"/>
              <a:t>单击此处编辑母版标题样式</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0668032" y="642918"/>
            <a:ext cx="1047757" cy="4572032"/>
          </a:xfrm>
        </p:spPr>
        <p:txBody>
          <a:bodyPr vert="eaVert" anchor="ctr"/>
          <a:lstStyle>
            <a:lvl1pPr algn="l">
              <a:defRPr sz="2400" b="0"/>
            </a:lvl1pPr>
          </a:lstStyle>
          <a:p>
            <a:r>
              <a:rPr kumimoji="0" lang="zh-CN" altLang="en-US"/>
              <a:t>单击此处编辑母版标题样式</a:t>
            </a:r>
            <a:endParaRPr kumimoji="0" lang="en-US"/>
          </a:p>
        </p:txBody>
      </p:sp>
      <p:sp>
        <p:nvSpPr>
          <p:cNvPr id="3" name="图片占位符 2"/>
          <p:cNvSpPr>
            <a:spLocks noGrp="1"/>
          </p:cNvSpPr>
          <p:nvPr>
            <p:ph type="pic" idx="1"/>
          </p:nvPr>
        </p:nvSpPr>
        <p:spPr>
          <a:xfrm>
            <a:off x="590563" y="541340"/>
            <a:ext cx="8553459" cy="5459428"/>
          </a:xfrm>
          <a:prstGeom prst="roundRect">
            <a:avLst>
              <a:gd name="adj" fmla="val 4800"/>
            </a:avLst>
          </a:prstGeom>
          <a:solidFill>
            <a:schemeClr val="accent1">
              <a:tint val="20000"/>
            </a:schemeClr>
          </a:solidFill>
          <a:ln w="38100">
            <a:gradFill flip="none" rotWithShape="1">
              <a:gsLst>
                <a:gs pos="0">
                  <a:schemeClr val="accent1">
                    <a:alpha val="50000"/>
                  </a:schemeClr>
                </a:gs>
                <a:gs pos="100000">
                  <a:schemeClr val="accent1">
                    <a:tint val="20000"/>
                  </a:schemeClr>
                </a:gs>
              </a:gsLst>
              <a:lin ang="16200000" scaled="1"/>
              <a:tileRect/>
            </a:gradFill>
          </a:ln>
          <a:effectLst>
            <a:outerShdw blurRad="76200" dist="38100" dir="5400000" sx="100500" sy="100500" algn="tl"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a:t>单击图标添加图片</a:t>
            </a:r>
            <a:endParaRPr kumimoji="0" lang="en-US"/>
          </a:p>
        </p:txBody>
      </p:sp>
      <p:sp>
        <p:nvSpPr>
          <p:cNvPr id="4" name="文本占位符 3"/>
          <p:cNvSpPr>
            <a:spLocks noGrp="1"/>
          </p:cNvSpPr>
          <p:nvPr>
            <p:ph type="body" sz="half" idx="2" hasCustomPrompt="1"/>
          </p:nvPr>
        </p:nvSpPr>
        <p:spPr>
          <a:xfrm>
            <a:off x="9429774" y="1000108"/>
            <a:ext cx="1219157" cy="4214842"/>
          </a:xfrm>
        </p:spPr>
        <p:txBody>
          <a:bodyPr vert="eaVert"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a:t>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0DF302A1-A10C-42D9-A2BE-7E71C31AF53F}" type="datetimeFigureOut">
              <a:rPr lang="zh-CN" altLang="en-US" smtClean="0"/>
              <a:t>2019/11/8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F2531D1-F9F6-47D2-B8D6-47AB1949A5F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8" name="图片 7"/>
          <p:cNvPicPr>
            <a:picLocks noChangeAspect="1"/>
          </p:cNvPicPr>
          <p:nvPr/>
        </p:nvPicPr>
        <p:blipFill>
          <a:blip r:embed="rId13">
            <a:duotone>
              <a:schemeClr val="accent1"/>
              <a:srgbClr val="FFFFFF"/>
            </a:duotone>
            <a:lum bright="12000" contrast="40000"/>
          </a:blip>
          <a:stretch>
            <a:fillRect/>
          </a:stretch>
        </p:blipFill>
        <p:spPr>
          <a:xfrm>
            <a:off x="8890413" y="4915144"/>
            <a:ext cx="3301588" cy="1942857"/>
          </a:xfrm>
          <a:prstGeom prst="rect">
            <a:avLst/>
          </a:prstGeom>
          <a:noFill/>
          <a:ln>
            <a:noFill/>
          </a:ln>
        </p:spPr>
      </p:pic>
      <p:sp>
        <p:nvSpPr>
          <p:cNvPr id="10" name="矩形 9"/>
          <p:cNvSpPr/>
          <p:nvPr/>
        </p:nvSpPr>
        <p:spPr>
          <a:xfrm>
            <a:off x="0" y="0"/>
            <a:ext cx="12192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20000"/>
                </a:schemeClr>
              </a:gs>
              <a:gs pos="100000">
                <a:schemeClr val="accent1">
                  <a:tint val="50000"/>
                  <a:shade val="100000"/>
                  <a:hueMod val="100000"/>
                  <a:satMod val="500000"/>
                </a:schemeClr>
              </a:gs>
            </a:gsLst>
            <a:lin ang="18900000" scaled="1"/>
            <a:tileRect/>
          </a:gradFill>
          <a:ln w="12700" cap="rnd" cmpd="sng" algn="ctr">
            <a:noFill/>
            <a:prstDash val="solid"/>
          </a:ln>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sz="1800"/>
          </a:p>
        </p:txBody>
      </p:sp>
      <p:sp>
        <p:nvSpPr>
          <p:cNvPr id="11" name="矩形 10"/>
          <p:cNvSpPr/>
          <p:nvPr/>
        </p:nvSpPr>
        <p:spPr>
          <a:xfrm>
            <a:off x="0" y="40951"/>
            <a:ext cx="6096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5000"/>
                </a:schemeClr>
              </a:gs>
              <a:gs pos="100000">
                <a:schemeClr val="accent1">
                  <a:tint val="50000"/>
                  <a:shade val="100000"/>
                  <a:hueMod val="100000"/>
                  <a:satMod val="500000"/>
                  <a:alpha val="60000"/>
                </a:schemeClr>
              </a:gs>
            </a:gsLst>
            <a:lin ang="8100000" scaled="1"/>
            <a:tileRect/>
          </a:gradFill>
          <a:ln w="12700" cap="rnd" cmpd="sng" algn="ctr">
            <a:noFill/>
            <a:prstDash val="solid"/>
          </a:ln>
          <a:effectLst>
            <a:glow>
              <a:schemeClr val="accent1">
                <a:tint val="100000"/>
                <a:shade val="100000"/>
                <a:hueMod val="100000"/>
                <a:satMod val="100000"/>
              </a:schemeClr>
            </a:glow>
            <a:softEdge rad="12700"/>
          </a:effectLst>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sz="1800"/>
          </a:p>
        </p:txBody>
      </p:sp>
      <p:pic>
        <p:nvPicPr>
          <p:cNvPr id="9" name="图片 8"/>
          <p:cNvPicPr>
            <a:picLocks noChangeAspect="1"/>
          </p:cNvPicPr>
          <p:nvPr/>
        </p:nvPicPr>
        <p:blipFill>
          <a:blip r:embed="rId14">
            <a:duotone>
              <a:schemeClr val="accent1"/>
              <a:srgbClr val="FFFFFF"/>
            </a:duotone>
            <a:lum bright="35000" contrast="40000"/>
          </a:blip>
          <a:stretch>
            <a:fillRect/>
          </a:stretch>
        </p:blipFill>
        <p:spPr>
          <a:xfrm>
            <a:off x="0" y="6420446"/>
            <a:ext cx="12192000" cy="437555"/>
          </a:xfrm>
          <a:prstGeom prst="rect">
            <a:avLst/>
          </a:prstGeom>
          <a:noFill/>
          <a:ln>
            <a:noFill/>
          </a:ln>
          <a:effectLst/>
        </p:spPr>
      </p:pic>
      <p:sp>
        <p:nvSpPr>
          <p:cNvPr id="2" name="标题占位符 1"/>
          <p:cNvSpPr>
            <a:spLocks noGrp="1"/>
          </p:cNvSpPr>
          <p:nvPr>
            <p:ph type="title"/>
          </p:nvPr>
        </p:nvSpPr>
        <p:spPr>
          <a:xfrm>
            <a:off x="609600" y="274638"/>
            <a:ext cx="10972800" cy="1143000"/>
          </a:xfrm>
          <a:prstGeom prst="rect">
            <a:avLst/>
          </a:prstGeom>
        </p:spPr>
        <p:txBody>
          <a:bodyPr vert="horz" rtlCol="0" anchor="ctr">
            <a:normAutofit/>
          </a:bodyPr>
          <a:lstStyle/>
          <a:p>
            <a:r>
              <a:rPr kumimoji="0" lang="zh-CN" altLang="en-US"/>
              <a:t>单击此处编辑母版标题样式</a:t>
            </a:r>
            <a:endParaRPr kumimoji="0" lang="en-US"/>
          </a:p>
        </p:txBody>
      </p:sp>
      <p:sp>
        <p:nvSpPr>
          <p:cNvPr id="3" name="文本占位符 2"/>
          <p:cNvSpPr>
            <a:spLocks noGrp="1"/>
          </p:cNvSpPr>
          <p:nvPr>
            <p:ph type="body" idx="1"/>
          </p:nvPr>
        </p:nvSpPr>
        <p:spPr>
          <a:xfrm>
            <a:off x="609600" y="1600201"/>
            <a:ext cx="10972800" cy="4525963"/>
          </a:xfrm>
          <a:prstGeom prst="rect">
            <a:avLst/>
          </a:prstGeom>
        </p:spPr>
        <p:txBody>
          <a:bodyPr vert="horz" rtlCol="0">
            <a:normAutofit/>
          </a:bodyPr>
          <a:lstStyle/>
          <a:p>
            <a:pPr lvl="0" eaLnBrk="1" latinLnBrk="0" hangingPunct="1"/>
            <a:r>
              <a:rPr kumimoji="0" lang="zh-CN" altLang="en-US"/>
              <a:t>编辑母版文本样式</a:t>
            </a:r>
          </a:p>
          <a:p>
            <a:pPr lvl="1" eaLnBrk="1" latinLnBrk="0" hangingPunct="1"/>
            <a:r>
              <a:rPr kumimoji="0" lang="zh-CN" altLang="en-US"/>
              <a:t>第二级</a:t>
            </a:r>
          </a:p>
          <a:p>
            <a:pPr lvl="2" eaLnBrk="1" latinLnBrk="0" hangingPunct="1"/>
            <a:r>
              <a:rPr kumimoji="0" lang="zh-CN" altLang="en-US"/>
              <a:t>第三级</a:t>
            </a:r>
          </a:p>
          <a:p>
            <a:pPr lvl="3" eaLnBrk="1" latinLnBrk="0" hangingPunct="1"/>
            <a:r>
              <a:rPr kumimoji="0" lang="zh-CN" altLang="en-US"/>
              <a:t>第四级</a:t>
            </a:r>
          </a:p>
          <a:p>
            <a:pPr lvl="4" eaLnBrk="1" latinLnBrk="0" hangingPunct="1"/>
            <a:r>
              <a:rPr kumimoji="0" lang="zh-CN" altLang="en-US"/>
              <a:t>第五级</a:t>
            </a:r>
            <a:endParaRPr kumimoji="0" lang="en-US"/>
          </a:p>
        </p:txBody>
      </p:sp>
      <p:sp>
        <p:nvSpPr>
          <p:cNvPr id="4" name="日期占位符 3"/>
          <p:cNvSpPr>
            <a:spLocks noGrp="1"/>
          </p:cNvSpPr>
          <p:nvPr>
            <p:ph type="dt" sz="half" idx="2"/>
          </p:nvPr>
        </p:nvSpPr>
        <p:spPr>
          <a:xfrm>
            <a:off x="609600" y="6356351"/>
            <a:ext cx="28448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0DF302A1-A10C-42D9-A2BE-7E71C31AF53F}" type="datetimeFigureOut">
              <a:rPr lang="zh-CN" altLang="en-US" smtClean="0"/>
              <a:t>2019/11/8</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9F2531D1-F9F6-47D2-B8D6-47AB1949A5F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accent1"/>
        </a:buClr>
        <a:buSzPct val="50000"/>
        <a:buFont typeface="Wingdings 2" panose="05020102010507070707"/>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accent2"/>
        </a:buClr>
        <a:buSzPct val="50000"/>
        <a:buFont typeface="Wingdings 2" panose="05020102010507070707"/>
        <a:buChar char="³"/>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accent3"/>
        </a:buClr>
        <a:buSzPct val="60000"/>
        <a:buFont typeface="Wingdings 2" panose="05020102010507070707"/>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accent5"/>
        </a:buClr>
        <a:buSzPct val="45000"/>
        <a:buFont typeface="Wingdings 2" panose="05020102010507070707"/>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accent6"/>
        </a:buClr>
        <a:buFont typeface="Wingdings 2" panose="05020102010507070707"/>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vmlDrawing" Target="../drawings/vmlDrawing4.vml"/><Relationship Id="rId5" Type="http://schemas.openxmlformats.org/officeDocument/2006/relationships/image" Target="../media/image16.wmf"/><Relationship Id="rId4" Type="http://schemas.openxmlformats.org/officeDocument/2006/relationships/oleObject" Target="../embeddings/oleObject10.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notesSlide" Target="../notesSlides/notesSlide11.xml"/><Relationship Id="rId7" Type="http://schemas.openxmlformats.org/officeDocument/2006/relationships/image" Target="../media/image18.wmf"/><Relationship Id="rId2" Type="http://schemas.openxmlformats.org/officeDocument/2006/relationships/slideLayout" Target="../slideLayouts/slideLayout4.xml"/><Relationship Id="rId1" Type="http://schemas.openxmlformats.org/officeDocument/2006/relationships/vmlDrawing" Target="../drawings/vmlDrawing5.vml"/><Relationship Id="rId6" Type="http://schemas.openxmlformats.org/officeDocument/2006/relationships/oleObject" Target="../embeddings/oleObject12.bin"/><Relationship Id="rId5" Type="http://schemas.openxmlformats.org/officeDocument/2006/relationships/image" Target="../media/image17.wmf"/><Relationship Id="rId10" Type="http://schemas.openxmlformats.org/officeDocument/2006/relationships/image" Target="../media/image22.png"/><Relationship Id="rId4" Type="http://schemas.openxmlformats.org/officeDocument/2006/relationships/oleObject" Target="../embeddings/oleObject11.bin"/><Relationship Id="rId9" Type="http://schemas.openxmlformats.org/officeDocument/2006/relationships/image" Target="../media/image19.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24.wmf"/><Relationship Id="rId3" Type="http://schemas.openxmlformats.org/officeDocument/2006/relationships/notesSlide" Target="../notesSlides/notesSlide12.xml"/><Relationship Id="rId7" Type="http://schemas.openxmlformats.org/officeDocument/2006/relationships/image" Target="../media/image21.wmf"/><Relationship Id="rId12" Type="http://schemas.openxmlformats.org/officeDocument/2006/relationships/oleObject" Target="../embeddings/oleObject18.bin"/><Relationship Id="rId2" Type="http://schemas.openxmlformats.org/officeDocument/2006/relationships/slideLayout" Target="../slideLayouts/slideLayout4.xml"/><Relationship Id="rId1" Type="http://schemas.openxmlformats.org/officeDocument/2006/relationships/vmlDrawing" Target="../drawings/vmlDrawing6.vml"/><Relationship Id="rId6" Type="http://schemas.openxmlformats.org/officeDocument/2006/relationships/oleObject" Target="../embeddings/oleObject15.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22.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28.png"/><Relationship Id="rId4" Type="http://schemas.openxmlformats.org/officeDocument/2006/relationships/image" Target="../media/image27.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12.png"/><Relationship Id="rId3" Type="http://schemas.openxmlformats.org/officeDocument/2006/relationships/notesSlide" Target="../notesSlides/notesSlide7.xml"/><Relationship Id="rId7" Type="http://schemas.openxmlformats.org/officeDocument/2006/relationships/image" Target="../media/image9.wmf"/><Relationship Id="rId12" Type="http://schemas.openxmlformats.org/officeDocument/2006/relationships/image" Target="../media/image11.png"/><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11.wmf"/><Relationship Id="rId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10.wmf"/><Relationship Id="rId14" Type="http://schemas.openxmlformats.org/officeDocument/2006/relationships/image" Target="../media/image13.png"/></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notesSlide" Target="../notesSlides/notesSlide8.xml"/><Relationship Id="rId7" Type="http://schemas.openxmlformats.org/officeDocument/2006/relationships/image" Target="../media/image13.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7.bin"/><Relationship Id="rId11" Type="http://schemas.openxmlformats.org/officeDocument/2006/relationships/image" Target="../media/image15.wmf"/><Relationship Id="rId5" Type="http://schemas.openxmlformats.org/officeDocument/2006/relationships/image" Target="../media/image12.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14.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标题 1"/>
          <p:cNvSpPr txBox="1"/>
          <p:nvPr/>
        </p:nvSpPr>
        <p:spPr>
          <a:xfrm>
            <a:off x="542441" y="1553819"/>
            <a:ext cx="11176215" cy="1470025"/>
          </a:xfrm>
          <a:prstGeom prst="rect">
            <a:avLst/>
          </a:prstGeom>
        </p:spPr>
        <p:txBody>
          <a:bodyPr>
            <a:noAutofit/>
          </a:bodyPr>
          <a:lst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a:lstStyle>
          <a:p>
            <a:r>
              <a:rPr lang="en-US" altLang="zh-CN" sz="4000" dirty="0">
                <a:solidFill>
                  <a:schemeClr val="bg2">
                    <a:lumMod val="10000"/>
                  </a:schemeClr>
                </a:solidFill>
                <a:latin typeface="微软雅黑" panose="020B0503020204020204" charset="-122"/>
                <a:ea typeface="微软雅黑" panose="020B0503020204020204" charset="-122"/>
                <a:cs typeface="微软雅黑" panose="020B0503020204020204" charset="-122"/>
              </a:rPr>
              <a:t>Beam Alignment-Based mmWave </a:t>
            </a:r>
            <a:r>
              <a:rPr lang="en-US" altLang="zh-CN" sz="4000" dirty="0" smtClean="0">
                <a:solidFill>
                  <a:schemeClr val="bg2">
                    <a:lumMod val="10000"/>
                  </a:schemeClr>
                </a:solidFill>
                <a:latin typeface="微软雅黑" panose="020B0503020204020204" charset="-122"/>
                <a:ea typeface="微软雅黑" panose="020B0503020204020204" charset="-122"/>
                <a:cs typeface="微软雅黑" panose="020B0503020204020204" charset="-122"/>
              </a:rPr>
              <a:t>Spectrum Sensing in </a:t>
            </a:r>
            <a:r>
              <a:rPr lang="en-US" altLang="zh-CN" sz="4000" dirty="0">
                <a:solidFill>
                  <a:schemeClr val="bg2">
                    <a:lumMod val="10000"/>
                  </a:schemeClr>
                </a:solidFill>
                <a:latin typeface="微软雅黑" panose="020B0503020204020204" charset="-122"/>
                <a:ea typeface="微软雅黑" panose="020B0503020204020204" charset="-122"/>
                <a:cs typeface="微软雅黑" panose="020B0503020204020204" charset="-122"/>
              </a:rPr>
              <a:t>Cognitive Vehicular Networks</a:t>
            </a:r>
            <a:endParaRPr lang="zh-CN" altLang="en-US" sz="4000" dirty="0">
              <a:solidFill>
                <a:schemeClr val="bg2">
                  <a:lumMod val="10000"/>
                </a:schemeClr>
              </a:solidFill>
              <a:latin typeface="微软雅黑" panose="020B0503020204020204" charset="-122"/>
              <a:ea typeface="微软雅黑" panose="020B0503020204020204" charset="-122"/>
              <a:cs typeface="微软雅黑" panose="020B0503020204020204" charset="-122"/>
            </a:endParaRPr>
          </a:p>
        </p:txBody>
      </p:sp>
      <p:sp>
        <p:nvSpPr>
          <p:cNvPr id="36" name="矩形 35"/>
          <p:cNvSpPr/>
          <p:nvPr/>
        </p:nvSpPr>
        <p:spPr>
          <a:xfrm>
            <a:off x="6687603" y="312003"/>
            <a:ext cx="5238974" cy="830997"/>
          </a:xfrm>
          <a:prstGeom prst="rect">
            <a:avLst/>
          </a:prstGeom>
          <a:noFill/>
        </p:spPr>
        <p:txBody>
          <a:bodyPr wrap="square" lIns="91440" tIns="45720" rIns="91440" bIns="45720">
            <a:spAutoFit/>
          </a:bodyPr>
          <a:lstStyle/>
          <a:p>
            <a:pPr algn="ctr"/>
            <a:r>
              <a:rPr lang="en-US" altLang="zh-CN" sz="4800" b="1" cap="none" spc="0" dirty="0">
                <a:ln w="6600">
                  <a:solidFill>
                    <a:schemeClr val="accent2"/>
                  </a:solidFill>
                  <a:prstDash val="solid"/>
                </a:ln>
                <a:effectLst>
                  <a:outerShdw dist="38100" dir="2700000" algn="tl" rotWithShape="0">
                    <a:schemeClr val="accent2"/>
                  </a:outerShdw>
                </a:effectLst>
                <a:latin typeface="微软雅黑" panose="020B0503020204020204" charset="-122"/>
                <a:ea typeface="微软雅黑" panose="020B0503020204020204" charset="-122"/>
                <a:cs typeface="微软雅黑" panose="020B0503020204020204" charset="-122"/>
              </a:rPr>
              <a:t>2019   </a:t>
            </a:r>
            <a:r>
              <a:rPr lang="en-US" altLang="zh-CN" sz="4800" b="1" cap="none" spc="0" dirty="0" err="1" smtClean="0">
                <a:ln w="6600">
                  <a:solidFill>
                    <a:schemeClr val="accent2"/>
                  </a:solidFill>
                  <a:prstDash val="solid"/>
                </a:ln>
                <a:effectLst>
                  <a:outerShdw dist="38100" dir="2700000" algn="tl" rotWithShape="0">
                    <a:schemeClr val="accent2"/>
                  </a:outerShdw>
                </a:effectLst>
                <a:latin typeface="微软雅黑" panose="020B0503020204020204" charset="-122"/>
                <a:ea typeface="微软雅黑" panose="020B0503020204020204" charset="-122"/>
                <a:cs typeface="微软雅黑" panose="020B0503020204020204" charset="-122"/>
              </a:rPr>
              <a:t>GlobalSIP</a:t>
            </a:r>
            <a:endParaRPr lang="zh-CN" altLang="en-US" sz="4800" b="1" cap="none" spc="0" dirty="0">
              <a:ln w="6600">
                <a:solidFill>
                  <a:schemeClr val="accent2"/>
                </a:solidFill>
                <a:prstDash val="solid"/>
              </a:ln>
              <a:effectLst>
                <a:outerShdw dist="38100" dir="2700000" algn="tl" rotWithShape="0">
                  <a:schemeClr val="accent2"/>
                </a:outerShdw>
              </a:effectLst>
              <a:latin typeface="微软雅黑" panose="020B0503020204020204" charset="-122"/>
              <a:ea typeface="微软雅黑" panose="020B0503020204020204" charset="-122"/>
              <a:cs typeface="微软雅黑" panose="020B0503020204020204" charset="-122"/>
            </a:endParaRPr>
          </a:p>
        </p:txBody>
      </p:sp>
      <p:sp>
        <p:nvSpPr>
          <p:cNvPr id="37" name="文本框 36"/>
          <p:cNvSpPr txBox="1"/>
          <p:nvPr/>
        </p:nvSpPr>
        <p:spPr>
          <a:xfrm>
            <a:off x="1587500" y="1143000"/>
            <a:ext cx="184731" cy="369332"/>
          </a:xfrm>
          <a:prstGeom prst="rect">
            <a:avLst/>
          </a:prstGeom>
          <a:noFill/>
        </p:spPr>
        <p:txBody>
          <a:bodyPr wrap="none" rtlCol="0">
            <a:spAutoFit/>
          </a:bodyPr>
          <a:lstStyle/>
          <a:p>
            <a:endParaRPr kumimoji="1" lang="zh-CN" altLang="en-US" dirty="0">
              <a:latin typeface="微软雅黑" panose="020B0503020204020204" charset="-122"/>
              <a:ea typeface="微软雅黑" panose="020B0503020204020204" charset="-122"/>
              <a:cs typeface="微软雅黑" panose="020B0503020204020204" charset="-122"/>
            </a:endParaRPr>
          </a:p>
        </p:txBody>
      </p:sp>
      <p:sp>
        <p:nvSpPr>
          <p:cNvPr id="38" name="文本框 37"/>
          <p:cNvSpPr txBox="1"/>
          <p:nvPr/>
        </p:nvSpPr>
        <p:spPr>
          <a:xfrm>
            <a:off x="1881809" y="901148"/>
            <a:ext cx="184731" cy="369332"/>
          </a:xfrm>
          <a:prstGeom prst="rect">
            <a:avLst/>
          </a:prstGeom>
          <a:noFill/>
        </p:spPr>
        <p:txBody>
          <a:bodyPr wrap="none" rtlCol="0">
            <a:spAutoFit/>
          </a:bodyPr>
          <a:lstStyle/>
          <a:p>
            <a:endParaRPr kumimoji="1" lang="zh-CN" altLang="en-US" dirty="0">
              <a:latin typeface="微软雅黑" panose="020B0503020204020204" charset="-122"/>
              <a:ea typeface="微软雅黑" panose="020B0503020204020204" charset="-122"/>
              <a:cs typeface="微软雅黑" panose="020B0503020204020204" charset="-122"/>
            </a:endParaRPr>
          </a:p>
        </p:txBody>
      </p:sp>
      <p:sp>
        <p:nvSpPr>
          <p:cNvPr id="39" name="文本框 38"/>
          <p:cNvSpPr txBox="1"/>
          <p:nvPr/>
        </p:nvSpPr>
        <p:spPr>
          <a:xfrm>
            <a:off x="1497496" y="834887"/>
            <a:ext cx="184731" cy="369332"/>
          </a:xfrm>
          <a:prstGeom prst="rect">
            <a:avLst/>
          </a:prstGeom>
          <a:noFill/>
        </p:spPr>
        <p:txBody>
          <a:bodyPr wrap="none" rtlCol="0">
            <a:spAutoFit/>
          </a:bodyPr>
          <a:lstStyle/>
          <a:p>
            <a:endParaRPr kumimoji="1" lang="zh-CN" altLang="en-US">
              <a:latin typeface="微软雅黑" panose="020B0503020204020204" charset="-122"/>
              <a:ea typeface="微软雅黑" panose="020B0503020204020204" charset="-122"/>
              <a:cs typeface="微软雅黑" panose="020B0503020204020204" charset="-122"/>
            </a:endParaRPr>
          </a:p>
        </p:txBody>
      </p:sp>
      <p:sp>
        <p:nvSpPr>
          <p:cNvPr id="41" name="文本框 40"/>
          <p:cNvSpPr txBox="1"/>
          <p:nvPr/>
        </p:nvSpPr>
        <p:spPr>
          <a:xfrm>
            <a:off x="3657600" y="1714500"/>
            <a:ext cx="184731" cy="369332"/>
          </a:xfrm>
          <a:prstGeom prst="rect">
            <a:avLst/>
          </a:prstGeom>
          <a:noFill/>
        </p:spPr>
        <p:txBody>
          <a:bodyPr wrap="none" rtlCol="0">
            <a:spAutoFit/>
          </a:bodyPr>
          <a:lstStyle/>
          <a:p>
            <a:endParaRPr kumimoji="1" lang="zh-CN" altLang="en-US" dirty="0">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nvSpPr>
        <p:spPr>
          <a:xfrm>
            <a:off x="163598" y="3882517"/>
            <a:ext cx="12028402" cy="1815882"/>
          </a:xfrm>
          <a:prstGeom prst="rect">
            <a:avLst/>
          </a:prstGeom>
          <a:noFill/>
        </p:spPr>
        <p:txBody>
          <a:bodyPr wrap="square" rtlCol="0">
            <a:spAutoFit/>
          </a:bodyPr>
          <a:lstStyle/>
          <a:p>
            <a:pPr algn="ctr"/>
            <a:r>
              <a:rPr lang="zh-CN" altLang="en-US" sz="2400" dirty="0" smtClean="0">
                <a:solidFill>
                  <a:schemeClr val="tx2"/>
                </a:solidFill>
                <a:latin typeface="微软雅黑" panose="020B0503020204020204" charset="-122"/>
                <a:ea typeface="微软雅黑" panose="020B0503020204020204" charset="-122"/>
                <a:cs typeface="微软雅黑" panose="020B0503020204020204" charset="-122"/>
              </a:rPr>
              <a:t>  </a:t>
            </a:r>
            <a:r>
              <a:rPr lang="en-US" altLang="zh-CN" sz="2400" dirty="0" smtClean="0">
                <a:solidFill>
                  <a:schemeClr val="tx2"/>
                </a:solidFill>
                <a:latin typeface="微软雅黑" panose="020B0503020204020204" charset="-122"/>
                <a:ea typeface="微软雅黑" panose="020B0503020204020204" charset="-122"/>
                <a:cs typeface="微软雅黑" panose="020B0503020204020204" charset="-122"/>
              </a:rPr>
              <a:t>He Zhang, </a:t>
            </a:r>
            <a:r>
              <a:rPr lang="en-US" altLang="zh-CN" sz="2400" dirty="0" err="1" smtClean="0">
                <a:solidFill>
                  <a:schemeClr val="tx2"/>
                </a:solidFill>
                <a:latin typeface="微软雅黑" panose="020B0503020204020204" charset="-122"/>
                <a:ea typeface="微软雅黑" panose="020B0503020204020204" charset="-122"/>
                <a:cs typeface="微软雅黑" panose="020B0503020204020204" charset="-122"/>
              </a:rPr>
              <a:t>Caili</a:t>
            </a:r>
            <a:r>
              <a:rPr lang="en-US" altLang="zh-CN" sz="2400" dirty="0" smtClean="0">
                <a:solidFill>
                  <a:schemeClr val="tx2"/>
                </a:solidFill>
                <a:latin typeface="微软雅黑" panose="020B0503020204020204" charset="-122"/>
                <a:ea typeface="微软雅黑" panose="020B0503020204020204" charset="-122"/>
                <a:cs typeface="微软雅黑" panose="020B0503020204020204" charset="-122"/>
              </a:rPr>
              <a:t> </a:t>
            </a:r>
            <a:r>
              <a:rPr lang="en-US" altLang="zh-CN" sz="2400" dirty="0" err="1" smtClean="0">
                <a:solidFill>
                  <a:schemeClr val="tx2"/>
                </a:solidFill>
                <a:latin typeface="微软雅黑" panose="020B0503020204020204" charset="-122"/>
                <a:ea typeface="微软雅黑" panose="020B0503020204020204" charset="-122"/>
                <a:cs typeface="微软雅黑" panose="020B0503020204020204" charset="-122"/>
              </a:rPr>
              <a:t>Guo</a:t>
            </a:r>
            <a:endParaRPr lang="en-US" altLang="zh-CN" sz="2400" dirty="0" smtClean="0">
              <a:solidFill>
                <a:schemeClr val="tx2"/>
              </a:solidFill>
              <a:latin typeface="微软雅黑" panose="020B0503020204020204" charset="-122"/>
              <a:ea typeface="微软雅黑" panose="020B0503020204020204" charset="-122"/>
              <a:cs typeface="微软雅黑" panose="020B0503020204020204" charset="-122"/>
            </a:endParaRPr>
          </a:p>
          <a:p>
            <a:pPr algn="ctr"/>
            <a:endParaRPr lang="en-US" altLang="zh-CN" sz="2400" baseline="30000" dirty="0" smtClean="0">
              <a:solidFill>
                <a:schemeClr val="tx2"/>
              </a:solidFill>
              <a:latin typeface="微软雅黑" panose="020B0503020204020204" charset="-122"/>
              <a:ea typeface="微软雅黑" panose="020B0503020204020204" charset="-122"/>
              <a:cs typeface="微软雅黑" panose="020B0503020204020204" charset="-122"/>
            </a:endParaRPr>
          </a:p>
          <a:p>
            <a:pPr algn="ctr"/>
            <a:r>
              <a:rPr lang="en-US" altLang="zh-CN" sz="2400" dirty="0" smtClean="0">
                <a:solidFill>
                  <a:schemeClr val="tx2"/>
                </a:solidFill>
                <a:latin typeface="微软雅黑" panose="020B0503020204020204" charset="-122"/>
                <a:ea typeface="微软雅黑" panose="020B0503020204020204" charset="-122"/>
                <a:cs typeface="微软雅黑" panose="020B0503020204020204" charset="-122"/>
              </a:rPr>
              <a:t>Beijing </a:t>
            </a:r>
            <a:r>
              <a:rPr lang="en-US" altLang="zh-CN" sz="2400" dirty="0">
                <a:solidFill>
                  <a:schemeClr val="tx2"/>
                </a:solidFill>
                <a:latin typeface="微软雅黑" panose="020B0503020204020204" charset="-122"/>
                <a:ea typeface="微软雅黑" panose="020B0503020204020204" charset="-122"/>
                <a:cs typeface="微软雅黑" panose="020B0503020204020204" charset="-122"/>
              </a:rPr>
              <a:t>University of Posts and Telecommunications, </a:t>
            </a:r>
            <a:r>
              <a:rPr lang="en-US" altLang="zh-CN" sz="2400" dirty="0" smtClean="0">
                <a:solidFill>
                  <a:schemeClr val="tx2"/>
                </a:solidFill>
                <a:latin typeface="微软雅黑" panose="020B0503020204020204" charset="-122"/>
                <a:ea typeface="微软雅黑" panose="020B0503020204020204" charset="-122"/>
                <a:cs typeface="微软雅黑" panose="020B0503020204020204" charset="-122"/>
              </a:rPr>
              <a:t>China.</a:t>
            </a:r>
          </a:p>
          <a:p>
            <a:r>
              <a:rPr lang="zh-CN" altLang="en-US" sz="2400" dirty="0">
                <a:solidFill>
                  <a:schemeClr val="tx2"/>
                </a:solidFill>
                <a:latin typeface="微软雅黑" panose="020B0503020204020204" charset="-122"/>
                <a:ea typeface="微软雅黑" panose="020B0503020204020204" charset="-122"/>
                <a:cs typeface="微软雅黑" panose="020B0503020204020204" charset="-122"/>
              </a:rPr>
              <a:t> </a:t>
            </a:r>
            <a:r>
              <a:rPr lang="zh-CN" altLang="en-US" sz="2400" dirty="0" smtClean="0">
                <a:solidFill>
                  <a:schemeClr val="tx2"/>
                </a:solidFill>
                <a:latin typeface="微软雅黑" panose="020B0503020204020204" charset="-122"/>
                <a:ea typeface="微软雅黑" panose="020B0503020204020204" charset="-122"/>
                <a:cs typeface="微软雅黑" panose="020B0503020204020204" charset="-122"/>
              </a:rPr>
              <a:t>                 </a:t>
            </a:r>
            <a:endParaRPr lang="zh-CN" altLang="zh-CN" sz="2400" dirty="0" smtClean="0">
              <a:solidFill>
                <a:schemeClr val="tx2"/>
              </a:solidFill>
              <a:latin typeface="微软雅黑" panose="020B0503020204020204" charset="-122"/>
              <a:ea typeface="微软雅黑" panose="020B0503020204020204" charset="-122"/>
              <a:cs typeface="微软雅黑" panose="020B0503020204020204" charset="-122"/>
            </a:endParaRPr>
          </a:p>
          <a:p>
            <a:endParaRPr kumimoji="1" lang="zh-CN" altLang="en-US" sz="2400" dirty="0">
              <a:latin typeface="微软雅黑" panose="020B0503020204020204" charset="-122"/>
              <a:ea typeface="微软雅黑" panose="020B0503020204020204" charset="-122"/>
              <a:cs typeface="微软雅黑" panose="020B0503020204020204" charset="-122"/>
            </a:endParaRPr>
          </a:p>
        </p:txBody>
      </p:sp>
      <p:pic>
        <p:nvPicPr>
          <p:cNvPr id="45" name="图片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00840" y="4308427"/>
            <a:ext cx="706981" cy="71482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gs>
            <a:gs pos="55000">
              <a:schemeClr val="bg1">
                <a:tint val="100000"/>
                <a:shade val="90000"/>
                <a:hueMod val="100000"/>
                <a:satMod val="375000"/>
              </a:schemeClr>
            </a:gs>
            <a:gs pos="100000">
              <a:schemeClr val="bg2">
                <a:tint val="88000"/>
                <a:shade val="100000"/>
                <a:hueMod val="100000"/>
                <a:satMod val="500000"/>
              </a:schemeClr>
            </a:gs>
          </a:gsLst>
          <a:lin ang="5400000" scaled="1"/>
        </a:gradFill>
        <a:effectLst/>
      </p:bgPr>
    </p:bg>
    <p:spTree>
      <p:nvGrpSpPr>
        <p:cNvPr id="1" name=""/>
        <p:cNvGrpSpPr/>
        <p:nvPr/>
      </p:nvGrpSpPr>
      <p:grpSpPr>
        <a:xfrm>
          <a:off x="0" y="0"/>
          <a:ext cx="0" cy="0"/>
          <a:chOff x="0" y="0"/>
          <a:chExt cx="0" cy="0"/>
        </a:xfrm>
      </p:grpSpPr>
      <p:sp>
        <p:nvSpPr>
          <p:cNvPr id="10" name="圆角矩形 9"/>
          <p:cNvSpPr/>
          <p:nvPr/>
        </p:nvSpPr>
        <p:spPr>
          <a:xfrm>
            <a:off x="416584" y="1420787"/>
            <a:ext cx="11333432" cy="2967077"/>
          </a:xfrm>
          <a:prstGeom prst="roundRect">
            <a:avLst/>
          </a:prstGeom>
          <a:solidFill>
            <a:schemeClr val="accent1">
              <a:lumMod val="40000"/>
              <a:lumOff val="6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342900" indent="-342900">
              <a:buFont typeface="Wingdings" panose="05000000000000000000" pitchFamily="2" charset="2"/>
              <a:buChar char="Ø"/>
            </a:pPr>
            <a:r>
              <a:rPr lang="en-US" altLang="zh-CN" sz="2500" dirty="0" smtClean="0">
                <a:solidFill>
                  <a:schemeClr val="tx1"/>
                </a:solidFill>
              </a:rPr>
              <a:t>Due </a:t>
            </a:r>
            <a:r>
              <a:rPr lang="en-US" altLang="zh-CN" sz="2500" dirty="0">
                <a:solidFill>
                  <a:schemeClr val="tx1"/>
                </a:solidFill>
              </a:rPr>
              <a:t>to </a:t>
            </a:r>
            <a:r>
              <a:rPr lang="en-US" altLang="zh-CN" sz="2500" b="1" dirty="0">
                <a:solidFill>
                  <a:schemeClr val="tx1"/>
                </a:solidFill>
              </a:rPr>
              <a:t>vehicular mobility</a:t>
            </a:r>
            <a:r>
              <a:rPr lang="en-US" altLang="zh-CN" sz="2500" dirty="0">
                <a:solidFill>
                  <a:schemeClr val="tx1"/>
                </a:solidFill>
              </a:rPr>
              <a:t>, sensing </a:t>
            </a:r>
            <a:r>
              <a:rPr lang="en-US" altLang="zh-CN" sz="2500" dirty="0" smtClean="0">
                <a:solidFill>
                  <a:schemeClr val="tx1"/>
                </a:solidFill>
              </a:rPr>
              <a:t>results </a:t>
            </a:r>
            <a:r>
              <a:rPr lang="en-US" altLang="zh-CN" sz="2500" dirty="0">
                <a:solidFill>
                  <a:schemeClr val="tx1"/>
                </a:solidFill>
              </a:rPr>
              <a:t>in different sensing periods </a:t>
            </a:r>
            <a:r>
              <a:rPr lang="en-US" altLang="zh-CN" sz="2500" dirty="0" smtClean="0">
                <a:solidFill>
                  <a:schemeClr val="tx1"/>
                </a:solidFill>
              </a:rPr>
              <a:t>are affected </a:t>
            </a:r>
            <a:r>
              <a:rPr lang="en-US" altLang="zh-CN" sz="2500" dirty="0">
                <a:solidFill>
                  <a:schemeClr val="tx1"/>
                </a:solidFill>
              </a:rPr>
              <a:t>by different environment conditions </a:t>
            </a:r>
            <a:endParaRPr lang="en-US" altLang="zh-CN" sz="2500" dirty="0" smtClean="0">
              <a:solidFill>
                <a:schemeClr val="tx1"/>
              </a:solidFill>
            </a:endParaRPr>
          </a:p>
          <a:p>
            <a:pPr marL="342900" indent="-342900">
              <a:buFont typeface="Wingdings" panose="05000000000000000000" pitchFamily="2" charset="2"/>
              <a:buChar char="Ø"/>
            </a:pPr>
            <a:endParaRPr lang="en-US" altLang="zh-CN" sz="2500" dirty="0" smtClean="0">
              <a:solidFill>
                <a:schemeClr val="tx1"/>
              </a:solidFill>
            </a:endParaRPr>
          </a:p>
          <a:p>
            <a:pPr marL="342900" indent="-342900">
              <a:buFont typeface="Wingdings" panose="05000000000000000000" pitchFamily="2" charset="2"/>
              <a:buChar char="Ø"/>
            </a:pPr>
            <a:r>
              <a:rPr lang="en-US" altLang="zh-CN" sz="2500" dirty="0" smtClean="0">
                <a:solidFill>
                  <a:schemeClr val="tx1"/>
                </a:solidFill>
              </a:rPr>
              <a:t>Vehicles </a:t>
            </a:r>
            <a:r>
              <a:rPr lang="en-US" altLang="zh-CN" sz="2500" dirty="0">
                <a:solidFill>
                  <a:schemeClr val="tx1"/>
                </a:solidFill>
              </a:rPr>
              <a:t>obtain </a:t>
            </a:r>
            <a:r>
              <a:rPr lang="en-US" altLang="zh-CN" sz="2500" b="1" dirty="0">
                <a:solidFill>
                  <a:schemeClr val="tx1"/>
                </a:solidFill>
              </a:rPr>
              <a:t>diversity gain </a:t>
            </a:r>
            <a:endParaRPr lang="en-US" altLang="zh-CN" sz="2500" b="1" dirty="0" smtClean="0">
              <a:solidFill>
                <a:schemeClr val="tx1"/>
              </a:solidFill>
            </a:endParaRPr>
          </a:p>
          <a:p>
            <a:pPr marL="342900" indent="-342900">
              <a:buFont typeface="Wingdings" panose="05000000000000000000" pitchFamily="2" charset="2"/>
              <a:buChar char="Ø"/>
            </a:pPr>
            <a:endParaRPr lang="en-US" altLang="zh-CN" sz="2500" b="1" dirty="0" smtClean="0">
              <a:solidFill>
                <a:schemeClr val="tx1"/>
              </a:solidFill>
            </a:endParaRPr>
          </a:p>
          <a:p>
            <a:pPr marL="342900" indent="-342900">
              <a:buFont typeface="Wingdings" panose="05000000000000000000" pitchFamily="2" charset="2"/>
              <a:buChar char="Ø"/>
            </a:pPr>
            <a:r>
              <a:rPr lang="en-US" altLang="zh-CN" sz="2500" dirty="0" smtClean="0">
                <a:solidFill>
                  <a:schemeClr val="tx1"/>
                </a:solidFill>
              </a:rPr>
              <a:t>The </a:t>
            </a:r>
            <a:r>
              <a:rPr lang="en-US" altLang="zh-CN" sz="2500" b="1" dirty="0">
                <a:solidFill>
                  <a:schemeClr val="tx1"/>
                </a:solidFill>
              </a:rPr>
              <a:t>performance</a:t>
            </a:r>
            <a:r>
              <a:rPr lang="en-US" altLang="zh-CN" sz="2500" dirty="0">
                <a:solidFill>
                  <a:schemeClr val="tx1"/>
                </a:solidFill>
              </a:rPr>
              <a:t> of spectrum sensing will be improved </a:t>
            </a:r>
            <a:endParaRPr kumimoji="1" lang="zh-CN" altLang="en-US" b="1" dirty="0">
              <a:latin typeface="DengXian" charset="-122"/>
              <a:ea typeface="DengXian" charset="-122"/>
              <a:cs typeface="DengXian" charset="-122"/>
            </a:endParaRPr>
          </a:p>
        </p:txBody>
      </p:sp>
      <p:sp>
        <p:nvSpPr>
          <p:cNvPr id="24" name="圆角矩形 23"/>
          <p:cNvSpPr/>
          <p:nvPr/>
        </p:nvSpPr>
        <p:spPr>
          <a:xfrm>
            <a:off x="416584" y="4404128"/>
            <a:ext cx="11333432" cy="2124407"/>
          </a:xfrm>
          <a:prstGeom prst="roundRect">
            <a:avLst/>
          </a:prstGeom>
          <a:solidFill>
            <a:schemeClr val="accent4">
              <a:lumMod val="40000"/>
              <a:lumOff val="6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zh-CN" sz="2400" dirty="0" smtClean="0">
                <a:solidFill>
                  <a:schemeClr val="tx1"/>
                </a:solidFill>
              </a:rPr>
              <a:t>We </a:t>
            </a:r>
            <a:r>
              <a:rPr lang="en-US" altLang="zh-CN" sz="2400" dirty="0">
                <a:solidFill>
                  <a:schemeClr val="tx1"/>
                </a:solidFill>
              </a:rPr>
              <a:t>use multiple test statistics in </a:t>
            </a:r>
            <a:r>
              <a:rPr lang="en-US" altLang="zh-CN" sz="2400" dirty="0" smtClean="0">
                <a:solidFill>
                  <a:schemeClr val="tx1"/>
                </a:solidFill>
              </a:rPr>
              <a:t>consecutive sensing </a:t>
            </a:r>
            <a:r>
              <a:rPr lang="en-US" altLang="zh-CN" sz="2400" dirty="0">
                <a:solidFill>
                  <a:schemeClr val="tx1"/>
                </a:solidFill>
              </a:rPr>
              <a:t>periods to do the current test </a:t>
            </a:r>
            <a:endParaRPr lang="en-US" altLang="zh-CN" sz="2400" dirty="0" smtClean="0">
              <a:solidFill>
                <a:schemeClr val="tx1"/>
              </a:solidFill>
            </a:endParaRPr>
          </a:p>
          <a:p>
            <a:pPr algn="ctr"/>
            <a:endParaRPr kumimoji="1" lang="zh-CN" altLang="en-US" sz="2400" b="1" dirty="0">
              <a:solidFill>
                <a:schemeClr val="tx1"/>
              </a:solidFill>
              <a:latin typeface="DengXian" charset="-122"/>
              <a:ea typeface="DengXian" charset="-122"/>
              <a:cs typeface="DengXian" charset="-122"/>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846180933"/>
              </p:ext>
            </p:extLst>
          </p:nvPr>
        </p:nvGraphicFramePr>
        <p:xfrm>
          <a:off x="3668657" y="5609239"/>
          <a:ext cx="4553994" cy="660503"/>
        </p:xfrm>
        <a:graphic>
          <a:graphicData uri="http://schemas.openxmlformats.org/presentationml/2006/ole">
            <mc:AlternateContent xmlns:mc="http://schemas.openxmlformats.org/markup-compatibility/2006">
              <mc:Choice xmlns:v="urn:schemas-microsoft-com:vml" Requires="v">
                <p:oleObj spid="_x0000_s6165" name="Equation" r:id="rId4" imgW="1663560" imgH="241200" progId="Equation.DSMT4">
                  <p:embed/>
                </p:oleObj>
              </mc:Choice>
              <mc:Fallback>
                <p:oleObj name="Equation" r:id="rId4" imgW="1663560" imgH="241200" progId="Equation.DSMT4">
                  <p:embed/>
                  <p:pic>
                    <p:nvPicPr>
                      <p:cNvPr id="0" name=""/>
                      <p:cNvPicPr/>
                      <p:nvPr/>
                    </p:nvPicPr>
                    <p:blipFill>
                      <a:blip r:embed="rId5"/>
                      <a:stretch>
                        <a:fillRect/>
                      </a:stretch>
                    </p:blipFill>
                    <p:spPr>
                      <a:xfrm>
                        <a:off x="3668657" y="5609239"/>
                        <a:ext cx="4553994" cy="660503"/>
                      </a:xfrm>
                      <a:prstGeom prst="rect">
                        <a:avLst/>
                      </a:prstGeom>
                    </p:spPr>
                  </p:pic>
                </p:oleObj>
              </mc:Fallback>
            </mc:AlternateContent>
          </a:graphicData>
        </a:graphic>
      </p:graphicFrame>
      <p:sp>
        <p:nvSpPr>
          <p:cNvPr id="7" name="标题 1"/>
          <p:cNvSpPr txBox="1">
            <a:spLocks/>
          </p:cNvSpPr>
          <p:nvPr/>
        </p:nvSpPr>
        <p:spPr>
          <a:xfrm>
            <a:off x="777216" y="106479"/>
            <a:ext cx="10972800" cy="990600"/>
          </a:xfrm>
          <a:prstGeom prst="rect">
            <a:avLst/>
          </a:prstGeom>
        </p:spPr>
        <p:txBody>
          <a:bodyPr vert="horz" rtlCol="0" anchor="ctr">
            <a:noAutofit/>
          </a:bodyPr>
          <a:lst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a:lstStyle>
          <a:p>
            <a:r>
              <a:rPr kumimoji="1" lang="en-US" altLang="zh-CN" sz="4000" b="1" dirty="0" smtClean="0">
                <a:latin typeface="DengXian" charset="-122"/>
                <a:ea typeface="DengXian" charset="-122"/>
                <a:cs typeface="DengXian" charset="-122"/>
              </a:rPr>
              <a:t>BA-VMSS Algorithm</a:t>
            </a:r>
            <a:endParaRPr kumimoji="1" lang="zh-CN" altLang="en-US" sz="4000" b="1" dirty="0">
              <a:latin typeface="DengXian" charset="-122"/>
              <a:ea typeface="DengXian" charset="-122"/>
              <a:cs typeface="DengXian" charset="-122"/>
            </a:endParaRPr>
          </a:p>
        </p:txBody>
      </p:sp>
      <p:sp>
        <p:nvSpPr>
          <p:cNvPr id="3" name="椭圆 2"/>
          <p:cNvSpPr/>
          <p:nvPr/>
        </p:nvSpPr>
        <p:spPr>
          <a:xfrm>
            <a:off x="0" y="685453"/>
            <a:ext cx="4661941" cy="1082046"/>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nvPr>
        </p:nvSpPr>
        <p:spPr>
          <a:xfrm>
            <a:off x="329010" y="872291"/>
            <a:ext cx="4003920" cy="571500"/>
          </a:xfrm>
          <a:noFill/>
        </p:spPr>
        <p:txBody>
          <a:bodyPr>
            <a:noAutofit/>
          </a:bodyPr>
          <a:lstStyle/>
          <a:p>
            <a:r>
              <a:rPr kumimoji="1" lang="en-US" altLang="zh-CN" sz="2000" b="1" dirty="0" smtClean="0">
                <a:latin typeface="DengXian" charset="-122"/>
                <a:ea typeface="DengXian" charset="-122"/>
                <a:cs typeface="DengXian" charset="-122"/>
              </a:rPr>
              <a:t>Reconstruct the measurement</a:t>
            </a:r>
            <a:endParaRPr kumimoji="1" lang="zh-CN" altLang="en-US" sz="2000" b="1" dirty="0">
              <a:latin typeface="DengXian" charset="-122"/>
              <a:ea typeface="DengXian" charset="-122"/>
              <a:cs typeface="DengXian" charset="-122"/>
            </a:endParaRPr>
          </a:p>
        </p:txBody>
      </p:sp>
    </p:spTree>
    <p:extLst>
      <p:ext uri="{BB962C8B-B14F-4D97-AF65-F5344CB8AC3E}">
        <p14:creationId xmlns:p14="http://schemas.microsoft.com/office/powerpoint/2010/main" val="783773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checkerboard(across)">
                                      <p:cBhvr>
                                        <p:cTn id="1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0703" y="237550"/>
            <a:ext cx="10972800" cy="1143000"/>
          </a:xfrm>
        </p:spPr>
        <p:txBody>
          <a:bodyPr/>
          <a:lstStyle/>
          <a:p>
            <a:r>
              <a:rPr kumimoji="1" lang="en-US" altLang="zh-CN" b="1" dirty="0" smtClean="0">
                <a:latin typeface="DengXian" charset="-122"/>
                <a:ea typeface="DengXian" charset="-122"/>
                <a:cs typeface="DengXian" charset="-122"/>
              </a:rPr>
              <a:t>BA-VMSS Algorithm</a:t>
            </a:r>
            <a:endParaRPr kumimoji="1" lang="zh-CN" altLang="en-US" b="1" dirty="0">
              <a:latin typeface="DengXian" charset="-122"/>
              <a:ea typeface="DengXian" charset="-122"/>
              <a:cs typeface="DengXian" charset="-122"/>
            </a:endParaRPr>
          </a:p>
        </p:txBody>
      </p:sp>
      <p:sp>
        <p:nvSpPr>
          <p:cNvPr id="26" name="矩形 25"/>
          <p:cNvSpPr/>
          <p:nvPr/>
        </p:nvSpPr>
        <p:spPr>
          <a:xfrm>
            <a:off x="767392" y="1308693"/>
            <a:ext cx="9049468" cy="576155"/>
          </a:xfrm>
          <a:prstGeom prst="rect">
            <a:avLst/>
          </a:prstGeom>
          <a:noFill/>
          <a:ln>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marL="342900" indent="-342900">
              <a:buFont typeface="Wingdings" panose="05000000000000000000" pitchFamily="2" charset="2"/>
              <a:buChar char="Ø"/>
            </a:pPr>
            <a:r>
              <a:rPr kumimoji="1" lang="en-US" altLang="zh-CN" sz="2400" b="1" dirty="0" smtClean="0">
                <a:latin typeface="DengXian" charset="-122"/>
                <a:ea typeface="DengXian" charset="-122"/>
                <a:cs typeface="DengXian" charset="-122"/>
              </a:rPr>
              <a:t>By analyzation,      </a:t>
            </a:r>
            <a:r>
              <a:rPr kumimoji="1" lang="en-US" altLang="zh-CN" sz="2400" b="1" dirty="0">
                <a:latin typeface="DengXian" charset="-122"/>
                <a:ea typeface="DengXian" charset="-122"/>
                <a:cs typeface="DengXian" charset="-122"/>
              </a:rPr>
              <a:t>is </a:t>
            </a:r>
            <a:r>
              <a:rPr kumimoji="1" lang="en-US" altLang="zh-CN" sz="2400" b="1" dirty="0" smtClean="0">
                <a:latin typeface="DengXian" charset="-122"/>
                <a:ea typeface="DengXian" charset="-122"/>
                <a:cs typeface="DengXian" charset="-122"/>
              </a:rPr>
              <a:t>M-variate Gaussian </a:t>
            </a:r>
            <a:r>
              <a:rPr kumimoji="1" lang="en-US" altLang="zh-CN" sz="2400" b="1" dirty="0">
                <a:latin typeface="DengXian" charset="-122"/>
                <a:ea typeface="DengXian" charset="-122"/>
                <a:cs typeface="DengXian" charset="-122"/>
              </a:rPr>
              <a:t>under both </a:t>
            </a:r>
            <a:r>
              <a:rPr kumimoji="1" lang="en-US" altLang="zh-CN" sz="2400" b="1" dirty="0" smtClean="0">
                <a:latin typeface="DengXian" charset="-122"/>
                <a:ea typeface="DengXian" charset="-122"/>
                <a:cs typeface="DengXian" charset="-122"/>
              </a:rPr>
              <a:t>hypothesis:</a:t>
            </a:r>
            <a:endParaRPr lang="zh-CN" altLang="en-US" sz="2400" dirty="0"/>
          </a:p>
        </p:txBody>
      </p:sp>
      <p:sp>
        <p:nvSpPr>
          <p:cNvPr id="28" name="矩形 27"/>
          <p:cNvSpPr/>
          <p:nvPr/>
        </p:nvSpPr>
        <p:spPr>
          <a:xfrm>
            <a:off x="602105" y="2925535"/>
            <a:ext cx="8601978" cy="685861"/>
          </a:xfrm>
          <a:prstGeom prst="rect">
            <a:avLst/>
          </a:prstGeom>
          <a:noFill/>
          <a:ln>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marL="342900" indent="-342900">
              <a:buFont typeface="Wingdings" panose="05000000000000000000" pitchFamily="2" charset="2"/>
              <a:buChar char="Ø"/>
            </a:pPr>
            <a:r>
              <a:rPr kumimoji="1" lang="en-US" altLang="zh-CN" sz="2400" b="1" dirty="0" smtClean="0">
                <a:latin typeface="DengXian" charset="-122"/>
                <a:ea typeface="DengXian" charset="-122"/>
                <a:cs typeface="DengXian" charset="-122"/>
              </a:rPr>
              <a:t>By doing the likelihood ratio, the statistics is obtained: </a:t>
            </a:r>
            <a:endParaRPr lang="zh-CN" altLang="en-US" dirty="0"/>
          </a:p>
        </p:txBody>
      </p:sp>
      <p:graphicFrame>
        <p:nvGraphicFramePr>
          <p:cNvPr id="5" name="对象 4"/>
          <p:cNvGraphicFramePr>
            <a:graphicFrameLocks noChangeAspect="1"/>
          </p:cNvGraphicFramePr>
          <p:nvPr>
            <p:extLst>
              <p:ext uri="{D42A27DB-BD31-4B8C-83A1-F6EECF244321}">
                <p14:modId xmlns:p14="http://schemas.microsoft.com/office/powerpoint/2010/main" val="3047165421"/>
              </p:ext>
            </p:extLst>
          </p:nvPr>
        </p:nvGraphicFramePr>
        <p:xfrm>
          <a:off x="3437446" y="1842879"/>
          <a:ext cx="2579657" cy="970563"/>
        </p:xfrm>
        <a:graphic>
          <a:graphicData uri="http://schemas.openxmlformats.org/presentationml/2006/ole">
            <mc:AlternateContent xmlns:mc="http://schemas.openxmlformats.org/markup-compatibility/2006">
              <mc:Choice xmlns:v="urn:schemas-microsoft-com:vml" Requires="v">
                <p:oleObj spid="_x0000_s7233" name="Equation" r:id="rId4" imgW="1282680" imgH="482400" progId="Equation.DSMT4">
                  <p:embed/>
                </p:oleObj>
              </mc:Choice>
              <mc:Fallback>
                <p:oleObj name="Equation" r:id="rId4" imgW="1282680" imgH="482400" progId="Equation.DSMT4">
                  <p:embed/>
                  <p:pic>
                    <p:nvPicPr>
                      <p:cNvPr id="0" name=""/>
                      <p:cNvPicPr/>
                      <p:nvPr/>
                    </p:nvPicPr>
                    <p:blipFill>
                      <a:blip r:embed="rId5"/>
                      <a:stretch>
                        <a:fillRect/>
                      </a:stretch>
                    </p:blipFill>
                    <p:spPr>
                      <a:xfrm>
                        <a:off x="3437446" y="1842879"/>
                        <a:ext cx="2579657" cy="970563"/>
                      </a:xfrm>
                      <a:prstGeom prst="rect">
                        <a:avLst/>
                      </a:prstGeom>
                    </p:spPr>
                  </p:pic>
                </p:oleObj>
              </mc:Fallback>
            </mc:AlternateContent>
          </a:graphicData>
        </a:graphic>
      </p:graphicFrame>
      <p:graphicFrame>
        <p:nvGraphicFramePr>
          <p:cNvPr id="6" name="对象 5"/>
          <p:cNvGraphicFramePr>
            <a:graphicFrameLocks noChangeAspect="1"/>
          </p:cNvGraphicFramePr>
          <p:nvPr>
            <p:extLst>
              <p:ext uri="{D42A27DB-BD31-4B8C-83A1-F6EECF244321}">
                <p14:modId xmlns:p14="http://schemas.microsoft.com/office/powerpoint/2010/main" val="812747252"/>
              </p:ext>
            </p:extLst>
          </p:nvPr>
        </p:nvGraphicFramePr>
        <p:xfrm>
          <a:off x="3278035" y="3368172"/>
          <a:ext cx="5158599" cy="1658774"/>
        </p:xfrm>
        <a:graphic>
          <a:graphicData uri="http://schemas.openxmlformats.org/presentationml/2006/ole">
            <mc:AlternateContent xmlns:mc="http://schemas.openxmlformats.org/markup-compatibility/2006">
              <mc:Choice xmlns:v="urn:schemas-microsoft-com:vml" Requires="v">
                <p:oleObj spid="_x0000_s7234" name="Equation" r:id="rId6" imgW="2222280" imgH="787320" progId="Equation.DSMT4">
                  <p:embed/>
                </p:oleObj>
              </mc:Choice>
              <mc:Fallback>
                <p:oleObj name="Equation" r:id="rId6" imgW="2222280" imgH="787320" progId="Equation.DSMT4">
                  <p:embed/>
                  <p:pic>
                    <p:nvPicPr>
                      <p:cNvPr id="0" name=""/>
                      <p:cNvPicPr/>
                      <p:nvPr/>
                    </p:nvPicPr>
                    <p:blipFill>
                      <a:blip r:embed="rId7"/>
                      <a:stretch>
                        <a:fillRect/>
                      </a:stretch>
                    </p:blipFill>
                    <p:spPr>
                      <a:xfrm>
                        <a:off x="3278035" y="3368172"/>
                        <a:ext cx="5158599" cy="1658774"/>
                      </a:xfrm>
                      <a:prstGeom prst="rect">
                        <a:avLst/>
                      </a:prstGeom>
                    </p:spPr>
                  </p:pic>
                </p:oleObj>
              </mc:Fallback>
            </mc:AlternateContent>
          </a:graphicData>
        </a:graphic>
      </p:graphicFrame>
      <p:sp>
        <p:nvSpPr>
          <p:cNvPr id="30" name="矩形 29"/>
          <p:cNvSpPr/>
          <p:nvPr/>
        </p:nvSpPr>
        <p:spPr>
          <a:xfrm>
            <a:off x="767392" y="4977016"/>
            <a:ext cx="7807265" cy="685861"/>
          </a:xfrm>
          <a:prstGeom prst="rect">
            <a:avLst/>
          </a:prstGeom>
          <a:noFill/>
          <a:ln>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marL="342900" indent="-342900">
              <a:buFont typeface="Wingdings" panose="05000000000000000000" pitchFamily="2" charset="2"/>
              <a:buChar char="Ø"/>
            </a:pPr>
            <a:r>
              <a:rPr kumimoji="1" lang="en-US" altLang="zh-CN" sz="2400" b="1" dirty="0" smtClean="0">
                <a:latin typeface="DengXian" charset="-122"/>
                <a:ea typeface="DengXian" charset="-122"/>
                <a:cs typeface="DengXian" charset="-122"/>
              </a:rPr>
              <a:t>Then Decision expression is obtained:</a:t>
            </a:r>
            <a:endParaRPr lang="zh-CN" altLang="en-US" dirty="0"/>
          </a:p>
        </p:txBody>
      </p:sp>
      <p:graphicFrame>
        <p:nvGraphicFramePr>
          <p:cNvPr id="7" name="对象 6"/>
          <p:cNvGraphicFramePr>
            <a:graphicFrameLocks noChangeAspect="1"/>
          </p:cNvGraphicFramePr>
          <p:nvPr>
            <p:extLst>
              <p:ext uri="{D42A27DB-BD31-4B8C-83A1-F6EECF244321}">
                <p14:modId xmlns:p14="http://schemas.microsoft.com/office/powerpoint/2010/main" val="300712786"/>
              </p:ext>
            </p:extLst>
          </p:nvPr>
        </p:nvGraphicFramePr>
        <p:xfrm>
          <a:off x="3437446" y="5469583"/>
          <a:ext cx="4623760" cy="559563"/>
        </p:xfrm>
        <a:graphic>
          <a:graphicData uri="http://schemas.openxmlformats.org/presentationml/2006/ole">
            <mc:AlternateContent xmlns:mc="http://schemas.openxmlformats.org/markup-compatibility/2006">
              <mc:Choice xmlns:v="urn:schemas-microsoft-com:vml" Requires="v">
                <p:oleObj spid="_x0000_s7235" name="Equation" r:id="rId8" imgW="1993680" imgH="241200" progId="Equation.DSMT4">
                  <p:embed/>
                </p:oleObj>
              </mc:Choice>
              <mc:Fallback>
                <p:oleObj name="Equation" r:id="rId8" imgW="1993680" imgH="241200" progId="Equation.DSMT4">
                  <p:embed/>
                  <p:pic>
                    <p:nvPicPr>
                      <p:cNvPr id="0" name=""/>
                      <p:cNvPicPr/>
                      <p:nvPr/>
                    </p:nvPicPr>
                    <p:blipFill>
                      <a:blip r:embed="rId9"/>
                      <a:stretch>
                        <a:fillRect/>
                      </a:stretch>
                    </p:blipFill>
                    <p:spPr>
                      <a:xfrm>
                        <a:off x="3437446" y="5469583"/>
                        <a:ext cx="4623760" cy="559563"/>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8" name="矩形 7"/>
              <p:cNvSpPr/>
              <p:nvPr/>
            </p:nvSpPr>
            <p:spPr>
              <a:xfrm>
                <a:off x="3278035" y="1329393"/>
                <a:ext cx="621612"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CN" altLang="en-US" i="1">
                              <a:latin typeface="Cambria Math" panose="02040503050406030204" pitchFamily="18" charset="0"/>
                            </a:rPr>
                          </m:ctrlPr>
                        </m:sSubPr>
                        <m:e>
                          <m:r>
                            <a:rPr lang="zh-CN" altLang="en-US" i="1">
                              <a:latin typeface="Cambria Math" panose="02040503050406030204" pitchFamily="18" charset="0"/>
                            </a:rPr>
                            <m:t>𝑦</m:t>
                          </m:r>
                        </m:e>
                        <m:sub>
                          <m:r>
                            <a:rPr lang="zh-CN" altLang="en-US" i="1">
                              <a:latin typeface="Cambria Math" panose="02040503050406030204" pitchFamily="18" charset="0"/>
                            </a:rPr>
                            <m:t>𝑛</m:t>
                          </m:r>
                        </m:sub>
                      </m:sSub>
                    </m:oMath>
                  </m:oMathPara>
                </a14:m>
                <a:endParaRPr lang="zh-CN" altLang="en-US" dirty="0"/>
              </a:p>
            </p:txBody>
          </p:sp>
        </mc:Choice>
        <mc:Fallback xmlns="">
          <p:sp>
            <p:nvSpPr>
              <p:cNvPr id="8" name="矩形 7"/>
              <p:cNvSpPr>
                <a:spLocks noRot="1" noChangeAspect="1" noMove="1" noResize="1" noEditPoints="1" noAdjustHandles="1" noChangeArrowheads="1" noChangeShapeType="1" noTextEdit="1"/>
              </p:cNvSpPr>
              <p:nvPr/>
            </p:nvSpPr>
            <p:spPr>
              <a:xfrm>
                <a:off x="3278035" y="1329393"/>
                <a:ext cx="621612" cy="369332"/>
              </a:xfrm>
              <a:prstGeom prst="rect">
                <a:avLst/>
              </a:prstGeom>
              <a:blipFill rotWithShape="0">
                <a:blip r:embed="rId10"/>
                <a:stretch>
                  <a:fillRect b="-8197"/>
                </a:stretch>
              </a:blipFill>
            </p:spPr>
            <p:txBody>
              <a:bodyPr/>
              <a:lstStyle/>
              <a:p>
                <a:r>
                  <a:rPr lang="zh-CN" altLang="en-US">
                    <a:noFill/>
                  </a:rPr>
                  <a:t> </a:t>
                </a:r>
              </a:p>
            </p:txBody>
          </p:sp>
        </mc:Fallback>
      </mc:AlternateContent>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0" y="220684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spAutoFit/>
          </a:bodyPr>
          <a:lstStyle/>
          <a:p>
            <a:endParaRPr lang="zh-CN" altLang="en-US">
              <a:latin typeface="DengXian" charset="-122"/>
              <a:ea typeface="DengXian" charset="-122"/>
              <a:cs typeface="DengXian" charset="-122"/>
            </a:endParaRPr>
          </a:p>
        </p:txBody>
      </p:sp>
      <p:sp>
        <p:nvSpPr>
          <p:cNvPr id="7" name="Rectangle 4"/>
          <p:cNvSpPr>
            <a:spLocks noChangeArrowheads="1"/>
          </p:cNvSpPr>
          <p:nvPr/>
        </p:nvSpPr>
        <p:spPr bwMode="auto">
          <a:xfrm>
            <a:off x="0" y="414114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spAutoFit/>
          </a:bodyPr>
          <a:lstStyle/>
          <a:p>
            <a:endParaRPr lang="zh-CN" altLang="en-US">
              <a:latin typeface="DengXian" charset="-122"/>
              <a:ea typeface="DengXian" charset="-122"/>
              <a:cs typeface="DengXian" charset="-122"/>
            </a:endParaRPr>
          </a:p>
        </p:txBody>
      </p:sp>
      <p:sp>
        <p:nvSpPr>
          <p:cNvPr id="10" name="文本框 9"/>
          <p:cNvSpPr txBox="1"/>
          <p:nvPr/>
        </p:nvSpPr>
        <p:spPr>
          <a:xfrm>
            <a:off x="1386067" y="1925157"/>
            <a:ext cx="6993058" cy="369332"/>
          </a:xfrm>
          <a:prstGeom prst="rect">
            <a:avLst/>
          </a:prstGeom>
          <a:noFill/>
          <a:ln>
            <a:solidFill>
              <a:schemeClr val="bg2"/>
            </a:solidFill>
          </a:ln>
        </p:spPr>
        <p:txBody>
          <a:bodyPr wrap="square" rtlCol="0">
            <a:spAutoFit/>
          </a:bodyPr>
          <a:lstStyle/>
          <a:p>
            <a:endParaRPr kumimoji="1" lang="en-US" altLang="zh-CN" b="1" dirty="0">
              <a:latin typeface="DengXian" charset="-122"/>
              <a:ea typeface="DengXian" charset="-122"/>
              <a:cs typeface="DengXian" charset="-122"/>
            </a:endParaRPr>
          </a:p>
        </p:txBody>
      </p:sp>
      <p:sp>
        <p:nvSpPr>
          <p:cNvPr id="11" name="矩形 10"/>
          <p:cNvSpPr/>
          <p:nvPr/>
        </p:nvSpPr>
        <p:spPr>
          <a:xfrm>
            <a:off x="2743027" y="279135"/>
            <a:ext cx="6640643" cy="809468"/>
          </a:xfrm>
          <a:prstGeom prst="rect">
            <a:avLst/>
          </a:prstGeom>
          <a:noFill/>
          <a:ln>
            <a:solidFill>
              <a:schemeClr val="bg1">
                <a:alpha val="11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en-US" altLang="zh-CN" sz="3600" b="1" dirty="0">
                <a:solidFill>
                  <a:sysClr val="windowText" lastClr="000000"/>
                </a:solidFill>
                <a:latin typeface="DengXian" charset="-122"/>
                <a:ea typeface="DengXian" charset="-122"/>
                <a:cs typeface="DengXian" charset="-122"/>
              </a:rPr>
              <a:t>Theoretical Performance</a:t>
            </a:r>
            <a:endParaRPr kumimoji="1" lang="zh-CN" altLang="en-US" sz="5400" b="1" dirty="0">
              <a:solidFill>
                <a:sysClr val="windowText" lastClr="000000"/>
              </a:solidFill>
              <a:latin typeface="DengXian" charset="-122"/>
              <a:ea typeface="DengXian" charset="-122"/>
              <a:cs typeface="DengXian" charset="-122"/>
            </a:endParaRPr>
          </a:p>
        </p:txBody>
      </p:sp>
      <p:sp>
        <p:nvSpPr>
          <p:cNvPr id="3" name="矩形 2"/>
          <p:cNvSpPr/>
          <p:nvPr/>
        </p:nvSpPr>
        <p:spPr>
          <a:xfrm>
            <a:off x="747667" y="1375846"/>
            <a:ext cx="10035352" cy="1200329"/>
          </a:xfrm>
          <a:prstGeom prst="rect">
            <a:avLst/>
          </a:prstGeom>
        </p:spPr>
        <p:txBody>
          <a:bodyPr wrap="square">
            <a:spAutoFit/>
          </a:bodyPr>
          <a:lstStyle/>
          <a:p>
            <a:r>
              <a:rPr lang="en-US" altLang="zh-CN" sz="2400" b="1" dirty="0">
                <a:solidFill>
                  <a:srgbClr val="000000"/>
                </a:solidFill>
                <a:latin typeface="等线" panose="02010600030101010101" pitchFamily="2" charset="-122"/>
                <a:ea typeface="等线" panose="02010600030101010101" pitchFamily="2" charset="-122"/>
              </a:rPr>
              <a:t>Based on the test statistics </a:t>
            </a:r>
            <a:r>
              <a:rPr lang="en-US" altLang="zh-CN" sz="2400" b="1" dirty="0" smtClean="0">
                <a:solidFill>
                  <a:srgbClr val="000000"/>
                </a:solidFill>
                <a:latin typeface="等线" panose="02010600030101010101" pitchFamily="2" charset="-122"/>
                <a:ea typeface="等线" panose="02010600030101010101" pitchFamily="2" charset="-122"/>
              </a:rPr>
              <a:t>          , </a:t>
            </a:r>
            <a:r>
              <a:rPr lang="en-US" altLang="zh-CN" sz="2400" b="1" dirty="0">
                <a:solidFill>
                  <a:srgbClr val="000000"/>
                </a:solidFill>
                <a:latin typeface="等线" panose="02010600030101010101" pitchFamily="2" charset="-122"/>
                <a:ea typeface="等线" panose="02010600030101010101" pitchFamily="2" charset="-122"/>
              </a:rPr>
              <a:t>the probability of </a:t>
            </a:r>
            <a:r>
              <a:rPr lang="en-US" altLang="zh-CN" sz="2400" b="1" dirty="0" smtClean="0">
                <a:solidFill>
                  <a:srgbClr val="000000"/>
                </a:solidFill>
                <a:latin typeface="等线" panose="02010600030101010101" pitchFamily="2" charset="-122"/>
                <a:ea typeface="等线" panose="02010600030101010101" pitchFamily="2" charset="-122"/>
              </a:rPr>
              <a:t>false alarm pf can </a:t>
            </a:r>
            <a:r>
              <a:rPr lang="en-US" altLang="zh-CN" sz="2400" b="1" dirty="0">
                <a:solidFill>
                  <a:srgbClr val="000000"/>
                </a:solidFill>
                <a:latin typeface="等线" panose="02010600030101010101" pitchFamily="2" charset="-122"/>
                <a:ea typeface="等线" panose="02010600030101010101" pitchFamily="2" charset="-122"/>
              </a:rPr>
              <a:t>be derived.</a:t>
            </a:r>
            <a:r>
              <a:rPr lang="en-US" altLang="zh-CN" sz="2400" b="1" dirty="0">
                <a:latin typeface="等线" panose="02010600030101010101" pitchFamily="2" charset="-122"/>
                <a:ea typeface="等线" panose="02010600030101010101" pitchFamily="2" charset="-122"/>
              </a:rPr>
              <a:t> </a:t>
            </a:r>
            <a:br>
              <a:rPr lang="en-US" altLang="zh-CN" sz="2400" b="1" dirty="0">
                <a:latin typeface="等线" panose="02010600030101010101" pitchFamily="2" charset="-122"/>
                <a:ea typeface="等线" panose="02010600030101010101" pitchFamily="2" charset="-122"/>
              </a:rPr>
            </a:br>
            <a:endParaRPr lang="zh-CN" altLang="en-US" sz="2400" b="1" dirty="0">
              <a:latin typeface="等线" panose="02010600030101010101" pitchFamily="2" charset="-122"/>
              <a:ea typeface="等线" panose="02010600030101010101" pitchFamily="2" charset="-122"/>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1546807286"/>
              </p:ext>
            </p:extLst>
          </p:nvPr>
        </p:nvGraphicFramePr>
        <p:xfrm>
          <a:off x="2505974" y="1944046"/>
          <a:ext cx="6148999" cy="982572"/>
        </p:xfrm>
        <a:graphic>
          <a:graphicData uri="http://schemas.openxmlformats.org/presentationml/2006/ole">
            <mc:AlternateContent xmlns:mc="http://schemas.openxmlformats.org/markup-compatibility/2006">
              <mc:Choice xmlns:v="urn:schemas-microsoft-com:vml" Requires="v">
                <p:oleObj spid="_x0000_s2462" name="Equation" r:id="rId4" imgW="2463480" imgH="393480" progId="Equation.DSMT4">
                  <p:embed/>
                </p:oleObj>
              </mc:Choice>
              <mc:Fallback>
                <p:oleObj name="Equation" r:id="rId4" imgW="2463480" imgH="393480" progId="Equation.DSMT4">
                  <p:embed/>
                  <p:pic>
                    <p:nvPicPr>
                      <p:cNvPr id="0" name=""/>
                      <p:cNvPicPr/>
                      <p:nvPr/>
                    </p:nvPicPr>
                    <p:blipFill>
                      <a:blip r:embed="rId5"/>
                      <a:stretch>
                        <a:fillRect/>
                      </a:stretch>
                    </p:blipFill>
                    <p:spPr>
                      <a:xfrm>
                        <a:off x="2505974" y="1944046"/>
                        <a:ext cx="6148999" cy="982572"/>
                      </a:xfrm>
                      <a:prstGeom prst="rect">
                        <a:avLst/>
                      </a:prstGeom>
                    </p:spPr>
                  </p:pic>
                </p:oleObj>
              </mc:Fallback>
            </mc:AlternateContent>
          </a:graphicData>
        </a:graphic>
      </p:graphicFrame>
      <p:sp>
        <p:nvSpPr>
          <p:cNvPr id="12" name="矩形 11"/>
          <p:cNvSpPr/>
          <p:nvPr/>
        </p:nvSpPr>
        <p:spPr>
          <a:xfrm>
            <a:off x="747667" y="4797089"/>
            <a:ext cx="5264583" cy="461665"/>
          </a:xfrm>
          <a:prstGeom prst="rect">
            <a:avLst/>
          </a:prstGeom>
        </p:spPr>
        <p:txBody>
          <a:bodyPr wrap="none">
            <a:spAutoFit/>
          </a:bodyPr>
          <a:lstStyle/>
          <a:p>
            <a:r>
              <a:rPr lang="en-US" altLang="zh-CN" sz="2400" b="1" dirty="0">
                <a:solidFill>
                  <a:srgbClr val="000000"/>
                </a:solidFill>
                <a:latin typeface="等线" panose="02010600030101010101" pitchFamily="2" charset="-122"/>
                <a:ea typeface="等线" panose="02010600030101010101" pitchFamily="2" charset="-122"/>
              </a:rPr>
              <a:t> </a:t>
            </a:r>
            <a:r>
              <a:rPr lang="en-US" altLang="zh-CN" sz="2400" b="1" dirty="0" smtClean="0">
                <a:solidFill>
                  <a:srgbClr val="000000"/>
                </a:solidFill>
                <a:latin typeface="等线" panose="02010600030101010101" pitchFamily="2" charset="-122"/>
                <a:ea typeface="等线" panose="02010600030101010101" pitchFamily="2" charset="-122"/>
              </a:rPr>
              <a:t>Then </a:t>
            </a:r>
            <a:r>
              <a:rPr lang="en-US" altLang="zh-CN" sz="2400" b="1" dirty="0">
                <a:solidFill>
                  <a:srgbClr val="000000"/>
                </a:solidFill>
                <a:latin typeface="等线" panose="02010600030101010101" pitchFamily="2" charset="-122"/>
                <a:ea typeface="等线" panose="02010600030101010101" pitchFamily="2" charset="-122"/>
              </a:rPr>
              <a:t>the probability of detection </a:t>
            </a:r>
            <a:r>
              <a:rPr lang="en-US" altLang="zh-CN" sz="2400" b="1" i="1" dirty="0" err="1">
                <a:solidFill>
                  <a:srgbClr val="000000"/>
                </a:solidFill>
                <a:latin typeface="等线" panose="02010600030101010101" pitchFamily="2" charset="-122"/>
                <a:ea typeface="等线" panose="02010600030101010101" pitchFamily="2" charset="-122"/>
              </a:rPr>
              <a:t>p</a:t>
            </a:r>
            <a:r>
              <a:rPr lang="en-US" altLang="zh-CN" sz="1000" b="1" i="1" dirty="0" err="1">
                <a:solidFill>
                  <a:srgbClr val="000000"/>
                </a:solidFill>
                <a:latin typeface="等线" panose="02010600030101010101" pitchFamily="2" charset="-122"/>
                <a:ea typeface="等线" panose="02010600030101010101" pitchFamily="2" charset="-122"/>
              </a:rPr>
              <a:t>d</a:t>
            </a:r>
            <a:r>
              <a:rPr lang="en-US" altLang="zh-CN" sz="1000" b="1" i="1" dirty="0">
                <a:solidFill>
                  <a:srgbClr val="000000"/>
                </a:solidFill>
                <a:latin typeface="等线" panose="02010600030101010101" pitchFamily="2" charset="-122"/>
                <a:ea typeface="等线" panose="02010600030101010101" pitchFamily="2" charset="-122"/>
              </a:rPr>
              <a:t> </a:t>
            </a:r>
            <a:endParaRPr lang="zh-CN" altLang="en-US" sz="2400" dirty="0"/>
          </a:p>
        </p:txBody>
      </p:sp>
      <p:sp>
        <p:nvSpPr>
          <p:cNvPr id="14" name="矩形 13"/>
          <p:cNvSpPr/>
          <p:nvPr/>
        </p:nvSpPr>
        <p:spPr>
          <a:xfrm>
            <a:off x="747667" y="2957779"/>
            <a:ext cx="10656454" cy="461665"/>
          </a:xfrm>
          <a:prstGeom prst="rect">
            <a:avLst/>
          </a:prstGeom>
        </p:spPr>
        <p:txBody>
          <a:bodyPr wrap="square">
            <a:spAutoFit/>
          </a:bodyPr>
          <a:lstStyle/>
          <a:p>
            <a:r>
              <a:rPr lang="en-US" altLang="zh-CN" sz="2400" b="1" dirty="0" smtClean="0">
                <a:solidFill>
                  <a:srgbClr val="000000"/>
                </a:solidFill>
                <a:latin typeface="等线" panose="02010600030101010101" pitchFamily="2" charset="-122"/>
                <a:ea typeface="等线" panose="02010600030101010101" pitchFamily="2" charset="-122"/>
              </a:rPr>
              <a:t>Then the decision threshold η subject to the desired pf can be derived as:</a:t>
            </a:r>
            <a:endParaRPr lang="zh-CN" altLang="en-US" sz="2400" b="1" dirty="0">
              <a:solidFill>
                <a:srgbClr val="000000"/>
              </a:solidFill>
              <a:latin typeface="等线" panose="02010600030101010101" pitchFamily="2" charset="-122"/>
              <a:ea typeface="等线" panose="02010600030101010101" pitchFamily="2" charset="-122"/>
            </a:endParaRPr>
          </a:p>
        </p:txBody>
      </p:sp>
      <p:graphicFrame>
        <p:nvGraphicFramePr>
          <p:cNvPr id="15" name="对象 14"/>
          <p:cNvGraphicFramePr>
            <a:graphicFrameLocks noChangeAspect="1"/>
          </p:cNvGraphicFramePr>
          <p:nvPr>
            <p:extLst>
              <p:ext uri="{D42A27DB-BD31-4B8C-83A1-F6EECF244321}">
                <p14:modId xmlns:p14="http://schemas.microsoft.com/office/powerpoint/2010/main" val="1944878626"/>
              </p:ext>
            </p:extLst>
          </p:nvPr>
        </p:nvGraphicFramePr>
        <p:xfrm>
          <a:off x="3863036" y="3555361"/>
          <a:ext cx="3040431" cy="906283"/>
        </p:xfrm>
        <a:graphic>
          <a:graphicData uri="http://schemas.openxmlformats.org/presentationml/2006/ole">
            <mc:AlternateContent xmlns:mc="http://schemas.openxmlformats.org/markup-compatibility/2006">
              <mc:Choice xmlns:v="urn:schemas-microsoft-com:vml" Requires="v">
                <p:oleObj spid="_x0000_s2463" name="Equation" r:id="rId6" imgW="1320480" imgH="393480" progId="Equation.DSMT4">
                  <p:embed/>
                </p:oleObj>
              </mc:Choice>
              <mc:Fallback>
                <p:oleObj name="Equation" r:id="rId6" imgW="1320480" imgH="393480" progId="Equation.DSMT4">
                  <p:embed/>
                  <p:pic>
                    <p:nvPicPr>
                      <p:cNvPr id="0" name=""/>
                      <p:cNvPicPr/>
                      <p:nvPr/>
                    </p:nvPicPr>
                    <p:blipFill>
                      <a:blip r:embed="rId7"/>
                      <a:stretch>
                        <a:fillRect/>
                      </a:stretch>
                    </p:blipFill>
                    <p:spPr>
                      <a:xfrm>
                        <a:off x="3863036" y="3555361"/>
                        <a:ext cx="3040431" cy="906283"/>
                      </a:xfrm>
                      <a:prstGeom prst="rect">
                        <a:avLst/>
                      </a:prstGeom>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1038363586"/>
              </p:ext>
            </p:extLst>
          </p:nvPr>
        </p:nvGraphicFramePr>
        <p:xfrm>
          <a:off x="3379958" y="5582637"/>
          <a:ext cx="5184360" cy="513303"/>
        </p:xfrm>
        <a:graphic>
          <a:graphicData uri="http://schemas.openxmlformats.org/presentationml/2006/ole">
            <mc:AlternateContent xmlns:mc="http://schemas.openxmlformats.org/markup-compatibility/2006">
              <mc:Choice xmlns:v="urn:schemas-microsoft-com:vml" Requires="v">
                <p:oleObj spid="_x0000_s2464" name="Equation" r:id="rId8" imgW="2565360" imgH="253800" progId="Equation.DSMT4">
                  <p:embed/>
                </p:oleObj>
              </mc:Choice>
              <mc:Fallback>
                <p:oleObj name="Equation" r:id="rId8" imgW="2565360" imgH="253800" progId="Equation.DSMT4">
                  <p:embed/>
                  <p:pic>
                    <p:nvPicPr>
                      <p:cNvPr id="0" name=""/>
                      <p:cNvPicPr/>
                      <p:nvPr/>
                    </p:nvPicPr>
                    <p:blipFill>
                      <a:blip r:embed="rId9"/>
                      <a:stretch>
                        <a:fillRect/>
                      </a:stretch>
                    </p:blipFill>
                    <p:spPr>
                      <a:xfrm>
                        <a:off x="3379958" y="5582637"/>
                        <a:ext cx="5184360" cy="513303"/>
                      </a:xfrm>
                      <a:prstGeom prst="rect">
                        <a:avLst/>
                      </a:prstGeom>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95610444"/>
              </p:ext>
            </p:extLst>
          </p:nvPr>
        </p:nvGraphicFramePr>
        <p:xfrm>
          <a:off x="4146550" y="2006600"/>
          <a:ext cx="114300" cy="177800"/>
        </p:xfrm>
        <a:graphic>
          <a:graphicData uri="http://schemas.openxmlformats.org/presentationml/2006/ole">
            <mc:AlternateContent xmlns:mc="http://schemas.openxmlformats.org/markup-compatibility/2006">
              <mc:Choice xmlns:v="urn:schemas-microsoft-com:vml" Requires="v">
                <p:oleObj spid="_x0000_s2465" name="Equation" r:id="rId10" imgW="114120" imgH="177480" progId="Equation.DSMT4">
                  <p:embed/>
                </p:oleObj>
              </mc:Choice>
              <mc:Fallback>
                <p:oleObj name="Equation" r:id="rId10" imgW="114120" imgH="177480" progId="Equation.DSMT4">
                  <p:embed/>
                  <p:pic>
                    <p:nvPicPr>
                      <p:cNvPr id="0" name=""/>
                      <p:cNvPicPr/>
                      <p:nvPr/>
                    </p:nvPicPr>
                    <p:blipFill>
                      <a:blip r:embed="rId11"/>
                      <a:stretch>
                        <a:fillRect/>
                      </a:stretch>
                    </p:blipFill>
                    <p:spPr>
                      <a:xfrm>
                        <a:off x="4146550" y="2006600"/>
                        <a:ext cx="114300" cy="177800"/>
                      </a:xfrm>
                      <a:prstGeom prst="rect">
                        <a:avLst/>
                      </a:prstGeom>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2692059708"/>
              </p:ext>
            </p:extLst>
          </p:nvPr>
        </p:nvGraphicFramePr>
        <p:xfrm>
          <a:off x="4600944" y="1424048"/>
          <a:ext cx="782307" cy="426713"/>
        </p:xfrm>
        <a:graphic>
          <a:graphicData uri="http://schemas.openxmlformats.org/presentationml/2006/ole">
            <mc:AlternateContent xmlns:mc="http://schemas.openxmlformats.org/markup-compatibility/2006">
              <mc:Choice xmlns:v="urn:schemas-microsoft-com:vml" Requires="v">
                <p:oleObj spid="_x0000_s2466" name="Equation" r:id="rId12" imgW="419040" imgH="228600" progId="Equation.DSMT4">
                  <p:embed/>
                </p:oleObj>
              </mc:Choice>
              <mc:Fallback>
                <p:oleObj name="Equation" r:id="rId12" imgW="419040" imgH="228600" progId="Equation.DSMT4">
                  <p:embed/>
                  <p:pic>
                    <p:nvPicPr>
                      <p:cNvPr id="0" name=""/>
                      <p:cNvPicPr/>
                      <p:nvPr/>
                    </p:nvPicPr>
                    <p:blipFill>
                      <a:blip r:embed="rId13"/>
                      <a:stretch>
                        <a:fillRect/>
                      </a:stretch>
                    </p:blipFill>
                    <p:spPr>
                      <a:xfrm>
                        <a:off x="4600944" y="1424048"/>
                        <a:ext cx="782307" cy="426713"/>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6" name="组合 49"/>
          <p:cNvGrpSpPr/>
          <p:nvPr/>
        </p:nvGrpSpPr>
        <p:grpSpPr bwMode="auto">
          <a:xfrm>
            <a:off x="246105" y="2290724"/>
            <a:ext cx="1976823" cy="1886108"/>
            <a:chOff x="903820" y="2101178"/>
            <a:chExt cx="1975786" cy="1884898"/>
          </a:xfrm>
        </p:grpSpPr>
        <p:grpSp>
          <p:nvGrpSpPr>
            <p:cNvPr id="5127" name="组合 34"/>
            <p:cNvGrpSpPr/>
            <p:nvPr/>
          </p:nvGrpSpPr>
          <p:grpSpPr bwMode="auto">
            <a:xfrm>
              <a:off x="1265268" y="2101178"/>
              <a:ext cx="1277954" cy="1277954"/>
              <a:chOff x="1131485" y="2234042"/>
              <a:chExt cx="1607262" cy="1607262"/>
            </a:xfrm>
          </p:grpSpPr>
          <p:sp>
            <p:nvSpPr>
              <p:cNvPr id="25" name="椭圆 24"/>
              <p:cNvSpPr/>
              <p:nvPr/>
            </p:nvSpPr>
            <p:spPr>
              <a:xfrm>
                <a:off x="1131485" y="2234042"/>
                <a:ext cx="1606398"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0" name="椭圆 29"/>
              <p:cNvSpPr/>
              <p:nvPr/>
            </p:nvSpPr>
            <p:spPr>
              <a:xfrm>
                <a:off x="1241240" y="2343782"/>
                <a:ext cx="1386889"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30" name="KSO_Shape"/>
              <p:cNvSpPr>
                <a:spLocks noChangeArrowheads="1"/>
              </p:cNvSpPr>
              <p:nvPr/>
            </p:nvSpPr>
            <p:spPr bwMode="auto">
              <a:xfrm>
                <a:off x="1480150" y="2597150"/>
                <a:ext cx="909932" cy="881046"/>
              </a:xfrm>
              <a:custGeom>
                <a:avLst/>
                <a:gdLst>
                  <a:gd name="T0" fmla="*/ 8267042 w 8965002"/>
                  <a:gd name="T1" fmla="*/ 3603669 h 8673857"/>
                  <a:gd name="T2" fmla="*/ 8503636 w 8965002"/>
                  <a:gd name="T3" fmla="*/ 3603669 h 8673857"/>
                  <a:gd name="T4" fmla="*/ 8894206 w 8965002"/>
                  <a:gd name="T5" fmla="*/ 4343392 h 8673857"/>
                  <a:gd name="T6" fmla="*/ 6963891 w 8965002"/>
                  <a:gd name="T7" fmla="*/ 7249712 h 8673857"/>
                  <a:gd name="T8" fmla="*/ 6509479 w 8965002"/>
                  <a:gd name="T9" fmla="*/ 7475008 h 8673857"/>
                  <a:gd name="T10" fmla="*/ 5375325 w 8965002"/>
                  <a:gd name="T11" fmla="*/ 7475008 h 8673857"/>
                  <a:gd name="T12" fmla="*/ 5375325 w 8965002"/>
                  <a:gd name="T13" fmla="*/ 8391212 h 8673857"/>
                  <a:gd name="T14" fmla="*/ 5225106 w 8965002"/>
                  <a:gd name="T15" fmla="*/ 8639038 h 8673857"/>
                  <a:gd name="T16" fmla="*/ 5086153 w 8965002"/>
                  <a:gd name="T17" fmla="*/ 8672833 h 8673857"/>
                  <a:gd name="T18" fmla="*/ 4909646 w 8965002"/>
                  <a:gd name="T19" fmla="*/ 8620263 h 8673857"/>
                  <a:gd name="T20" fmla="*/ 4027109 w 8965002"/>
                  <a:gd name="T21" fmla="*/ 8023229 h 8673857"/>
                  <a:gd name="T22" fmla="*/ 3163349 w 8965002"/>
                  <a:gd name="T23" fmla="*/ 8620263 h 8673857"/>
                  <a:gd name="T24" fmla="*/ 2847889 w 8965002"/>
                  <a:gd name="T25" fmla="*/ 8639038 h 8673857"/>
                  <a:gd name="T26" fmla="*/ 2686404 w 8965002"/>
                  <a:gd name="T27" fmla="*/ 8391212 h 8673857"/>
                  <a:gd name="T28" fmla="*/ 2686404 w 8965002"/>
                  <a:gd name="T29" fmla="*/ 6100701 h 8673857"/>
                  <a:gd name="T30" fmla="*/ 3170860 w 8965002"/>
                  <a:gd name="T31" fmla="*/ 5131928 h 8673857"/>
                  <a:gd name="T32" fmla="*/ 3324835 w 8965002"/>
                  <a:gd name="T33" fmla="*/ 5090624 h 8673857"/>
                  <a:gd name="T34" fmla="*/ 5690785 w 8965002"/>
                  <a:gd name="T35" fmla="*/ 5090624 h 8673857"/>
                  <a:gd name="T36" fmla="*/ 5367814 w 8965002"/>
                  <a:gd name="T37" fmla="*/ 6280938 h 8673857"/>
                  <a:gd name="T38" fmla="*/ 6227818 w 8965002"/>
                  <a:gd name="T39" fmla="*/ 6280938 h 8673857"/>
                  <a:gd name="T40" fmla="*/ 8267042 w 8965002"/>
                  <a:gd name="T41" fmla="*/ 3603669 h 8673857"/>
                  <a:gd name="T42" fmla="*/ 6109875 w 8965002"/>
                  <a:gd name="T43" fmla="*/ 128 h 8673857"/>
                  <a:gd name="T44" fmla="*/ 8198796 w 8965002"/>
                  <a:gd name="T45" fmla="*/ 137601 h 8673857"/>
                  <a:gd name="T46" fmla="*/ 8578069 w 8965002"/>
                  <a:gd name="T47" fmla="*/ 884757 h 8673857"/>
                  <a:gd name="T48" fmla="*/ 6208552 w 8965002"/>
                  <a:gd name="T49" fmla="*/ 3974753 h 8673857"/>
                  <a:gd name="T50" fmla="*/ 5780461 w 8965002"/>
                  <a:gd name="T51" fmla="*/ 4177498 h 8673857"/>
                  <a:gd name="T52" fmla="*/ 2209285 w 8965002"/>
                  <a:gd name="T53" fmla="*/ 4177498 h 8673857"/>
                  <a:gd name="T54" fmla="*/ 1150325 w 8965002"/>
                  <a:gd name="T55" fmla="*/ 5476573 h 8673857"/>
                  <a:gd name="T56" fmla="*/ 1799971 w 8965002"/>
                  <a:gd name="T57" fmla="*/ 6223729 h 8673857"/>
                  <a:gd name="T58" fmla="*/ 2085365 w 8965002"/>
                  <a:gd name="T59" fmla="*/ 6280047 h 8673857"/>
                  <a:gd name="T60" fmla="*/ 2085365 w 8965002"/>
                  <a:gd name="T61" fmla="*/ 7473994 h 8673857"/>
                  <a:gd name="T62" fmla="*/ 53813 w 8965002"/>
                  <a:gd name="T63" fmla="*/ 5720619 h 8673857"/>
                  <a:gd name="T64" fmla="*/ 65078 w 8965002"/>
                  <a:gd name="T65" fmla="*/ 4729417 h 8673857"/>
                  <a:gd name="T66" fmla="*/ 2716235 w 8965002"/>
                  <a:gd name="T67" fmla="*/ 670748 h 8673857"/>
                  <a:gd name="T68" fmla="*/ 3516088 w 8965002"/>
                  <a:gd name="T69" fmla="*/ 227711 h 8673857"/>
                  <a:gd name="T70" fmla="*/ 6109875 w 8965002"/>
                  <a:gd name="T71" fmla="*/ 128 h 86738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965002" h="8673857">
                    <a:moveTo>
                      <a:pt x="8267042" y="3603669"/>
                    </a:moveTo>
                    <a:cubicBezTo>
                      <a:pt x="8267042" y="3603669"/>
                      <a:pt x="8267042" y="3603669"/>
                      <a:pt x="8503636" y="3603669"/>
                    </a:cubicBezTo>
                    <a:cubicBezTo>
                      <a:pt x="8770275" y="3603669"/>
                      <a:pt x="9115779" y="3885289"/>
                      <a:pt x="8894206" y="4343392"/>
                    </a:cubicBezTo>
                    <a:cubicBezTo>
                      <a:pt x="8894206" y="4343392"/>
                      <a:pt x="8894206" y="4343392"/>
                      <a:pt x="6963891" y="7249712"/>
                    </a:cubicBezTo>
                    <a:cubicBezTo>
                      <a:pt x="6817428" y="7463743"/>
                      <a:pt x="6610877" y="7475008"/>
                      <a:pt x="6509479" y="7475008"/>
                    </a:cubicBezTo>
                    <a:cubicBezTo>
                      <a:pt x="6509479" y="7475008"/>
                      <a:pt x="6509479" y="7475008"/>
                      <a:pt x="5375325" y="7475008"/>
                    </a:cubicBezTo>
                    <a:cubicBezTo>
                      <a:pt x="5375325" y="7475008"/>
                      <a:pt x="5375325" y="7475008"/>
                      <a:pt x="5375325" y="8391212"/>
                    </a:cubicBezTo>
                    <a:cubicBezTo>
                      <a:pt x="5375325" y="8503860"/>
                      <a:pt x="5326504" y="8586469"/>
                      <a:pt x="5225106" y="8639038"/>
                    </a:cubicBezTo>
                    <a:cubicBezTo>
                      <a:pt x="5180040" y="8661567"/>
                      <a:pt x="5131219" y="8672833"/>
                      <a:pt x="5086153" y="8672833"/>
                    </a:cubicBezTo>
                    <a:cubicBezTo>
                      <a:pt x="5026066" y="8672833"/>
                      <a:pt x="4962223" y="8654057"/>
                      <a:pt x="4909646" y="8620263"/>
                    </a:cubicBezTo>
                    <a:cubicBezTo>
                      <a:pt x="4909646" y="8620263"/>
                      <a:pt x="4909646" y="8620263"/>
                      <a:pt x="4027109" y="8023229"/>
                    </a:cubicBezTo>
                    <a:cubicBezTo>
                      <a:pt x="4027109" y="8023229"/>
                      <a:pt x="4027109" y="8023229"/>
                      <a:pt x="3163349" y="8620263"/>
                    </a:cubicBezTo>
                    <a:cubicBezTo>
                      <a:pt x="3069463" y="8684097"/>
                      <a:pt x="2949287" y="8691607"/>
                      <a:pt x="2847889" y="8639038"/>
                    </a:cubicBezTo>
                    <a:cubicBezTo>
                      <a:pt x="2750247" y="8586469"/>
                      <a:pt x="2686404" y="8503860"/>
                      <a:pt x="2686404" y="8391212"/>
                    </a:cubicBezTo>
                    <a:cubicBezTo>
                      <a:pt x="2686404" y="8391212"/>
                      <a:pt x="2686404" y="8391212"/>
                      <a:pt x="2686404" y="6100701"/>
                    </a:cubicBezTo>
                    <a:cubicBezTo>
                      <a:pt x="2686404" y="5559991"/>
                      <a:pt x="2990598" y="5237066"/>
                      <a:pt x="3170860" y="5131928"/>
                    </a:cubicBezTo>
                    <a:cubicBezTo>
                      <a:pt x="3215926" y="5105644"/>
                      <a:pt x="3268503" y="5090624"/>
                      <a:pt x="3324835" y="5090624"/>
                    </a:cubicBezTo>
                    <a:cubicBezTo>
                      <a:pt x="3324835" y="5090624"/>
                      <a:pt x="3324835" y="5090624"/>
                      <a:pt x="5690785" y="5090624"/>
                    </a:cubicBezTo>
                    <a:cubicBezTo>
                      <a:pt x="5371570" y="5406038"/>
                      <a:pt x="5367814" y="5980543"/>
                      <a:pt x="5367814" y="6280938"/>
                    </a:cubicBezTo>
                    <a:cubicBezTo>
                      <a:pt x="5367814" y="6280938"/>
                      <a:pt x="5367814" y="6280938"/>
                      <a:pt x="6227818" y="6280938"/>
                    </a:cubicBezTo>
                    <a:cubicBezTo>
                      <a:pt x="6227818" y="6280938"/>
                      <a:pt x="6227818" y="6280938"/>
                      <a:pt x="8267042" y="3603669"/>
                    </a:cubicBezTo>
                    <a:close/>
                    <a:moveTo>
                      <a:pt x="6109875" y="128"/>
                    </a:moveTo>
                    <a:cubicBezTo>
                      <a:pt x="6829153" y="-2490"/>
                      <a:pt x="7579192" y="34821"/>
                      <a:pt x="8198796" y="137601"/>
                    </a:cubicBezTo>
                    <a:cubicBezTo>
                      <a:pt x="8705745" y="220201"/>
                      <a:pt x="8739542" y="678257"/>
                      <a:pt x="8578069" y="884757"/>
                    </a:cubicBezTo>
                    <a:cubicBezTo>
                      <a:pt x="8578069" y="884757"/>
                      <a:pt x="6234838" y="3955980"/>
                      <a:pt x="6208552" y="3974753"/>
                    </a:cubicBezTo>
                    <a:cubicBezTo>
                      <a:pt x="6107162" y="4098653"/>
                      <a:pt x="5953199" y="4177498"/>
                      <a:pt x="5780461" y="4177498"/>
                    </a:cubicBezTo>
                    <a:cubicBezTo>
                      <a:pt x="5780461" y="4177498"/>
                      <a:pt x="5780461" y="4177498"/>
                      <a:pt x="2209285" y="4177498"/>
                    </a:cubicBezTo>
                    <a:cubicBezTo>
                      <a:pt x="1818747" y="4177498"/>
                      <a:pt x="970076" y="4545444"/>
                      <a:pt x="1150325" y="5476573"/>
                    </a:cubicBezTo>
                    <a:cubicBezTo>
                      <a:pt x="1217918" y="5825746"/>
                      <a:pt x="1465760" y="6103583"/>
                      <a:pt x="1799971" y="6223729"/>
                    </a:cubicBezTo>
                    <a:cubicBezTo>
                      <a:pt x="1875075" y="6253765"/>
                      <a:pt x="2002751" y="6268783"/>
                      <a:pt x="2085365" y="6280047"/>
                    </a:cubicBezTo>
                    <a:cubicBezTo>
                      <a:pt x="2085365" y="6280047"/>
                      <a:pt x="2085365" y="6280047"/>
                      <a:pt x="2085365" y="7473994"/>
                    </a:cubicBezTo>
                    <a:cubicBezTo>
                      <a:pt x="1582171" y="7440203"/>
                      <a:pt x="335451" y="7004675"/>
                      <a:pt x="53813" y="5720619"/>
                    </a:cubicBezTo>
                    <a:cubicBezTo>
                      <a:pt x="-25046" y="5397728"/>
                      <a:pt x="-13780" y="5056063"/>
                      <a:pt x="65078" y="4729417"/>
                    </a:cubicBezTo>
                    <a:cubicBezTo>
                      <a:pt x="282879" y="3283915"/>
                      <a:pt x="2351982" y="944830"/>
                      <a:pt x="2716235" y="670748"/>
                    </a:cubicBezTo>
                    <a:cubicBezTo>
                      <a:pt x="2960321" y="471756"/>
                      <a:pt x="3234449" y="310311"/>
                      <a:pt x="3516088" y="227711"/>
                    </a:cubicBezTo>
                    <a:cubicBezTo>
                      <a:pt x="3797726" y="119767"/>
                      <a:pt x="4911078" y="4491"/>
                      <a:pt x="6109875" y="128"/>
                    </a:cubicBez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31" name="文本框 39"/>
            <p:cNvSpPr txBox="1">
              <a:spLocks noChangeArrowheads="1"/>
            </p:cNvSpPr>
            <p:nvPr/>
          </p:nvSpPr>
          <p:spPr bwMode="auto">
            <a:xfrm>
              <a:off x="903820" y="3524707"/>
              <a:ext cx="197578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Introduction</a:t>
              </a:r>
              <a:endParaRPr lang="zh-CN" altLang="en-US" sz="2400" b="1" dirty="0">
                <a:solidFill>
                  <a:srgbClr val="4B649F"/>
                </a:solidFill>
              </a:endParaRPr>
            </a:p>
          </p:txBody>
        </p:sp>
      </p:grpSp>
      <p:grpSp>
        <p:nvGrpSpPr>
          <p:cNvPr id="5132" name="组合 50"/>
          <p:cNvGrpSpPr/>
          <p:nvPr/>
        </p:nvGrpSpPr>
        <p:grpSpPr bwMode="auto">
          <a:xfrm>
            <a:off x="5306795" y="2216697"/>
            <a:ext cx="1636987" cy="1911069"/>
            <a:chOff x="3712749" y="2128740"/>
            <a:chExt cx="1638504" cy="1909844"/>
          </a:xfrm>
        </p:grpSpPr>
        <p:grpSp>
          <p:nvGrpSpPr>
            <p:cNvPr id="5133" name="组合 35"/>
            <p:cNvGrpSpPr/>
            <p:nvPr/>
          </p:nvGrpSpPr>
          <p:grpSpPr bwMode="auto">
            <a:xfrm>
              <a:off x="3799254" y="2128740"/>
              <a:ext cx="1279121" cy="1278705"/>
              <a:chOff x="3782884" y="2268705"/>
              <a:chExt cx="1608730" cy="1608206"/>
            </a:xfrm>
          </p:grpSpPr>
          <p:sp>
            <p:nvSpPr>
              <p:cNvPr id="26" name="椭圆 25"/>
              <p:cNvSpPr/>
              <p:nvPr/>
            </p:nvSpPr>
            <p:spPr>
              <a:xfrm>
                <a:off x="3782884" y="2268705"/>
                <a:ext cx="1608730"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1" name="椭圆 30"/>
              <p:cNvSpPr/>
              <p:nvPr/>
            </p:nvSpPr>
            <p:spPr>
              <a:xfrm>
                <a:off x="3891549" y="2411730"/>
                <a:ext cx="138890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24" name="KSO_Shape"/>
              <p:cNvSpPr/>
              <p:nvPr/>
            </p:nvSpPr>
            <p:spPr bwMode="auto">
              <a:xfrm>
                <a:off x="4123365" y="2665132"/>
                <a:ext cx="925268" cy="881919"/>
              </a:xfrm>
              <a:custGeom>
                <a:avLst/>
                <a:gdLst>
                  <a:gd name="T0" fmla="*/ 2147483646 w 5871"/>
                  <a:gd name="T1" fmla="*/ 2147483646 h 5585"/>
                  <a:gd name="T2" fmla="*/ 2147483646 w 5871"/>
                  <a:gd name="T3" fmla="*/ 2147483646 h 5585"/>
                  <a:gd name="T4" fmla="*/ 2147483646 w 5871"/>
                  <a:gd name="T5" fmla="*/ 2147483646 h 5585"/>
                  <a:gd name="T6" fmla="*/ 2147483646 w 5871"/>
                  <a:gd name="T7" fmla="*/ 2147483646 h 5585"/>
                  <a:gd name="T8" fmla="*/ 2147483646 w 5871"/>
                  <a:gd name="T9" fmla="*/ 2147483646 h 5585"/>
                  <a:gd name="T10" fmla="*/ 2147483646 w 5871"/>
                  <a:gd name="T11" fmla="*/ 2147483646 h 5585"/>
                  <a:gd name="T12" fmla="*/ 2147483646 w 5871"/>
                  <a:gd name="T13" fmla="*/ 2147483646 h 5585"/>
                  <a:gd name="T14" fmla="*/ 2147483646 w 5871"/>
                  <a:gd name="T15" fmla="*/ 2147483646 h 5585"/>
                  <a:gd name="T16" fmla="*/ 2147483646 w 5871"/>
                  <a:gd name="T17" fmla="*/ 2147483646 h 5585"/>
                  <a:gd name="T18" fmla="*/ 2147483646 w 5871"/>
                  <a:gd name="T19" fmla="*/ 2147483646 h 5585"/>
                  <a:gd name="T20" fmla="*/ 2147483646 w 5871"/>
                  <a:gd name="T21" fmla="*/ 2147483646 h 5585"/>
                  <a:gd name="T22" fmla="*/ 2147483646 w 5871"/>
                  <a:gd name="T23" fmla="*/ 2147483646 h 5585"/>
                  <a:gd name="T24" fmla="*/ 2147483646 w 5871"/>
                  <a:gd name="T25" fmla="*/ 2147483646 h 5585"/>
                  <a:gd name="T26" fmla="*/ 2147483646 w 5871"/>
                  <a:gd name="T27" fmla="*/ 2147483646 h 5585"/>
                  <a:gd name="T28" fmla="*/ 2147483646 w 5871"/>
                  <a:gd name="T29" fmla="*/ 2147483646 h 5585"/>
                  <a:gd name="T30" fmla="*/ 2147483646 w 5871"/>
                  <a:gd name="T31" fmla="*/ 2147483646 h 5585"/>
                  <a:gd name="T32" fmla="*/ 2147483646 w 5871"/>
                  <a:gd name="T33" fmla="*/ 2147483646 h 5585"/>
                  <a:gd name="T34" fmla="*/ 2147483646 w 5871"/>
                  <a:gd name="T35" fmla="*/ 2147483646 h 5585"/>
                  <a:gd name="T36" fmla="*/ 2147483646 w 5871"/>
                  <a:gd name="T37" fmla="*/ 2147483646 h 5585"/>
                  <a:gd name="T38" fmla="*/ 2147483646 w 5871"/>
                  <a:gd name="T39" fmla="*/ 2147483646 h 5585"/>
                  <a:gd name="T40" fmla="*/ 2147483646 w 5871"/>
                  <a:gd name="T41" fmla="*/ 2147483646 h 5585"/>
                  <a:gd name="T42" fmla="*/ 2147483646 w 5871"/>
                  <a:gd name="T43" fmla="*/ 2147483646 h 5585"/>
                  <a:gd name="T44" fmla="*/ 2147483646 w 5871"/>
                  <a:gd name="T45" fmla="*/ 2147483646 h 5585"/>
                  <a:gd name="T46" fmla="*/ 2147483646 w 5871"/>
                  <a:gd name="T47" fmla="*/ 2147483646 h 5585"/>
                  <a:gd name="T48" fmla="*/ 2147483646 w 5871"/>
                  <a:gd name="T49" fmla="*/ 2147483646 h 5585"/>
                  <a:gd name="T50" fmla="*/ 2147483646 w 5871"/>
                  <a:gd name="T51" fmla="*/ 2147483646 h 5585"/>
                  <a:gd name="T52" fmla="*/ 2147483646 w 5871"/>
                  <a:gd name="T53" fmla="*/ 2147483646 h 5585"/>
                  <a:gd name="T54" fmla="*/ 2147483646 w 5871"/>
                  <a:gd name="T55" fmla="*/ 2147483646 h 5585"/>
                  <a:gd name="T56" fmla="*/ 2147483646 w 5871"/>
                  <a:gd name="T57" fmla="*/ 2147483646 h 5585"/>
                  <a:gd name="T58" fmla="*/ 2147483646 w 5871"/>
                  <a:gd name="T59" fmla="*/ 2147483646 h 5585"/>
                  <a:gd name="T60" fmla="*/ 2147483646 w 5871"/>
                  <a:gd name="T61" fmla="*/ 2147483646 h 5585"/>
                  <a:gd name="T62" fmla="*/ 2147483646 w 5871"/>
                  <a:gd name="T63" fmla="*/ 2147483646 h 5585"/>
                  <a:gd name="T64" fmla="*/ 2147483646 w 5871"/>
                  <a:gd name="T65" fmla="*/ 2147483646 h 5585"/>
                  <a:gd name="T66" fmla="*/ 2147483646 w 5871"/>
                  <a:gd name="T67" fmla="*/ 2147483646 h 5585"/>
                  <a:gd name="T68" fmla="*/ 2147483646 w 5871"/>
                  <a:gd name="T69" fmla="*/ 2147483646 h 5585"/>
                  <a:gd name="T70" fmla="*/ 2147483646 w 5871"/>
                  <a:gd name="T71" fmla="*/ 2147483646 h 5585"/>
                  <a:gd name="T72" fmla="*/ 2147483646 w 5871"/>
                  <a:gd name="T73" fmla="*/ 2147483646 h 5585"/>
                  <a:gd name="T74" fmla="*/ 2147483646 w 5871"/>
                  <a:gd name="T75" fmla="*/ 2147483646 h 5585"/>
                  <a:gd name="T76" fmla="*/ 2147483646 w 5871"/>
                  <a:gd name="T77" fmla="*/ 2147483646 h 5585"/>
                  <a:gd name="T78" fmla="*/ 2147483646 w 5871"/>
                  <a:gd name="T79" fmla="*/ 2147483646 h 5585"/>
                  <a:gd name="T80" fmla="*/ 2147483646 w 5871"/>
                  <a:gd name="T81" fmla="*/ 2147483646 h 5585"/>
                  <a:gd name="T82" fmla="*/ 2147483646 w 5871"/>
                  <a:gd name="T83" fmla="*/ 2147483646 h 5585"/>
                  <a:gd name="T84" fmla="*/ 2147483646 w 5871"/>
                  <a:gd name="T85" fmla="*/ 2147483646 h 5585"/>
                  <a:gd name="T86" fmla="*/ 2147483646 w 5871"/>
                  <a:gd name="T87" fmla="*/ 2147483646 h 5585"/>
                  <a:gd name="T88" fmla="*/ 2147483646 w 5871"/>
                  <a:gd name="T89" fmla="*/ 2147483646 h 5585"/>
                  <a:gd name="T90" fmla="*/ 2147483646 w 5871"/>
                  <a:gd name="T91" fmla="*/ 2147483646 h 5585"/>
                  <a:gd name="T92" fmla="*/ 2147483646 w 5871"/>
                  <a:gd name="T93" fmla="*/ 2147483646 h 5585"/>
                  <a:gd name="T94" fmla="*/ 2147483646 w 5871"/>
                  <a:gd name="T95" fmla="*/ 2147483646 h 5585"/>
                  <a:gd name="T96" fmla="*/ 2147483646 w 5871"/>
                  <a:gd name="T97" fmla="*/ 2147483646 h 5585"/>
                  <a:gd name="T98" fmla="*/ 2147483646 w 5871"/>
                  <a:gd name="T99" fmla="*/ 2147483646 h 5585"/>
                  <a:gd name="T100" fmla="*/ 2147483646 w 5871"/>
                  <a:gd name="T101" fmla="*/ 2147483646 h 5585"/>
                  <a:gd name="T102" fmla="*/ 2147483646 w 5871"/>
                  <a:gd name="T103" fmla="*/ 2147483646 h 5585"/>
                  <a:gd name="T104" fmla="*/ 0 w 5871"/>
                  <a:gd name="T105" fmla="*/ 2147483646 h 5585"/>
                  <a:gd name="T106" fmla="*/ 2147483646 w 5871"/>
                  <a:gd name="T107" fmla="*/ 0 h 5585"/>
                  <a:gd name="T108" fmla="*/ 2147483646 w 5871"/>
                  <a:gd name="T109" fmla="*/ 2147483646 h 5585"/>
                  <a:gd name="T110" fmla="*/ 2147483646 w 5871"/>
                  <a:gd name="T111" fmla="*/ 2147483646 h 55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71" h="5585">
                    <a:moveTo>
                      <a:pt x="774" y="374"/>
                    </a:moveTo>
                    <a:lnTo>
                      <a:pt x="774" y="1910"/>
                    </a:lnTo>
                    <a:lnTo>
                      <a:pt x="5107" y="1910"/>
                    </a:lnTo>
                    <a:lnTo>
                      <a:pt x="5107" y="374"/>
                    </a:lnTo>
                    <a:lnTo>
                      <a:pt x="774" y="374"/>
                    </a:lnTo>
                    <a:close/>
                    <a:moveTo>
                      <a:pt x="1597" y="3265"/>
                    </a:moveTo>
                    <a:lnTo>
                      <a:pt x="1597" y="3265"/>
                    </a:lnTo>
                    <a:lnTo>
                      <a:pt x="1591" y="3265"/>
                    </a:lnTo>
                    <a:lnTo>
                      <a:pt x="1587" y="3265"/>
                    </a:lnTo>
                    <a:lnTo>
                      <a:pt x="1586" y="3265"/>
                    </a:lnTo>
                    <a:lnTo>
                      <a:pt x="1581" y="3265"/>
                    </a:lnTo>
                    <a:lnTo>
                      <a:pt x="1576" y="3265"/>
                    </a:lnTo>
                    <a:lnTo>
                      <a:pt x="1571" y="3265"/>
                    </a:lnTo>
                    <a:lnTo>
                      <a:pt x="1570" y="3265"/>
                    </a:lnTo>
                    <a:lnTo>
                      <a:pt x="1566" y="3265"/>
                    </a:lnTo>
                    <a:lnTo>
                      <a:pt x="1560" y="3265"/>
                    </a:lnTo>
                    <a:lnTo>
                      <a:pt x="1555" y="3265"/>
                    </a:lnTo>
                    <a:lnTo>
                      <a:pt x="1550" y="3265"/>
                    </a:lnTo>
                    <a:lnTo>
                      <a:pt x="1545" y="3265"/>
                    </a:lnTo>
                    <a:lnTo>
                      <a:pt x="1540" y="3265"/>
                    </a:lnTo>
                    <a:lnTo>
                      <a:pt x="1539" y="3265"/>
                    </a:lnTo>
                    <a:lnTo>
                      <a:pt x="1535" y="3265"/>
                    </a:lnTo>
                    <a:lnTo>
                      <a:pt x="1529" y="3265"/>
                    </a:lnTo>
                    <a:lnTo>
                      <a:pt x="1525" y="3265"/>
                    </a:lnTo>
                    <a:lnTo>
                      <a:pt x="1524" y="3265"/>
                    </a:lnTo>
                    <a:lnTo>
                      <a:pt x="1519" y="3265"/>
                    </a:lnTo>
                    <a:lnTo>
                      <a:pt x="1514" y="3265"/>
                    </a:lnTo>
                    <a:lnTo>
                      <a:pt x="1509" y="3265"/>
                    </a:lnTo>
                    <a:lnTo>
                      <a:pt x="1508" y="3265"/>
                    </a:lnTo>
                    <a:lnTo>
                      <a:pt x="1504" y="3265"/>
                    </a:lnTo>
                    <a:lnTo>
                      <a:pt x="1498" y="3265"/>
                    </a:lnTo>
                    <a:lnTo>
                      <a:pt x="1494" y="3265"/>
                    </a:lnTo>
                    <a:lnTo>
                      <a:pt x="1493" y="3265"/>
                    </a:lnTo>
                    <a:lnTo>
                      <a:pt x="1488" y="3265"/>
                    </a:lnTo>
                    <a:lnTo>
                      <a:pt x="1483" y="3265"/>
                    </a:lnTo>
                    <a:lnTo>
                      <a:pt x="1478" y="3265"/>
                    </a:lnTo>
                    <a:lnTo>
                      <a:pt x="1477" y="3265"/>
                    </a:lnTo>
                    <a:lnTo>
                      <a:pt x="1473" y="3265"/>
                    </a:lnTo>
                    <a:lnTo>
                      <a:pt x="1467" y="3265"/>
                    </a:lnTo>
                    <a:lnTo>
                      <a:pt x="1463" y="3265"/>
                    </a:lnTo>
                    <a:lnTo>
                      <a:pt x="1462" y="3265"/>
                    </a:lnTo>
                    <a:lnTo>
                      <a:pt x="1457" y="3265"/>
                    </a:lnTo>
                    <a:lnTo>
                      <a:pt x="1452" y="3265"/>
                    </a:lnTo>
                    <a:lnTo>
                      <a:pt x="1446" y="3265"/>
                    </a:lnTo>
                    <a:lnTo>
                      <a:pt x="1442" y="3265"/>
                    </a:lnTo>
                    <a:lnTo>
                      <a:pt x="1266" y="3265"/>
                    </a:lnTo>
                    <a:lnTo>
                      <a:pt x="1345" y="3830"/>
                    </a:lnTo>
                    <a:lnTo>
                      <a:pt x="1294" y="3911"/>
                    </a:lnTo>
                    <a:lnTo>
                      <a:pt x="1345" y="3977"/>
                    </a:lnTo>
                    <a:lnTo>
                      <a:pt x="1117" y="4116"/>
                    </a:lnTo>
                    <a:lnTo>
                      <a:pt x="1112" y="4144"/>
                    </a:lnTo>
                    <a:lnTo>
                      <a:pt x="1106" y="4173"/>
                    </a:lnTo>
                    <a:lnTo>
                      <a:pt x="1103" y="4201"/>
                    </a:lnTo>
                    <a:lnTo>
                      <a:pt x="1099" y="4228"/>
                    </a:lnTo>
                    <a:lnTo>
                      <a:pt x="1097" y="4255"/>
                    </a:lnTo>
                    <a:lnTo>
                      <a:pt x="1096" y="4281"/>
                    </a:lnTo>
                    <a:lnTo>
                      <a:pt x="1096" y="4308"/>
                    </a:lnTo>
                    <a:lnTo>
                      <a:pt x="1096" y="4333"/>
                    </a:lnTo>
                    <a:lnTo>
                      <a:pt x="1097" y="4359"/>
                    </a:lnTo>
                    <a:lnTo>
                      <a:pt x="1098" y="4383"/>
                    </a:lnTo>
                    <a:lnTo>
                      <a:pt x="1100" y="4407"/>
                    </a:lnTo>
                    <a:lnTo>
                      <a:pt x="1104" y="4432"/>
                    </a:lnTo>
                    <a:lnTo>
                      <a:pt x="1112" y="4478"/>
                    </a:lnTo>
                    <a:lnTo>
                      <a:pt x="1121" y="4523"/>
                    </a:lnTo>
                    <a:lnTo>
                      <a:pt x="1133" y="4568"/>
                    </a:lnTo>
                    <a:lnTo>
                      <a:pt x="1147" y="4611"/>
                    </a:lnTo>
                    <a:lnTo>
                      <a:pt x="1162" y="4653"/>
                    </a:lnTo>
                    <a:lnTo>
                      <a:pt x="1179" y="4694"/>
                    </a:lnTo>
                    <a:lnTo>
                      <a:pt x="1198" y="4733"/>
                    </a:lnTo>
                    <a:lnTo>
                      <a:pt x="1218" y="4772"/>
                    </a:lnTo>
                    <a:lnTo>
                      <a:pt x="1238" y="4812"/>
                    </a:lnTo>
                    <a:lnTo>
                      <a:pt x="1259" y="4849"/>
                    </a:lnTo>
                    <a:lnTo>
                      <a:pt x="774" y="4849"/>
                    </a:lnTo>
                    <a:lnTo>
                      <a:pt x="774" y="2135"/>
                    </a:lnTo>
                    <a:lnTo>
                      <a:pt x="2185" y="2135"/>
                    </a:lnTo>
                    <a:lnTo>
                      <a:pt x="2185" y="4849"/>
                    </a:lnTo>
                    <a:lnTo>
                      <a:pt x="1780" y="4849"/>
                    </a:lnTo>
                    <a:lnTo>
                      <a:pt x="1801" y="4812"/>
                    </a:lnTo>
                    <a:lnTo>
                      <a:pt x="1821" y="4772"/>
                    </a:lnTo>
                    <a:lnTo>
                      <a:pt x="1841" y="4733"/>
                    </a:lnTo>
                    <a:lnTo>
                      <a:pt x="1859" y="4694"/>
                    </a:lnTo>
                    <a:lnTo>
                      <a:pt x="1876" y="4653"/>
                    </a:lnTo>
                    <a:lnTo>
                      <a:pt x="1892" y="4611"/>
                    </a:lnTo>
                    <a:lnTo>
                      <a:pt x="1905" y="4568"/>
                    </a:lnTo>
                    <a:lnTo>
                      <a:pt x="1917" y="4523"/>
                    </a:lnTo>
                    <a:lnTo>
                      <a:pt x="1927" y="4478"/>
                    </a:lnTo>
                    <a:lnTo>
                      <a:pt x="1935" y="4432"/>
                    </a:lnTo>
                    <a:lnTo>
                      <a:pt x="1938" y="4407"/>
                    </a:lnTo>
                    <a:lnTo>
                      <a:pt x="1941" y="4383"/>
                    </a:lnTo>
                    <a:lnTo>
                      <a:pt x="1942" y="4359"/>
                    </a:lnTo>
                    <a:lnTo>
                      <a:pt x="1943" y="4333"/>
                    </a:lnTo>
                    <a:lnTo>
                      <a:pt x="1943" y="4308"/>
                    </a:lnTo>
                    <a:lnTo>
                      <a:pt x="1942" y="4281"/>
                    </a:lnTo>
                    <a:lnTo>
                      <a:pt x="1941" y="4255"/>
                    </a:lnTo>
                    <a:lnTo>
                      <a:pt x="1938" y="4228"/>
                    </a:lnTo>
                    <a:lnTo>
                      <a:pt x="1936" y="4201"/>
                    </a:lnTo>
                    <a:lnTo>
                      <a:pt x="1932" y="4173"/>
                    </a:lnTo>
                    <a:lnTo>
                      <a:pt x="1927" y="4144"/>
                    </a:lnTo>
                    <a:lnTo>
                      <a:pt x="1922" y="4116"/>
                    </a:lnTo>
                    <a:lnTo>
                      <a:pt x="1694" y="3977"/>
                    </a:lnTo>
                    <a:lnTo>
                      <a:pt x="1745" y="3911"/>
                    </a:lnTo>
                    <a:lnTo>
                      <a:pt x="1694" y="3830"/>
                    </a:lnTo>
                    <a:lnTo>
                      <a:pt x="1771" y="3265"/>
                    </a:lnTo>
                    <a:lnTo>
                      <a:pt x="1597" y="3265"/>
                    </a:lnTo>
                    <a:close/>
                    <a:moveTo>
                      <a:pt x="4819" y="863"/>
                    </a:moveTo>
                    <a:lnTo>
                      <a:pt x="4819" y="1057"/>
                    </a:lnTo>
                    <a:lnTo>
                      <a:pt x="3585" y="1057"/>
                    </a:lnTo>
                    <a:lnTo>
                      <a:pt x="3585" y="863"/>
                    </a:lnTo>
                    <a:lnTo>
                      <a:pt x="4819" y="863"/>
                    </a:lnTo>
                    <a:close/>
                    <a:moveTo>
                      <a:pt x="5002" y="1108"/>
                    </a:moveTo>
                    <a:lnTo>
                      <a:pt x="5002" y="1379"/>
                    </a:lnTo>
                    <a:lnTo>
                      <a:pt x="3769" y="1379"/>
                    </a:lnTo>
                    <a:lnTo>
                      <a:pt x="3769" y="1108"/>
                    </a:lnTo>
                    <a:lnTo>
                      <a:pt x="5002" y="1108"/>
                    </a:lnTo>
                    <a:close/>
                    <a:moveTo>
                      <a:pt x="4891" y="1429"/>
                    </a:moveTo>
                    <a:lnTo>
                      <a:pt x="4891" y="1623"/>
                    </a:lnTo>
                    <a:lnTo>
                      <a:pt x="3657" y="1623"/>
                    </a:lnTo>
                    <a:lnTo>
                      <a:pt x="3657" y="1429"/>
                    </a:lnTo>
                    <a:lnTo>
                      <a:pt x="4891" y="1429"/>
                    </a:lnTo>
                    <a:close/>
                    <a:moveTo>
                      <a:pt x="4977" y="1659"/>
                    </a:moveTo>
                    <a:lnTo>
                      <a:pt x="4977" y="1853"/>
                    </a:lnTo>
                    <a:lnTo>
                      <a:pt x="3743" y="1853"/>
                    </a:lnTo>
                    <a:lnTo>
                      <a:pt x="3743" y="1659"/>
                    </a:lnTo>
                    <a:lnTo>
                      <a:pt x="4977" y="1659"/>
                    </a:lnTo>
                    <a:close/>
                    <a:moveTo>
                      <a:pt x="1643" y="596"/>
                    </a:moveTo>
                    <a:lnTo>
                      <a:pt x="1833" y="561"/>
                    </a:lnTo>
                    <a:lnTo>
                      <a:pt x="2061" y="1773"/>
                    </a:lnTo>
                    <a:lnTo>
                      <a:pt x="1871" y="1809"/>
                    </a:lnTo>
                    <a:lnTo>
                      <a:pt x="1643" y="596"/>
                    </a:lnTo>
                    <a:close/>
                    <a:moveTo>
                      <a:pt x="1388" y="596"/>
                    </a:moveTo>
                    <a:lnTo>
                      <a:pt x="1579" y="561"/>
                    </a:lnTo>
                    <a:lnTo>
                      <a:pt x="1807" y="1773"/>
                    </a:lnTo>
                    <a:lnTo>
                      <a:pt x="1616" y="1809"/>
                    </a:lnTo>
                    <a:lnTo>
                      <a:pt x="1388" y="596"/>
                    </a:lnTo>
                    <a:close/>
                    <a:moveTo>
                      <a:pt x="1134" y="596"/>
                    </a:moveTo>
                    <a:lnTo>
                      <a:pt x="1324" y="561"/>
                    </a:lnTo>
                    <a:lnTo>
                      <a:pt x="1551" y="1773"/>
                    </a:lnTo>
                    <a:lnTo>
                      <a:pt x="1361" y="1809"/>
                    </a:lnTo>
                    <a:lnTo>
                      <a:pt x="1134" y="596"/>
                    </a:lnTo>
                    <a:close/>
                    <a:moveTo>
                      <a:pt x="884" y="568"/>
                    </a:moveTo>
                    <a:lnTo>
                      <a:pt x="1077" y="568"/>
                    </a:lnTo>
                    <a:lnTo>
                      <a:pt x="1077" y="1802"/>
                    </a:lnTo>
                    <a:lnTo>
                      <a:pt x="884" y="1802"/>
                    </a:lnTo>
                    <a:lnTo>
                      <a:pt x="884" y="568"/>
                    </a:lnTo>
                    <a:close/>
                    <a:moveTo>
                      <a:pt x="3540" y="2418"/>
                    </a:moveTo>
                    <a:lnTo>
                      <a:pt x="3807" y="2354"/>
                    </a:lnTo>
                    <a:lnTo>
                      <a:pt x="4033" y="3306"/>
                    </a:lnTo>
                    <a:lnTo>
                      <a:pt x="3765" y="3369"/>
                    </a:lnTo>
                    <a:lnTo>
                      <a:pt x="3540" y="2418"/>
                    </a:lnTo>
                    <a:close/>
                    <a:moveTo>
                      <a:pt x="3622" y="2531"/>
                    </a:moveTo>
                    <a:lnTo>
                      <a:pt x="3639" y="2606"/>
                    </a:lnTo>
                    <a:lnTo>
                      <a:pt x="3791" y="2570"/>
                    </a:lnTo>
                    <a:lnTo>
                      <a:pt x="3773" y="2496"/>
                    </a:lnTo>
                    <a:lnTo>
                      <a:pt x="3622" y="2531"/>
                    </a:lnTo>
                    <a:close/>
                    <a:moveTo>
                      <a:pt x="3739" y="3028"/>
                    </a:moveTo>
                    <a:lnTo>
                      <a:pt x="3776" y="3184"/>
                    </a:lnTo>
                    <a:lnTo>
                      <a:pt x="3928" y="3148"/>
                    </a:lnTo>
                    <a:lnTo>
                      <a:pt x="3890" y="2991"/>
                    </a:lnTo>
                    <a:lnTo>
                      <a:pt x="3739" y="3028"/>
                    </a:lnTo>
                    <a:close/>
                    <a:moveTo>
                      <a:pt x="3193" y="2418"/>
                    </a:moveTo>
                    <a:lnTo>
                      <a:pt x="3418" y="3369"/>
                    </a:lnTo>
                    <a:lnTo>
                      <a:pt x="3687" y="3306"/>
                    </a:lnTo>
                    <a:lnTo>
                      <a:pt x="3461" y="2354"/>
                    </a:lnTo>
                    <a:lnTo>
                      <a:pt x="3193" y="2418"/>
                    </a:lnTo>
                    <a:close/>
                    <a:moveTo>
                      <a:pt x="3276" y="2531"/>
                    </a:moveTo>
                    <a:lnTo>
                      <a:pt x="3426" y="2496"/>
                    </a:lnTo>
                    <a:lnTo>
                      <a:pt x="3444" y="2570"/>
                    </a:lnTo>
                    <a:lnTo>
                      <a:pt x="3292" y="2606"/>
                    </a:lnTo>
                    <a:lnTo>
                      <a:pt x="3276" y="2531"/>
                    </a:lnTo>
                    <a:close/>
                    <a:moveTo>
                      <a:pt x="3393" y="3028"/>
                    </a:moveTo>
                    <a:lnTo>
                      <a:pt x="3429" y="3184"/>
                    </a:lnTo>
                    <a:lnTo>
                      <a:pt x="3581" y="3148"/>
                    </a:lnTo>
                    <a:lnTo>
                      <a:pt x="3544" y="2991"/>
                    </a:lnTo>
                    <a:lnTo>
                      <a:pt x="3393" y="3028"/>
                    </a:lnTo>
                    <a:close/>
                    <a:moveTo>
                      <a:pt x="2841" y="2418"/>
                    </a:moveTo>
                    <a:lnTo>
                      <a:pt x="3109" y="2354"/>
                    </a:lnTo>
                    <a:lnTo>
                      <a:pt x="3335" y="3306"/>
                    </a:lnTo>
                    <a:lnTo>
                      <a:pt x="3067" y="3369"/>
                    </a:lnTo>
                    <a:lnTo>
                      <a:pt x="2841" y="2418"/>
                    </a:lnTo>
                    <a:close/>
                    <a:moveTo>
                      <a:pt x="2923" y="2531"/>
                    </a:moveTo>
                    <a:lnTo>
                      <a:pt x="2941" y="2606"/>
                    </a:lnTo>
                    <a:lnTo>
                      <a:pt x="3092" y="2570"/>
                    </a:lnTo>
                    <a:lnTo>
                      <a:pt x="3075" y="2496"/>
                    </a:lnTo>
                    <a:lnTo>
                      <a:pt x="2923" y="2531"/>
                    </a:lnTo>
                    <a:close/>
                    <a:moveTo>
                      <a:pt x="3041" y="3028"/>
                    </a:moveTo>
                    <a:lnTo>
                      <a:pt x="3192" y="2991"/>
                    </a:lnTo>
                    <a:lnTo>
                      <a:pt x="3229" y="3148"/>
                    </a:lnTo>
                    <a:lnTo>
                      <a:pt x="3078" y="3184"/>
                    </a:lnTo>
                    <a:lnTo>
                      <a:pt x="3041" y="3028"/>
                    </a:lnTo>
                    <a:close/>
                    <a:moveTo>
                      <a:pt x="2553" y="2372"/>
                    </a:moveTo>
                    <a:lnTo>
                      <a:pt x="2828" y="2372"/>
                    </a:lnTo>
                    <a:lnTo>
                      <a:pt x="2828" y="3352"/>
                    </a:lnTo>
                    <a:lnTo>
                      <a:pt x="2553" y="3352"/>
                    </a:lnTo>
                    <a:lnTo>
                      <a:pt x="2553" y="2372"/>
                    </a:lnTo>
                    <a:close/>
                    <a:moveTo>
                      <a:pt x="2606" y="2503"/>
                    </a:moveTo>
                    <a:lnTo>
                      <a:pt x="2606" y="2579"/>
                    </a:lnTo>
                    <a:lnTo>
                      <a:pt x="2762" y="2579"/>
                    </a:lnTo>
                    <a:lnTo>
                      <a:pt x="2762" y="2503"/>
                    </a:lnTo>
                    <a:lnTo>
                      <a:pt x="2606" y="2503"/>
                    </a:lnTo>
                    <a:close/>
                    <a:moveTo>
                      <a:pt x="2606" y="3012"/>
                    </a:moveTo>
                    <a:lnTo>
                      <a:pt x="2606" y="3173"/>
                    </a:lnTo>
                    <a:lnTo>
                      <a:pt x="2762" y="3173"/>
                    </a:lnTo>
                    <a:lnTo>
                      <a:pt x="2762" y="3012"/>
                    </a:lnTo>
                    <a:lnTo>
                      <a:pt x="2606" y="3012"/>
                    </a:lnTo>
                    <a:close/>
                    <a:moveTo>
                      <a:pt x="5555" y="151"/>
                    </a:moveTo>
                    <a:lnTo>
                      <a:pt x="5555" y="374"/>
                    </a:lnTo>
                    <a:lnTo>
                      <a:pt x="5555" y="4849"/>
                    </a:lnTo>
                    <a:lnTo>
                      <a:pt x="5871" y="4849"/>
                    </a:lnTo>
                    <a:lnTo>
                      <a:pt x="5871" y="5585"/>
                    </a:lnTo>
                    <a:lnTo>
                      <a:pt x="0" y="5585"/>
                    </a:lnTo>
                    <a:lnTo>
                      <a:pt x="0" y="4849"/>
                    </a:lnTo>
                    <a:lnTo>
                      <a:pt x="326" y="4849"/>
                    </a:lnTo>
                    <a:lnTo>
                      <a:pt x="326" y="374"/>
                    </a:lnTo>
                    <a:lnTo>
                      <a:pt x="326" y="151"/>
                    </a:lnTo>
                    <a:lnTo>
                      <a:pt x="326" y="0"/>
                    </a:lnTo>
                    <a:lnTo>
                      <a:pt x="5555" y="0"/>
                    </a:lnTo>
                    <a:lnTo>
                      <a:pt x="5555" y="151"/>
                    </a:lnTo>
                    <a:close/>
                    <a:moveTo>
                      <a:pt x="2409" y="2135"/>
                    </a:moveTo>
                    <a:lnTo>
                      <a:pt x="2409" y="3385"/>
                    </a:lnTo>
                    <a:lnTo>
                      <a:pt x="5107" y="3385"/>
                    </a:lnTo>
                    <a:lnTo>
                      <a:pt x="5107" y="2135"/>
                    </a:lnTo>
                    <a:lnTo>
                      <a:pt x="2409" y="2135"/>
                    </a:lnTo>
                    <a:close/>
                    <a:moveTo>
                      <a:pt x="2409" y="3609"/>
                    </a:moveTo>
                    <a:lnTo>
                      <a:pt x="2409" y="4849"/>
                    </a:lnTo>
                    <a:lnTo>
                      <a:pt x="5107" y="4849"/>
                    </a:lnTo>
                    <a:lnTo>
                      <a:pt x="5107" y="3609"/>
                    </a:lnTo>
                    <a:lnTo>
                      <a:pt x="2409" y="3609"/>
                    </a:lnTo>
                    <a:close/>
                  </a:path>
                </a:pathLst>
              </a:custGeom>
              <a:solidFill>
                <a:srgbClr val="4B649F"/>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defRPr/>
                </a:pPr>
                <a:endParaRPr lang="zh-CN" altLang="en-US" noProof="1">
                  <a:solidFill>
                    <a:srgbClr val="FFFFFF"/>
                  </a:solidFill>
                </a:endParaRPr>
              </a:p>
            </p:txBody>
          </p:sp>
        </p:grpSp>
        <p:sp>
          <p:nvSpPr>
            <p:cNvPr id="5137" name="文本框 40"/>
            <p:cNvSpPr txBox="1">
              <a:spLocks noChangeArrowheads="1"/>
            </p:cNvSpPr>
            <p:nvPr/>
          </p:nvSpPr>
          <p:spPr bwMode="auto">
            <a:xfrm>
              <a:off x="3712749" y="3577215"/>
              <a:ext cx="1638504"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Algorithm</a:t>
              </a:r>
              <a:endParaRPr lang="zh-CN" altLang="en-US" sz="2400" b="1" dirty="0">
                <a:solidFill>
                  <a:srgbClr val="4B649F"/>
                </a:solidFill>
              </a:endParaRPr>
            </a:p>
          </p:txBody>
        </p:sp>
      </p:grpSp>
      <p:grpSp>
        <p:nvGrpSpPr>
          <p:cNvPr id="5144" name="组合 52"/>
          <p:cNvGrpSpPr/>
          <p:nvPr/>
        </p:nvGrpSpPr>
        <p:grpSpPr bwMode="auto">
          <a:xfrm>
            <a:off x="9850043" y="2225192"/>
            <a:ext cx="1858201" cy="1863263"/>
            <a:chOff x="7210339" y="2101178"/>
            <a:chExt cx="1857836" cy="1862068"/>
          </a:xfrm>
        </p:grpSpPr>
        <p:grpSp>
          <p:nvGrpSpPr>
            <p:cNvPr id="5145" name="组合 37"/>
            <p:cNvGrpSpPr/>
            <p:nvPr/>
          </p:nvGrpSpPr>
          <p:grpSpPr bwMode="auto">
            <a:xfrm>
              <a:off x="7500282" y="2101178"/>
              <a:ext cx="1277954" cy="1277954"/>
              <a:chOff x="7366499" y="2234042"/>
              <a:chExt cx="1607262" cy="1607262"/>
            </a:xfrm>
          </p:grpSpPr>
          <p:sp>
            <p:nvSpPr>
              <p:cNvPr id="28" name="椭圆 27"/>
              <p:cNvSpPr/>
              <p:nvPr/>
            </p:nvSpPr>
            <p:spPr>
              <a:xfrm>
                <a:off x="7365669"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3" name="椭圆 32"/>
              <p:cNvSpPr/>
              <p:nvPr/>
            </p:nvSpPr>
            <p:spPr>
              <a:xfrm>
                <a:off x="7475458" y="2343782"/>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48" name="KSO_Shape"/>
              <p:cNvSpPr>
                <a:spLocks noChangeArrowheads="1"/>
              </p:cNvSpPr>
              <p:nvPr/>
            </p:nvSpPr>
            <p:spPr bwMode="auto">
              <a:xfrm>
                <a:off x="7767760" y="2635303"/>
                <a:ext cx="804740" cy="804740"/>
              </a:xfrm>
              <a:custGeom>
                <a:avLst/>
                <a:gdLst>
                  <a:gd name="T0" fmla="*/ 3857 w 3927"/>
                  <a:gd name="T1" fmla="*/ 672 h 3928"/>
                  <a:gd name="T2" fmla="*/ 3675 w 3927"/>
                  <a:gd name="T3" fmla="*/ 852 h 3928"/>
                  <a:gd name="T4" fmla="*/ 3070 w 3927"/>
                  <a:gd name="T5" fmla="*/ 251 h 3928"/>
                  <a:gd name="T6" fmla="*/ 3252 w 3927"/>
                  <a:gd name="T7" fmla="*/ 70 h 3928"/>
                  <a:gd name="T8" fmla="*/ 3486 w 3927"/>
                  <a:gd name="T9" fmla="*/ 63 h 3928"/>
                  <a:gd name="T10" fmla="*/ 3864 w 3927"/>
                  <a:gd name="T11" fmla="*/ 438 h 3928"/>
                  <a:gd name="T12" fmla="*/ 3857 w 3927"/>
                  <a:gd name="T13" fmla="*/ 672 h 3928"/>
                  <a:gd name="T14" fmla="*/ 2252 w 3927"/>
                  <a:gd name="T15" fmla="*/ 2267 h 3928"/>
                  <a:gd name="T16" fmla="*/ 1647 w 3927"/>
                  <a:gd name="T17" fmla="*/ 1665 h 3928"/>
                  <a:gd name="T18" fmla="*/ 2978 w 3927"/>
                  <a:gd name="T19" fmla="*/ 342 h 3928"/>
                  <a:gd name="T20" fmla="*/ 3583 w 3927"/>
                  <a:gd name="T21" fmla="*/ 944 h 3928"/>
                  <a:gd name="T22" fmla="*/ 2252 w 3927"/>
                  <a:gd name="T23" fmla="*/ 2267 h 3928"/>
                  <a:gd name="T24" fmla="*/ 2168 w 3927"/>
                  <a:gd name="T25" fmla="*/ 2350 h 3928"/>
                  <a:gd name="T26" fmla="*/ 1321 w 3927"/>
                  <a:gd name="T27" fmla="*/ 2591 h 3928"/>
                  <a:gd name="T28" fmla="*/ 1563 w 3927"/>
                  <a:gd name="T29" fmla="*/ 1749 h 3928"/>
                  <a:gd name="T30" fmla="*/ 2168 w 3927"/>
                  <a:gd name="T31" fmla="*/ 2350 h 3928"/>
                  <a:gd name="T32" fmla="*/ 770 w 3927"/>
                  <a:gd name="T33" fmla="*/ 495 h 3928"/>
                  <a:gd name="T34" fmla="*/ 392 w 3927"/>
                  <a:gd name="T35" fmla="*/ 874 h 3928"/>
                  <a:gd name="T36" fmla="*/ 392 w 3927"/>
                  <a:gd name="T37" fmla="*/ 3158 h 3928"/>
                  <a:gd name="T38" fmla="*/ 770 w 3927"/>
                  <a:gd name="T39" fmla="*/ 3536 h 3928"/>
                  <a:gd name="T40" fmla="*/ 3055 w 3927"/>
                  <a:gd name="T41" fmla="*/ 3536 h 3928"/>
                  <a:gd name="T42" fmla="*/ 3433 w 3927"/>
                  <a:gd name="T43" fmla="*/ 3158 h 3928"/>
                  <a:gd name="T44" fmla="*/ 3433 w 3927"/>
                  <a:gd name="T45" fmla="*/ 1657 h 3928"/>
                  <a:gd name="T46" fmla="*/ 3824 w 3927"/>
                  <a:gd name="T47" fmla="*/ 1278 h 3928"/>
                  <a:gd name="T48" fmla="*/ 3824 w 3927"/>
                  <a:gd name="T49" fmla="*/ 3297 h 3928"/>
                  <a:gd name="T50" fmla="*/ 3181 w 3927"/>
                  <a:gd name="T51" fmla="*/ 3928 h 3928"/>
                  <a:gd name="T52" fmla="*/ 631 w 3927"/>
                  <a:gd name="T53" fmla="*/ 3928 h 3928"/>
                  <a:gd name="T54" fmla="*/ 0 w 3927"/>
                  <a:gd name="T55" fmla="*/ 3297 h 3928"/>
                  <a:gd name="T56" fmla="*/ 0 w 3927"/>
                  <a:gd name="T57" fmla="*/ 773 h 3928"/>
                  <a:gd name="T58" fmla="*/ 631 w 3927"/>
                  <a:gd name="T59" fmla="*/ 103 h 3928"/>
                  <a:gd name="T60" fmla="*/ 2650 w 3927"/>
                  <a:gd name="T61" fmla="*/ 103 h 3928"/>
                  <a:gd name="T62" fmla="*/ 2271 w 3927"/>
                  <a:gd name="T63" fmla="*/ 495 h 3928"/>
                  <a:gd name="T64" fmla="*/ 770 w 3927"/>
                  <a:gd name="T65" fmla="*/ 495 h 3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27" h="3928">
                    <a:moveTo>
                      <a:pt x="3857" y="672"/>
                    </a:moveTo>
                    <a:cubicBezTo>
                      <a:pt x="3675" y="852"/>
                      <a:pt x="3675" y="852"/>
                      <a:pt x="3675" y="852"/>
                    </a:cubicBezTo>
                    <a:cubicBezTo>
                      <a:pt x="3070" y="251"/>
                      <a:pt x="3070" y="251"/>
                      <a:pt x="3070" y="251"/>
                    </a:cubicBezTo>
                    <a:cubicBezTo>
                      <a:pt x="3252" y="70"/>
                      <a:pt x="3252" y="70"/>
                      <a:pt x="3252" y="70"/>
                    </a:cubicBezTo>
                    <a:cubicBezTo>
                      <a:pt x="3319" y="4"/>
                      <a:pt x="3424" y="0"/>
                      <a:pt x="3486" y="63"/>
                    </a:cubicBezTo>
                    <a:cubicBezTo>
                      <a:pt x="3864" y="438"/>
                      <a:pt x="3864" y="438"/>
                      <a:pt x="3864" y="438"/>
                    </a:cubicBezTo>
                    <a:cubicBezTo>
                      <a:pt x="3927" y="501"/>
                      <a:pt x="3924" y="605"/>
                      <a:pt x="3857" y="672"/>
                    </a:cubicBezTo>
                    <a:close/>
                    <a:moveTo>
                      <a:pt x="2252" y="2267"/>
                    </a:moveTo>
                    <a:cubicBezTo>
                      <a:pt x="1647" y="1665"/>
                      <a:pt x="1647" y="1665"/>
                      <a:pt x="1647" y="1665"/>
                    </a:cubicBezTo>
                    <a:cubicBezTo>
                      <a:pt x="2978" y="342"/>
                      <a:pt x="2978" y="342"/>
                      <a:pt x="2978" y="342"/>
                    </a:cubicBezTo>
                    <a:cubicBezTo>
                      <a:pt x="3583" y="944"/>
                      <a:pt x="3583" y="944"/>
                      <a:pt x="3583" y="944"/>
                    </a:cubicBezTo>
                    <a:lnTo>
                      <a:pt x="2252" y="2267"/>
                    </a:lnTo>
                    <a:close/>
                    <a:moveTo>
                      <a:pt x="2168" y="2350"/>
                    </a:moveTo>
                    <a:cubicBezTo>
                      <a:pt x="1321" y="2591"/>
                      <a:pt x="1321" y="2591"/>
                      <a:pt x="1321" y="2591"/>
                    </a:cubicBezTo>
                    <a:cubicBezTo>
                      <a:pt x="1563" y="1749"/>
                      <a:pt x="1563" y="1749"/>
                      <a:pt x="1563" y="1749"/>
                    </a:cubicBezTo>
                    <a:lnTo>
                      <a:pt x="2168" y="2350"/>
                    </a:lnTo>
                    <a:close/>
                    <a:moveTo>
                      <a:pt x="770" y="495"/>
                    </a:moveTo>
                    <a:cubicBezTo>
                      <a:pt x="561" y="495"/>
                      <a:pt x="392" y="665"/>
                      <a:pt x="392" y="874"/>
                    </a:cubicBezTo>
                    <a:cubicBezTo>
                      <a:pt x="392" y="3158"/>
                      <a:pt x="392" y="3158"/>
                      <a:pt x="392" y="3158"/>
                    </a:cubicBezTo>
                    <a:cubicBezTo>
                      <a:pt x="392" y="3367"/>
                      <a:pt x="561" y="3536"/>
                      <a:pt x="770" y="3536"/>
                    </a:cubicBezTo>
                    <a:cubicBezTo>
                      <a:pt x="3055" y="3536"/>
                      <a:pt x="3055" y="3536"/>
                      <a:pt x="3055" y="3536"/>
                    </a:cubicBezTo>
                    <a:cubicBezTo>
                      <a:pt x="3264" y="3536"/>
                      <a:pt x="3433" y="3367"/>
                      <a:pt x="3433" y="3158"/>
                    </a:cubicBezTo>
                    <a:cubicBezTo>
                      <a:pt x="3433" y="1657"/>
                      <a:pt x="3433" y="1657"/>
                      <a:pt x="3433" y="1657"/>
                    </a:cubicBezTo>
                    <a:cubicBezTo>
                      <a:pt x="3824" y="1278"/>
                      <a:pt x="3824" y="1278"/>
                      <a:pt x="3824" y="1278"/>
                    </a:cubicBezTo>
                    <a:cubicBezTo>
                      <a:pt x="3824" y="3297"/>
                      <a:pt x="3824" y="3297"/>
                      <a:pt x="3824" y="3297"/>
                    </a:cubicBezTo>
                    <a:cubicBezTo>
                      <a:pt x="3824" y="3645"/>
                      <a:pt x="3529" y="3928"/>
                      <a:pt x="3181" y="3928"/>
                    </a:cubicBezTo>
                    <a:cubicBezTo>
                      <a:pt x="631" y="3928"/>
                      <a:pt x="631" y="3928"/>
                      <a:pt x="631" y="3928"/>
                    </a:cubicBezTo>
                    <a:cubicBezTo>
                      <a:pt x="283" y="3928"/>
                      <a:pt x="0" y="3645"/>
                      <a:pt x="0" y="3297"/>
                    </a:cubicBezTo>
                    <a:cubicBezTo>
                      <a:pt x="0" y="773"/>
                      <a:pt x="0" y="773"/>
                      <a:pt x="0" y="773"/>
                    </a:cubicBezTo>
                    <a:cubicBezTo>
                      <a:pt x="0" y="425"/>
                      <a:pt x="283" y="103"/>
                      <a:pt x="631" y="103"/>
                    </a:cubicBezTo>
                    <a:cubicBezTo>
                      <a:pt x="2650" y="103"/>
                      <a:pt x="2650" y="103"/>
                      <a:pt x="2650" y="103"/>
                    </a:cubicBezTo>
                    <a:cubicBezTo>
                      <a:pt x="2271" y="495"/>
                      <a:pt x="2271" y="495"/>
                      <a:pt x="2271" y="495"/>
                    </a:cubicBezTo>
                    <a:lnTo>
                      <a:pt x="770" y="495"/>
                    </a:ln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49" name="文本框 42"/>
            <p:cNvSpPr txBox="1">
              <a:spLocks noChangeArrowheads="1"/>
            </p:cNvSpPr>
            <p:nvPr/>
          </p:nvSpPr>
          <p:spPr bwMode="auto">
            <a:xfrm>
              <a:off x="7210339" y="3501877"/>
              <a:ext cx="185783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Conclusion</a:t>
              </a:r>
              <a:endParaRPr lang="zh-CN" altLang="en-US" sz="2400" b="1" dirty="0">
                <a:solidFill>
                  <a:srgbClr val="4B649F"/>
                </a:solidFill>
              </a:endParaRPr>
            </a:p>
          </p:txBody>
        </p:sp>
      </p:grpSp>
      <p:grpSp>
        <p:nvGrpSpPr>
          <p:cNvPr id="5" name="组合 4"/>
          <p:cNvGrpSpPr/>
          <p:nvPr/>
        </p:nvGrpSpPr>
        <p:grpSpPr>
          <a:xfrm>
            <a:off x="7740676" y="2225192"/>
            <a:ext cx="1863304" cy="1886107"/>
            <a:chOff x="7155171" y="2225192"/>
            <a:chExt cx="1863304" cy="1886107"/>
          </a:xfrm>
        </p:grpSpPr>
        <p:grpSp>
          <p:nvGrpSpPr>
            <p:cNvPr id="5138" name="组合 51"/>
            <p:cNvGrpSpPr/>
            <p:nvPr/>
          </p:nvGrpSpPr>
          <p:grpSpPr bwMode="auto">
            <a:xfrm>
              <a:off x="7155171" y="2225192"/>
              <a:ext cx="1863304" cy="1886107"/>
              <a:chOff x="5245361" y="2101179"/>
              <a:chExt cx="1862938" cy="1884897"/>
            </a:xfrm>
          </p:grpSpPr>
          <p:grpSp>
            <p:nvGrpSpPr>
              <p:cNvPr id="5139" name="组合 36"/>
              <p:cNvGrpSpPr/>
              <p:nvPr/>
            </p:nvGrpSpPr>
            <p:grpSpPr bwMode="auto">
              <a:xfrm>
                <a:off x="5421284" y="2101179"/>
                <a:ext cx="1279274" cy="1278705"/>
                <a:chOff x="5287330" y="2234042"/>
                <a:chExt cx="1608922" cy="1608206"/>
              </a:xfrm>
            </p:grpSpPr>
            <p:sp>
              <p:nvSpPr>
                <p:cNvPr id="27" name="椭圆 26"/>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2" name="椭圆 31"/>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5143" name="文本框 41"/>
              <p:cNvSpPr txBox="1">
                <a:spLocks noChangeArrowheads="1"/>
              </p:cNvSpPr>
              <p:nvPr/>
            </p:nvSpPr>
            <p:spPr bwMode="auto">
              <a:xfrm>
                <a:off x="5245361" y="3524707"/>
                <a:ext cx="1862938"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FF0000"/>
                    </a:solidFill>
                  </a:rPr>
                  <a:t>Simulation</a:t>
                </a:r>
                <a:endParaRPr lang="zh-CN" altLang="en-US" sz="2400" b="1" dirty="0">
                  <a:solidFill>
                    <a:srgbClr val="FF0000"/>
                  </a:solidFill>
                </a:endParaRPr>
              </a:p>
            </p:txBody>
          </p:sp>
        </p:grpSp>
        <p:grpSp>
          <p:nvGrpSpPr>
            <p:cNvPr id="4" name="组合 3"/>
            <p:cNvGrpSpPr/>
            <p:nvPr/>
          </p:nvGrpSpPr>
          <p:grpSpPr>
            <a:xfrm>
              <a:off x="7986378" y="2605308"/>
              <a:ext cx="363071" cy="519293"/>
              <a:chOff x="7789354" y="2582145"/>
              <a:chExt cx="363071" cy="519293"/>
            </a:xfrm>
          </p:grpSpPr>
          <p:sp>
            <p:nvSpPr>
              <p:cNvPr id="2" name="椭圆 1"/>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2">
                      <a:lumMod val="75000"/>
                      <a:lumOff val="25000"/>
                    </a:schemeClr>
                  </a:solidFill>
                </a:endParaRPr>
              </a:p>
            </p:txBody>
          </p:sp>
          <p:sp>
            <p:nvSpPr>
              <p:cNvPr id="3" name="矩形 2"/>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9" name="组合 28"/>
            <p:cNvGrpSpPr/>
            <p:nvPr/>
          </p:nvGrpSpPr>
          <p:grpSpPr>
            <a:xfrm>
              <a:off x="7643694" y="2596788"/>
              <a:ext cx="443129" cy="671693"/>
              <a:chOff x="7789354" y="2582145"/>
              <a:chExt cx="363071" cy="519293"/>
            </a:xfrm>
          </p:grpSpPr>
          <p:sp>
            <p:nvSpPr>
              <p:cNvPr id="34" name="椭圆 33"/>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sp>
            <p:nvSpPr>
              <p:cNvPr id="35" name="矩形 34"/>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grpSp>
      </p:grpSp>
      <p:grpSp>
        <p:nvGrpSpPr>
          <p:cNvPr id="12" name="组合 11"/>
          <p:cNvGrpSpPr/>
          <p:nvPr/>
        </p:nvGrpSpPr>
        <p:grpSpPr>
          <a:xfrm>
            <a:off x="3014268" y="2251600"/>
            <a:ext cx="1279525" cy="1876166"/>
            <a:chOff x="3011347" y="2301213"/>
            <a:chExt cx="1279525" cy="1876166"/>
          </a:xfrm>
        </p:grpSpPr>
        <p:grpSp>
          <p:nvGrpSpPr>
            <p:cNvPr id="37" name="组合 51"/>
            <p:cNvGrpSpPr/>
            <p:nvPr/>
          </p:nvGrpSpPr>
          <p:grpSpPr bwMode="auto">
            <a:xfrm>
              <a:off x="3011347" y="2301213"/>
              <a:ext cx="1279525" cy="1876166"/>
              <a:chOff x="5421284" y="2101179"/>
              <a:chExt cx="1279274" cy="1874963"/>
            </a:xfrm>
          </p:grpSpPr>
          <p:grpSp>
            <p:nvGrpSpPr>
              <p:cNvPr id="44" name="组合 36"/>
              <p:cNvGrpSpPr/>
              <p:nvPr/>
            </p:nvGrpSpPr>
            <p:grpSpPr bwMode="auto">
              <a:xfrm>
                <a:off x="5421284" y="2101179"/>
                <a:ext cx="1279274" cy="1278705"/>
                <a:chOff x="5287330" y="2234042"/>
                <a:chExt cx="1608922" cy="1608206"/>
              </a:xfrm>
            </p:grpSpPr>
            <p:sp>
              <p:nvSpPr>
                <p:cNvPr id="46" name="椭圆 45"/>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47" name="椭圆 46"/>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45" name="文本框 41"/>
              <p:cNvSpPr txBox="1">
                <a:spLocks noChangeArrowheads="1"/>
              </p:cNvSpPr>
              <p:nvPr/>
            </p:nvSpPr>
            <p:spPr bwMode="auto">
              <a:xfrm>
                <a:off x="5536522" y="3514773"/>
                <a:ext cx="1079767"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Model</a:t>
                </a:r>
                <a:endParaRPr lang="zh-CN" altLang="en-US" sz="2400" b="1" dirty="0">
                  <a:solidFill>
                    <a:srgbClr val="4B649F"/>
                  </a:solidFill>
                </a:endParaRPr>
              </a:p>
            </p:txBody>
          </p:sp>
        </p:grpSp>
        <p:grpSp>
          <p:nvGrpSpPr>
            <p:cNvPr id="11" name="组合 10"/>
            <p:cNvGrpSpPr/>
            <p:nvPr/>
          </p:nvGrpSpPr>
          <p:grpSpPr>
            <a:xfrm>
              <a:off x="3307282" y="2678904"/>
              <a:ext cx="663217" cy="539877"/>
              <a:chOff x="2577524" y="4933076"/>
              <a:chExt cx="1483297" cy="1091206"/>
            </a:xfrm>
          </p:grpSpPr>
          <p:sp>
            <p:nvSpPr>
              <p:cNvPr id="7" name="矩形 6"/>
              <p:cNvSpPr/>
              <p:nvPr/>
            </p:nvSpPr>
            <p:spPr>
              <a:xfrm>
                <a:off x="2850775" y="5620871"/>
                <a:ext cx="941295" cy="4034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直角三角形 7"/>
              <p:cNvSpPr/>
              <p:nvPr/>
            </p:nvSpPr>
            <p:spPr>
              <a:xfrm rot="18980622">
                <a:off x="2577524" y="5342078"/>
                <a:ext cx="573620" cy="561894"/>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直角三角形 47"/>
              <p:cNvSpPr/>
              <p:nvPr/>
            </p:nvSpPr>
            <p:spPr>
              <a:xfrm rot="18849285">
                <a:off x="3490400" y="5342598"/>
                <a:ext cx="576221" cy="564620"/>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931345" y="5490437"/>
                <a:ext cx="847165" cy="2689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矩形 49"/>
              <p:cNvSpPr/>
              <p:nvPr/>
            </p:nvSpPr>
            <p:spPr>
              <a:xfrm>
                <a:off x="3095315" y="4979449"/>
                <a:ext cx="45719" cy="10219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平行四边形 9"/>
              <p:cNvSpPr/>
              <p:nvPr/>
            </p:nvSpPr>
            <p:spPr>
              <a:xfrm>
                <a:off x="2986361" y="4933076"/>
                <a:ext cx="427397" cy="488131"/>
              </a:xfrm>
              <a:prstGeom prst="parallelogram">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extLst>
      <p:ext uri="{BB962C8B-B14F-4D97-AF65-F5344CB8AC3E}">
        <p14:creationId xmlns:p14="http://schemas.microsoft.com/office/powerpoint/2010/main" val="24902132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769306" y="450756"/>
            <a:ext cx="4519572" cy="707886"/>
          </a:xfrm>
          <a:prstGeom prst="rect">
            <a:avLst/>
          </a:prstGeom>
        </p:spPr>
        <p:txBody>
          <a:bodyPr wrap="none">
            <a:spAutoFit/>
          </a:bodyPr>
          <a:lstStyle/>
          <a:p>
            <a:pPr algn="ctr"/>
            <a:r>
              <a:rPr kumimoji="1" lang="en-US" altLang="zh-CN" sz="4000" b="1" dirty="0">
                <a:latin typeface="DengXian" charset="-122"/>
                <a:ea typeface="DengXian" charset="-122"/>
                <a:cs typeface="DengXian" charset="-122"/>
              </a:rPr>
              <a:t>Simulation</a:t>
            </a:r>
            <a:r>
              <a:rPr kumimoji="1" lang="zh-CN" altLang="en-US" sz="4000" b="1" dirty="0">
                <a:latin typeface="DengXian" charset="-122"/>
                <a:ea typeface="DengXian" charset="-122"/>
                <a:cs typeface="DengXian" charset="-122"/>
              </a:rPr>
              <a:t> </a:t>
            </a:r>
            <a:r>
              <a:rPr kumimoji="1" lang="en-US" altLang="zh-CN" sz="4000" b="1" dirty="0" smtClean="0">
                <a:latin typeface="DengXian" charset="-122"/>
                <a:ea typeface="DengXian" charset="-122"/>
                <a:cs typeface="DengXian" charset="-122"/>
              </a:rPr>
              <a:t>Setting</a:t>
            </a:r>
            <a:endParaRPr kumimoji="1" lang="zh-CN" altLang="en-US" sz="4000" b="1" dirty="0">
              <a:latin typeface="DengXian" charset="-122"/>
              <a:ea typeface="DengXian" charset="-122"/>
              <a:cs typeface="DengXian" charset="-122"/>
            </a:endParaRPr>
          </a:p>
        </p:txBody>
      </p:sp>
      <p:sp>
        <p:nvSpPr>
          <p:cNvPr id="8" name="矩形 7"/>
          <p:cNvSpPr/>
          <p:nvPr/>
        </p:nvSpPr>
        <p:spPr>
          <a:xfrm>
            <a:off x="482468" y="1725576"/>
            <a:ext cx="6096000" cy="4524315"/>
          </a:xfrm>
          <a:prstGeom prst="rect">
            <a:avLst/>
          </a:prstGeom>
        </p:spPr>
        <p:txBody>
          <a:bodyPr>
            <a:spAutoFit/>
          </a:bodyPr>
          <a:lstStyle/>
          <a:p>
            <a:pPr marL="342900" indent="-342900">
              <a:buFont typeface="Wingdings" panose="05000000000000000000" pitchFamily="2" charset="2"/>
              <a:buChar char="Ø"/>
            </a:pPr>
            <a:r>
              <a:rPr lang="en-US" altLang="zh-CN" sz="2400" dirty="0" smtClean="0"/>
              <a:t>The </a:t>
            </a:r>
            <a:r>
              <a:rPr lang="en-US" altLang="zh-CN" sz="2400" dirty="0"/>
              <a:t>simulation results </a:t>
            </a:r>
            <a:r>
              <a:rPr lang="en-US" altLang="zh-CN" sz="2400" dirty="0" smtClean="0"/>
              <a:t>are generated </a:t>
            </a:r>
            <a:r>
              <a:rPr lang="en-US" altLang="zh-CN" sz="2400" dirty="0"/>
              <a:t>through a Monte Carlo test running for </a:t>
            </a:r>
            <a:r>
              <a:rPr lang="en-US" altLang="zh-CN" sz="2400" dirty="0" smtClean="0"/>
              <a:t>10,000 iterations</a:t>
            </a:r>
            <a:r>
              <a:rPr lang="en-US" altLang="zh-CN" sz="2400" dirty="0"/>
              <a:t>. </a:t>
            </a:r>
            <a:endParaRPr lang="en-US" altLang="zh-CN" sz="2400" dirty="0" smtClean="0"/>
          </a:p>
          <a:p>
            <a:pPr marL="342900" indent="-342900">
              <a:buFont typeface="Wingdings" panose="05000000000000000000" pitchFamily="2" charset="2"/>
              <a:buChar char="Ø"/>
            </a:pPr>
            <a:endParaRPr lang="en-US" altLang="zh-CN" sz="2400" dirty="0" smtClean="0"/>
          </a:p>
          <a:p>
            <a:pPr marL="342900" indent="-342900">
              <a:buFont typeface="Wingdings" panose="05000000000000000000" pitchFamily="2" charset="2"/>
              <a:buChar char="Ø"/>
            </a:pPr>
            <a:r>
              <a:rPr lang="en-US" altLang="zh-CN" sz="2400" dirty="0"/>
              <a:t>Parameters in our simulation are presented in Table 1. </a:t>
            </a:r>
            <a:br>
              <a:rPr lang="en-US" altLang="zh-CN" sz="2400" dirty="0"/>
            </a:br>
            <a:endParaRPr lang="en-US" altLang="zh-CN" sz="2400" dirty="0" smtClean="0"/>
          </a:p>
          <a:p>
            <a:pPr marL="342900" indent="-342900">
              <a:buFont typeface="Wingdings" panose="05000000000000000000" pitchFamily="2" charset="2"/>
              <a:buChar char="Ø"/>
            </a:pPr>
            <a:r>
              <a:rPr lang="en-US" altLang="zh-CN" sz="2400" dirty="0" smtClean="0"/>
              <a:t>The MRT-based </a:t>
            </a:r>
            <a:r>
              <a:rPr lang="en-US" altLang="zh-CN" sz="2400" dirty="0"/>
              <a:t>algorithm in [</a:t>
            </a:r>
            <a:r>
              <a:rPr lang="en-US" altLang="zh-CN" sz="2400" dirty="0" smtClean="0"/>
              <a:t>1] </a:t>
            </a:r>
            <a:r>
              <a:rPr lang="en-US" altLang="zh-CN" sz="2400" dirty="0"/>
              <a:t>is selected as the comparing</a:t>
            </a:r>
            <a:br>
              <a:rPr lang="en-US" altLang="zh-CN" sz="2400" dirty="0"/>
            </a:br>
            <a:r>
              <a:rPr lang="en-US" altLang="zh-CN" sz="2400" dirty="0"/>
              <a:t>algorithm. </a:t>
            </a:r>
            <a:br>
              <a:rPr lang="en-US" altLang="zh-CN" sz="2400" dirty="0"/>
            </a:br>
            <a:r>
              <a:rPr lang="en-US" altLang="zh-CN" sz="2400" dirty="0"/>
              <a:t/>
            </a:r>
            <a:br>
              <a:rPr lang="en-US" altLang="zh-CN" sz="2400" dirty="0"/>
            </a:br>
            <a:endParaRPr kumimoji="1" lang="en-US" altLang="zh-CN" sz="2400" b="1" dirty="0">
              <a:latin typeface="DengXian" charset="-122"/>
              <a:ea typeface="DengXian" charset="-122"/>
              <a:cs typeface="DengXian" charset="-122"/>
            </a:endParaRPr>
          </a:p>
        </p:txBody>
      </p:sp>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78468" y="1725576"/>
            <a:ext cx="4555578" cy="3383453"/>
          </a:xfrm>
          <a:prstGeom prst="rect">
            <a:avLst/>
          </a:prstGeom>
          <a:ln w="38100">
            <a:solidFill>
              <a:schemeClr val="accent3">
                <a:lumMod val="60000"/>
                <a:lumOff val="40000"/>
              </a:schemeClr>
            </a:solidFill>
          </a:ln>
        </p:spPr>
      </p:pic>
      <p:sp>
        <p:nvSpPr>
          <p:cNvPr id="4" name="文本框 3"/>
          <p:cNvSpPr txBox="1"/>
          <p:nvPr/>
        </p:nvSpPr>
        <p:spPr>
          <a:xfrm>
            <a:off x="281940" y="5934670"/>
            <a:ext cx="11910060" cy="738664"/>
          </a:xfrm>
          <a:prstGeom prst="rect">
            <a:avLst/>
          </a:prstGeom>
          <a:noFill/>
        </p:spPr>
        <p:txBody>
          <a:bodyPr wrap="square" rtlCol="0">
            <a:spAutoFit/>
          </a:bodyPr>
          <a:lstStyle/>
          <a:p>
            <a:r>
              <a:rPr lang="en-US" altLang="zh-CN" sz="1400" dirty="0" smtClean="0"/>
              <a:t>[1] </a:t>
            </a:r>
            <a:r>
              <a:rPr lang="en-US" altLang="zh-CN" sz="1400" dirty="0"/>
              <a:t>Y. Wang, Z. Zhang and H. Li, ”Universal Quickest Sensing of </a:t>
            </a:r>
            <a:r>
              <a:rPr lang="en-US" altLang="zh-CN" sz="1400" dirty="0" smtClean="0"/>
              <a:t>Spectrum Change </a:t>
            </a:r>
            <a:r>
              <a:rPr lang="en-US" altLang="zh-CN" sz="1400" dirty="0"/>
              <a:t>in Millimeter Wave Communications: A Data Driven Approach</a:t>
            </a:r>
            <a:r>
              <a:rPr lang="en-US" altLang="zh-CN" sz="1400" dirty="0" smtClean="0"/>
              <a:t>,” GLOBECOM </a:t>
            </a:r>
            <a:r>
              <a:rPr lang="en-US" altLang="zh-CN" sz="1400" dirty="0"/>
              <a:t>2017 - 2017 IEEE Global Communications </a:t>
            </a:r>
            <a:r>
              <a:rPr lang="en-US" altLang="zh-CN" sz="1400" dirty="0" smtClean="0"/>
              <a:t>Conference, Singapore</a:t>
            </a:r>
            <a:r>
              <a:rPr lang="en-US" altLang="zh-CN" sz="1400" dirty="0"/>
              <a:t>, 2017, pp. 1-6. </a:t>
            </a:r>
            <a:br>
              <a:rPr lang="en-US" altLang="zh-CN" sz="1400" dirty="0"/>
            </a:br>
            <a:r>
              <a:rPr lang="en-US" altLang="zh-CN" sz="1400" dirty="0"/>
              <a:t> </a:t>
            </a:r>
            <a:endParaRPr lang="zh-CN" altLang="en-US" sz="1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椭圆 16"/>
          <p:cNvSpPr/>
          <p:nvPr/>
        </p:nvSpPr>
        <p:spPr>
          <a:xfrm>
            <a:off x="3175040" y="3861215"/>
            <a:ext cx="316456" cy="1250956"/>
          </a:xfrm>
          <a:prstGeom prst="ellipse">
            <a:avLst/>
          </a:prstGeom>
          <a:noFill/>
          <a:ln>
            <a:solidFill>
              <a:srgbClr val="FF0000">
                <a:alpha val="0"/>
              </a:srgb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zh-CN" altLang="en-US">
              <a:latin typeface="微软雅黑" panose="020B0503020204020204" charset="-122"/>
              <a:ea typeface="微软雅黑" panose="020B0503020204020204" charset="-122"/>
              <a:cs typeface="微软雅黑" panose="020B0503020204020204" charset="-122"/>
            </a:endParaRPr>
          </a:p>
        </p:txBody>
      </p:sp>
      <p:sp>
        <p:nvSpPr>
          <p:cNvPr id="12" name="矩形 11"/>
          <p:cNvSpPr/>
          <p:nvPr/>
        </p:nvSpPr>
        <p:spPr>
          <a:xfrm>
            <a:off x="3886306" y="229470"/>
            <a:ext cx="4515980" cy="707886"/>
          </a:xfrm>
          <a:prstGeom prst="rect">
            <a:avLst/>
          </a:prstGeom>
        </p:spPr>
        <p:txBody>
          <a:bodyPr wrap="none">
            <a:spAutoFit/>
          </a:bodyPr>
          <a:lstStyle/>
          <a:p>
            <a:r>
              <a:rPr kumimoji="1" lang="en-US" altLang="zh-CN" sz="4000" b="1" dirty="0">
                <a:latin typeface="DengXian" charset="-122"/>
                <a:ea typeface="DengXian" charset="-122"/>
                <a:cs typeface="DengXian" charset="-122"/>
              </a:rPr>
              <a:t>Simulation</a:t>
            </a:r>
            <a:r>
              <a:rPr kumimoji="1" lang="zh-CN" altLang="en-US" sz="4000" b="1" dirty="0">
                <a:latin typeface="DengXian" charset="-122"/>
                <a:ea typeface="DengXian" charset="-122"/>
                <a:cs typeface="DengXian" charset="-122"/>
              </a:rPr>
              <a:t> </a:t>
            </a:r>
            <a:r>
              <a:rPr kumimoji="1" lang="en-US" altLang="zh-CN" sz="4000" b="1" dirty="0" smtClean="0">
                <a:latin typeface="DengXian" charset="-122"/>
                <a:ea typeface="DengXian" charset="-122"/>
                <a:cs typeface="DengXian" charset="-122"/>
              </a:rPr>
              <a:t>results</a:t>
            </a:r>
            <a:endParaRPr kumimoji="1" lang="zh-CN" altLang="en-US" sz="4000" b="1" dirty="0">
              <a:latin typeface="DengXian" charset="-122"/>
              <a:ea typeface="DengXian" charset="-122"/>
              <a:cs typeface="DengXian" charset="-122"/>
            </a:endParaRPr>
          </a:p>
        </p:txBody>
      </p:sp>
      <p:sp>
        <p:nvSpPr>
          <p:cNvPr id="4" name="文本框 3"/>
          <p:cNvSpPr txBox="1"/>
          <p:nvPr/>
        </p:nvSpPr>
        <p:spPr>
          <a:xfrm>
            <a:off x="768446" y="4209125"/>
            <a:ext cx="3117860" cy="338554"/>
          </a:xfrm>
          <a:prstGeom prst="rect">
            <a:avLst/>
          </a:prstGeom>
          <a:noFill/>
        </p:spPr>
        <p:txBody>
          <a:bodyPr wrap="square" rtlCol="0">
            <a:spAutoFit/>
          </a:bodyPr>
          <a:lstStyle/>
          <a:p>
            <a:r>
              <a:rPr kumimoji="1" lang="en-US" altLang="zh-CN" sz="1600" b="1" dirty="0" smtClean="0">
                <a:latin typeface="微软雅黑" panose="020B0503020204020204" charset="-122"/>
                <a:ea typeface="微软雅黑" panose="020B0503020204020204" charset="-122"/>
                <a:cs typeface="微软雅黑" panose="020B0503020204020204" charset="-122"/>
              </a:rPr>
              <a:t>Fig2.</a:t>
            </a:r>
            <a:r>
              <a:rPr kumimoji="1" lang="zh-CN" altLang="en-US" sz="1600" b="1" dirty="0" smtClean="0">
                <a:latin typeface="微软雅黑" panose="020B0503020204020204" charset="-122"/>
                <a:ea typeface="微软雅黑" panose="020B0503020204020204" charset="-122"/>
                <a:cs typeface="微软雅黑" panose="020B0503020204020204" charset="-122"/>
              </a:rPr>
              <a:t> </a:t>
            </a:r>
            <a:r>
              <a:rPr lang="en-US" altLang="zh-CN" sz="1600" dirty="0" err="1"/>
              <a:t>P</a:t>
            </a:r>
            <a:r>
              <a:rPr lang="en-US" altLang="zh-CN" sz="1200" dirty="0" err="1"/>
              <a:t>d</a:t>
            </a:r>
            <a:r>
              <a:rPr lang="en-US" altLang="zh-CN" sz="1600" dirty="0"/>
              <a:t> as a function of velocity </a:t>
            </a:r>
            <a:endParaRPr kumimoji="1" lang="zh-CN" altLang="en-US" sz="1600" dirty="0">
              <a:latin typeface="微软雅黑" panose="020B0503020204020204" charset="-122"/>
              <a:ea typeface="微软雅黑" panose="020B0503020204020204" charset="-122"/>
              <a:cs typeface="微软雅黑" panose="020B0503020204020204" charset="-122"/>
            </a:endParaRPr>
          </a:p>
        </p:txBody>
      </p:sp>
      <p:pic>
        <p:nvPicPr>
          <p:cNvPr id="9" name="图片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492" y="1116223"/>
            <a:ext cx="3870923" cy="2805411"/>
          </a:xfrm>
          <a:prstGeom prst="rect">
            <a:avLst/>
          </a:prstGeom>
          <a:ln w="28575">
            <a:solidFill>
              <a:schemeClr val="accent1">
                <a:lumMod val="60000"/>
                <a:lumOff val="40000"/>
              </a:schemeClr>
            </a:solidFill>
          </a:ln>
        </p:spPr>
      </p:pic>
      <p:pic>
        <p:nvPicPr>
          <p:cNvPr id="16" name="图片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73840" y="1116223"/>
            <a:ext cx="3863435" cy="2813181"/>
          </a:xfrm>
          <a:prstGeom prst="rect">
            <a:avLst/>
          </a:prstGeom>
          <a:ln w="38100">
            <a:solidFill>
              <a:schemeClr val="accent2">
                <a:lumMod val="60000"/>
                <a:lumOff val="40000"/>
              </a:schemeClr>
            </a:solidFill>
          </a:ln>
        </p:spPr>
      </p:pic>
      <p:pic>
        <p:nvPicPr>
          <p:cNvPr id="19" name="图片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56700" y="1103000"/>
            <a:ext cx="3889210" cy="2826403"/>
          </a:xfrm>
          <a:prstGeom prst="rect">
            <a:avLst/>
          </a:prstGeom>
          <a:ln w="38100">
            <a:solidFill>
              <a:schemeClr val="accent2">
                <a:lumMod val="60000"/>
                <a:lumOff val="40000"/>
              </a:schemeClr>
            </a:solidFill>
          </a:ln>
        </p:spPr>
      </p:pic>
      <p:sp>
        <p:nvSpPr>
          <p:cNvPr id="22" name="矩形 21"/>
          <p:cNvSpPr/>
          <p:nvPr/>
        </p:nvSpPr>
        <p:spPr>
          <a:xfrm>
            <a:off x="4814834" y="4193736"/>
            <a:ext cx="2942857" cy="338554"/>
          </a:xfrm>
          <a:prstGeom prst="rect">
            <a:avLst/>
          </a:prstGeom>
        </p:spPr>
        <p:txBody>
          <a:bodyPr wrap="none">
            <a:spAutoFit/>
          </a:bodyPr>
          <a:lstStyle/>
          <a:p>
            <a:r>
              <a:rPr lang="en-US" altLang="zh-CN" sz="1600" b="1" dirty="0" smtClean="0"/>
              <a:t>Fig3</a:t>
            </a:r>
            <a:r>
              <a:rPr lang="en-US" altLang="zh-CN" sz="1600" dirty="0" smtClean="0"/>
              <a:t>. </a:t>
            </a:r>
            <a:r>
              <a:rPr lang="en-US" altLang="zh-CN" sz="1600" dirty="0" err="1"/>
              <a:t>P</a:t>
            </a:r>
            <a:r>
              <a:rPr lang="en-US" altLang="zh-CN" sz="1200" dirty="0" err="1"/>
              <a:t>d</a:t>
            </a:r>
            <a:r>
              <a:rPr lang="en-US" altLang="zh-CN" sz="1600" dirty="0"/>
              <a:t> as a function of density</a:t>
            </a:r>
            <a:endParaRPr lang="zh-CN" altLang="en-US" sz="1600" dirty="0"/>
          </a:p>
        </p:txBody>
      </p:sp>
      <p:sp>
        <p:nvSpPr>
          <p:cNvPr id="24" name="矩形 23"/>
          <p:cNvSpPr/>
          <p:nvPr/>
        </p:nvSpPr>
        <p:spPr>
          <a:xfrm>
            <a:off x="8351052" y="4209125"/>
            <a:ext cx="3694858" cy="338554"/>
          </a:xfrm>
          <a:prstGeom prst="rect">
            <a:avLst/>
          </a:prstGeom>
        </p:spPr>
        <p:txBody>
          <a:bodyPr wrap="none">
            <a:spAutoFit/>
          </a:bodyPr>
          <a:lstStyle/>
          <a:p>
            <a:r>
              <a:rPr lang="en-US" altLang="zh-CN" sz="1600" b="1" dirty="0" smtClean="0"/>
              <a:t>Fig4. </a:t>
            </a:r>
            <a:r>
              <a:rPr lang="en-US" altLang="zh-CN" sz="1600" dirty="0" err="1"/>
              <a:t>P</a:t>
            </a:r>
            <a:r>
              <a:rPr lang="en-US" altLang="zh-CN" sz="1200" dirty="0" err="1"/>
              <a:t>d</a:t>
            </a:r>
            <a:r>
              <a:rPr lang="en-US" altLang="zh-CN" sz="1600" dirty="0"/>
              <a:t> as a function of alignment angle</a:t>
            </a:r>
            <a:endParaRPr lang="zh-CN" altLang="en-US" sz="1600" dirty="0"/>
          </a:p>
        </p:txBody>
      </p:sp>
      <p:sp>
        <p:nvSpPr>
          <p:cNvPr id="26" name="矩形 25"/>
          <p:cNvSpPr/>
          <p:nvPr/>
        </p:nvSpPr>
        <p:spPr>
          <a:xfrm>
            <a:off x="183492" y="4835171"/>
            <a:ext cx="3870923" cy="1477328"/>
          </a:xfrm>
          <a:prstGeom prst="rect">
            <a:avLst/>
          </a:prstGeom>
          <a:solidFill>
            <a:schemeClr val="accent2">
              <a:lumMod val="60000"/>
              <a:lumOff val="40000"/>
            </a:schemeClr>
          </a:solidFill>
        </p:spPr>
        <p:txBody>
          <a:bodyPr wrap="square">
            <a:spAutoFit/>
          </a:bodyPr>
          <a:lstStyle/>
          <a:p>
            <a:r>
              <a:rPr lang="en-US" altLang="zh-CN" dirty="0" smtClean="0"/>
              <a:t>The </a:t>
            </a:r>
            <a:r>
              <a:rPr lang="en-US" altLang="zh-CN" dirty="0"/>
              <a:t>BA-VMSS algorithm outperforms</a:t>
            </a:r>
          </a:p>
          <a:p>
            <a:r>
              <a:rPr lang="en-US" altLang="zh-CN" dirty="0"/>
              <a:t>the MRT-based algorithm because we take the mobility </a:t>
            </a:r>
            <a:r>
              <a:rPr lang="en-US" altLang="zh-CN" dirty="0" smtClean="0"/>
              <a:t>of vehicles </a:t>
            </a:r>
            <a:r>
              <a:rPr lang="en-US" altLang="zh-CN" dirty="0"/>
              <a:t>into account by applying the temporal correlation.</a:t>
            </a:r>
            <a:endParaRPr lang="zh-CN" altLang="en-US" dirty="0"/>
          </a:p>
        </p:txBody>
      </p:sp>
      <p:sp>
        <p:nvSpPr>
          <p:cNvPr id="28" name="矩形 27"/>
          <p:cNvSpPr/>
          <p:nvPr/>
        </p:nvSpPr>
        <p:spPr>
          <a:xfrm>
            <a:off x="4173840" y="4796622"/>
            <a:ext cx="3863435" cy="1477328"/>
          </a:xfrm>
          <a:prstGeom prst="rect">
            <a:avLst/>
          </a:prstGeom>
          <a:solidFill>
            <a:schemeClr val="accent2">
              <a:lumMod val="60000"/>
              <a:lumOff val="40000"/>
            </a:schemeClr>
          </a:solidFill>
        </p:spPr>
        <p:txBody>
          <a:bodyPr wrap="square">
            <a:spAutoFit/>
          </a:bodyPr>
          <a:lstStyle/>
          <a:p>
            <a:r>
              <a:rPr lang="en-US" altLang="zh-CN" i="1" dirty="0" err="1"/>
              <a:t>P</a:t>
            </a:r>
            <a:r>
              <a:rPr lang="en-US" altLang="zh-CN" sz="1400" i="1" dirty="0" err="1"/>
              <a:t>d</a:t>
            </a:r>
            <a:r>
              <a:rPr lang="en-US" altLang="zh-CN" dirty="0"/>
              <a:t> for our BA-VMSS is higher than the </a:t>
            </a:r>
            <a:r>
              <a:rPr lang="en-US" altLang="zh-CN" dirty="0" smtClean="0"/>
              <a:t>MRT-based algorithm because our </a:t>
            </a:r>
            <a:r>
              <a:rPr lang="en-US" altLang="zh-CN" dirty="0"/>
              <a:t>proposed algorithm </a:t>
            </a:r>
            <a:r>
              <a:rPr lang="en-US" altLang="zh-CN" dirty="0" smtClean="0"/>
              <a:t>models interference </a:t>
            </a:r>
            <a:r>
              <a:rPr lang="en-US" altLang="zh-CN" dirty="0"/>
              <a:t>caused by </a:t>
            </a:r>
            <a:r>
              <a:rPr lang="en-US" altLang="zh-CN" dirty="0" smtClean="0"/>
              <a:t>surrounding </a:t>
            </a:r>
            <a:r>
              <a:rPr lang="en-US" altLang="zh-CN" dirty="0"/>
              <a:t>vehicles into the </a:t>
            </a:r>
            <a:r>
              <a:rPr lang="en-US" altLang="zh-CN" dirty="0" smtClean="0"/>
              <a:t>received signal</a:t>
            </a:r>
            <a:r>
              <a:rPr lang="en-US" altLang="zh-CN" dirty="0"/>
              <a:t>.</a:t>
            </a:r>
            <a:endParaRPr lang="zh-CN" altLang="en-US" dirty="0"/>
          </a:p>
        </p:txBody>
      </p:sp>
      <p:sp>
        <p:nvSpPr>
          <p:cNvPr id="30" name="矩形 29"/>
          <p:cNvSpPr/>
          <p:nvPr/>
        </p:nvSpPr>
        <p:spPr>
          <a:xfrm>
            <a:off x="8156700" y="4696672"/>
            <a:ext cx="3889210" cy="1754326"/>
          </a:xfrm>
          <a:prstGeom prst="rect">
            <a:avLst/>
          </a:prstGeom>
          <a:solidFill>
            <a:schemeClr val="accent2">
              <a:lumMod val="60000"/>
              <a:lumOff val="40000"/>
            </a:schemeClr>
          </a:solidFill>
        </p:spPr>
        <p:txBody>
          <a:bodyPr wrap="square">
            <a:spAutoFit/>
          </a:bodyPr>
          <a:lstStyle/>
          <a:p>
            <a:r>
              <a:rPr lang="en-US" altLang="zh-CN" dirty="0" smtClean="0"/>
              <a:t>As </a:t>
            </a:r>
            <a:r>
              <a:rPr lang="en-US" altLang="zh-CN" dirty="0"/>
              <a:t>ε </a:t>
            </a:r>
            <a:r>
              <a:rPr lang="en-US" altLang="zh-CN" dirty="0" smtClean="0"/>
              <a:t>increases</a:t>
            </a:r>
            <a:r>
              <a:rPr lang="en-US" altLang="zh-CN" dirty="0"/>
              <a:t>, the uncertainty of the alignment gain </a:t>
            </a:r>
            <a:r>
              <a:rPr lang="en-US" altLang="zh-CN" dirty="0" smtClean="0"/>
              <a:t>increases as </a:t>
            </a:r>
            <a:r>
              <a:rPr lang="en-US" altLang="zh-CN" dirty="0"/>
              <a:t>well, which means the uncertainty of test statistics </a:t>
            </a:r>
            <a:r>
              <a:rPr lang="en-US" altLang="zh-CN" dirty="0" smtClean="0"/>
              <a:t>grows. With ε increases</a:t>
            </a:r>
            <a:r>
              <a:rPr lang="en-US" altLang="zh-CN" dirty="0"/>
              <a:t>, </a:t>
            </a:r>
            <a:r>
              <a:rPr lang="en-US" altLang="zh-CN" i="1" dirty="0" err="1"/>
              <a:t>P</a:t>
            </a:r>
            <a:r>
              <a:rPr lang="en-US" altLang="zh-CN" sz="1400" i="1" dirty="0" err="1"/>
              <a:t>d</a:t>
            </a:r>
            <a:r>
              <a:rPr lang="en-US" altLang="zh-CN" sz="1400" i="1" dirty="0"/>
              <a:t> </a:t>
            </a:r>
            <a:r>
              <a:rPr lang="en-US" altLang="zh-CN" dirty="0"/>
              <a:t>of the MRT-based algorithm drops faster </a:t>
            </a:r>
            <a:r>
              <a:rPr lang="en-US" altLang="zh-CN" dirty="0" smtClean="0"/>
              <a:t>than </a:t>
            </a:r>
            <a:r>
              <a:rPr lang="en-US" altLang="zh-CN" i="1" dirty="0" err="1" smtClean="0"/>
              <a:t>P</a:t>
            </a:r>
            <a:r>
              <a:rPr lang="en-US" altLang="zh-CN" sz="1400" i="1" dirty="0" err="1" smtClean="0"/>
              <a:t>d</a:t>
            </a:r>
            <a:r>
              <a:rPr lang="en-US" altLang="zh-CN" sz="1400" i="1" dirty="0" smtClean="0"/>
              <a:t> </a:t>
            </a:r>
            <a:r>
              <a:rPr lang="en-US" altLang="zh-CN" dirty="0"/>
              <a:t>of our algorithm. </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6" name="组合 49"/>
          <p:cNvGrpSpPr/>
          <p:nvPr/>
        </p:nvGrpSpPr>
        <p:grpSpPr bwMode="auto">
          <a:xfrm>
            <a:off x="246105" y="2290724"/>
            <a:ext cx="1976823" cy="1886108"/>
            <a:chOff x="903820" y="2101178"/>
            <a:chExt cx="1975786" cy="1884898"/>
          </a:xfrm>
        </p:grpSpPr>
        <p:grpSp>
          <p:nvGrpSpPr>
            <p:cNvPr id="5127" name="组合 34"/>
            <p:cNvGrpSpPr/>
            <p:nvPr/>
          </p:nvGrpSpPr>
          <p:grpSpPr bwMode="auto">
            <a:xfrm>
              <a:off x="1265268" y="2101178"/>
              <a:ext cx="1277954" cy="1277954"/>
              <a:chOff x="1131485" y="2234042"/>
              <a:chExt cx="1607262" cy="1607262"/>
            </a:xfrm>
          </p:grpSpPr>
          <p:sp>
            <p:nvSpPr>
              <p:cNvPr id="25" name="椭圆 24"/>
              <p:cNvSpPr/>
              <p:nvPr/>
            </p:nvSpPr>
            <p:spPr>
              <a:xfrm>
                <a:off x="1131485" y="2234042"/>
                <a:ext cx="1606398"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0" name="椭圆 29"/>
              <p:cNvSpPr/>
              <p:nvPr/>
            </p:nvSpPr>
            <p:spPr>
              <a:xfrm>
                <a:off x="1241240" y="2343782"/>
                <a:ext cx="1386889"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30" name="KSO_Shape"/>
              <p:cNvSpPr>
                <a:spLocks noChangeArrowheads="1"/>
              </p:cNvSpPr>
              <p:nvPr/>
            </p:nvSpPr>
            <p:spPr bwMode="auto">
              <a:xfrm>
                <a:off x="1480150" y="2597150"/>
                <a:ext cx="909932" cy="881046"/>
              </a:xfrm>
              <a:custGeom>
                <a:avLst/>
                <a:gdLst>
                  <a:gd name="T0" fmla="*/ 8267042 w 8965002"/>
                  <a:gd name="T1" fmla="*/ 3603669 h 8673857"/>
                  <a:gd name="T2" fmla="*/ 8503636 w 8965002"/>
                  <a:gd name="T3" fmla="*/ 3603669 h 8673857"/>
                  <a:gd name="T4" fmla="*/ 8894206 w 8965002"/>
                  <a:gd name="T5" fmla="*/ 4343392 h 8673857"/>
                  <a:gd name="T6" fmla="*/ 6963891 w 8965002"/>
                  <a:gd name="T7" fmla="*/ 7249712 h 8673857"/>
                  <a:gd name="T8" fmla="*/ 6509479 w 8965002"/>
                  <a:gd name="T9" fmla="*/ 7475008 h 8673857"/>
                  <a:gd name="T10" fmla="*/ 5375325 w 8965002"/>
                  <a:gd name="T11" fmla="*/ 7475008 h 8673857"/>
                  <a:gd name="T12" fmla="*/ 5375325 w 8965002"/>
                  <a:gd name="T13" fmla="*/ 8391212 h 8673857"/>
                  <a:gd name="T14" fmla="*/ 5225106 w 8965002"/>
                  <a:gd name="T15" fmla="*/ 8639038 h 8673857"/>
                  <a:gd name="T16" fmla="*/ 5086153 w 8965002"/>
                  <a:gd name="T17" fmla="*/ 8672833 h 8673857"/>
                  <a:gd name="T18" fmla="*/ 4909646 w 8965002"/>
                  <a:gd name="T19" fmla="*/ 8620263 h 8673857"/>
                  <a:gd name="T20" fmla="*/ 4027109 w 8965002"/>
                  <a:gd name="T21" fmla="*/ 8023229 h 8673857"/>
                  <a:gd name="T22" fmla="*/ 3163349 w 8965002"/>
                  <a:gd name="T23" fmla="*/ 8620263 h 8673857"/>
                  <a:gd name="T24" fmla="*/ 2847889 w 8965002"/>
                  <a:gd name="T25" fmla="*/ 8639038 h 8673857"/>
                  <a:gd name="T26" fmla="*/ 2686404 w 8965002"/>
                  <a:gd name="T27" fmla="*/ 8391212 h 8673857"/>
                  <a:gd name="T28" fmla="*/ 2686404 w 8965002"/>
                  <a:gd name="T29" fmla="*/ 6100701 h 8673857"/>
                  <a:gd name="T30" fmla="*/ 3170860 w 8965002"/>
                  <a:gd name="T31" fmla="*/ 5131928 h 8673857"/>
                  <a:gd name="T32" fmla="*/ 3324835 w 8965002"/>
                  <a:gd name="T33" fmla="*/ 5090624 h 8673857"/>
                  <a:gd name="T34" fmla="*/ 5690785 w 8965002"/>
                  <a:gd name="T35" fmla="*/ 5090624 h 8673857"/>
                  <a:gd name="T36" fmla="*/ 5367814 w 8965002"/>
                  <a:gd name="T37" fmla="*/ 6280938 h 8673857"/>
                  <a:gd name="T38" fmla="*/ 6227818 w 8965002"/>
                  <a:gd name="T39" fmla="*/ 6280938 h 8673857"/>
                  <a:gd name="T40" fmla="*/ 8267042 w 8965002"/>
                  <a:gd name="T41" fmla="*/ 3603669 h 8673857"/>
                  <a:gd name="T42" fmla="*/ 6109875 w 8965002"/>
                  <a:gd name="T43" fmla="*/ 128 h 8673857"/>
                  <a:gd name="T44" fmla="*/ 8198796 w 8965002"/>
                  <a:gd name="T45" fmla="*/ 137601 h 8673857"/>
                  <a:gd name="T46" fmla="*/ 8578069 w 8965002"/>
                  <a:gd name="T47" fmla="*/ 884757 h 8673857"/>
                  <a:gd name="T48" fmla="*/ 6208552 w 8965002"/>
                  <a:gd name="T49" fmla="*/ 3974753 h 8673857"/>
                  <a:gd name="T50" fmla="*/ 5780461 w 8965002"/>
                  <a:gd name="T51" fmla="*/ 4177498 h 8673857"/>
                  <a:gd name="T52" fmla="*/ 2209285 w 8965002"/>
                  <a:gd name="T53" fmla="*/ 4177498 h 8673857"/>
                  <a:gd name="T54" fmla="*/ 1150325 w 8965002"/>
                  <a:gd name="T55" fmla="*/ 5476573 h 8673857"/>
                  <a:gd name="T56" fmla="*/ 1799971 w 8965002"/>
                  <a:gd name="T57" fmla="*/ 6223729 h 8673857"/>
                  <a:gd name="T58" fmla="*/ 2085365 w 8965002"/>
                  <a:gd name="T59" fmla="*/ 6280047 h 8673857"/>
                  <a:gd name="T60" fmla="*/ 2085365 w 8965002"/>
                  <a:gd name="T61" fmla="*/ 7473994 h 8673857"/>
                  <a:gd name="T62" fmla="*/ 53813 w 8965002"/>
                  <a:gd name="T63" fmla="*/ 5720619 h 8673857"/>
                  <a:gd name="T64" fmla="*/ 65078 w 8965002"/>
                  <a:gd name="T65" fmla="*/ 4729417 h 8673857"/>
                  <a:gd name="T66" fmla="*/ 2716235 w 8965002"/>
                  <a:gd name="T67" fmla="*/ 670748 h 8673857"/>
                  <a:gd name="T68" fmla="*/ 3516088 w 8965002"/>
                  <a:gd name="T69" fmla="*/ 227711 h 8673857"/>
                  <a:gd name="T70" fmla="*/ 6109875 w 8965002"/>
                  <a:gd name="T71" fmla="*/ 128 h 86738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965002" h="8673857">
                    <a:moveTo>
                      <a:pt x="8267042" y="3603669"/>
                    </a:moveTo>
                    <a:cubicBezTo>
                      <a:pt x="8267042" y="3603669"/>
                      <a:pt x="8267042" y="3603669"/>
                      <a:pt x="8503636" y="3603669"/>
                    </a:cubicBezTo>
                    <a:cubicBezTo>
                      <a:pt x="8770275" y="3603669"/>
                      <a:pt x="9115779" y="3885289"/>
                      <a:pt x="8894206" y="4343392"/>
                    </a:cubicBezTo>
                    <a:cubicBezTo>
                      <a:pt x="8894206" y="4343392"/>
                      <a:pt x="8894206" y="4343392"/>
                      <a:pt x="6963891" y="7249712"/>
                    </a:cubicBezTo>
                    <a:cubicBezTo>
                      <a:pt x="6817428" y="7463743"/>
                      <a:pt x="6610877" y="7475008"/>
                      <a:pt x="6509479" y="7475008"/>
                    </a:cubicBezTo>
                    <a:cubicBezTo>
                      <a:pt x="6509479" y="7475008"/>
                      <a:pt x="6509479" y="7475008"/>
                      <a:pt x="5375325" y="7475008"/>
                    </a:cubicBezTo>
                    <a:cubicBezTo>
                      <a:pt x="5375325" y="7475008"/>
                      <a:pt x="5375325" y="7475008"/>
                      <a:pt x="5375325" y="8391212"/>
                    </a:cubicBezTo>
                    <a:cubicBezTo>
                      <a:pt x="5375325" y="8503860"/>
                      <a:pt x="5326504" y="8586469"/>
                      <a:pt x="5225106" y="8639038"/>
                    </a:cubicBezTo>
                    <a:cubicBezTo>
                      <a:pt x="5180040" y="8661567"/>
                      <a:pt x="5131219" y="8672833"/>
                      <a:pt x="5086153" y="8672833"/>
                    </a:cubicBezTo>
                    <a:cubicBezTo>
                      <a:pt x="5026066" y="8672833"/>
                      <a:pt x="4962223" y="8654057"/>
                      <a:pt x="4909646" y="8620263"/>
                    </a:cubicBezTo>
                    <a:cubicBezTo>
                      <a:pt x="4909646" y="8620263"/>
                      <a:pt x="4909646" y="8620263"/>
                      <a:pt x="4027109" y="8023229"/>
                    </a:cubicBezTo>
                    <a:cubicBezTo>
                      <a:pt x="4027109" y="8023229"/>
                      <a:pt x="4027109" y="8023229"/>
                      <a:pt x="3163349" y="8620263"/>
                    </a:cubicBezTo>
                    <a:cubicBezTo>
                      <a:pt x="3069463" y="8684097"/>
                      <a:pt x="2949287" y="8691607"/>
                      <a:pt x="2847889" y="8639038"/>
                    </a:cubicBezTo>
                    <a:cubicBezTo>
                      <a:pt x="2750247" y="8586469"/>
                      <a:pt x="2686404" y="8503860"/>
                      <a:pt x="2686404" y="8391212"/>
                    </a:cubicBezTo>
                    <a:cubicBezTo>
                      <a:pt x="2686404" y="8391212"/>
                      <a:pt x="2686404" y="8391212"/>
                      <a:pt x="2686404" y="6100701"/>
                    </a:cubicBezTo>
                    <a:cubicBezTo>
                      <a:pt x="2686404" y="5559991"/>
                      <a:pt x="2990598" y="5237066"/>
                      <a:pt x="3170860" y="5131928"/>
                    </a:cubicBezTo>
                    <a:cubicBezTo>
                      <a:pt x="3215926" y="5105644"/>
                      <a:pt x="3268503" y="5090624"/>
                      <a:pt x="3324835" y="5090624"/>
                    </a:cubicBezTo>
                    <a:cubicBezTo>
                      <a:pt x="3324835" y="5090624"/>
                      <a:pt x="3324835" y="5090624"/>
                      <a:pt x="5690785" y="5090624"/>
                    </a:cubicBezTo>
                    <a:cubicBezTo>
                      <a:pt x="5371570" y="5406038"/>
                      <a:pt x="5367814" y="5980543"/>
                      <a:pt x="5367814" y="6280938"/>
                    </a:cubicBezTo>
                    <a:cubicBezTo>
                      <a:pt x="5367814" y="6280938"/>
                      <a:pt x="5367814" y="6280938"/>
                      <a:pt x="6227818" y="6280938"/>
                    </a:cubicBezTo>
                    <a:cubicBezTo>
                      <a:pt x="6227818" y="6280938"/>
                      <a:pt x="6227818" y="6280938"/>
                      <a:pt x="8267042" y="3603669"/>
                    </a:cubicBezTo>
                    <a:close/>
                    <a:moveTo>
                      <a:pt x="6109875" y="128"/>
                    </a:moveTo>
                    <a:cubicBezTo>
                      <a:pt x="6829153" y="-2490"/>
                      <a:pt x="7579192" y="34821"/>
                      <a:pt x="8198796" y="137601"/>
                    </a:cubicBezTo>
                    <a:cubicBezTo>
                      <a:pt x="8705745" y="220201"/>
                      <a:pt x="8739542" y="678257"/>
                      <a:pt x="8578069" y="884757"/>
                    </a:cubicBezTo>
                    <a:cubicBezTo>
                      <a:pt x="8578069" y="884757"/>
                      <a:pt x="6234838" y="3955980"/>
                      <a:pt x="6208552" y="3974753"/>
                    </a:cubicBezTo>
                    <a:cubicBezTo>
                      <a:pt x="6107162" y="4098653"/>
                      <a:pt x="5953199" y="4177498"/>
                      <a:pt x="5780461" y="4177498"/>
                    </a:cubicBezTo>
                    <a:cubicBezTo>
                      <a:pt x="5780461" y="4177498"/>
                      <a:pt x="5780461" y="4177498"/>
                      <a:pt x="2209285" y="4177498"/>
                    </a:cubicBezTo>
                    <a:cubicBezTo>
                      <a:pt x="1818747" y="4177498"/>
                      <a:pt x="970076" y="4545444"/>
                      <a:pt x="1150325" y="5476573"/>
                    </a:cubicBezTo>
                    <a:cubicBezTo>
                      <a:pt x="1217918" y="5825746"/>
                      <a:pt x="1465760" y="6103583"/>
                      <a:pt x="1799971" y="6223729"/>
                    </a:cubicBezTo>
                    <a:cubicBezTo>
                      <a:pt x="1875075" y="6253765"/>
                      <a:pt x="2002751" y="6268783"/>
                      <a:pt x="2085365" y="6280047"/>
                    </a:cubicBezTo>
                    <a:cubicBezTo>
                      <a:pt x="2085365" y="6280047"/>
                      <a:pt x="2085365" y="6280047"/>
                      <a:pt x="2085365" y="7473994"/>
                    </a:cubicBezTo>
                    <a:cubicBezTo>
                      <a:pt x="1582171" y="7440203"/>
                      <a:pt x="335451" y="7004675"/>
                      <a:pt x="53813" y="5720619"/>
                    </a:cubicBezTo>
                    <a:cubicBezTo>
                      <a:pt x="-25046" y="5397728"/>
                      <a:pt x="-13780" y="5056063"/>
                      <a:pt x="65078" y="4729417"/>
                    </a:cubicBezTo>
                    <a:cubicBezTo>
                      <a:pt x="282879" y="3283915"/>
                      <a:pt x="2351982" y="944830"/>
                      <a:pt x="2716235" y="670748"/>
                    </a:cubicBezTo>
                    <a:cubicBezTo>
                      <a:pt x="2960321" y="471756"/>
                      <a:pt x="3234449" y="310311"/>
                      <a:pt x="3516088" y="227711"/>
                    </a:cubicBezTo>
                    <a:cubicBezTo>
                      <a:pt x="3797726" y="119767"/>
                      <a:pt x="4911078" y="4491"/>
                      <a:pt x="6109875" y="128"/>
                    </a:cubicBez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31" name="文本框 39"/>
            <p:cNvSpPr txBox="1">
              <a:spLocks noChangeArrowheads="1"/>
            </p:cNvSpPr>
            <p:nvPr/>
          </p:nvSpPr>
          <p:spPr bwMode="auto">
            <a:xfrm>
              <a:off x="903820" y="3524707"/>
              <a:ext cx="197578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Introduction</a:t>
              </a:r>
              <a:endParaRPr lang="zh-CN" altLang="en-US" sz="2400" b="1" dirty="0">
                <a:solidFill>
                  <a:srgbClr val="4B649F"/>
                </a:solidFill>
              </a:endParaRPr>
            </a:p>
          </p:txBody>
        </p:sp>
      </p:grpSp>
      <p:grpSp>
        <p:nvGrpSpPr>
          <p:cNvPr id="5132" name="组合 50"/>
          <p:cNvGrpSpPr/>
          <p:nvPr/>
        </p:nvGrpSpPr>
        <p:grpSpPr bwMode="auto">
          <a:xfrm>
            <a:off x="5306795" y="2216697"/>
            <a:ext cx="1636987" cy="1911069"/>
            <a:chOff x="3712749" y="2128740"/>
            <a:chExt cx="1638504" cy="1909844"/>
          </a:xfrm>
        </p:grpSpPr>
        <p:grpSp>
          <p:nvGrpSpPr>
            <p:cNvPr id="5133" name="组合 35"/>
            <p:cNvGrpSpPr/>
            <p:nvPr/>
          </p:nvGrpSpPr>
          <p:grpSpPr bwMode="auto">
            <a:xfrm>
              <a:off x="3799254" y="2128740"/>
              <a:ext cx="1279121" cy="1278705"/>
              <a:chOff x="3782884" y="2268705"/>
              <a:chExt cx="1608730" cy="1608206"/>
            </a:xfrm>
          </p:grpSpPr>
          <p:sp>
            <p:nvSpPr>
              <p:cNvPr id="26" name="椭圆 25"/>
              <p:cNvSpPr/>
              <p:nvPr/>
            </p:nvSpPr>
            <p:spPr>
              <a:xfrm>
                <a:off x="3782884" y="2268705"/>
                <a:ext cx="1608730"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1" name="椭圆 30"/>
              <p:cNvSpPr/>
              <p:nvPr/>
            </p:nvSpPr>
            <p:spPr>
              <a:xfrm>
                <a:off x="3891549" y="2411730"/>
                <a:ext cx="138890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24" name="KSO_Shape"/>
              <p:cNvSpPr/>
              <p:nvPr/>
            </p:nvSpPr>
            <p:spPr bwMode="auto">
              <a:xfrm>
                <a:off x="4123365" y="2665132"/>
                <a:ext cx="925268" cy="881919"/>
              </a:xfrm>
              <a:custGeom>
                <a:avLst/>
                <a:gdLst>
                  <a:gd name="T0" fmla="*/ 2147483646 w 5871"/>
                  <a:gd name="T1" fmla="*/ 2147483646 h 5585"/>
                  <a:gd name="T2" fmla="*/ 2147483646 w 5871"/>
                  <a:gd name="T3" fmla="*/ 2147483646 h 5585"/>
                  <a:gd name="T4" fmla="*/ 2147483646 w 5871"/>
                  <a:gd name="T5" fmla="*/ 2147483646 h 5585"/>
                  <a:gd name="T6" fmla="*/ 2147483646 w 5871"/>
                  <a:gd name="T7" fmla="*/ 2147483646 h 5585"/>
                  <a:gd name="T8" fmla="*/ 2147483646 w 5871"/>
                  <a:gd name="T9" fmla="*/ 2147483646 h 5585"/>
                  <a:gd name="T10" fmla="*/ 2147483646 w 5871"/>
                  <a:gd name="T11" fmla="*/ 2147483646 h 5585"/>
                  <a:gd name="T12" fmla="*/ 2147483646 w 5871"/>
                  <a:gd name="T13" fmla="*/ 2147483646 h 5585"/>
                  <a:gd name="T14" fmla="*/ 2147483646 w 5871"/>
                  <a:gd name="T15" fmla="*/ 2147483646 h 5585"/>
                  <a:gd name="T16" fmla="*/ 2147483646 w 5871"/>
                  <a:gd name="T17" fmla="*/ 2147483646 h 5585"/>
                  <a:gd name="T18" fmla="*/ 2147483646 w 5871"/>
                  <a:gd name="T19" fmla="*/ 2147483646 h 5585"/>
                  <a:gd name="T20" fmla="*/ 2147483646 w 5871"/>
                  <a:gd name="T21" fmla="*/ 2147483646 h 5585"/>
                  <a:gd name="T22" fmla="*/ 2147483646 w 5871"/>
                  <a:gd name="T23" fmla="*/ 2147483646 h 5585"/>
                  <a:gd name="T24" fmla="*/ 2147483646 w 5871"/>
                  <a:gd name="T25" fmla="*/ 2147483646 h 5585"/>
                  <a:gd name="T26" fmla="*/ 2147483646 w 5871"/>
                  <a:gd name="T27" fmla="*/ 2147483646 h 5585"/>
                  <a:gd name="T28" fmla="*/ 2147483646 w 5871"/>
                  <a:gd name="T29" fmla="*/ 2147483646 h 5585"/>
                  <a:gd name="T30" fmla="*/ 2147483646 w 5871"/>
                  <a:gd name="T31" fmla="*/ 2147483646 h 5585"/>
                  <a:gd name="T32" fmla="*/ 2147483646 w 5871"/>
                  <a:gd name="T33" fmla="*/ 2147483646 h 5585"/>
                  <a:gd name="T34" fmla="*/ 2147483646 w 5871"/>
                  <a:gd name="T35" fmla="*/ 2147483646 h 5585"/>
                  <a:gd name="T36" fmla="*/ 2147483646 w 5871"/>
                  <a:gd name="T37" fmla="*/ 2147483646 h 5585"/>
                  <a:gd name="T38" fmla="*/ 2147483646 w 5871"/>
                  <a:gd name="T39" fmla="*/ 2147483646 h 5585"/>
                  <a:gd name="T40" fmla="*/ 2147483646 w 5871"/>
                  <a:gd name="T41" fmla="*/ 2147483646 h 5585"/>
                  <a:gd name="T42" fmla="*/ 2147483646 w 5871"/>
                  <a:gd name="T43" fmla="*/ 2147483646 h 5585"/>
                  <a:gd name="T44" fmla="*/ 2147483646 w 5871"/>
                  <a:gd name="T45" fmla="*/ 2147483646 h 5585"/>
                  <a:gd name="T46" fmla="*/ 2147483646 w 5871"/>
                  <a:gd name="T47" fmla="*/ 2147483646 h 5585"/>
                  <a:gd name="T48" fmla="*/ 2147483646 w 5871"/>
                  <a:gd name="T49" fmla="*/ 2147483646 h 5585"/>
                  <a:gd name="T50" fmla="*/ 2147483646 w 5871"/>
                  <a:gd name="T51" fmla="*/ 2147483646 h 5585"/>
                  <a:gd name="T52" fmla="*/ 2147483646 w 5871"/>
                  <a:gd name="T53" fmla="*/ 2147483646 h 5585"/>
                  <a:gd name="T54" fmla="*/ 2147483646 w 5871"/>
                  <a:gd name="T55" fmla="*/ 2147483646 h 5585"/>
                  <a:gd name="T56" fmla="*/ 2147483646 w 5871"/>
                  <a:gd name="T57" fmla="*/ 2147483646 h 5585"/>
                  <a:gd name="T58" fmla="*/ 2147483646 w 5871"/>
                  <a:gd name="T59" fmla="*/ 2147483646 h 5585"/>
                  <a:gd name="T60" fmla="*/ 2147483646 w 5871"/>
                  <a:gd name="T61" fmla="*/ 2147483646 h 5585"/>
                  <a:gd name="T62" fmla="*/ 2147483646 w 5871"/>
                  <a:gd name="T63" fmla="*/ 2147483646 h 5585"/>
                  <a:gd name="T64" fmla="*/ 2147483646 w 5871"/>
                  <a:gd name="T65" fmla="*/ 2147483646 h 5585"/>
                  <a:gd name="T66" fmla="*/ 2147483646 w 5871"/>
                  <a:gd name="T67" fmla="*/ 2147483646 h 5585"/>
                  <a:gd name="T68" fmla="*/ 2147483646 w 5871"/>
                  <a:gd name="T69" fmla="*/ 2147483646 h 5585"/>
                  <a:gd name="T70" fmla="*/ 2147483646 w 5871"/>
                  <a:gd name="T71" fmla="*/ 2147483646 h 5585"/>
                  <a:gd name="T72" fmla="*/ 2147483646 w 5871"/>
                  <a:gd name="T73" fmla="*/ 2147483646 h 5585"/>
                  <a:gd name="T74" fmla="*/ 2147483646 w 5871"/>
                  <a:gd name="T75" fmla="*/ 2147483646 h 5585"/>
                  <a:gd name="T76" fmla="*/ 2147483646 w 5871"/>
                  <a:gd name="T77" fmla="*/ 2147483646 h 5585"/>
                  <a:gd name="T78" fmla="*/ 2147483646 w 5871"/>
                  <a:gd name="T79" fmla="*/ 2147483646 h 5585"/>
                  <a:gd name="T80" fmla="*/ 2147483646 w 5871"/>
                  <a:gd name="T81" fmla="*/ 2147483646 h 5585"/>
                  <a:gd name="T82" fmla="*/ 2147483646 w 5871"/>
                  <a:gd name="T83" fmla="*/ 2147483646 h 5585"/>
                  <a:gd name="T84" fmla="*/ 2147483646 w 5871"/>
                  <a:gd name="T85" fmla="*/ 2147483646 h 5585"/>
                  <a:gd name="T86" fmla="*/ 2147483646 w 5871"/>
                  <a:gd name="T87" fmla="*/ 2147483646 h 5585"/>
                  <a:gd name="T88" fmla="*/ 2147483646 w 5871"/>
                  <a:gd name="T89" fmla="*/ 2147483646 h 5585"/>
                  <a:gd name="T90" fmla="*/ 2147483646 w 5871"/>
                  <a:gd name="T91" fmla="*/ 2147483646 h 5585"/>
                  <a:gd name="T92" fmla="*/ 2147483646 w 5871"/>
                  <a:gd name="T93" fmla="*/ 2147483646 h 5585"/>
                  <a:gd name="T94" fmla="*/ 2147483646 w 5871"/>
                  <a:gd name="T95" fmla="*/ 2147483646 h 5585"/>
                  <a:gd name="T96" fmla="*/ 2147483646 w 5871"/>
                  <a:gd name="T97" fmla="*/ 2147483646 h 5585"/>
                  <a:gd name="T98" fmla="*/ 2147483646 w 5871"/>
                  <a:gd name="T99" fmla="*/ 2147483646 h 5585"/>
                  <a:gd name="T100" fmla="*/ 2147483646 w 5871"/>
                  <a:gd name="T101" fmla="*/ 2147483646 h 5585"/>
                  <a:gd name="T102" fmla="*/ 2147483646 w 5871"/>
                  <a:gd name="T103" fmla="*/ 2147483646 h 5585"/>
                  <a:gd name="T104" fmla="*/ 0 w 5871"/>
                  <a:gd name="T105" fmla="*/ 2147483646 h 5585"/>
                  <a:gd name="T106" fmla="*/ 2147483646 w 5871"/>
                  <a:gd name="T107" fmla="*/ 0 h 5585"/>
                  <a:gd name="T108" fmla="*/ 2147483646 w 5871"/>
                  <a:gd name="T109" fmla="*/ 2147483646 h 5585"/>
                  <a:gd name="T110" fmla="*/ 2147483646 w 5871"/>
                  <a:gd name="T111" fmla="*/ 2147483646 h 55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71" h="5585">
                    <a:moveTo>
                      <a:pt x="774" y="374"/>
                    </a:moveTo>
                    <a:lnTo>
                      <a:pt x="774" y="1910"/>
                    </a:lnTo>
                    <a:lnTo>
                      <a:pt x="5107" y="1910"/>
                    </a:lnTo>
                    <a:lnTo>
                      <a:pt x="5107" y="374"/>
                    </a:lnTo>
                    <a:lnTo>
                      <a:pt x="774" y="374"/>
                    </a:lnTo>
                    <a:close/>
                    <a:moveTo>
                      <a:pt x="1597" y="3265"/>
                    </a:moveTo>
                    <a:lnTo>
                      <a:pt x="1597" y="3265"/>
                    </a:lnTo>
                    <a:lnTo>
                      <a:pt x="1591" y="3265"/>
                    </a:lnTo>
                    <a:lnTo>
                      <a:pt x="1587" y="3265"/>
                    </a:lnTo>
                    <a:lnTo>
                      <a:pt x="1586" y="3265"/>
                    </a:lnTo>
                    <a:lnTo>
                      <a:pt x="1581" y="3265"/>
                    </a:lnTo>
                    <a:lnTo>
                      <a:pt x="1576" y="3265"/>
                    </a:lnTo>
                    <a:lnTo>
                      <a:pt x="1571" y="3265"/>
                    </a:lnTo>
                    <a:lnTo>
                      <a:pt x="1570" y="3265"/>
                    </a:lnTo>
                    <a:lnTo>
                      <a:pt x="1566" y="3265"/>
                    </a:lnTo>
                    <a:lnTo>
                      <a:pt x="1560" y="3265"/>
                    </a:lnTo>
                    <a:lnTo>
                      <a:pt x="1555" y="3265"/>
                    </a:lnTo>
                    <a:lnTo>
                      <a:pt x="1550" y="3265"/>
                    </a:lnTo>
                    <a:lnTo>
                      <a:pt x="1545" y="3265"/>
                    </a:lnTo>
                    <a:lnTo>
                      <a:pt x="1540" y="3265"/>
                    </a:lnTo>
                    <a:lnTo>
                      <a:pt x="1539" y="3265"/>
                    </a:lnTo>
                    <a:lnTo>
                      <a:pt x="1535" y="3265"/>
                    </a:lnTo>
                    <a:lnTo>
                      <a:pt x="1529" y="3265"/>
                    </a:lnTo>
                    <a:lnTo>
                      <a:pt x="1525" y="3265"/>
                    </a:lnTo>
                    <a:lnTo>
                      <a:pt x="1524" y="3265"/>
                    </a:lnTo>
                    <a:lnTo>
                      <a:pt x="1519" y="3265"/>
                    </a:lnTo>
                    <a:lnTo>
                      <a:pt x="1514" y="3265"/>
                    </a:lnTo>
                    <a:lnTo>
                      <a:pt x="1509" y="3265"/>
                    </a:lnTo>
                    <a:lnTo>
                      <a:pt x="1508" y="3265"/>
                    </a:lnTo>
                    <a:lnTo>
                      <a:pt x="1504" y="3265"/>
                    </a:lnTo>
                    <a:lnTo>
                      <a:pt x="1498" y="3265"/>
                    </a:lnTo>
                    <a:lnTo>
                      <a:pt x="1494" y="3265"/>
                    </a:lnTo>
                    <a:lnTo>
                      <a:pt x="1493" y="3265"/>
                    </a:lnTo>
                    <a:lnTo>
                      <a:pt x="1488" y="3265"/>
                    </a:lnTo>
                    <a:lnTo>
                      <a:pt x="1483" y="3265"/>
                    </a:lnTo>
                    <a:lnTo>
                      <a:pt x="1478" y="3265"/>
                    </a:lnTo>
                    <a:lnTo>
                      <a:pt x="1477" y="3265"/>
                    </a:lnTo>
                    <a:lnTo>
                      <a:pt x="1473" y="3265"/>
                    </a:lnTo>
                    <a:lnTo>
                      <a:pt x="1467" y="3265"/>
                    </a:lnTo>
                    <a:lnTo>
                      <a:pt x="1463" y="3265"/>
                    </a:lnTo>
                    <a:lnTo>
                      <a:pt x="1462" y="3265"/>
                    </a:lnTo>
                    <a:lnTo>
                      <a:pt x="1457" y="3265"/>
                    </a:lnTo>
                    <a:lnTo>
                      <a:pt x="1452" y="3265"/>
                    </a:lnTo>
                    <a:lnTo>
                      <a:pt x="1446" y="3265"/>
                    </a:lnTo>
                    <a:lnTo>
                      <a:pt x="1442" y="3265"/>
                    </a:lnTo>
                    <a:lnTo>
                      <a:pt x="1266" y="3265"/>
                    </a:lnTo>
                    <a:lnTo>
                      <a:pt x="1345" y="3830"/>
                    </a:lnTo>
                    <a:lnTo>
                      <a:pt x="1294" y="3911"/>
                    </a:lnTo>
                    <a:lnTo>
                      <a:pt x="1345" y="3977"/>
                    </a:lnTo>
                    <a:lnTo>
                      <a:pt x="1117" y="4116"/>
                    </a:lnTo>
                    <a:lnTo>
                      <a:pt x="1112" y="4144"/>
                    </a:lnTo>
                    <a:lnTo>
                      <a:pt x="1106" y="4173"/>
                    </a:lnTo>
                    <a:lnTo>
                      <a:pt x="1103" y="4201"/>
                    </a:lnTo>
                    <a:lnTo>
                      <a:pt x="1099" y="4228"/>
                    </a:lnTo>
                    <a:lnTo>
                      <a:pt x="1097" y="4255"/>
                    </a:lnTo>
                    <a:lnTo>
                      <a:pt x="1096" y="4281"/>
                    </a:lnTo>
                    <a:lnTo>
                      <a:pt x="1096" y="4308"/>
                    </a:lnTo>
                    <a:lnTo>
                      <a:pt x="1096" y="4333"/>
                    </a:lnTo>
                    <a:lnTo>
                      <a:pt x="1097" y="4359"/>
                    </a:lnTo>
                    <a:lnTo>
                      <a:pt x="1098" y="4383"/>
                    </a:lnTo>
                    <a:lnTo>
                      <a:pt x="1100" y="4407"/>
                    </a:lnTo>
                    <a:lnTo>
                      <a:pt x="1104" y="4432"/>
                    </a:lnTo>
                    <a:lnTo>
                      <a:pt x="1112" y="4478"/>
                    </a:lnTo>
                    <a:lnTo>
                      <a:pt x="1121" y="4523"/>
                    </a:lnTo>
                    <a:lnTo>
                      <a:pt x="1133" y="4568"/>
                    </a:lnTo>
                    <a:lnTo>
                      <a:pt x="1147" y="4611"/>
                    </a:lnTo>
                    <a:lnTo>
                      <a:pt x="1162" y="4653"/>
                    </a:lnTo>
                    <a:lnTo>
                      <a:pt x="1179" y="4694"/>
                    </a:lnTo>
                    <a:lnTo>
                      <a:pt x="1198" y="4733"/>
                    </a:lnTo>
                    <a:lnTo>
                      <a:pt x="1218" y="4772"/>
                    </a:lnTo>
                    <a:lnTo>
                      <a:pt x="1238" y="4812"/>
                    </a:lnTo>
                    <a:lnTo>
                      <a:pt x="1259" y="4849"/>
                    </a:lnTo>
                    <a:lnTo>
                      <a:pt x="774" y="4849"/>
                    </a:lnTo>
                    <a:lnTo>
                      <a:pt x="774" y="2135"/>
                    </a:lnTo>
                    <a:lnTo>
                      <a:pt x="2185" y="2135"/>
                    </a:lnTo>
                    <a:lnTo>
                      <a:pt x="2185" y="4849"/>
                    </a:lnTo>
                    <a:lnTo>
                      <a:pt x="1780" y="4849"/>
                    </a:lnTo>
                    <a:lnTo>
                      <a:pt x="1801" y="4812"/>
                    </a:lnTo>
                    <a:lnTo>
                      <a:pt x="1821" y="4772"/>
                    </a:lnTo>
                    <a:lnTo>
                      <a:pt x="1841" y="4733"/>
                    </a:lnTo>
                    <a:lnTo>
                      <a:pt x="1859" y="4694"/>
                    </a:lnTo>
                    <a:lnTo>
                      <a:pt x="1876" y="4653"/>
                    </a:lnTo>
                    <a:lnTo>
                      <a:pt x="1892" y="4611"/>
                    </a:lnTo>
                    <a:lnTo>
                      <a:pt x="1905" y="4568"/>
                    </a:lnTo>
                    <a:lnTo>
                      <a:pt x="1917" y="4523"/>
                    </a:lnTo>
                    <a:lnTo>
                      <a:pt x="1927" y="4478"/>
                    </a:lnTo>
                    <a:lnTo>
                      <a:pt x="1935" y="4432"/>
                    </a:lnTo>
                    <a:lnTo>
                      <a:pt x="1938" y="4407"/>
                    </a:lnTo>
                    <a:lnTo>
                      <a:pt x="1941" y="4383"/>
                    </a:lnTo>
                    <a:lnTo>
                      <a:pt x="1942" y="4359"/>
                    </a:lnTo>
                    <a:lnTo>
                      <a:pt x="1943" y="4333"/>
                    </a:lnTo>
                    <a:lnTo>
                      <a:pt x="1943" y="4308"/>
                    </a:lnTo>
                    <a:lnTo>
                      <a:pt x="1942" y="4281"/>
                    </a:lnTo>
                    <a:lnTo>
                      <a:pt x="1941" y="4255"/>
                    </a:lnTo>
                    <a:lnTo>
                      <a:pt x="1938" y="4228"/>
                    </a:lnTo>
                    <a:lnTo>
                      <a:pt x="1936" y="4201"/>
                    </a:lnTo>
                    <a:lnTo>
                      <a:pt x="1932" y="4173"/>
                    </a:lnTo>
                    <a:lnTo>
                      <a:pt x="1927" y="4144"/>
                    </a:lnTo>
                    <a:lnTo>
                      <a:pt x="1922" y="4116"/>
                    </a:lnTo>
                    <a:lnTo>
                      <a:pt x="1694" y="3977"/>
                    </a:lnTo>
                    <a:lnTo>
                      <a:pt x="1745" y="3911"/>
                    </a:lnTo>
                    <a:lnTo>
                      <a:pt x="1694" y="3830"/>
                    </a:lnTo>
                    <a:lnTo>
                      <a:pt x="1771" y="3265"/>
                    </a:lnTo>
                    <a:lnTo>
                      <a:pt x="1597" y="3265"/>
                    </a:lnTo>
                    <a:close/>
                    <a:moveTo>
                      <a:pt x="4819" y="863"/>
                    </a:moveTo>
                    <a:lnTo>
                      <a:pt x="4819" y="1057"/>
                    </a:lnTo>
                    <a:lnTo>
                      <a:pt x="3585" y="1057"/>
                    </a:lnTo>
                    <a:lnTo>
                      <a:pt x="3585" y="863"/>
                    </a:lnTo>
                    <a:lnTo>
                      <a:pt x="4819" y="863"/>
                    </a:lnTo>
                    <a:close/>
                    <a:moveTo>
                      <a:pt x="5002" y="1108"/>
                    </a:moveTo>
                    <a:lnTo>
                      <a:pt x="5002" y="1379"/>
                    </a:lnTo>
                    <a:lnTo>
                      <a:pt x="3769" y="1379"/>
                    </a:lnTo>
                    <a:lnTo>
                      <a:pt x="3769" y="1108"/>
                    </a:lnTo>
                    <a:lnTo>
                      <a:pt x="5002" y="1108"/>
                    </a:lnTo>
                    <a:close/>
                    <a:moveTo>
                      <a:pt x="4891" y="1429"/>
                    </a:moveTo>
                    <a:lnTo>
                      <a:pt x="4891" y="1623"/>
                    </a:lnTo>
                    <a:lnTo>
                      <a:pt x="3657" y="1623"/>
                    </a:lnTo>
                    <a:lnTo>
                      <a:pt x="3657" y="1429"/>
                    </a:lnTo>
                    <a:lnTo>
                      <a:pt x="4891" y="1429"/>
                    </a:lnTo>
                    <a:close/>
                    <a:moveTo>
                      <a:pt x="4977" y="1659"/>
                    </a:moveTo>
                    <a:lnTo>
                      <a:pt x="4977" y="1853"/>
                    </a:lnTo>
                    <a:lnTo>
                      <a:pt x="3743" y="1853"/>
                    </a:lnTo>
                    <a:lnTo>
                      <a:pt x="3743" y="1659"/>
                    </a:lnTo>
                    <a:lnTo>
                      <a:pt x="4977" y="1659"/>
                    </a:lnTo>
                    <a:close/>
                    <a:moveTo>
                      <a:pt x="1643" y="596"/>
                    </a:moveTo>
                    <a:lnTo>
                      <a:pt x="1833" y="561"/>
                    </a:lnTo>
                    <a:lnTo>
                      <a:pt x="2061" y="1773"/>
                    </a:lnTo>
                    <a:lnTo>
                      <a:pt x="1871" y="1809"/>
                    </a:lnTo>
                    <a:lnTo>
                      <a:pt x="1643" y="596"/>
                    </a:lnTo>
                    <a:close/>
                    <a:moveTo>
                      <a:pt x="1388" y="596"/>
                    </a:moveTo>
                    <a:lnTo>
                      <a:pt x="1579" y="561"/>
                    </a:lnTo>
                    <a:lnTo>
                      <a:pt x="1807" y="1773"/>
                    </a:lnTo>
                    <a:lnTo>
                      <a:pt x="1616" y="1809"/>
                    </a:lnTo>
                    <a:lnTo>
                      <a:pt x="1388" y="596"/>
                    </a:lnTo>
                    <a:close/>
                    <a:moveTo>
                      <a:pt x="1134" y="596"/>
                    </a:moveTo>
                    <a:lnTo>
                      <a:pt x="1324" y="561"/>
                    </a:lnTo>
                    <a:lnTo>
                      <a:pt x="1551" y="1773"/>
                    </a:lnTo>
                    <a:lnTo>
                      <a:pt x="1361" y="1809"/>
                    </a:lnTo>
                    <a:lnTo>
                      <a:pt x="1134" y="596"/>
                    </a:lnTo>
                    <a:close/>
                    <a:moveTo>
                      <a:pt x="884" y="568"/>
                    </a:moveTo>
                    <a:lnTo>
                      <a:pt x="1077" y="568"/>
                    </a:lnTo>
                    <a:lnTo>
                      <a:pt x="1077" y="1802"/>
                    </a:lnTo>
                    <a:lnTo>
                      <a:pt x="884" y="1802"/>
                    </a:lnTo>
                    <a:lnTo>
                      <a:pt x="884" y="568"/>
                    </a:lnTo>
                    <a:close/>
                    <a:moveTo>
                      <a:pt x="3540" y="2418"/>
                    </a:moveTo>
                    <a:lnTo>
                      <a:pt x="3807" y="2354"/>
                    </a:lnTo>
                    <a:lnTo>
                      <a:pt x="4033" y="3306"/>
                    </a:lnTo>
                    <a:lnTo>
                      <a:pt x="3765" y="3369"/>
                    </a:lnTo>
                    <a:lnTo>
                      <a:pt x="3540" y="2418"/>
                    </a:lnTo>
                    <a:close/>
                    <a:moveTo>
                      <a:pt x="3622" y="2531"/>
                    </a:moveTo>
                    <a:lnTo>
                      <a:pt x="3639" y="2606"/>
                    </a:lnTo>
                    <a:lnTo>
                      <a:pt x="3791" y="2570"/>
                    </a:lnTo>
                    <a:lnTo>
                      <a:pt x="3773" y="2496"/>
                    </a:lnTo>
                    <a:lnTo>
                      <a:pt x="3622" y="2531"/>
                    </a:lnTo>
                    <a:close/>
                    <a:moveTo>
                      <a:pt x="3739" y="3028"/>
                    </a:moveTo>
                    <a:lnTo>
                      <a:pt x="3776" y="3184"/>
                    </a:lnTo>
                    <a:lnTo>
                      <a:pt x="3928" y="3148"/>
                    </a:lnTo>
                    <a:lnTo>
                      <a:pt x="3890" y="2991"/>
                    </a:lnTo>
                    <a:lnTo>
                      <a:pt x="3739" y="3028"/>
                    </a:lnTo>
                    <a:close/>
                    <a:moveTo>
                      <a:pt x="3193" y="2418"/>
                    </a:moveTo>
                    <a:lnTo>
                      <a:pt x="3418" y="3369"/>
                    </a:lnTo>
                    <a:lnTo>
                      <a:pt x="3687" y="3306"/>
                    </a:lnTo>
                    <a:lnTo>
                      <a:pt x="3461" y="2354"/>
                    </a:lnTo>
                    <a:lnTo>
                      <a:pt x="3193" y="2418"/>
                    </a:lnTo>
                    <a:close/>
                    <a:moveTo>
                      <a:pt x="3276" y="2531"/>
                    </a:moveTo>
                    <a:lnTo>
                      <a:pt x="3426" y="2496"/>
                    </a:lnTo>
                    <a:lnTo>
                      <a:pt x="3444" y="2570"/>
                    </a:lnTo>
                    <a:lnTo>
                      <a:pt x="3292" y="2606"/>
                    </a:lnTo>
                    <a:lnTo>
                      <a:pt x="3276" y="2531"/>
                    </a:lnTo>
                    <a:close/>
                    <a:moveTo>
                      <a:pt x="3393" y="3028"/>
                    </a:moveTo>
                    <a:lnTo>
                      <a:pt x="3429" y="3184"/>
                    </a:lnTo>
                    <a:lnTo>
                      <a:pt x="3581" y="3148"/>
                    </a:lnTo>
                    <a:lnTo>
                      <a:pt x="3544" y="2991"/>
                    </a:lnTo>
                    <a:lnTo>
                      <a:pt x="3393" y="3028"/>
                    </a:lnTo>
                    <a:close/>
                    <a:moveTo>
                      <a:pt x="2841" y="2418"/>
                    </a:moveTo>
                    <a:lnTo>
                      <a:pt x="3109" y="2354"/>
                    </a:lnTo>
                    <a:lnTo>
                      <a:pt x="3335" y="3306"/>
                    </a:lnTo>
                    <a:lnTo>
                      <a:pt x="3067" y="3369"/>
                    </a:lnTo>
                    <a:lnTo>
                      <a:pt x="2841" y="2418"/>
                    </a:lnTo>
                    <a:close/>
                    <a:moveTo>
                      <a:pt x="2923" y="2531"/>
                    </a:moveTo>
                    <a:lnTo>
                      <a:pt x="2941" y="2606"/>
                    </a:lnTo>
                    <a:lnTo>
                      <a:pt x="3092" y="2570"/>
                    </a:lnTo>
                    <a:lnTo>
                      <a:pt x="3075" y="2496"/>
                    </a:lnTo>
                    <a:lnTo>
                      <a:pt x="2923" y="2531"/>
                    </a:lnTo>
                    <a:close/>
                    <a:moveTo>
                      <a:pt x="3041" y="3028"/>
                    </a:moveTo>
                    <a:lnTo>
                      <a:pt x="3192" y="2991"/>
                    </a:lnTo>
                    <a:lnTo>
                      <a:pt x="3229" y="3148"/>
                    </a:lnTo>
                    <a:lnTo>
                      <a:pt x="3078" y="3184"/>
                    </a:lnTo>
                    <a:lnTo>
                      <a:pt x="3041" y="3028"/>
                    </a:lnTo>
                    <a:close/>
                    <a:moveTo>
                      <a:pt x="2553" y="2372"/>
                    </a:moveTo>
                    <a:lnTo>
                      <a:pt x="2828" y="2372"/>
                    </a:lnTo>
                    <a:lnTo>
                      <a:pt x="2828" y="3352"/>
                    </a:lnTo>
                    <a:lnTo>
                      <a:pt x="2553" y="3352"/>
                    </a:lnTo>
                    <a:lnTo>
                      <a:pt x="2553" y="2372"/>
                    </a:lnTo>
                    <a:close/>
                    <a:moveTo>
                      <a:pt x="2606" y="2503"/>
                    </a:moveTo>
                    <a:lnTo>
                      <a:pt x="2606" y="2579"/>
                    </a:lnTo>
                    <a:lnTo>
                      <a:pt x="2762" y="2579"/>
                    </a:lnTo>
                    <a:lnTo>
                      <a:pt x="2762" y="2503"/>
                    </a:lnTo>
                    <a:lnTo>
                      <a:pt x="2606" y="2503"/>
                    </a:lnTo>
                    <a:close/>
                    <a:moveTo>
                      <a:pt x="2606" y="3012"/>
                    </a:moveTo>
                    <a:lnTo>
                      <a:pt x="2606" y="3173"/>
                    </a:lnTo>
                    <a:lnTo>
                      <a:pt x="2762" y="3173"/>
                    </a:lnTo>
                    <a:lnTo>
                      <a:pt x="2762" y="3012"/>
                    </a:lnTo>
                    <a:lnTo>
                      <a:pt x="2606" y="3012"/>
                    </a:lnTo>
                    <a:close/>
                    <a:moveTo>
                      <a:pt x="5555" y="151"/>
                    </a:moveTo>
                    <a:lnTo>
                      <a:pt x="5555" y="374"/>
                    </a:lnTo>
                    <a:lnTo>
                      <a:pt x="5555" y="4849"/>
                    </a:lnTo>
                    <a:lnTo>
                      <a:pt x="5871" y="4849"/>
                    </a:lnTo>
                    <a:lnTo>
                      <a:pt x="5871" y="5585"/>
                    </a:lnTo>
                    <a:lnTo>
                      <a:pt x="0" y="5585"/>
                    </a:lnTo>
                    <a:lnTo>
                      <a:pt x="0" y="4849"/>
                    </a:lnTo>
                    <a:lnTo>
                      <a:pt x="326" y="4849"/>
                    </a:lnTo>
                    <a:lnTo>
                      <a:pt x="326" y="374"/>
                    </a:lnTo>
                    <a:lnTo>
                      <a:pt x="326" y="151"/>
                    </a:lnTo>
                    <a:lnTo>
                      <a:pt x="326" y="0"/>
                    </a:lnTo>
                    <a:lnTo>
                      <a:pt x="5555" y="0"/>
                    </a:lnTo>
                    <a:lnTo>
                      <a:pt x="5555" y="151"/>
                    </a:lnTo>
                    <a:close/>
                    <a:moveTo>
                      <a:pt x="2409" y="2135"/>
                    </a:moveTo>
                    <a:lnTo>
                      <a:pt x="2409" y="3385"/>
                    </a:lnTo>
                    <a:lnTo>
                      <a:pt x="5107" y="3385"/>
                    </a:lnTo>
                    <a:lnTo>
                      <a:pt x="5107" y="2135"/>
                    </a:lnTo>
                    <a:lnTo>
                      <a:pt x="2409" y="2135"/>
                    </a:lnTo>
                    <a:close/>
                    <a:moveTo>
                      <a:pt x="2409" y="3609"/>
                    </a:moveTo>
                    <a:lnTo>
                      <a:pt x="2409" y="4849"/>
                    </a:lnTo>
                    <a:lnTo>
                      <a:pt x="5107" y="4849"/>
                    </a:lnTo>
                    <a:lnTo>
                      <a:pt x="5107" y="3609"/>
                    </a:lnTo>
                    <a:lnTo>
                      <a:pt x="2409" y="3609"/>
                    </a:lnTo>
                    <a:close/>
                  </a:path>
                </a:pathLst>
              </a:custGeom>
              <a:solidFill>
                <a:srgbClr val="4B649F"/>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defRPr/>
                </a:pPr>
                <a:endParaRPr lang="zh-CN" altLang="en-US" noProof="1">
                  <a:solidFill>
                    <a:srgbClr val="FFFFFF"/>
                  </a:solidFill>
                </a:endParaRPr>
              </a:p>
            </p:txBody>
          </p:sp>
        </p:grpSp>
        <p:sp>
          <p:nvSpPr>
            <p:cNvPr id="5137" name="文本框 40"/>
            <p:cNvSpPr txBox="1">
              <a:spLocks noChangeArrowheads="1"/>
            </p:cNvSpPr>
            <p:nvPr/>
          </p:nvSpPr>
          <p:spPr bwMode="auto">
            <a:xfrm>
              <a:off x="3712749" y="3577215"/>
              <a:ext cx="1638504"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Algorithm</a:t>
              </a:r>
              <a:endParaRPr lang="zh-CN" altLang="en-US" sz="2400" b="1" dirty="0">
                <a:solidFill>
                  <a:srgbClr val="4B649F"/>
                </a:solidFill>
              </a:endParaRPr>
            </a:p>
          </p:txBody>
        </p:sp>
      </p:grpSp>
      <p:grpSp>
        <p:nvGrpSpPr>
          <p:cNvPr id="5144" name="组合 52"/>
          <p:cNvGrpSpPr/>
          <p:nvPr/>
        </p:nvGrpSpPr>
        <p:grpSpPr bwMode="auto">
          <a:xfrm>
            <a:off x="9850043" y="2225192"/>
            <a:ext cx="1858201" cy="1863263"/>
            <a:chOff x="7210339" y="2101178"/>
            <a:chExt cx="1857836" cy="1862068"/>
          </a:xfrm>
        </p:grpSpPr>
        <p:grpSp>
          <p:nvGrpSpPr>
            <p:cNvPr id="5145" name="组合 37"/>
            <p:cNvGrpSpPr/>
            <p:nvPr/>
          </p:nvGrpSpPr>
          <p:grpSpPr bwMode="auto">
            <a:xfrm>
              <a:off x="7500282" y="2101178"/>
              <a:ext cx="1277954" cy="1277954"/>
              <a:chOff x="7366499" y="2234042"/>
              <a:chExt cx="1607262" cy="1607262"/>
            </a:xfrm>
          </p:grpSpPr>
          <p:sp>
            <p:nvSpPr>
              <p:cNvPr id="28" name="椭圆 27"/>
              <p:cNvSpPr/>
              <p:nvPr/>
            </p:nvSpPr>
            <p:spPr>
              <a:xfrm>
                <a:off x="7365669"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3" name="椭圆 32"/>
              <p:cNvSpPr/>
              <p:nvPr/>
            </p:nvSpPr>
            <p:spPr>
              <a:xfrm>
                <a:off x="7475458" y="2343782"/>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48" name="KSO_Shape"/>
              <p:cNvSpPr>
                <a:spLocks noChangeArrowheads="1"/>
              </p:cNvSpPr>
              <p:nvPr/>
            </p:nvSpPr>
            <p:spPr bwMode="auto">
              <a:xfrm>
                <a:off x="7767760" y="2635303"/>
                <a:ext cx="804740" cy="804740"/>
              </a:xfrm>
              <a:custGeom>
                <a:avLst/>
                <a:gdLst>
                  <a:gd name="T0" fmla="*/ 3857 w 3927"/>
                  <a:gd name="T1" fmla="*/ 672 h 3928"/>
                  <a:gd name="T2" fmla="*/ 3675 w 3927"/>
                  <a:gd name="T3" fmla="*/ 852 h 3928"/>
                  <a:gd name="T4" fmla="*/ 3070 w 3927"/>
                  <a:gd name="T5" fmla="*/ 251 h 3928"/>
                  <a:gd name="T6" fmla="*/ 3252 w 3927"/>
                  <a:gd name="T7" fmla="*/ 70 h 3928"/>
                  <a:gd name="T8" fmla="*/ 3486 w 3927"/>
                  <a:gd name="T9" fmla="*/ 63 h 3928"/>
                  <a:gd name="T10" fmla="*/ 3864 w 3927"/>
                  <a:gd name="T11" fmla="*/ 438 h 3928"/>
                  <a:gd name="T12" fmla="*/ 3857 w 3927"/>
                  <a:gd name="T13" fmla="*/ 672 h 3928"/>
                  <a:gd name="T14" fmla="*/ 2252 w 3927"/>
                  <a:gd name="T15" fmla="*/ 2267 h 3928"/>
                  <a:gd name="T16" fmla="*/ 1647 w 3927"/>
                  <a:gd name="T17" fmla="*/ 1665 h 3928"/>
                  <a:gd name="T18" fmla="*/ 2978 w 3927"/>
                  <a:gd name="T19" fmla="*/ 342 h 3928"/>
                  <a:gd name="T20" fmla="*/ 3583 w 3927"/>
                  <a:gd name="T21" fmla="*/ 944 h 3928"/>
                  <a:gd name="T22" fmla="*/ 2252 w 3927"/>
                  <a:gd name="T23" fmla="*/ 2267 h 3928"/>
                  <a:gd name="T24" fmla="*/ 2168 w 3927"/>
                  <a:gd name="T25" fmla="*/ 2350 h 3928"/>
                  <a:gd name="T26" fmla="*/ 1321 w 3927"/>
                  <a:gd name="T27" fmla="*/ 2591 h 3928"/>
                  <a:gd name="T28" fmla="*/ 1563 w 3927"/>
                  <a:gd name="T29" fmla="*/ 1749 h 3928"/>
                  <a:gd name="T30" fmla="*/ 2168 w 3927"/>
                  <a:gd name="T31" fmla="*/ 2350 h 3928"/>
                  <a:gd name="T32" fmla="*/ 770 w 3927"/>
                  <a:gd name="T33" fmla="*/ 495 h 3928"/>
                  <a:gd name="T34" fmla="*/ 392 w 3927"/>
                  <a:gd name="T35" fmla="*/ 874 h 3928"/>
                  <a:gd name="T36" fmla="*/ 392 w 3927"/>
                  <a:gd name="T37" fmla="*/ 3158 h 3928"/>
                  <a:gd name="T38" fmla="*/ 770 w 3927"/>
                  <a:gd name="T39" fmla="*/ 3536 h 3928"/>
                  <a:gd name="T40" fmla="*/ 3055 w 3927"/>
                  <a:gd name="T41" fmla="*/ 3536 h 3928"/>
                  <a:gd name="T42" fmla="*/ 3433 w 3927"/>
                  <a:gd name="T43" fmla="*/ 3158 h 3928"/>
                  <a:gd name="T44" fmla="*/ 3433 w 3927"/>
                  <a:gd name="T45" fmla="*/ 1657 h 3928"/>
                  <a:gd name="T46" fmla="*/ 3824 w 3927"/>
                  <a:gd name="T47" fmla="*/ 1278 h 3928"/>
                  <a:gd name="T48" fmla="*/ 3824 w 3927"/>
                  <a:gd name="T49" fmla="*/ 3297 h 3928"/>
                  <a:gd name="T50" fmla="*/ 3181 w 3927"/>
                  <a:gd name="T51" fmla="*/ 3928 h 3928"/>
                  <a:gd name="T52" fmla="*/ 631 w 3927"/>
                  <a:gd name="T53" fmla="*/ 3928 h 3928"/>
                  <a:gd name="T54" fmla="*/ 0 w 3927"/>
                  <a:gd name="T55" fmla="*/ 3297 h 3928"/>
                  <a:gd name="T56" fmla="*/ 0 w 3927"/>
                  <a:gd name="T57" fmla="*/ 773 h 3928"/>
                  <a:gd name="T58" fmla="*/ 631 w 3927"/>
                  <a:gd name="T59" fmla="*/ 103 h 3928"/>
                  <a:gd name="T60" fmla="*/ 2650 w 3927"/>
                  <a:gd name="T61" fmla="*/ 103 h 3928"/>
                  <a:gd name="T62" fmla="*/ 2271 w 3927"/>
                  <a:gd name="T63" fmla="*/ 495 h 3928"/>
                  <a:gd name="T64" fmla="*/ 770 w 3927"/>
                  <a:gd name="T65" fmla="*/ 495 h 3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27" h="3928">
                    <a:moveTo>
                      <a:pt x="3857" y="672"/>
                    </a:moveTo>
                    <a:cubicBezTo>
                      <a:pt x="3675" y="852"/>
                      <a:pt x="3675" y="852"/>
                      <a:pt x="3675" y="852"/>
                    </a:cubicBezTo>
                    <a:cubicBezTo>
                      <a:pt x="3070" y="251"/>
                      <a:pt x="3070" y="251"/>
                      <a:pt x="3070" y="251"/>
                    </a:cubicBezTo>
                    <a:cubicBezTo>
                      <a:pt x="3252" y="70"/>
                      <a:pt x="3252" y="70"/>
                      <a:pt x="3252" y="70"/>
                    </a:cubicBezTo>
                    <a:cubicBezTo>
                      <a:pt x="3319" y="4"/>
                      <a:pt x="3424" y="0"/>
                      <a:pt x="3486" y="63"/>
                    </a:cubicBezTo>
                    <a:cubicBezTo>
                      <a:pt x="3864" y="438"/>
                      <a:pt x="3864" y="438"/>
                      <a:pt x="3864" y="438"/>
                    </a:cubicBezTo>
                    <a:cubicBezTo>
                      <a:pt x="3927" y="501"/>
                      <a:pt x="3924" y="605"/>
                      <a:pt x="3857" y="672"/>
                    </a:cubicBezTo>
                    <a:close/>
                    <a:moveTo>
                      <a:pt x="2252" y="2267"/>
                    </a:moveTo>
                    <a:cubicBezTo>
                      <a:pt x="1647" y="1665"/>
                      <a:pt x="1647" y="1665"/>
                      <a:pt x="1647" y="1665"/>
                    </a:cubicBezTo>
                    <a:cubicBezTo>
                      <a:pt x="2978" y="342"/>
                      <a:pt x="2978" y="342"/>
                      <a:pt x="2978" y="342"/>
                    </a:cubicBezTo>
                    <a:cubicBezTo>
                      <a:pt x="3583" y="944"/>
                      <a:pt x="3583" y="944"/>
                      <a:pt x="3583" y="944"/>
                    </a:cubicBezTo>
                    <a:lnTo>
                      <a:pt x="2252" y="2267"/>
                    </a:lnTo>
                    <a:close/>
                    <a:moveTo>
                      <a:pt x="2168" y="2350"/>
                    </a:moveTo>
                    <a:cubicBezTo>
                      <a:pt x="1321" y="2591"/>
                      <a:pt x="1321" y="2591"/>
                      <a:pt x="1321" y="2591"/>
                    </a:cubicBezTo>
                    <a:cubicBezTo>
                      <a:pt x="1563" y="1749"/>
                      <a:pt x="1563" y="1749"/>
                      <a:pt x="1563" y="1749"/>
                    </a:cubicBezTo>
                    <a:lnTo>
                      <a:pt x="2168" y="2350"/>
                    </a:lnTo>
                    <a:close/>
                    <a:moveTo>
                      <a:pt x="770" y="495"/>
                    </a:moveTo>
                    <a:cubicBezTo>
                      <a:pt x="561" y="495"/>
                      <a:pt x="392" y="665"/>
                      <a:pt x="392" y="874"/>
                    </a:cubicBezTo>
                    <a:cubicBezTo>
                      <a:pt x="392" y="3158"/>
                      <a:pt x="392" y="3158"/>
                      <a:pt x="392" y="3158"/>
                    </a:cubicBezTo>
                    <a:cubicBezTo>
                      <a:pt x="392" y="3367"/>
                      <a:pt x="561" y="3536"/>
                      <a:pt x="770" y="3536"/>
                    </a:cubicBezTo>
                    <a:cubicBezTo>
                      <a:pt x="3055" y="3536"/>
                      <a:pt x="3055" y="3536"/>
                      <a:pt x="3055" y="3536"/>
                    </a:cubicBezTo>
                    <a:cubicBezTo>
                      <a:pt x="3264" y="3536"/>
                      <a:pt x="3433" y="3367"/>
                      <a:pt x="3433" y="3158"/>
                    </a:cubicBezTo>
                    <a:cubicBezTo>
                      <a:pt x="3433" y="1657"/>
                      <a:pt x="3433" y="1657"/>
                      <a:pt x="3433" y="1657"/>
                    </a:cubicBezTo>
                    <a:cubicBezTo>
                      <a:pt x="3824" y="1278"/>
                      <a:pt x="3824" y="1278"/>
                      <a:pt x="3824" y="1278"/>
                    </a:cubicBezTo>
                    <a:cubicBezTo>
                      <a:pt x="3824" y="3297"/>
                      <a:pt x="3824" y="3297"/>
                      <a:pt x="3824" y="3297"/>
                    </a:cubicBezTo>
                    <a:cubicBezTo>
                      <a:pt x="3824" y="3645"/>
                      <a:pt x="3529" y="3928"/>
                      <a:pt x="3181" y="3928"/>
                    </a:cubicBezTo>
                    <a:cubicBezTo>
                      <a:pt x="631" y="3928"/>
                      <a:pt x="631" y="3928"/>
                      <a:pt x="631" y="3928"/>
                    </a:cubicBezTo>
                    <a:cubicBezTo>
                      <a:pt x="283" y="3928"/>
                      <a:pt x="0" y="3645"/>
                      <a:pt x="0" y="3297"/>
                    </a:cubicBezTo>
                    <a:cubicBezTo>
                      <a:pt x="0" y="773"/>
                      <a:pt x="0" y="773"/>
                      <a:pt x="0" y="773"/>
                    </a:cubicBezTo>
                    <a:cubicBezTo>
                      <a:pt x="0" y="425"/>
                      <a:pt x="283" y="103"/>
                      <a:pt x="631" y="103"/>
                    </a:cubicBezTo>
                    <a:cubicBezTo>
                      <a:pt x="2650" y="103"/>
                      <a:pt x="2650" y="103"/>
                      <a:pt x="2650" y="103"/>
                    </a:cubicBezTo>
                    <a:cubicBezTo>
                      <a:pt x="2271" y="495"/>
                      <a:pt x="2271" y="495"/>
                      <a:pt x="2271" y="495"/>
                    </a:cubicBezTo>
                    <a:lnTo>
                      <a:pt x="770" y="495"/>
                    </a:ln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49" name="文本框 42"/>
            <p:cNvSpPr txBox="1">
              <a:spLocks noChangeArrowheads="1"/>
            </p:cNvSpPr>
            <p:nvPr/>
          </p:nvSpPr>
          <p:spPr bwMode="auto">
            <a:xfrm>
              <a:off x="7210339" y="3501877"/>
              <a:ext cx="185783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FF0000"/>
                  </a:solidFill>
                </a:rPr>
                <a:t>Conclusion</a:t>
              </a:r>
              <a:endParaRPr lang="zh-CN" altLang="en-US" sz="2400" b="1" dirty="0">
                <a:solidFill>
                  <a:srgbClr val="FF0000"/>
                </a:solidFill>
              </a:endParaRPr>
            </a:p>
          </p:txBody>
        </p:sp>
      </p:grpSp>
      <p:grpSp>
        <p:nvGrpSpPr>
          <p:cNvPr id="5" name="组合 4"/>
          <p:cNvGrpSpPr/>
          <p:nvPr/>
        </p:nvGrpSpPr>
        <p:grpSpPr>
          <a:xfrm>
            <a:off x="7740676" y="2225192"/>
            <a:ext cx="1863304" cy="1886107"/>
            <a:chOff x="7155171" y="2225192"/>
            <a:chExt cx="1863304" cy="1886107"/>
          </a:xfrm>
        </p:grpSpPr>
        <p:grpSp>
          <p:nvGrpSpPr>
            <p:cNvPr id="5138" name="组合 51"/>
            <p:cNvGrpSpPr/>
            <p:nvPr/>
          </p:nvGrpSpPr>
          <p:grpSpPr bwMode="auto">
            <a:xfrm>
              <a:off x="7155171" y="2225192"/>
              <a:ext cx="1863304" cy="1886107"/>
              <a:chOff x="5245361" y="2101179"/>
              <a:chExt cx="1862938" cy="1884897"/>
            </a:xfrm>
          </p:grpSpPr>
          <p:grpSp>
            <p:nvGrpSpPr>
              <p:cNvPr id="5139" name="组合 36"/>
              <p:cNvGrpSpPr/>
              <p:nvPr/>
            </p:nvGrpSpPr>
            <p:grpSpPr bwMode="auto">
              <a:xfrm>
                <a:off x="5421284" y="2101179"/>
                <a:ext cx="1279274" cy="1278705"/>
                <a:chOff x="5287330" y="2234042"/>
                <a:chExt cx="1608922" cy="1608206"/>
              </a:xfrm>
            </p:grpSpPr>
            <p:sp>
              <p:nvSpPr>
                <p:cNvPr id="27" name="椭圆 26"/>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2" name="椭圆 31"/>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5143" name="文本框 41"/>
              <p:cNvSpPr txBox="1">
                <a:spLocks noChangeArrowheads="1"/>
              </p:cNvSpPr>
              <p:nvPr/>
            </p:nvSpPr>
            <p:spPr bwMode="auto">
              <a:xfrm>
                <a:off x="5245361" y="3524707"/>
                <a:ext cx="1862938"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Simulation</a:t>
                </a:r>
                <a:endParaRPr lang="zh-CN" altLang="en-US" sz="2400" b="1" dirty="0">
                  <a:solidFill>
                    <a:srgbClr val="4B649F"/>
                  </a:solidFill>
                </a:endParaRPr>
              </a:p>
            </p:txBody>
          </p:sp>
        </p:grpSp>
        <p:grpSp>
          <p:nvGrpSpPr>
            <p:cNvPr id="4" name="组合 3"/>
            <p:cNvGrpSpPr/>
            <p:nvPr/>
          </p:nvGrpSpPr>
          <p:grpSpPr>
            <a:xfrm>
              <a:off x="7986378" y="2605308"/>
              <a:ext cx="363071" cy="519293"/>
              <a:chOff x="7789354" y="2582145"/>
              <a:chExt cx="363071" cy="519293"/>
            </a:xfrm>
          </p:grpSpPr>
          <p:sp>
            <p:nvSpPr>
              <p:cNvPr id="2" name="椭圆 1"/>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2">
                      <a:lumMod val="75000"/>
                      <a:lumOff val="25000"/>
                    </a:schemeClr>
                  </a:solidFill>
                </a:endParaRPr>
              </a:p>
            </p:txBody>
          </p:sp>
          <p:sp>
            <p:nvSpPr>
              <p:cNvPr id="3" name="矩形 2"/>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9" name="组合 28"/>
            <p:cNvGrpSpPr/>
            <p:nvPr/>
          </p:nvGrpSpPr>
          <p:grpSpPr>
            <a:xfrm>
              <a:off x="7643694" y="2596788"/>
              <a:ext cx="443129" cy="671693"/>
              <a:chOff x="7789354" y="2582145"/>
              <a:chExt cx="363071" cy="519293"/>
            </a:xfrm>
          </p:grpSpPr>
          <p:sp>
            <p:nvSpPr>
              <p:cNvPr id="34" name="椭圆 33"/>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sp>
            <p:nvSpPr>
              <p:cNvPr id="35" name="矩形 34"/>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grpSp>
      </p:grpSp>
      <p:grpSp>
        <p:nvGrpSpPr>
          <p:cNvPr id="12" name="组合 11"/>
          <p:cNvGrpSpPr/>
          <p:nvPr/>
        </p:nvGrpSpPr>
        <p:grpSpPr>
          <a:xfrm>
            <a:off x="3014268" y="2251600"/>
            <a:ext cx="1279525" cy="1876166"/>
            <a:chOff x="3011347" y="2301213"/>
            <a:chExt cx="1279525" cy="1876166"/>
          </a:xfrm>
        </p:grpSpPr>
        <p:grpSp>
          <p:nvGrpSpPr>
            <p:cNvPr id="37" name="组合 51"/>
            <p:cNvGrpSpPr/>
            <p:nvPr/>
          </p:nvGrpSpPr>
          <p:grpSpPr bwMode="auto">
            <a:xfrm>
              <a:off x="3011347" y="2301213"/>
              <a:ext cx="1279525" cy="1876166"/>
              <a:chOff x="5421284" y="2101179"/>
              <a:chExt cx="1279274" cy="1874963"/>
            </a:xfrm>
          </p:grpSpPr>
          <p:grpSp>
            <p:nvGrpSpPr>
              <p:cNvPr id="44" name="组合 36"/>
              <p:cNvGrpSpPr/>
              <p:nvPr/>
            </p:nvGrpSpPr>
            <p:grpSpPr bwMode="auto">
              <a:xfrm>
                <a:off x="5421284" y="2101179"/>
                <a:ext cx="1279274" cy="1278705"/>
                <a:chOff x="5287330" y="2234042"/>
                <a:chExt cx="1608922" cy="1608206"/>
              </a:xfrm>
            </p:grpSpPr>
            <p:sp>
              <p:nvSpPr>
                <p:cNvPr id="46" name="椭圆 45"/>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47" name="椭圆 46"/>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45" name="文本框 41"/>
              <p:cNvSpPr txBox="1">
                <a:spLocks noChangeArrowheads="1"/>
              </p:cNvSpPr>
              <p:nvPr/>
            </p:nvSpPr>
            <p:spPr bwMode="auto">
              <a:xfrm>
                <a:off x="5536522" y="3514773"/>
                <a:ext cx="1079767"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Model</a:t>
                </a:r>
                <a:endParaRPr lang="zh-CN" altLang="en-US" sz="2400" b="1" dirty="0">
                  <a:solidFill>
                    <a:srgbClr val="4B649F"/>
                  </a:solidFill>
                </a:endParaRPr>
              </a:p>
            </p:txBody>
          </p:sp>
        </p:grpSp>
        <p:grpSp>
          <p:nvGrpSpPr>
            <p:cNvPr id="11" name="组合 10"/>
            <p:cNvGrpSpPr/>
            <p:nvPr/>
          </p:nvGrpSpPr>
          <p:grpSpPr>
            <a:xfrm>
              <a:off x="3307282" y="2678904"/>
              <a:ext cx="663217" cy="539877"/>
              <a:chOff x="2577524" y="4933076"/>
              <a:chExt cx="1483297" cy="1091206"/>
            </a:xfrm>
          </p:grpSpPr>
          <p:sp>
            <p:nvSpPr>
              <p:cNvPr id="7" name="矩形 6"/>
              <p:cNvSpPr/>
              <p:nvPr/>
            </p:nvSpPr>
            <p:spPr>
              <a:xfrm>
                <a:off x="2850775" y="5620871"/>
                <a:ext cx="941295" cy="4034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直角三角形 7"/>
              <p:cNvSpPr/>
              <p:nvPr/>
            </p:nvSpPr>
            <p:spPr>
              <a:xfrm rot="18980622">
                <a:off x="2577524" y="5342078"/>
                <a:ext cx="573620" cy="561894"/>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直角三角形 47"/>
              <p:cNvSpPr/>
              <p:nvPr/>
            </p:nvSpPr>
            <p:spPr>
              <a:xfrm rot="18849285">
                <a:off x="3490400" y="5342598"/>
                <a:ext cx="576221" cy="564620"/>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931345" y="5490437"/>
                <a:ext cx="847165" cy="2689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矩形 49"/>
              <p:cNvSpPr/>
              <p:nvPr/>
            </p:nvSpPr>
            <p:spPr>
              <a:xfrm>
                <a:off x="3095315" y="4979449"/>
                <a:ext cx="45719" cy="10219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平行四边形 9"/>
              <p:cNvSpPr/>
              <p:nvPr/>
            </p:nvSpPr>
            <p:spPr>
              <a:xfrm>
                <a:off x="2986361" y="4933076"/>
                <a:ext cx="427397" cy="488131"/>
              </a:xfrm>
              <a:prstGeom prst="parallelogram">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extLst>
      <p:ext uri="{BB962C8B-B14F-4D97-AF65-F5344CB8AC3E}">
        <p14:creationId xmlns:p14="http://schemas.microsoft.com/office/powerpoint/2010/main" val="8260266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897367" y="728891"/>
            <a:ext cx="10275605" cy="5816977"/>
          </a:xfrm>
          <a:prstGeom prst="rect">
            <a:avLst/>
          </a:prstGeom>
        </p:spPr>
        <p:txBody>
          <a:bodyPr wrap="square">
            <a:spAutoFit/>
          </a:bodyPr>
          <a:lstStyle/>
          <a:p>
            <a:pPr>
              <a:lnSpc>
                <a:spcPct val="150000"/>
              </a:lnSpc>
            </a:pPr>
            <a:endParaRPr lang="en-US" altLang="zh-CN" sz="2800" b="1" dirty="0" smtClean="0">
              <a:effectLst>
                <a:outerShdw blurRad="38100" dist="38100" dir="2700000" algn="tl">
                  <a:srgbClr val="000000">
                    <a:alpha val="43137"/>
                  </a:srgbClr>
                </a:outerShdw>
              </a:effectLst>
              <a:latin typeface="DengXian" charset="-122"/>
              <a:ea typeface="DengXian" charset="-122"/>
              <a:cs typeface="DengXian" charset="-122"/>
            </a:endParaRPr>
          </a:p>
          <a:p>
            <a:pPr marL="342900" indent="-342900">
              <a:lnSpc>
                <a:spcPct val="150000"/>
              </a:lnSpc>
              <a:buFont typeface="Wingdings" panose="05000000000000000000" pitchFamily="2" charset="2"/>
              <a:buChar char="Ø"/>
            </a:pPr>
            <a:r>
              <a:rPr lang="en-US" altLang="zh-CN" sz="2400" dirty="0" smtClean="0"/>
              <a:t>We </a:t>
            </a:r>
            <a:r>
              <a:rPr lang="en-US" altLang="zh-CN" sz="2400" dirty="0"/>
              <a:t>innovatively construct the </a:t>
            </a:r>
            <a:r>
              <a:rPr lang="en-US" altLang="zh-CN" sz="2400" b="1" dirty="0"/>
              <a:t>mmWave spectrum sensing model</a:t>
            </a:r>
            <a:r>
              <a:rPr lang="en-US" altLang="zh-CN" sz="2400" dirty="0"/>
              <a:t> for vehicular networks and propose </a:t>
            </a:r>
            <a:r>
              <a:rPr lang="en-US" altLang="zh-CN" sz="2400" dirty="0" smtClean="0"/>
              <a:t>the </a:t>
            </a:r>
            <a:r>
              <a:rPr lang="en-US" altLang="zh-CN" sz="2400" b="1" dirty="0" smtClean="0"/>
              <a:t>BA-VMSS </a:t>
            </a:r>
            <a:r>
              <a:rPr lang="en-US" altLang="zh-CN" sz="2400" b="1" dirty="0"/>
              <a:t>algorithm. </a:t>
            </a:r>
            <a:endParaRPr lang="en-US" altLang="zh-CN" sz="2400" b="1" dirty="0" smtClean="0"/>
          </a:p>
          <a:p>
            <a:pPr marL="342900" indent="-342900">
              <a:lnSpc>
                <a:spcPct val="150000"/>
              </a:lnSpc>
              <a:buFont typeface="Wingdings" panose="05000000000000000000" pitchFamily="2" charset="2"/>
              <a:buChar char="Ø"/>
            </a:pPr>
            <a:r>
              <a:rPr lang="en-US" altLang="zh-CN" sz="2400" dirty="0" smtClean="0"/>
              <a:t>In </a:t>
            </a:r>
            <a:r>
              <a:rPr lang="en-US" altLang="zh-CN" sz="2400" dirty="0"/>
              <a:t>the area of mmWave spectrum sensing, the</a:t>
            </a:r>
            <a:r>
              <a:rPr lang="en-US" altLang="zh-CN" sz="2400" b="1" dirty="0"/>
              <a:t> characteristics of </a:t>
            </a:r>
            <a:r>
              <a:rPr lang="en-US" altLang="zh-CN" sz="2400" b="1" dirty="0" smtClean="0"/>
              <a:t>directional propagation</a:t>
            </a:r>
            <a:r>
              <a:rPr lang="en-US" altLang="zh-CN" sz="2400" dirty="0" smtClean="0"/>
              <a:t> </a:t>
            </a:r>
            <a:r>
              <a:rPr lang="en-US" altLang="zh-CN" sz="2400" dirty="0"/>
              <a:t>has not </a:t>
            </a:r>
            <a:r>
              <a:rPr lang="en-US" altLang="zh-CN" sz="2400" dirty="0" smtClean="0"/>
              <a:t>been considered </a:t>
            </a:r>
            <a:r>
              <a:rPr lang="en-US" altLang="zh-CN" sz="2400" dirty="0"/>
              <a:t>well, thus we model the beam alignment gain in </a:t>
            </a:r>
            <a:r>
              <a:rPr lang="en-US" altLang="zh-CN" sz="2400" dirty="0" smtClean="0"/>
              <a:t>the received </a:t>
            </a:r>
            <a:r>
              <a:rPr lang="en-US" altLang="zh-CN" sz="2400" dirty="0"/>
              <a:t>signal and then according to the regime of </a:t>
            </a:r>
            <a:r>
              <a:rPr lang="en-US" altLang="zh-CN" sz="2400" dirty="0" smtClean="0"/>
              <a:t>mmWave networks </a:t>
            </a:r>
            <a:r>
              <a:rPr lang="en-US" altLang="zh-CN" sz="2400" dirty="0"/>
              <a:t>to construct the sensing model. </a:t>
            </a:r>
            <a:endParaRPr lang="en-US" altLang="zh-CN" sz="2400" dirty="0" smtClean="0"/>
          </a:p>
          <a:p>
            <a:pPr marL="342900" indent="-342900">
              <a:lnSpc>
                <a:spcPct val="150000"/>
              </a:lnSpc>
              <a:buFont typeface="Wingdings" panose="05000000000000000000" pitchFamily="2" charset="2"/>
              <a:buChar char="Ø"/>
            </a:pPr>
            <a:r>
              <a:rPr lang="en-US" altLang="zh-CN" sz="2400" dirty="0" smtClean="0"/>
              <a:t>Based </a:t>
            </a:r>
            <a:r>
              <a:rPr lang="en-US" altLang="zh-CN" sz="2400" dirty="0"/>
              <a:t>on this </a:t>
            </a:r>
            <a:r>
              <a:rPr lang="en-US" altLang="zh-CN" sz="2400" dirty="0" smtClean="0"/>
              <a:t>model, we </a:t>
            </a:r>
            <a:r>
              <a:rPr lang="en-US" altLang="zh-CN" sz="2400" dirty="0"/>
              <a:t>apply the temporal correlation to design the algorithm </a:t>
            </a:r>
            <a:r>
              <a:rPr lang="en-US" altLang="zh-CN" sz="2400" dirty="0" smtClean="0"/>
              <a:t>to make </a:t>
            </a:r>
            <a:r>
              <a:rPr lang="en-US" altLang="zh-CN" sz="2400" dirty="0"/>
              <a:t>it </a:t>
            </a:r>
            <a:r>
              <a:rPr lang="en-US" altLang="zh-CN" sz="2400" b="1" dirty="0"/>
              <a:t>adapt to vehicular networks</a:t>
            </a:r>
            <a:r>
              <a:rPr lang="en-US" altLang="zh-CN" sz="2400" dirty="0"/>
              <a:t>. </a:t>
            </a:r>
            <a:br>
              <a:rPr lang="en-US" altLang="zh-CN" sz="2400" dirty="0"/>
            </a:br>
            <a:endParaRPr lang="en-US" altLang="zh-CN" sz="2800" dirty="0" smtClean="0">
              <a:latin typeface="DengXian" charset="-122"/>
              <a:ea typeface="DengXian" charset="-122"/>
              <a:cs typeface="DengXian" charset="-122"/>
            </a:endParaRPr>
          </a:p>
        </p:txBody>
      </p:sp>
      <p:sp>
        <p:nvSpPr>
          <p:cNvPr id="2" name="矩形 1"/>
          <p:cNvSpPr/>
          <p:nvPr/>
        </p:nvSpPr>
        <p:spPr>
          <a:xfrm>
            <a:off x="5016302" y="280590"/>
            <a:ext cx="2230098" cy="755913"/>
          </a:xfrm>
          <a:prstGeom prst="rect">
            <a:avLst/>
          </a:prstGeom>
        </p:spPr>
        <p:txBody>
          <a:bodyPr wrap="none">
            <a:spAutoFit/>
          </a:bodyPr>
          <a:lstStyle/>
          <a:p>
            <a:pPr>
              <a:lnSpc>
                <a:spcPct val="150000"/>
              </a:lnSpc>
            </a:pPr>
            <a:r>
              <a:rPr lang="en-US" altLang="zh-CN" sz="3200" b="1" dirty="0" smtClean="0">
                <a:solidFill>
                  <a:srgbClr val="0070C0"/>
                </a:solidFill>
                <a:effectLst>
                  <a:outerShdw blurRad="38100" dist="38100" dir="2700000" algn="tl">
                    <a:srgbClr val="000000">
                      <a:alpha val="43137"/>
                    </a:srgbClr>
                  </a:outerShdw>
                </a:effectLst>
                <a:latin typeface="DengXian" charset="-122"/>
                <a:ea typeface="DengXian" charset="-122"/>
                <a:cs typeface="DengXian" charset="-122"/>
              </a:rPr>
              <a:t>Conclusion</a:t>
            </a:r>
            <a:endParaRPr lang="en-US" altLang="zh-CN" b="1" dirty="0">
              <a:solidFill>
                <a:srgbClr val="0070C0"/>
              </a:solidFill>
              <a:effectLst>
                <a:outerShdw blurRad="38100" dist="38100" dir="2700000" algn="tl">
                  <a:srgbClr val="000000">
                    <a:alpha val="43137"/>
                  </a:srgbClr>
                </a:outerShdw>
              </a:effectLst>
              <a:latin typeface="DengXian" charset="-122"/>
              <a:ea typeface="DengXian" charset="-122"/>
              <a:cs typeface="DengXian"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38011" y="2377440"/>
            <a:ext cx="4151739" cy="1446550"/>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lIns="91440" tIns="45720" rIns="91440" bIns="45720">
            <a:spAutoFit/>
          </a:bodyPr>
          <a:lstStyle/>
          <a:p>
            <a:pPr algn="ctr"/>
            <a:r>
              <a:rPr lang="en-US" altLang="zh-CN" sz="8800" dirty="0">
                <a:ln w="0"/>
                <a:solidFill>
                  <a:schemeClr val="accent2"/>
                </a:solidFill>
                <a:effectLst>
                  <a:reflection blurRad="6350" stA="53000" endA="300" endPos="35500" dir="5400000" sy="-90000" algn="bl" rotWithShape="0"/>
                </a:effectLst>
              </a:rPr>
              <a:t>Thanks</a:t>
            </a:r>
            <a:endParaRPr lang="zh-CN" altLang="en-US" sz="8800" b="0" cap="none" spc="0" dirty="0">
              <a:ln w="0"/>
              <a:solidFill>
                <a:schemeClr val="accent2"/>
              </a:solidFill>
              <a:effectLst>
                <a:reflection blurRad="6350" stA="53000" endA="300" endPos="35500" dir="5400000" sy="-90000" algn="bl" rotWithShape="0"/>
              </a:effectLst>
            </a:endParaRPr>
          </a:p>
        </p:txBody>
      </p:sp>
      <p:sp>
        <p:nvSpPr>
          <p:cNvPr id="3" name="文本框 2"/>
          <p:cNvSpPr txBox="1"/>
          <p:nvPr/>
        </p:nvSpPr>
        <p:spPr>
          <a:xfrm>
            <a:off x="2979867" y="4152451"/>
            <a:ext cx="6572923" cy="1015663"/>
          </a:xfrm>
          <a:prstGeom prst="rect">
            <a:avLst/>
          </a:prstGeom>
          <a:noFill/>
        </p:spPr>
        <p:txBody>
          <a:bodyPr wrap="square" rtlCol="0">
            <a:spAutoFit/>
          </a:bodyPr>
          <a:lstStyle/>
          <a:p>
            <a:r>
              <a:rPr lang="en-US" altLang="zh-CN" sz="2000" dirty="0">
                <a:latin typeface="Arial" panose="020B0604020202020204" pitchFamily="34" charset="0"/>
              </a:rPr>
              <a:t>Contact </a:t>
            </a:r>
            <a:r>
              <a:rPr lang="en-US" altLang="zh-CN" sz="2000" dirty="0" smtClean="0">
                <a:solidFill>
                  <a:schemeClr val="accent2">
                    <a:lumMod val="75000"/>
                  </a:schemeClr>
                </a:solidFill>
                <a:latin typeface="Arial" panose="020B0604020202020204" pitchFamily="34" charset="0"/>
              </a:rPr>
              <a:t>{zhanghe2017, </a:t>
            </a:r>
            <a:r>
              <a:rPr lang="en-US" altLang="zh-CN" sz="2000" dirty="0" err="1" smtClean="0">
                <a:solidFill>
                  <a:schemeClr val="accent2">
                    <a:lumMod val="75000"/>
                  </a:schemeClr>
                </a:solidFill>
                <a:latin typeface="Arial" panose="020B0604020202020204" pitchFamily="34" charset="0"/>
              </a:rPr>
              <a:t>guocaili</a:t>
            </a:r>
            <a:r>
              <a:rPr lang="en-US" altLang="zh-CN" sz="2000" dirty="0" smtClean="0">
                <a:solidFill>
                  <a:schemeClr val="accent2">
                    <a:lumMod val="75000"/>
                  </a:schemeClr>
                </a:solidFill>
                <a:latin typeface="Arial" panose="020B0604020202020204" pitchFamily="34" charset="0"/>
              </a:rPr>
              <a:t>}@</a:t>
            </a:r>
            <a:r>
              <a:rPr lang="en-US" altLang="zh-CN" sz="2000" dirty="0">
                <a:solidFill>
                  <a:schemeClr val="accent2">
                    <a:lumMod val="75000"/>
                  </a:schemeClr>
                </a:solidFill>
                <a:latin typeface="Arial" panose="020B0604020202020204" pitchFamily="34" charset="0"/>
              </a:rPr>
              <a:t>bupt.edu.cn</a:t>
            </a:r>
            <a:r>
              <a:rPr lang="en-US" altLang="zh-CN" sz="2000" dirty="0">
                <a:solidFill>
                  <a:schemeClr val="tx2"/>
                </a:solidFill>
                <a:latin typeface="Arial" panose="020B0604020202020204" pitchFamily="34" charset="0"/>
              </a:rPr>
              <a:t> </a:t>
            </a:r>
            <a:r>
              <a:rPr lang="en-US" altLang="zh-CN" sz="2000" dirty="0">
                <a:latin typeface="Arial" panose="020B0604020202020204" pitchFamily="34" charset="0"/>
              </a:rPr>
              <a:t>for questions.</a:t>
            </a:r>
            <a:endParaRPr lang="zh-CN" altLang="en-US" sz="2000" u="sng" dirty="0">
              <a:latin typeface="Arial" panose="020B0604020202020204" pitchFamily="34" charset="0"/>
            </a:endParaRPr>
          </a:p>
          <a:p>
            <a:endParaRPr lang="zh-CN" alt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6" name="组合 49"/>
          <p:cNvGrpSpPr/>
          <p:nvPr/>
        </p:nvGrpSpPr>
        <p:grpSpPr bwMode="auto">
          <a:xfrm>
            <a:off x="246105" y="2290724"/>
            <a:ext cx="1976823" cy="1886108"/>
            <a:chOff x="903820" y="2101178"/>
            <a:chExt cx="1975786" cy="1884898"/>
          </a:xfrm>
        </p:grpSpPr>
        <p:grpSp>
          <p:nvGrpSpPr>
            <p:cNvPr id="5127" name="组合 34"/>
            <p:cNvGrpSpPr/>
            <p:nvPr/>
          </p:nvGrpSpPr>
          <p:grpSpPr bwMode="auto">
            <a:xfrm>
              <a:off x="1265268" y="2101178"/>
              <a:ext cx="1277954" cy="1277954"/>
              <a:chOff x="1131485" y="2234042"/>
              <a:chExt cx="1607262" cy="1607262"/>
            </a:xfrm>
          </p:grpSpPr>
          <p:sp>
            <p:nvSpPr>
              <p:cNvPr id="25" name="椭圆 24"/>
              <p:cNvSpPr/>
              <p:nvPr/>
            </p:nvSpPr>
            <p:spPr>
              <a:xfrm>
                <a:off x="1131485" y="2234042"/>
                <a:ext cx="1606398"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0" name="椭圆 29"/>
              <p:cNvSpPr/>
              <p:nvPr/>
            </p:nvSpPr>
            <p:spPr>
              <a:xfrm>
                <a:off x="1241240" y="2343782"/>
                <a:ext cx="1386889"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30" name="KSO_Shape"/>
              <p:cNvSpPr>
                <a:spLocks noChangeArrowheads="1"/>
              </p:cNvSpPr>
              <p:nvPr/>
            </p:nvSpPr>
            <p:spPr bwMode="auto">
              <a:xfrm>
                <a:off x="1480150" y="2597150"/>
                <a:ext cx="909932" cy="881046"/>
              </a:xfrm>
              <a:custGeom>
                <a:avLst/>
                <a:gdLst>
                  <a:gd name="T0" fmla="*/ 8267042 w 8965002"/>
                  <a:gd name="T1" fmla="*/ 3603669 h 8673857"/>
                  <a:gd name="T2" fmla="*/ 8503636 w 8965002"/>
                  <a:gd name="T3" fmla="*/ 3603669 h 8673857"/>
                  <a:gd name="T4" fmla="*/ 8894206 w 8965002"/>
                  <a:gd name="T5" fmla="*/ 4343392 h 8673857"/>
                  <a:gd name="T6" fmla="*/ 6963891 w 8965002"/>
                  <a:gd name="T7" fmla="*/ 7249712 h 8673857"/>
                  <a:gd name="T8" fmla="*/ 6509479 w 8965002"/>
                  <a:gd name="T9" fmla="*/ 7475008 h 8673857"/>
                  <a:gd name="T10" fmla="*/ 5375325 w 8965002"/>
                  <a:gd name="T11" fmla="*/ 7475008 h 8673857"/>
                  <a:gd name="T12" fmla="*/ 5375325 w 8965002"/>
                  <a:gd name="T13" fmla="*/ 8391212 h 8673857"/>
                  <a:gd name="T14" fmla="*/ 5225106 w 8965002"/>
                  <a:gd name="T15" fmla="*/ 8639038 h 8673857"/>
                  <a:gd name="T16" fmla="*/ 5086153 w 8965002"/>
                  <a:gd name="T17" fmla="*/ 8672833 h 8673857"/>
                  <a:gd name="T18" fmla="*/ 4909646 w 8965002"/>
                  <a:gd name="T19" fmla="*/ 8620263 h 8673857"/>
                  <a:gd name="T20" fmla="*/ 4027109 w 8965002"/>
                  <a:gd name="T21" fmla="*/ 8023229 h 8673857"/>
                  <a:gd name="T22" fmla="*/ 3163349 w 8965002"/>
                  <a:gd name="T23" fmla="*/ 8620263 h 8673857"/>
                  <a:gd name="T24" fmla="*/ 2847889 w 8965002"/>
                  <a:gd name="T25" fmla="*/ 8639038 h 8673857"/>
                  <a:gd name="T26" fmla="*/ 2686404 w 8965002"/>
                  <a:gd name="T27" fmla="*/ 8391212 h 8673857"/>
                  <a:gd name="T28" fmla="*/ 2686404 w 8965002"/>
                  <a:gd name="T29" fmla="*/ 6100701 h 8673857"/>
                  <a:gd name="T30" fmla="*/ 3170860 w 8965002"/>
                  <a:gd name="T31" fmla="*/ 5131928 h 8673857"/>
                  <a:gd name="T32" fmla="*/ 3324835 w 8965002"/>
                  <a:gd name="T33" fmla="*/ 5090624 h 8673857"/>
                  <a:gd name="T34" fmla="*/ 5690785 w 8965002"/>
                  <a:gd name="T35" fmla="*/ 5090624 h 8673857"/>
                  <a:gd name="T36" fmla="*/ 5367814 w 8965002"/>
                  <a:gd name="T37" fmla="*/ 6280938 h 8673857"/>
                  <a:gd name="T38" fmla="*/ 6227818 w 8965002"/>
                  <a:gd name="T39" fmla="*/ 6280938 h 8673857"/>
                  <a:gd name="T40" fmla="*/ 8267042 w 8965002"/>
                  <a:gd name="T41" fmla="*/ 3603669 h 8673857"/>
                  <a:gd name="T42" fmla="*/ 6109875 w 8965002"/>
                  <a:gd name="T43" fmla="*/ 128 h 8673857"/>
                  <a:gd name="T44" fmla="*/ 8198796 w 8965002"/>
                  <a:gd name="T45" fmla="*/ 137601 h 8673857"/>
                  <a:gd name="T46" fmla="*/ 8578069 w 8965002"/>
                  <a:gd name="T47" fmla="*/ 884757 h 8673857"/>
                  <a:gd name="T48" fmla="*/ 6208552 w 8965002"/>
                  <a:gd name="T49" fmla="*/ 3974753 h 8673857"/>
                  <a:gd name="T50" fmla="*/ 5780461 w 8965002"/>
                  <a:gd name="T51" fmla="*/ 4177498 h 8673857"/>
                  <a:gd name="T52" fmla="*/ 2209285 w 8965002"/>
                  <a:gd name="T53" fmla="*/ 4177498 h 8673857"/>
                  <a:gd name="T54" fmla="*/ 1150325 w 8965002"/>
                  <a:gd name="T55" fmla="*/ 5476573 h 8673857"/>
                  <a:gd name="T56" fmla="*/ 1799971 w 8965002"/>
                  <a:gd name="T57" fmla="*/ 6223729 h 8673857"/>
                  <a:gd name="T58" fmla="*/ 2085365 w 8965002"/>
                  <a:gd name="T59" fmla="*/ 6280047 h 8673857"/>
                  <a:gd name="T60" fmla="*/ 2085365 w 8965002"/>
                  <a:gd name="T61" fmla="*/ 7473994 h 8673857"/>
                  <a:gd name="T62" fmla="*/ 53813 w 8965002"/>
                  <a:gd name="T63" fmla="*/ 5720619 h 8673857"/>
                  <a:gd name="T64" fmla="*/ 65078 w 8965002"/>
                  <a:gd name="T65" fmla="*/ 4729417 h 8673857"/>
                  <a:gd name="T66" fmla="*/ 2716235 w 8965002"/>
                  <a:gd name="T67" fmla="*/ 670748 h 8673857"/>
                  <a:gd name="T68" fmla="*/ 3516088 w 8965002"/>
                  <a:gd name="T69" fmla="*/ 227711 h 8673857"/>
                  <a:gd name="T70" fmla="*/ 6109875 w 8965002"/>
                  <a:gd name="T71" fmla="*/ 128 h 86738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965002" h="8673857">
                    <a:moveTo>
                      <a:pt x="8267042" y="3603669"/>
                    </a:moveTo>
                    <a:cubicBezTo>
                      <a:pt x="8267042" y="3603669"/>
                      <a:pt x="8267042" y="3603669"/>
                      <a:pt x="8503636" y="3603669"/>
                    </a:cubicBezTo>
                    <a:cubicBezTo>
                      <a:pt x="8770275" y="3603669"/>
                      <a:pt x="9115779" y="3885289"/>
                      <a:pt x="8894206" y="4343392"/>
                    </a:cubicBezTo>
                    <a:cubicBezTo>
                      <a:pt x="8894206" y="4343392"/>
                      <a:pt x="8894206" y="4343392"/>
                      <a:pt x="6963891" y="7249712"/>
                    </a:cubicBezTo>
                    <a:cubicBezTo>
                      <a:pt x="6817428" y="7463743"/>
                      <a:pt x="6610877" y="7475008"/>
                      <a:pt x="6509479" y="7475008"/>
                    </a:cubicBezTo>
                    <a:cubicBezTo>
                      <a:pt x="6509479" y="7475008"/>
                      <a:pt x="6509479" y="7475008"/>
                      <a:pt x="5375325" y="7475008"/>
                    </a:cubicBezTo>
                    <a:cubicBezTo>
                      <a:pt x="5375325" y="7475008"/>
                      <a:pt x="5375325" y="7475008"/>
                      <a:pt x="5375325" y="8391212"/>
                    </a:cubicBezTo>
                    <a:cubicBezTo>
                      <a:pt x="5375325" y="8503860"/>
                      <a:pt x="5326504" y="8586469"/>
                      <a:pt x="5225106" y="8639038"/>
                    </a:cubicBezTo>
                    <a:cubicBezTo>
                      <a:pt x="5180040" y="8661567"/>
                      <a:pt x="5131219" y="8672833"/>
                      <a:pt x="5086153" y="8672833"/>
                    </a:cubicBezTo>
                    <a:cubicBezTo>
                      <a:pt x="5026066" y="8672833"/>
                      <a:pt x="4962223" y="8654057"/>
                      <a:pt x="4909646" y="8620263"/>
                    </a:cubicBezTo>
                    <a:cubicBezTo>
                      <a:pt x="4909646" y="8620263"/>
                      <a:pt x="4909646" y="8620263"/>
                      <a:pt x="4027109" y="8023229"/>
                    </a:cubicBezTo>
                    <a:cubicBezTo>
                      <a:pt x="4027109" y="8023229"/>
                      <a:pt x="4027109" y="8023229"/>
                      <a:pt x="3163349" y="8620263"/>
                    </a:cubicBezTo>
                    <a:cubicBezTo>
                      <a:pt x="3069463" y="8684097"/>
                      <a:pt x="2949287" y="8691607"/>
                      <a:pt x="2847889" y="8639038"/>
                    </a:cubicBezTo>
                    <a:cubicBezTo>
                      <a:pt x="2750247" y="8586469"/>
                      <a:pt x="2686404" y="8503860"/>
                      <a:pt x="2686404" y="8391212"/>
                    </a:cubicBezTo>
                    <a:cubicBezTo>
                      <a:pt x="2686404" y="8391212"/>
                      <a:pt x="2686404" y="8391212"/>
                      <a:pt x="2686404" y="6100701"/>
                    </a:cubicBezTo>
                    <a:cubicBezTo>
                      <a:pt x="2686404" y="5559991"/>
                      <a:pt x="2990598" y="5237066"/>
                      <a:pt x="3170860" y="5131928"/>
                    </a:cubicBezTo>
                    <a:cubicBezTo>
                      <a:pt x="3215926" y="5105644"/>
                      <a:pt x="3268503" y="5090624"/>
                      <a:pt x="3324835" y="5090624"/>
                    </a:cubicBezTo>
                    <a:cubicBezTo>
                      <a:pt x="3324835" y="5090624"/>
                      <a:pt x="3324835" y="5090624"/>
                      <a:pt x="5690785" y="5090624"/>
                    </a:cubicBezTo>
                    <a:cubicBezTo>
                      <a:pt x="5371570" y="5406038"/>
                      <a:pt x="5367814" y="5980543"/>
                      <a:pt x="5367814" y="6280938"/>
                    </a:cubicBezTo>
                    <a:cubicBezTo>
                      <a:pt x="5367814" y="6280938"/>
                      <a:pt x="5367814" y="6280938"/>
                      <a:pt x="6227818" y="6280938"/>
                    </a:cubicBezTo>
                    <a:cubicBezTo>
                      <a:pt x="6227818" y="6280938"/>
                      <a:pt x="6227818" y="6280938"/>
                      <a:pt x="8267042" y="3603669"/>
                    </a:cubicBezTo>
                    <a:close/>
                    <a:moveTo>
                      <a:pt x="6109875" y="128"/>
                    </a:moveTo>
                    <a:cubicBezTo>
                      <a:pt x="6829153" y="-2490"/>
                      <a:pt x="7579192" y="34821"/>
                      <a:pt x="8198796" y="137601"/>
                    </a:cubicBezTo>
                    <a:cubicBezTo>
                      <a:pt x="8705745" y="220201"/>
                      <a:pt x="8739542" y="678257"/>
                      <a:pt x="8578069" y="884757"/>
                    </a:cubicBezTo>
                    <a:cubicBezTo>
                      <a:pt x="8578069" y="884757"/>
                      <a:pt x="6234838" y="3955980"/>
                      <a:pt x="6208552" y="3974753"/>
                    </a:cubicBezTo>
                    <a:cubicBezTo>
                      <a:pt x="6107162" y="4098653"/>
                      <a:pt x="5953199" y="4177498"/>
                      <a:pt x="5780461" y="4177498"/>
                    </a:cubicBezTo>
                    <a:cubicBezTo>
                      <a:pt x="5780461" y="4177498"/>
                      <a:pt x="5780461" y="4177498"/>
                      <a:pt x="2209285" y="4177498"/>
                    </a:cubicBezTo>
                    <a:cubicBezTo>
                      <a:pt x="1818747" y="4177498"/>
                      <a:pt x="970076" y="4545444"/>
                      <a:pt x="1150325" y="5476573"/>
                    </a:cubicBezTo>
                    <a:cubicBezTo>
                      <a:pt x="1217918" y="5825746"/>
                      <a:pt x="1465760" y="6103583"/>
                      <a:pt x="1799971" y="6223729"/>
                    </a:cubicBezTo>
                    <a:cubicBezTo>
                      <a:pt x="1875075" y="6253765"/>
                      <a:pt x="2002751" y="6268783"/>
                      <a:pt x="2085365" y="6280047"/>
                    </a:cubicBezTo>
                    <a:cubicBezTo>
                      <a:pt x="2085365" y="6280047"/>
                      <a:pt x="2085365" y="6280047"/>
                      <a:pt x="2085365" y="7473994"/>
                    </a:cubicBezTo>
                    <a:cubicBezTo>
                      <a:pt x="1582171" y="7440203"/>
                      <a:pt x="335451" y="7004675"/>
                      <a:pt x="53813" y="5720619"/>
                    </a:cubicBezTo>
                    <a:cubicBezTo>
                      <a:pt x="-25046" y="5397728"/>
                      <a:pt x="-13780" y="5056063"/>
                      <a:pt x="65078" y="4729417"/>
                    </a:cubicBezTo>
                    <a:cubicBezTo>
                      <a:pt x="282879" y="3283915"/>
                      <a:pt x="2351982" y="944830"/>
                      <a:pt x="2716235" y="670748"/>
                    </a:cubicBezTo>
                    <a:cubicBezTo>
                      <a:pt x="2960321" y="471756"/>
                      <a:pt x="3234449" y="310311"/>
                      <a:pt x="3516088" y="227711"/>
                    </a:cubicBezTo>
                    <a:cubicBezTo>
                      <a:pt x="3797726" y="119767"/>
                      <a:pt x="4911078" y="4491"/>
                      <a:pt x="6109875" y="128"/>
                    </a:cubicBez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31" name="文本框 39"/>
            <p:cNvSpPr txBox="1">
              <a:spLocks noChangeArrowheads="1"/>
            </p:cNvSpPr>
            <p:nvPr/>
          </p:nvSpPr>
          <p:spPr bwMode="auto">
            <a:xfrm>
              <a:off x="903820" y="3524707"/>
              <a:ext cx="197578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FF0000"/>
                  </a:solidFill>
                </a:rPr>
                <a:t>Introduction</a:t>
              </a:r>
              <a:endParaRPr lang="zh-CN" altLang="en-US" sz="2400" b="1" dirty="0">
                <a:solidFill>
                  <a:srgbClr val="FF0000"/>
                </a:solidFill>
              </a:endParaRPr>
            </a:p>
          </p:txBody>
        </p:sp>
      </p:grpSp>
      <p:grpSp>
        <p:nvGrpSpPr>
          <p:cNvPr id="5132" name="组合 50"/>
          <p:cNvGrpSpPr/>
          <p:nvPr/>
        </p:nvGrpSpPr>
        <p:grpSpPr bwMode="auto">
          <a:xfrm>
            <a:off x="5306795" y="2216697"/>
            <a:ext cx="1636987" cy="1911069"/>
            <a:chOff x="3712749" y="2128740"/>
            <a:chExt cx="1638504" cy="1909844"/>
          </a:xfrm>
        </p:grpSpPr>
        <p:grpSp>
          <p:nvGrpSpPr>
            <p:cNvPr id="5133" name="组合 35"/>
            <p:cNvGrpSpPr/>
            <p:nvPr/>
          </p:nvGrpSpPr>
          <p:grpSpPr bwMode="auto">
            <a:xfrm>
              <a:off x="3799254" y="2128740"/>
              <a:ext cx="1279121" cy="1278705"/>
              <a:chOff x="3782884" y="2268705"/>
              <a:chExt cx="1608730" cy="1608206"/>
            </a:xfrm>
          </p:grpSpPr>
          <p:sp>
            <p:nvSpPr>
              <p:cNvPr id="26" name="椭圆 25"/>
              <p:cNvSpPr/>
              <p:nvPr/>
            </p:nvSpPr>
            <p:spPr>
              <a:xfrm>
                <a:off x="3782884" y="2268705"/>
                <a:ext cx="1608730"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1" name="椭圆 30"/>
              <p:cNvSpPr/>
              <p:nvPr/>
            </p:nvSpPr>
            <p:spPr>
              <a:xfrm>
                <a:off x="3891549" y="2411730"/>
                <a:ext cx="138890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24" name="KSO_Shape"/>
              <p:cNvSpPr/>
              <p:nvPr/>
            </p:nvSpPr>
            <p:spPr bwMode="auto">
              <a:xfrm>
                <a:off x="4123365" y="2665132"/>
                <a:ext cx="925268" cy="881919"/>
              </a:xfrm>
              <a:custGeom>
                <a:avLst/>
                <a:gdLst>
                  <a:gd name="T0" fmla="*/ 2147483646 w 5871"/>
                  <a:gd name="T1" fmla="*/ 2147483646 h 5585"/>
                  <a:gd name="T2" fmla="*/ 2147483646 w 5871"/>
                  <a:gd name="T3" fmla="*/ 2147483646 h 5585"/>
                  <a:gd name="T4" fmla="*/ 2147483646 w 5871"/>
                  <a:gd name="T5" fmla="*/ 2147483646 h 5585"/>
                  <a:gd name="T6" fmla="*/ 2147483646 w 5871"/>
                  <a:gd name="T7" fmla="*/ 2147483646 h 5585"/>
                  <a:gd name="T8" fmla="*/ 2147483646 w 5871"/>
                  <a:gd name="T9" fmla="*/ 2147483646 h 5585"/>
                  <a:gd name="T10" fmla="*/ 2147483646 w 5871"/>
                  <a:gd name="T11" fmla="*/ 2147483646 h 5585"/>
                  <a:gd name="T12" fmla="*/ 2147483646 w 5871"/>
                  <a:gd name="T13" fmla="*/ 2147483646 h 5585"/>
                  <a:gd name="T14" fmla="*/ 2147483646 w 5871"/>
                  <a:gd name="T15" fmla="*/ 2147483646 h 5585"/>
                  <a:gd name="T16" fmla="*/ 2147483646 w 5871"/>
                  <a:gd name="T17" fmla="*/ 2147483646 h 5585"/>
                  <a:gd name="T18" fmla="*/ 2147483646 w 5871"/>
                  <a:gd name="T19" fmla="*/ 2147483646 h 5585"/>
                  <a:gd name="T20" fmla="*/ 2147483646 w 5871"/>
                  <a:gd name="T21" fmla="*/ 2147483646 h 5585"/>
                  <a:gd name="T22" fmla="*/ 2147483646 w 5871"/>
                  <a:gd name="T23" fmla="*/ 2147483646 h 5585"/>
                  <a:gd name="T24" fmla="*/ 2147483646 w 5871"/>
                  <a:gd name="T25" fmla="*/ 2147483646 h 5585"/>
                  <a:gd name="T26" fmla="*/ 2147483646 w 5871"/>
                  <a:gd name="T27" fmla="*/ 2147483646 h 5585"/>
                  <a:gd name="T28" fmla="*/ 2147483646 w 5871"/>
                  <a:gd name="T29" fmla="*/ 2147483646 h 5585"/>
                  <a:gd name="T30" fmla="*/ 2147483646 w 5871"/>
                  <a:gd name="T31" fmla="*/ 2147483646 h 5585"/>
                  <a:gd name="T32" fmla="*/ 2147483646 w 5871"/>
                  <a:gd name="T33" fmla="*/ 2147483646 h 5585"/>
                  <a:gd name="T34" fmla="*/ 2147483646 w 5871"/>
                  <a:gd name="T35" fmla="*/ 2147483646 h 5585"/>
                  <a:gd name="T36" fmla="*/ 2147483646 w 5871"/>
                  <a:gd name="T37" fmla="*/ 2147483646 h 5585"/>
                  <a:gd name="T38" fmla="*/ 2147483646 w 5871"/>
                  <a:gd name="T39" fmla="*/ 2147483646 h 5585"/>
                  <a:gd name="T40" fmla="*/ 2147483646 w 5871"/>
                  <a:gd name="T41" fmla="*/ 2147483646 h 5585"/>
                  <a:gd name="T42" fmla="*/ 2147483646 w 5871"/>
                  <a:gd name="T43" fmla="*/ 2147483646 h 5585"/>
                  <a:gd name="T44" fmla="*/ 2147483646 w 5871"/>
                  <a:gd name="T45" fmla="*/ 2147483646 h 5585"/>
                  <a:gd name="T46" fmla="*/ 2147483646 w 5871"/>
                  <a:gd name="T47" fmla="*/ 2147483646 h 5585"/>
                  <a:gd name="T48" fmla="*/ 2147483646 w 5871"/>
                  <a:gd name="T49" fmla="*/ 2147483646 h 5585"/>
                  <a:gd name="T50" fmla="*/ 2147483646 w 5871"/>
                  <a:gd name="T51" fmla="*/ 2147483646 h 5585"/>
                  <a:gd name="T52" fmla="*/ 2147483646 w 5871"/>
                  <a:gd name="T53" fmla="*/ 2147483646 h 5585"/>
                  <a:gd name="T54" fmla="*/ 2147483646 w 5871"/>
                  <a:gd name="T55" fmla="*/ 2147483646 h 5585"/>
                  <a:gd name="T56" fmla="*/ 2147483646 w 5871"/>
                  <a:gd name="T57" fmla="*/ 2147483646 h 5585"/>
                  <a:gd name="T58" fmla="*/ 2147483646 w 5871"/>
                  <a:gd name="T59" fmla="*/ 2147483646 h 5585"/>
                  <a:gd name="T60" fmla="*/ 2147483646 w 5871"/>
                  <a:gd name="T61" fmla="*/ 2147483646 h 5585"/>
                  <a:gd name="T62" fmla="*/ 2147483646 w 5871"/>
                  <a:gd name="T63" fmla="*/ 2147483646 h 5585"/>
                  <a:gd name="T64" fmla="*/ 2147483646 w 5871"/>
                  <a:gd name="T65" fmla="*/ 2147483646 h 5585"/>
                  <a:gd name="T66" fmla="*/ 2147483646 w 5871"/>
                  <a:gd name="T67" fmla="*/ 2147483646 h 5585"/>
                  <a:gd name="T68" fmla="*/ 2147483646 w 5871"/>
                  <a:gd name="T69" fmla="*/ 2147483646 h 5585"/>
                  <a:gd name="T70" fmla="*/ 2147483646 w 5871"/>
                  <a:gd name="T71" fmla="*/ 2147483646 h 5585"/>
                  <a:gd name="T72" fmla="*/ 2147483646 w 5871"/>
                  <a:gd name="T73" fmla="*/ 2147483646 h 5585"/>
                  <a:gd name="T74" fmla="*/ 2147483646 w 5871"/>
                  <a:gd name="T75" fmla="*/ 2147483646 h 5585"/>
                  <a:gd name="T76" fmla="*/ 2147483646 w 5871"/>
                  <a:gd name="T77" fmla="*/ 2147483646 h 5585"/>
                  <a:gd name="T78" fmla="*/ 2147483646 w 5871"/>
                  <a:gd name="T79" fmla="*/ 2147483646 h 5585"/>
                  <a:gd name="T80" fmla="*/ 2147483646 w 5871"/>
                  <a:gd name="T81" fmla="*/ 2147483646 h 5585"/>
                  <a:gd name="T82" fmla="*/ 2147483646 w 5871"/>
                  <a:gd name="T83" fmla="*/ 2147483646 h 5585"/>
                  <a:gd name="T84" fmla="*/ 2147483646 w 5871"/>
                  <a:gd name="T85" fmla="*/ 2147483646 h 5585"/>
                  <a:gd name="T86" fmla="*/ 2147483646 w 5871"/>
                  <a:gd name="T87" fmla="*/ 2147483646 h 5585"/>
                  <a:gd name="T88" fmla="*/ 2147483646 w 5871"/>
                  <a:gd name="T89" fmla="*/ 2147483646 h 5585"/>
                  <a:gd name="T90" fmla="*/ 2147483646 w 5871"/>
                  <a:gd name="T91" fmla="*/ 2147483646 h 5585"/>
                  <a:gd name="T92" fmla="*/ 2147483646 w 5871"/>
                  <a:gd name="T93" fmla="*/ 2147483646 h 5585"/>
                  <a:gd name="T94" fmla="*/ 2147483646 w 5871"/>
                  <a:gd name="T95" fmla="*/ 2147483646 h 5585"/>
                  <a:gd name="T96" fmla="*/ 2147483646 w 5871"/>
                  <a:gd name="T97" fmla="*/ 2147483646 h 5585"/>
                  <a:gd name="T98" fmla="*/ 2147483646 w 5871"/>
                  <a:gd name="T99" fmla="*/ 2147483646 h 5585"/>
                  <a:gd name="T100" fmla="*/ 2147483646 w 5871"/>
                  <a:gd name="T101" fmla="*/ 2147483646 h 5585"/>
                  <a:gd name="T102" fmla="*/ 2147483646 w 5871"/>
                  <a:gd name="T103" fmla="*/ 2147483646 h 5585"/>
                  <a:gd name="T104" fmla="*/ 0 w 5871"/>
                  <a:gd name="T105" fmla="*/ 2147483646 h 5585"/>
                  <a:gd name="T106" fmla="*/ 2147483646 w 5871"/>
                  <a:gd name="T107" fmla="*/ 0 h 5585"/>
                  <a:gd name="T108" fmla="*/ 2147483646 w 5871"/>
                  <a:gd name="T109" fmla="*/ 2147483646 h 5585"/>
                  <a:gd name="T110" fmla="*/ 2147483646 w 5871"/>
                  <a:gd name="T111" fmla="*/ 2147483646 h 55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71" h="5585">
                    <a:moveTo>
                      <a:pt x="774" y="374"/>
                    </a:moveTo>
                    <a:lnTo>
                      <a:pt x="774" y="1910"/>
                    </a:lnTo>
                    <a:lnTo>
                      <a:pt x="5107" y="1910"/>
                    </a:lnTo>
                    <a:lnTo>
                      <a:pt x="5107" y="374"/>
                    </a:lnTo>
                    <a:lnTo>
                      <a:pt x="774" y="374"/>
                    </a:lnTo>
                    <a:close/>
                    <a:moveTo>
                      <a:pt x="1597" y="3265"/>
                    </a:moveTo>
                    <a:lnTo>
                      <a:pt x="1597" y="3265"/>
                    </a:lnTo>
                    <a:lnTo>
                      <a:pt x="1591" y="3265"/>
                    </a:lnTo>
                    <a:lnTo>
                      <a:pt x="1587" y="3265"/>
                    </a:lnTo>
                    <a:lnTo>
                      <a:pt x="1586" y="3265"/>
                    </a:lnTo>
                    <a:lnTo>
                      <a:pt x="1581" y="3265"/>
                    </a:lnTo>
                    <a:lnTo>
                      <a:pt x="1576" y="3265"/>
                    </a:lnTo>
                    <a:lnTo>
                      <a:pt x="1571" y="3265"/>
                    </a:lnTo>
                    <a:lnTo>
                      <a:pt x="1570" y="3265"/>
                    </a:lnTo>
                    <a:lnTo>
                      <a:pt x="1566" y="3265"/>
                    </a:lnTo>
                    <a:lnTo>
                      <a:pt x="1560" y="3265"/>
                    </a:lnTo>
                    <a:lnTo>
                      <a:pt x="1555" y="3265"/>
                    </a:lnTo>
                    <a:lnTo>
                      <a:pt x="1550" y="3265"/>
                    </a:lnTo>
                    <a:lnTo>
                      <a:pt x="1545" y="3265"/>
                    </a:lnTo>
                    <a:lnTo>
                      <a:pt x="1540" y="3265"/>
                    </a:lnTo>
                    <a:lnTo>
                      <a:pt x="1539" y="3265"/>
                    </a:lnTo>
                    <a:lnTo>
                      <a:pt x="1535" y="3265"/>
                    </a:lnTo>
                    <a:lnTo>
                      <a:pt x="1529" y="3265"/>
                    </a:lnTo>
                    <a:lnTo>
                      <a:pt x="1525" y="3265"/>
                    </a:lnTo>
                    <a:lnTo>
                      <a:pt x="1524" y="3265"/>
                    </a:lnTo>
                    <a:lnTo>
                      <a:pt x="1519" y="3265"/>
                    </a:lnTo>
                    <a:lnTo>
                      <a:pt x="1514" y="3265"/>
                    </a:lnTo>
                    <a:lnTo>
                      <a:pt x="1509" y="3265"/>
                    </a:lnTo>
                    <a:lnTo>
                      <a:pt x="1508" y="3265"/>
                    </a:lnTo>
                    <a:lnTo>
                      <a:pt x="1504" y="3265"/>
                    </a:lnTo>
                    <a:lnTo>
                      <a:pt x="1498" y="3265"/>
                    </a:lnTo>
                    <a:lnTo>
                      <a:pt x="1494" y="3265"/>
                    </a:lnTo>
                    <a:lnTo>
                      <a:pt x="1493" y="3265"/>
                    </a:lnTo>
                    <a:lnTo>
                      <a:pt x="1488" y="3265"/>
                    </a:lnTo>
                    <a:lnTo>
                      <a:pt x="1483" y="3265"/>
                    </a:lnTo>
                    <a:lnTo>
                      <a:pt x="1478" y="3265"/>
                    </a:lnTo>
                    <a:lnTo>
                      <a:pt x="1477" y="3265"/>
                    </a:lnTo>
                    <a:lnTo>
                      <a:pt x="1473" y="3265"/>
                    </a:lnTo>
                    <a:lnTo>
                      <a:pt x="1467" y="3265"/>
                    </a:lnTo>
                    <a:lnTo>
                      <a:pt x="1463" y="3265"/>
                    </a:lnTo>
                    <a:lnTo>
                      <a:pt x="1462" y="3265"/>
                    </a:lnTo>
                    <a:lnTo>
                      <a:pt x="1457" y="3265"/>
                    </a:lnTo>
                    <a:lnTo>
                      <a:pt x="1452" y="3265"/>
                    </a:lnTo>
                    <a:lnTo>
                      <a:pt x="1446" y="3265"/>
                    </a:lnTo>
                    <a:lnTo>
                      <a:pt x="1442" y="3265"/>
                    </a:lnTo>
                    <a:lnTo>
                      <a:pt x="1266" y="3265"/>
                    </a:lnTo>
                    <a:lnTo>
                      <a:pt x="1345" y="3830"/>
                    </a:lnTo>
                    <a:lnTo>
                      <a:pt x="1294" y="3911"/>
                    </a:lnTo>
                    <a:lnTo>
                      <a:pt x="1345" y="3977"/>
                    </a:lnTo>
                    <a:lnTo>
                      <a:pt x="1117" y="4116"/>
                    </a:lnTo>
                    <a:lnTo>
                      <a:pt x="1112" y="4144"/>
                    </a:lnTo>
                    <a:lnTo>
                      <a:pt x="1106" y="4173"/>
                    </a:lnTo>
                    <a:lnTo>
                      <a:pt x="1103" y="4201"/>
                    </a:lnTo>
                    <a:lnTo>
                      <a:pt x="1099" y="4228"/>
                    </a:lnTo>
                    <a:lnTo>
                      <a:pt x="1097" y="4255"/>
                    </a:lnTo>
                    <a:lnTo>
                      <a:pt x="1096" y="4281"/>
                    </a:lnTo>
                    <a:lnTo>
                      <a:pt x="1096" y="4308"/>
                    </a:lnTo>
                    <a:lnTo>
                      <a:pt x="1096" y="4333"/>
                    </a:lnTo>
                    <a:lnTo>
                      <a:pt x="1097" y="4359"/>
                    </a:lnTo>
                    <a:lnTo>
                      <a:pt x="1098" y="4383"/>
                    </a:lnTo>
                    <a:lnTo>
                      <a:pt x="1100" y="4407"/>
                    </a:lnTo>
                    <a:lnTo>
                      <a:pt x="1104" y="4432"/>
                    </a:lnTo>
                    <a:lnTo>
                      <a:pt x="1112" y="4478"/>
                    </a:lnTo>
                    <a:lnTo>
                      <a:pt x="1121" y="4523"/>
                    </a:lnTo>
                    <a:lnTo>
                      <a:pt x="1133" y="4568"/>
                    </a:lnTo>
                    <a:lnTo>
                      <a:pt x="1147" y="4611"/>
                    </a:lnTo>
                    <a:lnTo>
                      <a:pt x="1162" y="4653"/>
                    </a:lnTo>
                    <a:lnTo>
                      <a:pt x="1179" y="4694"/>
                    </a:lnTo>
                    <a:lnTo>
                      <a:pt x="1198" y="4733"/>
                    </a:lnTo>
                    <a:lnTo>
                      <a:pt x="1218" y="4772"/>
                    </a:lnTo>
                    <a:lnTo>
                      <a:pt x="1238" y="4812"/>
                    </a:lnTo>
                    <a:lnTo>
                      <a:pt x="1259" y="4849"/>
                    </a:lnTo>
                    <a:lnTo>
                      <a:pt x="774" y="4849"/>
                    </a:lnTo>
                    <a:lnTo>
                      <a:pt x="774" y="2135"/>
                    </a:lnTo>
                    <a:lnTo>
                      <a:pt x="2185" y="2135"/>
                    </a:lnTo>
                    <a:lnTo>
                      <a:pt x="2185" y="4849"/>
                    </a:lnTo>
                    <a:lnTo>
                      <a:pt x="1780" y="4849"/>
                    </a:lnTo>
                    <a:lnTo>
                      <a:pt x="1801" y="4812"/>
                    </a:lnTo>
                    <a:lnTo>
                      <a:pt x="1821" y="4772"/>
                    </a:lnTo>
                    <a:lnTo>
                      <a:pt x="1841" y="4733"/>
                    </a:lnTo>
                    <a:lnTo>
                      <a:pt x="1859" y="4694"/>
                    </a:lnTo>
                    <a:lnTo>
                      <a:pt x="1876" y="4653"/>
                    </a:lnTo>
                    <a:lnTo>
                      <a:pt x="1892" y="4611"/>
                    </a:lnTo>
                    <a:lnTo>
                      <a:pt x="1905" y="4568"/>
                    </a:lnTo>
                    <a:lnTo>
                      <a:pt x="1917" y="4523"/>
                    </a:lnTo>
                    <a:lnTo>
                      <a:pt x="1927" y="4478"/>
                    </a:lnTo>
                    <a:lnTo>
                      <a:pt x="1935" y="4432"/>
                    </a:lnTo>
                    <a:lnTo>
                      <a:pt x="1938" y="4407"/>
                    </a:lnTo>
                    <a:lnTo>
                      <a:pt x="1941" y="4383"/>
                    </a:lnTo>
                    <a:lnTo>
                      <a:pt x="1942" y="4359"/>
                    </a:lnTo>
                    <a:lnTo>
                      <a:pt x="1943" y="4333"/>
                    </a:lnTo>
                    <a:lnTo>
                      <a:pt x="1943" y="4308"/>
                    </a:lnTo>
                    <a:lnTo>
                      <a:pt x="1942" y="4281"/>
                    </a:lnTo>
                    <a:lnTo>
                      <a:pt x="1941" y="4255"/>
                    </a:lnTo>
                    <a:lnTo>
                      <a:pt x="1938" y="4228"/>
                    </a:lnTo>
                    <a:lnTo>
                      <a:pt x="1936" y="4201"/>
                    </a:lnTo>
                    <a:lnTo>
                      <a:pt x="1932" y="4173"/>
                    </a:lnTo>
                    <a:lnTo>
                      <a:pt x="1927" y="4144"/>
                    </a:lnTo>
                    <a:lnTo>
                      <a:pt x="1922" y="4116"/>
                    </a:lnTo>
                    <a:lnTo>
                      <a:pt x="1694" y="3977"/>
                    </a:lnTo>
                    <a:lnTo>
                      <a:pt x="1745" y="3911"/>
                    </a:lnTo>
                    <a:lnTo>
                      <a:pt x="1694" y="3830"/>
                    </a:lnTo>
                    <a:lnTo>
                      <a:pt x="1771" y="3265"/>
                    </a:lnTo>
                    <a:lnTo>
                      <a:pt x="1597" y="3265"/>
                    </a:lnTo>
                    <a:close/>
                    <a:moveTo>
                      <a:pt x="4819" y="863"/>
                    </a:moveTo>
                    <a:lnTo>
                      <a:pt x="4819" y="1057"/>
                    </a:lnTo>
                    <a:lnTo>
                      <a:pt x="3585" y="1057"/>
                    </a:lnTo>
                    <a:lnTo>
                      <a:pt x="3585" y="863"/>
                    </a:lnTo>
                    <a:lnTo>
                      <a:pt x="4819" y="863"/>
                    </a:lnTo>
                    <a:close/>
                    <a:moveTo>
                      <a:pt x="5002" y="1108"/>
                    </a:moveTo>
                    <a:lnTo>
                      <a:pt x="5002" y="1379"/>
                    </a:lnTo>
                    <a:lnTo>
                      <a:pt x="3769" y="1379"/>
                    </a:lnTo>
                    <a:lnTo>
                      <a:pt x="3769" y="1108"/>
                    </a:lnTo>
                    <a:lnTo>
                      <a:pt x="5002" y="1108"/>
                    </a:lnTo>
                    <a:close/>
                    <a:moveTo>
                      <a:pt x="4891" y="1429"/>
                    </a:moveTo>
                    <a:lnTo>
                      <a:pt x="4891" y="1623"/>
                    </a:lnTo>
                    <a:lnTo>
                      <a:pt x="3657" y="1623"/>
                    </a:lnTo>
                    <a:lnTo>
                      <a:pt x="3657" y="1429"/>
                    </a:lnTo>
                    <a:lnTo>
                      <a:pt x="4891" y="1429"/>
                    </a:lnTo>
                    <a:close/>
                    <a:moveTo>
                      <a:pt x="4977" y="1659"/>
                    </a:moveTo>
                    <a:lnTo>
                      <a:pt x="4977" y="1853"/>
                    </a:lnTo>
                    <a:lnTo>
                      <a:pt x="3743" y="1853"/>
                    </a:lnTo>
                    <a:lnTo>
                      <a:pt x="3743" y="1659"/>
                    </a:lnTo>
                    <a:lnTo>
                      <a:pt x="4977" y="1659"/>
                    </a:lnTo>
                    <a:close/>
                    <a:moveTo>
                      <a:pt x="1643" y="596"/>
                    </a:moveTo>
                    <a:lnTo>
                      <a:pt x="1833" y="561"/>
                    </a:lnTo>
                    <a:lnTo>
                      <a:pt x="2061" y="1773"/>
                    </a:lnTo>
                    <a:lnTo>
                      <a:pt x="1871" y="1809"/>
                    </a:lnTo>
                    <a:lnTo>
                      <a:pt x="1643" y="596"/>
                    </a:lnTo>
                    <a:close/>
                    <a:moveTo>
                      <a:pt x="1388" y="596"/>
                    </a:moveTo>
                    <a:lnTo>
                      <a:pt x="1579" y="561"/>
                    </a:lnTo>
                    <a:lnTo>
                      <a:pt x="1807" y="1773"/>
                    </a:lnTo>
                    <a:lnTo>
                      <a:pt x="1616" y="1809"/>
                    </a:lnTo>
                    <a:lnTo>
                      <a:pt x="1388" y="596"/>
                    </a:lnTo>
                    <a:close/>
                    <a:moveTo>
                      <a:pt x="1134" y="596"/>
                    </a:moveTo>
                    <a:lnTo>
                      <a:pt x="1324" y="561"/>
                    </a:lnTo>
                    <a:lnTo>
                      <a:pt x="1551" y="1773"/>
                    </a:lnTo>
                    <a:lnTo>
                      <a:pt x="1361" y="1809"/>
                    </a:lnTo>
                    <a:lnTo>
                      <a:pt x="1134" y="596"/>
                    </a:lnTo>
                    <a:close/>
                    <a:moveTo>
                      <a:pt x="884" y="568"/>
                    </a:moveTo>
                    <a:lnTo>
                      <a:pt x="1077" y="568"/>
                    </a:lnTo>
                    <a:lnTo>
                      <a:pt x="1077" y="1802"/>
                    </a:lnTo>
                    <a:lnTo>
                      <a:pt x="884" y="1802"/>
                    </a:lnTo>
                    <a:lnTo>
                      <a:pt x="884" y="568"/>
                    </a:lnTo>
                    <a:close/>
                    <a:moveTo>
                      <a:pt x="3540" y="2418"/>
                    </a:moveTo>
                    <a:lnTo>
                      <a:pt x="3807" y="2354"/>
                    </a:lnTo>
                    <a:lnTo>
                      <a:pt x="4033" y="3306"/>
                    </a:lnTo>
                    <a:lnTo>
                      <a:pt x="3765" y="3369"/>
                    </a:lnTo>
                    <a:lnTo>
                      <a:pt x="3540" y="2418"/>
                    </a:lnTo>
                    <a:close/>
                    <a:moveTo>
                      <a:pt x="3622" y="2531"/>
                    </a:moveTo>
                    <a:lnTo>
                      <a:pt x="3639" y="2606"/>
                    </a:lnTo>
                    <a:lnTo>
                      <a:pt x="3791" y="2570"/>
                    </a:lnTo>
                    <a:lnTo>
                      <a:pt x="3773" y="2496"/>
                    </a:lnTo>
                    <a:lnTo>
                      <a:pt x="3622" y="2531"/>
                    </a:lnTo>
                    <a:close/>
                    <a:moveTo>
                      <a:pt x="3739" y="3028"/>
                    </a:moveTo>
                    <a:lnTo>
                      <a:pt x="3776" y="3184"/>
                    </a:lnTo>
                    <a:lnTo>
                      <a:pt x="3928" y="3148"/>
                    </a:lnTo>
                    <a:lnTo>
                      <a:pt x="3890" y="2991"/>
                    </a:lnTo>
                    <a:lnTo>
                      <a:pt x="3739" y="3028"/>
                    </a:lnTo>
                    <a:close/>
                    <a:moveTo>
                      <a:pt x="3193" y="2418"/>
                    </a:moveTo>
                    <a:lnTo>
                      <a:pt x="3418" y="3369"/>
                    </a:lnTo>
                    <a:lnTo>
                      <a:pt x="3687" y="3306"/>
                    </a:lnTo>
                    <a:lnTo>
                      <a:pt x="3461" y="2354"/>
                    </a:lnTo>
                    <a:lnTo>
                      <a:pt x="3193" y="2418"/>
                    </a:lnTo>
                    <a:close/>
                    <a:moveTo>
                      <a:pt x="3276" y="2531"/>
                    </a:moveTo>
                    <a:lnTo>
                      <a:pt x="3426" y="2496"/>
                    </a:lnTo>
                    <a:lnTo>
                      <a:pt x="3444" y="2570"/>
                    </a:lnTo>
                    <a:lnTo>
                      <a:pt x="3292" y="2606"/>
                    </a:lnTo>
                    <a:lnTo>
                      <a:pt x="3276" y="2531"/>
                    </a:lnTo>
                    <a:close/>
                    <a:moveTo>
                      <a:pt x="3393" y="3028"/>
                    </a:moveTo>
                    <a:lnTo>
                      <a:pt x="3429" y="3184"/>
                    </a:lnTo>
                    <a:lnTo>
                      <a:pt x="3581" y="3148"/>
                    </a:lnTo>
                    <a:lnTo>
                      <a:pt x="3544" y="2991"/>
                    </a:lnTo>
                    <a:lnTo>
                      <a:pt x="3393" y="3028"/>
                    </a:lnTo>
                    <a:close/>
                    <a:moveTo>
                      <a:pt x="2841" y="2418"/>
                    </a:moveTo>
                    <a:lnTo>
                      <a:pt x="3109" y="2354"/>
                    </a:lnTo>
                    <a:lnTo>
                      <a:pt x="3335" y="3306"/>
                    </a:lnTo>
                    <a:lnTo>
                      <a:pt x="3067" y="3369"/>
                    </a:lnTo>
                    <a:lnTo>
                      <a:pt x="2841" y="2418"/>
                    </a:lnTo>
                    <a:close/>
                    <a:moveTo>
                      <a:pt x="2923" y="2531"/>
                    </a:moveTo>
                    <a:lnTo>
                      <a:pt x="2941" y="2606"/>
                    </a:lnTo>
                    <a:lnTo>
                      <a:pt x="3092" y="2570"/>
                    </a:lnTo>
                    <a:lnTo>
                      <a:pt x="3075" y="2496"/>
                    </a:lnTo>
                    <a:lnTo>
                      <a:pt x="2923" y="2531"/>
                    </a:lnTo>
                    <a:close/>
                    <a:moveTo>
                      <a:pt x="3041" y="3028"/>
                    </a:moveTo>
                    <a:lnTo>
                      <a:pt x="3192" y="2991"/>
                    </a:lnTo>
                    <a:lnTo>
                      <a:pt x="3229" y="3148"/>
                    </a:lnTo>
                    <a:lnTo>
                      <a:pt x="3078" y="3184"/>
                    </a:lnTo>
                    <a:lnTo>
                      <a:pt x="3041" y="3028"/>
                    </a:lnTo>
                    <a:close/>
                    <a:moveTo>
                      <a:pt x="2553" y="2372"/>
                    </a:moveTo>
                    <a:lnTo>
                      <a:pt x="2828" y="2372"/>
                    </a:lnTo>
                    <a:lnTo>
                      <a:pt x="2828" y="3352"/>
                    </a:lnTo>
                    <a:lnTo>
                      <a:pt x="2553" y="3352"/>
                    </a:lnTo>
                    <a:lnTo>
                      <a:pt x="2553" y="2372"/>
                    </a:lnTo>
                    <a:close/>
                    <a:moveTo>
                      <a:pt x="2606" y="2503"/>
                    </a:moveTo>
                    <a:lnTo>
                      <a:pt x="2606" y="2579"/>
                    </a:lnTo>
                    <a:lnTo>
                      <a:pt x="2762" y="2579"/>
                    </a:lnTo>
                    <a:lnTo>
                      <a:pt x="2762" y="2503"/>
                    </a:lnTo>
                    <a:lnTo>
                      <a:pt x="2606" y="2503"/>
                    </a:lnTo>
                    <a:close/>
                    <a:moveTo>
                      <a:pt x="2606" y="3012"/>
                    </a:moveTo>
                    <a:lnTo>
                      <a:pt x="2606" y="3173"/>
                    </a:lnTo>
                    <a:lnTo>
                      <a:pt x="2762" y="3173"/>
                    </a:lnTo>
                    <a:lnTo>
                      <a:pt x="2762" y="3012"/>
                    </a:lnTo>
                    <a:lnTo>
                      <a:pt x="2606" y="3012"/>
                    </a:lnTo>
                    <a:close/>
                    <a:moveTo>
                      <a:pt x="5555" y="151"/>
                    </a:moveTo>
                    <a:lnTo>
                      <a:pt x="5555" y="374"/>
                    </a:lnTo>
                    <a:lnTo>
                      <a:pt x="5555" y="4849"/>
                    </a:lnTo>
                    <a:lnTo>
                      <a:pt x="5871" y="4849"/>
                    </a:lnTo>
                    <a:lnTo>
                      <a:pt x="5871" y="5585"/>
                    </a:lnTo>
                    <a:lnTo>
                      <a:pt x="0" y="5585"/>
                    </a:lnTo>
                    <a:lnTo>
                      <a:pt x="0" y="4849"/>
                    </a:lnTo>
                    <a:lnTo>
                      <a:pt x="326" y="4849"/>
                    </a:lnTo>
                    <a:lnTo>
                      <a:pt x="326" y="374"/>
                    </a:lnTo>
                    <a:lnTo>
                      <a:pt x="326" y="151"/>
                    </a:lnTo>
                    <a:lnTo>
                      <a:pt x="326" y="0"/>
                    </a:lnTo>
                    <a:lnTo>
                      <a:pt x="5555" y="0"/>
                    </a:lnTo>
                    <a:lnTo>
                      <a:pt x="5555" y="151"/>
                    </a:lnTo>
                    <a:close/>
                    <a:moveTo>
                      <a:pt x="2409" y="2135"/>
                    </a:moveTo>
                    <a:lnTo>
                      <a:pt x="2409" y="3385"/>
                    </a:lnTo>
                    <a:lnTo>
                      <a:pt x="5107" y="3385"/>
                    </a:lnTo>
                    <a:lnTo>
                      <a:pt x="5107" y="2135"/>
                    </a:lnTo>
                    <a:lnTo>
                      <a:pt x="2409" y="2135"/>
                    </a:lnTo>
                    <a:close/>
                    <a:moveTo>
                      <a:pt x="2409" y="3609"/>
                    </a:moveTo>
                    <a:lnTo>
                      <a:pt x="2409" y="4849"/>
                    </a:lnTo>
                    <a:lnTo>
                      <a:pt x="5107" y="4849"/>
                    </a:lnTo>
                    <a:lnTo>
                      <a:pt x="5107" y="3609"/>
                    </a:lnTo>
                    <a:lnTo>
                      <a:pt x="2409" y="3609"/>
                    </a:lnTo>
                    <a:close/>
                  </a:path>
                </a:pathLst>
              </a:custGeom>
              <a:solidFill>
                <a:srgbClr val="4B649F"/>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defRPr/>
                </a:pPr>
                <a:endParaRPr lang="zh-CN" altLang="en-US" noProof="1">
                  <a:solidFill>
                    <a:srgbClr val="FFFFFF"/>
                  </a:solidFill>
                </a:endParaRPr>
              </a:p>
            </p:txBody>
          </p:sp>
        </p:grpSp>
        <p:sp>
          <p:nvSpPr>
            <p:cNvPr id="5137" name="文本框 40"/>
            <p:cNvSpPr txBox="1">
              <a:spLocks noChangeArrowheads="1"/>
            </p:cNvSpPr>
            <p:nvPr/>
          </p:nvSpPr>
          <p:spPr bwMode="auto">
            <a:xfrm>
              <a:off x="3712749" y="3577215"/>
              <a:ext cx="1638504"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Algorithm</a:t>
              </a:r>
              <a:endParaRPr lang="zh-CN" altLang="en-US" sz="2400" b="1" dirty="0">
                <a:solidFill>
                  <a:srgbClr val="4B649F"/>
                </a:solidFill>
              </a:endParaRPr>
            </a:p>
          </p:txBody>
        </p:sp>
      </p:grpSp>
      <p:grpSp>
        <p:nvGrpSpPr>
          <p:cNvPr id="5144" name="组合 52"/>
          <p:cNvGrpSpPr/>
          <p:nvPr/>
        </p:nvGrpSpPr>
        <p:grpSpPr bwMode="auto">
          <a:xfrm>
            <a:off x="9850043" y="2225192"/>
            <a:ext cx="1858201" cy="1863263"/>
            <a:chOff x="7210339" y="2101178"/>
            <a:chExt cx="1857836" cy="1862068"/>
          </a:xfrm>
        </p:grpSpPr>
        <p:grpSp>
          <p:nvGrpSpPr>
            <p:cNvPr id="5145" name="组合 37"/>
            <p:cNvGrpSpPr/>
            <p:nvPr/>
          </p:nvGrpSpPr>
          <p:grpSpPr bwMode="auto">
            <a:xfrm>
              <a:off x="7500282" y="2101178"/>
              <a:ext cx="1277954" cy="1277954"/>
              <a:chOff x="7366499" y="2234042"/>
              <a:chExt cx="1607262" cy="1607262"/>
            </a:xfrm>
          </p:grpSpPr>
          <p:sp>
            <p:nvSpPr>
              <p:cNvPr id="28" name="椭圆 27"/>
              <p:cNvSpPr/>
              <p:nvPr/>
            </p:nvSpPr>
            <p:spPr>
              <a:xfrm>
                <a:off x="7365669"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3" name="椭圆 32"/>
              <p:cNvSpPr/>
              <p:nvPr/>
            </p:nvSpPr>
            <p:spPr>
              <a:xfrm>
                <a:off x="7475458" y="2343782"/>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48" name="KSO_Shape"/>
              <p:cNvSpPr>
                <a:spLocks noChangeArrowheads="1"/>
              </p:cNvSpPr>
              <p:nvPr/>
            </p:nvSpPr>
            <p:spPr bwMode="auto">
              <a:xfrm>
                <a:off x="7767760" y="2635303"/>
                <a:ext cx="804740" cy="804740"/>
              </a:xfrm>
              <a:custGeom>
                <a:avLst/>
                <a:gdLst>
                  <a:gd name="T0" fmla="*/ 3857 w 3927"/>
                  <a:gd name="T1" fmla="*/ 672 h 3928"/>
                  <a:gd name="T2" fmla="*/ 3675 w 3927"/>
                  <a:gd name="T3" fmla="*/ 852 h 3928"/>
                  <a:gd name="T4" fmla="*/ 3070 w 3927"/>
                  <a:gd name="T5" fmla="*/ 251 h 3928"/>
                  <a:gd name="T6" fmla="*/ 3252 w 3927"/>
                  <a:gd name="T7" fmla="*/ 70 h 3928"/>
                  <a:gd name="T8" fmla="*/ 3486 w 3927"/>
                  <a:gd name="T9" fmla="*/ 63 h 3928"/>
                  <a:gd name="T10" fmla="*/ 3864 w 3927"/>
                  <a:gd name="T11" fmla="*/ 438 h 3928"/>
                  <a:gd name="T12" fmla="*/ 3857 w 3927"/>
                  <a:gd name="T13" fmla="*/ 672 h 3928"/>
                  <a:gd name="T14" fmla="*/ 2252 w 3927"/>
                  <a:gd name="T15" fmla="*/ 2267 h 3928"/>
                  <a:gd name="T16" fmla="*/ 1647 w 3927"/>
                  <a:gd name="T17" fmla="*/ 1665 h 3928"/>
                  <a:gd name="T18" fmla="*/ 2978 w 3927"/>
                  <a:gd name="T19" fmla="*/ 342 h 3928"/>
                  <a:gd name="T20" fmla="*/ 3583 w 3927"/>
                  <a:gd name="T21" fmla="*/ 944 h 3928"/>
                  <a:gd name="T22" fmla="*/ 2252 w 3927"/>
                  <a:gd name="T23" fmla="*/ 2267 h 3928"/>
                  <a:gd name="T24" fmla="*/ 2168 w 3927"/>
                  <a:gd name="T25" fmla="*/ 2350 h 3928"/>
                  <a:gd name="T26" fmla="*/ 1321 w 3927"/>
                  <a:gd name="T27" fmla="*/ 2591 h 3928"/>
                  <a:gd name="T28" fmla="*/ 1563 w 3927"/>
                  <a:gd name="T29" fmla="*/ 1749 h 3928"/>
                  <a:gd name="T30" fmla="*/ 2168 w 3927"/>
                  <a:gd name="T31" fmla="*/ 2350 h 3928"/>
                  <a:gd name="T32" fmla="*/ 770 w 3927"/>
                  <a:gd name="T33" fmla="*/ 495 h 3928"/>
                  <a:gd name="T34" fmla="*/ 392 w 3927"/>
                  <a:gd name="T35" fmla="*/ 874 h 3928"/>
                  <a:gd name="T36" fmla="*/ 392 w 3927"/>
                  <a:gd name="T37" fmla="*/ 3158 h 3928"/>
                  <a:gd name="T38" fmla="*/ 770 w 3927"/>
                  <a:gd name="T39" fmla="*/ 3536 h 3928"/>
                  <a:gd name="T40" fmla="*/ 3055 w 3927"/>
                  <a:gd name="T41" fmla="*/ 3536 h 3928"/>
                  <a:gd name="T42" fmla="*/ 3433 w 3927"/>
                  <a:gd name="T43" fmla="*/ 3158 h 3928"/>
                  <a:gd name="T44" fmla="*/ 3433 w 3927"/>
                  <a:gd name="T45" fmla="*/ 1657 h 3928"/>
                  <a:gd name="T46" fmla="*/ 3824 w 3927"/>
                  <a:gd name="T47" fmla="*/ 1278 h 3928"/>
                  <a:gd name="T48" fmla="*/ 3824 w 3927"/>
                  <a:gd name="T49" fmla="*/ 3297 h 3928"/>
                  <a:gd name="T50" fmla="*/ 3181 w 3927"/>
                  <a:gd name="T51" fmla="*/ 3928 h 3928"/>
                  <a:gd name="T52" fmla="*/ 631 w 3927"/>
                  <a:gd name="T53" fmla="*/ 3928 h 3928"/>
                  <a:gd name="T54" fmla="*/ 0 w 3927"/>
                  <a:gd name="T55" fmla="*/ 3297 h 3928"/>
                  <a:gd name="T56" fmla="*/ 0 w 3927"/>
                  <a:gd name="T57" fmla="*/ 773 h 3928"/>
                  <a:gd name="T58" fmla="*/ 631 w 3927"/>
                  <a:gd name="T59" fmla="*/ 103 h 3928"/>
                  <a:gd name="T60" fmla="*/ 2650 w 3927"/>
                  <a:gd name="T61" fmla="*/ 103 h 3928"/>
                  <a:gd name="T62" fmla="*/ 2271 w 3927"/>
                  <a:gd name="T63" fmla="*/ 495 h 3928"/>
                  <a:gd name="T64" fmla="*/ 770 w 3927"/>
                  <a:gd name="T65" fmla="*/ 495 h 3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27" h="3928">
                    <a:moveTo>
                      <a:pt x="3857" y="672"/>
                    </a:moveTo>
                    <a:cubicBezTo>
                      <a:pt x="3675" y="852"/>
                      <a:pt x="3675" y="852"/>
                      <a:pt x="3675" y="852"/>
                    </a:cubicBezTo>
                    <a:cubicBezTo>
                      <a:pt x="3070" y="251"/>
                      <a:pt x="3070" y="251"/>
                      <a:pt x="3070" y="251"/>
                    </a:cubicBezTo>
                    <a:cubicBezTo>
                      <a:pt x="3252" y="70"/>
                      <a:pt x="3252" y="70"/>
                      <a:pt x="3252" y="70"/>
                    </a:cubicBezTo>
                    <a:cubicBezTo>
                      <a:pt x="3319" y="4"/>
                      <a:pt x="3424" y="0"/>
                      <a:pt x="3486" y="63"/>
                    </a:cubicBezTo>
                    <a:cubicBezTo>
                      <a:pt x="3864" y="438"/>
                      <a:pt x="3864" y="438"/>
                      <a:pt x="3864" y="438"/>
                    </a:cubicBezTo>
                    <a:cubicBezTo>
                      <a:pt x="3927" y="501"/>
                      <a:pt x="3924" y="605"/>
                      <a:pt x="3857" y="672"/>
                    </a:cubicBezTo>
                    <a:close/>
                    <a:moveTo>
                      <a:pt x="2252" y="2267"/>
                    </a:moveTo>
                    <a:cubicBezTo>
                      <a:pt x="1647" y="1665"/>
                      <a:pt x="1647" y="1665"/>
                      <a:pt x="1647" y="1665"/>
                    </a:cubicBezTo>
                    <a:cubicBezTo>
                      <a:pt x="2978" y="342"/>
                      <a:pt x="2978" y="342"/>
                      <a:pt x="2978" y="342"/>
                    </a:cubicBezTo>
                    <a:cubicBezTo>
                      <a:pt x="3583" y="944"/>
                      <a:pt x="3583" y="944"/>
                      <a:pt x="3583" y="944"/>
                    </a:cubicBezTo>
                    <a:lnTo>
                      <a:pt x="2252" y="2267"/>
                    </a:lnTo>
                    <a:close/>
                    <a:moveTo>
                      <a:pt x="2168" y="2350"/>
                    </a:moveTo>
                    <a:cubicBezTo>
                      <a:pt x="1321" y="2591"/>
                      <a:pt x="1321" y="2591"/>
                      <a:pt x="1321" y="2591"/>
                    </a:cubicBezTo>
                    <a:cubicBezTo>
                      <a:pt x="1563" y="1749"/>
                      <a:pt x="1563" y="1749"/>
                      <a:pt x="1563" y="1749"/>
                    </a:cubicBezTo>
                    <a:lnTo>
                      <a:pt x="2168" y="2350"/>
                    </a:lnTo>
                    <a:close/>
                    <a:moveTo>
                      <a:pt x="770" y="495"/>
                    </a:moveTo>
                    <a:cubicBezTo>
                      <a:pt x="561" y="495"/>
                      <a:pt x="392" y="665"/>
                      <a:pt x="392" y="874"/>
                    </a:cubicBezTo>
                    <a:cubicBezTo>
                      <a:pt x="392" y="3158"/>
                      <a:pt x="392" y="3158"/>
                      <a:pt x="392" y="3158"/>
                    </a:cubicBezTo>
                    <a:cubicBezTo>
                      <a:pt x="392" y="3367"/>
                      <a:pt x="561" y="3536"/>
                      <a:pt x="770" y="3536"/>
                    </a:cubicBezTo>
                    <a:cubicBezTo>
                      <a:pt x="3055" y="3536"/>
                      <a:pt x="3055" y="3536"/>
                      <a:pt x="3055" y="3536"/>
                    </a:cubicBezTo>
                    <a:cubicBezTo>
                      <a:pt x="3264" y="3536"/>
                      <a:pt x="3433" y="3367"/>
                      <a:pt x="3433" y="3158"/>
                    </a:cubicBezTo>
                    <a:cubicBezTo>
                      <a:pt x="3433" y="1657"/>
                      <a:pt x="3433" y="1657"/>
                      <a:pt x="3433" y="1657"/>
                    </a:cubicBezTo>
                    <a:cubicBezTo>
                      <a:pt x="3824" y="1278"/>
                      <a:pt x="3824" y="1278"/>
                      <a:pt x="3824" y="1278"/>
                    </a:cubicBezTo>
                    <a:cubicBezTo>
                      <a:pt x="3824" y="3297"/>
                      <a:pt x="3824" y="3297"/>
                      <a:pt x="3824" y="3297"/>
                    </a:cubicBezTo>
                    <a:cubicBezTo>
                      <a:pt x="3824" y="3645"/>
                      <a:pt x="3529" y="3928"/>
                      <a:pt x="3181" y="3928"/>
                    </a:cubicBezTo>
                    <a:cubicBezTo>
                      <a:pt x="631" y="3928"/>
                      <a:pt x="631" y="3928"/>
                      <a:pt x="631" y="3928"/>
                    </a:cubicBezTo>
                    <a:cubicBezTo>
                      <a:pt x="283" y="3928"/>
                      <a:pt x="0" y="3645"/>
                      <a:pt x="0" y="3297"/>
                    </a:cubicBezTo>
                    <a:cubicBezTo>
                      <a:pt x="0" y="773"/>
                      <a:pt x="0" y="773"/>
                      <a:pt x="0" y="773"/>
                    </a:cubicBezTo>
                    <a:cubicBezTo>
                      <a:pt x="0" y="425"/>
                      <a:pt x="283" y="103"/>
                      <a:pt x="631" y="103"/>
                    </a:cubicBezTo>
                    <a:cubicBezTo>
                      <a:pt x="2650" y="103"/>
                      <a:pt x="2650" y="103"/>
                      <a:pt x="2650" y="103"/>
                    </a:cubicBezTo>
                    <a:cubicBezTo>
                      <a:pt x="2271" y="495"/>
                      <a:pt x="2271" y="495"/>
                      <a:pt x="2271" y="495"/>
                    </a:cubicBezTo>
                    <a:lnTo>
                      <a:pt x="770" y="495"/>
                    </a:ln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49" name="文本框 42"/>
            <p:cNvSpPr txBox="1">
              <a:spLocks noChangeArrowheads="1"/>
            </p:cNvSpPr>
            <p:nvPr/>
          </p:nvSpPr>
          <p:spPr bwMode="auto">
            <a:xfrm>
              <a:off x="7210339" y="3501877"/>
              <a:ext cx="185783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Conclusion</a:t>
              </a:r>
              <a:endParaRPr lang="zh-CN" altLang="en-US" sz="2400" b="1" dirty="0">
                <a:solidFill>
                  <a:srgbClr val="4B649F"/>
                </a:solidFill>
              </a:endParaRPr>
            </a:p>
          </p:txBody>
        </p:sp>
      </p:grpSp>
      <p:grpSp>
        <p:nvGrpSpPr>
          <p:cNvPr id="5" name="组合 4"/>
          <p:cNvGrpSpPr/>
          <p:nvPr/>
        </p:nvGrpSpPr>
        <p:grpSpPr>
          <a:xfrm>
            <a:off x="7740676" y="2225192"/>
            <a:ext cx="1863304" cy="1886107"/>
            <a:chOff x="7155171" y="2225192"/>
            <a:chExt cx="1863304" cy="1886107"/>
          </a:xfrm>
        </p:grpSpPr>
        <p:grpSp>
          <p:nvGrpSpPr>
            <p:cNvPr id="5138" name="组合 51"/>
            <p:cNvGrpSpPr/>
            <p:nvPr/>
          </p:nvGrpSpPr>
          <p:grpSpPr bwMode="auto">
            <a:xfrm>
              <a:off x="7155171" y="2225192"/>
              <a:ext cx="1863304" cy="1886107"/>
              <a:chOff x="5245361" y="2101179"/>
              <a:chExt cx="1862938" cy="1884897"/>
            </a:xfrm>
          </p:grpSpPr>
          <p:grpSp>
            <p:nvGrpSpPr>
              <p:cNvPr id="5139" name="组合 36"/>
              <p:cNvGrpSpPr/>
              <p:nvPr/>
            </p:nvGrpSpPr>
            <p:grpSpPr bwMode="auto">
              <a:xfrm>
                <a:off x="5421284" y="2101179"/>
                <a:ext cx="1279274" cy="1278705"/>
                <a:chOff x="5287330" y="2234042"/>
                <a:chExt cx="1608922" cy="1608206"/>
              </a:xfrm>
            </p:grpSpPr>
            <p:sp>
              <p:nvSpPr>
                <p:cNvPr id="27" name="椭圆 26"/>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2" name="椭圆 31"/>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5143" name="文本框 41"/>
              <p:cNvSpPr txBox="1">
                <a:spLocks noChangeArrowheads="1"/>
              </p:cNvSpPr>
              <p:nvPr/>
            </p:nvSpPr>
            <p:spPr bwMode="auto">
              <a:xfrm>
                <a:off x="5245361" y="3524707"/>
                <a:ext cx="1862938"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Simulation</a:t>
                </a:r>
                <a:endParaRPr lang="zh-CN" altLang="en-US" sz="2400" b="1" dirty="0">
                  <a:solidFill>
                    <a:srgbClr val="4B649F"/>
                  </a:solidFill>
                </a:endParaRPr>
              </a:p>
            </p:txBody>
          </p:sp>
        </p:grpSp>
        <p:grpSp>
          <p:nvGrpSpPr>
            <p:cNvPr id="4" name="组合 3"/>
            <p:cNvGrpSpPr/>
            <p:nvPr/>
          </p:nvGrpSpPr>
          <p:grpSpPr>
            <a:xfrm>
              <a:off x="7986378" y="2605308"/>
              <a:ext cx="363071" cy="519293"/>
              <a:chOff x="7789354" y="2582145"/>
              <a:chExt cx="363071" cy="519293"/>
            </a:xfrm>
          </p:grpSpPr>
          <p:sp>
            <p:nvSpPr>
              <p:cNvPr id="2" name="椭圆 1"/>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2">
                      <a:lumMod val="75000"/>
                      <a:lumOff val="25000"/>
                    </a:schemeClr>
                  </a:solidFill>
                </a:endParaRPr>
              </a:p>
            </p:txBody>
          </p:sp>
          <p:sp>
            <p:nvSpPr>
              <p:cNvPr id="3" name="矩形 2"/>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9" name="组合 28"/>
            <p:cNvGrpSpPr/>
            <p:nvPr/>
          </p:nvGrpSpPr>
          <p:grpSpPr>
            <a:xfrm>
              <a:off x="7643694" y="2596788"/>
              <a:ext cx="443129" cy="671693"/>
              <a:chOff x="7789354" y="2582145"/>
              <a:chExt cx="363071" cy="519293"/>
            </a:xfrm>
          </p:grpSpPr>
          <p:sp>
            <p:nvSpPr>
              <p:cNvPr id="34" name="椭圆 33"/>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sp>
            <p:nvSpPr>
              <p:cNvPr id="35" name="矩形 34"/>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grpSp>
      </p:grpSp>
      <p:grpSp>
        <p:nvGrpSpPr>
          <p:cNvPr id="12" name="组合 11"/>
          <p:cNvGrpSpPr/>
          <p:nvPr/>
        </p:nvGrpSpPr>
        <p:grpSpPr>
          <a:xfrm>
            <a:off x="3014268" y="2251600"/>
            <a:ext cx="1279525" cy="1876166"/>
            <a:chOff x="3011347" y="2301213"/>
            <a:chExt cx="1279525" cy="1876166"/>
          </a:xfrm>
        </p:grpSpPr>
        <p:grpSp>
          <p:nvGrpSpPr>
            <p:cNvPr id="37" name="组合 51"/>
            <p:cNvGrpSpPr/>
            <p:nvPr/>
          </p:nvGrpSpPr>
          <p:grpSpPr bwMode="auto">
            <a:xfrm>
              <a:off x="3011347" y="2301213"/>
              <a:ext cx="1279525" cy="1876166"/>
              <a:chOff x="5421284" y="2101179"/>
              <a:chExt cx="1279274" cy="1874963"/>
            </a:xfrm>
          </p:grpSpPr>
          <p:grpSp>
            <p:nvGrpSpPr>
              <p:cNvPr id="44" name="组合 36"/>
              <p:cNvGrpSpPr/>
              <p:nvPr/>
            </p:nvGrpSpPr>
            <p:grpSpPr bwMode="auto">
              <a:xfrm>
                <a:off x="5421284" y="2101179"/>
                <a:ext cx="1279274" cy="1278705"/>
                <a:chOff x="5287330" y="2234042"/>
                <a:chExt cx="1608922" cy="1608206"/>
              </a:xfrm>
            </p:grpSpPr>
            <p:sp>
              <p:nvSpPr>
                <p:cNvPr id="46" name="椭圆 45"/>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47" name="椭圆 46"/>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45" name="文本框 41"/>
              <p:cNvSpPr txBox="1">
                <a:spLocks noChangeArrowheads="1"/>
              </p:cNvSpPr>
              <p:nvPr/>
            </p:nvSpPr>
            <p:spPr bwMode="auto">
              <a:xfrm>
                <a:off x="5536522" y="3514773"/>
                <a:ext cx="1079767"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Model</a:t>
                </a:r>
                <a:endParaRPr lang="zh-CN" altLang="en-US" sz="2400" b="1" dirty="0">
                  <a:solidFill>
                    <a:srgbClr val="4B649F"/>
                  </a:solidFill>
                </a:endParaRPr>
              </a:p>
            </p:txBody>
          </p:sp>
        </p:grpSp>
        <p:grpSp>
          <p:nvGrpSpPr>
            <p:cNvPr id="11" name="组合 10"/>
            <p:cNvGrpSpPr/>
            <p:nvPr/>
          </p:nvGrpSpPr>
          <p:grpSpPr>
            <a:xfrm>
              <a:off x="3307282" y="2678904"/>
              <a:ext cx="663217" cy="539877"/>
              <a:chOff x="2577524" y="4933076"/>
              <a:chExt cx="1483297" cy="1091206"/>
            </a:xfrm>
          </p:grpSpPr>
          <p:sp>
            <p:nvSpPr>
              <p:cNvPr id="7" name="矩形 6"/>
              <p:cNvSpPr/>
              <p:nvPr/>
            </p:nvSpPr>
            <p:spPr>
              <a:xfrm>
                <a:off x="2850775" y="5620871"/>
                <a:ext cx="941295" cy="4034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直角三角形 7"/>
              <p:cNvSpPr/>
              <p:nvPr/>
            </p:nvSpPr>
            <p:spPr>
              <a:xfrm rot="18980622">
                <a:off x="2577524" y="5342078"/>
                <a:ext cx="573620" cy="561894"/>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直角三角形 47"/>
              <p:cNvSpPr/>
              <p:nvPr/>
            </p:nvSpPr>
            <p:spPr>
              <a:xfrm rot="18849285">
                <a:off x="3490400" y="5342598"/>
                <a:ext cx="576221" cy="564620"/>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931345" y="5490437"/>
                <a:ext cx="847165" cy="2689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矩形 49"/>
              <p:cNvSpPr/>
              <p:nvPr/>
            </p:nvSpPr>
            <p:spPr>
              <a:xfrm>
                <a:off x="3095315" y="4979449"/>
                <a:ext cx="45719" cy="10219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平行四边形 9"/>
              <p:cNvSpPr/>
              <p:nvPr/>
            </p:nvSpPr>
            <p:spPr>
              <a:xfrm>
                <a:off x="2986361" y="4933076"/>
                <a:ext cx="427397" cy="488131"/>
              </a:xfrm>
              <a:prstGeom prst="parallelogram">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20000">
              <a:schemeClr val="bg1">
                <a:tint val="100000"/>
                <a:shade val="100000"/>
                <a:hueMod val="100000"/>
                <a:satMod val="150000"/>
              </a:schemeClr>
            </a:gs>
            <a:gs pos="55000">
              <a:schemeClr val="bg1">
                <a:tint val="100000"/>
                <a:shade val="90000"/>
                <a:hueMod val="100000"/>
                <a:satMod val="375000"/>
              </a:schemeClr>
            </a:gs>
            <a:gs pos="100000">
              <a:schemeClr val="bg2">
                <a:tint val="88000"/>
                <a:shade val="100000"/>
                <a:hueMod val="100000"/>
                <a:satMod val="500000"/>
              </a:schemeClr>
            </a:gs>
          </a:gsLst>
          <a:lin ang="9600000" scaled="0"/>
        </a:gradFill>
        <a:effectLst/>
      </p:bgPr>
    </p:bg>
    <p:spTree>
      <p:nvGrpSpPr>
        <p:cNvPr id="1" name=""/>
        <p:cNvGrpSpPr/>
        <p:nvPr/>
      </p:nvGrpSpPr>
      <p:grpSpPr>
        <a:xfrm>
          <a:off x="0" y="0"/>
          <a:ext cx="0" cy="0"/>
          <a:chOff x="0" y="0"/>
          <a:chExt cx="0" cy="0"/>
        </a:xfrm>
      </p:grpSpPr>
      <p:sp>
        <p:nvSpPr>
          <p:cNvPr id="4" name="文本框 3"/>
          <p:cNvSpPr txBox="1"/>
          <p:nvPr/>
        </p:nvSpPr>
        <p:spPr>
          <a:xfrm>
            <a:off x="4424032" y="376529"/>
            <a:ext cx="3200449" cy="707886"/>
          </a:xfrm>
          <a:prstGeom prst="rect">
            <a:avLst/>
          </a:prstGeom>
          <a:noFill/>
        </p:spPr>
        <p:txBody>
          <a:bodyPr wrap="square" rtlCol="0">
            <a:spAutoFit/>
          </a:bodyPr>
          <a:lstStyle/>
          <a:p>
            <a:r>
              <a:rPr kumimoji="1" lang="en-US" altLang="zh-CN" sz="4000" b="1" dirty="0" smtClean="0">
                <a:solidFill>
                  <a:schemeClr val="tx2">
                    <a:lumMod val="75000"/>
                    <a:lumOff val="25000"/>
                  </a:schemeClr>
                </a:solidFill>
                <a:latin typeface="DengXian" charset="-122"/>
                <a:ea typeface="DengXian" charset="-122"/>
                <a:cs typeface="DengXian" charset="-122"/>
              </a:rPr>
              <a:t>Background</a:t>
            </a:r>
            <a:endParaRPr kumimoji="1" lang="zh-CN" altLang="en-US" sz="4000" b="1" dirty="0">
              <a:solidFill>
                <a:schemeClr val="tx2">
                  <a:lumMod val="75000"/>
                  <a:lumOff val="25000"/>
                </a:schemeClr>
              </a:solidFill>
              <a:latin typeface="DengXian" charset="-122"/>
              <a:ea typeface="DengXian" charset="-122"/>
              <a:cs typeface="DengXian" charset="-122"/>
            </a:endParaRPr>
          </a:p>
        </p:txBody>
      </p:sp>
      <p:sp>
        <p:nvSpPr>
          <p:cNvPr id="22" name="圆角矩形 21"/>
          <p:cNvSpPr/>
          <p:nvPr/>
        </p:nvSpPr>
        <p:spPr>
          <a:xfrm>
            <a:off x="834375" y="2071207"/>
            <a:ext cx="9620840" cy="913533"/>
          </a:xfrm>
          <a:prstGeom prst="roundRect">
            <a:avLst/>
          </a:prstGeom>
          <a:solidFill>
            <a:schemeClr val="accent1">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342900" indent="-342900">
              <a:buFont typeface="Wingdings" panose="05000000000000000000" pitchFamily="2" charset="2"/>
              <a:buChar char="Ø"/>
            </a:pPr>
            <a:r>
              <a:rPr lang="en-US" altLang="zh-CN" sz="2400" dirty="0">
                <a:solidFill>
                  <a:schemeClr val="tx1"/>
                </a:solidFill>
              </a:rPr>
              <a:t>The shortage of spectrum resources in vehicular networks </a:t>
            </a:r>
            <a:endParaRPr kumimoji="1" lang="zh-CN" altLang="en-US" sz="2400" b="1" dirty="0">
              <a:solidFill>
                <a:schemeClr val="tx1"/>
              </a:solidFill>
              <a:latin typeface="DengXian" charset="-122"/>
              <a:ea typeface="DengXian" charset="-122"/>
              <a:cs typeface="DengXian" charset="-122"/>
            </a:endParaRPr>
          </a:p>
        </p:txBody>
      </p:sp>
      <p:sp>
        <p:nvSpPr>
          <p:cNvPr id="25" name="圆角矩形 24"/>
          <p:cNvSpPr/>
          <p:nvPr/>
        </p:nvSpPr>
        <p:spPr>
          <a:xfrm>
            <a:off x="834375" y="3334825"/>
            <a:ext cx="9620840" cy="995635"/>
          </a:xfrm>
          <a:prstGeom prst="roundRect">
            <a:avLst/>
          </a:prstGeom>
          <a:solidFill>
            <a:schemeClr val="accent1">
              <a:lumMod val="40000"/>
              <a:lumOff val="60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pPr marL="342900" indent="-342900">
              <a:buFont typeface="Wingdings" panose="05000000000000000000" pitchFamily="2" charset="2"/>
              <a:buChar char="Ø"/>
            </a:pPr>
            <a:r>
              <a:rPr lang="en-US" altLang="zh-CN" sz="2400" b="1" dirty="0">
                <a:solidFill>
                  <a:srgbClr val="0070C0"/>
                </a:solidFill>
              </a:rPr>
              <a:t>MmWave</a:t>
            </a:r>
            <a:r>
              <a:rPr lang="en-US" altLang="zh-CN" sz="2400" dirty="0">
                <a:solidFill>
                  <a:schemeClr val="tx1"/>
                </a:solidFill>
              </a:rPr>
              <a:t> as a major </a:t>
            </a:r>
            <a:r>
              <a:rPr lang="en-US" altLang="zh-CN" sz="2400" dirty="0" smtClean="0">
                <a:solidFill>
                  <a:schemeClr val="tx1"/>
                </a:solidFill>
              </a:rPr>
              <a:t>candidate for </a:t>
            </a:r>
            <a:r>
              <a:rPr lang="en-US" altLang="zh-CN" sz="2400" dirty="0">
                <a:solidFill>
                  <a:schemeClr val="tx1"/>
                </a:solidFill>
              </a:rPr>
              <a:t>V2X </a:t>
            </a:r>
            <a:endParaRPr kumimoji="1" lang="zh-CN" altLang="en-US" sz="2400" b="1" dirty="0">
              <a:solidFill>
                <a:schemeClr val="tx1"/>
              </a:solidFill>
              <a:latin typeface="DengXian" charset="-122"/>
              <a:ea typeface="DengXian" charset="-122"/>
              <a:cs typeface="DengXian" charset="-122"/>
            </a:endParaRPr>
          </a:p>
        </p:txBody>
      </p:sp>
      <p:sp>
        <p:nvSpPr>
          <p:cNvPr id="27" name="圆角矩形 26"/>
          <p:cNvSpPr/>
          <p:nvPr/>
        </p:nvSpPr>
        <p:spPr>
          <a:xfrm>
            <a:off x="793630" y="4680545"/>
            <a:ext cx="9661585" cy="1987884"/>
          </a:xfrm>
          <a:prstGeom prst="roundRect">
            <a:avLst/>
          </a:prstGeom>
          <a:solidFill>
            <a:schemeClr val="accent3">
              <a:lumMod val="40000"/>
              <a:lumOff val="60000"/>
            </a:schemeClr>
          </a:solidFill>
          <a:ln>
            <a:noFill/>
          </a:ln>
        </p:spPr>
        <p:style>
          <a:lnRef idx="3">
            <a:schemeClr val="lt1"/>
          </a:lnRef>
          <a:fillRef idx="1">
            <a:schemeClr val="accent4"/>
          </a:fillRef>
          <a:effectRef idx="1">
            <a:schemeClr val="accent4"/>
          </a:effectRef>
          <a:fontRef idx="minor">
            <a:schemeClr val="lt1"/>
          </a:fontRef>
        </p:style>
        <p:txBody>
          <a:bodyPr rtlCol="0" anchor="ctr"/>
          <a:lstStyle/>
          <a:p>
            <a:pPr marL="342900" indent="-342900">
              <a:buFont typeface="Wingdings" panose="05000000000000000000" pitchFamily="2" charset="2"/>
              <a:buChar char="Ø"/>
            </a:pPr>
            <a:r>
              <a:rPr lang="en-US" altLang="zh-CN" sz="2400" dirty="0">
                <a:solidFill>
                  <a:schemeClr val="tx1"/>
                </a:solidFill>
              </a:rPr>
              <a:t>In response to high expected traffic demand of vehicular networks, </a:t>
            </a:r>
            <a:r>
              <a:rPr lang="en-US" altLang="zh-CN" sz="2400" b="1" dirty="0">
                <a:solidFill>
                  <a:srgbClr val="0070C0"/>
                </a:solidFill>
              </a:rPr>
              <a:t>spectrum sharing</a:t>
            </a:r>
            <a:r>
              <a:rPr lang="en-US" altLang="zh-CN" sz="2400" b="1" dirty="0">
                <a:solidFill>
                  <a:schemeClr val="tx1"/>
                </a:solidFill>
              </a:rPr>
              <a:t> </a:t>
            </a:r>
            <a:r>
              <a:rPr lang="en-US" altLang="zh-CN" sz="2400" dirty="0">
                <a:solidFill>
                  <a:schemeClr val="tx1"/>
                </a:solidFill>
              </a:rPr>
              <a:t>mechanism is applied to use the mmWave spectrum resources more efficiently.</a:t>
            </a:r>
          </a:p>
          <a:p>
            <a:pPr marL="342900" indent="-342900">
              <a:buFont typeface="Wingdings" panose="05000000000000000000" pitchFamily="2" charset="2"/>
              <a:buChar char="Ø"/>
            </a:pPr>
            <a:r>
              <a:rPr lang="en-US" altLang="zh-CN" sz="2400" b="1" dirty="0" smtClean="0">
                <a:solidFill>
                  <a:srgbClr val="0070C0"/>
                </a:solidFill>
              </a:rPr>
              <a:t>Spectrum </a:t>
            </a:r>
            <a:r>
              <a:rPr lang="en-US" altLang="zh-CN" sz="2400" b="1" dirty="0">
                <a:solidFill>
                  <a:srgbClr val="0070C0"/>
                </a:solidFill>
              </a:rPr>
              <a:t>sensing</a:t>
            </a:r>
            <a:r>
              <a:rPr lang="en-US" altLang="zh-CN" sz="2400" dirty="0">
                <a:solidFill>
                  <a:srgbClr val="0070C0"/>
                </a:solidFill>
              </a:rPr>
              <a:t> </a:t>
            </a:r>
            <a:r>
              <a:rPr lang="en-US" altLang="zh-CN" sz="2400" dirty="0">
                <a:solidFill>
                  <a:schemeClr val="tx1"/>
                </a:solidFill>
              </a:rPr>
              <a:t>is a supporting </a:t>
            </a:r>
            <a:r>
              <a:rPr lang="en-US" altLang="zh-CN" sz="2400" dirty="0" smtClean="0">
                <a:solidFill>
                  <a:schemeClr val="tx1"/>
                </a:solidFill>
              </a:rPr>
              <a:t>technology </a:t>
            </a:r>
            <a:r>
              <a:rPr lang="en-US" altLang="zh-CN" sz="2400" dirty="0">
                <a:solidFill>
                  <a:schemeClr val="tx1"/>
                </a:solidFill>
              </a:rPr>
              <a:t>to realize spectrum sharing </a:t>
            </a:r>
            <a:r>
              <a:rPr lang="en-US" altLang="zh-CN" sz="2400" dirty="0" smtClean="0">
                <a:solidFill>
                  <a:schemeClr val="tx1"/>
                </a:solidFill>
              </a:rPr>
              <a:t> </a:t>
            </a:r>
            <a:endParaRPr kumimoji="1" lang="zh-CN" altLang="en-US" sz="2400" b="1" dirty="0">
              <a:solidFill>
                <a:schemeClr val="tx1"/>
              </a:solidFill>
              <a:latin typeface="DengXian" charset="-122"/>
              <a:ea typeface="DengXian" charset="-122"/>
              <a:cs typeface="DengXian" charset="-122"/>
            </a:endParaRPr>
          </a:p>
        </p:txBody>
      </p:sp>
      <p:sp>
        <p:nvSpPr>
          <p:cNvPr id="8" name="文本框 7"/>
          <p:cNvSpPr txBox="1"/>
          <p:nvPr/>
        </p:nvSpPr>
        <p:spPr>
          <a:xfrm>
            <a:off x="793630" y="1259457"/>
            <a:ext cx="9316528" cy="461665"/>
          </a:xfrm>
          <a:prstGeom prst="rect">
            <a:avLst/>
          </a:prstGeom>
          <a:noFill/>
        </p:spPr>
        <p:txBody>
          <a:bodyPr wrap="square" rtlCol="0">
            <a:spAutoFit/>
          </a:bodyPr>
          <a:lstStyle/>
          <a:p>
            <a:r>
              <a:rPr lang="en-US" altLang="zh-CN" sz="2400" dirty="0" smtClean="0"/>
              <a:t>Why we do mmWave spectrum sensing in vehicular networks?</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additive="base">
                                        <p:cTn id="13" dur="500" fill="hold"/>
                                        <p:tgtEl>
                                          <p:spTgt spid="25"/>
                                        </p:tgtEl>
                                        <p:attrNameLst>
                                          <p:attrName>ppt_x</p:attrName>
                                        </p:attrNameLst>
                                      </p:cBhvr>
                                      <p:tavLst>
                                        <p:tav tm="0">
                                          <p:val>
                                            <p:strVal val="#ppt_x"/>
                                          </p:val>
                                        </p:tav>
                                        <p:tav tm="100000">
                                          <p:val>
                                            <p:strVal val="#ppt_x"/>
                                          </p:val>
                                        </p:tav>
                                      </p:tavLst>
                                    </p:anim>
                                    <p:anim calcmode="lin" valueType="num">
                                      <p:cBhvr additive="base">
                                        <p:cTn id="1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25" grpId="0" animBg="1"/>
      <p:bldP spid="27" grpId="0" animBg="1"/>
      <p:bldP spid="2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381706" y="432194"/>
            <a:ext cx="5201473" cy="707886"/>
          </a:xfrm>
          <a:prstGeom prst="rect">
            <a:avLst/>
          </a:prstGeom>
          <a:noFill/>
        </p:spPr>
        <p:txBody>
          <a:bodyPr wrap="square" rtlCol="0">
            <a:spAutoFit/>
          </a:bodyPr>
          <a:lstStyle/>
          <a:p>
            <a:r>
              <a:rPr kumimoji="1" lang="en-US" altLang="zh-CN" sz="4000" b="1" dirty="0" smtClean="0">
                <a:solidFill>
                  <a:schemeClr val="tx2">
                    <a:lumMod val="75000"/>
                    <a:lumOff val="25000"/>
                  </a:schemeClr>
                </a:solidFill>
                <a:latin typeface="DengXian" charset="-122"/>
                <a:ea typeface="DengXian" charset="-122"/>
                <a:cs typeface="DengXian" charset="-122"/>
              </a:rPr>
              <a:t>Problem</a:t>
            </a:r>
            <a:endParaRPr kumimoji="1" lang="zh-CN" altLang="en-US" sz="4000" b="1" dirty="0">
              <a:solidFill>
                <a:schemeClr val="tx2">
                  <a:lumMod val="75000"/>
                  <a:lumOff val="25000"/>
                </a:schemeClr>
              </a:solidFill>
              <a:latin typeface="DengXian" charset="-122"/>
              <a:ea typeface="DengXian" charset="-122"/>
              <a:cs typeface="DengXian" charset="-122"/>
            </a:endParaRPr>
          </a:p>
        </p:txBody>
      </p:sp>
      <p:grpSp>
        <p:nvGrpSpPr>
          <p:cNvPr id="14" name="组合 1"/>
          <p:cNvGrpSpPr/>
          <p:nvPr/>
        </p:nvGrpSpPr>
        <p:grpSpPr>
          <a:xfrm>
            <a:off x="0" y="621102"/>
            <a:ext cx="6538985" cy="6116144"/>
            <a:chOff x="431265" y="1292577"/>
            <a:chExt cx="5985257" cy="5470202"/>
          </a:xfrm>
        </p:grpSpPr>
        <p:grpSp>
          <p:nvGrpSpPr>
            <p:cNvPr id="15" name="组合 22"/>
            <p:cNvGrpSpPr/>
            <p:nvPr/>
          </p:nvGrpSpPr>
          <p:grpSpPr>
            <a:xfrm>
              <a:off x="1139626" y="1994108"/>
              <a:ext cx="5276896" cy="4768671"/>
              <a:chOff x="5490209" y="544609"/>
              <a:chExt cx="2452504" cy="2154219"/>
            </a:xfrm>
          </p:grpSpPr>
          <p:sp>
            <p:nvSpPr>
              <p:cNvPr id="19" name="矩形 18"/>
              <p:cNvSpPr/>
              <p:nvPr/>
            </p:nvSpPr>
            <p:spPr>
              <a:xfrm>
                <a:off x="5490209" y="544609"/>
                <a:ext cx="2358788" cy="2083973"/>
              </a:xfrm>
              <a:prstGeom prst="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20" name="文本框 19"/>
              <p:cNvSpPr txBox="1"/>
              <p:nvPr/>
            </p:nvSpPr>
            <p:spPr>
              <a:xfrm>
                <a:off x="5698078" y="719733"/>
                <a:ext cx="2244635" cy="197909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142240" rIns="142240" bIns="142240" numCol="1" spcCol="1270" anchor="ctr" anchorCtr="0">
                <a:noAutofit/>
              </a:bodyPr>
              <a:lstStyle/>
              <a:p>
                <a:pPr defTabSz="889000">
                  <a:lnSpc>
                    <a:spcPct val="140000"/>
                  </a:lnSpc>
                  <a:spcAft>
                    <a:spcPct val="35000"/>
                  </a:spcAft>
                </a:pPr>
                <a:r>
                  <a:rPr lang="en-US" altLang="zh-CN" sz="2400" dirty="0" smtClean="0"/>
                  <a:t>The </a:t>
                </a:r>
                <a:r>
                  <a:rPr lang="en-US" altLang="zh-CN" sz="2400" dirty="0"/>
                  <a:t>propagation characteristics of mmWave are different </a:t>
                </a:r>
                <a:r>
                  <a:rPr lang="en-US" altLang="zh-CN" sz="2400" dirty="0" smtClean="0"/>
                  <a:t>from those </a:t>
                </a:r>
                <a:r>
                  <a:rPr lang="en-US" altLang="zh-CN" sz="2400" dirty="0"/>
                  <a:t>of sub-6GHz </a:t>
                </a:r>
                <a:r>
                  <a:rPr lang="zh-CN" altLang="en-US" sz="2400" b="1" dirty="0" smtClean="0">
                    <a:solidFill>
                      <a:schemeClr val="tx1">
                        <a:lumMod val="95000"/>
                        <a:lumOff val="5000"/>
                      </a:schemeClr>
                    </a:solidFill>
                    <a:latin typeface="DengXian" charset="-122"/>
                    <a:ea typeface="DengXian" charset="-122"/>
                    <a:cs typeface="DengXian" charset="-122"/>
                    <a:sym typeface="+mn-ea"/>
                  </a:rPr>
                  <a:t>：</a:t>
                </a:r>
                <a:endParaRPr lang="en-US" altLang="zh-CN" sz="2400" b="1" dirty="0" smtClean="0">
                  <a:solidFill>
                    <a:schemeClr val="tx1">
                      <a:lumMod val="95000"/>
                      <a:lumOff val="5000"/>
                    </a:schemeClr>
                  </a:solidFill>
                  <a:latin typeface="DengXian" charset="-122"/>
                  <a:ea typeface="DengXian" charset="-122"/>
                  <a:cs typeface="DengXian" charset="-122"/>
                  <a:sym typeface="+mn-ea"/>
                </a:endParaRPr>
              </a:p>
              <a:p>
                <a:pPr marL="285750" indent="-285750" defTabSz="889000">
                  <a:lnSpc>
                    <a:spcPct val="140000"/>
                  </a:lnSpc>
                  <a:spcAft>
                    <a:spcPct val="35000"/>
                  </a:spcAft>
                  <a:buFont typeface="Wingdings" panose="05000000000000000000" pitchFamily="2" charset="2"/>
                  <a:buChar char="Ø"/>
                </a:pPr>
                <a:r>
                  <a:rPr lang="en-US" altLang="zh-CN" sz="2400" dirty="0"/>
                  <a:t>the characteristics of </a:t>
                </a:r>
                <a:r>
                  <a:rPr lang="en-US" altLang="zh-CN" sz="2400" dirty="0" smtClean="0"/>
                  <a:t>directional propagation </a:t>
                </a:r>
              </a:p>
              <a:p>
                <a:pPr marL="285750" indent="-285750" defTabSz="889000">
                  <a:lnSpc>
                    <a:spcPct val="140000"/>
                  </a:lnSpc>
                  <a:spcAft>
                    <a:spcPct val="35000"/>
                  </a:spcAft>
                  <a:buFont typeface="Wingdings" panose="05000000000000000000" pitchFamily="2" charset="2"/>
                  <a:buChar char="Ø"/>
                </a:pPr>
                <a:r>
                  <a:rPr lang="en-US" altLang="zh-CN" sz="2400" dirty="0"/>
                  <a:t>the regime of </a:t>
                </a:r>
                <a:r>
                  <a:rPr lang="en-US" altLang="zh-CN" sz="2400" dirty="0" smtClean="0"/>
                  <a:t>mmWave networks : noise and interference limited</a:t>
                </a:r>
                <a:r>
                  <a:rPr lang="en-US" altLang="zh-CN" sz="2400" dirty="0"/>
                  <a:t/>
                </a:r>
                <a:br>
                  <a:rPr lang="en-US" altLang="zh-CN" sz="2400" dirty="0"/>
                </a:br>
                <a:r>
                  <a:rPr lang="en-US" altLang="zh-CN" sz="2400" dirty="0"/>
                  <a:t/>
                </a:r>
                <a:br>
                  <a:rPr lang="en-US" altLang="zh-CN" sz="2400" dirty="0"/>
                </a:br>
                <a:endParaRPr lang="en-US" altLang="zh-CN" sz="2400" dirty="0">
                  <a:solidFill>
                    <a:schemeClr val="tx1">
                      <a:lumMod val="95000"/>
                      <a:lumOff val="5000"/>
                    </a:schemeClr>
                  </a:solidFill>
                  <a:latin typeface="DengXian" charset="-122"/>
                  <a:ea typeface="DengXian" charset="-122"/>
                  <a:cs typeface="DengXian" charset="-122"/>
                  <a:sym typeface="+mn-ea"/>
                </a:endParaRPr>
              </a:p>
            </p:txBody>
          </p:sp>
        </p:grpSp>
        <p:grpSp>
          <p:nvGrpSpPr>
            <p:cNvPr id="16" name="组合 17"/>
            <p:cNvGrpSpPr/>
            <p:nvPr/>
          </p:nvGrpSpPr>
          <p:grpSpPr>
            <a:xfrm>
              <a:off x="431265" y="1292577"/>
              <a:ext cx="1256185" cy="1244690"/>
              <a:chOff x="456891" y="681846"/>
              <a:chExt cx="1974476" cy="1974476"/>
            </a:xfrm>
          </p:grpSpPr>
          <p:sp>
            <p:nvSpPr>
              <p:cNvPr id="17" name="椭圆 16"/>
              <p:cNvSpPr/>
              <p:nvPr/>
            </p:nvSpPr>
            <p:spPr>
              <a:xfrm>
                <a:off x="456891" y="681846"/>
                <a:ext cx="1974476" cy="1974476"/>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zh-CN" altLang="en-US" dirty="0"/>
              </a:p>
            </p:txBody>
          </p:sp>
          <p:sp>
            <p:nvSpPr>
              <p:cNvPr id="18" name="椭圆 4"/>
              <p:cNvSpPr txBox="1"/>
              <p:nvPr/>
            </p:nvSpPr>
            <p:spPr>
              <a:xfrm>
                <a:off x="640506" y="904827"/>
                <a:ext cx="1685321" cy="165042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US" altLang="zh-CN" sz="2000" b="1" dirty="0" smtClean="0">
                    <a:latin typeface="DengXian" charset="-122"/>
                    <a:ea typeface="DengXian" charset="-122"/>
                    <a:cs typeface="DengXian" charset="-122"/>
                  </a:rPr>
                  <a:t>Problem</a:t>
                </a:r>
                <a:endParaRPr lang="zh-CN" altLang="en-US" sz="2000" b="1" kern="1200" dirty="0">
                  <a:latin typeface="DengXian" charset="-122"/>
                  <a:ea typeface="DengXian" charset="-122"/>
                  <a:cs typeface="DengXian" charset="-122"/>
                </a:endParaRPr>
              </a:p>
            </p:txBody>
          </p:sp>
        </p:grpSp>
      </p:grpSp>
      <p:sp>
        <p:nvSpPr>
          <p:cNvPr id="26" name="圆角矩形 25"/>
          <p:cNvSpPr/>
          <p:nvPr/>
        </p:nvSpPr>
        <p:spPr>
          <a:xfrm>
            <a:off x="7408428" y="3191775"/>
            <a:ext cx="4624465" cy="12116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zh-CN" sz="2400" b="1" i="1" dirty="0" smtClean="0">
                <a:solidFill>
                  <a:schemeClr val="tx1"/>
                </a:solidFill>
                <a:ea typeface="DengXian" charset="-122"/>
                <a:cs typeface="DengXian" charset="-122"/>
              </a:rPr>
              <a:t>Model the received signal by using beamforming vectors</a:t>
            </a:r>
            <a:endParaRPr kumimoji="1" lang="zh-CN" altLang="en-US" sz="2400" b="1" i="1" dirty="0">
              <a:solidFill>
                <a:srgbClr val="FF0000"/>
              </a:solidFill>
              <a:ea typeface="DengXian" charset="-122"/>
              <a:cs typeface="DengXian" charset="-122"/>
            </a:endParaRPr>
          </a:p>
        </p:txBody>
      </p:sp>
      <p:sp>
        <p:nvSpPr>
          <p:cNvPr id="3" name="右箭头 2"/>
          <p:cNvSpPr/>
          <p:nvPr/>
        </p:nvSpPr>
        <p:spPr>
          <a:xfrm>
            <a:off x="6318687" y="3657601"/>
            <a:ext cx="1089741" cy="323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圆角矩形 24"/>
          <p:cNvSpPr/>
          <p:nvPr/>
        </p:nvSpPr>
        <p:spPr>
          <a:xfrm>
            <a:off x="7408428" y="4736754"/>
            <a:ext cx="4624465" cy="149151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zh-CN" sz="2400" b="1" i="1" dirty="0">
                <a:solidFill>
                  <a:schemeClr val="tx1"/>
                </a:solidFill>
              </a:rPr>
              <a:t>the received signal x has a form of</a:t>
            </a:r>
            <a:r>
              <a:rPr lang="en-US" altLang="zh-CN" sz="2400" b="1" i="1" dirty="0" smtClean="0">
                <a:solidFill>
                  <a:schemeClr val="tx1"/>
                </a:solidFill>
              </a:rPr>
              <a:t>:</a:t>
            </a:r>
          </a:p>
          <a:p>
            <a:pPr algn="ctr"/>
            <a:endParaRPr kumimoji="1" lang="zh-CN" altLang="en-US" sz="2400" b="1" i="1" dirty="0">
              <a:solidFill>
                <a:schemeClr val="tx1"/>
              </a:solidFill>
              <a:latin typeface="DengXian" charset="-122"/>
              <a:ea typeface="DengXian" charset="-122"/>
              <a:cs typeface="DengXian" charset="-122"/>
            </a:endParaRPr>
          </a:p>
        </p:txBody>
      </p:sp>
      <p:sp>
        <p:nvSpPr>
          <p:cNvPr id="27" name="右箭头 26"/>
          <p:cNvSpPr/>
          <p:nvPr/>
        </p:nvSpPr>
        <p:spPr>
          <a:xfrm>
            <a:off x="6309305" y="5187805"/>
            <a:ext cx="1099123" cy="2848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aphicFrame>
        <p:nvGraphicFramePr>
          <p:cNvPr id="21" name="对象 20"/>
          <p:cNvGraphicFramePr>
            <a:graphicFrameLocks noChangeAspect="1"/>
          </p:cNvGraphicFramePr>
          <p:nvPr>
            <p:extLst>
              <p:ext uri="{D42A27DB-BD31-4B8C-83A1-F6EECF244321}">
                <p14:modId xmlns:p14="http://schemas.microsoft.com/office/powerpoint/2010/main" val="3860351526"/>
              </p:ext>
            </p:extLst>
          </p:nvPr>
        </p:nvGraphicFramePr>
        <p:xfrm>
          <a:off x="8568766" y="5755196"/>
          <a:ext cx="2028825" cy="473075"/>
        </p:xfrm>
        <a:graphic>
          <a:graphicData uri="http://schemas.openxmlformats.org/presentationml/2006/ole">
            <mc:AlternateContent xmlns:mc="http://schemas.openxmlformats.org/markup-compatibility/2006">
              <mc:Choice xmlns:v="urn:schemas-microsoft-com:vml" Requires="v">
                <p:oleObj spid="_x0000_s8211" name="Equation" r:id="rId4" imgW="977760" imgH="228600" progId="Equation.DSMT4">
                  <p:embed/>
                </p:oleObj>
              </mc:Choice>
              <mc:Fallback>
                <p:oleObj name="Equation" r:id="rId4" imgW="977760" imgH="228600" progId="Equation.DSMT4">
                  <p:embed/>
                  <p:pic>
                    <p:nvPicPr>
                      <p:cNvPr id="0" name=""/>
                      <p:cNvPicPr/>
                      <p:nvPr/>
                    </p:nvPicPr>
                    <p:blipFill>
                      <a:blip r:embed="rId5"/>
                      <a:stretch>
                        <a:fillRect/>
                      </a:stretch>
                    </p:blipFill>
                    <p:spPr>
                      <a:xfrm>
                        <a:off x="8568766" y="5755196"/>
                        <a:ext cx="2028825" cy="473075"/>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dissolv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dissolve">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ssolv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dissolve">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6">
                                            <p:txEl>
                                              <p:pRg st="0" end="0"/>
                                            </p:txEl>
                                          </p:spTgt>
                                        </p:tgtEl>
                                        <p:attrNameLst>
                                          <p:attrName>style.visibility</p:attrName>
                                        </p:attrNameLst>
                                      </p:cBhvr>
                                      <p:to>
                                        <p:strVal val="visible"/>
                                      </p:to>
                                    </p:set>
                                    <p:animEffect transition="in" filter="dissolve">
                                      <p:cBhvr>
                                        <p:cTn id="27" dur="50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 grpId="0" animBg="1"/>
      <p:bldP spid="25"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6" name="组合 49"/>
          <p:cNvGrpSpPr/>
          <p:nvPr/>
        </p:nvGrpSpPr>
        <p:grpSpPr bwMode="auto">
          <a:xfrm>
            <a:off x="246105" y="2290724"/>
            <a:ext cx="1976823" cy="1886108"/>
            <a:chOff x="903820" y="2101178"/>
            <a:chExt cx="1975786" cy="1884898"/>
          </a:xfrm>
        </p:grpSpPr>
        <p:grpSp>
          <p:nvGrpSpPr>
            <p:cNvPr id="5127" name="组合 34"/>
            <p:cNvGrpSpPr/>
            <p:nvPr/>
          </p:nvGrpSpPr>
          <p:grpSpPr bwMode="auto">
            <a:xfrm>
              <a:off x="1265268" y="2101178"/>
              <a:ext cx="1277954" cy="1277954"/>
              <a:chOff x="1131485" y="2234042"/>
              <a:chExt cx="1607262" cy="1607262"/>
            </a:xfrm>
          </p:grpSpPr>
          <p:sp>
            <p:nvSpPr>
              <p:cNvPr id="25" name="椭圆 24"/>
              <p:cNvSpPr/>
              <p:nvPr/>
            </p:nvSpPr>
            <p:spPr>
              <a:xfrm>
                <a:off x="1131485" y="2234042"/>
                <a:ext cx="1606398"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0" name="椭圆 29"/>
              <p:cNvSpPr/>
              <p:nvPr/>
            </p:nvSpPr>
            <p:spPr>
              <a:xfrm>
                <a:off x="1241240" y="2343782"/>
                <a:ext cx="1386889"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30" name="KSO_Shape"/>
              <p:cNvSpPr>
                <a:spLocks noChangeArrowheads="1"/>
              </p:cNvSpPr>
              <p:nvPr/>
            </p:nvSpPr>
            <p:spPr bwMode="auto">
              <a:xfrm>
                <a:off x="1480150" y="2597150"/>
                <a:ext cx="909932" cy="881046"/>
              </a:xfrm>
              <a:custGeom>
                <a:avLst/>
                <a:gdLst>
                  <a:gd name="T0" fmla="*/ 8267042 w 8965002"/>
                  <a:gd name="T1" fmla="*/ 3603669 h 8673857"/>
                  <a:gd name="T2" fmla="*/ 8503636 w 8965002"/>
                  <a:gd name="T3" fmla="*/ 3603669 h 8673857"/>
                  <a:gd name="T4" fmla="*/ 8894206 w 8965002"/>
                  <a:gd name="T5" fmla="*/ 4343392 h 8673857"/>
                  <a:gd name="T6" fmla="*/ 6963891 w 8965002"/>
                  <a:gd name="T7" fmla="*/ 7249712 h 8673857"/>
                  <a:gd name="T8" fmla="*/ 6509479 w 8965002"/>
                  <a:gd name="T9" fmla="*/ 7475008 h 8673857"/>
                  <a:gd name="T10" fmla="*/ 5375325 w 8965002"/>
                  <a:gd name="T11" fmla="*/ 7475008 h 8673857"/>
                  <a:gd name="T12" fmla="*/ 5375325 w 8965002"/>
                  <a:gd name="T13" fmla="*/ 8391212 h 8673857"/>
                  <a:gd name="T14" fmla="*/ 5225106 w 8965002"/>
                  <a:gd name="T15" fmla="*/ 8639038 h 8673857"/>
                  <a:gd name="T16" fmla="*/ 5086153 w 8965002"/>
                  <a:gd name="T17" fmla="*/ 8672833 h 8673857"/>
                  <a:gd name="T18" fmla="*/ 4909646 w 8965002"/>
                  <a:gd name="T19" fmla="*/ 8620263 h 8673857"/>
                  <a:gd name="T20" fmla="*/ 4027109 w 8965002"/>
                  <a:gd name="T21" fmla="*/ 8023229 h 8673857"/>
                  <a:gd name="T22" fmla="*/ 3163349 w 8965002"/>
                  <a:gd name="T23" fmla="*/ 8620263 h 8673857"/>
                  <a:gd name="T24" fmla="*/ 2847889 w 8965002"/>
                  <a:gd name="T25" fmla="*/ 8639038 h 8673857"/>
                  <a:gd name="T26" fmla="*/ 2686404 w 8965002"/>
                  <a:gd name="T27" fmla="*/ 8391212 h 8673857"/>
                  <a:gd name="T28" fmla="*/ 2686404 w 8965002"/>
                  <a:gd name="T29" fmla="*/ 6100701 h 8673857"/>
                  <a:gd name="T30" fmla="*/ 3170860 w 8965002"/>
                  <a:gd name="T31" fmla="*/ 5131928 h 8673857"/>
                  <a:gd name="T32" fmla="*/ 3324835 w 8965002"/>
                  <a:gd name="T33" fmla="*/ 5090624 h 8673857"/>
                  <a:gd name="T34" fmla="*/ 5690785 w 8965002"/>
                  <a:gd name="T35" fmla="*/ 5090624 h 8673857"/>
                  <a:gd name="T36" fmla="*/ 5367814 w 8965002"/>
                  <a:gd name="T37" fmla="*/ 6280938 h 8673857"/>
                  <a:gd name="T38" fmla="*/ 6227818 w 8965002"/>
                  <a:gd name="T39" fmla="*/ 6280938 h 8673857"/>
                  <a:gd name="T40" fmla="*/ 8267042 w 8965002"/>
                  <a:gd name="T41" fmla="*/ 3603669 h 8673857"/>
                  <a:gd name="T42" fmla="*/ 6109875 w 8965002"/>
                  <a:gd name="T43" fmla="*/ 128 h 8673857"/>
                  <a:gd name="T44" fmla="*/ 8198796 w 8965002"/>
                  <a:gd name="T45" fmla="*/ 137601 h 8673857"/>
                  <a:gd name="T46" fmla="*/ 8578069 w 8965002"/>
                  <a:gd name="T47" fmla="*/ 884757 h 8673857"/>
                  <a:gd name="T48" fmla="*/ 6208552 w 8965002"/>
                  <a:gd name="T49" fmla="*/ 3974753 h 8673857"/>
                  <a:gd name="T50" fmla="*/ 5780461 w 8965002"/>
                  <a:gd name="T51" fmla="*/ 4177498 h 8673857"/>
                  <a:gd name="T52" fmla="*/ 2209285 w 8965002"/>
                  <a:gd name="T53" fmla="*/ 4177498 h 8673857"/>
                  <a:gd name="T54" fmla="*/ 1150325 w 8965002"/>
                  <a:gd name="T55" fmla="*/ 5476573 h 8673857"/>
                  <a:gd name="T56" fmla="*/ 1799971 w 8965002"/>
                  <a:gd name="T57" fmla="*/ 6223729 h 8673857"/>
                  <a:gd name="T58" fmla="*/ 2085365 w 8965002"/>
                  <a:gd name="T59" fmla="*/ 6280047 h 8673857"/>
                  <a:gd name="T60" fmla="*/ 2085365 w 8965002"/>
                  <a:gd name="T61" fmla="*/ 7473994 h 8673857"/>
                  <a:gd name="T62" fmla="*/ 53813 w 8965002"/>
                  <a:gd name="T63" fmla="*/ 5720619 h 8673857"/>
                  <a:gd name="T64" fmla="*/ 65078 w 8965002"/>
                  <a:gd name="T65" fmla="*/ 4729417 h 8673857"/>
                  <a:gd name="T66" fmla="*/ 2716235 w 8965002"/>
                  <a:gd name="T67" fmla="*/ 670748 h 8673857"/>
                  <a:gd name="T68" fmla="*/ 3516088 w 8965002"/>
                  <a:gd name="T69" fmla="*/ 227711 h 8673857"/>
                  <a:gd name="T70" fmla="*/ 6109875 w 8965002"/>
                  <a:gd name="T71" fmla="*/ 128 h 86738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965002" h="8673857">
                    <a:moveTo>
                      <a:pt x="8267042" y="3603669"/>
                    </a:moveTo>
                    <a:cubicBezTo>
                      <a:pt x="8267042" y="3603669"/>
                      <a:pt x="8267042" y="3603669"/>
                      <a:pt x="8503636" y="3603669"/>
                    </a:cubicBezTo>
                    <a:cubicBezTo>
                      <a:pt x="8770275" y="3603669"/>
                      <a:pt x="9115779" y="3885289"/>
                      <a:pt x="8894206" y="4343392"/>
                    </a:cubicBezTo>
                    <a:cubicBezTo>
                      <a:pt x="8894206" y="4343392"/>
                      <a:pt x="8894206" y="4343392"/>
                      <a:pt x="6963891" y="7249712"/>
                    </a:cubicBezTo>
                    <a:cubicBezTo>
                      <a:pt x="6817428" y="7463743"/>
                      <a:pt x="6610877" y="7475008"/>
                      <a:pt x="6509479" y="7475008"/>
                    </a:cubicBezTo>
                    <a:cubicBezTo>
                      <a:pt x="6509479" y="7475008"/>
                      <a:pt x="6509479" y="7475008"/>
                      <a:pt x="5375325" y="7475008"/>
                    </a:cubicBezTo>
                    <a:cubicBezTo>
                      <a:pt x="5375325" y="7475008"/>
                      <a:pt x="5375325" y="7475008"/>
                      <a:pt x="5375325" y="8391212"/>
                    </a:cubicBezTo>
                    <a:cubicBezTo>
                      <a:pt x="5375325" y="8503860"/>
                      <a:pt x="5326504" y="8586469"/>
                      <a:pt x="5225106" y="8639038"/>
                    </a:cubicBezTo>
                    <a:cubicBezTo>
                      <a:pt x="5180040" y="8661567"/>
                      <a:pt x="5131219" y="8672833"/>
                      <a:pt x="5086153" y="8672833"/>
                    </a:cubicBezTo>
                    <a:cubicBezTo>
                      <a:pt x="5026066" y="8672833"/>
                      <a:pt x="4962223" y="8654057"/>
                      <a:pt x="4909646" y="8620263"/>
                    </a:cubicBezTo>
                    <a:cubicBezTo>
                      <a:pt x="4909646" y="8620263"/>
                      <a:pt x="4909646" y="8620263"/>
                      <a:pt x="4027109" y="8023229"/>
                    </a:cubicBezTo>
                    <a:cubicBezTo>
                      <a:pt x="4027109" y="8023229"/>
                      <a:pt x="4027109" y="8023229"/>
                      <a:pt x="3163349" y="8620263"/>
                    </a:cubicBezTo>
                    <a:cubicBezTo>
                      <a:pt x="3069463" y="8684097"/>
                      <a:pt x="2949287" y="8691607"/>
                      <a:pt x="2847889" y="8639038"/>
                    </a:cubicBezTo>
                    <a:cubicBezTo>
                      <a:pt x="2750247" y="8586469"/>
                      <a:pt x="2686404" y="8503860"/>
                      <a:pt x="2686404" y="8391212"/>
                    </a:cubicBezTo>
                    <a:cubicBezTo>
                      <a:pt x="2686404" y="8391212"/>
                      <a:pt x="2686404" y="8391212"/>
                      <a:pt x="2686404" y="6100701"/>
                    </a:cubicBezTo>
                    <a:cubicBezTo>
                      <a:pt x="2686404" y="5559991"/>
                      <a:pt x="2990598" y="5237066"/>
                      <a:pt x="3170860" y="5131928"/>
                    </a:cubicBezTo>
                    <a:cubicBezTo>
                      <a:pt x="3215926" y="5105644"/>
                      <a:pt x="3268503" y="5090624"/>
                      <a:pt x="3324835" y="5090624"/>
                    </a:cubicBezTo>
                    <a:cubicBezTo>
                      <a:pt x="3324835" y="5090624"/>
                      <a:pt x="3324835" y="5090624"/>
                      <a:pt x="5690785" y="5090624"/>
                    </a:cubicBezTo>
                    <a:cubicBezTo>
                      <a:pt x="5371570" y="5406038"/>
                      <a:pt x="5367814" y="5980543"/>
                      <a:pt x="5367814" y="6280938"/>
                    </a:cubicBezTo>
                    <a:cubicBezTo>
                      <a:pt x="5367814" y="6280938"/>
                      <a:pt x="5367814" y="6280938"/>
                      <a:pt x="6227818" y="6280938"/>
                    </a:cubicBezTo>
                    <a:cubicBezTo>
                      <a:pt x="6227818" y="6280938"/>
                      <a:pt x="6227818" y="6280938"/>
                      <a:pt x="8267042" y="3603669"/>
                    </a:cubicBezTo>
                    <a:close/>
                    <a:moveTo>
                      <a:pt x="6109875" y="128"/>
                    </a:moveTo>
                    <a:cubicBezTo>
                      <a:pt x="6829153" y="-2490"/>
                      <a:pt x="7579192" y="34821"/>
                      <a:pt x="8198796" y="137601"/>
                    </a:cubicBezTo>
                    <a:cubicBezTo>
                      <a:pt x="8705745" y="220201"/>
                      <a:pt x="8739542" y="678257"/>
                      <a:pt x="8578069" y="884757"/>
                    </a:cubicBezTo>
                    <a:cubicBezTo>
                      <a:pt x="8578069" y="884757"/>
                      <a:pt x="6234838" y="3955980"/>
                      <a:pt x="6208552" y="3974753"/>
                    </a:cubicBezTo>
                    <a:cubicBezTo>
                      <a:pt x="6107162" y="4098653"/>
                      <a:pt x="5953199" y="4177498"/>
                      <a:pt x="5780461" y="4177498"/>
                    </a:cubicBezTo>
                    <a:cubicBezTo>
                      <a:pt x="5780461" y="4177498"/>
                      <a:pt x="5780461" y="4177498"/>
                      <a:pt x="2209285" y="4177498"/>
                    </a:cubicBezTo>
                    <a:cubicBezTo>
                      <a:pt x="1818747" y="4177498"/>
                      <a:pt x="970076" y="4545444"/>
                      <a:pt x="1150325" y="5476573"/>
                    </a:cubicBezTo>
                    <a:cubicBezTo>
                      <a:pt x="1217918" y="5825746"/>
                      <a:pt x="1465760" y="6103583"/>
                      <a:pt x="1799971" y="6223729"/>
                    </a:cubicBezTo>
                    <a:cubicBezTo>
                      <a:pt x="1875075" y="6253765"/>
                      <a:pt x="2002751" y="6268783"/>
                      <a:pt x="2085365" y="6280047"/>
                    </a:cubicBezTo>
                    <a:cubicBezTo>
                      <a:pt x="2085365" y="6280047"/>
                      <a:pt x="2085365" y="6280047"/>
                      <a:pt x="2085365" y="7473994"/>
                    </a:cubicBezTo>
                    <a:cubicBezTo>
                      <a:pt x="1582171" y="7440203"/>
                      <a:pt x="335451" y="7004675"/>
                      <a:pt x="53813" y="5720619"/>
                    </a:cubicBezTo>
                    <a:cubicBezTo>
                      <a:pt x="-25046" y="5397728"/>
                      <a:pt x="-13780" y="5056063"/>
                      <a:pt x="65078" y="4729417"/>
                    </a:cubicBezTo>
                    <a:cubicBezTo>
                      <a:pt x="282879" y="3283915"/>
                      <a:pt x="2351982" y="944830"/>
                      <a:pt x="2716235" y="670748"/>
                    </a:cubicBezTo>
                    <a:cubicBezTo>
                      <a:pt x="2960321" y="471756"/>
                      <a:pt x="3234449" y="310311"/>
                      <a:pt x="3516088" y="227711"/>
                    </a:cubicBezTo>
                    <a:cubicBezTo>
                      <a:pt x="3797726" y="119767"/>
                      <a:pt x="4911078" y="4491"/>
                      <a:pt x="6109875" y="128"/>
                    </a:cubicBez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31" name="文本框 39"/>
            <p:cNvSpPr txBox="1">
              <a:spLocks noChangeArrowheads="1"/>
            </p:cNvSpPr>
            <p:nvPr/>
          </p:nvSpPr>
          <p:spPr bwMode="auto">
            <a:xfrm>
              <a:off x="903820" y="3524707"/>
              <a:ext cx="197578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chemeClr val="tx2">
                      <a:lumMod val="75000"/>
                      <a:lumOff val="25000"/>
                    </a:schemeClr>
                  </a:solidFill>
                </a:rPr>
                <a:t>Introduction</a:t>
              </a:r>
              <a:endParaRPr lang="zh-CN" altLang="en-US" sz="2400" b="1" dirty="0">
                <a:solidFill>
                  <a:schemeClr val="tx2">
                    <a:lumMod val="75000"/>
                    <a:lumOff val="25000"/>
                  </a:schemeClr>
                </a:solidFill>
              </a:endParaRPr>
            </a:p>
          </p:txBody>
        </p:sp>
      </p:grpSp>
      <p:grpSp>
        <p:nvGrpSpPr>
          <p:cNvPr id="5132" name="组合 50"/>
          <p:cNvGrpSpPr/>
          <p:nvPr/>
        </p:nvGrpSpPr>
        <p:grpSpPr bwMode="auto">
          <a:xfrm>
            <a:off x="5306795" y="2216697"/>
            <a:ext cx="1636987" cy="1911069"/>
            <a:chOff x="3712749" y="2128740"/>
            <a:chExt cx="1638504" cy="1909844"/>
          </a:xfrm>
        </p:grpSpPr>
        <p:grpSp>
          <p:nvGrpSpPr>
            <p:cNvPr id="5133" name="组合 35"/>
            <p:cNvGrpSpPr/>
            <p:nvPr/>
          </p:nvGrpSpPr>
          <p:grpSpPr bwMode="auto">
            <a:xfrm>
              <a:off x="3799254" y="2128740"/>
              <a:ext cx="1279121" cy="1278705"/>
              <a:chOff x="3782884" y="2268705"/>
              <a:chExt cx="1608730" cy="1608206"/>
            </a:xfrm>
          </p:grpSpPr>
          <p:sp>
            <p:nvSpPr>
              <p:cNvPr id="26" name="椭圆 25"/>
              <p:cNvSpPr/>
              <p:nvPr/>
            </p:nvSpPr>
            <p:spPr>
              <a:xfrm>
                <a:off x="3782884" y="2268705"/>
                <a:ext cx="1608730"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1" name="椭圆 30"/>
              <p:cNvSpPr/>
              <p:nvPr/>
            </p:nvSpPr>
            <p:spPr>
              <a:xfrm>
                <a:off x="3891549" y="2411730"/>
                <a:ext cx="138890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24" name="KSO_Shape"/>
              <p:cNvSpPr/>
              <p:nvPr/>
            </p:nvSpPr>
            <p:spPr bwMode="auto">
              <a:xfrm>
                <a:off x="4123365" y="2665132"/>
                <a:ext cx="925268" cy="881919"/>
              </a:xfrm>
              <a:custGeom>
                <a:avLst/>
                <a:gdLst>
                  <a:gd name="T0" fmla="*/ 2147483646 w 5871"/>
                  <a:gd name="T1" fmla="*/ 2147483646 h 5585"/>
                  <a:gd name="T2" fmla="*/ 2147483646 w 5871"/>
                  <a:gd name="T3" fmla="*/ 2147483646 h 5585"/>
                  <a:gd name="T4" fmla="*/ 2147483646 w 5871"/>
                  <a:gd name="T5" fmla="*/ 2147483646 h 5585"/>
                  <a:gd name="T6" fmla="*/ 2147483646 w 5871"/>
                  <a:gd name="T7" fmla="*/ 2147483646 h 5585"/>
                  <a:gd name="T8" fmla="*/ 2147483646 w 5871"/>
                  <a:gd name="T9" fmla="*/ 2147483646 h 5585"/>
                  <a:gd name="T10" fmla="*/ 2147483646 w 5871"/>
                  <a:gd name="T11" fmla="*/ 2147483646 h 5585"/>
                  <a:gd name="T12" fmla="*/ 2147483646 w 5871"/>
                  <a:gd name="T13" fmla="*/ 2147483646 h 5585"/>
                  <a:gd name="T14" fmla="*/ 2147483646 w 5871"/>
                  <a:gd name="T15" fmla="*/ 2147483646 h 5585"/>
                  <a:gd name="T16" fmla="*/ 2147483646 w 5871"/>
                  <a:gd name="T17" fmla="*/ 2147483646 h 5585"/>
                  <a:gd name="T18" fmla="*/ 2147483646 w 5871"/>
                  <a:gd name="T19" fmla="*/ 2147483646 h 5585"/>
                  <a:gd name="T20" fmla="*/ 2147483646 w 5871"/>
                  <a:gd name="T21" fmla="*/ 2147483646 h 5585"/>
                  <a:gd name="T22" fmla="*/ 2147483646 w 5871"/>
                  <a:gd name="T23" fmla="*/ 2147483646 h 5585"/>
                  <a:gd name="T24" fmla="*/ 2147483646 w 5871"/>
                  <a:gd name="T25" fmla="*/ 2147483646 h 5585"/>
                  <a:gd name="T26" fmla="*/ 2147483646 w 5871"/>
                  <a:gd name="T27" fmla="*/ 2147483646 h 5585"/>
                  <a:gd name="T28" fmla="*/ 2147483646 w 5871"/>
                  <a:gd name="T29" fmla="*/ 2147483646 h 5585"/>
                  <a:gd name="T30" fmla="*/ 2147483646 w 5871"/>
                  <a:gd name="T31" fmla="*/ 2147483646 h 5585"/>
                  <a:gd name="T32" fmla="*/ 2147483646 w 5871"/>
                  <a:gd name="T33" fmla="*/ 2147483646 h 5585"/>
                  <a:gd name="T34" fmla="*/ 2147483646 w 5871"/>
                  <a:gd name="T35" fmla="*/ 2147483646 h 5585"/>
                  <a:gd name="T36" fmla="*/ 2147483646 w 5871"/>
                  <a:gd name="T37" fmla="*/ 2147483646 h 5585"/>
                  <a:gd name="T38" fmla="*/ 2147483646 w 5871"/>
                  <a:gd name="T39" fmla="*/ 2147483646 h 5585"/>
                  <a:gd name="T40" fmla="*/ 2147483646 w 5871"/>
                  <a:gd name="T41" fmla="*/ 2147483646 h 5585"/>
                  <a:gd name="T42" fmla="*/ 2147483646 w 5871"/>
                  <a:gd name="T43" fmla="*/ 2147483646 h 5585"/>
                  <a:gd name="T44" fmla="*/ 2147483646 w 5871"/>
                  <a:gd name="T45" fmla="*/ 2147483646 h 5585"/>
                  <a:gd name="T46" fmla="*/ 2147483646 w 5871"/>
                  <a:gd name="T47" fmla="*/ 2147483646 h 5585"/>
                  <a:gd name="T48" fmla="*/ 2147483646 w 5871"/>
                  <a:gd name="T49" fmla="*/ 2147483646 h 5585"/>
                  <a:gd name="T50" fmla="*/ 2147483646 w 5871"/>
                  <a:gd name="T51" fmla="*/ 2147483646 h 5585"/>
                  <a:gd name="T52" fmla="*/ 2147483646 w 5871"/>
                  <a:gd name="T53" fmla="*/ 2147483646 h 5585"/>
                  <a:gd name="T54" fmla="*/ 2147483646 w 5871"/>
                  <a:gd name="T55" fmla="*/ 2147483646 h 5585"/>
                  <a:gd name="T56" fmla="*/ 2147483646 w 5871"/>
                  <a:gd name="T57" fmla="*/ 2147483646 h 5585"/>
                  <a:gd name="T58" fmla="*/ 2147483646 w 5871"/>
                  <a:gd name="T59" fmla="*/ 2147483646 h 5585"/>
                  <a:gd name="T60" fmla="*/ 2147483646 w 5871"/>
                  <a:gd name="T61" fmla="*/ 2147483646 h 5585"/>
                  <a:gd name="T62" fmla="*/ 2147483646 w 5871"/>
                  <a:gd name="T63" fmla="*/ 2147483646 h 5585"/>
                  <a:gd name="T64" fmla="*/ 2147483646 w 5871"/>
                  <a:gd name="T65" fmla="*/ 2147483646 h 5585"/>
                  <a:gd name="T66" fmla="*/ 2147483646 w 5871"/>
                  <a:gd name="T67" fmla="*/ 2147483646 h 5585"/>
                  <a:gd name="T68" fmla="*/ 2147483646 w 5871"/>
                  <a:gd name="T69" fmla="*/ 2147483646 h 5585"/>
                  <a:gd name="T70" fmla="*/ 2147483646 w 5871"/>
                  <a:gd name="T71" fmla="*/ 2147483646 h 5585"/>
                  <a:gd name="T72" fmla="*/ 2147483646 w 5871"/>
                  <a:gd name="T73" fmla="*/ 2147483646 h 5585"/>
                  <a:gd name="T74" fmla="*/ 2147483646 w 5871"/>
                  <a:gd name="T75" fmla="*/ 2147483646 h 5585"/>
                  <a:gd name="T76" fmla="*/ 2147483646 w 5871"/>
                  <a:gd name="T77" fmla="*/ 2147483646 h 5585"/>
                  <a:gd name="T78" fmla="*/ 2147483646 w 5871"/>
                  <a:gd name="T79" fmla="*/ 2147483646 h 5585"/>
                  <a:gd name="T80" fmla="*/ 2147483646 w 5871"/>
                  <a:gd name="T81" fmla="*/ 2147483646 h 5585"/>
                  <a:gd name="T82" fmla="*/ 2147483646 w 5871"/>
                  <a:gd name="T83" fmla="*/ 2147483646 h 5585"/>
                  <a:gd name="T84" fmla="*/ 2147483646 w 5871"/>
                  <a:gd name="T85" fmla="*/ 2147483646 h 5585"/>
                  <a:gd name="T86" fmla="*/ 2147483646 w 5871"/>
                  <a:gd name="T87" fmla="*/ 2147483646 h 5585"/>
                  <a:gd name="T88" fmla="*/ 2147483646 w 5871"/>
                  <a:gd name="T89" fmla="*/ 2147483646 h 5585"/>
                  <a:gd name="T90" fmla="*/ 2147483646 w 5871"/>
                  <a:gd name="T91" fmla="*/ 2147483646 h 5585"/>
                  <a:gd name="T92" fmla="*/ 2147483646 w 5871"/>
                  <a:gd name="T93" fmla="*/ 2147483646 h 5585"/>
                  <a:gd name="T94" fmla="*/ 2147483646 w 5871"/>
                  <a:gd name="T95" fmla="*/ 2147483646 h 5585"/>
                  <a:gd name="T96" fmla="*/ 2147483646 w 5871"/>
                  <a:gd name="T97" fmla="*/ 2147483646 h 5585"/>
                  <a:gd name="T98" fmla="*/ 2147483646 w 5871"/>
                  <a:gd name="T99" fmla="*/ 2147483646 h 5585"/>
                  <a:gd name="T100" fmla="*/ 2147483646 w 5871"/>
                  <a:gd name="T101" fmla="*/ 2147483646 h 5585"/>
                  <a:gd name="T102" fmla="*/ 2147483646 w 5871"/>
                  <a:gd name="T103" fmla="*/ 2147483646 h 5585"/>
                  <a:gd name="T104" fmla="*/ 0 w 5871"/>
                  <a:gd name="T105" fmla="*/ 2147483646 h 5585"/>
                  <a:gd name="T106" fmla="*/ 2147483646 w 5871"/>
                  <a:gd name="T107" fmla="*/ 0 h 5585"/>
                  <a:gd name="T108" fmla="*/ 2147483646 w 5871"/>
                  <a:gd name="T109" fmla="*/ 2147483646 h 5585"/>
                  <a:gd name="T110" fmla="*/ 2147483646 w 5871"/>
                  <a:gd name="T111" fmla="*/ 2147483646 h 55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71" h="5585">
                    <a:moveTo>
                      <a:pt x="774" y="374"/>
                    </a:moveTo>
                    <a:lnTo>
                      <a:pt x="774" y="1910"/>
                    </a:lnTo>
                    <a:lnTo>
                      <a:pt x="5107" y="1910"/>
                    </a:lnTo>
                    <a:lnTo>
                      <a:pt x="5107" y="374"/>
                    </a:lnTo>
                    <a:lnTo>
                      <a:pt x="774" y="374"/>
                    </a:lnTo>
                    <a:close/>
                    <a:moveTo>
                      <a:pt x="1597" y="3265"/>
                    </a:moveTo>
                    <a:lnTo>
                      <a:pt x="1597" y="3265"/>
                    </a:lnTo>
                    <a:lnTo>
                      <a:pt x="1591" y="3265"/>
                    </a:lnTo>
                    <a:lnTo>
                      <a:pt x="1587" y="3265"/>
                    </a:lnTo>
                    <a:lnTo>
                      <a:pt x="1586" y="3265"/>
                    </a:lnTo>
                    <a:lnTo>
                      <a:pt x="1581" y="3265"/>
                    </a:lnTo>
                    <a:lnTo>
                      <a:pt x="1576" y="3265"/>
                    </a:lnTo>
                    <a:lnTo>
                      <a:pt x="1571" y="3265"/>
                    </a:lnTo>
                    <a:lnTo>
                      <a:pt x="1570" y="3265"/>
                    </a:lnTo>
                    <a:lnTo>
                      <a:pt x="1566" y="3265"/>
                    </a:lnTo>
                    <a:lnTo>
                      <a:pt x="1560" y="3265"/>
                    </a:lnTo>
                    <a:lnTo>
                      <a:pt x="1555" y="3265"/>
                    </a:lnTo>
                    <a:lnTo>
                      <a:pt x="1550" y="3265"/>
                    </a:lnTo>
                    <a:lnTo>
                      <a:pt x="1545" y="3265"/>
                    </a:lnTo>
                    <a:lnTo>
                      <a:pt x="1540" y="3265"/>
                    </a:lnTo>
                    <a:lnTo>
                      <a:pt x="1539" y="3265"/>
                    </a:lnTo>
                    <a:lnTo>
                      <a:pt x="1535" y="3265"/>
                    </a:lnTo>
                    <a:lnTo>
                      <a:pt x="1529" y="3265"/>
                    </a:lnTo>
                    <a:lnTo>
                      <a:pt x="1525" y="3265"/>
                    </a:lnTo>
                    <a:lnTo>
                      <a:pt x="1524" y="3265"/>
                    </a:lnTo>
                    <a:lnTo>
                      <a:pt x="1519" y="3265"/>
                    </a:lnTo>
                    <a:lnTo>
                      <a:pt x="1514" y="3265"/>
                    </a:lnTo>
                    <a:lnTo>
                      <a:pt x="1509" y="3265"/>
                    </a:lnTo>
                    <a:lnTo>
                      <a:pt x="1508" y="3265"/>
                    </a:lnTo>
                    <a:lnTo>
                      <a:pt x="1504" y="3265"/>
                    </a:lnTo>
                    <a:lnTo>
                      <a:pt x="1498" y="3265"/>
                    </a:lnTo>
                    <a:lnTo>
                      <a:pt x="1494" y="3265"/>
                    </a:lnTo>
                    <a:lnTo>
                      <a:pt x="1493" y="3265"/>
                    </a:lnTo>
                    <a:lnTo>
                      <a:pt x="1488" y="3265"/>
                    </a:lnTo>
                    <a:lnTo>
                      <a:pt x="1483" y="3265"/>
                    </a:lnTo>
                    <a:lnTo>
                      <a:pt x="1478" y="3265"/>
                    </a:lnTo>
                    <a:lnTo>
                      <a:pt x="1477" y="3265"/>
                    </a:lnTo>
                    <a:lnTo>
                      <a:pt x="1473" y="3265"/>
                    </a:lnTo>
                    <a:lnTo>
                      <a:pt x="1467" y="3265"/>
                    </a:lnTo>
                    <a:lnTo>
                      <a:pt x="1463" y="3265"/>
                    </a:lnTo>
                    <a:lnTo>
                      <a:pt x="1462" y="3265"/>
                    </a:lnTo>
                    <a:lnTo>
                      <a:pt x="1457" y="3265"/>
                    </a:lnTo>
                    <a:lnTo>
                      <a:pt x="1452" y="3265"/>
                    </a:lnTo>
                    <a:lnTo>
                      <a:pt x="1446" y="3265"/>
                    </a:lnTo>
                    <a:lnTo>
                      <a:pt x="1442" y="3265"/>
                    </a:lnTo>
                    <a:lnTo>
                      <a:pt x="1266" y="3265"/>
                    </a:lnTo>
                    <a:lnTo>
                      <a:pt x="1345" y="3830"/>
                    </a:lnTo>
                    <a:lnTo>
                      <a:pt x="1294" y="3911"/>
                    </a:lnTo>
                    <a:lnTo>
                      <a:pt x="1345" y="3977"/>
                    </a:lnTo>
                    <a:lnTo>
                      <a:pt x="1117" y="4116"/>
                    </a:lnTo>
                    <a:lnTo>
                      <a:pt x="1112" y="4144"/>
                    </a:lnTo>
                    <a:lnTo>
                      <a:pt x="1106" y="4173"/>
                    </a:lnTo>
                    <a:lnTo>
                      <a:pt x="1103" y="4201"/>
                    </a:lnTo>
                    <a:lnTo>
                      <a:pt x="1099" y="4228"/>
                    </a:lnTo>
                    <a:lnTo>
                      <a:pt x="1097" y="4255"/>
                    </a:lnTo>
                    <a:lnTo>
                      <a:pt x="1096" y="4281"/>
                    </a:lnTo>
                    <a:lnTo>
                      <a:pt x="1096" y="4308"/>
                    </a:lnTo>
                    <a:lnTo>
                      <a:pt x="1096" y="4333"/>
                    </a:lnTo>
                    <a:lnTo>
                      <a:pt x="1097" y="4359"/>
                    </a:lnTo>
                    <a:lnTo>
                      <a:pt x="1098" y="4383"/>
                    </a:lnTo>
                    <a:lnTo>
                      <a:pt x="1100" y="4407"/>
                    </a:lnTo>
                    <a:lnTo>
                      <a:pt x="1104" y="4432"/>
                    </a:lnTo>
                    <a:lnTo>
                      <a:pt x="1112" y="4478"/>
                    </a:lnTo>
                    <a:lnTo>
                      <a:pt x="1121" y="4523"/>
                    </a:lnTo>
                    <a:lnTo>
                      <a:pt x="1133" y="4568"/>
                    </a:lnTo>
                    <a:lnTo>
                      <a:pt x="1147" y="4611"/>
                    </a:lnTo>
                    <a:lnTo>
                      <a:pt x="1162" y="4653"/>
                    </a:lnTo>
                    <a:lnTo>
                      <a:pt x="1179" y="4694"/>
                    </a:lnTo>
                    <a:lnTo>
                      <a:pt x="1198" y="4733"/>
                    </a:lnTo>
                    <a:lnTo>
                      <a:pt x="1218" y="4772"/>
                    </a:lnTo>
                    <a:lnTo>
                      <a:pt x="1238" y="4812"/>
                    </a:lnTo>
                    <a:lnTo>
                      <a:pt x="1259" y="4849"/>
                    </a:lnTo>
                    <a:lnTo>
                      <a:pt x="774" y="4849"/>
                    </a:lnTo>
                    <a:lnTo>
                      <a:pt x="774" y="2135"/>
                    </a:lnTo>
                    <a:lnTo>
                      <a:pt x="2185" y="2135"/>
                    </a:lnTo>
                    <a:lnTo>
                      <a:pt x="2185" y="4849"/>
                    </a:lnTo>
                    <a:lnTo>
                      <a:pt x="1780" y="4849"/>
                    </a:lnTo>
                    <a:lnTo>
                      <a:pt x="1801" y="4812"/>
                    </a:lnTo>
                    <a:lnTo>
                      <a:pt x="1821" y="4772"/>
                    </a:lnTo>
                    <a:lnTo>
                      <a:pt x="1841" y="4733"/>
                    </a:lnTo>
                    <a:lnTo>
                      <a:pt x="1859" y="4694"/>
                    </a:lnTo>
                    <a:lnTo>
                      <a:pt x="1876" y="4653"/>
                    </a:lnTo>
                    <a:lnTo>
                      <a:pt x="1892" y="4611"/>
                    </a:lnTo>
                    <a:lnTo>
                      <a:pt x="1905" y="4568"/>
                    </a:lnTo>
                    <a:lnTo>
                      <a:pt x="1917" y="4523"/>
                    </a:lnTo>
                    <a:lnTo>
                      <a:pt x="1927" y="4478"/>
                    </a:lnTo>
                    <a:lnTo>
                      <a:pt x="1935" y="4432"/>
                    </a:lnTo>
                    <a:lnTo>
                      <a:pt x="1938" y="4407"/>
                    </a:lnTo>
                    <a:lnTo>
                      <a:pt x="1941" y="4383"/>
                    </a:lnTo>
                    <a:lnTo>
                      <a:pt x="1942" y="4359"/>
                    </a:lnTo>
                    <a:lnTo>
                      <a:pt x="1943" y="4333"/>
                    </a:lnTo>
                    <a:lnTo>
                      <a:pt x="1943" y="4308"/>
                    </a:lnTo>
                    <a:lnTo>
                      <a:pt x="1942" y="4281"/>
                    </a:lnTo>
                    <a:lnTo>
                      <a:pt x="1941" y="4255"/>
                    </a:lnTo>
                    <a:lnTo>
                      <a:pt x="1938" y="4228"/>
                    </a:lnTo>
                    <a:lnTo>
                      <a:pt x="1936" y="4201"/>
                    </a:lnTo>
                    <a:lnTo>
                      <a:pt x="1932" y="4173"/>
                    </a:lnTo>
                    <a:lnTo>
                      <a:pt x="1927" y="4144"/>
                    </a:lnTo>
                    <a:lnTo>
                      <a:pt x="1922" y="4116"/>
                    </a:lnTo>
                    <a:lnTo>
                      <a:pt x="1694" y="3977"/>
                    </a:lnTo>
                    <a:lnTo>
                      <a:pt x="1745" y="3911"/>
                    </a:lnTo>
                    <a:lnTo>
                      <a:pt x="1694" y="3830"/>
                    </a:lnTo>
                    <a:lnTo>
                      <a:pt x="1771" y="3265"/>
                    </a:lnTo>
                    <a:lnTo>
                      <a:pt x="1597" y="3265"/>
                    </a:lnTo>
                    <a:close/>
                    <a:moveTo>
                      <a:pt x="4819" y="863"/>
                    </a:moveTo>
                    <a:lnTo>
                      <a:pt x="4819" y="1057"/>
                    </a:lnTo>
                    <a:lnTo>
                      <a:pt x="3585" y="1057"/>
                    </a:lnTo>
                    <a:lnTo>
                      <a:pt x="3585" y="863"/>
                    </a:lnTo>
                    <a:lnTo>
                      <a:pt x="4819" y="863"/>
                    </a:lnTo>
                    <a:close/>
                    <a:moveTo>
                      <a:pt x="5002" y="1108"/>
                    </a:moveTo>
                    <a:lnTo>
                      <a:pt x="5002" y="1379"/>
                    </a:lnTo>
                    <a:lnTo>
                      <a:pt x="3769" y="1379"/>
                    </a:lnTo>
                    <a:lnTo>
                      <a:pt x="3769" y="1108"/>
                    </a:lnTo>
                    <a:lnTo>
                      <a:pt x="5002" y="1108"/>
                    </a:lnTo>
                    <a:close/>
                    <a:moveTo>
                      <a:pt x="4891" y="1429"/>
                    </a:moveTo>
                    <a:lnTo>
                      <a:pt x="4891" y="1623"/>
                    </a:lnTo>
                    <a:lnTo>
                      <a:pt x="3657" y="1623"/>
                    </a:lnTo>
                    <a:lnTo>
                      <a:pt x="3657" y="1429"/>
                    </a:lnTo>
                    <a:lnTo>
                      <a:pt x="4891" y="1429"/>
                    </a:lnTo>
                    <a:close/>
                    <a:moveTo>
                      <a:pt x="4977" y="1659"/>
                    </a:moveTo>
                    <a:lnTo>
                      <a:pt x="4977" y="1853"/>
                    </a:lnTo>
                    <a:lnTo>
                      <a:pt x="3743" y="1853"/>
                    </a:lnTo>
                    <a:lnTo>
                      <a:pt x="3743" y="1659"/>
                    </a:lnTo>
                    <a:lnTo>
                      <a:pt x="4977" y="1659"/>
                    </a:lnTo>
                    <a:close/>
                    <a:moveTo>
                      <a:pt x="1643" y="596"/>
                    </a:moveTo>
                    <a:lnTo>
                      <a:pt x="1833" y="561"/>
                    </a:lnTo>
                    <a:lnTo>
                      <a:pt x="2061" y="1773"/>
                    </a:lnTo>
                    <a:lnTo>
                      <a:pt x="1871" y="1809"/>
                    </a:lnTo>
                    <a:lnTo>
                      <a:pt x="1643" y="596"/>
                    </a:lnTo>
                    <a:close/>
                    <a:moveTo>
                      <a:pt x="1388" y="596"/>
                    </a:moveTo>
                    <a:lnTo>
                      <a:pt x="1579" y="561"/>
                    </a:lnTo>
                    <a:lnTo>
                      <a:pt x="1807" y="1773"/>
                    </a:lnTo>
                    <a:lnTo>
                      <a:pt x="1616" y="1809"/>
                    </a:lnTo>
                    <a:lnTo>
                      <a:pt x="1388" y="596"/>
                    </a:lnTo>
                    <a:close/>
                    <a:moveTo>
                      <a:pt x="1134" y="596"/>
                    </a:moveTo>
                    <a:lnTo>
                      <a:pt x="1324" y="561"/>
                    </a:lnTo>
                    <a:lnTo>
                      <a:pt x="1551" y="1773"/>
                    </a:lnTo>
                    <a:lnTo>
                      <a:pt x="1361" y="1809"/>
                    </a:lnTo>
                    <a:lnTo>
                      <a:pt x="1134" y="596"/>
                    </a:lnTo>
                    <a:close/>
                    <a:moveTo>
                      <a:pt x="884" y="568"/>
                    </a:moveTo>
                    <a:lnTo>
                      <a:pt x="1077" y="568"/>
                    </a:lnTo>
                    <a:lnTo>
                      <a:pt x="1077" y="1802"/>
                    </a:lnTo>
                    <a:lnTo>
                      <a:pt x="884" y="1802"/>
                    </a:lnTo>
                    <a:lnTo>
                      <a:pt x="884" y="568"/>
                    </a:lnTo>
                    <a:close/>
                    <a:moveTo>
                      <a:pt x="3540" y="2418"/>
                    </a:moveTo>
                    <a:lnTo>
                      <a:pt x="3807" y="2354"/>
                    </a:lnTo>
                    <a:lnTo>
                      <a:pt x="4033" y="3306"/>
                    </a:lnTo>
                    <a:lnTo>
                      <a:pt x="3765" y="3369"/>
                    </a:lnTo>
                    <a:lnTo>
                      <a:pt x="3540" y="2418"/>
                    </a:lnTo>
                    <a:close/>
                    <a:moveTo>
                      <a:pt x="3622" y="2531"/>
                    </a:moveTo>
                    <a:lnTo>
                      <a:pt x="3639" y="2606"/>
                    </a:lnTo>
                    <a:lnTo>
                      <a:pt x="3791" y="2570"/>
                    </a:lnTo>
                    <a:lnTo>
                      <a:pt x="3773" y="2496"/>
                    </a:lnTo>
                    <a:lnTo>
                      <a:pt x="3622" y="2531"/>
                    </a:lnTo>
                    <a:close/>
                    <a:moveTo>
                      <a:pt x="3739" y="3028"/>
                    </a:moveTo>
                    <a:lnTo>
                      <a:pt x="3776" y="3184"/>
                    </a:lnTo>
                    <a:lnTo>
                      <a:pt x="3928" y="3148"/>
                    </a:lnTo>
                    <a:lnTo>
                      <a:pt x="3890" y="2991"/>
                    </a:lnTo>
                    <a:lnTo>
                      <a:pt x="3739" y="3028"/>
                    </a:lnTo>
                    <a:close/>
                    <a:moveTo>
                      <a:pt x="3193" y="2418"/>
                    </a:moveTo>
                    <a:lnTo>
                      <a:pt x="3418" y="3369"/>
                    </a:lnTo>
                    <a:lnTo>
                      <a:pt x="3687" y="3306"/>
                    </a:lnTo>
                    <a:lnTo>
                      <a:pt x="3461" y="2354"/>
                    </a:lnTo>
                    <a:lnTo>
                      <a:pt x="3193" y="2418"/>
                    </a:lnTo>
                    <a:close/>
                    <a:moveTo>
                      <a:pt x="3276" y="2531"/>
                    </a:moveTo>
                    <a:lnTo>
                      <a:pt x="3426" y="2496"/>
                    </a:lnTo>
                    <a:lnTo>
                      <a:pt x="3444" y="2570"/>
                    </a:lnTo>
                    <a:lnTo>
                      <a:pt x="3292" y="2606"/>
                    </a:lnTo>
                    <a:lnTo>
                      <a:pt x="3276" y="2531"/>
                    </a:lnTo>
                    <a:close/>
                    <a:moveTo>
                      <a:pt x="3393" y="3028"/>
                    </a:moveTo>
                    <a:lnTo>
                      <a:pt x="3429" y="3184"/>
                    </a:lnTo>
                    <a:lnTo>
                      <a:pt x="3581" y="3148"/>
                    </a:lnTo>
                    <a:lnTo>
                      <a:pt x="3544" y="2991"/>
                    </a:lnTo>
                    <a:lnTo>
                      <a:pt x="3393" y="3028"/>
                    </a:lnTo>
                    <a:close/>
                    <a:moveTo>
                      <a:pt x="2841" y="2418"/>
                    </a:moveTo>
                    <a:lnTo>
                      <a:pt x="3109" y="2354"/>
                    </a:lnTo>
                    <a:lnTo>
                      <a:pt x="3335" y="3306"/>
                    </a:lnTo>
                    <a:lnTo>
                      <a:pt x="3067" y="3369"/>
                    </a:lnTo>
                    <a:lnTo>
                      <a:pt x="2841" y="2418"/>
                    </a:lnTo>
                    <a:close/>
                    <a:moveTo>
                      <a:pt x="2923" y="2531"/>
                    </a:moveTo>
                    <a:lnTo>
                      <a:pt x="2941" y="2606"/>
                    </a:lnTo>
                    <a:lnTo>
                      <a:pt x="3092" y="2570"/>
                    </a:lnTo>
                    <a:lnTo>
                      <a:pt x="3075" y="2496"/>
                    </a:lnTo>
                    <a:lnTo>
                      <a:pt x="2923" y="2531"/>
                    </a:lnTo>
                    <a:close/>
                    <a:moveTo>
                      <a:pt x="3041" y="3028"/>
                    </a:moveTo>
                    <a:lnTo>
                      <a:pt x="3192" y="2991"/>
                    </a:lnTo>
                    <a:lnTo>
                      <a:pt x="3229" y="3148"/>
                    </a:lnTo>
                    <a:lnTo>
                      <a:pt x="3078" y="3184"/>
                    </a:lnTo>
                    <a:lnTo>
                      <a:pt x="3041" y="3028"/>
                    </a:lnTo>
                    <a:close/>
                    <a:moveTo>
                      <a:pt x="2553" y="2372"/>
                    </a:moveTo>
                    <a:lnTo>
                      <a:pt x="2828" y="2372"/>
                    </a:lnTo>
                    <a:lnTo>
                      <a:pt x="2828" y="3352"/>
                    </a:lnTo>
                    <a:lnTo>
                      <a:pt x="2553" y="3352"/>
                    </a:lnTo>
                    <a:lnTo>
                      <a:pt x="2553" y="2372"/>
                    </a:lnTo>
                    <a:close/>
                    <a:moveTo>
                      <a:pt x="2606" y="2503"/>
                    </a:moveTo>
                    <a:lnTo>
                      <a:pt x="2606" y="2579"/>
                    </a:lnTo>
                    <a:lnTo>
                      <a:pt x="2762" y="2579"/>
                    </a:lnTo>
                    <a:lnTo>
                      <a:pt x="2762" y="2503"/>
                    </a:lnTo>
                    <a:lnTo>
                      <a:pt x="2606" y="2503"/>
                    </a:lnTo>
                    <a:close/>
                    <a:moveTo>
                      <a:pt x="2606" y="3012"/>
                    </a:moveTo>
                    <a:lnTo>
                      <a:pt x="2606" y="3173"/>
                    </a:lnTo>
                    <a:lnTo>
                      <a:pt x="2762" y="3173"/>
                    </a:lnTo>
                    <a:lnTo>
                      <a:pt x="2762" y="3012"/>
                    </a:lnTo>
                    <a:lnTo>
                      <a:pt x="2606" y="3012"/>
                    </a:lnTo>
                    <a:close/>
                    <a:moveTo>
                      <a:pt x="5555" y="151"/>
                    </a:moveTo>
                    <a:lnTo>
                      <a:pt x="5555" y="374"/>
                    </a:lnTo>
                    <a:lnTo>
                      <a:pt x="5555" y="4849"/>
                    </a:lnTo>
                    <a:lnTo>
                      <a:pt x="5871" y="4849"/>
                    </a:lnTo>
                    <a:lnTo>
                      <a:pt x="5871" y="5585"/>
                    </a:lnTo>
                    <a:lnTo>
                      <a:pt x="0" y="5585"/>
                    </a:lnTo>
                    <a:lnTo>
                      <a:pt x="0" y="4849"/>
                    </a:lnTo>
                    <a:lnTo>
                      <a:pt x="326" y="4849"/>
                    </a:lnTo>
                    <a:lnTo>
                      <a:pt x="326" y="374"/>
                    </a:lnTo>
                    <a:lnTo>
                      <a:pt x="326" y="151"/>
                    </a:lnTo>
                    <a:lnTo>
                      <a:pt x="326" y="0"/>
                    </a:lnTo>
                    <a:lnTo>
                      <a:pt x="5555" y="0"/>
                    </a:lnTo>
                    <a:lnTo>
                      <a:pt x="5555" y="151"/>
                    </a:lnTo>
                    <a:close/>
                    <a:moveTo>
                      <a:pt x="2409" y="2135"/>
                    </a:moveTo>
                    <a:lnTo>
                      <a:pt x="2409" y="3385"/>
                    </a:lnTo>
                    <a:lnTo>
                      <a:pt x="5107" y="3385"/>
                    </a:lnTo>
                    <a:lnTo>
                      <a:pt x="5107" y="2135"/>
                    </a:lnTo>
                    <a:lnTo>
                      <a:pt x="2409" y="2135"/>
                    </a:lnTo>
                    <a:close/>
                    <a:moveTo>
                      <a:pt x="2409" y="3609"/>
                    </a:moveTo>
                    <a:lnTo>
                      <a:pt x="2409" y="4849"/>
                    </a:lnTo>
                    <a:lnTo>
                      <a:pt x="5107" y="4849"/>
                    </a:lnTo>
                    <a:lnTo>
                      <a:pt x="5107" y="3609"/>
                    </a:lnTo>
                    <a:lnTo>
                      <a:pt x="2409" y="3609"/>
                    </a:lnTo>
                    <a:close/>
                  </a:path>
                </a:pathLst>
              </a:custGeom>
              <a:solidFill>
                <a:srgbClr val="4B649F"/>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defRPr/>
                </a:pPr>
                <a:endParaRPr lang="zh-CN" altLang="en-US" noProof="1">
                  <a:solidFill>
                    <a:srgbClr val="FFFFFF"/>
                  </a:solidFill>
                </a:endParaRPr>
              </a:p>
            </p:txBody>
          </p:sp>
        </p:grpSp>
        <p:sp>
          <p:nvSpPr>
            <p:cNvPr id="5137" name="文本框 40"/>
            <p:cNvSpPr txBox="1">
              <a:spLocks noChangeArrowheads="1"/>
            </p:cNvSpPr>
            <p:nvPr/>
          </p:nvSpPr>
          <p:spPr bwMode="auto">
            <a:xfrm>
              <a:off x="3712749" y="3577215"/>
              <a:ext cx="1638504"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Algorithm</a:t>
              </a:r>
              <a:endParaRPr lang="zh-CN" altLang="en-US" sz="2400" b="1" dirty="0">
                <a:solidFill>
                  <a:srgbClr val="4B649F"/>
                </a:solidFill>
              </a:endParaRPr>
            </a:p>
          </p:txBody>
        </p:sp>
      </p:grpSp>
      <p:grpSp>
        <p:nvGrpSpPr>
          <p:cNvPr id="5144" name="组合 52"/>
          <p:cNvGrpSpPr/>
          <p:nvPr/>
        </p:nvGrpSpPr>
        <p:grpSpPr bwMode="auto">
          <a:xfrm>
            <a:off x="9850043" y="2225192"/>
            <a:ext cx="1858201" cy="1863263"/>
            <a:chOff x="7210339" y="2101178"/>
            <a:chExt cx="1857836" cy="1862068"/>
          </a:xfrm>
        </p:grpSpPr>
        <p:grpSp>
          <p:nvGrpSpPr>
            <p:cNvPr id="5145" name="组合 37"/>
            <p:cNvGrpSpPr/>
            <p:nvPr/>
          </p:nvGrpSpPr>
          <p:grpSpPr bwMode="auto">
            <a:xfrm>
              <a:off x="7500282" y="2101178"/>
              <a:ext cx="1277954" cy="1277954"/>
              <a:chOff x="7366499" y="2234042"/>
              <a:chExt cx="1607262" cy="1607262"/>
            </a:xfrm>
          </p:grpSpPr>
          <p:sp>
            <p:nvSpPr>
              <p:cNvPr id="28" name="椭圆 27"/>
              <p:cNvSpPr/>
              <p:nvPr/>
            </p:nvSpPr>
            <p:spPr>
              <a:xfrm>
                <a:off x="7365669"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3" name="椭圆 32"/>
              <p:cNvSpPr/>
              <p:nvPr/>
            </p:nvSpPr>
            <p:spPr>
              <a:xfrm>
                <a:off x="7475458" y="2343782"/>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48" name="KSO_Shape"/>
              <p:cNvSpPr>
                <a:spLocks noChangeArrowheads="1"/>
              </p:cNvSpPr>
              <p:nvPr/>
            </p:nvSpPr>
            <p:spPr bwMode="auto">
              <a:xfrm>
                <a:off x="7767760" y="2635303"/>
                <a:ext cx="804740" cy="804740"/>
              </a:xfrm>
              <a:custGeom>
                <a:avLst/>
                <a:gdLst>
                  <a:gd name="T0" fmla="*/ 3857 w 3927"/>
                  <a:gd name="T1" fmla="*/ 672 h 3928"/>
                  <a:gd name="T2" fmla="*/ 3675 w 3927"/>
                  <a:gd name="T3" fmla="*/ 852 h 3928"/>
                  <a:gd name="T4" fmla="*/ 3070 w 3927"/>
                  <a:gd name="T5" fmla="*/ 251 h 3928"/>
                  <a:gd name="T6" fmla="*/ 3252 w 3927"/>
                  <a:gd name="T7" fmla="*/ 70 h 3928"/>
                  <a:gd name="T8" fmla="*/ 3486 w 3927"/>
                  <a:gd name="T9" fmla="*/ 63 h 3928"/>
                  <a:gd name="T10" fmla="*/ 3864 w 3927"/>
                  <a:gd name="T11" fmla="*/ 438 h 3928"/>
                  <a:gd name="T12" fmla="*/ 3857 w 3927"/>
                  <a:gd name="T13" fmla="*/ 672 h 3928"/>
                  <a:gd name="T14" fmla="*/ 2252 w 3927"/>
                  <a:gd name="T15" fmla="*/ 2267 h 3928"/>
                  <a:gd name="T16" fmla="*/ 1647 w 3927"/>
                  <a:gd name="T17" fmla="*/ 1665 h 3928"/>
                  <a:gd name="T18" fmla="*/ 2978 w 3927"/>
                  <a:gd name="T19" fmla="*/ 342 h 3928"/>
                  <a:gd name="T20" fmla="*/ 3583 w 3927"/>
                  <a:gd name="T21" fmla="*/ 944 h 3928"/>
                  <a:gd name="T22" fmla="*/ 2252 w 3927"/>
                  <a:gd name="T23" fmla="*/ 2267 h 3928"/>
                  <a:gd name="T24" fmla="*/ 2168 w 3927"/>
                  <a:gd name="T25" fmla="*/ 2350 h 3928"/>
                  <a:gd name="T26" fmla="*/ 1321 w 3927"/>
                  <a:gd name="T27" fmla="*/ 2591 h 3928"/>
                  <a:gd name="T28" fmla="*/ 1563 w 3927"/>
                  <a:gd name="T29" fmla="*/ 1749 h 3928"/>
                  <a:gd name="T30" fmla="*/ 2168 w 3927"/>
                  <a:gd name="T31" fmla="*/ 2350 h 3928"/>
                  <a:gd name="T32" fmla="*/ 770 w 3927"/>
                  <a:gd name="T33" fmla="*/ 495 h 3928"/>
                  <a:gd name="T34" fmla="*/ 392 w 3927"/>
                  <a:gd name="T35" fmla="*/ 874 h 3928"/>
                  <a:gd name="T36" fmla="*/ 392 w 3927"/>
                  <a:gd name="T37" fmla="*/ 3158 h 3928"/>
                  <a:gd name="T38" fmla="*/ 770 w 3927"/>
                  <a:gd name="T39" fmla="*/ 3536 h 3928"/>
                  <a:gd name="T40" fmla="*/ 3055 w 3927"/>
                  <a:gd name="T41" fmla="*/ 3536 h 3928"/>
                  <a:gd name="T42" fmla="*/ 3433 w 3927"/>
                  <a:gd name="T43" fmla="*/ 3158 h 3928"/>
                  <a:gd name="T44" fmla="*/ 3433 w 3927"/>
                  <a:gd name="T45" fmla="*/ 1657 h 3928"/>
                  <a:gd name="T46" fmla="*/ 3824 w 3927"/>
                  <a:gd name="T47" fmla="*/ 1278 h 3928"/>
                  <a:gd name="T48" fmla="*/ 3824 w 3927"/>
                  <a:gd name="T49" fmla="*/ 3297 h 3928"/>
                  <a:gd name="T50" fmla="*/ 3181 w 3927"/>
                  <a:gd name="T51" fmla="*/ 3928 h 3928"/>
                  <a:gd name="T52" fmla="*/ 631 w 3927"/>
                  <a:gd name="T53" fmla="*/ 3928 h 3928"/>
                  <a:gd name="T54" fmla="*/ 0 w 3927"/>
                  <a:gd name="T55" fmla="*/ 3297 h 3928"/>
                  <a:gd name="T56" fmla="*/ 0 w 3927"/>
                  <a:gd name="T57" fmla="*/ 773 h 3928"/>
                  <a:gd name="T58" fmla="*/ 631 w 3927"/>
                  <a:gd name="T59" fmla="*/ 103 h 3928"/>
                  <a:gd name="T60" fmla="*/ 2650 w 3927"/>
                  <a:gd name="T61" fmla="*/ 103 h 3928"/>
                  <a:gd name="T62" fmla="*/ 2271 w 3927"/>
                  <a:gd name="T63" fmla="*/ 495 h 3928"/>
                  <a:gd name="T64" fmla="*/ 770 w 3927"/>
                  <a:gd name="T65" fmla="*/ 495 h 3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27" h="3928">
                    <a:moveTo>
                      <a:pt x="3857" y="672"/>
                    </a:moveTo>
                    <a:cubicBezTo>
                      <a:pt x="3675" y="852"/>
                      <a:pt x="3675" y="852"/>
                      <a:pt x="3675" y="852"/>
                    </a:cubicBezTo>
                    <a:cubicBezTo>
                      <a:pt x="3070" y="251"/>
                      <a:pt x="3070" y="251"/>
                      <a:pt x="3070" y="251"/>
                    </a:cubicBezTo>
                    <a:cubicBezTo>
                      <a:pt x="3252" y="70"/>
                      <a:pt x="3252" y="70"/>
                      <a:pt x="3252" y="70"/>
                    </a:cubicBezTo>
                    <a:cubicBezTo>
                      <a:pt x="3319" y="4"/>
                      <a:pt x="3424" y="0"/>
                      <a:pt x="3486" y="63"/>
                    </a:cubicBezTo>
                    <a:cubicBezTo>
                      <a:pt x="3864" y="438"/>
                      <a:pt x="3864" y="438"/>
                      <a:pt x="3864" y="438"/>
                    </a:cubicBezTo>
                    <a:cubicBezTo>
                      <a:pt x="3927" y="501"/>
                      <a:pt x="3924" y="605"/>
                      <a:pt x="3857" y="672"/>
                    </a:cubicBezTo>
                    <a:close/>
                    <a:moveTo>
                      <a:pt x="2252" y="2267"/>
                    </a:moveTo>
                    <a:cubicBezTo>
                      <a:pt x="1647" y="1665"/>
                      <a:pt x="1647" y="1665"/>
                      <a:pt x="1647" y="1665"/>
                    </a:cubicBezTo>
                    <a:cubicBezTo>
                      <a:pt x="2978" y="342"/>
                      <a:pt x="2978" y="342"/>
                      <a:pt x="2978" y="342"/>
                    </a:cubicBezTo>
                    <a:cubicBezTo>
                      <a:pt x="3583" y="944"/>
                      <a:pt x="3583" y="944"/>
                      <a:pt x="3583" y="944"/>
                    </a:cubicBezTo>
                    <a:lnTo>
                      <a:pt x="2252" y="2267"/>
                    </a:lnTo>
                    <a:close/>
                    <a:moveTo>
                      <a:pt x="2168" y="2350"/>
                    </a:moveTo>
                    <a:cubicBezTo>
                      <a:pt x="1321" y="2591"/>
                      <a:pt x="1321" y="2591"/>
                      <a:pt x="1321" y="2591"/>
                    </a:cubicBezTo>
                    <a:cubicBezTo>
                      <a:pt x="1563" y="1749"/>
                      <a:pt x="1563" y="1749"/>
                      <a:pt x="1563" y="1749"/>
                    </a:cubicBezTo>
                    <a:lnTo>
                      <a:pt x="2168" y="2350"/>
                    </a:lnTo>
                    <a:close/>
                    <a:moveTo>
                      <a:pt x="770" y="495"/>
                    </a:moveTo>
                    <a:cubicBezTo>
                      <a:pt x="561" y="495"/>
                      <a:pt x="392" y="665"/>
                      <a:pt x="392" y="874"/>
                    </a:cubicBezTo>
                    <a:cubicBezTo>
                      <a:pt x="392" y="3158"/>
                      <a:pt x="392" y="3158"/>
                      <a:pt x="392" y="3158"/>
                    </a:cubicBezTo>
                    <a:cubicBezTo>
                      <a:pt x="392" y="3367"/>
                      <a:pt x="561" y="3536"/>
                      <a:pt x="770" y="3536"/>
                    </a:cubicBezTo>
                    <a:cubicBezTo>
                      <a:pt x="3055" y="3536"/>
                      <a:pt x="3055" y="3536"/>
                      <a:pt x="3055" y="3536"/>
                    </a:cubicBezTo>
                    <a:cubicBezTo>
                      <a:pt x="3264" y="3536"/>
                      <a:pt x="3433" y="3367"/>
                      <a:pt x="3433" y="3158"/>
                    </a:cubicBezTo>
                    <a:cubicBezTo>
                      <a:pt x="3433" y="1657"/>
                      <a:pt x="3433" y="1657"/>
                      <a:pt x="3433" y="1657"/>
                    </a:cubicBezTo>
                    <a:cubicBezTo>
                      <a:pt x="3824" y="1278"/>
                      <a:pt x="3824" y="1278"/>
                      <a:pt x="3824" y="1278"/>
                    </a:cubicBezTo>
                    <a:cubicBezTo>
                      <a:pt x="3824" y="3297"/>
                      <a:pt x="3824" y="3297"/>
                      <a:pt x="3824" y="3297"/>
                    </a:cubicBezTo>
                    <a:cubicBezTo>
                      <a:pt x="3824" y="3645"/>
                      <a:pt x="3529" y="3928"/>
                      <a:pt x="3181" y="3928"/>
                    </a:cubicBezTo>
                    <a:cubicBezTo>
                      <a:pt x="631" y="3928"/>
                      <a:pt x="631" y="3928"/>
                      <a:pt x="631" y="3928"/>
                    </a:cubicBezTo>
                    <a:cubicBezTo>
                      <a:pt x="283" y="3928"/>
                      <a:pt x="0" y="3645"/>
                      <a:pt x="0" y="3297"/>
                    </a:cubicBezTo>
                    <a:cubicBezTo>
                      <a:pt x="0" y="773"/>
                      <a:pt x="0" y="773"/>
                      <a:pt x="0" y="773"/>
                    </a:cubicBezTo>
                    <a:cubicBezTo>
                      <a:pt x="0" y="425"/>
                      <a:pt x="283" y="103"/>
                      <a:pt x="631" y="103"/>
                    </a:cubicBezTo>
                    <a:cubicBezTo>
                      <a:pt x="2650" y="103"/>
                      <a:pt x="2650" y="103"/>
                      <a:pt x="2650" y="103"/>
                    </a:cubicBezTo>
                    <a:cubicBezTo>
                      <a:pt x="2271" y="495"/>
                      <a:pt x="2271" y="495"/>
                      <a:pt x="2271" y="495"/>
                    </a:cubicBezTo>
                    <a:lnTo>
                      <a:pt x="770" y="495"/>
                    </a:ln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49" name="文本框 42"/>
            <p:cNvSpPr txBox="1">
              <a:spLocks noChangeArrowheads="1"/>
            </p:cNvSpPr>
            <p:nvPr/>
          </p:nvSpPr>
          <p:spPr bwMode="auto">
            <a:xfrm>
              <a:off x="7210339" y="3501877"/>
              <a:ext cx="185783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Conclusion</a:t>
              </a:r>
              <a:endParaRPr lang="zh-CN" altLang="en-US" sz="2400" b="1" dirty="0">
                <a:solidFill>
                  <a:srgbClr val="4B649F"/>
                </a:solidFill>
              </a:endParaRPr>
            </a:p>
          </p:txBody>
        </p:sp>
      </p:grpSp>
      <p:grpSp>
        <p:nvGrpSpPr>
          <p:cNvPr id="5" name="组合 4"/>
          <p:cNvGrpSpPr/>
          <p:nvPr/>
        </p:nvGrpSpPr>
        <p:grpSpPr>
          <a:xfrm>
            <a:off x="7740676" y="2225192"/>
            <a:ext cx="1863304" cy="1886107"/>
            <a:chOff x="7155171" y="2225192"/>
            <a:chExt cx="1863304" cy="1886107"/>
          </a:xfrm>
        </p:grpSpPr>
        <p:grpSp>
          <p:nvGrpSpPr>
            <p:cNvPr id="5138" name="组合 51"/>
            <p:cNvGrpSpPr/>
            <p:nvPr/>
          </p:nvGrpSpPr>
          <p:grpSpPr bwMode="auto">
            <a:xfrm>
              <a:off x="7155171" y="2225192"/>
              <a:ext cx="1863304" cy="1886107"/>
              <a:chOff x="5245361" y="2101179"/>
              <a:chExt cx="1862938" cy="1884897"/>
            </a:xfrm>
          </p:grpSpPr>
          <p:grpSp>
            <p:nvGrpSpPr>
              <p:cNvPr id="5139" name="组合 36"/>
              <p:cNvGrpSpPr/>
              <p:nvPr/>
            </p:nvGrpSpPr>
            <p:grpSpPr bwMode="auto">
              <a:xfrm>
                <a:off x="5421284" y="2101179"/>
                <a:ext cx="1279274" cy="1278705"/>
                <a:chOff x="5287330" y="2234042"/>
                <a:chExt cx="1608922" cy="1608206"/>
              </a:xfrm>
            </p:grpSpPr>
            <p:sp>
              <p:nvSpPr>
                <p:cNvPr id="27" name="椭圆 26"/>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2" name="椭圆 31"/>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5143" name="文本框 41"/>
              <p:cNvSpPr txBox="1">
                <a:spLocks noChangeArrowheads="1"/>
              </p:cNvSpPr>
              <p:nvPr/>
            </p:nvSpPr>
            <p:spPr bwMode="auto">
              <a:xfrm>
                <a:off x="5245361" y="3524707"/>
                <a:ext cx="1862938"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Simulation</a:t>
                </a:r>
                <a:endParaRPr lang="zh-CN" altLang="en-US" sz="2400" b="1" dirty="0">
                  <a:solidFill>
                    <a:srgbClr val="4B649F"/>
                  </a:solidFill>
                </a:endParaRPr>
              </a:p>
            </p:txBody>
          </p:sp>
        </p:grpSp>
        <p:grpSp>
          <p:nvGrpSpPr>
            <p:cNvPr id="4" name="组合 3"/>
            <p:cNvGrpSpPr/>
            <p:nvPr/>
          </p:nvGrpSpPr>
          <p:grpSpPr>
            <a:xfrm>
              <a:off x="7986378" y="2605308"/>
              <a:ext cx="363071" cy="519293"/>
              <a:chOff x="7789354" y="2582145"/>
              <a:chExt cx="363071" cy="519293"/>
            </a:xfrm>
          </p:grpSpPr>
          <p:sp>
            <p:nvSpPr>
              <p:cNvPr id="2" name="椭圆 1"/>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2">
                      <a:lumMod val="75000"/>
                      <a:lumOff val="25000"/>
                    </a:schemeClr>
                  </a:solidFill>
                </a:endParaRPr>
              </a:p>
            </p:txBody>
          </p:sp>
          <p:sp>
            <p:nvSpPr>
              <p:cNvPr id="3" name="矩形 2"/>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9" name="组合 28"/>
            <p:cNvGrpSpPr/>
            <p:nvPr/>
          </p:nvGrpSpPr>
          <p:grpSpPr>
            <a:xfrm>
              <a:off x="7643694" y="2596788"/>
              <a:ext cx="443129" cy="671693"/>
              <a:chOff x="7789354" y="2582145"/>
              <a:chExt cx="363071" cy="519293"/>
            </a:xfrm>
          </p:grpSpPr>
          <p:sp>
            <p:nvSpPr>
              <p:cNvPr id="34" name="椭圆 33"/>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sp>
            <p:nvSpPr>
              <p:cNvPr id="35" name="矩形 34"/>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grpSp>
      </p:grpSp>
      <p:grpSp>
        <p:nvGrpSpPr>
          <p:cNvPr id="12" name="组合 11"/>
          <p:cNvGrpSpPr/>
          <p:nvPr/>
        </p:nvGrpSpPr>
        <p:grpSpPr>
          <a:xfrm>
            <a:off x="3014268" y="2251600"/>
            <a:ext cx="1279525" cy="1876166"/>
            <a:chOff x="3011347" y="2301213"/>
            <a:chExt cx="1279525" cy="1876166"/>
          </a:xfrm>
        </p:grpSpPr>
        <p:grpSp>
          <p:nvGrpSpPr>
            <p:cNvPr id="37" name="组合 51"/>
            <p:cNvGrpSpPr/>
            <p:nvPr/>
          </p:nvGrpSpPr>
          <p:grpSpPr bwMode="auto">
            <a:xfrm>
              <a:off x="3011347" y="2301213"/>
              <a:ext cx="1279525" cy="1876166"/>
              <a:chOff x="5421284" y="2101179"/>
              <a:chExt cx="1279274" cy="1874963"/>
            </a:xfrm>
          </p:grpSpPr>
          <p:grpSp>
            <p:nvGrpSpPr>
              <p:cNvPr id="44" name="组合 36"/>
              <p:cNvGrpSpPr/>
              <p:nvPr/>
            </p:nvGrpSpPr>
            <p:grpSpPr bwMode="auto">
              <a:xfrm>
                <a:off x="5421284" y="2101179"/>
                <a:ext cx="1279274" cy="1278705"/>
                <a:chOff x="5287330" y="2234042"/>
                <a:chExt cx="1608922" cy="1608206"/>
              </a:xfrm>
            </p:grpSpPr>
            <p:sp>
              <p:nvSpPr>
                <p:cNvPr id="46" name="椭圆 45"/>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47" name="椭圆 46"/>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45" name="文本框 41"/>
              <p:cNvSpPr txBox="1">
                <a:spLocks noChangeArrowheads="1"/>
              </p:cNvSpPr>
              <p:nvPr/>
            </p:nvSpPr>
            <p:spPr bwMode="auto">
              <a:xfrm>
                <a:off x="5536522" y="3514773"/>
                <a:ext cx="1079767"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FF0000"/>
                    </a:solidFill>
                  </a:rPr>
                  <a:t>Model</a:t>
                </a:r>
                <a:endParaRPr lang="zh-CN" altLang="en-US" sz="2400" b="1" dirty="0">
                  <a:solidFill>
                    <a:srgbClr val="FF0000"/>
                  </a:solidFill>
                </a:endParaRPr>
              </a:p>
            </p:txBody>
          </p:sp>
        </p:grpSp>
        <p:grpSp>
          <p:nvGrpSpPr>
            <p:cNvPr id="11" name="组合 10"/>
            <p:cNvGrpSpPr/>
            <p:nvPr/>
          </p:nvGrpSpPr>
          <p:grpSpPr>
            <a:xfrm>
              <a:off x="3307282" y="2678904"/>
              <a:ext cx="663217" cy="539877"/>
              <a:chOff x="2577524" y="4933076"/>
              <a:chExt cx="1483297" cy="1091206"/>
            </a:xfrm>
          </p:grpSpPr>
          <p:sp>
            <p:nvSpPr>
              <p:cNvPr id="7" name="矩形 6"/>
              <p:cNvSpPr/>
              <p:nvPr/>
            </p:nvSpPr>
            <p:spPr>
              <a:xfrm>
                <a:off x="2850775" y="5620871"/>
                <a:ext cx="941295" cy="4034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直角三角形 7"/>
              <p:cNvSpPr/>
              <p:nvPr/>
            </p:nvSpPr>
            <p:spPr>
              <a:xfrm rot="18980622">
                <a:off x="2577524" y="5342078"/>
                <a:ext cx="573620" cy="561894"/>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直角三角形 47"/>
              <p:cNvSpPr/>
              <p:nvPr/>
            </p:nvSpPr>
            <p:spPr>
              <a:xfrm rot="18849285">
                <a:off x="3490400" y="5342598"/>
                <a:ext cx="576221" cy="564620"/>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931345" y="5490437"/>
                <a:ext cx="847165" cy="2689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矩形 49"/>
              <p:cNvSpPr/>
              <p:nvPr/>
            </p:nvSpPr>
            <p:spPr>
              <a:xfrm>
                <a:off x="3095315" y="4979449"/>
                <a:ext cx="45719" cy="10219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平行四边形 9"/>
              <p:cNvSpPr/>
              <p:nvPr/>
            </p:nvSpPr>
            <p:spPr>
              <a:xfrm>
                <a:off x="2986361" y="4933076"/>
                <a:ext cx="427397" cy="488131"/>
              </a:xfrm>
              <a:prstGeom prst="parallelogram">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extLst>
      <p:ext uri="{BB962C8B-B14F-4D97-AF65-F5344CB8AC3E}">
        <p14:creationId xmlns:p14="http://schemas.microsoft.com/office/powerpoint/2010/main" val="2418612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372037" y="439679"/>
            <a:ext cx="3535285" cy="707886"/>
          </a:xfrm>
          <a:prstGeom prst="rect">
            <a:avLst/>
          </a:prstGeom>
          <a:noFill/>
        </p:spPr>
        <p:txBody>
          <a:bodyPr wrap="square" rtlCol="0">
            <a:spAutoFit/>
          </a:bodyPr>
          <a:lstStyle/>
          <a:p>
            <a:pPr algn="ctr"/>
            <a:r>
              <a:rPr kumimoji="1" lang="en-US" altLang="zh-CN" sz="4000" b="1" dirty="0" smtClean="0">
                <a:solidFill>
                  <a:schemeClr val="tx2">
                    <a:lumMod val="75000"/>
                    <a:lumOff val="25000"/>
                  </a:schemeClr>
                </a:solidFill>
                <a:latin typeface="DengXian" charset="-122"/>
                <a:ea typeface="DengXian" charset="-122"/>
                <a:cs typeface="DengXian" charset="-122"/>
              </a:rPr>
              <a:t>System Model</a:t>
            </a:r>
            <a:endParaRPr kumimoji="1" lang="zh-CN" altLang="en-US" sz="4000" b="1" dirty="0">
              <a:solidFill>
                <a:schemeClr val="tx2">
                  <a:lumMod val="75000"/>
                  <a:lumOff val="25000"/>
                </a:schemeClr>
              </a:solidFill>
              <a:latin typeface="DengXian" charset="-122"/>
              <a:ea typeface="DengXian" charset="-122"/>
              <a:cs typeface="DengXian" charset="-122"/>
            </a:endParaRPr>
          </a:p>
        </p:txBody>
      </p:sp>
      <p:pic>
        <p:nvPicPr>
          <p:cNvPr id="5" name="图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47764" y="1850460"/>
            <a:ext cx="6351279" cy="3949546"/>
          </a:xfrm>
          <a:prstGeom prst="rect">
            <a:avLst/>
          </a:prstGeom>
          <a:ln w="57150">
            <a:solidFill>
              <a:schemeClr val="accent3">
                <a:lumMod val="60000"/>
                <a:lumOff val="40000"/>
              </a:schemeClr>
            </a:solidFill>
          </a:ln>
        </p:spPr>
      </p:pic>
      <p:sp>
        <p:nvSpPr>
          <p:cNvPr id="6" name="文本框 5"/>
          <p:cNvSpPr txBox="1"/>
          <p:nvPr/>
        </p:nvSpPr>
        <p:spPr>
          <a:xfrm>
            <a:off x="0" y="1710994"/>
            <a:ext cx="5808379" cy="4524315"/>
          </a:xfrm>
          <a:prstGeom prst="rect">
            <a:avLst/>
          </a:prstGeom>
          <a:noFill/>
        </p:spPr>
        <p:txBody>
          <a:bodyPr wrap="square" rtlCol="0">
            <a:spAutoFit/>
          </a:bodyPr>
          <a:lstStyle/>
          <a:p>
            <a:pPr marL="342900" indent="-342900">
              <a:buFont typeface="Wingdings" panose="05000000000000000000" pitchFamily="2" charset="2"/>
              <a:buChar char="Ø"/>
            </a:pPr>
            <a:r>
              <a:rPr lang="en-US" altLang="zh-CN" sz="2400" dirty="0" smtClean="0"/>
              <a:t>We </a:t>
            </a:r>
            <a:r>
              <a:rPr lang="en-US" altLang="zh-CN" sz="2400" dirty="0"/>
              <a:t>focus on one cognitive vehicle, one</a:t>
            </a:r>
            <a:br>
              <a:rPr lang="en-US" altLang="zh-CN" sz="2400" dirty="0"/>
            </a:br>
            <a:r>
              <a:rPr lang="en-US" altLang="zh-CN" sz="2400" dirty="0"/>
              <a:t>primary vehicle and several </a:t>
            </a:r>
            <a:r>
              <a:rPr lang="en-US" altLang="zh-CN" sz="2400" dirty="0" smtClean="0"/>
              <a:t>interfering </a:t>
            </a:r>
            <a:r>
              <a:rPr lang="en-US" altLang="zh-CN" sz="2400" dirty="0"/>
              <a:t>vehicles </a:t>
            </a:r>
            <a:br>
              <a:rPr lang="en-US" altLang="zh-CN" sz="2400" dirty="0"/>
            </a:br>
            <a:endParaRPr lang="en-US" altLang="zh-CN" sz="2400" dirty="0"/>
          </a:p>
          <a:p>
            <a:pPr marL="342900" indent="-342900">
              <a:buFont typeface="Wingdings" panose="05000000000000000000" pitchFamily="2" charset="2"/>
              <a:buChar char="Ø"/>
            </a:pPr>
            <a:r>
              <a:rPr lang="en-US" altLang="zh-CN" sz="2400" dirty="0" smtClean="0"/>
              <a:t>Cognitive vehicle </a:t>
            </a:r>
            <a:r>
              <a:rPr lang="en-US" altLang="zh-CN" sz="2400" i="1" dirty="0"/>
              <a:t>A </a:t>
            </a:r>
            <a:r>
              <a:rPr lang="en-US" altLang="zh-CN" sz="2400" dirty="0"/>
              <a:t>desires to transmit signals in the direction </a:t>
            </a:r>
            <a:r>
              <a:rPr lang="en-US" altLang="zh-CN" sz="2400" dirty="0" smtClean="0"/>
              <a:t>of primary </a:t>
            </a:r>
            <a:r>
              <a:rPr lang="en-US" altLang="zh-CN" sz="2400" dirty="0"/>
              <a:t>vehicle </a:t>
            </a:r>
            <a:r>
              <a:rPr lang="en-US" altLang="zh-CN" sz="2400" i="1" dirty="0" smtClean="0"/>
              <a:t>E</a:t>
            </a:r>
            <a:endParaRPr lang="en-US" altLang="zh-CN" sz="2400" dirty="0" smtClean="0"/>
          </a:p>
          <a:p>
            <a:pPr marL="342900" indent="-342900">
              <a:buFont typeface="Wingdings" panose="05000000000000000000" pitchFamily="2" charset="2"/>
              <a:buChar char="Ø"/>
            </a:pPr>
            <a:endParaRPr lang="en-US" altLang="zh-CN" sz="2400" dirty="0" smtClean="0"/>
          </a:p>
          <a:p>
            <a:pPr marL="342900" indent="-342900">
              <a:buFont typeface="Wingdings" panose="05000000000000000000" pitchFamily="2" charset="2"/>
              <a:buChar char="Ø"/>
            </a:pPr>
            <a:r>
              <a:rPr lang="en-US" altLang="zh-CN" sz="2400" dirty="0" smtClean="0"/>
              <a:t>Before </a:t>
            </a:r>
            <a:r>
              <a:rPr lang="en-US" altLang="zh-CN" sz="2400" dirty="0"/>
              <a:t>transmitting, vehicle </a:t>
            </a:r>
            <a:r>
              <a:rPr lang="en-US" altLang="zh-CN" sz="2400" i="1" dirty="0"/>
              <a:t>A </a:t>
            </a:r>
            <a:r>
              <a:rPr lang="en-US" altLang="zh-CN" sz="2400" i="1" dirty="0" smtClean="0"/>
              <a:t>u</a:t>
            </a:r>
            <a:r>
              <a:rPr lang="en-US" altLang="zh-CN" sz="2400" dirty="0" smtClean="0"/>
              <a:t>tilize signal </a:t>
            </a:r>
            <a:r>
              <a:rPr lang="en-US" altLang="zh-CN" sz="2400" dirty="0"/>
              <a:t>received in the direction of vehicle </a:t>
            </a:r>
            <a:r>
              <a:rPr lang="en-US" altLang="zh-CN" sz="2400" i="1" dirty="0"/>
              <a:t>E </a:t>
            </a:r>
            <a:r>
              <a:rPr lang="en-US" altLang="zh-CN" sz="2400" dirty="0"/>
              <a:t>to do </a:t>
            </a:r>
            <a:r>
              <a:rPr lang="en-US" altLang="zh-CN" sz="2400" dirty="0" smtClean="0"/>
              <a:t>spectrum sensing</a:t>
            </a:r>
            <a:r>
              <a:rPr lang="en-US" altLang="zh-CN" sz="2400" dirty="0"/>
              <a:t/>
            </a:r>
            <a:br>
              <a:rPr lang="en-US" altLang="zh-CN" sz="2400" dirty="0"/>
            </a:br>
            <a:endParaRPr lang="zh-CN" altLang="en-US" sz="2400" dirty="0"/>
          </a:p>
        </p:txBody>
      </p:sp>
      <p:sp>
        <p:nvSpPr>
          <p:cNvPr id="3" name="文本框 2"/>
          <p:cNvSpPr txBox="1"/>
          <p:nvPr/>
        </p:nvSpPr>
        <p:spPr>
          <a:xfrm>
            <a:off x="7907322" y="6050643"/>
            <a:ext cx="4746171" cy="369332"/>
          </a:xfrm>
          <a:prstGeom prst="rect">
            <a:avLst/>
          </a:prstGeom>
          <a:noFill/>
        </p:spPr>
        <p:txBody>
          <a:bodyPr wrap="square" rtlCol="0">
            <a:spAutoFit/>
          </a:bodyPr>
          <a:lstStyle/>
          <a:p>
            <a:r>
              <a:rPr lang="en-US" altLang="zh-CN" b="1" dirty="0" smtClean="0"/>
              <a:t>Fig1</a:t>
            </a:r>
            <a:r>
              <a:rPr lang="en-US" altLang="zh-CN" dirty="0" smtClean="0"/>
              <a:t>. System Model</a:t>
            </a:r>
            <a:endParaRPr lang="zh-CN" altLang="en-US" dirty="0"/>
          </a:p>
        </p:txBody>
      </p:sp>
    </p:spTree>
    <p:extLst>
      <p:ext uri="{BB962C8B-B14F-4D97-AF65-F5344CB8AC3E}">
        <p14:creationId xmlns:p14="http://schemas.microsoft.com/office/powerpoint/2010/main" val="1633446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47837" y="287380"/>
            <a:ext cx="9611557" cy="707886"/>
          </a:xfrm>
          <a:prstGeom prst="rect">
            <a:avLst/>
          </a:prstGeom>
          <a:noFill/>
        </p:spPr>
        <p:txBody>
          <a:bodyPr wrap="square" rtlCol="0">
            <a:spAutoFit/>
          </a:bodyPr>
          <a:lstStyle/>
          <a:p>
            <a:pPr algn="ctr"/>
            <a:r>
              <a:rPr kumimoji="1" lang="en-US" altLang="zh-CN" sz="4000" b="1" dirty="0" smtClean="0">
                <a:solidFill>
                  <a:schemeClr val="tx2">
                    <a:lumMod val="75000"/>
                    <a:lumOff val="25000"/>
                  </a:schemeClr>
                </a:solidFill>
                <a:latin typeface="DengXian" charset="-122"/>
                <a:ea typeface="DengXian" charset="-122"/>
                <a:cs typeface="DengXian" charset="-122"/>
              </a:rPr>
              <a:t>Signal Model</a:t>
            </a:r>
            <a:endParaRPr kumimoji="1" lang="zh-CN" altLang="en-US" sz="4000" b="1" dirty="0">
              <a:solidFill>
                <a:schemeClr val="tx2">
                  <a:lumMod val="75000"/>
                  <a:lumOff val="25000"/>
                </a:schemeClr>
              </a:solidFill>
              <a:latin typeface="DengXian" charset="-122"/>
              <a:ea typeface="DengXian" charset="-122"/>
              <a:cs typeface="DengXian" charset="-122"/>
            </a:endParaRPr>
          </a:p>
        </p:txBody>
      </p:sp>
      <p:sp>
        <p:nvSpPr>
          <p:cNvPr id="27" name="圆角矩形 26"/>
          <p:cNvSpPr/>
          <p:nvPr/>
        </p:nvSpPr>
        <p:spPr>
          <a:xfrm>
            <a:off x="518855" y="1102428"/>
            <a:ext cx="10595813" cy="5745191"/>
          </a:xfrm>
          <a:prstGeom prst="roundRect">
            <a:avLst/>
          </a:prstGeom>
          <a:solidFill>
            <a:schemeClr val="accent1">
              <a:lumMod val="20000"/>
              <a:lumOff val="80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r>
              <a:rPr lang="en-US" altLang="zh-CN" sz="2400" dirty="0" smtClean="0">
                <a:solidFill>
                  <a:schemeClr val="tx1"/>
                </a:solidFill>
              </a:rPr>
              <a:t>The </a:t>
            </a:r>
            <a:r>
              <a:rPr lang="en-US" altLang="zh-CN" sz="2400" dirty="0">
                <a:solidFill>
                  <a:schemeClr val="tx1"/>
                </a:solidFill>
              </a:rPr>
              <a:t>received signal </a:t>
            </a:r>
            <a:r>
              <a:rPr lang="en-US" altLang="zh-CN" sz="2400" i="1" dirty="0">
                <a:solidFill>
                  <a:schemeClr val="tx1"/>
                </a:solidFill>
              </a:rPr>
              <a:t>x </a:t>
            </a:r>
            <a:r>
              <a:rPr lang="en-US" altLang="zh-CN" sz="2400" dirty="0">
                <a:solidFill>
                  <a:schemeClr val="tx1"/>
                </a:solidFill>
              </a:rPr>
              <a:t>has a form of</a:t>
            </a:r>
            <a:r>
              <a:rPr lang="en-US" altLang="zh-CN" sz="2400" dirty="0" smtClean="0">
                <a:solidFill>
                  <a:schemeClr val="tx1"/>
                </a:solidFill>
              </a:rPr>
              <a:t>:</a:t>
            </a:r>
          </a:p>
          <a:p>
            <a:pPr algn="ctr"/>
            <a:endParaRPr lang="en-US" altLang="zh-CN" sz="2400" dirty="0">
              <a:solidFill>
                <a:schemeClr val="tx1"/>
              </a:solidFill>
            </a:endParaRPr>
          </a:p>
          <a:p>
            <a:pPr marL="342900" indent="-342900">
              <a:buFont typeface="Wingdings" panose="05000000000000000000" pitchFamily="2" charset="2"/>
              <a:buChar char="u"/>
            </a:pPr>
            <a:r>
              <a:rPr lang="en-US" altLang="zh-CN" sz="2400" i="1" dirty="0">
                <a:solidFill>
                  <a:schemeClr val="tx1"/>
                </a:solidFill>
              </a:rPr>
              <a:t>S </a:t>
            </a:r>
            <a:r>
              <a:rPr lang="en-US" altLang="zh-CN" sz="2400" dirty="0">
                <a:solidFill>
                  <a:schemeClr val="tx1"/>
                </a:solidFill>
              </a:rPr>
              <a:t>represents the signal transmitted by the primary </a:t>
            </a:r>
            <a:r>
              <a:rPr lang="en-US" altLang="zh-CN" sz="2400" dirty="0" smtClean="0">
                <a:solidFill>
                  <a:schemeClr val="tx1"/>
                </a:solidFill>
              </a:rPr>
              <a:t>user: </a:t>
            </a:r>
            <a:endParaRPr lang="en-US" altLang="zh-CN" sz="2000" dirty="0" smtClean="0">
              <a:solidFill>
                <a:schemeClr val="tx1"/>
              </a:solidFill>
            </a:endParaRPr>
          </a:p>
          <a:p>
            <a:pPr marL="342900" indent="-342900">
              <a:buFont typeface="Wingdings" panose="05000000000000000000" pitchFamily="2" charset="2"/>
              <a:buChar char="u"/>
            </a:pPr>
            <a:endParaRPr lang="en-US" altLang="zh-CN" sz="2000" dirty="0">
              <a:solidFill>
                <a:schemeClr val="tx1"/>
              </a:solidFill>
            </a:endParaRPr>
          </a:p>
          <a:p>
            <a:pPr marL="342900" indent="-342900">
              <a:buFont typeface="Wingdings" panose="05000000000000000000" pitchFamily="2" charset="2"/>
              <a:buChar char="u"/>
            </a:pPr>
            <a:r>
              <a:rPr lang="en-US" altLang="zh-CN" sz="2400" dirty="0" smtClean="0">
                <a:solidFill>
                  <a:schemeClr val="tx1"/>
                </a:solidFill>
              </a:rPr>
              <a:t>       is the noise part:</a:t>
            </a:r>
          </a:p>
          <a:p>
            <a:pPr marL="342900" indent="-342900">
              <a:buFont typeface="Wingdings" panose="05000000000000000000" pitchFamily="2" charset="2"/>
              <a:buChar char="u"/>
            </a:pPr>
            <a:endParaRPr lang="en-US" altLang="zh-CN" sz="2400" dirty="0">
              <a:solidFill>
                <a:schemeClr val="tx1"/>
              </a:solidFill>
            </a:endParaRPr>
          </a:p>
          <a:p>
            <a:pPr marL="342900" indent="-342900">
              <a:buFont typeface="Wingdings" panose="05000000000000000000" pitchFamily="2" charset="2"/>
              <a:buChar char="u"/>
            </a:pPr>
            <a:r>
              <a:rPr lang="en-US" altLang="zh-CN" sz="2400" i="1" dirty="0" smtClean="0">
                <a:solidFill>
                  <a:schemeClr val="tx1"/>
                </a:solidFill>
              </a:rPr>
              <a:t>I  </a:t>
            </a:r>
            <a:r>
              <a:rPr lang="en-US" altLang="zh-CN" sz="2400" dirty="0">
                <a:solidFill>
                  <a:schemeClr val="tx1"/>
                </a:solidFill>
              </a:rPr>
              <a:t>is </a:t>
            </a:r>
            <a:r>
              <a:rPr lang="en-US" altLang="zh-CN" sz="2400" dirty="0" smtClean="0">
                <a:solidFill>
                  <a:schemeClr val="tx1"/>
                </a:solidFill>
              </a:rPr>
              <a:t>the interference </a:t>
            </a:r>
            <a:r>
              <a:rPr lang="en-US" altLang="zh-CN" sz="2400" dirty="0">
                <a:solidFill>
                  <a:schemeClr val="tx1"/>
                </a:solidFill>
              </a:rPr>
              <a:t>part:</a:t>
            </a:r>
            <a:br>
              <a:rPr lang="en-US" altLang="zh-CN" sz="2400" dirty="0">
                <a:solidFill>
                  <a:schemeClr val="tx1"/>
                </a:solidFill>
              </a:rPr>
            </a:br>
            <a:endParaRPr lang="en-US" altLang="zh-CN" sz="2400" dirty="0" smtClean="0">
              <a:solidFill>
                <a:schemeClr val="tx1"/>
              </a:solidFill>
            </a:endParaRPr>
          </a:p>
          <a:p>
            <a:pPr algn="ctr"/>
            <a:endParaRPr lang="en-US" altLang="zh-CN" sz="2000" dirty="0">
              <a:solidFill>
                <a:schemeClr val="tx1"/>
              </a:solidFill>
            </a:endParaRPr>
          </a:p>
          <a:p>
            <a:endParaRPr lang="en-US" altLang="zh-CN" sz="2000" dirty="0" smtClean="0">
              <a:solidFill>
                <a:schemeClr val="tx1"/>
              </a:solidFill>
            </a:endParaRPr>
          </a:p>
          <a:p>
            <a:r>
              <a:rPr lang="en-US" altLang="zh-CN" sz="2000" dirty="0" smtClean="0">
                <a:solidFill>
                  <a:schemeClr val="tx1"/>
                </a:solidFill>
              </a:rPr>
              <a:t>Channel </a:t>
            </a:r>
            <a:r>
              <a:rPr lang="en-US" altLang="zh-CN" sz="2000" b="1" dirty="0">
                <a:solidFill>
                  <a:schemeClr val="tx1"/>
                </a:solidFill>
              </a:rPr>
              <a:t>H </a:t>
            </a:r>
            <a:r>
              <a:rPr lang="en-US" altLang="zh-CN" sz="2000" dirty="0">
                <a:solidFill>
                  <a:schemeClr val="tx1"/>
                </a:solidFill>
              </a:rPr>
              <a:t>we applied is a </a:t>
            </a:r>
            <a:r>
              <a:rPr lang="en-US" altLang="zh-CN" sz="2000" dirty="0" smtClean="0">
                <a:solidFill>
                  <a:schemeClr val="tx1"/>
                </a:solidFill>
              </a:rPr>
              <a:t>typical mmWave </a:t>
            </a:r>
            <a:r>
              <a:rPr lang="en-US" altLang="zh-CN" sz="2000" dirty="0">
                <a:solidFill>
                  <a:schemeClr val="tx1"/>
                </a:solidFill>
              </a:rPr>
              <a:t>channel </a:t>
            </a:r>
            <a:br>
              <a:rPr lang="en-US" altLang="zh-CN" sz="2000" dirty="0">
                <a:solidFill>
                  <a:schemeClr val="tx1"/>
                </a:solidFill>
              </a:rPr>
            </a:br>
            <a:r>
              <a:rPr lang="en-US" altLang="zh-CN" sz="2000" b="1" dirty="0" smtClean="0">
                <a:solidFill>
                  <a:schemeClr val="tx1"/>
                </a:solidFill>
              </a:rPr>
              <a:t>     </a:t>
            </a:r>
            <a:r>
              <a:rPr lang="en-US" altLang="zh-CN" sz="2000" dirty="0" smtClean="0">
                <a:solidFill>
                  <a:schemeClr val="tx1"/>
                </a:solidFill>
              </a:rPr>
              <a:t>and </a:t>
            </a:r>
            <a:r>
              <a:rPr lang="en-US" altLang="zh-CN" sz="2000" b="1" dirty="0" smtClean="0">
                <a:solidFill>
                  <a:schemeClr val="tx1"/>
                </a:solidFill>
              </a:rPr>
              <a:t>     </a:t>
            </a:r>
            <a:r>
              <a:rPr lang="en-US" altLang="zh-CN" sz="2000" dirty="0" smtClean="0">
                <a:solidFill>
                  <a:schemeClr val="tx1"/>
                </a:solidFill>
              </a:rPr>
              <a:t>  are </a:t>
            </a:r>
            <a:r>
              <a:rPr lang="en-US" altLang="zh-CN" sz="2000" dirty="0">
                <a:solidFill>
                  <a:schemeClr val="tx1"/>
                </a:solidFill>
              </a:rPr>
              <a:t>the beamforming vectors used by the </a:t>
            </a:r>
            <a:r>
              <a:rPr lang="en-US" altLang="zh-CN" sz="2000" dirty="0" smtClean="0">
                <a:solidFill>
                  <a:schemeClr val="tx1"/>
                </a:solidFill>
              </a:rPr>
              <a:t>transmitter and </a:t>
            </a:r>
            <a:r>
              <a:rPr lang="en-US" altLang="zh-CN" sz="2000" dirty="0">
                <a:solidFill>
                  <a:schemeClr val="tx1"/>
                </a:solidFill>
              </a:rPr>
              <a:t>the receiver </a:t>
            </a:r>
            <a:r>
              <a:rPr lang="en-US" altLang="zh-CN" sz="2000" dirty="0"/>
              <a:t/>
            </a:r>
            <a:br>
              <a:rPr lang="en-US" altLang="zh-CN" sz="2000" dirty="0"/>
            </a:br>
            <a:r>
              <a:rPr lang="en-US" altLang="zh-CN" sz="2000" dirty="0"/>
              <a:t/>
            </a:r>
            <a:br>
              <a:rPr lang="en-US" altLang="zh-CN" sz="2000" dirty="0"/>
            </a:br>
            <a:r>
              <a:rPr lang="en-US" altLang="zh-CN" sz="2000" dirty="0" smtClean="0">
                <a:solidFill>
                  <a:schemeClr val="tx1"/>
                </a:solidFill>
              </a:rPr>
              <a:t> </a:t>
            </a:r>
            <a:endParaRPr kumimoji="1" lang="zh-CN" altLang="en-US" sz="2000" b="1" dirty="0">
              <a:solidFill>
                <a:schemeClr val="tx1"/>
              </a:solidFill>
              <a:latin typeface="DengXian" charset="-122"/>
              <a:ea typeface="DengXian" charset="-122"/>
              <a:cs typeface="DengXian" charset="-122"/>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3417239026"/>
              </p:ext>
            </p:extLst>
          </p:nvPr>
        </p:nvGraphicFramePr>
        <p:xfrm>
          <a:off x="5683250" y="1516063"/>
          <a:ext cx="1776413" cy="527050"/>
        </p:xfrm>
        <a:graphic>
          <a:graphicData uri="http://schemas.openxmlformats.org/presentationml/2006/ole">
            <mc:AlternateContent xmlns:mc="http://schemas.openxmlformats.org/markup-compatibility/2006">
              <mc:Choice xmlns:v="urn:schemas-microsoft-com:vml" Requires="v">
                <p:oleObj spid="_x0000_s4194" name="Equation" r:id="rId4" imgW="901440" imgH="228600" progId="Equation.DSMT4">
                  <p:embed/>
                </p:oleObj>
              </mc:Choice>
              <mc:Fallback>
                <p:oleObj name="Equation" r:id="rId4" imgW="901440" imgH="228600" progId="Equation.DSMT4">
                  <p:embed/>
                  <p:pic>
                    <p:nvPicPr>
                      <p:cNvPr id="0" name=""/>
                      <p:cNvPicPr/>
                      <p:nvPr/>
                    </p:nvPicPr>
                    <p:blipFill>
                      <a:blip r:embed="rId5"/>
                      <a:stretch>
                        <a:fillRect/>
                      </a:stretch>
                    </p:blipFill>
                    <p:spPr>
                      <a:xfrm>
                        <a:off x="5683250" y="1516063"/>
                        <a:ext cx="1776413" cy="527050"/>
                      </a:xfrm>
                      <a:prstGeom prst="rect">
                        <a:avLst/>
                      </a:prstGeom>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821563933"/>
              </p:ext>
            </p:extLst>
          </p:nvPr>
        </p:nvGraphicFramePr>
        <p:xfrm>
          <a:off x="8656638" y="2290763"/>
          <a:ext cx="1712912" cy="458787"/>
        </p:xfrm>
        <a:graphic>
          <a:graphicData uri="http://schemas.openxmlformats.org/presentationml/2006/ole">
            <mc:AlternateContent xmlns:mc="http://schemas.openxmlformats.org/markup-compatibility/2006">
              <mc:Choice xmlns:v="urn:schemas-microsoft-com:vml" Requires="v">
                <p:oleObj spid="_x0000_s4195" name="Equation" r:id="rId6" imgW="901440" imgH="241200" progId="Equation.DSMT4">
                  <p:embed/>
                </p:oleObj>
              </mc:Choice>
              <mc:Fallback>
                <p:oleObj name="Equation" r:id="rId6" imgW="901440" imgH="241200" progId="Equation.DSMT4">
                  <p:embed/>
                  <p:pic>
                    <p:nvPicPr>
                      <p:cNvPr id="0" name=""/>
                      <p:cNvPicPr/>
                      <p:nvPr/>
                    </p:nvPicPr>
                    <p:blipFill>
                      <a:blip r:embed="rId7"/>
                      <a:stretch>
                        <a:fillRect/>
                      </a:stretch>
                    </p:blipFill>
                    <p:spPr>
                      <a:xfrm>
                        <a:off x="8656638" y="2290763"/>
                        <a:ext cx="1712912" cy="458787"/>
                      </a:xfrm>
                      <a:prstGeom prst="rect">
                        <a:avLst/>
                      </a:prstGeom>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3118978539"/>
              </p:ext>
            </p:extLst>
          </p:nvPr>
        </p:nvGraphicFramePr>
        <p:xfrm>
          <a:off x="4094163" y="2919413"/>
          <a:ext cx="1651000" cy="549275"/>
        </p:xfrm>
        <a:graphic>
          <a:graphicData uri="http://schemas.openxmlformats.org/presentationml/2006/ole">
            <mc:AlternateContent xmlns:mc="http://schemas.openxmlformats.org/markup-compatibility/2006">
              <mc:Choice xmlns:v="urn:schemas-microsoft-com:vml" Requires="v">
                <p:oleObj spid="_x0000_s4196" name="Equation" r:id="rId8" imgW="723600" imgH="241200" progId="Equation.DSMT4">
                  <p:embed/>
                </p:oleObj>
              </mc:Choice>
              <mc:Fallback>
                <p:oleObj name="Equation" r:id="rId8" imgW="723600" imgH="241200" progId="Equation.DSMT4">
                  <p:embed/>
                  <p:pic>
                    <p:nvPicPr>
                      <p:cNvPr id="0" name=""/>
                      <p:cNvPicPr/>
                      <p:nvPr/>
                    </p:nvPicPr>
                    <p:blipFill>
                      <a:blip r:embed="rId9"/>
                      <a:stretch>
                        <a:fillRect/>
                      </a:stretch>
                    </p:blipFill>
                    <p:spPr>
                      <a:xfrm>
                        <a:off x="4094163" y="2919413"/>
                        <a:ext cx="1651000" cy="549275"/>
                      </a:xfrm>
                      <a:prstGeom prst="rect">
                        <a:avLst/>
                      </a:prstGeom>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1063256644"/>
              </p:ext>
            </p:extLst>
          </p:nvPr>
        </p:nvGraphicFramePr>
        <p:xfrm>
          <a:off x="4705350" y="3454400"/>
          <a:ext cx="2814638" cy="1041400"/>
        </p:xfrm>
        <a:graphic>
          <a:graphicData uri="http://schemas.openxmlformats.org/presentationml/2006/ole">
            <mc:AlternateContent xmlns:mc="http://schemas.openxmlformats.org/markup-compatibility/2006">
              <mc:Choice xmlns:v="urn:schemas-microsoft-com:vml" Requires="v">
                <p:oleObj spid="_x0000_s4197" name="Equation" r:id="rId10" imgW="1168200" imgH="431640" progId="Equation.DSMT4">
                  <p:embed/>
                </p:oleObj>
              </mc:Choice>
              <mc:Fallback>
                <p:oleObj name="Equation" r:id="rId10" imgW="1168200" imgH="431640" progId="Equation.DSMT4">
                  <p:embed/>
                  <p:pic>
                    <p:nvPicPr>
                      <p:cNvPr id="0" name=""/>
                      <p:cNvPicPr/>
                      <p:nvPr/>
                    </p:nvPicPr>
                    <p:blipFill>
                      <a:blip r:embed="rId11"/>
                      <a:stretch>
                        <a:fillRect/>
                      </a:stretch>
                    </p:blipFill>
                    <p:spPr>
                      <a:xfrm>
                        <a:off x="4705350" y="3454400"/>
                        <a:ext cx="2814638" cy="1041400"/>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12" name="矩形 11"/>
              <p:cNvSpPr/>
              <p:nvPr/>
            </p:nvSpPr>
            <p:spPr>
              <a:xfrm>
                <a:off x="980520" y="3009718"/>
                <a:ext cx="1036539"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CN" altLang="en-US" i="1">
                              <a:latin typeface="Cambria Math" panose="02040503050406030204" pitchFamily="18" charset="0"/>
                            </a:rPr>
                          </m:ctrlPr>
                        </m:sSubPr>
                        <m:e>
                          <m:r>
                            <a:rPr lang="zh-CN" altLang="en-US" i="1">
                              <a:latin typeface="Cambria Math" panose="02040503050406030204" pitchFamily="18" charset="0"/>
                            </a:rPr>
                            <m:t>𝑁</m:t>
                          </m:r>
                        </m:e>
                        <m:sub>
                          <m:r>
                            <a:rPr lang="zh-CN" altLang="en-US" i="1">
                              <a:latin typeface="Cambria Math" panose="02040503050406030204" pitchFamily="18" charset="0"/>
                            </a:rPr>
                            <m:t>𝑤</m:t>
                          </m:r>
                        </m:sub>
                      </m:sSub>
                    </m:oMath>
                  </m:oMathPara>
                </a14:m>
                <a:endParaRPr lang="zh-CN" altLang="en-US" dirty="0"/>
              </a:p>
            </p:txBody>
          </p:sp>
        </mc:Choice>
        <mc:Fallback xmlns="">
          <p:sp>
            <p:nvSpPr>
              <p:cNvPr id="12" name="矩形 11"/>
              <p:cNvSpPr>
                <a:spLocks noRot="1" noChangeAspect="1" noMove="1" noResize="1" noEditPoints="1" noAdjustHandles="1" noChangeArrowheads="1" noChangeShapeType="1" noTextEdit="1"/>
              </p:cNvSpPr>
              <p:nvPr/>
            </p:nvSpPr>
            <p:spPr>
              <a:xfrm>
                <a:off x="980520" y="3009718"/>
                <a:ext cx="1036539" cy="369332"/>
              </a:xfrm>
              <a:prstGeom prst="rect">
                <a:avLst/>
              </a:prstGeom>
              <a:blipFill rotWithShape="0">
                <a:blip r:embed="rId12"/>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3" name="矩形 12"/>
              <p:cNvSpPr/>
              <p:nvPr/>
            </p:nvSpPr>
            <p:spPr>
              <a:xfrm>
                <a:off x="1442184" y="5382417"/>
                <a:ext cx="719976"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CN" altLang="en-US" i="1">
                              <a:latin typeface="Cambria Math" panose="02040503050406030204" pitchFamily="18" charset="0"/>
                            </a:rPr>
                          </m:ctrlPr>
                        </m:sSubPr>
                        <m:e>
                          <m:r>
                            <a:rPr lang="zh-CN" altLang="en-US" i="1">
                              <a:latin typeface="Cambria Math" panose="02040503050406030204" pitchFamily="18" charset="0"/>
                            </a:rPr>
                            <m:t>𝑤</m:t>
                          </m:r>
                        </m:e>
                        <m:sub>
                          <m:r>
                            <a:rPr lang="zh-CN" altLang="en-US" i="1">
                              <a:latin typeface="Cambria Math" panose="02040503050406030204" pitchFamily="18" charset="0"/>
                            </a:rPr>
                            <m:t>𝑅</m:t>
                          </m:r>
                        </m:sub>
                      </m:sSub>
                    </m:oMath>
                  </m:oMathPara>
                </a14:m>
                <a:endParaRPr lang="zh-CN" altLang="en-US" dirty="0"/>
              </a:p>
            </p:txBody>
          </p:sp>
        </mc:Choice>
        <mc:Fallback xmlns="">
          <p:sp>
            <p:nvSpPr>
              <p:cNvPr id="13" name="矩形 12"/>
              <p:cNvSpPr>
                <a:spLocks noRot="1" noChangeAspect="1" noMove="1" noResize="1" noEditPoints="1" noAdjustHandles="1" noChangeArrowheads="1" noChangeShapeType="1" noTextEdit="1"/>
              </p:cNvSpPr>
              <p:nvPr/>
            </p:nvSpPr>
            <p:spPr>
              <a:xfrm>
                <a:off x="1442184" y="5382417"/>
                <a:ext cx="719976" cy="369332"/>
              </a:xfrm>
              <a:prstGeom prst="rect">
                <a:avLst/>
              </a:prstGeom>
              <a:blipFill rotWithShape="0">
                <a:blip r:embed="rId13"/>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4" name="矩形 13"/>
              <p:cNvSpPr/>
              <p:nvPr/>
            </p:nvSpPr>
            <p:spPr>
              <a:xfrm>
                <a:off x="683819" y="5382417"/>
                <a:ext cx="593401"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CN" altLang="en-US" i="1" smtClean="0">
                              <a:latin typeface="Cambria Math" panose="02040503050406030204" pitchFamily="18" charset="0"/>
                            </a:rPr>
                          </m:ctrlPr>
                        </m:sSubPr>
                        <m:e>
                          <m:r>
                            <a:rPr lang="zh-CN" altLang="en-US" i="1">
                              <a:latin typeface="Cambria Math" panose="02040503050406030204" pitchFamily="18" charset="0"/>
                            </a:rPr>
                            <m:t>𝑤</m:t>
                          </m:r>
                        </m:e>
                        <m:sub>
                          <m:r>
                            <a:rPr lang="en-US" altLang="zh-CN" b="0" i="1" smtClean="0">
                              <a:latin typeface="Cambria Math" panose="02040503050406030204" pitchFamily="18" charset="0"/>
                            </a:rPr>
                            <m:t>𝑇</m:t>
                          </m:r>
                        </m:sub>
                      </m:sSub>
                    </m:oMath>
                  </m:oMathPara>
                </a14:m>
                <a:endParaRPr lang="zh-CN" altLang="en-US" dirty="0"/>
              </a:p>
            </p:txBody>
          </p:sp>
        </mc:Choice>
        <mc:Fallback xmlns="">
          <p:sp>
            <p:nvSpPr>
              <p:cNvPr id="14" name="矩形 13"/>
              <p:cNvSpPr>
                <a:spLocks noRot="1" noChangeAspect="1" noMove="1" noResize="1" noEditPoints="1" noAdjustHandles="1" noChangeArrowheads="1" noChangeShapeType="1" noTextEdit="1"/>
              </p:cNvSpPr>
              <p:nvPr/>
            </p:nvSpPr>
            <p:spPr>
              <a:xfrm>
                <a:off x="683819" y="5382417"/>
                <a:ext cx="593401" cy="369332"/>
              </a:xfrm>
              <a:prstGeom prst="rect">
                <a:avLst/>
              </a:prstGeom>
              <a:blipFill rotWithShape="0">
                <a:blip r:embed="rId14"/>
                <a:stretch>
                  <a:fillRect/>
                </a:stretch>
              </a:blipFill>
            </p:spPr>
            <p:txBody>
              <a:bodyPr/>
              <a:lstStyle/>
              <a:p>
                <a:r>
                  <a:rPr lang="zh-CN" alt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47837" y="287380"/>
            <a:ext cx="9611557" cy="707886"/>
          </a:xfrm>
          <a:prstGeom prst="rect">
            <a:avLst/>
          </a:prstGeom>
          <a:noFill/>
        </p:spPr>
        <p:txBody>
          <a:bodyPr wrap="square" rtlCol="0">
            <a:spAutoFit/>
          </a:bodyPr>
          <a:lstStyle/>
          <a:p>
            <a:pPr algn="ctr"/>
            <a:r>
              <a:rPr kumimoji="1" lang="en-US" altLang="zh-CN" sz="4000" b="1" dirty="0" smtClean="0">
                <a:solidFill>
                  <a:schemeClr val="tx2">
                    <a:lumMod val="75000"/>
                    <a:lumOff val="25000"/>
                  </a:schemeClr>
                </a:solidFill>
                <a:latin typeface="DengXian" charset="-122"/>
                <a:ea typeface="DengXian" charset="-122"/>
                <a:cs typeface="DengXian" charset="-122"/>
              </a:rPr>
              <a:t>Hypothesis Model and Test Statistics</a:t>
            </a:r>
            <a:endParaRPr kumimoji="1" lang="zh-CN" altLang="en-US" sz="4000" b="1" dirty="0">
              <a:solidFill>
                <a:schemeClr val="tx2">
                  <a:lumMod val="75000"/>
                  <a:lumOff val="25000"/>
                </a:schemeClr>
              </a:solidFill>
              <a:latin typeface="DengXian" charset="-122"/>
              <a:ea typeface="DengXian" charset="-122"/>
              <a:cs typeface="DengXian" charset="-122"/>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1244795042"/>
              </p:ext>
            </p:extLst>
          </p:nvPr>
        </p:nvGraphicFramePr>
        <p:xfrm>
          <a:off x="1466850" y="1524000"/>
          <a:ext cx="5692775" cy="1708150"/>
        </p:xfrm>
        <a:graphic>
          <a:graphicData uri="http://schemas.openxmlformats.org/presentationml/2006/ole">
            <mc:AlternateContent xmlns:mc="http://schemas.openxmlformats.org/markup-compatibility/2006">
              <mc:Choice xmlns:v="urn:schemas-microsoft-com:vml" Requires="v">
                <p:oleObj spid="_x0000_s5204" name="Equation" r:id="rId4" imgW="2958840" imgH="888840" progId="Equation.DSMT4">
                  <p:embed/>
                </p:oleObj>
              </mc:Choice>
              <mc:Fallback>
                <p:oleObj name="Equation" r:id="rId4" imgW="2958840" imgH="888840" progId="Equation.DSMT4">
                  <p:embed/>
                  <p:pic>
                    <p:nvPicPr>
                      <p:cNvPr id="0" name=""/>
                      <p:cNvPicPr/>
                      <p:nvPr/>
                    </p:nvPicPr>
                    <p:blipFill>
                      <a:blip r:embed="rId5"/>
                      <a:stretch>
                        <a:fillRect/>
                      </a:stretch>
                    </p:blipFill>
                    <p:spPr>
                      <a:xfrm>
                        <a:off x="1466850" y="1524000"/>
                        <a:ext cx="5692775" cy="1708150"/>
                      </a:xfrm>
                      <a:prstGeom prst="rect">
                        <a:avLst/>
                      </a:prstGeom>
                    </p:spPr>
                  </p:pic>
                </p:oleObj>
              </mc:Fallback>
            </mc:AlternateContent>
          </a:graphicData>
        </a:graphic>
      </p:graphicFrame>
      <p:sp>
        <p:nvSpPr>
          <p:cNvPr id="7" name="右箭头 6"/>
          <p:cNvSpPr/>
          <p:nvPr/>
        </p:nvSpPr>
        <p:spPr>
          <a:xfrm>
            <a:off x="1524919" y="4039584"/>
            <a:ext cx="1769083" cy="2875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aphicFrame>
        <p:nvGraphicFramePr>
          <p:cNvPr id="2" name="对象 1"/>
          <p:cNvGraphicFramePr>
            <a:graphicFrameLocks noChangeAspect="1"/>
          </p:cNvGraphicFramePr>
          <p:nvPr>
            <p:extLst>
              <p:ext uri="{D42A27DB-BD31-4B8C-83A1-F6EECF244321}">
                <p14:modId xmlns:p14="http://schemas.microsoft.com/office/powerpoint/2010/main" val="1814059908"/>
              </p:ext>
            </p:extLst>
          </p:nvPr>
        </p:nvGraphicFramePr>
        <p:xfrm>
          <a:off x="4096750" y="3095880"/>
          <a:ext cx="4113730" cy="1617759"/>
        </p:xfrm>
        <a:graphic>
          <a:graphicData uri="http://schemas.openxmlformats.org/presentationml/2006/ole">
            <mc:AlternateContent xmlns:mc="http://schemas.openxmlformats.org/markup-compatibility/2006">
              <mc:Choice xmlns:v="urn:schemas-microsoft-com:vml" Requires="v">
                <p:oleObj spid="_x0000_s5205" name="Equation" r:id="rId6" imgW="2260440" imgH="888840" progId="Equation.DSMT4">
                  <p:embed/>
                </p:oleObj>
              </mc:Choice>
              <mc:Fallback>
                <p:oleObj name="Equation" r:id="rId6" imgW="2260440" imgH="888840" progId="Equation.DSMT4">
                  <p:embed/>
                  <p:pic>
                    <p:nvPicPr>
                      <p:cNvPr id="0" name=""/>
                      <p:cNvPicPr/>
                      <p:nvPr/>
                    </p:nvPicPr>
                    <p:blipFill>
                      <a:blip r:embed="rId7"/>
                      <a:stretch>
                        <a:fillRect/>
                      </a:stretch>
                    </p:blipFill>
                    <p:spPr>
                      <a:xfrm>
                        <a:off x="4096750" y="3095880"/>
                        <a:ext cx="4113730" cy="1617759"/>
                      </a:xfrm>
                      <a:prstGeom prst="rect">
                        <a:avLst/>
                      </a:prstGeom>
                    </p:spPr>
                  </p:pic>
                </p:oleObj>
              </mc:Fallback>
            </mc:AlternateContent>
          </a:graphicData>
        </a:graphic>
      </p:graphicFrame>
      <p:graphicFrame>
        <p:nvGraphicFramePr>
          <p:cNvPr id="6" name="对象 5"/>
          <p:cNvGraphicFramePr>
            <a:graphicFrameLocks noChangeAspect="1"/>
          </p:cNvGraphicFramePr>
          <p:nvPr>
            <p:extLst>
              <p:ext uri="{D42A27DB-BD31-4B8C-83A1-F6EECF244321}">
                <p14:modId xmlns:p14="http://schemas.microsoft.com/office/powerpoint/2010/main" val="3239616765"/>
              </p:ext>
            </p:extLst>
          </p:nvPr>
        </p:nvGraphicFramePr>
        <p:xfrm>
          <a:off x="2016958" y="5319156"/>
          <a:ext cx="2554088" cy="796688"/>
        </p:xfrm>
        <a:graphic>
          <a:graphicData uri="http://schemas.openxmlformats.org/presentationml/2006/ole">
            <mc:AlternateContent xmlns:mc="http://schemas.openxmlformats.org/markup-compatibility/2006">
              <mc:Choice xmlns:v="urn:schemas-microsoft-com:vml" Requires="v">
                <p:oleObj spid="_x0000_s5206" name="Equation" r:id="rId8" imgW="1384200" imgH="431640" progId="Equation.DSMT4">
                  <p:embed/>
                </p:oleObj>
              </mc:Choice>
              <mc:Fallback>
                <p:oleObj name="Equation" r:id="rId8" imgW="1384200" imgH="431640" progId="Equation.DSMT4">
                  <p:embed/>
                  <p:pic>
                    <p:nvPicPr>
                      <p:cNvPr id="0" name=""/>
                      <p:cNvPicPr/>
                      <p:nvPr/>
                    </p:nvPicPr>
                    <p:blipFill>
                      <a:blip r:embed="rId9"/>
                      <a:stretch>
                        <a:fillRect/>
                      </a:stretch>
                    </p:blipFill>
                    <p:spPr>
                      <a:xfrm>
                        <a:off x="2016958" y="5319156"/>
                        <a:ext cx="2554088" cy="796688"/>
                      </a:xfrm>
                      <a:prstGeom prst="rect">
                        <a:avLst/>
                      </a:prstGeom>
                    </p:spPr>
                  </p:pic>
                </p:oleObj>
              </mc:Fallback>
            </mc:AlternateContent>
          </a:graphicData>
        </a:graphic>
      </p:graphicFrame>
      <p:sp>
        <p:nvSpPr>
          <p:cNvPr id="12" name="右箭头 11"/>
          <p:cNvSpPr/>
          <p:nvPr/>
        </p:nvSpPr>
        <p:spPr>
          <a:xfrm>
            <a:off x="4580717" y="5575094"/>
            <a:ext cx="1171630" cy="2848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aphicFrame>
        <p:nvGraphicFramePr>
          <p:cNvPr id="8" name="对象 7"/>
          <p:cNvGraphicFramePr>
            <a:graphicFrameLocks noChangeAspect="1"/>
          </p:cNvGraphicFramePr>
          <p:nvPr>
            <p:extLst>
              <p:ext uri="{D42A27DB-BD31-4B8C-83A1-F6EECF244321}">
                <p14:modId xmlns:p14="http://schemas.microsoft.com/office/powerpoint/2010/main" val="1900284658"/>
              </p:ext>
            </p:extLst>
          </p:nvPr>
        </p:nvGraphicFramePr>
        <p:xfrm>
          <a:off x="5875455" y="4813452"/>
          <a:ext cx="6054148" cy="1928240"/>
        </p:xfrm>
        <a:graphic>
          <a:graphicData uri="http://schemas.openxmlformats.org/presentationml/2006/ole">
            <mc:AlternateContent xmlns:mc="http://schemas.openxmlformats.org/markup-compatibility/2006">
              <mc:Choice xmlns:v="urn:schemas-microsoft-com:vml" Requires="v">
                <p:oleObj spid="_x0000_s5207" name="Equation" r:id="rId10" imgW="3924000" imgH="1295280" progId="Equation.DSMT4">
                  <p:embed/>
                </p:oleObj>
              </mc:Choice>
              <mc:Fallback>
                <p:oleObj name="Equation" r:id="rId10" imgW="3924000" imgH="1295280" progId="Equation.DSMT4">
                  <p:embed/>
                  <p:pic>
                    <p:nvPicPr>
                      <p:cNvPr id="0" name=""/>
                      <p:cNvPicPr/>
                      <p:nvPr/>
                    </p:nvPicPr>
                    <p:blipFill>
                      <a:blip r:embed="rId11"/>
                      <a:stretch>
                        <a:fillRect/>
                      </a:stretch>
                    </p:blipFill>
                    <p:spPr>
                      <a:xfrm>
                        <a:off x="5875455" y="4813452"/>
                        <a:ext cx="6054148" cy="1928240"/>
                      </a:xfrm>
                      <a:prstGeom prst="rect">
                        <a:avLst/>
                      </a:prstGeom>
                    </p:spPr>
                  </p:pic>
                </p:oleObj>
              </mc:Fallback>
            </mc:AlternateContent>
          </a:graphicData>
        </a:graphic>
      </p:graphicFrame>
      <p:sp>
        <p:nvSpPr>
          <p:cNvPr id="13" name="右箭头 12"/>
          <p:cNvSpPr/>
          <p:nvPr/>
        </p:nvSpPr>
        <p:spPr>
          <a:xfrm>
            <a:off x="370359" y="5575094"/>
            <a:ext cx="1513820" cy="2848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文本框 13"/>
          <p:cNvSpPr txBox="1"/>
          <p:nvPr/>
        </p:nvSpPr>
        <p:spPr>
          <a:xfrm>
            <a:off x="724619" y="1052159"/>
            <a:ext cx="7901796" cy="461665"/>
          </a:xfrm>
          <a:prstGeom prst="rect">
            <a:avLst/>
          </a:prstGeom>
          <a:noFill/>
        </p:spPr>
        <p:txBody>
          <a:bodyPr wrap="square" rtlCol="0">
            <a:spAutoFit/>
          </a:bodyPr>
          <a:lstStyle/>
          <a:p>
            <a:pPr marL="342900" indent="-342900">
              <a:buFont typeface="Wingdings" panose="05000000000000000000" pitchFamily="2" charset="2"/>
              <a:buChar char="l"/>
            </a:pPr>
            <a:r>
              <a:rPr lang="en-US" altLang="zh-CN" sz="2400" dirty="0" smtClean="0"/>
              <a:t>The binary hypothesis model is constructed as follows:</a:t>
            </a:r>
            <a:endParaRPr lang="zh-CN" altLang="en-US" sz="2400" dirty="0"/>
          </a:p>
        </p:txBody>
      </p:sp>
      <p:sp>
        <p:nvSpPr>
          <p:cNvPr id="15" name="文本框 14"/>
          <p:cNvSpPr txBox="1"/>
          <p:nvPr/>
        </p:nvSpPr>
        <p:spPr>
          <a:xfrm>
            <a:off x="1190635" y="3407536"/>
            <a:ext cx="3122762" cy="646331"/>
          </a:xfrm>
          <a:prstGeom prst="rect">
            <a:avLst/>
          </a:prstGeom>
          <a:noFill/>
        </p:spPr>
        <p:txBody>
          <a:bodyPr wrap="square" rtlCol="0">
            <a:spAutoFit/>
          </a:bodyPr>
          <a:lstStyle/>
          <a:p>
            <a:r>
              <a:rPr lang="en-US" altLang="zh-CN" dirty="0" smtClean="0"/>
              <a:t>by analyzation, x follows Gaussian distribution:</a:t>
            </a:r>
            <a:endParaRPr lang="zh-CN" altLang="en-US" dirty="0"/>
          </a:p>
        </p:txBody>
      </p:sp>
      <p:sp>
        <p:nvSpPr>
          <p:cNvPr id="16" name="文本框 15"/>
          <p:cNvSpPr txBox="1"/>
          <p:nvPr/>
        </p:nvSpPr>
        <p:spPr>
          <a:xfrm>
            <a:off x="1" y="4849412"/>
            <a:ext cx="2639682" cy="646331"/>
          </a:xfrm>
          <a:prstGeom prst="rect">
            <a:avLst/>
          </a:prstGeom>
          <a:noFill/>
        </p:spPr>
        <p:txBody>
          <a:bodyPr wrap="square" rtlCol="0">
            <a:spAutoFit/>
          </a:bodyPr>
          <a:lstStyle/>
          <a:p>
            <a:r>
              <a:rPr lang="en-US" altLang="zh-CN" dirty="0" smtClean="0"/>
              <a:t>obtain the test statistics by likelihood ratio</a:t>
            </a:r>
            <a:endParaRPr lang="zh-CN" altLang="en-US" dirty="0"/>
          </a:p>
        </p:txBody>
      </p:sp>
    </p:spTree>
    <p:extLst>
      <p:ext uri="{BB962C8B-B14F-4D97-AF65-F5344CB8AC3E}">
        <p14:creationId xmlns:p14="http://schemas.microsoft.com/office/powerpoint/2010/main" val="316616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6" name="组合 49"/>
          <p:cNvGrpSpPr/>
          <p:nvPr/>
        </p:nvGrpSpPr>
        <p:grpSpPr bwMode="auto">
          <a:xfrm>
            <a:off x="246105" y="2290724"/>
            <a:ext cx="1976823" cy="1886108"/>
            <a:chOff x="903820" y="2101178"/>
            <a:chExt cx="1975786" cy="1884898"/>
          </a:xfrm>
        </p:grpSpPr>
        <p:grpSp>
          <p:nvGrpSpPr>
            <p:cNvPr id="5127" name="组合 34"/>
            <p:cNvGrpSpPr/>
            <p:nvPr/>
          </p:nvGrpSpPr>
          <p:grpSpPr bwMode="auto">
            <a:xfrm>
              <a:off x="1265268" y="2101178"/>
              <a:ext cx="1277954" cy="1277954"/>
              <a:chOff x="1131485" y="2234042"/>
              <a:chExt cx="1607262" cy="1607262"/>
            </a:xfrm>
          </p:grpSpPr>
          <p:sp>
            <p:nvSpPr>
              <p:cNvPr id="25" name="椭圆 24"/>
              <p:cNvSpPr/>
              <p:nvPr/>
            </p:nvSpPr>
            <p:spPr>
              <a:xfrm>
                <a:off x="1131485" y="2234042"/>
                <a:ext cx="1606398"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0" name="椭圆 29"/>
              <p:cNvSpPr/>
              <p:nvPr/>
            </p:nvSpPr>
            <p:spPr>
              <a:xfrm>
                <a:off x="1241240" y="2343782"/>
                <a:ext cx="1386889"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30" name="KSO_Shape"/>
              <p:cNvSpPr>
                <a:spLocks noChangeArrowheads="1"/>
              </p:cNvSpPr>
              <p:nvPr/>
            </p:nvSpPr>
            <p:spPr bwMode="auto">
              <a:xfrm>
                <a:off x="1480150" y="2597150"/>
                <a:ext cx="909932" cy="881046"/>
              </a:xfrm>
              <a:custGeom>
                <a:avLst/>
                <a:gdLst>
                  <a:gd name="T0" fmla="*/ 8267042 w 8965002"/>
                  <a:gd name="T1" fmla="*/ 3603669 h 8673857"/>
                  <a:gd name="T2" fmla="*/ 8503636 w 8965002"/>
                  <a:gd name="T3" fmla="*/ 3603669 h 8673857"/>
                  <a:gd name="T4" fmla="*/ 8894206 w 8965002"/>
                  <a:gd name="T5" fmla="*/ 4343392 h 8673857"/>
                  <a:gd name="T6" fmla="*/ 6963891 w 8965002"/>
                  <a:gd name="T7" fmla="*/ 7249712 h 8673857"/>
                  <a:gd name="T8" fmla="*/ 6509479 w 8965002"/>
                  <a:gd name="T9" fmla="*/ 7475008 h 8673857"/>
                  <a:gd name="T10" fmla="*/ 5375325 w 8965002"/>
                  <a:gd name="T11" fmla="*/ 7475008 h 8673857"/>
                  <a:gd name="T12" fmla="*/ 5375325 w 8965002"/>
                  <a:gd name="T13" fmla="*/ 8391212 h 8673857"/>
                  <a:gd name="T14" fmla="*/ 5225106 w 8965002"/>
                  <a:gd name="T15" fmla="*/ 8639038 h 8673857"/>
                  <a:gd name="T16" fmla="*/ 5086153 w 8965002"/>
                  <a:gd name="T17" fmla="*/ 8672833 h 8673857"/>
                  <a:gd name="T18" fmla="*/ 4909646 w 8965002"/>
                  <a:gd name="T19" fmla="*/ 8620263 h 8673857"/>
                  <a:gd name="T20" fmla="*/ 4027109 w 8965002"/>
                  <a:gd name="T21" fmla="*/ 8023229 h 8673857"/>
                  <a:gd name="T22" fmla="*/ 3163349 w 8965002"/>
                  <a:gd name="T23" fmla="*/ 8620263 h 8673857"/>
                  <a:gd name="T24" fmla="*/ 2847889 w 8965002"/>
                  <a:gd name="T25" fmla="*/ 8639038 h 8673857"/>
                  <a:gd name="T26" fmla="*/ 2686404 w 8965002"/>
                  <a:gd name="T27" fmla="*/ 8391212 h 8673857"/>
                  <a:gd name="T28" fmla="*/ 2686404 w 8965002"/>
                  <a:gd name="T29" fmla="*/ 6100701 h 8673857"/>
                  <a:gd name="T30" fmla="*/ 3170860 w 8965002"/>
                  <a:gd name="T31" fmla="*/ 5131928 h 8673857"/>
                  <a:gd name="T32" fmla="*/ 3324835 w 8965002"/>
                  <a:gd name="T33" fmla="*/ 5090624 h 8673857"/>
                  <a:gd name="T34" fmla="*/ 5690785 w 8965002"/>
                  <a:gd name="T35" fmla="*/ 5090624 h 8673857"/>
                  <a:gd name="T36" fmla="*/ 5367814 w 8965002"/>
                  <a:gd name="T37" fmla="*/ 6280938 h 8673857"/>
                  <a:gd name="T38" fmla="*/ 6227818 w 8965002"/>
                  <a:gd name="T39" fmla="*/ 6280938 h 8673857"/>
                  <a:gd name="T40" fmla="*/ 8267042 w 8965002"/>
                  <a:gd name="T41" fmla="*/ 3603669 h 8673857"/>
                  <a:gd name="T42" fmla="*/ 6109875 w 8965002"/>
                  <a:gd name="T43" fmla="*/ 128 h 8673857"/>
                  <a:gd name="T44" fmla="*/ 8198796 w 8965002"/>
                  <a:gd name="T45" fmla="*/ 137601 h 8673857"/>
                  <a:gd name="T46" fmla="*/ 8578069 w 8965002"/>
                  <a:gd name="T47" fmla="*/ 884757 h 8673857"/>
                  <a:gd name="T48" fmla="*/ 6208552 w 8965002"/>
                  <a:gd name="T49" fmla="*/ 3974753 h 8673857"/>
                  <a:gd name="T50" fmla="*/ 5780461 w 8965002"/>
                  <a:gd name="T51" fmla="*/ 4177498 h 8673857"/>
                  <a:gd name="T52" fmla="*/ 2209285 w 8965002"/>
                  <a:gd name="T53" fmla="*/ 4177498 h 8673857"/>
                  <a:gd name="T54" fmla="*/ 1150325 w 8965002"/>
                  <a:gd name="T55" fmla="*/ 5476573 h 8673857"/>
                  <a:gd name="T56" fmla="*/ 1799971 w 8965002"/>
                  <a:gd name="T57" fmla="*/ 6223729 h 8673857"/>
                  <a:gd name="T58" fmla="*/ 2085365 w 8965002"/>
                  <a:gd name="T59" fmla="*/ 6280047 h 8673857"/>
                  <a:gd name="T60" fmla="*/ 2085365 w 8965002"/>
                  <a:gd name="T61" fmla="*/ 7473994 h 8673857"/>
                  <a:gd name="T62" fmla="*/ 53813 w 8965002"/>
                  <a:gd name="T63" fmla="*/ 5720619 h 8673857"/>
                  <a:gd name="T64" fmla="*/ 65078 w 8965002"/>
                  <a:gd name="T65" fmla="*/ 4729417 h 8673857"/>
                  <a:gd name="T66" fmla="*/ 2716235 w 8965002"/>
                  <a:gd name="T67" fmla="*/ 670748 h 8673857"/>
                  <a:gd name="T68" fmla="*/ 3516088 w 8965002"/>
                  <a:gd name="T69" fmla="*/ 227711 h 8673857"/>
                  <a:gd name="T70" fmla="*/ 6109875 w 8965002"/>
                  <a:gd name="T71" fmla="*/ 128 h 86738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965002" h="8673857">
                    <a:moveTo>
                      <a:pt x="8267042" y="3603669"/>
                    </a:moveTo>
                    <a:cubicBezTo>
                      <a:pt x="8267042" y="3603669"/>
                      <a:pt x="8267042" y="3603669"/>
                      <a:pt x="8503636" y="3603669"/>
                    </a:cubicBezTo>
                    <a:cubicBezTo>
                      <a:pt x="8770275" y="3603669"/>
                      <a:pt x="9115779" y="3885289"/>
                      <a:pt x="8894206" y="4343392"/>
                    </a:cubicBezTo>
                    <a:cubicBezTo>
                      <a:pt x="8894206" y="4343392"/>
                      <a:pt x="8894206" y="4343392"/>
                      <a:pt x="6963891" y="7249712"/>
                    </a:cubicBezTo>
                    <a:cubicBezTo>
                      <a:pt x="6817428" y="7463743"/>
                      <a:pt x="6610877" y="7475008"/>
                      <a:pt x="6509479" y="7475008"/>
                    </a:cubicBezTo>
                    <a:cubicBezTo>
                      <a:pt x="6509479" y="7475008"/>
                      <a:pt x="6509479" y="7475008"/>
                      <a:pt x="5375325" y="7475008"/>
                    </a:cubicBezTo>
                    <a:cubicBezTo>
                      <a:pt x="5375325" y="7475008"/>
                      <a:pt x="5375325" y="7475008"/>
                      <a:pt x="5375325" y="8391212"/>
                    </a:cubicBezTo>
                    <a:cubicBezTo>
                      <a:pt x="5375325" y="8503860"/>
                      <a:pt x="5326504" y="8586469"/>
                      <a:pt x="5225106" y="8639038"/>
                    </a:cubicBezTo>
                    <a:cubicBezTo>
                      <a:pt x="5180040" y="8661567"/>
                      <a:pt x="5131219" y="8672833"/>
                      <a:pt x="5086153" y="8672833"/>
                    </a:cubicBezTo>
                    <a:cubicBezTo>
                      <a:pt x="5026066" y="8672833"/>
                      <a:pt x="4962223" y="8654057"/>
                      <a:pt x="4909646" y="8620263"/>
                    </a:cubicBezTo>
                    <a:cubicBezTo>
                      <a:pt x="4909646" y="8620263"/>
                      <a:pt x="4909646" y="8620263"/>
                      <a:pt x="4027109" y="8023229"/>
                    </a:cubicBezTo>
                    <a:cubicBezTo>
                      <a:pt x="4027109" y="8023229"/>
                      <a:pt x="4027109" y="8023229"/>
                      <a:pt x="3163349" y="8620263"/>
                    </a:cubicBezTo>
                    <a:cubicBezTo>
                      <a:pt x="3069463" y="8684097"/>
                      <a:pt x="2949287" y="8691607"/>
                      <a:pt x="2847889" y="8639038"/>
                    </a:cubicBezTo>
                    <a:cubicBezTo>
                      <a:pt x="2750247" y="8586469"/>
                      <a:pt x="2686404" y="8503860"/>
                      <a:pt x="2686404" y="8391212"/>
                    </a:cubicBezTo>
                    <a:cubicBezTo>
                      <a:pt x="2686404" y="8391212"/>
                      <a:pt x="2686404" y="8391212"/>
                      <a:pt x="2686404" y="6100701"/>
                    </a:cubicBezTo>
                    <a:cubicBezTo>
                      <a:pt x="2686404" y="5559991"/>
                      <a:pt x="2990598" y="5237066"/>
                      <a:pt x="3170860" y="5131928"/>
                    </a:cubicBezTo>
                    <a:cubicBezTo>
                      <a:pt x="3215926" y="5105644"/>
                      <a:pt x="3268503" y="5090624"/>
                      <a:pt x="3324835" y="5090624"/>
                    </a:cubicBezTo>
                    <a:cubicBezTo>
                      <a:pt x="3324835" y="5090624"/>
                      <a:pt x="3324835" y="5090624"/>
                      <a:pt x="5690785" y="5090624"/>
                    </a:cubicBezTo>
                    <a:cubicBezTo>
                      <a:pt x="5371570" y="5406038"/>
                      <a:pt x="5367814" y="5980543"/>
                      <a:pt x="5367814" y="6280938"/>
                    </a:cubicBezTo>
                    <a:cubicBezTo>
                      <a:pt x="5367814" y="6280938"/>
                      <a:pt x="5367814" y="6280938"/>
                      <a:pt x="6227818" y="6280938"/>
                    </a:cubicBezTo>
                    <a:cubicBezTo>
                      <a:pt x="6227818" y="6280938"/>
                      <a:pt x="6227818" y="6280938"/>
                      <a:pt x="8267042" y="3603669"/>
                    </a:cubicBezTo>
                    <a:close/>
                    <a:moveTo>
                      <a:pt x="6109875" y="128"/>
                    </a:moveTo>
                    <a:cubicBezTo>
                      <a:pt x="6829153" y="-2490"/>
                      <a:pt x="7579192" y="34821"/>
                      <a:pt x="8198796" y="137601"/>
                    </a:cubicBezTo>
                    <a:cubicBezTo>
                      <a:pt x="8705745" y="220201"/>
                      <a:pt x="8739542" y="678257"/>
                      <a:pt x="8578069" y="884757"/>
                    </a:cubicBezTo>
                    <a:cubicBezTo>
                      <a:pt x="8578069" y="884757"/>
                      <a:pt x="6234838" y="3955980"/>
                      <a:pt x="6208552" y="3974753"/>
                    </a:cubicBezTo>
                    <a:cubicBezTo>
                      <a:pt x="6107162" y="4098653"/>
                      <a:pt x="5953199" y="4177498"/>
                      <a:pt x="5780461" y="4177498"/>
                    </a:cubicBezTo>
                    <a:cubicBezTo>
                      <a:pt x="5780461" y="4177498"/>
                      <a:pt x="5780461" y="4177498"/>
                      <a:pt x="2209285" y="4177498"/>
                    </a:cubicBezTo>
                    <a:cubicBezTo>
                      <a:pt x="1818747" y="4177498"/>
                      <a:pt x="970076" y="4545444"/>
                      <a:pt x="1150325" y="5476573"/>
                    </a:cubicBezTo>
                    <a:cubicBezTo>
                      <a:pt x="1217918" y="5825746"/>
                      <a:pt x="1465760" y="6103583"/>
                      <a:pt x="1799971" y="6223729"/>
                    </a:cubicBezTo>
                    <a:cubicBezTo>
                      <a:pt x="1875075" y="6253765"/>
                      <a:pt x="2002751" y="6268783"/>
                      <a:pt x="2085365" y="6280047"/>
                    </a:cubicBezTo>
                    <a:cubicBezTo>
                      <a:pt x="2085365" y="6280047"/>
                      <a:pt x="2085365" y="6280047"/>
                      <a:pt x="2085365" y="7473994"/>
                    </a:cubicBezTo>
                    <a:cubicBezTo>
                      <a:pt x="1582171" y="7440203"/>
                      <a:pt x="335451" y="7004675"/>
                      <a:pt x="53813" y="5720619"/>
                    </a:cubicBezTo>
                    <a:cubicBezTo>
                      <a:pt x="-25046" y="5397728"/>
                      <a:pt x="-13780" y="5056063"/>
                      <a:pt x="65078" y="4729417"/>
                    </a:cubicBezTo>
                    <a:cubicBezTo>
                      <a:pt x="282879" y="3283915"/>
                      <a:pt x="2351982" y="944830"/>
                      <a:pt x="2716235" y="670748"/>
                    </a:cubicBezTo>
                    <a:cubicBezTo>
                      <a:pt x="2960321" y="471756"/>
                      <a:pt x="3234449" y="310311"/>
                      <a:pt x="3516088" y="227711"/>
                    </a:cubicBezTo>
                    <a:cubicBezTo>
                      <a:pt x="3797726" y="119767"/>
                      <a:pt x="4911078" y="4491"/>
                      <a:pt x="6109875" y="128"/>
                    </a:cubicBez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31" name="文本框 39"/>
            <p:cNvSpPr txBox="1">
              <a:spLocks noChangeArrowheads="1"/>
            </p:cNvSpPr>
            <p:nvPr/>
          </p:nvSpPr>
          <p:spPr bwMode="auto">
            <a:xfrm>
              <a:off x="903820" y="3524707"/>
              <a:ext cx="197578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Introduction</a:t>
              </a:r>
              <a:endParaRPr lang="zh-CN" altLang="en-US" sz="2400" b="1" dirty="0">
                <a:solidFill>
                  <a:srgbClr val="4B649F"/>
                </a:solidFill>
              </a:endParaRPr>
            </a:p>
          </p:txBody>
        </p:sp>
      </p:grpSp>
      <p:grpSp>
        <p:nvGrpSpPr>
          <p:cNvPr id="5132" name="组合 50"/>
          <p:cNvGrpSpPr/>
          <p:nvPr/>
        </p:nvGrpSpPr>
        <p:grpSpPr bwMode="auto">
          <a:xfrm>
            <a:off x="5306795" y="2216697"/>
            <a:ext cx="1636987" cy="1911069"/>
            <a:chOff x="3712749" y="2128740"/>
            <a:chExt cx="1638504" cy="1909844"/>
          </a:xfrm>
        </p:grpSpPr>
        <p:grpSp>
          <p:nvGrpSpPr>
            <p:cNvPr id="5133" name="组合 35"/>
            <p:cNvGrpSpPr/>
            <p:nvPr/>
          </p:nvGrpSpPr>
          <p:grpSpPr bwMode="auto">
            <a:xfrm>
              <a:off x="3799254" y="2128740"/>
              <a:ext cx="1279121" cy="1278705"/>
              <a:chOff x="3782884" y="2268705"/>
              <a:chExt cx="1608730" cy="1608206"/>
            </a:xfrm>
          </p:grpSpPr>
          <p:sp>
            <p:nvSpPr>
              <p:cNvPr id="26" name="椭圆 25"/>
              <p:cNvSpPr/>
              <p:nvPr/>
            </p:nvSpPr>
            <p:spPr>
              <a:xfrm>
                <a:off x="3782884" y="2268705"/>
                <a:ext cx="1608730"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1" name="椭圆 30"/>
              <p:cNvSpPr/>
              <p:nvPr/>
            </p:nvSpPr>
            <p:spPr>
              <a:xfrm>
                <a:off x="3891549" y="2411730"/>
                <a:ext cx="138890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24" name="KSO_Shape"/>
              <p:cNvSpPr/>
              <p:nvPr/>
            </p:nvSpPr>
            <p:spPr bwMode="auto">
              <a:xfrm>
                <a:off x="4123365" y="2665132"/>
                <a:ext cx="925268" cy="881919"/>
              </a:xfrm>
              <a:custGeom>
                <a:avLst/>
                <a:gdLst>
                  <a:gd name="T0" fmla="*/ 2147483646 w 5871"/>
                  <a:gd name="T1" fmla="*/ 2147483646 h 5585"/>
                  <a:gd name="T2" fmla="*/ 2147483646 w 5871"/>
                  <a:gd name="T3" fmla="*/ 2147483646 h 5585"/>
                  <a:gd name="T4" fmla="*/ 2147483646 w 5871"/>
                  <a:gd name="T5" fmla="*/ 2147483646 h 5585"/>
                  <a:gd name="T6" fmla="*/ 2147483646 w 5871"/>
                  <a:gd name="T7" fmla="*/ 2147483646 h 5585"/>
                  <a:gd name="T8" fmla="*/ 2147483646 w 5871"/>
                  <a:gd name="T9" fmla="*/ 2147483646 h 5585"/>
                  <a:gd name="T10" fmla="*/ 2147483646 w 5871"/>
                  <a:gd name="T11" fmla="*/ 2147483646 h 5585"/>
                  <a:gd name="T12" fmla="*/ 2147483646 w 5871"/>
                  <a:gd name="T13" fmla="*/ 2147483646 h 5585"/>
                  <a:gd name="T14" fmla="*/ 2147483646 w 5871"/>
                  <a:gd name="T15" fmla="*/ 2147483646 h 5585"/>
                  <a:gd name="T16" fmla="*/ 2147483646 w 5871"/>
                  <a:gd name="T17" fmla="*/ 2147483646 h 5585"/>
                  <a:gd name="T18" fmla="*/ 2147483646 w 5871"/>
                  <a:gd name="T19" fmla="*/ 2147483646 h 5585"/>
                  <a:gd name="T20" fmla="*/ 2147483646 w 5871"/>
                  <a:gd name="T21" fmla="*/ 2147483646 h 5585"/>
                  <a:gd name="T22" fmla="*/ 2147483646 w 5871"/>
                  <a:gd name="T23" fmla="*/ 2147483646 h 5585"/>
                  <a:gd name="T24" fmla="*/ 2147483646 w 5871"/>
                  <a:gd name="T25" fmla="*/ 2147483646 h 5585"/>
                  <a:gd name="T26" fmla="*/ 2147483646 w 5871"/>
                  <a:gd name="T27" fmla="*/ 2147483646 h 5585"/>
                  <a:gd name="T28" fmla="*/ 2147483646 w 5871"/>
                  <a:gd name="T29" fmla="*/ 2147483646 h 5585"/>
                  <a:gd name="T30" fmla="*/ 2147483646 w 5871"/>
                  <a:gd name="T31" fmla="*/ 2147483646 h 5585"/>
                  <a:gd name="T32" fmla="*/ 2147483646 w 5871"/>
                  <a:gd name="T33" fmla="*/ 2147483646 h 5585"/>
                  <a:gd name="T34" fmla="*/ 2147483646 w 5871"/>
                  <a:gd name="T35" fmla="*/ 2147483646 h 5585"/>
                  <a:gd name="T36" fmla="*/ 2147483646 w 5871"/>
                  <a:gd name="T37" fmla="*/ 2147483646 h 5585"/>
                  <a:gd name="T38" fmla="*/ 2147483646 w 5871"/>
                  <a:gd name="T39" fmla="*/ 2147483646 h 5585"/>
                  <a:gd name="T40" fmla="*/ 2147483646 w 5871"/>
                  <a:gd name="T41" fmla="*/ 2147483646 h 5585"/>
                  <a:gd name="T42" fmla="*/ 2147483646 w 5871"/>
                  <a:gd name="T43" fmla="*/ 2147483646 h 5585"/>
                  <a:gd name="T44" fmla="*/ 2147483646 w 5871"/>
                  <a:gd name="T45" fmla="*/ 2147483646 h 5585"/>
                  <a:gd name="T46" fmla="*/ 2147483646 w 5871"/>
                  <a:gd name="T47" fmla="*/ 2147483646 h 5585"/>
                  <a:gd name="T48" fmla="*/ 2147483646 w 5871"/>
                  <a:gd name="T49" fmla="*/ 2147483646 h 5585"/>
                  <a:gd name="T50" fmla="*/ 2147483646 w 5871"/>
                  <a:gd name="T51" fmla="*/ 2147483646 h 5585"/>
                  <a:gd name="T52" fmla="*/ 2147483646 w 5871"/>
                  <a:gd name="T53" fmla="*/ 2147483646 h 5585"/>
                  <a:gd name="T54" fmla="*/ 2147483646 w 5871"/>
                  <a:gd name="T55" fmla="*/ 2147483646 h 5585"/>
                  <a:gd name="T56" fmla="*/ 2147483646 w 5871"/>
                  <a:gd name="T57" fmla="*/ 2147483646 h 5585"/>
                  <a:gd name="T58" fmla="*/ 2147483646 w 5871"/>
                  <a:gd name="T59" fmla="*/ 2147483646 h 5585"/>
                  <a:gd name="T60" fmla="*/ 2147483646 w 5871"/>
                  <a:gd name="T61" fmla="*/ 2147483646 h 5585"/>
                  <a:gd name="T62" fmla="*/ 2147483646 w 5871"/>
                  <a:gd name="T63" fmla="*/ 2147483646 h 5585"/>
                  <a:gd name="T64" fmla="*/ 2147483646 w 5871"/>
                  <a:gd name="T65" fmla="*/ 2147483646 h 5585"/>
                  <a:gd name="T66" fmla="*/ 2147483646 w 5871"/>
                  <a:gd name="T67" fmla="*/ 2147483646 h 5585"/>
                  <a:gd name="T68" fmla="*/ 2147483646 w 5871"/>
                  <a:gd name="T69" fmla="*/ 2147483646 h 5585"/>
                  <a:gd name="T70" fmla="*/ 2147483646 w 5871"/>
                  <a:gd name="T71" fmla="*/ 2147483646 h 5585"/>
                  <a:gd name="T72" fmla="*/ 2147483646 w 5871"/>
                  <a:gd name="T73" fmla="*/ 2147483646 h 5585"/>
                  <a:gd name="T74" fmla="*/ 2147483646 w 5871"/>
                  <a:gd name="T75" fmla="*/ 2147483646 h 5585"/>
                  <a:gd name="T76" fmla="*/ 2147483646 w 5871"/>
                  <a:gd name="T77" fmla="*/ 2147483646 h 5585"/>
                  <a:gd name="T78" fmla="*/ 2147483646 w 5871"/>
                  <a:gd name="T79" fmla="*/ 2147483646 h 5585"/>
                  <a:gd name="T80" fmla="*/ 2147483646 w 5871"/>
                  <a:gd name="T81" fmla="*/ 2147483646 h 5585"/>
                  <a:gd name="T82" fmla="*/ 2147483646 w 5871"/>
                  <a:gd name="T83" fmla="*/ 2147483646 h 5585"/>
                  <a:gd name="T84" fmla="*/ 2147483646 w 5871"/>
                  <a:gd name="T85" fmla="*/ 2147483646 h 5585"/>
                  <a:gd name="T86" fmla="*/ 2147483646 w 5871"/>
                  <a:gd name="T87" fmla="*/ 2147483646 h 5585"/>
                  <a:gd name="T88" fmla="*/ 2147483646 w 5871"/>
                  <a:gd name="T89" fmla="*/ 2147483646 h 5585"/>
                  <a:gd name="T90" fmla="*/ 2147483646 w 5871"/>
                  <a:gd name="T91" fmla="*/ 2147483646 h 5585"/>
                  <a:gd name="T92" fmla="*/ 2147483646 w 5871"/>
                  <a:gd name="T93" fmla="*/ 2147483646 h 5585"/>
                  <a:gd name="T94" fmla="*/ 2147483646 w 5871"/>
                  <a:gd name="T95" fmla="*/ 2147483646 h 5585"/>
                  <a:gd name="T96" fmla="*/ 2147483646 w 5871"/>
                  <a:gd name="T97" fmla="*/ 2147483646 h 5585"/>
                  <a:gd name="T98" fmla="*/ 2147483646 w 5871"/>
                  <a:gd name="T99" fmla="*/ 2147483646 h 5585"/>
                  <a:gd name="T100" fmla="*/ 2147483646 w 5871"/>
                  <a:gd name="T101" fmla="*/ 2147483646 h 5585"/>
                  <a:gd name="T102" fmla="*/ 2147483646 w 5871"/>
                  <a:gd name="T103" fmla="*/ 2147483646 h 5585"/>
                  <a:gd name="T104" fmla="*/ 0 w 5871"/>
                  <a:gd name="T105" fmla="*/ 2147483646 h 5585"/>
                  <a:gd name="T106" fmla="*/ 2147483646 w 5871"/>
                  <a:gd name="T107" fmla="*/ 0 h 5585"/>
                  <a:gd name="T108" fmla="*/ 2147483646 w 5871"/>
                  <a:gd name="T109" fmla="*/ 2147483646 h 5585"/>
                  <a:gd name="T110" fmla="*/ 2147483646 w 5871"/>
                  <a:gd name="T111" fmla="*/ 2147483646 h 55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871" h="5585">
                    <a:moveTo>
                      <a:pt x="774" y="374"/>
                    </a:moveTo>
                    <a:lnTo>
                      <a:pt x="774" y="1910"/>
                    </a:lnTo>
                    <a:lnTo>
                      <a:pt x="5107" y="1910"/>
                    </a:lnTo>
                    <a:lnTo>
                      <a:pt x="5107" y="374"/>
                    </a:lnTo>
                    <a:lnTo>
                      <a:pt x="774" y="374"/>
                    </a:lnTo>
                    <a:close/>
                    <a:moveTo>
                      <a:pt x="1597" y="3265"/>
                    </a:moveTo>
                    <a:lnTo>
                      <a:pt x="1597" y="3265"/>
                    </a:lnTo>
                    <a:lnTo>
                      <a:pt x="1591" y="3265"/>
                    </a:lnTo>
                    <a:lnTo>
                      <a:pt x="1587" y="3265"/>
                    </a:lnTo>
                    <a:lnTo>
                      <a:pt x="1586" y="3265"/>
                    </a:lnTo>
                    <a:lnTo>
                      <a:pt x="1581" y="3265"/>
                    </a:lnTo>
                    <a:lnTo>
                      <a:pt x="1576" y="3265"/>
                    </a:lnTo>
                    <a:lnTo>
                      <a:pt x="1571" y="3265"/>
                    </a:lnTo>
                    <a:lnTo>
                      <a:pt x="1570" y="3265"/>
                    </a:lnTo>
                    <a:lnTo>
                      <a:pt x="1566" y="3265"/>
                    </a:lnTo>
                    <a:lnTo>
                      <a:pt x="1560" y="3265"/>
                    </a:lnTo>
                    <a:lnTo>
                      <a:pt x="1555" y="3265"/>
                    </a:lnTo>
                    <a:lnTo>
                      <a:pt x="1550" y="3265"/>
                    </a:lnTo>
                    <a:lnTo>
                      <a:pt x="1545" y="3265"/>
                    </a:lnTo>
                    <a:lnTo>
                      <a:pt x="1540" y="3265"/>
                    </a:lnTo>
                    <a:lnTo>
                      <a:pt x="1539" y="3265"/>
                    </a:lnTo>
                    <a:lnTo>
                      <a:pt x="1535" y="3265"/>
                    </a:lnTo>
                    <a:lnTo>
                      <a:pt x="1529" y="3265"/>
                    </a:lnTo>
                    <a:lnTo>
                      <a:pt x="1525" y="3265"/>
                    </a:lnTo>
                    <a:lnTo>
                      <a:pt x="1524" y="3265"/>
                    </a:lnTo>
                    <a:lnTo>
                      <a:pt x="1519" y="3265"/>
                    </a:lnTo>
                    <a:lnTo>
                      <a:pt x="1514" y="3265"/>
                    </a:lnTo>
                    <a:lnTo>
                      <a:pt x="1509" y="3265"/>
                    </a:lnTo>
                    <a:lnTo>
                      <a:pt x="1508" y="3265"/>
                    </a:lnTo>
                    <a:lnTo>
                      <a:pt x="1504" y="3265"/>
                    </a:lnTo>
                    <a:lnTo>
                      <a:pt x="1498" y="3265"/>
                    </a:lnTo>
                    <a:lnTo>
                      <a:pt x="1494" y="3265"/>
                    </a:lnTo>
                    <a:lnTo>
                      <a:pt x="1493" y="3265"/>
                    </a:lnTo>
                    <a:lnTo>
                      <a:pt x="1488" y="3265"/>
                    </a:lnTo>
                    <a:lnTo>
                      <a:pt x="1483" y="3265"/>
                    </a:lnTo>
                    <a:lnTo>
                      <a:pt x="1478" y="3265"/>
                    </a:lnTo>
                    <a:lnTo>
                      <a:pt x="1477" y="3265"/>
                    </a:lnTo>
                    <a:lnTo>
                      <a:pt x="1473" y="3265"/>
                    </a:lnTo>
                    <a:lnTo>
                      <a:pt x="1467" y="3265"/>
                    </a:lnTo>
                    <a:lnTo>
                      <a:pt x="1463" y="3265"/>
                    </a:lnTo>
                    <a:lnTo>
                      <a:pt x="1462" y="3265"/>
                    </a:lnTo>
                    <a:lnTo>
                      <a:pt x="1457" y="3265"/>
                    </a:lnTo>
                    <a:lnTo>
                      <a:pt x="1452" y="3265"/>
                    </a:lnTo>
                    <a:lnTo>
                      <a:pt x="1446" y="3265"/>
                    </a:lnTo>
                    <a:lnTo>
                      <a:pt x="1442" y="3265"/>
                    </a:lnTo>
                    <a:lnTo>
                      <a:pt x="1266" y="3265"/>
                    </a:lnTo>
                    <a:lnTo>
                      <a:pt x="1345" y="3830"/>
                    </a:lnTo>
                    <a:lnTo>
                      <a:pt x="1294" y="3911"/>
                    </a:lnTo>
                    <a:lnTo>
                      <a:pt x="1345" y="3977"/>
                    </a:lnTo>
                    <a:lnTo>
                      <a:pt x="1117" y="4116"/>
                    </a:lnTo>
                    <a:lnTo>
                      <a:pt x="1112" y="4144"/>
                    </a:lnTo>
                    <a:lnTo>
                      <a:pt x="1106" y="4173"/>
                    </a:lnTo>
                    <a:lnTo>
                      <a:pt x="1103" y="4201"/>
                    </a:lnTo>
                    <a:lnTo>
                      <a:pt x="1099" y="4228"/>
                    </a:lnTo>
                    <a:lnTo>
                      <a:pt x="1097" y="4255"/>
                    </a:lnTo>
                    <a:lnTo>
                      <a:pt x="1096" y="4281"/>
                    </a:lnTo>
                    <a:lnTo>
                      <a:pt x="1096" y="4308"/>
                    </a:lnTo>
                    <a:lnTo>
                      <a:pt x="1096" y="4333"/>
                    </a:lnTo>
                    <a:lnTo>
                      <a:pt x="1097" y="4359"/>
                    </a:lnTo>
                    <a:lnTo>
                      <a:pt x="1098" y="4383"/>
                    </a:lnTo>
                    <a:lnTo>
                      <a:pt x="1100" y="4407"/>
                    </a:lnTo>
                    <a:lnTo>
                      <a:pt x="1104" y="4432"/>
                    </a:lnTo>
                    <a:lnTo>
                      <a:pt x="1112" y="4478"/>
                    </a:lnTo>
                    <a:lnTo>
                      <a:pt x="1121" y="4523"/>
                    </a:lnTo>
                    <a:lnTo>
                      <a:pt x="1133" y="4568"/>
                    </a:lnTo>
                    <a:lnTo>
                      <a:pt x="1147" y="4611"/>
                    </a:lnTo>
                    <a:lnTo>
                      <a:pt x="1162" y="4653"/>
                    </a:lnTo>
                    <a:lnTo>
                      <a:pt x="1179" y="4694"/>
                    </a:lnTo>
                    <a:lnTo>
                      <a:pt x="1198" y="4733"/>
                    </a:lnTo>
                    <a:lnTo>
                      <a:pt x="1218" y="4772"/>
                    </a:lnTo>
                    <a:lnTo>
                      <a:pt x="1238" y="4812"/>
                    </a:lnTo>
                    <a:lnTo>
                      <a:pt x="1259" y="4849"/>
                    </a:lnTo>
                    <a:lnTo>
                      <a:pt x="774" y="4849"/>
                    </a:lnTo>
                    <a:lnTo>
                      <a:pt x="774" y="2135"/>
                    </a:lnTo>
                    <a:lnTo>
                      <a:pt x="2185" y="2135"/>
                    </a:lnTo>
                    <a:lnTo>
                      <a:pt x="2185" y="4849"/>
                    </a:lnTo>
                    <a:lnTo>
                      <a:pt x="1780" y="4849"/>
                    </a:lnTo>
                    <a:lnTo>
                      <a:pt x="1801" y="4812"/>
                    </a:lnTo>
                    <a:lnTo>
                      <a:pt x="1821" y="4772"/>
                    </a:lnTo>
                    <a:lnTo>
                      <a:pt x="1841" y="4733"/>
                    </a:lnTo>
                    <a:lnTo>
                      <a:pt x="1859" y="4694"/>
                    </a:lnTo>
                    <a:lnTo>
                      <a:pt x="1876" y="4653"/>
                    </a:lnTo>
                    <a:lnTo>
                      <a:pt x="1892" y="4611"/>
                    </a:lnTo>
                    <a:lnTo>
                      <a:pt x="1905" y="4568"/>
                    </a:lnTo>
                    <a:lnTo>
                      <a:pt x="1917" y="4523"/>
                    </a:lnTo>
                    <a:lnTo>
                      <a:pt x="1927" y="4478"/>
                    </a:lnTo>
                    <a:lnTo>
                      <a:pt x="1935" y="4432"/>
                    </a:lnTo>
                    <a:lnTo>
                      <a:pt x="1938" y="4407"/>
                    </a:lnTo>
                    <a:lnTo>
                      <a:pt x="1941" y="4383"/>
                    </a:lnTo>
                    <a:lnTo>
                      <a:pt x="1942" y="4359"/>
                    </a:lnTo>
                    <a:lnTo>
                      <a:pt x="1943" y="4333"/>
                    </a:lnTo>
                    <a:lnTo>
                      <a:pt x="1943" y="4308"/>
                    </a:lnTo>
                    <a:lnTo>
                      <a:pt x="1942" y="4281"/>
                    </a:lnTo>
                    <a:lnTo>
                      <a:pt x="1941" y="4255"/>
                    </a:lnTo>
                    <a:lnTo>
                      <a:pt x="1938" y="4228"/>
                    </a:lnTo>
                    <a:lnTo>
                      <a:pt x="1936" y="4201"/>
                    </a:lnTo>
                    <a:lnTo>
                      <a:pt x="1932" y="4173"/>
                    </a:lnTo>
                    <a:lnTo>
                      <a:pt x="1927" y="4144"/>
                    </a:lnTo>
                    <a:lnTo>
                      <a:pt x="1922" y="4116"/>
                    </a:lnTo>
                    <a:lnTo>
                      <a:pt x="1694" y="3977"/>
                    </a:lnTo>
                    <a:lnTo>
                      <a:pt x="1745" y="3911"/>
                    </a:lnTo>
                    <a:lnTo>
                      <a:pt x="1694" y="3830"/>
                    </a:lnTo>
                    <a:lnTo>
                      <a:pt x="1771" y="3265"/>
                    </a:lnTo>
                    <a:lnTo>
                      <a:pt x="1597" y="3265"/>
                    </a:lnTo>
                    <a:close/>
                    <a:moveTo>
                      <a:pt x="4819" y="863"/>
                    </a:moveTo>
                    <a:lnTo>
                      <a:pt x="4819" y="1057"/>
                    </a:lnTo>
                    <a:lnTo>
                      <a:pt x="3585" y="1057"/>
                    </a:lnTo>
                    <a:lnTo>
                      <a:pt x="3585" y="863"/>
                    </a:lnTo>
                    <a:lnTo>
                      <a:pt x="4819" y="863"/>
                    </a:lnTo>
                    <a:close/>
                    <a:moveTo>
                      <a:pt x="5002" y="1108"/>
                    </a:moveTo>
                    <a:lnTo>
                      <a:pt x="5002" y="1379"/>
                    </a:lnTo>
                    <a:lnTo>
                      <a:pt x="3769" y="1379"/>
                    </a:lnTo>
                    <a:lnTo>
                      <a:pt x="3769" y="1108"/>
                    </a:lnTo>
                    <a:lnTo>
                      <a:pt x="5002" y="1108"/>
                    </a:lnTo>
                    <a:close/>
                    <a:moveTo>
                      <a:pt x="4891" y="1429"/>
                    </a:moveTo>
                    <a:lnTo>
                      <a:pt x="4891" y="1623"/>
                    </a:lnTo>
                    <a:lnTo>
                      <a:pt x="3657" y="1623"/>
                    </a:lnTo>
                    <a:lnTo>
                      <a:pt x="3657" y="1429"/>
                    </a:lnTo>
                    <a:lnTo>
                      <a:pt x="4891" y="1429"/>
                    </a:lnTo>
                    <a:close/>
                    <a:moveTo>
                      <a:pt x="4977" y="1659"/>
                    </a:moveTo>
                    <a:lnTo>
                      <a:pt x="4977" y="1853"/>
                    </a:lnTo>
                    <a:lnTo>
                      <a:pt x="3743" y="1853"/>
                    </a:lnTo>
                    <a:lnTo>
                      <a:pt x="3743" y="1659"/>
                    </a:lnTo>
                    <a:lnTo>
                      <a:pt x="4977" y="1659"/>
                    </a:lnTo>
                    <a:close/>
                    <a:moveTo>
                      <a:pt x="1643" y="596"/>
                    </a:moveTo>
                    <a:lnTo>
                      <a:pt x="1833" y="561"/>
                    </a:lnTo>
                    <a:lnTo>
                      <a:pt x="2061" y="1773"/>
                    </a:lnTo>
                    <a:lnTo>
                      <a:pt x="1871" y="1809"/>
                    </a:lnTo>
                    <a:lnTo>
                      <a:pt x="1643" y="596"/>
                    </a:lnTo>
                    <a:close/>
                    <a:moveTo>
                      <a:pt x="1388" y="596"/>
                    </a:moveTo>
                    <a:lnTo>
                      <a:pt x="1579" y="561"/>
                    </a:lnTo>
                    <a:lnTo>
                      <a:pt x="1807" y="1773"/>
                    </a:lnTo>
                    <a:lnTo>
                      <a:pt x="1616" y="1809"/>
                    </a:lnTo>
                    <a:lnTo>
                      <a:pt x="1388" y="596"/>
                    </a:lnTo>
                    <a:close/>
                    <a:moveTo>
                      <a:pt x="1134" y="596"/>
                    </a:moveTo>
                    <a:lnTo>
                      <a:pt x="1324" y="561"/>
                    </a:lnTo>
                    <a:lnTo>
                      <a:pt x="1551" y="1773"/>
                    </a:lnTo>
                    <a:lnTo>
                      <a:pt x="1361" y="1809"/>
                    </a:lnTo>
                    <a:lnTo>
                      <a:pt x="1134" y="596"/>
                    </a:lnTo>
                    <a:close/>
                    <a:moveTo>
                      <a:pt x="884" y="568"/>
                    </a:moveTo>
                    <a:lnTo>
                      <a:pt x="1077" y="568"/>
                    </a:lnTo>
                    <a:lnTo>
                      <a:pt x="1077" y="1802"/>
                    </a:lnTo>
                    <a:lnTo>
                      <a:pt x="884" y="1802"/>
                    </a:lnTo>
                    <a:lnTo>
                      <a:pt x="884" y="568"/>
                    </a:lnTo>
                    <a:close/>
                    <a:moveTo>
                      <a:pt x="3540" y="2418"/>
                    </a:moveTo>
                    <a:lnTo>
                      <a:pt x="3807" y="2354"/>
                    </a:lnTo>
                    <a:lnTo>
                      <a:pt x="4033" y="3306"/>
                    </a:lnTo>
                    <a:lnTo>
                      <a:pt x="3765" y="3369"/>
                    </a:lnTo>
                    <a:lnTo>
                      <a:pt x="3540" y="2418"/>
                    </a:lnTo>
                    <a:close/>
                    <a:moveTo>
                      <a:pt x="3622" y="2531"/>
                    </a:moveTo>
                    <a:lnTo>
                      <a:pt x="3639" y="2606"/>
                    </a:lnTo>
                    <a:lnTo>
                      <a:pt x="3791" y="2570"/>
                    </a:lnTo>
                    <a:lnTo>
                      <a:pt x="3773" y="2496"/>
                    </a:lnTo>
                    <a:lnTo>
                      <a:pt x="3622" y="2531"/>
                    </a:lnTo>
                    <a:close/>
                    <a:moveTo>
                      <a:pt x="3739" y="3028"/>
                    </a:moveTo>
                    <a:lnTo>
                      <a:pt x="3776" y="3184"/>
                    </a:lnTo>
                    <a:lnTo>
                      <a:pt x="3928" y="3148"/>
                    </a:lnTo>
                    <a:lnTo>
                      <a:pt x="3890" y="2991"/>
                    </a:lnTo>
                    <a:lnTo>
                      <a:pt x="3739" y="3028"/>
                    </a:lnTo>
                    <a:close/>
                    <a:moveTo>
                      <a:pt x="3193" y="2418"/>
                    </a:moveTo>
                    <a:lnTo>
                      <a:pt x="3418" y="3369"/>
                    </a:lnTo>
                    <a:lnTo>
                      <a:pt x="3687" y="3306"/>
                    </a:lnTo>
                    <a:lnTo>
                      <a:pt x="3461" y="2354"/>
                    </a:lnTo>
                    <a:lnTo>
                      <a:pt x="3193" y="2418"/>
                    </a:lnTo>
                    <a:close/>
                    <a:moveTo>
                      <a:pt x="3276" y="2531"/>
                    </a:moveTo>
                    <a:lnTo>
                      <a:pt x="3426" y="2496"/>
                    </a:lnTo>
                    <a:lnTo>
                      <a:pt x="3444" y="2570"/>
                    </a:lnTo>
                    <a:lnTo>
                      <a:pt x="3292" y="2606"/>
                    </a:lnTo>
                    <a:lnTo>
                      <a:pt x="3276" y="2531"/>
                    </a:lnTo>
                    <a:close/>
                    <a:moveTo>
                      <a:pt x="3393" y="3028"/>
                    </a:moveTo>
                    <a:lnTo>
                      <a:pt x="3429" y="3184"/>
                    </a:lnTo>
                    <a:lnTo>
                      <a:pt x="3581" y="3148"/>
                    </a:lnTo>
                    <a:lnTo>
                      <a:pt x="3544" y="2991"/>
                    </a:lnTo>
                    <a:lnTo>
                      <a:pt x="3393" y="3028"/>
                    </a:lnTo>
                    <a:close/>
                    <a:moveTo>
                      <a:pt x="2841" y="2418"/>
                    </a:moveTo>
                    <a:lnTo>
                      <a:pt x="3109" y="2354"/>
                    </a:lnTo>
                    <a:lnTo>
                      <a:pt x="3335" y="3306"/>
                    </a:lnTo>
                    <a:lnTo>
                      <a:pt x="3067" y="3369"/>
                    </a:lnTo>
                    <a:lnTo>
                      <a:pt x="2841" y="2418"/>
                    </a:lnTo>
                    <a:close/>
                    <a:moveTo>
                      <a:pt x="2923" y="2531"/>
                    </a:moveTo>
                    <a:lnTo>
                      <a:pt x="2941" y="2606"/>
                    </a:lnTo>
                    <a:lnTo>
                      <a:pt x="3092" y="2570"/>
                    </a:lnTo>
                    <a:lnTo>
                      <a:pt x="3075" y="2496"/>
                    </a:lnTo>
                    <a:lnTo>
                      <a:pt x="2923" y="2531"/>
                    </a:lnTo>
                    <a:close/>
                    <a:moveTo>
                      <a:pt x="3041" y="3028"/>
                    </a:moveTo>
                    <a:lnTo>
                      <a:pt x="3192" y="2991"/>
                    </a:lnTo>
                    <a:lnTo>
                      <a:pt x="3229" y="3148"/>
                    </a:lnTo>
                    <a:lnTo>
                      <a:pt x="3078" y="3184"/>
                    </a:lnTo>
                    <a:lnTo>
                      <a:pt x="3041" y="3028"/>
                    </a:lnTo>
                    <a:close/>
                    <a:moveTo>
                      <a:pt x="2553" y="2372"/>
                    </a:moveTo>
                    <a:lnTo>
                      <a:pt x="2828" y="2372"/>
                    </a:lnTo>
                    <a:lnTo>
                      <a:pt x="2828" y="3352"/>
                    </a:lnTo>
                    <a:lnTo>
                      <a:pt x="2553" y="3352"/>
                    </a:lnTo>
                    <a:lnTo>
                      <a:pt x="2553" y="2372"/>
                    </a:lnTo>
                    <a:close/>
                    <a:moveTo>
                      <a:pt x="2606" y="2503"/>
                    </a:moveTo>
                    <a:lnTo>
                      <a:pt x="2606" y="2579"/>
                    </a:lnTo>
                    <a:lnTo>
                      <a:pt x="2762" y="2579"/>
                    </a:lnTo>
                    <a:lnTo>
                      <a:pt x="2762" y="2503"/>
                    </a:lnTo>
                    <a:lnTo>
                      <a:pt x="2606" y="2503"/>
                    </a:lnTo>
                    <a:close/>
                    <a:moveTo>
                      <a:pt x="2606" y="3012"/>
                    </a:moveTo>
                    <a:lnTo>
                      <a:pt x="2606" y="3173"/>
                    </a:lnTo>
                    <a:lnTo>
                      <a:pt x="2762" y="3173"/>
                    </a:lnTo>
                    <a:lnTo>
                      <a:pt x="2762" y="3012"/>
                    </a:lnTo>
                    <a:lnTo>
                      <a:pt x="2606" y="3012"/>
                    </a:lnTo>
                    <a:close/>
                    <a:moveTo>
                      <a:pt x="5555" y="151"/>
                    </a:moveTo>
                    <a:lnTo>
                      <a:pt x="5555" y="374"/>
                    </a:lnTo>
                    <a:lnTo>
                      <a:pt x="5555" y="4849"/>
                    </a:lnTo>
                    <a:lnTo>
                      <a:pt x="5871" y="4849"/>
                    </a:lnTo>
                    <a:lnTo>
                      <a:pt x="5871" y="5585"/>
                    </a:lnTo>
                    <a:lnTo>
                      <a:pt x="0" y="5585"/>
                    </a:lnTo>
                    <a:lnTo>
                      <a:pt x="0" y="4849"/>
                    </a:lnTo>
                    <a:lnTo>
                      <a:pt x="326" y="4849"/>
                    </a:lnTo>
                    <a:lnTo>
                      <a:pt x="326" y="374"/>
                    </a:lnTo>
                    <a:lnTo>
                      <a:pt x="326" y="151"/>
                    </a:lnTo>
                    <a:lnTo>
                      <a:pt x="326" y="0"/>
                    </a:lnTo>
                    <a:lnTo>
                      <a:pt x="5555" y="0"/>
                    </a:lnTo>
                    <a:lnTo>
                      <a:pt x="5555" y="151"/>
                    </a:lnTo>
                    <a:close/>
                    <a:moveTo>
                      <a:pt x="2409" y="2135"/>
                    </a:moveTo>
                    <a:lnTo>
                      <a:pt x="2409" y="3385"/>
                    </a:lnTo>
                    <a:lnTo>
                      <a:pt x="5107" y="3385"/>
                    </a:lnTo>
                    <a:lnTo>
                      <a:pt x="5107" y="2135"/>
                    </a:lnTo>
                    <a:lnTo>
                      <a:pt x="2409" y="2135"/>
                    </a:lnTo>
                    <a:close/>
                    <a:moveTo>
                      <a:pt x="2409" y="3609"/>
                    </a:moveTo>
                    <a:lnTo>
                      <a:pt x="2409" y="4849"/>
                    </a:lnTo>
                    <a:lnTo>
                      <a:pt x="5107" y="4849"/>
                    </a:lnTo>
                    <a:lnTo>
                      <a:pt x="5107" y="3609"/>
                    </a:lnTo>
                    <a:lnTo>
                      <a:pt x="2409" y="3609"/>
                    </a:lnTo>
                    <a:close/>
                  </a:path>
                </a:pathLst>
              </a:custGeom>
              <a:solidFill>
                <a:srgbClr val="4B649F"/>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defRPr/>
                </a:pPr>
                <a:endParaRPr lang="zh-CN" altLang="en-US" noProof="1">
                  <a:solidFill>
                    <a:srgbClr val="FFFFFF"/>
                  </a:solidFill>
                </a:endParaRPr>
              </a:p>
            </p:txBody>
          </p:sp>
        </p:grpSp>
        <p:sp>
          <p:nvSpPr>
            <p:cNvPr id="5137" name="文本框 40"/>
            <p:cNvSpPr txBox="1">
              <a:spLocks noChangeArrowheads="1"/>
            </p:cNvSpPr>
            <p:nvPr/>
          </p:nvSpPr>
          <p:spPr bwMode="auto">
            <a:xfrm>
              <a:off x="3712749" y="3577215"/>
              <a:ext cx="1638504"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FF0000"/>
                  </a:solidFill>
                </a:rPr>
                <a:t>Algorithm</a:t>
              </a:r>
              <a:endParaRPr lang="zh-CN" altLang="en-US" sz="2400" b="1" dirty="0">
                <a:solidFill>
                  <a:srgbClr val="FF0000"/>
                </a:solidFill>
              </a:endParaRPr>
            </a:p>
          </p:txBody>
        </p:sp>
      </p:grpSp>
      <p:grpSp>
        <p:nvGrpSpPr>
          <p:cNvPr id="5144" name="组合 52"/>
          <p:cNvGrpSpPr/>
          <p:nvPr/>
        </p:nvGrpSpPr>
        <p:grpSpPr bwMode="auto">
          <a:xfrm>
            <a:off x="9850043" y="2225192"/>
            <a:ext cx="1858201" cy="1863263"/>
            <a:chOff x="7210339" y="2101178"/>
            <a:chExt cx="1857836" cy="1862068"/>
          </a:xfrm>
        </p:grpSpPr>
        <p:grpSp>
          <p:nvGrpSpPr>
            <p:cNvPr id="5145" name="组合 37"/>
            <p:cNvGrpSpPr/>
            <p:nvPr/>
          </p:nvGrpSpPr>
          <p:grpSpPr bwMode="auto">
            <a:xfrm>
              <a:off x="7500282" y="2101178"/>
              <a:ext cx="1277954" cy="1277954"/>
              <a:chOff x="7366499" y="2234042"/>
              <a:chExt cx="1607262" cy="1607262"/>
            </a:xfrm>
          </p:grpSpPr>
          <p:sp>
            <p:nvSpPr>
              <p:cNvPr id="28" name="椭圆 27"/>
              <p:cNvSpPr/>
              <p:nvPr/>
            </p:nvSpPr>
            <p:spPr>
              <a:xfrm>
                <a:off x="7365669"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3" name="椭圆 32"/>
              <p:cNvSpPr/>
              <p:nvPr/>
            </p:nvSpPr>
            <p:spPr>
              <a:xfrm>
                <a:off x="7475458" y="2343782"/>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5148" name="KSO_Shape"/>
              <p:cNvSpPr>
                <a:spLocks noChangeArrowheads="1"/>
              </p:cNvSpPr>
              <p:nvPr/>
            </p:nvSpPr>
            <p:spPr bwMode="auto">
              <a:xfrm>
                <a:off x="7767760" y="2635303"/>
                <a:ext cx="804740" cy="804740"/>
              </a:xfrm>
              <a:custGeom>
                <a:avLst/>
                <a:gdLst>
                  <a:gd name="T0" fmla="*/ 3857 w 3927"/>
                  <a:gd name="T1" fmla="*/ 672 h 3928"/>
                  <a:gd name="T2" fmla="*/ 3675 w 3927"/>
                  <a:gd name="T3" fmla="*/ 852 h 3928"/>
                  <a:gd name="T4" fmla="*/ 3070 w 3927"/>
                  <a:gd name="T5" fmla="*/ 251 h 3928"/>
                  <a:gd name="T6" fmla="*/ 3252 w 3927"/>
                  <a:gd name="T7" fmla="*/ 70 h 3928"/>
                  <a:gd name="T8" fmla="*/ 3486 w 3927"/>
                  <a:gd name="T9" fmla="*/ 63 h 3928"/>
                  <a:gd name="T10" fmla="*/ 3864 w 3927"/>
                  <a:gd name="T11" fmla="*/ 438 h 3928"/>
                  <a:gd name="T12" fmla="*/ 3857 w 3927"/>
                  <a:gd name="T13" fmla="*/ 672 h 3928"/>
                  <a:gd name="T14" fmla="*/ 2252 w 3927"/>
                  <a:gd name="T15" fmla="*/ 2267 h 3928"/>
                  <a:gd name="T16" fmla="*/ 1647 w 3927"/>
                  <a:gd name="T17" fmla="*/ 1665 h 3928"/>
                  <a:gd name="T18" fmla="*/ 2978 w 3927"/>
                  <a:gd name="T19" fmla="*/ 342 h 3928"/>
                  <a:gd name="T20" fmla="*/ 3583 w 3927"/>
                  <a:gd name="T21" fmla="*/ 944 h 3928"/>
                  <a:gd name="T22" fmla="*/ 2252 w 3927"/>
                  <a:gd name="T23" fmla="*/ 2267 h 3928"/>
                  <a:gd name="T24" fmla="*/ 2168 w 3927"/>
                  <a:gd name="T25" fmla="*/ 2350 h 3928"/>
                  <a:gd name="T26" fmla="*/ 1321 w 3927"/>
                  <a:gd name="T27" fmla="*/ 2591 h 3928"/>
                  <a:gd name="T28" fmla="*/ 1563 w 3927"/>
                  <a:gd name="T29" fmla="*/ 1749 h 3928"/>
                  <a:gd name="T30" fmla="*/ 2168 w 3927"/>
                  <a:gd name="T31" fmla="*/ 2350 h 3928"/>
                  <a:gd name="T32" fmla="*/ 770 w 3927"/>
                  <a:gd name="T33" fmla="*/ 495 h 3928"/>
                  <a:gd name="T34" fmla="*/ 392 w 3927"/>
                  <a:gd name="T35" fmla="*/ 874 h 3928"/>
                  <a:gd name="T36" fmla="*/ 392 w 3927"/>
                  <a:gd name="T37" fmla="*/ 3158 h 3928"/>
                  <a:gd name="T38" fmla="*/ 770 w 3927"/>
                  <a:gd name="T39" fmla="*/ 3536 h 3928"/>
                  <a:gd name="T40" fmla="*/ 3055 w 3927"/>
                  <a:gd name="T41" fmla="*/ 3536 h 3928"/>
                  <a:gd name="T42" fmla="*/ 3433 w 3927"/>
                  <a:gd name="T43" fmla="*/ 3158 h 3928"/>
                  <a:gd name="T44" fmla="*/ 3433 w 3927"/>
                  <a:gd name="T45" fmla="*/ 1657 h 3928"/>
                  <a:gd name="T46" fmla="*/ 3824 w 3927"/>
                  <a:gd name="T47" fmla="*/ 1278 h 3928"/>
                  <a:gd name="T48" fmla="*/ 3824 w 3927"/>
                  <a:gd name="T49" fmla="*/ 3297 h 3928"/>
                  <a:gd name="T50" fmla="*/ 3181 w 3927"/>
                  <a:gd name="T51" fmla="*/ 3928 h 3928"/>
                  <a:gd name="T52" fmla="*/ 631 w 3927"/>
                  <a:gd name="T53" fmla="*/ 3928 h 3928"/>
                  <a:gd name="T54" fmla="*/ 0 w 3927"/>
                  <a:gd name="T55" fmla="*/ 3297 h 3928"/>
                  <a:gd name="T56" fmla="*/ 0 w 3927"/>
                  <a:gd name="T57" fmla="*/ 773 h 3928"/>
                  <a:gd name="T58" fmla="*/ 631 w 3927"/>
                  <a:gd name="T59" fmla="*/ 103 h 3928"/>
                  <a:gd name="T60" fmla="*/ 2650 w 3927"/>
                  <a:gd name="T61" fmla="*/ 103 h 3928"/>
                  <a:gd name="T62" fmla="*/ 2271 w 3927"/>
                  <a:gd name="T63" fmla="*/ 495 h 3928"/>
                  <a:gd name="T64" fmla="*/ 770 w 3927"/>
                  <a:gd name="T65" fmla="*/ 495 h 3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27" h="3928">
                    <a:moveTo>
                      <a:pt x="3857" y="672"/>
                    </a:moveTo>
                    <a:cubicBezTo>
                      <a:pt x="3675" y="852"/>
                      <a:pt x="3675" y="852"/>
                      <a:pt x="3675" y="852"/>
                    </a:cubicBezTo>
                    <a:cubicBezTo>
                      <a:pt x="3070" y="251"/>
                      <a:pt x="3070" y="251"/>
                      <a:pt x="3070" y="251"/>
                    </a:cubicBezTo>
                    <a:cubicBezTo>
                      <a:pt x="3252" y="70"/>
                      <a:pt x="3252" y="70"/>
                      <a:pt x="3252" y="70"/>
                    </a:cubicBezTo>
                    <a:cubicBezTo>
                      <a:pt x="3319" y="4"/>
                      <a:pt x="3424" y="0"/>
                      <a:pt x="3486" y="63"/>
                    </a:cubicBezTo>
                    <a:cubicBezTo>
                      <a:pt x="3864" y="438"/>
                      <a:pt x="3864" y="438"/>
                      <a:pt x="3864" y="438"/>
                    </a:cubicBezTo>
                    <a:cubicBezTo>
                      <a:pt x="3927" y="501"/>
                      <a:pt x="3924" y="605"/>
                      <a:pt x="3857" y="672"/>
                    </a:cubicBezTo>
                    <a:close/>
                    <a:moveTo>
                      <a:pt x="2252" y="2267"/>
                    </a:moveTo>
                    <a:cubicBezTo>
                      <a:pt x="1647" y="1665"/>
                      <a:pt x="1647" y="1665"/>
                      <a:pt x="1647" y="1665"/>
                    </a:cubicBezTo>
                    <a:cubicBezTo>
                      <a:pt x="2978" y="342"/>
                      <a:pt x="2978" y="342"/>
                      <a:pt x="2978" y="342"/>
                    </a:cubicBezTo>
                    <a:cubicBezTo>
                      <a:pt x="3583" y="944"/>
                      <a:pt x="3583" y="944"/>
                      <a:pt x="3583" y="944"/>
                    </a:cubicBezTo>
                    <a:lnTo>
                      <a:pt x="2252" y="2267"/>
                    </a:lnTo>
                    <a:close/>
                    <a:moveTo>
                      <a:pt x="2168" y="2350"/>
                    </a:moveTo>
                    <a:cubicBezTo>
                      <a:pt x="1321" y="2591"/>
                      <a:pt x="1321" y="2591"/>
                      <a:pt x="1321" y="2591"/>
                    </a:cubicBezTo>
                    <a:cubicBezTo>
                      <a:pt x="1563" y="1749"/>
                      <a:pt x="1563" y="1749"/>
                      <a:pt x="1563" y="1749"/>
                    </a:cubicBezTo>
                    <a:lnTo>
                      <a:pt x="2168" y="2350"/>
                    </a:lnTo>
                    <a:close/>
                    <a:moveTo>
                      <a:pt x="770" y="495"/>
                    </a:moveTo>
                    <a:cubicBezTo>
                      <a:pt x="561" y="495"/>
                      <a:pt x="392" y="665"/>
                      <a:pt x="392" y="874"/>
                    </a:cubicBezTo>
                    <a:cubicBezTo>
                      <a:pt x="392" y="3158"/>
                      <a:pt x="392" y="3158"/>
                      <a:pt x="392" y="3158"/>
                    </a:cubicBezTo>
                    <a:cubicBezTo>
                      <a:pt x="392" y="3367"/>
                      <a:pt x="561" y="3536"/>
                      <a:pt x="770" y="3536"/>
                    </a:cubicBezTo>
                    <a:cubicBezTo>
                      <a:pt x="3055" y="3536"/>
                      <a:pt x="3055" y="3536"/>
                      <a:pt x="3055" y="3536"/>
                    </a:cubicBezTo>
                    <a:cubicBezTo>
                      <a:pt x="3264" y="3536"/>
                      <a:pt x="3433" y="3367"/>
                      <a:pt x="3433" y="3158"/>
                    </a:cubicBezTo>
                    <a:cubicBezTo>
                      <a:pt x="3433" y="1657"/>
                      <a:pt x="3433" y="1657"/>
                      <a:pt x="3433" y="1657"/>
                    </a:cubicBezTo>
                    <a:cubicBezTo>
                      <a:pt x="3824" y="1278"/>
                      <a:pt x="3824" y="1278"/>
                      <a:pt x="3824" y="1278"/>
                    </a:cubicBezTo>
                    <a:cubicBezTo>
                      <a:pt x="3824" y="3297"/>
                      <a:pt x="3824" y="3297"/>
                      <a:pt x="3824" y="3297"/>
                    </a:cubicBezTo>
                    <a:cubicBezTo>
                      <a:pt x="3824" y="3645"/>
                      <a:pt x="3529" y="3928"/>
                      <a:pt x="3181" y="3928"/>
                    </a:cubicBezTo>
                    <a:cubicBezTo>
                      <a:pt x="631" y="3928"/>
                      <a:pt x="631" y="3928"/>
                      <a:pt x="631" y="3928"/>
                    </a:cubicBezTo>
                    <a:cubicBezTo>
                      <a:pt x="283" y="3928"/>
                      <a:pt x="0" y="3645"/>
                      <a:pt x="0" y="3297"/>
                    </a:cubicBezTo>
                    <a:cubicBezTo>
                      <a:pt x="0" y="773"/>
                      <a:pt x="0" y="773"/>
                      <a:pt x="0" y="773"/>
                    </a:cubicBezTo>
                    <a:cubicBezTo>
                      <a:pt x="0" y="425"/>
                      <a:pt x="283" y="103"/>
                      <a:pt x="631" y="103"/>
                    </a:cubicBezTo>
                    <a:cubicBezTo>
                      <a:pt x="2650" y="103"/>
                      <a:pt x="2650" y="103"/>
                      <a:pt x="2650" y="103"/>
                    </a:cubicBezTo>
                    <a:cubicBezTo>
                      <a:pt x="2271" y="495"/>
                      <a:pt x="2271" y="495"/>
                      <a:pt x="2271" y="495"/>
                    </a:cubicBezTo>
                    <a:lnTo>
                      <a:pt x="770" y="495"/>
                    </a:lnTo>
                    <a:close/>
                  </a:path>
                </a:pathLst>
              </a:custGeom>
              <a:solidFill>
                <a:srgbClr val="4B649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endParaRPr lang="zh-CN" altLang="en-US"/>
              </a:p>
            </p:txBody>
          </p:sp>
        </p:grpSp>
        <p:sp>
          <p:nvSpPr>
            <p:cNvPr id="5149" name="文本框 42"/>
            <p:cNvSpPr txBox="1">
              <a:spLocks noChangeArrowheads="1"/>
            </p:cNvSpPr>
            <p:nvPr/>
          </p:nvSpPr>
          <p:spPr bwMode="auto">
            <a:xfrm>
              <a:off x="7210339" y="3501877"/>
              <a:ext cx="1857836"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Conclusion</a:t>
              </a:r>
              <a:endParaRPr lang="zh-CN" altLang="en-US" sz="2400" b="1" dirty="0">
                <a:solidFill>
                  <a:srgbClr val="4B649F"/>
                </a:solidFill>
              </a:endParaRPr>
            </a:p>
          </p:txBody>
        </p:sp>
      </p:grpSp>
      <p:grpSp>
        <p:nvGrpSpPr>
          <p:cNvPr id="5" name="组合 4"/>
          <p:cNvGrpSpPr/>
          <p:nvPr/>
        </p:nvGrpSpPr>
        <p:grpSpPr>
          <a:xfrm>
            <a:off x="7740676" y="2225192"/>
            <a:ext cx="1863304" cy="1886107"/>
            <a:chOff x="7155171" y="2225192"/>
            <a:chExt cx="1863304" cy="1886107"/>
          </a:xfrm>
        </p:grpSpPr>
        <p:grpSp>
          <p:nvGrpSpPr>
            <p:cNvPr id="5138" name="组合 51"/>
            <p:cNvGrpSpPr/>
            <p:nvPr/>
          </p:nvGrpSpPr>
          <p:grpSpPr bwMode="auto">
            <a:xfrm>
              <a:off x="7155171" y="2225192"/>
              <a:ext cx="1863304" cy="1886107"/>
              <a:chOff x="5245361" y="2101179"/>
              <a:chExt cx="1862938" cy="1884897"/>
            </a:xfrm>
          </p:grpSpPr>
          <p:grpSp>
            <p:nvGrpSpPr>
              <p:cNvPr id="5139" name="组合 36"/>
              <p:cNvGrpSpPr/>
              <p:nvPr/>
            </p:nvGrpSpPr>
            <p:grpSpPr bwMode="auto">
              <a:xfrm>
                <a:off x="5421284" y="2101179"/>
                <a:ext cx="1279274" cy="1278705"/>
                <a:chOff x="5287330" y="2234042"/>
                <a:chExt cx="1608922" cy="1608206"/>
              </a:xfrm>
            </p:grpSpPr>
            <p:sp>
              <p:nvSpPr>
                <p:cNvPr id="27" name="椭圆 26"/>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32" name="椭圆 31"/>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5143" name="文本框 41"/>
              <p:cNvSpPr txBox="1">
                <a:spLocks noChangeArrowheads="1"/>
              </p:cNvSpPr>
              <p:nvPr/>
            </p:nvSpPr>
            <p:spPr bwMode="auto">
              <a:xfrm>
                <a:off x="5245361" y="3524707"/>
                <a:ext cx="1862938"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Simulation</a:t>
                </a:r>
                <a:endParaRPr lang="zh-CN" altLang="en-US" sz="2400" b="1" dirty="0">
                  <a:solidFill>
                    <a:srgbClr val="4B649F"/>
                  </a:solidFill>
                </a:endParaRPr>
              </a:p>
            </p:txBody>
          </p:sp>
        </p:grpSp>
        <p:grpSp>
          <p:nvGrpSpPr>
            <p:cNvPr id="4" name="组合 3"/>
            <p:cNvGrpSpPr/>
            <p:nvPr/>
          </p:nvGrpSpPr>
          <p:grpSpPr>
            <a:xfrm>
              <a:off x="7986378" y="2605308"/>
              <a:ext cx="363071" cy="519293"/>
              <a:chOff x="7789354" y="2582145"/>
              <a:chExt cx="363071" cy="519293"/>
            </a:xfrm>
          </p:grpSpPr>
          <p:sp>
            <p:nvSpPr>
              <p:cNvPr id="2" name="椭圆 1"/>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2">
                      <a:lumMod val="75000"/>
                      <a:lumOff val="25000"/>
                    </a:schemeClr>
                  </a:solidFill>
                </a:endParaRPr>
              </a:p>
            </p:txBody>
          </p:sp>
          <p:sp>
            <p:nvSpPr>
              <p:cNvPr id="3" name="矩形 2"/>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9" name="组合 28"/>
            <p:cNvGrpSpPr/>
            <p:nvPr/>
          </p:nvGrpSpPr>
          <p:grpSpPr>
            <a:xfrm>
              <a:off x="7643694" y="2596788"/>
              <a:ext cx="443129" cy="671693"/>
              <a:chOff x="7789354" y="2582145"/>
              <a:chExt cx="363071" cy="519293"/>
            </a:xfrm>
          </p:grpSpPr>
          <p:sp>
            <p:nvSpPr>
              <p:cNvPr id="34" name="椭圆 33"/>
              <p:cNvSpPr/>
              <p:nvPr/>
            </p:nvSpPr>
            <p:spPr>
              <a:xfrm>
                <a:off x="7789354" y="2864955"/>
                <a:ext cx="363071" cy="2364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sp>
            <p:nvSpPr>
              <p:cNvPr id="35" name="矩形 34"/>
              <p:cNvSpPr/>
              <p:nvPr/>
            </p:nvSpPr>
            <p:spPr>
              <a:xfrm>
                <a:off x="7903655" y="2582145"/>
                <a:ext cx="134471" cy="3561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90000"/>
                    </a:schemeClr>
                  </a:solidFill>
                </a:endParaRPr>
              </a:p>
            </p:txBody>
          </p:sp>
        </p:grpSp>
      </p:grpSp>
      <p:grpSp>
        <p:nvGrpSpPr>
          <p:cNvPr id="12" name="组合 11"/>
          <p:cNvGrpSpPr/>
          <p:nvPr/>
        </p:nvGrpSpPr>
        <p:grpSpPr>
          <a:xfrm>
            <a:off x="3014268" y="2251600"/>
            <a:ext cx="1279525" cy="1876166"/>
            <a:chOff x="3011347" y="2301213"/>
            <a:chExt cx="1279525" cy="1876166"/>
          </a:xfrm>
        </p:grpSpPr>
        <p:grpSp>
          <p:nvGrpSpPr>
            <p:cNvPr id="37" name="组合 51"/>
            <p:cNvGrpSpPr/>
            <p:nvPr/>
          </p:nvGrpSpPr>
          <p:grpSpPr bwMode="auto">
            <a:xfrm>
              <a:off x="3011347" y="2301213"/>
              <a:ext cx="1279525" cy="1876166"/>
              <a:chOff x="5421284" y="2101179"/>
              <a:chExt cx="1279274" cy="1874963"/>
            </a:xfrm>
          </p:grpSpPr>
          <p:grpSp>
            <p:nvGrpSpPr>
              <p:cNvPr id="44" name="组合 36"/>
              <p:cNvGrpSpPr/>
              <p:nvPr/>
            </p:nvGrpSpPr>
            <p:grpSpPr bwMode="auto">
              <a:xfrm>
                <a:off x="5421284" y="2101179"/>
                <a:ext cx="1279274" cy="1278705"/>
                <a:chOff x="5287330" y="2234042"/>
                <a:chExt cx="1608922" cy="1608206"/>
              </a:xfrm>
            </p:grpSpPr>
            <p:sp>
              <p:nvSpPr>
                <p:cNvPr id="46" name="椭圆 45"/>
                <p:cNvSpPr/>
                <p:nvPr/>
              </p:nvSpPr>
              <p:spPr>
                <a:xfrm>
                  <a:off x="5287330" y="2234042"/>
                  <a:ext cx="1608922" cy="1608206"/>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sp>
              <p:nvSpPr>
                <p:cNvPr id="47" name="椭圆 46"/>
                <p:cNvSpPr/>
                <p:nvPr/>
              </p:nvSpPr>
              <p:spPr>
                <a:xfrm>
                  <a:off x="5397120" y="2335801"/>
                  <a:ext cx="1389342" cy="1388724"/>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noProof="1"/>
                </a:p>
              </p:txBody>
            </p:sp>
          </p:grpSp>
          <p:sp>
            <p:nvSpPr>
              <p:cNvPr id="45" name="文本框 41"/>
              <p:cNvSpPr txBox="1">
                <a:spLocks noChangeArrowheads="1"/>
              </p:cNvSpPr>
              <p:nvPr/>
            </p:nvSpPr>
            <p:spPr bwMode="auto">
              <a:xfrm>
                <a:off x="5536522" y="3514773"/>
                <a:ext cx="1079767" cy="46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微软雅黑" panose="020B0503020204020204" charset="-122"/>
                  </a:defRPr>
                </a:lvl1pPr>
                <a:lvl2pPr>
                  <a:defRPr>
                    <a:solidFill>
                      <a:schemeClr val="tx1"/>
                    </a:solidFill>
                    <a:latin typeface="Arial" panose="020B0604020202020204" pitchFamily="34" charset="0"/>
                    <a:ea typeface="微软雅黑" panose="020B0503020204020204" charset="-122"/>
                  </a:defRPr>
                </a:lvl2pPr>
                <a:lvl3pPr>
                  <a:defRPr>
                    <a:solidFill>
                      <a:schemeClr val="tx1"/>
                    </a:solidFill>
                    <a:latin typeface="Arial" panose="020B0604020202020204" pitchFamily="34" charset="0"/>
                    <a:ea typeface="微软雅黑" panose="020B0503020204020204" charset="-122"/>
                  </a:defRPr>
                </a:lvl3pPr>
                <a:lvl4pPr>
                  <a:defRPr>
                    <a:solidFill>
                      <a:schemeClr val="tx1"/>
                    </a:solidFill>
                    <a:latin typeface="Arial" panose="020B0604020202020204" pitchFamily="34" charset="0"/>
                    <a:ea typeface="微软雅黑" panose="020B0503020204020204" charset="-122"/>
                  </a:defRPr>
                </a:lvl4pPr>
                <a:lvl5pPr>
                  <a:defRPr>
                    <a:solidFill>
                      <a:schemeClr val="tx1"/>
                    </a:solidFill>
                    <a:latin typeface="Arial" panose="020B0604020202020204" pitchFamily="34" charset="0"/>
                    <a:ea typeface="微软雅黑" panose="020B0503020204020204"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微软雅黑" panose="020B0503020204020204" charset="-122"/>
                  </a:defRPr>
                </a:lvl9pPr>
              </a:lstStyle>
              <a:p>
                <a:r>
                  <a:rPr lang="en-US" altLang="zh-CN" sz="2400" b="1" dirty="0" smtClean="0">
                    <a:solidFill>
                      <a:srgbClr val="4B649F"/>
                    </a:solidFill>
                  </a:rPr>
                  <a:t>Model</a:t>
                </a:r>
                <a:endParaRPr lang="zh-CN" altLang="en-US" sz="2400" b="1" dirty="0">
                  <a:solidFill>
                    <a:srgbClr val="4B649F"/>
                  </a:solidFill>
                </a:endParaRPr>
              </a:p>
            </p:txBody>
          </p:sp>
        </p:grpSp>
        <p:grpSp>
          <p:nvGrpSpPr>
            <p:cNvPr id="11" name="组合 10"/>
            <p:cNvGrpSpPr/>
            <p:nvPr/>
          </p:nvGrpSpPr>
          <p:grpSpPr>
            <a:xfrm>
              <a:off x="3307282" y="2678904"/>
              <a:ext cx="663217" cy="539877"/>
              <a:chOff x="2577524" y="4933076"/>
              <a:chExt cx="1483297" cy="1091206"/>
            </a:xfrm>
          </p:grpSpPr>
          <p:sp>
            <p:nvSpPr>
              <p:cNvPr id="7" name="矩形 6"/>
              <p:cNvSpPr/>
              <p:nvPr/>
            </p:nvSpPr>
            <p:spPr>
              <a:xfrm>
                <a:off x="2850775" y="5620871"/>
                <a:ext cx="941295" cy="4034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直角三角形 7"/>
              <p:cNvSpPr/>
              <p:nvPr/>
            </p:nvSpPr>
            <p:spPr>
              <a:xfrm rot="18980622">
                <a:off x="2577524" y="5342078"/>
                <a:ext cx="573620" cy="561894"/>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直角三角形 47"/>
              <p:cNvSpPr/>
              <p:nvPr/>
            </p:nvSpPr>
            <p:spPr>
              <a:xfrm rot="18849285">
                <a:off x="3490400" y="5342598"/>
                <a:ext cx="576221" cy="564620"/>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931345" y="5490437"/>
                <a:ext cx="847165" cy="26894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矩形 49"/>
              <p:cNvSpPr/>
              <p:nvPr/>
            </p:nvSpPr>
            <p:spPr>
              <a:xfrm>
                <a:off x="3095315" y="4979449"/>
                <a:ext cx="45719" cy="10219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平行四边形 9"/>
              <p:cNvSpPr/>
              <p:nvPr/>
            </p:nvSpPr>
            <p:spPr>
              <a:xfrm>
                <a:off x="2986361" y="4933076"/>
                <a:ext cx="427397" cy="488131"/>
              </a:xfrm>
              <a:prstGeom prst="parallelogram">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Tree>
    <p:extLst>
      <p:ext uri="{BB962C8B-B14F-4D97-AF65-F5344CB8AC3E}">
        <p14:creationId xmlns:p14="http://schemas.microsoft.com/office/powerpoint/2010/main" val="14213099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龙腾四海">
  <a:themeElements>
    <a:clrScheme name="龙腾四海">
      <a:dk1>
        <a:sysClr val="windowText" lastClr="000000"/>
      </a:dk1>
      <a:lt1>
        <a:sysClr val="window" lastClr="FFFFFF"/>
      </a:lt1>
      <a:dk2>
        <a:srgbClr val="001B36"/>
      </a:dk2>
      <a:lt2>
        <a:srgbClr val="EDF8FE"/>
      </a:lt2>
      <a:accent1>
        <a:srgbClr val="477AB1"/>
      </a:accent1>
      <a:accent2>
        <a:srgbClr val="51848E"/>
      </a:accent2>
      <a:accent3>
        <a:srgbClr val="7B9B57"/>
      </a:accent3>
      <a:accent4>
        <a:srgbClr val="8B8D8C"/>
      </a:accent4>
      <a:accent5>
        <a:srgbClr val="8B7396"/>
      </a:accent5>
      <a:accent6>
        <a:srgbClr val="E89A53"/>
      </a:accent6>
      <a:hlink>
        <a:srgbClr val="0080FF"/>
      </a:hlink>
      <a:folHlink>
        <a:srgbClr val="FF00FF"/>
      </a:folHlink>
    </a:clrScheme>
    <a:fontScheme name="龙腾四海">
      <a:majorFont>
        <a:latin typeface="Maiandra GD"/>
        <a:ea typeface=""/>
        <a:cs typeface=""/>
        <a:font script="CYRL" typeface="Times New Roman"/>
        <a:font script="GREK" typeface="Times New Roman"/>
        <a:font script="Jpan" typeface="ＭＳ Ｐゴシック"/>
        <a:font script="Hang" typeface="HY중고딕"/>
        <a:font script="Hans" typeface="隶书"/>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ambria"/>
        <a:ea typeface=""/>
        <a:cs typeface=""/>
        <a:font script="Jpan" typeface="ＭＳ Ｐ明朝"/>
        <a:font script="Hang" typeface="HY견명조"/>
        <a:font script="Hans" typeface="华文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龙腾四海">
      <a:fillStyleLst>
        <a:solidFill>
          <a:schemeClr val="phClr">
            <a:tint val="100000"/>
            <a:shade val="100000"/>
            <a:hueMod val="100000"/>
            <a:satMod val="100000"/>
          </a:schemeClr>
        </a:solidFill>
        <a:gradFill rotWithShape="1">
          <a:gsLst>
            <a:gs pos="0">
              <a:schemeClr val="phClr">
                <a:tint val="100000"/>
                <a:shade val="50000"/>
                <a:hueMod val="100000"/>
                <a:satMod val="250000"/>
              </a:schemeClr>
            </a:gs>
            <a:gs pos="75000">
              <a:schemeClr val="phClr">
                <a:tint val="80000"/>
                <a:shade val="100000"/>
                <a:hueMod val="100000"/>
                <a:satMod val="375000"/>
              </a:schemeClr>
            </a:gs>
            <a:gs pos="100000">
              <a:schemeClr val="phClr">
                <a:tint val="50000"/>
                <a:shade val="100000"/>
                <a:hueMod val="100000"/>
                <a:satMod val="500000"/>
              </a:schemeClr>
            </a:gs>
          </a:gsLst>
          <a:lin ang="16200000" scaled="1"/>
        </a:gradFill>
        <a:blipFill>
          <a:blip xmlns:r="http://schemas.openxmlformats.org/officeDocument/2006/relationships" r:embed="rId1">
            <a:duotone>
              <a:schemeClr val="phClr">
                <a:tint val="100000"/>
                <a:shade val="50000"/>
                <a:hueMod val="100000"/>
                <a:satMod val="100000"/>
              </a:schemeClr>
              <a:schemeClr val="phClr">
                <a:tint val="100000"/>
                <a:shade val="75000"/>
                <a:hueMod val="100000"/>
                <a:satMod val="100000"/>
              </a:schemeClr>
            </a:duotone>
          </a:blip>
          <a:tile tx="0" ty="0" sx="50000" sy="50000" flip="none" algn="ctr"/>
        </a:blip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fov="0">
              <a:rot lat="0" lon="0" rev="0"/>
            </a:camera>
            <a:lightRig rig="threePt" dir="tl">
              <a:rot lat="0" lon="0" rev="0"/>
            </a:lightRig>
          </a:scene3d>
          <a:sp3d prstMaterial="metal">
            <a:bevelT w="12700" h="12700" prst="relaxedInset"/>
            <a:contourClr>
              <a:schemeClr val="phClr">
                <a:tint val="100000"/>
                <a:shade val="100000"/>
                <a:hueMod val="100000"/>
                <a:satMod val="100000"/>
              </a:schemeClr>
            </a:contourClr>
          </a:sp3d>
        </a:effectStyle>
        <a:effectStyle>
          <a:effectLst>
            <a:glow>
              <a:schemeClr val="phClr">
                <a:tint val="100000"/>
                <a:shade val="100000"/>
                <a:hueMod val="100000"/>
                <a:satMod val="100000"/>
              </a:schemeClr>
            </a:glow>
            <a:outerShdw blurRad="44450" dist="50800" dir="3300000" sx="99000" sy="99000" algn="tl" rotWithShape="0">
              <a:srgbClr val="000000">
                <a:alpha val="55000"/>
              </a:srgbClr>
            </a:outerShdw>
          </a:effectLst>
          <a:scene3d>
            <a:camera prst="orthographicFront">
              <a:rot lat="0" lon="0" rev="0"/>
            </a:camera>
            <a:lightRig rig="contrasting" dir="tl">
              <a:rot lat="0" lon="0" rev="14220000"/>
            </a:lightRig>
          </a:scene3d>
          <a:sp3d prstMaterial="dkEdge">
            <a:bevelT w="63500" h="63500"/>
            <a:bevelB w="0" h="0"/>
            <a:contourClr>
              <a:schemeClr val="phClr">
                <a:tint val="100000"/>
                <a:shade val="100000"/>
                <a:hueMod val="100000"/>
                <a:satMod val="100000"/>
              </a:schemeClr>
            </a:contourClr>
          </a:sp3d>
        </a:effectStyle>
      </a:effectStyleLst>
      <a:bgFillStyleLst>
        <a:solidFill>
          <a:schemeClr val="phClr">
            <a:tint val="100000"/>
            <a:shade val="100000"/>
            <a:hueMod val="100000"/>
            <a:satMod val="100000"/>
          </a:schemeClr>
        </a:solidFill>
        <a:gradFill rotWithShape="1">
          <a:gsLst>
            <a:gs pos="0">
              <a:schemeClr val="bg1">
                <a:tint val="100000"/>
                <a:shade val="100000"/>
                <a:hueMod val="100000"/>
                <a:satMod val="150000"/>
              </a:schemeClr>
            </a:gs>
            <a:gs pos="55000">
              <a:schemeClr val="bg1">
                <a:tint val="100000"/>
                <a:shade val="90000"/>
                <a:hueMod val="100000"/>
                <a:satMod val="375000"/>
              </a:schemeClr>
            </a:gs>
            <a:gs pos="100000">
              <a:schemeClr val="phClr">
                <a:tint val="88000"/>
                <a:shade val="100000"/>
                <a:hueMod val="100000"/>
                <a:satMod val="500000"/>
              </a:schemeClr>
            </a:gs>
          </a:gsLst>
          <a:lin ang="5400000" scaled="1"/>
        </a:gradFill>
        <a:blipFill>
          <a:blip xmlns:r="http://schemas.openxmlformats.org/officeDocument/2006/relationships" r:embed="rId2">
            <a:duotone>
              <a:schemeClr val="phClr">
                <a:shade val="30000"/>
                <a:satMod val="555000"/>
              </a:schemeClr>
              <a:schemeClr val="phClr">
                <a:tint val="96000"/>
                <a:satMod val="120000"/>
              </a:schemeClr>
            </a:duotone>
          </a:blip>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Dragon (1)</Template>
  <TotalTime>8714</TotalTime>
  <Words>1528</Words>
  <Application>Microsoft Office PowerPoint</Application>
  <PresentationFormat>宽屏</PresentationFormat>
  <Paragraphs>161</Paragraphs>
  <Slides>18</Slides>
  <Notes>18</Notes>
  <HiddenSlides>0</HiddenSlides>
  <MMClips>0</MMClips>
  <ScaleCrop>false</ScaleCrop>
  <HeadingPairs>
    <vt:vector size="8" baseType="variant">
      <vt:variant>
        <vt:lpstr>已用的字体</vt:lpstr>
      </vt:variant>
      <vt:variant>
        <vt:i4>13</vt:i4>
      </vt:variant>
      <vt:variant>
        <vt:lpstr>主题</vt:lpstr>
      </vt:variant>
      <vt:variant>
        <vt:i4>1</vt:i4>
      </vt:variant>
      <vt:variant>
        <vt:lpstr>嵌入 OLE 服务器</vt:lpstr>
      </vt:variant>
      <vt:variant>
        <vt:i4>2</vt:i4>
      </vt:variant>
      <vt:variant>
        <vt:lpstr>幻灯片标题</vt:lpstr>
      </vt:variant>
      <vt:variant>
        <vt:i4>18</vt:i4>
      </vt:variant>
    </vt:vector>
  </HeadingPairs>
  <TitlesOfParts>
    <vt:vector size="34" baseType="lpstr">
      <vt:lpstr>DengXian</vt:lpstr>
      <vt:lpstr>DengXian</vt:lpstr>
      <vt:lpstr>华文楷体</vt:lpstr>
      <vt:lpstr>隶书</vt:lpstr>
      <vt:lpstr>宋体</vt:lpstr>
      <vt:lpstr>微软雅黑</vt:lpstr>
      <vt:lpstr>Arial</vt:lpstr>
      <vt:lpstr>Calibri</vt:lpstr>
      <vt:lpstr>Cambria</vt:lpstr>
      <vt:lpstr>Cambria Math</vt:lpstr>
      <vt:lpstr>Maiandra GD</vt:lpstr>
      <vt:lpstr>Wingdings</vt:lpstr>
      <vt:lpstr>Wingdings 2</vt:lpstr>
      <vt:lpstr>龙腾四海</vt:lpstr>
      <vt:lpstr>Equation</vt:lpstr>
      <vt:lpstr>MathType 6.0 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Reconstruct the measurement</vt:lpstr>
      <vt:lpstr>BA-VMSS Algorithm</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WENJ</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Efficiency Optimization in 3D Dense Urban Scenarios with Coordinate Multi-point Transmission and Sleep Strategy</dc:title>
  <dc:creator>Administrator</dc:creator>
  <cp:lastModifiedBy>756209062@qq.com</cp:lastModifiedBy>
  <cp:revision>413</cp:revision>
  <dcterms:created xsi:type="dcterms:W3CDTF">2018-08-22T08:52:00Z</dcterms:created>
  <dcterms:modified xsi:type="dcterms:W3CDTF">2019-11-08T09:04:52Z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2052-11.1.0.8976</vt:lpwstr>
  </property>
</Properties>
</file>